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74" r:id="rId5"/>
    <p:sldId id="275" r:id="rId6"/>
    <p:sldId id="276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101"/>
    <a:srgbClr val="FFEC00"/>
    <a:srgbClr val="FF000C"/>
    <a:srgbClr val="8E67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0" autoAdjust="0"/>
  </p:normalViewPr>
  <p:slideViewPr>
    <p:cSldViewPr>
      <p:cViewPr>
        <p:scale>
          <a:sx n="75" d="100"/>
          <a:sy n="75" d="100"/>
        </p:scale>
        <p:origin x="-36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BC734D-8D29-4AD3-A2BE-E836E83593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C5A42B-781C-431C-9A62-E5371E36B4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9DCAA-284D-4EF2-9FD5-8A6F0F4F95B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B6ED1-4469-4CED-882A-82FA7920396B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8B69F-41B2-4E43-8747-892FD823EF7F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6CEA0-607B-4BEC-A517-01E5A4CA0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3339E-D332-49F1-A621-7E058CEAA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7DB46-B3E5-4A35-BE40-0EF5E57BE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0A005-B26D-4F29-9011-878A78F72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B19D9-ECA2-4047-95CE-ADBE59EE8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A3683-FAE7-44FC-8E19-423CB3C56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AFCFB-D24D-4D08-8555-BA2C4CDF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8E2B3-1D14-40A1-B0E4-5E1731255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8606-3C51-4422-A454-77BB9AE9E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E1CFD-C4FE-41AA-8F74-5FC156805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B457-541F-4890-9ACC-7174304E1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C1C2B1-83B7-4A0B-8751-788631CD18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457200" y="304800"/>
            <a:ext cx="8229600" cy="617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304800"/>
            <a:ext cx="8153400" cy="1143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7543800" y="304800"/>
            <a:ext cx="1143000" cy="1143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IPFW Rev Graphi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560388"/>
            <a:ext cx="685800" cy="6588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57200" y="304800"/>
            <a:ext cx="8229600" cy="617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04800"/>
            <a:ext cx="8153400" cy="1143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7543800" y="304800"/>
            <a:ext cx="1143000" cy="1143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" y="582613"/>
            <a:ext cx="5411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EC00"/>
                </a:solidFill>
              </a:rPr>
              <a:t>Phase 1</a:t>
            </a:r>
            <a:r>
              <a:rPr lang="en-US" sz="3800">
                <a:solidFill>
                  <a:schemeClr val="bg1"/>
                </a:solidFill>
              </a:rPr>
              <a:t> – Initial Contact</a:t>
            </a:r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143000" y="2362200"/>
            <a:ext cx="2514600" cy="2514600"/>
            <a:chOff x="720" y="1488"/>
            <a:chExt cx="1584" cy="1584"/>
          </a:xfrm>
        </p:grpSpPr>
        <p:pic>
          <p:nvPicPr>
            <p:cNvPr id="3081" name="Picture 9" descr="IPF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1" y="1662"/>
              <a:ext cx="1248" cy="1248"/>
            </a:xfrm>
            <a:prstGeom prst="rect">
              <a:avLst/>
            </a:prstGeom>
            <a:noFill/>
          </p:spPr>
        </p:pic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720" y="1488"/>
              <a:ext cx="1584" cy="1584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2971800" y="4648200"/>
            <a:ext cx="3124200" cy="1524000"/>
            <a:chOff x="1872" y="2928"/>
            <a:chExt cx="1968" cy="96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1872" y="3408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95" name="Picture 23" descr="ALLIANCE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3511"/>
              <a:ext cx="1728" cy="294"/>
            </a:xfrm>
            <a:prstGeom prst="rect">
              <a:avLst/>
            </a:prstGeom>
            <a:noFill/>
          </p:spPr>
        </p:pic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V="1">
              <a:off x="3456" y="2928"/>
              <a:ext cx="384" cy="48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 flipV="1">
              <a:off x="1968" y="2928"/>
              <a:ext cx="336" cy="48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124200" y="1752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Northeast Indiana</a:t>
            </a:r>
          </a:p>
        </p:txBody>
      </p:sp>
      <p:pic>
        <p:nvPicPr>
          <p:cNvPr id="3099" name="Picture 27" descr="IPFW Rev Graph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60388"/>
            <a:ext cx="685800" cy="658812"/>
          </a:xfrm>
          <a:prstGeom prst="rect">
            <a:avLst/>
          </a:prstGeom>
          <a:noFill/>
        </p:spPr>
      </p:pic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3657600" y="2362200"/>
            <a:ext cx="4419600" cy="2514600"/>
            <a:chOff x="2304" y="1488"/>
            <a:chExt cx="2784" cy="1584"/>
          </a:xfrm>
        </p:grpSpPr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2304" y="1488"/>
              <a:ext cx="2784" cy="1584"/>
              <a:chOff x="2304" y="1488"/>
              <a:chExt cx="2784" cy="1584"/>
            </a:xfrm>
          </p:grpSpPr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3504" y="1488"/>
                <a:ext cx="1584" cy="1584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3717" y="1776"/>
                <a:ext cx="1152" cy="48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3600" y="2352"/>
                <a:ext cx="139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Start-up resources and requirements</a:t>
                </a:r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flipV="1">
                <a:off x="2304" y="2160"/>
                <a:ext cx="12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3765" y="1872"/>
              <a:ext cx="10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Entrepreneur</a:t>
              </a:r>
              <a:endParaRPr lang="en-US"/>
            </a:p>
          </p:txBody>
        </p:sp>
      </p:grp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267200" y="6248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William Todorovic and Nichaya Suntornpithug 2005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57200" y="304800"/>
            <a:ext cx="8229600" cy="617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04800"/>
            <a:ext cx="8153400" cy="1143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543800" y="304800"/>
            <a:ext cx="1143000" cy="1143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62674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solidFill>
                  <a:srgbClr val="FFEC00"/>
                </a:solidFill>
              </a:rPr>
              <a:t>Phase 2</a:t>
            </a:r>
            <a:r>
              <a:rPr lang="en-US" sz="3800">
                <a:solidFill>
                  <a:schemeClr val="bg1"/>
                </a:solidFill>
              </a:rPr>
              <a:t> – Organic Structure</a:t>
            </a:r>
          </a:p>
        </p:txBody>
      </p:sp>
      <p:pic>
        <p:nvPicPr>
          <p:cNvPr id="4104" name="Picture 8" descr="IPFW Rev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60388"/>
            <a:ext cx="685800" cy="658812"/>
          </a:xfrm>
          <a:prstGeom prst="rect">
            <a:avLst/>
          </a:prstGeom>
          <a:noFill/>
        </p:spPr>
      </p:pic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943600" y="2438400"/>
            <a:ext cx="2133600" cy="1295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138863" y="2895600"/>
            <a:ext cx="173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Entrepreneur</a:t>
            </a:r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3954463" y="3132138"/>
            <a:ext cx="1981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114800" y="2671763"/>
            <a:ext cx="16922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800" b="1"/>
              <a:t>COMMON</a:t>
            </a:r>
          </a:p>
          <a:p>
            <a:pPr algn="ctr">
              <a:lnSpc>
                <a:spcPct val="140000"/>
              </a:lnSpc>
            </a:pPr>
            <a:r>
              <a:rPr lang="en-US" sz="1800" b="1"/>
              <a:t>VISION</a:t>
            </a:r>
          </a:p>
        </p:txBody>
      </p:sp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3124200" y="3657600"/>
            <a:ext cx="3332163" cy="2514600"/>
            <a:chOff x="1968" y="2304"/>
            <a:chExt cx="2099" cy="1584"/>
          </a:xfrm>
        </p:grpSpPr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1968" y="3408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V="1">
              <a:off x="3264" y="2304"/>
              <a:ext cx="803" cy="110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H="1" flipV="1">
              <a:off x="2208" y="2736"/>
              <a:ext cx="384" cy="6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2016" y="3408"/>
              <a:ext cx="1824" cy="42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Outside Environment</a:t>
              </a:r>
            </a:p>
          </p:txBody>
        </p:sp>
      </p:grp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1066800" y="1828800"/>
            <a:ext cx="2895600" cy="2895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Oval 32" descr="ipfw logo"/>
          <p:cNvSpPr>
            <a:spLocks noChangeArrowheads="1"/>
          </p:cNvSpPr>
          <p:nvPr/>
        </p:nvSpPr>
        <p:spPr bwMode="auto">
          <a:xfrm>
            <a:off x="1171575" y="1943100"/>
            <a:ext cx="2667000" cy="2667000"/>
          </a:xfrm>
          <a:prstGeom prst="ellipse">
            <a:avLst/>
          </a:prstGeom>
          <a:blipFill dpi="0" rotWithShape="1">
            <a:blip r:embed="rId3" cstate="print">
              <a:alphaModFix amt="9000"/>
            </a:blip>
            <a:srcRect/>
            <a:stretch>
              <a:fillRect/>
            </a:stretch>
          </a:blip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752600" y="1981200"/>
            <a:ext cx="1600200" cy="838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752600" y="21336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/>
              <a:t>Coordinating</a:t>
            </a:r>
          </a:p>
          <a:p>
            <a:pPr algn="ctr"/>
            <a:r>
              <a:rPr lang="en-US" sz="1600" b="1"/>
              <a:t>Entity</a:t>
            </a:r>
            <a:endParaRPr lang="en-US"/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 rot="3073296">
            <a:off x="1019175" y="3413125"/>
            <a:ext cx="1600200" cy="838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 rot="3072387">
            <a:off x="1018382" y="3517106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/>
              <a:t>Knowledge Specific Support</a:t>
            </a:r>
            <a:endParaRPr lang="en-US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 rot="-3705905">
            <a:off x="2522538" y="3289300"/>
            <a:ext cx="1600200" cy="838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 rot="-3706316">
            <a:off x="2518569" y="3393282"/>
            <a:ext cx="1600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/>
              <a:t>Case</a:t>
            </a:r>
          </a:p>
          <a:p>
            <a:pPr algn="ctr">
              <a:lnSpc>
                <a:spcPct val="80000"/>
              </a:lnSpc>
            </a:pPr>
            <a:r>
              <a:rPr lang="en-US" sz="1600" b="1"/>
              <a:t> Specific Support</a:t>
            </a:r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V="1">
            <a:off x="1965325" y="2787650"/>
            <a:ext cx="304800" cy="609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 flipV="1">
            <a:off x="2706688" y="2803525"/>
            <a:ext cx="304800" cy="609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rot="-3600000" flipH="1" flipV="1">
            <a:off x="2378075" y="3344863"/>
            <a:ext cx="304800" cy="609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267200" y="6248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William Todorovic and Nichaya Suntornpithug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" name="Rectangle 106"/>
          <p:cNvSpPr>
            <a:spLocks noChangeArrowheads="1"/>
          </p:cNvSpPr>
          <p:nvPr/>
        </p:nvSpPr>
        <p:spPr bwMode="auto">
          <a:xfrm>
            <a:off x="914400" y="3886200"/>
            <a:ext cx="2895600" cy="1752600"/>
          </a:xfrm>
          <a:prstGeom prst="rect">
            <a:avLst/>
          </a:prstGeom>
          <a:gradFill rotWithShape="0">
            <a:gsLst>
              <a:gs pos="0">
                <a:srgbClr val="FFEC00">
                  <a:alpha val="25000"/>
                </a:srgbClr>
              </a:gs>
              <a:gs pos="100000">
                <a:srgbClr val="FF000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" name="AutoShape 107"/>
          <p:cNvSpPr>
            <a:spLocks noChangeArrowheads="1"/>
          </p:cNvSpPr>
          <p:nvPr/>
        </p:nvSpPr>
        <p:spPr bwMode="auto">
          <a:xfrm>
            <a:off x="457200" y="304800"/>
            <a:ext cx="8229600" cy="617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" name="Rectangle 108"/>
          <p:cNvSpPr>
            <a:spLocks noChangeArrowheads="1"/>
          </p:cNvSpPr>
          <p:nvPr/>
        </p:nvSpPr>
        <p:spPr bwMode="auto">
          <a:xfrm>
            <a:off x="0" y="304800"/>
            <a:ext cx="8153400" cy="1143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" name="Oval 109"/>
          <p:cNvSpPr>
            <a:spLocks noChangeArrowheads="1"/>
          </p:cNvSpPr>
          <p:nvPr/>
        </p:nvSpPr>
        <p:spPr bwMode="auto">
          <a:xfrm>
            <a:off x="7543800" y="304800"/>
            <a:ext cx="1143000" cy="1143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" name="Rectangle 110"/>
          <p:cNvSpPr>
            <a:spLocks noChangeArrowheads="1"/>
          </p:cNvSpPr>
          <p:nvPr/>
        </p:nvSpPr>
        <p:spPr bwMode="auto">
          <a:xfrm>
            <a:off x="457200" y="409575"/>
            <a:ext cx="586581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800">
                <a:solidFill>
                  <a:srgbClr val="FFEC00"/>
                </a:solidFill>
              </a:rPr>
              <a:t>Phase 3</a:t>
            </a:r>
            <a:r>
              <a:rPr lang="en-US" sz="3800">
                <a:solidFill>
                  <a:schemeClr val="bg1"/>
                </a:solidFill>
              </a:rPr>
              <a:t> – Intra-University </a:t>
            </a:r>
          </a:p>
          <a:p>
            <a:pPr>
              <a:lnSpc>
                <a:spcPct val="80000"/>
              </a:lnSpc>
            </a:pPr>
            <a:r>
              <a:rPr lang="en-US" sz="3800">
                <a:solidFill>
                  <a:schemeClr val="bg1"/>
                </a:solidFill>
              </a:rPr>
              <a:t>Coordination</a:t>
            </a:r>
          </a:p>
        </p:txBody>
      </p:sp>
      <p:pic>
        <p:nvPicPr>
          <p:cNvPr id="5231" name="Picture 111" descr="IPFW Rev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60388"/>
            <a:ext cx="685800" cy="658812"/>
          </a:xfrm>
          <a:prstGeom prst="rect">
            <a:avLst/>
          </a:prstGeom>
          <a:noFill/>
        </p:spPr>
      </p:pic>
      <p:sp>
        <p:nvSpPr>
          <p:cNvPr id="5232" name="Text Box 112"/>
          <p:cNvSpPr txBox="1">
            <a:spLocks noChangeArrowheads="1"/>
          </p:cNvSpPr>
          <p:nvPr/>
        </p:nvSpPr>
        <p:spPr bwMode="auto">
          <a:xfrm>
            <a:off x="4267200" y="6248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William Todorovic and Nichaya Suntornpithug 2005</a:t>
            </a:r>
          </a:p>
        </p:txBody>
      </p:sp>
      <p:grpSp>
        <p:nvGrpSpPr>
          <p:cNvPr id="5265" name="Group 145"/>
          <p:cNvGrpSpPr>
            <a:grpSpLocks/>
          </p:cNvGrpSpPr>
          <p:nvPr/>
        </p:nvGrpSpPr>
        <p:grpSpPr bwMode="auto">
          <a:xfrm>
            <a:off x="5867400" y="3009900"/>
            <a:ext cx="2362200" cy="2628900"/>
            <a:chOff x="3696" y="1896"/>
            <a:chExt cx="1488" cy="1656"/>
          </a:xfrm>
        </p:grpSpPr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3744" y="2448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FEC00">
                    <a:alpha val="25000"/>
                  </a:srgbClr>
                </a:gs>
                <a:gs pos="100000">
                  <a:srgbClr val="FF000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Oval 113"/>
            <p:cNvSpPr>
              <a:spLocks noChangeArrowheads="1"/>
            </p:cNvSpPr>
            <p:nvPr/>
          </p:nvSpPr>
          <p:spPr bwMode="auto">
            <a:xfrm>
              <a:off x="3696" y="1896"/>
              <a:ext cx="1488" cy="103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Text Box 114"/>
            <p:cNvSpPr txBox="1">
              <a:spLocks noChangeArrowheads="1"/>
            </p:cNvSpPr>
            <p:nvPr/>
          </p:nvSpPr>
          <p:spPr bwMode="auto">
            <a:xfrm>
              <a:off x="4011" y="2256"/>
              <a:ext cx="10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Entrepreneur</a:t>
              </a:r>
              <a:endParaRPr lang="en-US"/>
            </a:p>
          </p:txBody>
        </p:sp>
      </p:grpSp>
      <p:sp>
        <p:nvSpPr>
          <p:cNvPr id="5235" name="AutoShape 115"/>
          <p:cNvSpPr>
            <a:spLocks noChangeArrowheads="1"/>
          </p:cNvSpPr>
          <p:nvPr/>
        </p:nvSpPr>
        <p:spPr bwMode="auto">
          <a:xfrm>
            <a:off x="838200" y="5638800"/>
            <a:ext cx="7467600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381000" y="57150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Bounded by Passion – Empowered by Purpose</a:t>
            </a:r>
          </a:p>
        </p:txBody>
      </p:sp>
      <p:grpSp>
        <p:nvGrpSpPr>
          <p:cNvPr id="5266" name="Group 146"/>
          <p:cNvGrpSpPr>
            <a:grpSpLocks/>
          </p:cNvGrpSpPr>
          <p:nvPr/>
        </p:nvGrpSpPr>
        <p:grpSpPr bwMode="auto">
          <a:xfrm>
            <a:off x="2971800" y="914400"/>
            <a:ext cx="3619500" cy="3517900"/>
            <a:chOff x="1872" y="576"/>
            <a:chExt cx="2280" cy="2216"/>
          </a:xfrm>
        </p:grpSpPr>
        <p:pic>
          <p:nvPicPr>
            <p:cNvPr id="5237" name="Picture 117" descr="IPFW Brid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576"/>
              <a:ext cx="2280" cy="2216"/>
            </a:xfrm>
            <a:prstGeom prst="rect">
              <a:avLst/>
            </a:prstGeom>
            <a:noFill/>
          </p:spPr>
        </p:pic>
        <p:sp>
          <p:nvSpPr>
            <p:cNvPr id="5260" name="Text Box 140"/>
            <p:cNvSpPr txBox="1">
              <a:spLocks noChangeArrowheads="1"/>
            </p:cNvSpPr>
            <p:nvPr/>
          </p:nvSpPr>
          <p:spPr bwMode="auto">
            <a:xfrm rot="18607463">
              <a:off x="1923" y="1149"/>
              <a:ext cx="10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RESEARCH</a:t>
              </a:r>
              <a:endParaRPr lang="en-US"/>
            </a:p>
          </p:txBody>
        </p:sp>
        <p:sp>
          <p:nvSpPr>
            <p:cNvPr id="5261" name="Text Box 141"/>
            <p:cNvSpPr txBox="1">
              <a:spLocks noChangeArrowheads="1"/>
            </p:cNvSpPr>
            <p:nvPr/>
          </p:nvSpPr>
          <p:spPr bwMode="auto">
            <a:xfrm rot="2992537" flipH="1">
              <a:off x="2872" y="1248"/>
              <a:ext cx="10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RESEARCH</a:t>
              </a:r>
            </a:p>
          </p:txBody>
        </p:sp>
      </p:grpSp>
      <p:sp>
        <p:nvSpPr>
          <p:cNvPr id="5267" name="Oval 147"/>
          <p:cNvSpPr>
            <a:spLocks noChangeArrowheads="1"/>
          </p:cNvSpPr>
          <p:nvPr/>
        </p:nvSpPr>
        <p:spPr bwMode="auto">
          <a:xfrm>
            <a:off x="914400" y="2362200"/>
            <a:ext cx="2895600" cy="28956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8" name="Oval 148" descr="ipfw logo"/>
          <p:cNvSpPr>
            <a:spLocks noChangeArrowheads="1"/>
          </p:cNvSpPr>
          <p:nvPr/>
        </p:nvSpPr>
        <p:spPr bwMode="auto">
          <a:xfrm>
            <a:off x="990600" y="2486025"/>
            <a:ext cx="2743200" cy="2667000"/>
          </a:xfrm>
          <a:prstGeom prst="ellipse">
            <a:avLst/>
          </a:prstGeom>
          <a:blipFill dpi="0" rotWithShape="1">
            <a:blip r:embed="rId4" cstate="print">
              <a:alphaModFix amt="7000"/>
            </a:blip>
            <a:srcRect/>
            <a:stretch>
              <a:fillRect/>
            </a:stretch>
          </a:blip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69" name="Oval 149"/>
          <p:cNvSpPr>
            <a:spLocks noChangeArrowheads="1"/>
          </p:cNvSpPr>
          <p:nvPr/>
        </p:nvSpPr>
        <p:spPr bwMode="auto">
          <a:xfrm>
            <a:off x="2057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0" name="Text Box 150"/>
          <p:cNvSpPr txBox="1">
            <a:spLocks noChangeArrowheads="1"/>
          </p:cNvSpPr>
          <p:nvPr/>
        </p:nvSpPr>
        <p:spPr bwMode="auto">
          <a:xfrm>
            <a:off x="21336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A</a:t>
            </a:r>
            <a:endParaRPr lang="en-US"/>
          </a:p>
        </p:txBody>
      </p:sp>
      <p:sp>
        <p:nvSpPr>
          <p:cNvPr id="5271" name="Oval 151"/>
          <p:cNvSpPr>
            <a:spLocks noChangeArrowheads="1"/>
          </p:cNvSpPr>
          <p:nvPr/>
        </p:nvSpPr>
        <p:spPr bwMode="auto">
          <a:xfrm rot="-3829164">
            <a:off x="1163638" y="3176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2" name="Oval 152"/>
          <p:cNvSpPr>
            <a:spLocks noChangeArrowheads="1"/>
          </p:cNvSpPr>
          <p:nvPr/>
        </p:nvSpPr>
        <p:spPr bwMode="auto">
          <a:xfrm rot="-8025602">
            <a:off x="1371600" y="4191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3" name="Oval 153"/>
          <p:cNvSpPr>
            <a:spLocks noChangeArrowheads="1"/>
          </p:cNvSpPr>
          <p:nvPr/>
        </p:nvSpPr>
        <p:spPr bwMode="auto">
          <a:xfrm rot="3829164" flipH="1">
            <a:off x="2971800" y="3176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4" name="Oval 154"/>
          <p:cNvSpPr>
            <a:spLocks noChangeArrowheads="1"/>
          </p:cNvSpPr>
          <p:nvPr/>
        </p:nvSpPr>
        <p:spPr bwMode="auto">
          <a:xfrm rot="8025602" flipH="1">
            <a:off x="2819400" y="4191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5" name="Text Box 155"/>
          <p:cNvSpPr txBox="1">
            <a:spLocks noChangeArrowheads="1"/>
          </p:cNvSpPr>
          <p:nvPr/>
        </p:nvSpPr>
        <p:spPr bwMode="auto">
          <a:xfrm>
            <a:off x="3048000" y="32527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C</a:t>
            </a:r>
            <a:endParaRPr lang="en-US"/>
          </a:p>
        </p:txBody>
      </p:sp>
      <p:sp>
        <p:nvSpPr>
          <p:cNvPr id="5276" name="Text Box 156"/>
          <p:cNvSpPr txBox="1">
            <a:spLocks noChangeArrowheads="1"/>
          </p:cNvSpPr>
          <p:nvPr/>
        </p:nvSpPr>
        <p:spPr bwMode="auto">
          <a:xfrm>
            <a:off x="2895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G</a:t>
            </a:r>
            <a:endParaRPr lang="en-US"/>
          </a:p>
        </p:txBody>
      </p:sp>
      <p:sp>
        <p:nvSpPr>
          <p:cNvPr id="5277" name="Text Box 157"/>
          <p:cNvSpPr txBox="1">
            <a:spLocks noChangeArrowheads="1"/>
          </p:cNvSpPr>
          <p:nvPr/>
        </p:nvSpPr>
        <p:spPr bwMode="auto">
          <a:xfrm>
            <a:off x="14478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Z</a:t>
            </a:r>
            <a:endParaRPr lang="en-US"/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235075" y="32607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N</a:t>
            </a:r>
            <a:endParaRPr lang="en-US"/>
          </a:p>
        </p:txBody>
      </p:sp>
      <p:sp>
        <p:nvSpPr>
          <p:cNvPr id="5279" name="Line 159"/>
          <p:cNvSpPr>
            <a:spLocks noChangeShapeType="1"/>
          </p:cNvSpPr>
          <p:nvPr/>
        </p:nvSpPr>
        <p:spPr bwMode="auto">
          <a:xfrm>
            <a:off x="1752600" y="3505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0" name="Line 160"/>
          <p:cNvSpPr>
            <a:spLocks noChangeShapeType="1"/>
          </p:cNvSpPr>
          <p:nvPr/>
        </p:nvSpPr>
        <p:spPr bwMode="auto">
          <a:xfrm>
            <a:off x="1981200" y="44958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1" name="Line 161"/>
          <p:cNvSpPr>
            <a:spLocks noChangeShapeType="1"/>
          </p:cNvSpPr>
          <p:nvPr/>
        </p:nvSpPr>
        <p:spPr bwMode="auto">
          <a:xfrm flipV="1">
            <a:off x="1758950" y="3111500"/>
            <a:ext cx="488950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2" name="Line 162"/>
          <p:cNvSpPr>
            <a:spLocks noChangeShapeType="1"/>
          </p:cNvSpPr>
          <p:nvPr/>
        </p:nvSpPr>
        <p:spPr bwMode="auto">
          <a:xfrm flipH="1" flipV="1">
            <a:off x="2457450" y="3111500"/>
            <a:ext cx="514350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3" name="Line 163"/>
          <p:cNvSpPr>
            <a:spLocks noChangeShapeType="1"/>
          </p:cNvSpPr>
          <p:nvPr/>
        </p:nvSpPr>
        <p:spPr bwMode="auto">
          <a:xfrm rot="16806622" flipH="1">
            <a:off x="3069431" y="3996532"/>
            <a:ext cx="446087" cy="1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4" name="Line 164"/>
          <p:cNvSpPr>
            <a:spLocks noChangeShapeType="1"/>
          </p:cNvSpPr>
          <p:nvPr/>
        </p:nvSpPr>
        <p:spPr bwMode="auto">
          <a:xfrm rot="4793378">
            <a:off x="1278731" y="3985419"/>
            <a:ext cx="446088" cy="1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5" name="Line 165"/>
          <p:cNvSpPr>
            <a:spLocks noChangeShapeType="1"/>
          </p:cNvSpPr>
          <p:nvPr/>
        </p:nvSpPr>
        <p:spPr bwMode="auto">
          <a:xfrm rot="13255836" flipH="1">
            <a:off x="2595563" y="3079750"/>
            <a:ext cx="536575" cy="1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6" name="Line 166"/>
          <p:cNvSpPr>
            <a:spLocks noChangeShapeType="1"/>
          </p:cNvSpPr>
          <p:nvPr/>
        </p:nvSpPr>
        <p:spPr bwMode="auto">
          <a:xfrm rot="8344164">
            <a:off x="1581150" y="3054350"/>
            <a:ext cx="536575" cy="1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7" name="Line 167"/>
          <p:cNvSpPr>
            <a:spLocks noChangeShapeType="1"/>
          </p:cNvSpPr>
          <p:nvPr/>
        </p:nvSpPr>
        <p:spPr bwMode="auto">
          <a:xfrm rot="2132542" flipV="1">
            <a:off x="2220913" y="3435350"/>
            <a:ext cx="533400" cy="1162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8" name="Line 168"/>
          <p:cNvSpPr>
            <a:spLocks noChangeShapeType="1"/>
          </p:cNvSpPr>
          <p:nvPr/>
        </p:nvSpPr>
        <p:spPr bwMode="auto">
          <a:xfrm rot="-2132542" flipH="1" flipV="1">
            <a:off x="1995488" y="3421063"/>
            <a:ext cx="539750" cy="1217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92" name="Group 172"/>
          <p:cNvGrpSpPr>
            <a:grpSpLocks/>
          </p:cNvGrpSpPr>
          <p:nvPr/>
        </p:nvGrpSpPr>
        <p:grpSpPr bwMode="auto">
          <a:xfrm>
            <a:off x="3505200" y="4324350"/>
            <a:ext cx="2514600" cy="590550"/>
            <a:chOff x="2208" y="2724"/>
            <a:chExt cx="1584" cy="372"/>
          </a:xfrm>
        </p:grpSpPr>
        <p:sp>
          <p:nvSpPr>
            <p:cNvPr id="5263" name="AutoShape 143"/>
            <p:cNvSpPr>
              <a:spLocks noChangeArrowheads="1"/>
            </p:cNvSpPr>
            <p:nvPr/>
          </p:nvSpPr>
          <p:spPr bwMode="auto">
            <a:xfrm rot="10800000">
              <a:off x="2208" y="2904"/>
              <a:ext cx="1584" cy="192"/>
            </a:xfrm>
            <a:prstGeom prst="curvedUpArrow">
              <a:avLst>
                <a:gd name="adj1" fmla="val 165000"/>
                <a:gd name="adj2" fmla="val 330000"/>
                <a:gd name="adj3" fmla="val 33333"/>
              </a:avLst>
            </a:pr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sp>
          <p:nvSpPr>
            <p:cNvPr id="5289" name="Text Box 169"/>
            <p:cNvSpPr txBox="1">
              <a:spLocks noChangeArrowheads="1"/>
            </p:cNvSpPr>
            <p:nvPr/>
          </p:nvSpPr>
          <p:spPr bwMode="auto">
            <a:xfrm>
              <a:off x="2412" y="2724"/>
              <a:ext cx="12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</a:rPr>
                <a:t>Commercial Resources</a:t>
              </a:r>
            </a:p>
          </p:txBody>
        </p:sp>
      </p:grpSp>
      <p:grpSp>
        <p:nvGrpSpPr>
          <p:cNvPr id="5291" name="Group 171"/>
          <p:cNvGrpSpPr>
            <a:grpSpLocks/>
          </p:cNvGrpSpPr>
          <p:nvPr/>
        </p:nvGrpSpPr>
        <p:grpSpPr bwMode="auto">
          <a:xfrm>
            <a:off x="3733800" y="4962525"/>
            <a:ext cx="2514600" cy="504825"/>
            <a:chOff x="2352" y="3126"/>
            <a:chExt cx="1584" cy="318"/>
          </a:xfrm>
        </p:grpSpPr>
        <p:sp>
          <p:nvSpPr>
            <p:cNvPr id="5262" name="AutoShape 142"/>
            <p:cNvSpPr>
              <a:spLocks noChangeArrowheads="1"/>
            </p:cNvSpPr>
            <p:nvPr/>
          </p:nvSpPr>
          <p:spPr bwMode="auto">
            <a:xfrm>
              <a:off x="2352" y="3126"/>
              <a:ext cx="1584" cy="144"/>
            </a:xfrm>
            <a:prstGeom prst="curvedUpArrow">
              <a:avLst>
                <a:gd name="adj1" fmla="val 220000"/>
                <a:gd name="adj2" fmla="val 440000"/>
                <a:gd name="adj3" fmla="val 33333"/>
              </a:avLst>
            </a:prstGeom>
            <a:solidFill>
              <a:schemeClr val="accent1">
                <a:alpha val="3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5290" name="Text Box 170"/>
            <p:cNvSpPr txBox="1">
              <a:spLocks noChangeArrowheads="1"/>
            </p:cNvSpPr>
            <p:nvPr/>
          </p:nvSpPr>
          <p:spPr bwMode="auto">
            <a:xfrm>
              <a:off x="2394" y="3252"/>
              <a:ext cx="13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</a:rPr>
                <a:t>Collaborative Resources</a:t>
              </a:r>
            </a:p>
          </p:txBody>
        </p:sp>
      </p:grpSp>
      <p:grpSp>
        <p:nvGrpSpPr>
          <p:cNvPr id="5296" name="Group 176"/>
          <p:cNvGrpSpPr>
            <a:grpSpLocks/>
          </p:cNvGrpSpPr>
          <p:nvPr/>
        </p:nvGrpSpPr>
        <p:grpSpPr bwMode="auto">
          <a:xfrm>
            <a:off x="533400" y="1671638"/>
            <a:ext cx="5761038" cy="4957762"/>
            <a:chOff x="336" y="1053"/>
            <a:chExt cx="3629" cy="3123"/>
          </a:xfrm>
        </p:grpSpPr>
        <p:sp>
          <p:nvSpPr>
            <p:cNvPr id="5294" name="Rectangle 174"/>
            <p:cNvSpPr>
              <a:spLocks noChangeArrowheads="1"/>
            </p:cNvSpPr>
            <p:nvPr/>
          </p:nvSpPr>
          <p:spPr bwMode="auto">
            <a:xfrm>
              <a:off x="349" y="1056"/>
              <a:ext cx="3616" cy="31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75" descr="ipfw logo"/>
            <p:cNvSpPr>
              <a:spLocks noChangeArrowheads="1"/>
            </p:cNvSpPr>
            <p:nvPr/>
          </p:nvSpPr>
          <p:spPr bwMode="auto">
            <a:xfrm>
              <a:off x="336" y="1053"/>
              <a:ext cx="3629" cy="3118"/>
            </a:xfrm>
            <a:prstGeom prst="rect">
              <a:avLst/>
            </a:prstGeom>
            <a:blipFill dpi="0" rotWithShape="0">
              <a:blip r:embed="rId4" cstate="print">
                <a:alphaModFix amt="9000"/>
              </a:blip>
              <a:srcRect/>
              <a:stretch>
                <a:fillRect/>
              </a:stretch>
            </a:blipFill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500" b="1"/>
                <a:t>Agrawal, A. (2001). University-to-industry knowledge</a:t>
              </a:r>
            </a:p>
            <a:p>
              <a:r>
                <a:rPr lang="en-US" sz="1500" b="1"/>
                <a:t> 	transfer: literature review and unanswered</a:t>
              </a:r>
            </a:p>
            <a:p>
              <a:r>
                <a:rPr lang="en-US" sz="1500" b="1"/>
                <a:t>	question. </a:t>
              </a:r>
              <a:r>
                <a:rPr lang="en-US" sz="1500" b="1" i="1"/>
                <a:t>International Journal of management</a:t>
              </a:r>
            </a:p>
            <a:p>
              <a:r>
                <a:rPr lang="en-US" sz="1500" b="1" i="1"/>
                <a:t>	 reviews, 3</a:t>
              </a:r>
              <a:r>
                <a:rPr lang="en-US" sz="1500" b="1"/>
                <a:t>(4), 285-302.</a:t>
              </a:r>
            </a:p>
            <a:p>
              <a:endParaRPr lang="en-US" sz="1500" b="1"/>
            </a:p>
            <a:p>
              <a:r>
                <a:rPr lang="en-US" sz="1500" b="1"/>
                <a:t>Etzkowitz, H., Webster, A., Gebhardt, C., Regina, B., &amp;</a:t>
              </a:r>
            </a:p>
            <a:p>
              <a:r>
                <a:rPr lang="en-US" sz="1500" b="1"/>
                <a:t>	Terra, C. (2000). The future of the university and</a:t>
              </a:r>
            </a:p>
            <a:p>
              <a:r>
                <a:rPr lang="en-US" sz="1500" b="1"/>
                <a:t>	 the university of the future: Evolution of ivory</a:t>
              </a:r>
            </a:p>
            <a:p>
              <a:r>
                <a:rPr lang="en-US" sz="1500" b="1"/>
                <a:t>	tower to entrepreneurial paradigm. </a:t>
              </a:r>
              <a:r>
                <a:rPr lang="en-US" sz="1500" b="1" i="1"/>
                <a:t>Research</a:t>
              </a:r>
            </a:p>
            <a:p>
              <a:r>
                <a:rPr lang="en-US" sz="1500" b="1" i="1"/>
                <a:t>	Policy, 29</a:t>
              </a:r>
              <a:r>
                <a:rPr lang="en-US" sz="1500" b="1"/>
                <a:t>(2), 313-.</a:t>
              </a:r>
            </a:p>
            <a:p>
              <a:endParaRPr lang="en-US" sz="1500" b="1"/>
            </a:p>
            <a:p>
              <a:r>
                <a:rPr lang="en-US" sz="1500" b="1"/>
                <a:t>Galloway, L., &amp; Brown, W. (2002). Entrepreneurship</a:t>
              </a:r>
            </a:p>
            <a:p>
              <a:r>
                <a:rPr lang="en-US" sz="1500" b="1"/>
                <a:t>	education at university: A driver in the creation 	of high growth firms? </a:t>
              </a:r>
              <a:r>
                <a:rPr lang="en-US" sz="1500" b="1" i="1"/>
                <a:t>Education &amp; Training,</a:t>
              </a:r>
            </a:p>
            <a:p>
              <a:r>
                <a:rPr lang="en-US" sz="1500" b="1" i="1"/>
                <a:t>	44</a:t>
              </a:r>
              <a:r>
                <a:rPr lang="en-US" sz="1500" b="1"/>
                <a:t>(8/9), 398-406.</a:t>
              </a:r>
            </a:p>
            <a:p>
              <a:endParaRPr lang="en-US" sz="1500" b="1"/>
            </a:p>
            <a:p>
              <a:r>
                <a:rPr lang="en-US" sz="1500" b="1"/>
                <a:t>Todorovic, Z. W., McNaughton, R. B., &amp; Guild, P. (2005).</a:t>
              </a:r>
            </a:p>
            <a:p>
              <a:r>
                <a:rPr lang="en-US" sz="1500" b="1"/>
                <a:t>	Making university departments more</a:t>
              </a:r>
            </a:p>
            <a:p>
              <a:r>
                <a:rPr lang="en-US" sz="1500" b="1"/>
                <a:t>	entrepreneurial - The perspective from within.</a:t>
              </a:r>
            </a:p>
            <a:p>
              <a:r>
                <a:rPr lang="en-US" sz="1500" b="1"/>
                <a:t>	 </a:t>
              </a:r>
              <a:r>
                <a:rPr lang="en-US" sz="1500" b="1" i="1"/>
                <a:t>International Journal of Entrepreneurship and</a:t>
              </a:r>
            </a:p>
            <a:p>
              <a:r>
                <a:rPr lang="en-US" sz="1500" b="1" i="1"/>
                <a:t>	 Innovation, 6</a:t>
              </a:r>
              <a:r>
                <a:rPr lang="en-US" sz="1500" b="1"/>
                <a:t>(2)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mph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2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5" grpId="0" animBg="1"/>
      <p:bldP spid="52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3400" y="1676400"/>
            <a:ext cx="79248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National Academy of Engineering Goodwin Award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focuses on innovations in engineering and technology education that enhance</a:t>
            </a:r>
          </a:p>
          <a:p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/>
              <a:t>INTERDISCIPLINARY EXPERIENCES</a:t>
            </a:r>
          </a:p>
          <a:p>
            <a:r>
              <a:rPr lang="en-US" sz="1600"/>
              <a:t>	TEAMWORK SKILLS</a:t>
            </a:r>
          </a:p>
          <a:p>
            <a:r>
              <a:rPr lang="en-US" sz="1600"/>
              <a:t>	‘HANDS-ON’ EXPERIENCE</a:t>
            </a:r>
          </a:p>
          <a:p>
            <a:r>
              <a:rPr lang="en-US" sz="1600"/>
              <a:t>	INNOVATION</a:t>
            </a:r>
          </a:p>
          <a:p>
            <a:pPr lvl="4"/>
            <a:endParaRPr lang="en-US" sz="1600"/>
          </a:p>
          <a:p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National Society of Professional Engineers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industrial survey indicated that the most valued capabilities were 	</a:t>
            </a:r>
          </a:p>
          <a:p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/>
              <a:t>TEAMWORK</a:t>
            </a:r>
          </a:p>
          <a:p>
            <a:r>
              <a:rPr lang="en-US" sz="1600"/>
              <a:t>	PROJECT DESIGN</a:t>
            </a:r>
          </a:p>
          <a:p>
            <a:r>
              <a:rPr lang="en-US" sz="1600"/>
              <a:t>	INTEGRATIVE THINKING</a:t>
            </a:r>
          </a:p>
          <a:p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Boeing Corp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survey indicated that most valued attributes are </a:t>
            </a:r>
          </a:p>
          <a:p>
            <a:pPr lvl="1"/>
            <a:r>
              <a:rPr lang="en-US" sz="1800"/>
              <a:t>  	</a:t>
            </a:r>
            <a:r>
              <a:rPr lang="en-US" sz="1600"/>
              <a:t>MULTIDISCIPLINARY PERSPECTIVE</a:t>
            </a:r>
          </a:p>
          <a:p>
            <a:pPr lvl="1"/>
            <a:r>
              <a:rPr lang="en-US" sz="1600"/>
              <a:t>  	TEAMWORK</a:t>
            </a:r>
          </a:p>
          <a:p>
            <a:pPr lvl="1"/>
            <a:r>
              <a:rPr lang="en-US" sz="1600"/>
              <a:t>  	CREATIVITY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4445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600">
                <a:solidFill>
                  <a:schemeClr val="bg1"/>
                </a:solidFill>
              </a:rPr>
              <a:t>Cross-Disciplinary Learning</a:t>
            </a:r>
            <a:br>
              <a:rPr lang="en-US" sz="3600">
                <a:solidFill>
                  <a:schemeClr val="bg1"/>
                </a:solidFill>
              </a:rPr>
            </a:br>
            <a:r>
              <a:rPr lang="en-US" sz="3600">
                <a:solidFill>
                  <a:schemeClr val="bg1"/>
                </a:solidFill>
              </a:rPr>
              <a:t>in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15950"/>
            <a:ext cx="669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 of Cross-Disciplinary Initiatives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17526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1800" b="1"/>
              <a:t> </a:t>
            </a:r>
            <a:r>
              <a:rPr lang="en-US" sz="2000" b="1"/>
              <a:t>Illinois Institute of Technology:</a:t>
            </a:r>
            <a:r>
              <a:rPr lang="en-US" sz="2000"/>
              <a:t> 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Two required multidisciplinary project courses for all undergrads</a:t>
            </a:r>
            <a:r>
              <a:rPr lang="en-US" sz="2000"/>
              <a:t>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b="1"/>
              <a:t>Illinois Urbana-Champaign:</a:t>
            </a:r>
            <a:r>
              <a:rPr lang="en-US" sz="2000"/>
              <a:t> 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Manufacturing engineering &amp; business student teams working on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industrial projects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1"/>
              <a:t>Lehigh University</a:t>
            </a:r>
            <a:r>
              <a:rPr lang="en-US" sz="2000"/>
              <a:t>: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Teams of engineering, design arts &amp; business students, spanning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three courses between freshman and senior years</a:t>
            </a:r>
            <a:r>
              <a:rPr lang="en-US" sz="2000" b="1"/>
              <a:t> 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1"/>
              <a:t>Purdue: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EPICS community service program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1"/>
              <a:t>Stanford: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000" i="1"/>
              <a:t>Learning lab for ‘distributed collaborative learning innovations’</a:t>
            </a:r>
          </a:p>
          <a:p>
            <a:pPr marL="742950" lvl="1" indent="-285750" eaLnBrk="1" hangingPunct="1">
              <a:spcBef>
                <a:spcPct val="20000"/>
              </a:spcBef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571500"/>
            <a:ext cx="7772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800">
                <a:solidFill>
                  <a:schemeClr val="bg1"/>
                </a:solidFill>
              </a:rPr>
              <a:t>EcoVehicle Design Project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62000" y="1752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1"/>
              <a:t>Six interconnected courses: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/>
              <a:t>ENGR 199 ENGINEERING DESIGN …………….... Freshman, sophomore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/>
              <a:t>VCD P453 GRAPHIC DESIGN 4 ……………………Senior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/>
              <a:t>MKT M303 and M450 ADVANCED MARKETING .. Junior and Senior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/>
              <a:t>BUS J401 and M590 STRATEGY …………………. Senior and Graduate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1"/>
              <a:t>Seven cross-disciplinary teams</a:t>
            </a:r>
            <a:r>
              <a:rPr lang="en-US" sz="1600"/>
              <a:t> of 42 ENGR and VCD students,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	with consulting roles for MARKETING, BUSINESS AND MBA students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/>
              <a:t>Project focus on </a:t>
            </a:r>
            <a:r>
              <a:rPr lang="en-US" sz="1600" b="1"/>
              <a:t>Limited Mobility Issues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1"/>
              <a:t>Timespan:</a:t>
            </a:r>
            <a:r>
              <a:rPr lang="en-US" sz="1600"/>
              <a:t>  7 weeks (Final ½ of Spring 2005 semester)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1"/>
              <a:t>Deliverables:</a:t>
            </a:r>
            <a:r>
              <a:rPr lang="en-US" sz="1600"/>
              <a:t>  Formal technical report, oral presentation, presentation board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1"/>
              <a:t>Shares</a:t>
            </a:r>
            <a:r>
              <a:rPr lang="en-US" sz="1600"/>
              <a:t> in EcoVehicle awarded to students if concepts are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57200" y="304800"/>
            <a:ext cx="8229600" cy="617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304800"/>
            <a:ext cx="8153400" cy="1143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Discussion?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7543800" y="304800"/>
            <a:ext cx="1143000" cy="11430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2" name="Picture 6" descr="IPFW Rev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60388"/>
            <a:ext cx="685800" cy="65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230</Words>
  <Application>Microsoft Office PowerPoint</Application>
  <PresentationFormat>On-screen Show (4:3)</PresentationFormat>
  <Paragraphs>100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SAAL Publishing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Motz</dc:creator>
  <cp:lastModifiedBy>Bill</cp:lastModifiedBy>
  <cp:revision>29</cp:revision>
  <dcterms:created xsi:type="dcterms:W3CDTF">2005-04-28T18:44:40Z</dcterms:created>
  <dcterms:modified xsi:type="dcterms:W3CDTF">2011-08-14T16:46:34Z</dcterms:modified>
</cp:coreProperties>
</file>