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9"/>
  </p:handoutMasterIdLst>
  <p:sldIdLst>
    <p:sldId id="256" r:id="rId3"/>
    <p:sldId id="314" r:id="rId4"/>
    <p:sldId id="308" r:id="rId5"/>
    <p:sldId id="257" r:id="rId6"/>
    <p:sldId id="258" r:id="rId7"/>
    <p:sldId id="259" r:id="rId8"/>
  </p:sldIdLst>
  <p:sldSz cx="9144000" cy="54864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FFDD"/>
    <a:srgbClr val="CCFFCC"/>
    <a:srgbClr val="CC0066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83" autoAdjust="0"/>
    <p:restoredTop sz="94660"/>
  </p:normalViewPr>
  <p:slideViewPr>
    <p:cSldViewPr>
      <p:cViewPr varScale="1">
        <p:scale>
          <a:sx n="104" d="100"/>
          <a:sy n="104" d="100"/>
        </p:scale>
        <p:origin x="156" y="102"/>
      </p:cViewPr>
      <p:guideLst>
        <p:guide orient="horz" pos="1728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137" cy="463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952" tIns="46475" rIns="92952" bIns="46475" numCol="1" anchor="t" anchorCtr="0" compatLnSpc="1">
            <a:prstTxWarp prst="textNoShape">
              <a:avLst/>
            </a:prstTxWarp>
          </a:bodyPr>
          <a:lstStyle>
            <a:lvl1pPr defTabSz="92823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864" y="0"/>
            <a:ext cx="3027136" cy="463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952" tIns="46475" rIns="92952" bIns="46475" numCol="1" anchor="t" anchorCtr="0" compatLnSpc="1">
            <a:prstTxWarp prst="textNoShape">
              <a:avLst/>
            </a:prstTxWarp>
          </a:bodyPr>
          <a:lstStyle>
            <a:lvl1pPr algn="r" defTabSz="92823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29"/>
            <a:ext cx="3027137" cy="463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952" tIns="46475" rIns="92952" bIns="46475" numCol="1" anchor="b" anchorCtr="0" compatLnSpc="1">
            <a:prstTxWarp prst="textNoShape">
              <a:avLst/>
            </a:prstTxWarp>
          </a:bodyPr>
          <a:lstStyle>
            <a:lvl1pPr defTabSz="92823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864" y="8820129"/>
            <a:ext cx="3027136" cy="463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952" tIns="46475" rIns="92952" bIns="46475" numCol="1" anchor="b" anchorCtr="0" compatLnSpc="1">
            <a:prstTxWarp prst="textNoShape">
              <a:avLst/>
            </a:prstTxWarp>
          </a:bodyPr>
          <a:lstStyle>
            <a:lvl1pPr algn="r" defTabSz="928233">
              <a:defRPr sz="1200"/>
            </a:lvl1pPr>
          </a:lstStyle>
          <a:p>
            <a:pPr>
              <a:defRPr/>
            </a:pPr>
            <a:fld id="{B0AD2464-F8DA-4A5C-9640-D8D66025D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110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4975"/>
            <a:ext cx="7772400" cy="11747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08325"/>
            <a:ext cx="6400800" cy="14033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2CF0B-4BD5-4395-B61C-F96957F9B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92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D98B7-CCF7-493B-966A-5D21126C4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56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2133600" cy="464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248400" cy="464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AA6C1-FA76-4CC0-B26D-ADCD33A7C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4975"/>
            <a:ext cx="7772400" cy="11747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08325"/>
            <a:ext cx="6400800" cy="14033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2CF0B-4BD5-4395-B61C-F96957F9BE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3868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8CCE4-7FC1-4C63-9BFC-FD0FF87474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849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525838"/>
            <a:ext cx="7772400" cy="10890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25688"/>
            <a:ext cx="7772400" cy="12001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AB1D3-16E0-4F66-B36F-EA90301A98A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798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4191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191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78CF4-AC76-4BF8-AE91-9CFA9DF883D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7530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075"/>
            <a:ext cx="82296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28725"/>
            <a:ext cx="4040188" cy="511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39900"/>
            <a:ext cx="4040188" cy="31607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28725"/>
            <a:ext cx="4041775" cy="511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39900"/>
            <a:ext cx="4041775" cy="31607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6D954-C1FE-4A8C-B13F-2AC9482DE25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8864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66338-8639-4362-ACD7-F5800D9A8E0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2588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AEC40-7A8A-48DE-94B4-6CBD4F6D8C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423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075"/>
            <a:ext cx="3008313" cy="9286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19075"/>
            <a:ext cx="5111750" cy="46815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47763"/>
            <a:ext cx="3008313" cy="375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B136A-17DD-4ED0-8EB5-11FBBD1816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27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8CCE4-7FC1-4C63-9BFC-FD0FF8747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559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840163"/>
            <a:ext cx="5486400" cy="4540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90538"/>
            <a:ext cx="5486400" cy="32908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294188"/>
            <a:ext cx="5486400" cy="6429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87D18-5197-48B0-8D1D-54448EA88A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3140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D98B7-CCF7-493B-966A-5D21126C47F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6731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2133600" cy="464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248400" cy="464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AA6C1-FA76-4CC0-B26D-ADCD33A7C1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945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525838"/>
            <a:ext cx="7772400" cy="10890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25688"/>
            <a:ext cx="7772400" cy="12001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AB1D3-16E0-4F66-B36F-EA90301A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4191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191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78CF4-AC76-4BF8-AE91-9CFA9DF88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37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075"/>
            <a:ext cx="82296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28725"/>
            <a:ext cx="4040188" cy="511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39900"/>
            <a:ext cx="4040188" cy="31607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28725"/>
            <a:ext cx="4041775" cy="511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39900"/>
            <a:ext cx="4041775" cy="31607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6D954-C1FE-4A8C-B13F-2AC9482DE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621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66338-8639-4362-ACD7-F5800D9A8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AEC40-7A8A-48DE-94B4-6CBD4F6D8C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0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075"/>
            <a:ext cx="3008313" cy="9286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19075"/>
            <a:ext cx="5111750" cy="46815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47763"/>
            <a:ext cx="3008313" cy="375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B136A-17DD-4ED0-8EB5-11FBBD181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17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840163"/>
            <a:ext cx="5486400" cy="4540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90538"/>
            <a:ext cx="5486400" cy="32908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294188"/>
            <a:ext cx="5486400" cy="6429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87D18-5197-48B0-8D1D-54448EA88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4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45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66800"/>
            <a:ext cx="8534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999038"/>
            <a:ext cx="1905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999038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999038"/>
            <a:ext cx="1905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F2F1253-67BF-4AB7-99A5-BBC312F19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45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66800"/>
            <a:ext cx="8534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999038"/>
            <a:ext cx="1905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999038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999038"/>
            <a:ext cx="1905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F2F1253-67BF-4AB7-99A5-BBC312F198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237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685800"/>
            <a:ext cx="7772400" cy="914400"/>
          </a:xfrm>
        </p:spPr>
        <p:txBody>
          <a:bodyPr/>
          <a:lstStyle/>
          <a:p>
            <a:pPr eaLnBrk="1" hangingPunct="1"/>
            <a:r>
              <a:rPr lang="en-US" smtClean="0"/>
              <a:t>Polymerization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Outline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524000"/>
            <a:ext cx="5334000" cy="1905000"/>
          </a:xfrm>
        </p:spPr>
        <p:txBody>
          <a:bodyPr/>
          <a:lstStyle/>
          <a:p>
            <a:pPr algn="ctr" eaLnBrk="1" hangingPunct="1"/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Outline</a:t>
            </a:r>
          </a:p>
          <a:p>
            <a:pPr algn="ctr" eaLnBrk="1" hangingPunct="1"/>
            <a:r>
              <a:rPr lang="en-US" sz="2000" dirty="0" smtClean="0">
                <a:solidFill>
                  <a:srgbClr val="7030A0"/>
                </a:solidFill>
                <a:latin typeface="Blackadder ITC" pitchFamily="82" charset="0"/>
              </a:rPr>
              <a:t>Procedure</a:t>
            </a:r>
          </a:p>
          <a:p>
            <a:pPr algn="ctr" eaLnBrk="1" hangingPunct="1"/>
            <a:r>
              <a:rPr lang="en-US" sz="1800" dirty="0" smtClean="0">
                <a:solidFill>
                  <a:srgbClr val="FF0000"/>
                </a:solidFill>
                <a:latin typeface="Blackoak Std" pitchFamily="82" charset="0"/>
              </a:rPr>
              <a:t>Data</a:t>
            </a:r>
          </a:p>
          <a:p>
            <a:pPr algn="ctr" eaLnBrk="1" hangingPunct="1"/>
            <a:r>
              <a:rPr lang="en-US" dirty="0" smtClean="0">
                <a:solidFill>
                  <a:srgbClr val="DDFFDD"/>
                </a:solidFill>
                <a:latin typeface="ESSTIXThirteen" pitchFamily="2" charset="0"/>
              </a:rPr>
              <a:t>Conclusions </a:t>
            </a:r>
            <a:r>
              <a:rPr lang="en-US" dirty="0" smtClean="0">
                <a:solidFill>
                  <a:srgbClr val="FFC000"/>
                </a:solidFill>
                <a:latin typeface="ESSTIXThirteen" pitchFamily="2" charset="0"/>
              </a:rPr>
              <a:t>&amp;</a:t>
            </a:r>
            <a:r>
              <a:rPr lang="en-US" dirty="0" smtClean="0">
                <a:latin typeface="ESSTIXThirteen" pitchFamily="2" charset="0"/>
              </a:rPr>
              <a:t> </a:t>
            </a:r>
            <a:r>
              <a:rPr lang="en-US" dirty="0" smtClean="0">
                <a:solidFill>
                  <a:srgbClr val="FFC000"/>
                </a:solidFill>
                <a:latin typeface="ESSTIXThirteen" pitchFamily="2" charset="0"/>
              </a:rPr>
              <a:t>Recommendations</a:t>
            </a:r>
          </a:p>
          <a:p>
            <a:pPr eaLnBrk="1" hangingPunct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82802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d"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Procedure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3657600"/>
          </a:xfrm>
        </p:spPr>
        <p:txBody>
          <a:bodyPr/>
          <a:lstStyle/>
          <a:p>
            <a:pPr eaLnBrk="1" hangingPunct="1"/>
            <a:r>
              <a:rPr lang="en-US" sz="1600" smtClean="0">
                <a:latin typeface="Arial" charset="0"/>
              </a:rPr>
              <a:t>Mix up solution of Acrylamide </a:t>
            </a:r>
          </a:p>
          <a:p>
            <a:pPr eaLnBrk="1" hangingPunct="1"/>
            <a:r>
              <a:rPr lang="en-US" sz="1600" smtClean="0">
                <a:latin typeface="Arial" charset="0"/>
              </a:rPr>
              <a:t>Place in the 125 ml calorimeter bomb</a:t>
            </a:r>
          </a:p>
          <a:p>
            <a:pPr lvl="1" eaLnBrk="1" hangingPunct="1"/>
            <a:r>
              <a:rPr lang="en-US" sz="1600" smtClean="0">
                <a:latin typeface="Arial" charset="0"/>
              </a:rPr>
              <a:t>Connect the temperature monitor and start recording</a:t>
            </a:r>
          </a:p>
          <a:p>
            <a:pPr lvl="2" eaLnBrk="1" hangingPunct="1"/>
            <a:r>
              <a:rPr lang="en-US" sz="1600" smtClean="0">
                <a:latin typeface="Arial" charset="0"/>
              </a:rPr>
              <a:t>Add Potassium persulfate</a:t>
            </a:r>
          </a:p>
          <a:p>
            <a:pPr lvl="3" eaLnBrk="1" hangingPunct="1"/>
            <a:r>
              <a:rPr lang="en-US" sz="1400" smtClean="0">
                <a:latin typeface="Arial" charset="0"/>
              </a:rPr>
              <a:t>Add Sodium metabisulfite</a:t>
            </a:r>
          </a:p>
          <a:p>
            <a:pPr lvl="4" eaLnBrk="1" hangingPunct="1"/>
            <a:r>
              <a:rPr lang="en-US" sz="1400" smtClean="0">
                <a:latin typeface="Arial" charset="0"/>
              </a:rPr>
              <a:t>Wait while temperature increases </a:t>
            </a:r>
          </a:p>
          <a:p>
            <a:pPr eaLnBrk="1" hangingPunct="1"/>
            <a:r>
              <a:rPr lang="en-US" sz="1800" smtClean="0">
                <a:latin typeface="Arial" charset="0"/>
              </a:rPr>
              <a:t>Stop recording and remove thermocouple when temperature stabilizes </a:t>
            </a:r>
          </a:p>
          <a:p>
            <a:pPr eaLnBrk="1" hangingPunct="1"/>
            <a:r>
              <a:rPr lang="en-US" sz="1800" smtClean="0">
                <a:latin typeface="Arial" charset="0"/>
              </a:rPr>
              <a:t>Clean out calorimeter bomb </a:t>
            </a:r>
          </a:p>
          <a:p>
            <a:pPr eaLnBrk="1" hangingPunct="1"/>
            <a:r>
              <a:rPr lang="en-US" sz="1800" smtClean="0">
                <a:latin typeface="Arial" charset="0"/>
              </a:rPr>
              <a:t>Clean thermomcouple </a:t>
            </a:r>
          </a:p>
          <a:p>
            <a:pPr eaLnBrk="1" hangingPunct="1"/>
            <a:r>
              <a:rPr lang="en-US" sz="1800" smtClean="0">
                <a:latin typeface="Arial" charset="0"/>
              </a:rPr>
              <a:t>Put equipment away or start new experiment</a:t>
            </a:r>
            <a:r>
              <a:rPr lang="en-US" sz="1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347663" y="369888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7171" name="Object 4"/>
          <p:cNvGraphicFramePr>
            <a:graphicFrameLocks noChangeAspect="1"/>
          </p:cNvGraphicFramePr>
          <p:nvPr/>
        </p:nvGraphicFramePr>
        <p:xfrm>
          <a:off x="536575" y="646113"/>
          <a:ext cx="7824788" cy="425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Chart" r:id="rId3" imgW="9982268" imgH="6477015" progId="Excel.Chart.8">
                  <p:embed followColorScheme="full"/>
                </p:oleObj>
              </mc:Choice>
              <mc:Fallback>
                <p:oleObj name="Chart" r:id="rId3" imgW="9982268" imgH="6477015" progId="Excel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646113"/>
                        <a:ext cx="7824788" cy="425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54"/>
          <p:cNvGrpSpPr>
            <a:grpSpLocks/>
          </p:cNvGrpSpPr>
          <p:nvPr/>
        </p:nvGrpSpPr>
        <p:grpSpPr bwMode="auto">
          <a:xfrm>
            <a:off x="2287588" y="731838"/>
            <a:ext cx="5027612" cy="4205287"/>
            <a:chOff x="-3" y="-3"/>
            <a:chExt cx="2878" cy="3345"/>
          </a:xfrm>
        </p:grpSpPr>
        <p:grpSp>
          <p:nvGrpSpPr>
            <p:cNvPr id="8195" name="Group 52"/>
            <p:cNvGrpSpPr>
              <a:grpSpLocks/>
            </p:cNvGrpSpPr>
            <p:nvPr/>
          </p:nvGrpSpPr>
          <p:grpSpPr bwMode="auto">
            <a:xfrm>
              <a:off x="0" y="0"/>
              <a:ext cx="2872" cy="3339"/>
              <a:chOff x="0" y="0"/>
              <a:chExt cx="2872" cy="3339"/>
            </a:xfrm>
          </p:grpSpPr>
          <p:grpSp>
            <p:nvGrpSpPr>
              <p:cNvPr id="8197" name="Group 21"/>
              <p:cNvGrpSpPr>
                <a:grpSpLocks/>
              </p:cNvGrpSpPr>
              <p:nvPr/>
            </p:nvGrpSpPr>
            <p:grpSpPr bwMode="auto">
              <a:xfrm>
                <a:off x="0" y="0"/>
                <a:ext cx="1442" cy="518"/>
                <a:chOff x="0" y="0"/>
                <a:chExt cx="1442" cy="518"/>
              </a:xfrm>
            </p:grpSpPr>
            <p:sp>
              <p:nvSpPr>
                <p:cNvPr id="8243" name="Rectangle 4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356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tabLst>
                      <a:tab pos="3943350" algn="ctr"/>
                    </a:tabLst>
                  </a:pPr>
                  <a:r>
                    <a:rPr lang="en-US" sz="1200">
                      <a:cs typeface="Times New Roman" pitchFamily="18" charset="0"/>
                    </a:rPr>
                    <a:t>Experiment</a:t>
                  </a:r>
                  <a:endParaRPr lang="en-US" sz="1200">
                    <a:latin typeface="Courier New" pitchFamily="49" charset="0"/>
                    <a:cs typeface="Courier New" pitchFamily="49" charset="0"/>
                  </a:endParaRPr>
                </a:p>
                <a:p>
                  <a:pPr eaLnBrk="0" hangingPunct="0">
                    <a:tabLst>
                      <a:tab pos="3943350" algn="ctr"/>
                    </a:tabLst>
                  </a:pPr>
                  <a:endParaRPr lang="en-US"/>
                </a:p>
              </p:txBody>
            </p:sp>
            <p:sp>
              <p:nvSpPr>
                <p:cNvPr id="8244" name="Rectangle 2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44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198" name="Group 23"/>
              <p:cNvGrpSpPr>
                <a:grpSpLocks/>
              </p:cNvGrpSpPr>
              <p:nvPr/>
            </p:nvGrpSpPr>
            <p:grpSpPr bwMode="auto">
              <a:xfrm>
                <a:off x="1442" y="0"/>
                <a:ext cx="1430" cy="518"/>
                <a:chOff x="1442" y="0"/>
                <a:chExt cx="1430" cy="518"/>
              </a:xfrm>
            </p:grpSpPr>
            <p:sp>
              <p:nvSpPr>
                <p:cNvPr id="8241" name="Rectangle 5"/>
                <p:cNvSpPr>
                  <a:spLocks noChangeArrowheads="1"/>
                </p:cNvSpPr>
                <p:nvPr/>
              </p:nvSpPr>
              <p:spPr bwMode="auto">
                <a:xfrm>
                  <a:off x="1485" y="0"/>
                  <a:ext cx="1344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tabLst>
                      <a:tab pos="3943350" algn="ctr"/>
                    </a:tabLst>
                  </a:pPr>
                  <a:r>
                    <a:rPr lang="en-US" sz="1200">
                      <a:cs typeface="Times New Roman" pitchFamily="18" charset="0"/>
                    </a:rPr>
                    <a:t>Heat of Polymerization</a:t>
                  </a:r>
                  <a:endParaRPr lang="en-US" sz="1200">
                    <a:latin typeface="Courier New" pitchFamily="49" charset="0"/>
                    <a:cs typeface="Courier New" pitchFamily="49" charset="0"/>
                  </a:endParaRPr>
                </a:p>
                <a:p>
                  <a:pPr eaLnBrk="0" hangingPunct="0">
                    <a:tabLst>
                      <a:tab pos="3943350" algn="ctr"/>
                    </a:tabLst>
                  </a:pPr>
                  <a:r>
                    <a:rPr lang="en-US" sz="1200">
                      <a:cs typeface="Times New Roman" pitchFamily="18" charset="0"/>
                    </a:rPr>
                    <a:t>(J/mole)</a:t>
                  </a:r>
                  <a:endParaRPr lang="en-US" sz="1200">
                    <a:latin typeface="Courier New" pitchFamily="49" charset="0"/>
                    <a:cs typeface="Courier New" pitchFamily="49" charset="0"/>
                  </a:endParaRPr>
                </a:p>
                <a:p>
                  <a:pPr eaLnBrk="0" hangingPunct="0">
                    <a:tabLst>
                      <a:tab pos="3943350" algn="ctr"/>
                    </a:tabLst>
                  </a:pPr>
                  <a:endParaRPr lang="en-US"/>
                </a:p>
              </p:txBody>
            </p:sp>
            <p:sp>
              <p:nvSpPr>
                <p:cNvPr id="8242" name="Rectangle 22"/>
                <p:cNvSpPr>
                  <a:spLocks noChangeArrowheads="1"/>
                </p:cNvSpPr>
                <p:nvPr/>
              </p:nvSpPr>
              <p:spPr bwMode="auto">
                <a:xfrm>
                  <a:off x="1442" y="0"/>
                  <a:ext cx="1430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199" name="Group 25"/>
              <p:cNvGrpSpPr>
                <a:grpSpLocks/>
              </p:cNvGrpSpPr>
              <p:nvPr/>
            </p:nvGrpSpPr>
            <p:grpSpPr bwMode="auto">
              <a:xfrm>
                <a:off x="0" y="518"/>
                <a:ext cx="1442" cy="403"/>
                <a:chOff x="0" y="518"/>
                <a:chExt cx="1442" cy="403"/>
              </a:xfrm>
            </p:grpSpPr>
            <p:sp>
              <p:nvSpPr>
                <p:cNvPr id="8239" name="Rectangle 6"/>
                <p:cNvSpPr>
                  <a:spLocks noChangeArrowheads="1"/>
                </p:cNvSpPr>
                <p:nvPr/>
              </p:nvSpPr>
              <p:spPr bwMode="auto">
                <a:xfrm>
                  <a:off x="43" y="518"/>
                  <a:ext cx="1356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tabLst>
                      <a:tab pos="3943350" algn="ctr"/>
                    </a:tabLst>
                  </a:pPr>
                  <a:r>
                    <a:rPr lang="en-US" sz="1200">
                      <a:cs typeface="Times New Roman" pitchFamily="18" charset="0"/>
                    </a:rPr>
                    <a:t>1</a:t>
                  </a:r>
                  <a:endParaRPr lang="en-US" sz="1200">
                    <a:latin typeface="Courier New" pitchFamily="49" charset="0"/>
                    <a:cs typeface="Courier New" pitchFamily="49" charset="0"/>
                  </a:endParaRPr>
                </a:p>
                <a:p>
                  <a:pPr eaLnBrk="0" hangingPunct="0">
                    <a:tabLst>
                      <a:tab pos="3943350" algn="ctr"/>
                    </a:tabLst>
                  </a:pPr>
                  <a:endParaRPr lang="en-US"/>
                </a:p>
              </p:txBody>
            </p:sp>
            <p:sp>
              <p:nvSpPr>
                <p:cNvPr id="8240" name="Rectangle 24"/>
                <p:cNvSpPr>
                  <a:spLocks noChangeArrowheads="1"/>
                </p:cNvSpPr>
                <p:nvPr/>
              </p:nvSpPr>
              <p:spPr bwMode="auto">
                <a:xfrm>
                  <a:off x="0" y="518"/>
                  <a:ext cx="144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00" name="Group 27"/>
              <p:cNvGrpSpPr>
                <a:grpSpLocks/>
              </p:cNvGrpSpPr>
              <p:nvPr/>
            </p:nvGrpSpPr>
            <p:grpSpPr bwMode="auto">
              <a:xfrm>
                <a:off x="1442" y="518"/>
                <a:ext cx="1430" cy="403"/>
                <a:chOff x="1442" y="518"/>
                <a:chExt cx="1430" cy="403"/>
              </a:xfrm>
            </p:grpSpPr>
            <p:sp>
              <p:nvSpPr>
                <p:cNvPr id="8237" name="Rectangle 7"/>
                <p:cNvSpPr>
                  <a:spLocks noChangeArrowheads="1"/>
                </p:cNvSpPr>
                <p:nvPr/>
              </p:nvSpPr>
              <p:spPr bwMode="auto">
                <a:xfrm>
                  <a:off x="1485" y="518"/>
                  <a:ext cx="1344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tabLst>
                      <a:tab pos="3943350" algn="ctr"/>
                    </a:tabLst>
                  </a:pPr>
                  <a:r>
                    <a:rPr lang="en-US" sz="1600">
                      <a:cs typeface="Times New Roman" pitchFamily="18" charset="0"/>
                    </a:rPr>
                    <a:t>70,600.34821</a:t>
                  </a:r>
                  <a:endParaRPr lang="en-US" sz="1600">
                    <a:latin typeface="Courier New" pitchFamily="49" charset="0"/>
                    <a:cs typeface="Courier New" pitchFamily="49" charset="0"/>
                  </a:endParaRPr>
                </a:p>
                <a:p>
                  <a:pPr eaLnBrk="0" hangingPunct="0">
                    <a:tabLst>
                      <a:tab pos="3943350" algn="ctr"/>
                    </a:tabLst>
                  </a:pPr>
                  <a:endParaRPr lang="en-US" sz="3200"/>
                </a:p>
              </p:txBody>
            </p:sp>
            <p:sp>
              <p:nvSpPr>
                <p:cNvPr id="8238" name="Rectangle 26"/>
                <p:cNvSpPr>
                  <a:spLocks noChangeArrowheads="1"/>
                </p:cNvSpPr>
                <p:nvPr/>
              </p:nvSpPr>
              <p:spPr bwMode="auto">
                <a:xfrm>
                  <a:off x="1442" y="518"/>
                  <a:ext cx="143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01" name="Group 29"/>
              <p:cNvGrpSpPr>
                <a:grpSpLocks/>
              </p:cNvGrpSpPr>
              <p:nvPr/>
            </p:nvGrpSpPr>
            <p:grpSpPr bwMode="auto">
              <a:xfrm>
                <a:off x="0" y="921"/>
                <a:ext cx="1442" cy="403"/>
                <a:chOff x="0" y="921"/>
                <a:chExt cx="1442" cy="403"/>
              </a:xfrm>
            </p:grpSpPr>
            <p:sp>
              <p:nvSpPr>
                <p:cNvPr id="8235" name="Rectangle 8"/>
                <p:cNvSpPr>
                  <a:spLocks noChangeArrowheads="1"/>
                </p:cNvSpPr>
                <p:nvPr/>
              </p:nvSpPr>
              <p:spPr bwMode="auto">
                <a:xfrm>
                  <a:off x="43" y="921"/>
                  <a:ext cx="1356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tabLst>
                      <a:tab pos="3943350" algn="ctr"/>
                    </a:tabLst>
                  </a:pPr>
                  <a:r>
                    <a:rPr lang="en-US" sz="1200">
                      <a:cs typeface="Times New Roman" pitchFamily="18" charset="0"/>
                    </a:rPr>
                    <a:t>2	</a:t>
                  </a:r>
                  <a:endParaRPr lang="en-US" sz="1200">
                    <a:latin typeface="Courier New" pitchFamily="49" charset="0"/>
                    <a:cs typeface="Courier New" pitchFamily="49" charset="0"/>
                  </a:endParaRPr>
                </a:p>
                <a:p>
                  <a:pPr eaLnBrk="0" hangingPunct="0">
                    <a:tabLst>
                      <a:tab pos="3943350" algn="ctr"/>
                    </a:tabLst>
                  </a:pPr>
                  <a:endParaRPr lang="en-US"/>
                </a:p>
              </p:txBody>
            </p:sp>
            <p:sp>
              <p:nvSpPr>
                <p:cNvPr id="8236" name="Rectangle 28"/>
                <p:cNvSpPr>
                  <a:spLocks noChangeArrowheads="1"/>
                </p:cNvSpPr>
                <p:nvPr/>
              </p:nvSpPr>
              <p:spPr bwMode="auto">
                <a:xfrm>
                  <a:off x="0" y="921"/>
                  <a:ext cx="144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02" name="Group 31"/>
              <p:cNvGrpSpPr>
                <a:grpSpLocks/>
              </p:cNvGrpSpPr>
              <p:nvPr/>
            </p:nvGrpSpPr>
            <p:grpSpPr bwMode="auto">
              <a:xfrm>
                <a:off x="1442" y="921"/>
                <a:ext cx="1430" cy="403"/>
                <a:chOff x="1442" y="921"/>
                <a:chExt cx="1430" cy="403"/>
              </a:xfrm>
            </p:grpSpPr>
            <p:sp>
              <p:nvSpPr>
                <p:cNvPr id="8233" name="Rectangle 9"/>
                <p:cNvSpPr>
                  <a:spLocks noChangeArrowheads="1"/>
                </p:cNvSpPr>
                <p:nvPr/>
              </p:nvSpPr>
              <p:spPr bwMode="auto">
                <a:xfrm>
                  <a:off x="1485" y="921"/>
                  <a:ext cx="1344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tabLst>
                      <a:tab pos="3943350" algn="ctr"/>
                    </a:tabLst>
                  </a:pPr>
                  <a:r>
                    <a:rPr lang="en-US" sz="1600">
                      <a:cs typeface="Times New Roman" pitchFamily="18" charset="0"/>
                    </a:rPr>
                    <a:t>70,300.57863</a:t>
                  </a:r>
                  <a:endParaRPr lang="en-US" sz="1600">
                    <a:latin typeface="Courier New" pitchFamily="49" charset="0"/>
                    <a:cs typeface="Courier New" pitchFamily="49" charset="0"/>
                  </a:endParaRPr>
                </a:p>
                <a:p>
                  <a:pPr eaLnBrk="0" hangingPunct="0">
                    <a:tabLst>
                      <a:tab pos="3943350" algn="ctr"/>
                    </a:tabLst>
                  </a:pPr>
                  <a:endParaRPr lang="en-US" sz="3200"/>
                </a:p>
              </p:txBody>
            </p:sp>
            <p:sp>
              <p:nvSpPr>
                <p:cNvPr id="8234" name="Rectangle 30"/>
                <p:cNvSpPr>
                  <a:spLocks noChangeArrowheads="1"/>
                </p:cNvSpPr>
                <p:nvPr/>
              </p:nvSpPr>
              <p:spPr bwMode="auto">
                <a:xfrm>
                  <a:off x="1442" y="921"/>
                  <a:ext cx="143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03" name="Group 33"/>
              <p:cNvGrpSpPr>
                <a:grpSpLocks/>
              </p:cNvGrpSpPr>
              <p:nvPr/>
            </p:nvGrpSpPr>
            <p:grpSpPr bwMode="auto">
              <a:xfrm>
                <a:off x="0" y="1324"/>
                <a:ext cx="1442" cy="403"/>
                <a:chOff x="0" y="1324"/>
                <a:chExt cx="1442" cy="403"/>
              </a:xfrm>
            </p:grpSpPr>
            <p:sp>
              <p:nvSpPr>
                <p:cNvPr id="8231" name="Rectangle 10"/>
                <p:cNvSpPr>
                  <a:spLocks noChangeArrowheads="1"/>
                </p:cNvSpPr>
                <p:nvPr/>
              </p:nvSpPr>
              <p:spPr bwMode="auto">
                <a:xfrm>
                  <a:off x="43" y="1324"/>
                  <a:ext cx="1356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tabLst>
                      <a:tab pos="3943350" algn="ctr"/>
                    </a:tabLst>
                  </a:pPr>
                  <a:r>
                    <a:rPr lang="en-US" sz="1200">
                      <a:cs typeface="Times New Roman" pitchFamily="18" charset="0"/>
                    </a:rPr>
                    <a:t>3</a:t>
                  </a:r>
                  <a:endParaRPr lang="en-US" sz="1200">
                    <a:latin typeface="Courier New" pitchFamily="49" charset="0"/>
                    <a:cs typeface="Courier New" pitchFamily="49" charset="0"/>
                  </a:endParaRPr>
                </a:p>
                <a:p>
                  <a:pPr eaLnBrk="0" hangingPunct="0">
                    <a:tabLst>
                      <a:tab pos="3943350" algn="ctr"/>
                    </a:tabLst>
                  </a:pPr>
                  <a:endParaRPr lang="en-US"/>
                </a:p>
              </p:txBody>
            </p:sp>
            <p:sp>
              <p:nvSpPr>
                <p:cNvPr id="8232" name="Rectangle 32"/>
                <p:cNvSpPr>
                  <a:spLocks noChangeArrowheads="1"/>
                </p:cNvSpPr>
                <p:nvPr/>
              </p:nvSpPr>
              <p:spPr bwMode="auto">
                <a:xfrm>
                  <a:off x="0" y="1324"/>
                  <a:ext cx="144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04" name="Group 35"/>
              <p:cNvGrpSpPr>
                <a:grpSpLocks/>
              </p:cNvGrpSpPr>
              <p:nvPr/>
            </p:nvGrpSpPr>
            <p:grpSpPr bwMode="auto">
              <a:xfrm>
                <a:off x="1442" y="1324"/>
                <a:ext cx="1430" cy="403"/>
                <a:chOff x="1442" y="1324"/>
                <a:chExt cx="1430" cy="403"/>
              </a:xfrm>
            </p:grpSpPr>
            <p:sp>
              <p:nvSpPr>
                <p:cNvPr id="8229" name="Rectangle 11"/>
                <p:cNvSpPr>
                  <a:spLocks noChangeArrowheads="1"/>
                </p:cNvSpPr>
                <p:nvPr/>
              </p:nvSpPr>
              <p:spPr bwMode="auto">
                <a:xfrm>
                  <a:off x="1485" y="1324"/>
                  <a:ext cx="1344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tabLst>
                      <a:tab pos="3943350" algn="ctr"/>
                    </a:tabLst>
                  </a:pPr>
                  <a:r>
                    <a:rPr lang="en-US" sz="1600">
                      <a:cs typeface="Times New Roman" pitchFamily="18" charset="0"/>
                    </a:rPr>
                    <a:t>70,400.9431</a:t>
                  </a:r>
                  <a:endParaRPr lang="en-US" sz="1600">
                    <a:latin typeface="Courier New" pitchFamily="49" charset="0"/>
                    <a:cs typeface="Courier New" pitchFamily="49" charset="0"/>
                  </a:endParaRPr>
                </a:p>
                <a:p>
                  <a:pPr eaLnBrk="0" hangingPunct="0">
                    <a:tabLst>
                      <a:tab pos="3943350" algn="ctr"/>
                    </a:tabLst>
                  </a:pPr>
                  <a:endParaRPr lang="en-US" sz="3200"/>
                </a:p>
              </p:txBody>
            </p:sp>
            <p:sp>
              <p:nvSpPr>
                <p:cNvPr id="8230" name="Rectangle 34"/>
                <p:cNvSpPr>
                  <a:spLocks noChangeArrowheads="1"/>
                </p:cNvSpPr>
                <p:nvPr/>
              </p:nvSpPr>
              <p:spPr bwMode="auto">
                <a:xfrm>
                  <a:off x="1442" y="1324"/>
                  <a:ext cx="143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05" name="Group 37"/>
              <p:cNvGrpSpPr>
                <a:grpSpLocks/>
              </p:cNvGrpSpPr>
              <p:nvPr/>
            </p:nvGrpSpPr>
            <p:grpSpPr bwMode="auto">
              <a:xfrm>
                <a:off x="0" y="1727"/>
                <a:ext cx="1442" cy="403"/>
                <a:chOff x="0" y="1727"/>
                <a:chExt cx="1442" cy="403"/>
              </a:xfrm>
            </p:grpSpPr>
            <p:sp>
              <p:nvSpPr>
                <p:cNvPr id="8227" name="Rectangle 12"/>
                <p:cNvSpPr>
                  <a:spLocks noChangeArrowheads="1"/>
                </p:cNvSpPr>
                <p:nvPr/>
              </p:nvSpPr>
              <p:spPr bwMode="auto">
                <a:xfrm>
                  <a:off x="43" y="1727"/>
                  <a:ext cx="1356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tabLst>
                      <a:tab pos="3943350" algn="ctr"/>
                    </a:tabLst>
                  </a:pPr>
                  <a:r>
                    <a:rPr lang="en-US" sz="1200">
                      <a:cs typeface="Times New Roman" pitchFamily="18" charset="0"/>
                    </a:rPr>
                    <a:t>4	</a:t>
                  </a:r>
                  <a:endParaRPr lang="en-US" sz="1200">
                    <a:latin typeface="Courier New" pitchFamily="49" charset="0"/>
                    <a:cs typeface="Courier New" pitchFamily="49" charset="0"/>
                  </a:endParaRPr>
                </a:p>
                <a:p>
                  <a:pPr eaLnBrk="0" hangingPunct="0">
                    <a:tabLst>
                      <a:tab pos="3943350" algn="ctr"/>
                    </a:tabLst>
                  </a:pPr>
                  <a:endParaRPr lang="en-US"/>
                </a:p>
              </p:txBody>
            </p:sp>
            <p:sp>
              <p:nvSpPr>
                <p:cNvPr id="8228" name="Rectangle 36"/>
                <p:cNvSpPr>
                  <a:spLocks noChangeArrowheads="1"/>
                </p:cNvSpPr>
                <p:nvPr/>
              </p:nvSpPr>
              <p:spPr bwMode="auto">
                <a:xfrm>
                  <a:off x="0" y="1727"/>
                  <a:ext cx="144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06" name="Group 39"/>
              <p:cNvGrpSpPr>
                <a:grpSpLocks/>
              </p:cNvGrpSpPr>
              <p:nvPr/>
            </p:nvGrpSpPr>
            <p:grpSpPr bwMode="auto">
              <a:xfrm>
                <a:off x="1442" y="1727"/>
                <a:ext cx="1430" cy="403"/>
                <a:chOff x="1442" y="1727"/>
                <a:chExt cx="1430" cy="403"/>
              </a:xfrm>
            </p:grpSpPr>
            <p:sp>
              <p:nvSpPr>
                <p:cNvPr id="8225" name="Rectangle 13"/>
                <p:cNvSpPr>
                  <a:spLocks noChangeArrowheads="1"/>
                </p:cNvSpPr>
                <p:nvPr/>
              </p:nvSpPr>
              <p:spPr bwMode="auto">
                <a:xfrm>
                  <a:off x="1485" y="1727"/>
                  <a:ext cx="1344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tabLst>
                      <a:tab pos="3943350" algn="ctr"/>
                    </a:tabLst>
                  </a:pPr>
                  <a:r>
                    <a:rPr lang="en-US" sz="1600">
                      <a:cs typeface="Times New Roman" pitchFamily="18" charset="0"/>
                    </a:rPr>
                    <a:t>70,500.8673</a:t>
                  </a:r>
                  <a:endParaRPr lang="en-US" sz="1600">
                    <a:latin typeface="Courier New" pitchFamily="49" charset="0"/>
                    <a:cs typeface="Courier New" pitchFamily="49" charset="0"/>
                  </a:endParaRPr>
                </a:p>
                <a:p>
                  <a:pPr eaLnBrk="0" hangingPunct="0">
                    <a:tabLst>
                      <a:tab pos="3943350" algn="ctr"/>
                    </a:tabLst>
                  </a:pPr>
                  <a:endParaRPr lang="en-US" sz="3200"/>
                </a:p>
              </p:txBody>
            </p:sp>
            <p:sp>
              <p:nvSpPr>
                <p:cNvPr id="8226" name="Rectangle 38"/>
                <p:cNvSpPr>
                  <a:spLocks noChangeArrowheads="1"/>
                </p:cNvSpPr>
                <p:nvPr/>
              </p:nvSpPr>
              <p:spPr bwMode="auto">
                <a:xfrm>
                  <a:off x="1442" y="1727"/>
                  <a:ext cx="143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07" name="Group 41"/>
              <p:cNvGrpSpPr>
                <a:grpSpLocks/>
              </p:cNvGrpSpPr>
              <p:nvPr/>
            </p:nvGrpSpPr>
            <p:grpSpPr bwMode="auto">
              <a:xfrm>
                <a:off x="0" y="2130"/>
                <a:ext cx="1442" cy="403"/>
                <a:chOff x="0" y="2130"/>
                <a:chExt cx="1442" cy="403"/>
              </a:xfrm>
            </p:grpSpPr>
            <p:sp>
              <p:nvSpPr>
                <p:cNvPr id="8223" name="Rectangle 14"/>
                <p:cNvSpPr>
                  <a:spLocks noChangeArrowheads="1"/>
                </p:cNvSpPr>
                <p:nvPr/>
              </p:nvSpPr>
              <p:spPr bwMode="auto">
                <a:xfrm>
                  <a:off x="43" y="2130"/>
                  <a:ext cx="1356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tabLst>
                      <a:tab pos="3943350" algn="ctr"/>
                    </a:tabLst>
                  </a:pPr>
                  <a:endParaRPr lang="en-US" sz="1200">
                    <a:latin typeface="Courier New" pitchFamily="49" charset="0"/>
                    <a:cs typeface="Courier New" pitchFamily="49" charset="0"/>
                  </a:endParaRPr>
                </a:p>
                <a:p>
                  <a:pPr eaLnBrk="0" hangingPunct="0">
                    <a:tabLst>
                      <a:tab pos="3943350" algn="ctr"/>
                    </a:tabLst>
                  </a:pPr>
                  <a:endParaRPr lang="en-US"/>
                </a:p>
              </p:txBody>
            </p:sp>
            <p:sp>
              <p:nvSpPr>
                <p:cNvPr id="8224" name="Rectangle 40"/>
                <p:cNvSpPr>
                  <a:spLocks noChangeArrowheads="1"/>
                </p:cNvSpPr>
                <p:nvPr/>
              </p:nvSpPr>
              <p:spPr bwMode="auto">
                <a:xfrm>
                  <a:off x="0" y="2130"/>
                  <a:ext cx="144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08" name="Group 43"/>
              <p:cNvGrpSpPr>
                <a:grpSpLocks/>
              </p:cNvGrpSpPr>
              <p:nvPr/>
            </p:nvGrpSpPr>
            <p:grpSpPr bwMode="auto">
              <a:xfrm>
                <a:off x="1442" y="2130"/>
                <a:ext cx="1430" cy="403"/>
                <a:chOff x="1442" y="2130"/>
                <a:chExt cx="1430" cy="403"/>
              </a:xfrm>
            </p:grpSpPr>
            <p:sp>
              <p:nvSpPr>
                <p:cNvPr id="8221" name="Rectangle 15"/>
                <p:cNvSpPr>
                  <a:spLocks noChangeArrowheads="1"/>
                </p:cNvSpPr>
                <p:nvPr/>
              </p:nvSpPr>
              <p:spPr bwMode="auto">
                <a:xfrm>
                  <a:off x="1485" y="2130"/>
                  <a:ext cx="1344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tabLst>
                      <a:tab pos="3943350" algn="ctr"/>
                    </a:tabLst>
                  </a:pPr>
                  <a:r>
                    <a:rPr lang="en-US" sz="1600">
                      <a:cs typeface="Times New Roman" pitchFamily="18" charset="0"/>
                    </a:rPr>
                    <a:t>70,450.87354291</a:t>
                  </a:r>
                  <a:endParaRPr lang="en-US" sz="1600">
                    <a:latin typeface="Courier New" pitchFamily="49" charset="0"/>
                    <a:cs typeface="Courier New" pitchFamily="49" charset="0"/>
                  </a:endParaRPr>
                </a:p>
                <a:p>
                  <a:pPr eaLnBrk="0" hangingPunct="0">
                    <a:tabLst>
                      <a:tab pos="3943350" algn="ctr"/>
                    </a:tabLst>
                  </a:pPr>
                  <a:endParaRPr lang="en-US" sz="3200"/>
                </a:p>
              </p:txBody>
            </p:sp>
            <p:sp>
              <p:nvSpPr>
                <p:cNvPr id="8222" name="Rectangle 42"/>
                <p:cNvSpPr>
                  <a:spLocks noChangeArrowheads="1"/>
                </p:cNvSpPr>
                <p:nvPr/>
              </p:nvSpPr>
              <p:spPr bwMode="auto">
                <a:xfrm>
                  <a:off x="1442" y="2130"/>
                  <a:ext cx="143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09" name="Group 45"/>
              <p:cNvGrpSpPr>
                <a:grpSpLocks/>
              </p:cNvGrpSpPr>
              <p:nvPr/>
            </p:nvGrpSpPr>
            <p:grpSpPr bwMode="auto">
              <a:xfrm>
                <a:off x="0" y="2533"/>
                <a:ext cx="1442" cy="403"/>
                <a:chOff x="0" y="2533"/>
                <a:chExt cx="1442" cy="403"/>
              </a:xfrm>
            </p:grpSpPr>
            <p:sp>
              <p:nvSpPr>
                <p:cNvPr id="8219" name="Rectangle 16"/>
                <p:cNvSpPr>
                  <a:spLocks noChangeArrowheads="1"/>
                </p:cNvSpPr>
                <p:nvPr/>
              </p:nvSpPr>
              <p:spPr bwMode="auto">
                <a:xfrm>
                  <a:off x="43" y="2533"/>
                  <a:ext cx="1356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>
                    <a:tabLst>
                      <a:tab pos="3943350" algn="ctr"/>
                    </a:tabLst>
                  </a:pPr>
                  <a:endParaRPr lang="en-US"/>
                </a:p>
              </p:txBody>
            </p:sp>
            <p:sp>
              <p:nvSpPr>
                <p:cNvPr id="8220" name="Rectangle 44"/>
                <p:cNvSpPr>
                  <a:spLocks noChangeArrowheads="1"/>
                </p:cNvSpPr>
                <p:nvPr/>
              </p:nvSpPr>
              <p:spPr bwMode="auto">
                <a:xfrm>
                  <a:off x="0" y="2533"/>
                  <a:ext cx="144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10" name="Group 47"/>
              <p:cNvGrpSpPr>
                <a:grpSpLocks/>
              </p:cNvGrpSpPr>
              <p:nvPr/>
            </p:nvGrpSpPr>
            <p:grpSpPr bwMode="auto">
              <a:xfrm>
                <a:off x="1442" y="2533"/>
                <a:ext cx="1430" cy="403"/>
                <a:chOff x="1442" y="2533"/>
                <a:chExt cx="1430" cy="403"/>
              </a:xfrm>
            </p:grpSpPr>
            <p:sp>
              <p:nvSpPr>
                <p:cNvPr id="8217" name="Rectangle 17"/>
                <p:cNvSpPr>
                  <a:spLocks noChangeArrowheads="1"/>
                </p:cNvSpPr>
                <p:nvPr/>
              </p:nvSpPr>
              <p:spPr bwMode="auto">
                <a:xfrm>
                  <a:off x="1485" y="2533"/>
                  <a:ext cx="1344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>
                    <a:tabLst>
                      <a:tab pos="3943350" algn="ctr"/>
                    </a:tabLst>
                  </a:pPr>
                  <a:endParaRPr lang="en-US"/>
                </a:p>
              </p:txBody>
            </p:sp>
            <p:sp>
              <p:nvSpPr>
                <p:cNvPr id="8218" name="Rectangle 46"/>
                <p:cNvSpPr>
                  <a:spLocks noChangeArrowheads="1"/>
                </p:cNvSpPr>
                <p:nvPr/>
              </p:nvSpPr>
              <p:spPr bwMode="auto">
                <a:xfrm>
                  <a:off x="1442" y="2533"/>
                  <a:ext cx="143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11" name="Group 49"/>
              <p:cNvGrpSpPr>
                <a:grpSpLocks/>
              </p:cNvGrpSpPr>
              <p:nvPr/>
            </p:nvGrpSpPr>
            <p:grpSpPr bwMode="auto">
              <a:xfrm>
                <a:off x="0" y="2936"/>
                <a:ext cx="1442" cy="403"/>
                <a:chOff x="0" y="2936"/>
                <a:chExt cx="1442" cy="403"/>
              </a:xfrm>
            </p:grpSpPr>
            <p:sp>
              <p:nvSpPr>
                <p:cNvPr id="8215" name="Rectangle 18"/>
                <p:cNvSpPr>
                  <a:spLocks noChangeArrowheads="1"/>
                </p:cNvSpPr>
                <p:nvPr/>
              </p:nvSpPr>
              <p:spPr bwMode="auto">
                <a:xfrm>
                  <a:off x="43" y="2936"/>
                  <a:ext cx="1356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tabLst>
                      <a:tab pos="3943350" algn="ctr"/>
                    </a:tabLst>
                  </a:pPr>
                  <a:endParaRPr lang="en-US" sz="1200">
                    <a:latin typeface="Courier New" pitchFamily="49" charset="0"/>
                    <a:cs typeface="Courier New" pitchFamily="49" charset="0"/>
                  </a:endParaRPr>
                </a:p>
                <a:p>
                  <a:pPr eaLnBrk="0" hangingPunct="0">
                    <a:tabLst>
                      <a:tab pos="3943350" algn="ctr"/>
                    </a:tabLst>
                  </a:pPr>
                  <a:endParaRPr lang="en-US"/>
                </a:p>
              </p:txBody>
            </p:sp>
            <p:sp>
              <p:nvSpPr>
                <p:cNvPr id="8216" name="Rectangle 48"/>
                <p:cNvSpPr>
                  <a:spLocks noChangeArrowheads="1"/>
                </p:cNvSpPr>
                <p:nvPr/>
              </p:nvSpPr>
              <p:spPr bwMode="auto">
                <a:xfrm>
                  <a:off x="0" y="2936"/>
                  <a:ext cx="144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12" name="Group 51"/>
              <p:cNvGrpSpPr>
                <a:grpSpLocks/>
              </p:cNvGrpSpPr>
              <p:nvPr/>
            </p:nvGrpSpPr>
            <p:grpSpPr bwMode="auto">
              <a:xfrm>
                <a:off x="1442" y="2936"/>
                <a:ext cx="1430" cy="403"/>
                <a:chOff x="1442" y="2936"/>
                <a:chExt cx="1430" cy="403"/>
              </a:xfrm>
            </p:grpSpPr>
            <p:sp>
              <p:nvSpPr>
                <p:cNvPr id="8213" name="Rectangle 19"/>
                <p:cNvSpPr>
                  <a:spLocks noChangeArrowheads="1"/>
                </p:cNvSpPr>
                <p:nvPr/>
              </p:nvSpPr>
              <p:spPr bwMode="auto">
                <a:xfrm>
                  <a:off x="1485" y="2936"/>
                  <a:ext cx="1344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>
                    <a:tabLst>
                      <a:tab pos="3943350" algn="ctr"/>
                    </a:tabLst>
                  </a:pPr>
                  <a:endParaRPr lang="en-US" sz="1200">
                    <a:cs typeface="Courier New" pitchFamily="49" charset="0"/>
                    <a:sym typeface="Symbol" pitchFamily="18" charset="2"/>
                  </a:endParaRPr>
                </a:p>
              </p:txBody>
            </p:sp>
            <p:sp>
              <p:nvSpPr>
                <p:cNvPr id="8214" name="Rectangle 50"/>
                <p:cNvSpPr>
                  <a:spLocks noChangeArrowheads="1"/>
                </p:cNvSpPr>
                <p:nvPr/>
              </p:nvSpPr>
              <p:spPr bwMode="auto">
                <a:xfrm>
                  <a:off x="1442" y="2936"/>
                  <a:ext cx="143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8196" name="Rectangle 53"/>
            <p:cNvSpPr>
              <a:spLocks noChangeArrowheads="1"/>
            </p:cNvSpPr>
            <p:nvPr/>
          </p:nvSpPr>
          <p:spPr bwMode="auto">
            <a:xfrm>
              <a:off x="-3" y="-3"/>
              <a:ext cx="2878" cy="3345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Conclusions </a:t>
            </a:r>
            <a:br>
              <a:rPr lang="en-US" sz="3200" smtClean="0"/>
            </a:br>
            <a:r>
              <a:rPr lang="en-US" sz="3200" smtClean="0"/>
              <a:t>&amp;  Recommendations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84325"/>
            <a:ext cx="8077200" cy="37195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Heat of polymerization determined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Plan future experiments with different polymers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Take more data on this polymer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Fix heat capacity problem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Experiment with different concentrations of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Acrylamide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Potassium persulfate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Sodium metabisulfite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Try calibrating the reactor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Try experiment in a dewar flask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Study the activation energy of polyacrylamide</a:t>
            </a:r>
            <a:endParaRPr lang="en-US" sz="3600" smtClean="0"/>
          </a:p>
        </p:txBody>
      </p:sp>
      <p:pic>
        <p:nvPicPr>
          <p:cNvPr id="15408" name="Picture 1072" descr="j021685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429000"/>
            <a:ext cx="2589213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8" dur="2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70" dur="2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72" dur="2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74" dur="20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20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20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 0.00348 C -0.23611 -5E-6 -0.27205 -0.00348 -0.30209 -0.01766 C -0.33212 -0.03183 -0.36511 -0.02894 -0.38073 -0.0816 C -0.39636 -0.13427 -0.43004 -0.28183 -0.39566 -0.33334 C -0.36129 -0.38484 -0.25382 -0.38658 -0.17448 -0.39005 C -0.09514 -0.39352 0.07812 -0.38253 0.0809 -0.35475 C 0.08368 -0.32697 -0.0316 -0.1985 -0.15747 -0.22339 C -0.28334 -0.24827 -0.57483 -0.52229 -0.67448 -0.50348 C -0.77413 -0.48467 -0.75799 -0.21499 -0.75521 -0.10996 C -0.75243 -0.00493 -0.77691 0.07668 -0.65747 0.12761 C -0.53802 0.17853 -0.14774 0.21615 -0.0382 0.19503 C 0.07135 0.1739 -0.00608 0.03241 -1.66667E-6 -5E-6 " pathEditMode="relative" ptsTypes="aaaaaaaaaaaA">
                                      <p:cBhvr>
                                        <p:cTn id="83" dur="20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8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8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4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0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6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1781</TotalTime>
  <Words>122</Words>
  <Application>Microsoft Office PowerPoint</Application>
  <PresentationFormat>Custom</PresentationFormat>
  <Paragraphs>41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Blackadder ITC</vt:lpstr>
      <vt:lpstr>Blackoak Std</vt:lpstr>
      <vt:lpstr>Comic Sans MS</vt:lpstr>
      <vt:lpstr>Courier New</vt:lpstr>
      <vt:lpstr>ESSTIXThirteen</vt:lpstr>
      <vt:lpstr>Symbol</vt:lpstr>
      <vt:lpstr>Times New Roman</vt:lpstr>
      <vt:lpstr>Default Design</vt:lpstr>
      <vt:lpstr>1_Default Design</vt:lpstr>
      <vt:lpstr>Chart</vt:lpstr>
      <vt:lpstr>Polymerization</vt:lpstr>
      <vt:lpstr>Outline</vt:lpstr>
      <vt:lpstr>Procedure</vt:lpstr>
      <vt:lpstr>PowerPoint Presentation</vt:lpstr>
      <vt:lpstr>PowerPoint Presentation</vt:lpstr>
      <vt:lpstr>Conclusions  &amp;  Recommendations</vt:lpstr>
    </vt:vector>
  </TitlesOfParts>
  <Company>Lafayette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Polymerization</dc:title>
  <dc:creator>S. Scott Moor</dc:creator>
  <cp:lastModifiedBy>Jason Barnes</cp:lastModifiedBy>
  <cp:revision>134</cp:revision>
  <cp:lastPrinted>2013-03-25T15:48:46Z</cp:lastPrinted>
  <dcterms:created xsi:type="dcterms:W3CDTF">2000-11-28T15:08:09Z</dcterms:created>
  <dcterms:modified xsi:type="dcterms:W3CDTF">2019-03-19T13:00:48Z</dcterms:modified>
</cp:coreProperties>
</file>