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03" r:id="rId2"/>
    <p:sldId id="363" r:id="rId3"/>
    <p:sldId id="336" r:id="rId4"/>
    <p:sldId id="334" r:id="rId5"/>
    <p:sldId id="325" r:id="rId6"/>
    <p:sldId id="335" r:id="rId7"/>
    <p:sldId id="337" r:id="rId8"/>
    <p:sldId id="284" r:id="rId9"/>
    <p:sldId id="338" r:id="rId10"/>
    <p:sldId id="339" r:id="rId11"/>
    <p:sldId id="332" r:id="rId12"/>
    <p:sldId id="358" r:id="rId13"/>
    <p:sldId id="359" r:id="rId14"/>
    <p:sldId id="360" r:id="rId15"/>
    <p:sldId id="361" r:id="rId16"/>
    <p:sldId id="362" r:id="rId17"/>
    <p:sldId id="30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700D"/>
    <a:srgbClr val="999999"/>
    <a:srgbClr val="A999FF"/>
    <a:srgbClr val="99B8FF"/>
    <a:srgbClr val="D8FF99"/>
    <a:srgbClr val="FFF799"/>
    <a:srgbClr val="FFC899"/>
    <a:srgbClr val="99FFE7"/>
    <a:srgbClr val="FF999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71" autoAdjust="0"/>
    <p:restoredTop sz="84122" autoAdjust="0"/>
  </p:normalViewPr>
  <p:slideViewPr>
    <p:cSldViewPr>
      <p:cViewPr varScale="1">
        <p:scale>
          <a:sx n="77" d="100"/>
          <a:sy n="77" d="100"/>
        </p:scale>
        <p:origin x="15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2987A-0BEE-48B2-8082-6A6E652B8C4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29AF6-400D-4866-9DDE-E5F37745F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24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49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40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2286000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>
                <a:solidFill>
                  <a:srgbClr val="98700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 anchorCtr="0"/>
          <a:lstStyle>
            <a:lvl1pPr algn="ctr"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868" y="775573"/>
            <a:ext cx="2171700" cy="10929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92202"/>
            <a:ext cx="868680" cy="43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92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age Numb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35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61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2286000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>
                <a:solidFill>
                  <a:srgbClr val="98700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 anchorCtr="0"/>
          <a:lstStyle>
            <a:lvl1pPr algn="ctr"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9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9640" y="6400800"/>
            <a:ext cx="365760" cy="365760"/>
          </a:xfrm>
        </p:spPr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28600" y="914400"/>
            <a:ext cx="8686800" cy="548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9640" y="6400800"/>
            <a:ext cx="365760" cy="365760"/>
          </a:xfrm>
        </p:spPr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8288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28600" y="2286000"/>
            <a:ext cx="8686800" cy="4114800"/>
          </a:xfrm>
        </p:spPr>
        <p:txBody>
          <a:bodyPr anchor="ctr"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34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28600" y="914400"/>
            <a:ext cx="4251960" cy="54864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63440" y="914400"/>
            <a:ext cx="4251960" cy="54864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0A1FE3-9B36-457D-8A3E-22683B6D42B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63440" y="1965960"/>
            <a:ext cx="4251960" cy="397764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28600" y="1965960"/>
            <a:ext cx="4251960" cy="397764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371600"/>
            <a:ext cx="4251960" cy="548640"/>
          </a:xfrm>
        </p:spPr>
        <p:txBody>
          <a:bodyPr anchor="b">
            <a:noAutofit/>
          </a:bodyPr>
          <a:lstStyle>
            <a:lvl1pPr marL="0" indent="0">
              <a:buNone/>
              <a:defRPr sz="2800" b="0" i="0" baseline="0">
                <a:solidFill>
                  <a:srgbClr val="98700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71600"/>
            <a:ext cx="4251960" cy="548640"/>
          </a:xfrm>
        </p:spPr>
        <p:txBody>
          <a:bodyPr anchor="b">
            <a:noAutofit/>
          </a:bodyPr>
          <a:lstStyle>
            <a:lvl1pPr marL="0" indent="0">
              <a:buNone/>
              <a:defRPr sz="2800" b="0" i="0" baseline="0">
                <a:solidFill>
                  <a:srgbClr val="98700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28600" y="6400800"/>
            <a:ext cx="2926080" cy="365125"/>
          </a:xfrm>
        </p:spPr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0852E56-D238-4D09-B8B0-E58A17192C9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8600" y="228600"/>
            <a:ext cx="86868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228600" y="6400800"/>
            <a:ext cx="2926080" cy="365125"/>
          </a:xfrm>
        </p:spPr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63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228600" y="6400800"/>
            <a:ext cx="2926080" cy="365125"/>
          </a:xfrm>
        </p:spPr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457200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86868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9640" y="6400800"/>
            <a:ext cx="365760" cy="36576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600" b="1" baseline="0">
                <a:solidFill>
                  <a:srgbClr val="98700D"/>
                </a:solidFill>
                <a:latin typeface="+mj-lt"/>
              </a:defRPr>
            </a:lvl1pPr>
          </a:lstStyle>
          <a:p>
            <a:fld id="{01D25330-B917-42C7-B0EA-1B0DF261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4BA0A-E873-4C3A-8257-BF01254C59BA}"/>
              </a:ext>
            </a:extLst>
          </p:cNvPr>
          <p:cNvSpPr/>
          <p:nvPr userDrawn="1"/>
        </p:nvSpPr>
        <p:spPr>
          <a:xfrm>
            <a:off x="0" y="0"/>
            <a:ext cx="9144000" cy="137160"/>
          </a:xfrm>
          <a:prstGeom prst="rect">
            <a:avLst/>
          </a:prstGeom>
          <a:solidFill>
            <a:srgbClr val="9870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0DEAAE6-7EEB-43E3-9931-E6DB99769D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8600" y="6400800"/>
            <a:ext cx="292608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lang="en-US" sz="1600" b="1" baseline="0">
                <a:solidFill>
                  <a:srgbClr val="98700D"/>
                </a:solidFill>
                <a:latin typeface="+mj-lt"/>
              </a:defRPr>
            </a:lvl1pPr>
          </a:lstStyle>
          <a:p>
            <a:r>
              <a:rPr lang="en-US"/>
              <a:t>ENGR 128 Studio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 cap="none" spc="1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715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001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287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2573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9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BE827gwnnk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 Fast, Fail Cheap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ideal design process is that we design perfectly once.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Of course, that rarely ever happens.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 design is not going to work the first time, shouldn’t we…</a:t>
            </a:r>
          </a:p>
          <a:p>
            <a:r>
              <a:rPr lang="en-US" dirty="0"/>
              <a:t>work on the part that is most likely to have problems,</a:t>
            </a:r>
          </a:p>
          <a:p>
            <a:r>
              <a:rPr lang="en-US" dirty="0"/>
              <a:t>learn as quickly as possible if the design is going to work, and</a:t>
            </a:r>
          </a:p>
          <a:p>
            <a:r>
              <a:rPr lang="en-US" dirty="0"/>
              <a:t>do so without investing a lot into an uncertain idea?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98700D"/>
                </a:solidFill>
              </a:rPr>
              <a:t>A good design process makes learning a safe activity!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F45A02-C3A8-4509-8F66-4E8B5D3E0D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76800" y="1371600"/>
            <a:ext cx="1748790" cy="174879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BC6F646-A1EC-4771-A341-608CD849B4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667" b="90000" l="4000" r="95000">
                        <a14:foregroundMark x1="22667" y1="16667" x2="22667" y2="16667"/>
                        <a14:foregroundMark x1="4333" y1="25667" x2="5333" y2="26333"/>
                        <a14:foregroundMark x1="15333" y1="14000" x2="68667" y2="26333"/>
                        <a14:foregroundMark x1="68667" y1="26333" x2="57667" y2="13333"/>
                        <a14:foregroundMark x1="57667" y1="13333" x2="52667" y2="11667"/>
                        <a14:foregroundMark x1="34667" y1="7667" x2="69000" y2="17667"/>
                        <a14:foregroundMark x1="69000" y1="17667" x2="74000" y2="20667"/>
                        <a14:foregroundMark x1="79000" y1="23333" x2="86667" y2="33000"/>
                        <a14:foregroundMark x1="94667" y1="45667" x2="95000" y2="48000"/>
                        <a14:foregroundMark x1="58667" y1="62333" x2="50333" y2="76000"/>
                        <a14:foregroundMark x1="65667" y1="60667" x2="61333" y2="71667"/>
                        <a14:foregroundMark x1="31667" y1="3667" x2="36000" y2="4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3800" y="583722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11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19A9B-CFC0-4925-ACB4-FCE3E171C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 Redesign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C670DB-BF6D-458F-BAF9-45A5483CF420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/>
                  <a:t>How can we choose a good value of R for our design?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If R is too big</a:t>
                </a:r>
                <a:r>
                  <a:rPr lang="en-US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e>
                    </m:d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around 2 kHz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</m:oMath>
                </a14:m>
                <a:r>
                  <a:rPr lang="en-US" dirty="0"/>
                  <a:t> 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  <a:endParaRPr lang="en-US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/>
                  <a:t>If R is too small,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</m:oMath>
                </a14:m>
                <a:r>
                  <a:rPr lang="en-US" dirty="0"/>
                  <a:t> gets very large near the natural frequency.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b="1" dirty="0">
                    <a:solidFill>
                      <a:srgbClr val="98700D"/>
                    </a:solidFill>
                  </a:rPr>
                  <a:t>Write the equations </a:t>
                </a:r>
                <a:r>
                  <a:rPr lang="en-US" b="1" u="sng" dirty="0">
                    <a:solidFill>
                      <a:srgbClr val="98700D"/>
                    </a:solidFill>
                  </a:rPr>
                  <a:t>or</a:t>
                </a:r>
                <a:r>
                  <a:rPr lang="en-US" b="1" dirty="0">
                    <a:solidFill>
                      <a:srgbClr val="98700D"/>
                    </a:solidFill>
                  </a:rPr>
                  <a:t> test some values in Multisim to choose R.</a:t>
                </a:r>
                <a:endParaRPr lang="en-US" b="1" u="sng" dirty="0">
                  <a:solidFill>
                    <a:srgbClr val="98700D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C670DB-BF6D-458F-BAF9-45A5483CF4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1123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6E0ADC-9A06-4909-A94B-CEC44559FCA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8B10D1-F583-4D26-A16C-9AD1F657B2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1706" y="1447800"/>
            <a:ext cx="4700588" cy="1700213"/>
          </a:xfrm>
          <a:prstGeom prst="rect">
            <a:avLst/>
          </a:prstGeom>
        </p:spPr>
      </p:pic>
      <p:sp>
        <p:nvSpPr>
          <p:cNvPr id="36" name="Oval 35">
            <a:extLst>
              <a:ext uri="{FF2B5EF4-FFF2-40B4-BE49-F238E27FC236}">
                <a16:creationId xmlns:a16="http://schemas.microsoft.com/office/drawing/2014/main" id="{B0A69072-A2FA-4747-B570-9982E9370D36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FFF7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221344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020B2-6AC5-401E-9AAA-E0D236916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 Modeling and Test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10E6190-CAD0-483E-B608-1ED61C9F30F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Follow along with the worksheet to build a working version</a:t>
            </a:r>
            <a:br>
              <a:rPr lang="en-US" dirty="0"/>
            </a:br>
            <a:r>
              <a:rPr lang="en-US" dirty="0"/>
              <a:t>of your circuit design in Multisim with your team.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98700D"/>
                </a:solidFill>
              </a:rPr>
              <a:t>Your instructor is here to help answer guiding questions</a:t>
            </a:r>
            <a:br>
              <a:rPr lang="en-US" b="1" dirty="0">
                <a:solidFill>
                  <a:srgbClr val="98700D"/>
                </a:solidFill>
              </a:rPr>
            </a:br>
            <a:r>
              <a:rPr lang="en-US" b="1" dirty="0">
                <a:solidFill>
                  <a:srgbClr val="98700D"/>
                </a:solidFill>
              </a:rPr>
              <a:t>and troubleshoot any problems that your team identifies.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BB02C4-82BE-4612-95D8-22A6AF1986D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2FF22C74-FAA2-453F-9F8E-C8B93630D5E7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D8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Create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798FF7-D3F2-479B-ABAF-7319B4BF0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706" y="2155248"/>
            <a:ext cx="4700588" cy="170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650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 Technical Report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Project 1 features your first technical report. Because this is the first time you will be capturing the entire design, the report will be treated mostly as a learning opportunity.</a:t>
            </a:r>
          </a:p>
          <a:p>
            <a:pPr marL="0" indent="0">
              <a:buNone/>
            </a:pPr>
            <a:r>
              <a:rPr lang="en-US" dirty="0"/>
              <a:t>At a top level, the report can be viewed as an account of:</a:t>
            </a:r>
          </a:p>
          <a:p>
            <a:r>
              <a:rPr lang="en-US" dirty="0"/>
              <a:t>What you planned and decided (</a:t>
            </a:r>
            <a:r>
              <a:rPr lang="en-US" b="1" dirty="0">
                <a:solidFill>
                  <a:srgbClr val="98700D"/>
                </a:solidFill>
              </a:rPr>
              <a:t>Methods</a:t>
            </a:r>
            <a:r>
              <a:rPr lang="en-US" dirty="0"/>
              <a:t>)</a:t>
            </a:r>
          </a:p>
          <a:p>
            <a:r>
              <a:rPr lang="en-US" dirty="0"/>
              <a:t>What you did and what you learned (</a:t>
            </a:r>
            <a:r>
              <a:rPr lang="en-US" b="1" dirty="0">
                <a:solidFill>
                  <a:srgbClr val="98700D"/>
                </a:solidFill>
              </a:rPr>
              <a:t>Results</a:t>
            </a:r>
            <a:r>
              <a:rPr lang="en-US" dirty="0"/>
              <a:t>)</a:t>
            </a:r>
          </a:p>
          <a:p>
            <a:r>
              <a:rPr lang="en-US" dirty="0"/>
              <a:t>What you think you should do next (</a:t>
            </a:r>
            <a:r>
              <a:rPr lang="en-US" b="1" dirty="0">
                <a:solidFill>
                  <a:srgbClr val="98700D"/>
                </a:solidFill>
              </a:rPr>
              <a:t>Conclusions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The report should also include a cover page and references and appendices as needed.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98700D"/>
                </a:solidFill>
              </a:rPr>
              <a:t>Let’s review the rubric and example report</a:t>
            </a:r>
            <a:br>
              <a:rPr lang="en-US" b="1" dirty="0">
                <a:solidFill>
                  <a:srgbClr val="98700D"/>
                </a:solidFill>
              </a:rPr>
            </a:br>
            <a:r>
              <a:rPr lang="en-US" b="1" dirty="0">
                <a:solidFill>
                  <a:srgbClr val="98700D"/>
                </a:solidFill>
              </a:rPr>
              <a:t>posted on the Studio website.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632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 Methods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98700D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98700D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98700D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98700D"/>
              </a:solidFill>
            </a:endParaRP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>
                <a:solidFill>
                  <a:srgbClr val="98700D"/>
                </a:solidFill>
              </a:rPr>
              <a:t>Methods</a:t>
            </a:r>
            <a:r>
              <a:rPr lang="en-US" dirty="0"/>
              <a:t> section covers the </a:t>
            </a:r>
            <a:r>
              <a:rPr lang="en-US" i="1" dirty="0"/>
              <a:t>Ask</a:t>
            </a:r>
            <a:r>
              <a:rPr lang="en-US" dirty="0"/>
              <a:t>, </a:t>
            </a:r>
            <a:r>
              <a:rPr lang="en-US" i="1" dirty="0"/>
              <a:t>Imagine</a:t>
            </a:r>
            <a:r>
              <a:rPr lang="en-US" dirty="0"/>
              <a:t>, and </a:t>
            </a:r>
            <a:r>
              <a:rPr lang="en-US" i="1" dirty="0"/>
              <a:t>Plan</a:t>
            </a:r>
            <a:r>
              <a:rPr lang="en-US" dirty="0"/>
              <a:t> phases.</a:t>
            </a:r>
          </a:p>
          <a:p>
            <a:pPr marL="0" indent="0">
              <a:buNone/>
            </a:pPr>
            <a:r>
              <a:rPr lang="en-US" dirty="0"/>
              <a:t>For this project, you should include:</a:t>
            </a:r>
          </a:p>
          <a:p>
            <a:r>
              <a:rPr lang="en-US" dirty="0"/>
              <a:t>The project requirements</a:t>
            </a:r>
          </a:p>
          <a:p>
            <a:r>
              <a:rPr lang="en-US" dirty="0"/>
              <a:t>The RLC circuit design you are using this week</a:t>
            </a:r>
          </a:p>
          <a:p>
            <a:r>
              <a:rPr lang="en-US" dirty="0"/>
              <a:t>The final values of any resistors, capacitors, and inductors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959501E-FD09-4AF7-AA49-189863B6F859}"/>
              </a:ext>
            </a:extLst>
          </p:cNvPr>
          <p:cNvGrpSpPr/>
          <p:nvPr/>
        </p:nvGrpSpPr>
        <p:grpSpPr>
          <a:xfrm>
            <a:off x="1827760" y="934579"/>
            <a:ext cx="5488481" cy="1648601"/>
            <a:chOff x="2790653" y="934579"/>
            <a:chExt cx="5488481" cy="1648601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FBF3CC3-B9D8-4EF6-A26D-B8575EA31A8D}"/>
                </a:ext>
              </a:extLst>
            </p:cNvPr>
            <p:cNvSpPr/>
            <p:nvPr/>
          </p:nvSpPr>
          <p:spPr>
            <a:xfrm flipH="1">
              <a:off x="4710893" y="934579"/>
              <a:ext cx="1645920" cy="1645920"/>
            </a:xfrm>
            <a:prstGeom prst="ellipse">
              <a:avLst/>
            </a:prstGeom>
            <a:solidFill>
              <a:srgbClr val="FFC8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3200" b="1" dirty="0">
                  <a:solidFill>
                    <a:schemeClr val="tx1"/>
                  </a:solidFill>
                </a:rPr>
                <a:t>Imagine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2A881BCE-06C2-41B3-8A0F-4B2C522517D0}"/>
                </a:ext>
              </a:extLst>
            </p:cNvPr>
            <p:cNvSpPr/>
            <p:nvPr/>
          </p:nvSpPr>
          <p:spPr>
            <a:xfrm flipH="1">
              <a:off x="6633214" y="934579"/>
              <a:ext cx="1645920" cy="1645920"/>
            </a:xfrm>
            <a:prstGeom prst="ellipse">
              <a:avLst/>
            </a:prstGeom>
            <a:solidFill>
              <a:srgbClr val="FFF7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3200" b="1" dirty="0">
                  <a:solidFill>
                    <a:schemeClr val="tx1"/>
                  </a:solidFill>
                </a:rPr>
                <a:t>Plan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93C6BBC-43EC-4B51-81C3-BFA2F6412F48}"/>
                </a:ext>
              </a:extLst>
            </p:cNvPr>
            <p:cNvSpPr/>
            <p:nvPr/>
          </p:nvSpPr>
          <p:spPr>
            <a:xfrm flipH="1">
              <a:off x="2790653" y="937260"/>
              <a:ext cx="1645920" cy="1645920"/>
            </a:xfrm>
            <a:prstGeom prst="ellipse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3200" b="1" dirty="0">
                  <a:solidFill>
                    <a:schemeClr val="tx1"/>
                  </a:solidFill>
                </a:rPr>
                <a:t>Ask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6089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 Results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98700D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98700D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98700D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98700D"/>
              </a:solidFill>
            </a:endParaRP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>
                <a:solidFill>
                  <a:srgbClr val="98700D"/>
                </a:solidFill>
              </a:rPr>
              <a:t>Results</a:t>
            </a:r>
            <a:r>
              <a:rPr lang="en-US" dirty="0"/>
              <a:t> section covers the </a:t>
            </a:r>
            <a:r>
              <a:rPr lang="en-US" i="1" dirty="0"/>
              <a:t>Create</a:t>
            </a:r>
            <a:r>
              <a:rPr lang="en-US" dirty="0"/>
              <a:t> and </a:t>
            </a:r>
            <a:r>
              <a:rPr lang="en-US" i="1" dirty="0"/>
              <a:t>Test</a:t>
            </a:r>
            <a:r>
              <a:rPr lang="en-US" dirty="0"/>
              <a:t> phases.</a:t>
            </a:r>
          </a:p>
          <a:p>
            <a:pPr marL="0" indent="0">
              <a:buNone/>
            </a:pPr>
            <a:r>
              <a:rPr lang="en-US" dirty="0"/>
              <a:t>For this project, you should include:</a:t>
            </a:r>
          </a:p>
          <a:p>
            <a:r>
              <a:rPr lang="en-US" dirty="0"/>
              <a:t>The Multisim model you developed</a:t>
            </a:r>
          </a:p>
          <a:p>
            <a:r>
              <a:rPr lang="en-US" dirty="0"/>
              <a:t>A table of your point measurements in Multisim</a:t>
            </a:r>
          </a:p>
          <a:p>
            <a:r>
              <a:rPr lang="en-US" dirty="0"/>
              <a:t>The frequency plot of your circuit magnitude ratio from Multisim</a:t>
            </a:r>
          </a:p>
          <a:p>
            <a:r>
              <a:rPr lang="en-US" dirty="0"/>
              <a:t>A check of the performance versus the requirements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620C1CF-8C97-46C3-AA62-0C5F38797BF2}"/>
              </a:ext>
            </a:extLst>
          </p:cNvPr>
          <p:cNvGrpSpPr/>
          <p:nvPr/>
        </p:nvGrpSpPr>
        <p:grpSpPr>
          <a:xfrm>
            <a:off x="2788920" y="933886"/>
            <a:ext cx="3566160" cy="1645920"/>
            <a:chOff x="1827760" y="933886"/>
            <a:chExt cx="3566160" cy="164592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326416F-90C0-489F-ACC4-A290C637B315}"/>
                </a:ext>
              </a:extLst>
            </p:cNvPr>
            <p:cNvSpPr/>
            <p:nvPr/>
          </p:nvSpPr>
          <p:spPr>
            <a:xfrm flipH="1">
              <a:off x="1827760" y="933886"/>
              <a:ext cx="1645920" cy="1645920"/>
            </a:xfrm>
            <a:prstGeom prst="ellipse">
              <a:avLst/>
            </a:prstGeom>
            <a:solidFill>
              <a:srgbClr val="D8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3200" b="1" dirty="0">
                  <a:solidFill>
                    <a:schemeClr val="tx1"/>
                  </a:solidFill>
                </a:rPr>
                <a:t>Create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4389A3A-48F6-4E22-B066-DF31206ED80D}"/>
                </a:ext>
              </a:extLst>
            </p:cNvPr>
            <p:cNvSpPr/>
            <p:nvPr/>
          </p:nvSpPr>
          <p:spPr>
            <a:xfrm flipH="1">
              <a:off x="3748000" y="933886"/>
              <a:ext cx="1645920" cy="1645920"/>
            </a:xfrm>
            <a:prstGeom prst="ellipse">
              <a:avLst/>
            </a:prstGeom>
            <a:solidFill>
              <a:srgbClr val="99B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3200" b="1" dirty="0">
                  <a:solidFill>
                    <a:schemeClr val="tx1"/>
                  </a:solidFill>
                </a:rPr>
                <a:t>Test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9388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 Conclusions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98700D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98700D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98700D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98700D"/>
              </a:solidFill>
            </a:endParaRP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>
                <a:solidFill>
                  <a:srgbClr val="98700D"/>
                </a:solidFill>
              </a:rPr>
              <a:t>Conclusions</a:t>
            </a:r>
            <a:r>
              <a:rPr lang="en-US" dirty="0"/>
              <a:t> section covers the </a:t>
            </a:r>
            <a:r>
              <a:rPr lang="en-US" i="1" dirty="0"/>
              <a:t>Improve</a:t>
            </a:r>
            <a:r>
              <a:rPr lang="en-US" dirty="0"/>
              <a:t> phase.</a:t>
            </a:r>
          </a:p>
          <a:p>
            <a:pPr marL="0" indent="0">
              <a:buNone/>
            </a:pPr>
            <a:r>
              <a:rPr lang="en-US" dirty="0"/>
              <a:t>For this project, you should include (as bullet points):</a:t>
            </a:r>
          </a:p>
          <a:p>
            <a:r>
              <a:rPr lang="en-US" dirty="0"/>
              <a:t>Some valuable things you learned about the circuit along the way</a:t>
            </a:r>
          </a:p>
          <a:p>
            <a:r>
              <a:rPr lang="en-US" i="1" dirty="0"/>
              <a:t>If you met the requirements</a:t>
            </a:r>
            <a:r>
              <a:rPr lang="en-US" dirty="0"/>
              <a:t>, a few steps on getting the design to the next version (e.g. prototyping, more measurements)</a:t>
            </a:r>
          </a:p>
          <a:p>
            <a:r>
              <a:rPr lang="en-US" i="1" dirty="0"/>
              <a:t>If you didn’t meet the requirements</a:t>
            </a:r>
            <a:r>
              <a:rPr lang="en-US" dirty="0"/>
              <a:t>, some steps on how to go back and </a:t>
            </a:r>
            <a:r>
              <a:rPr lang="en-US" u="sng" dirty="0"/>
              <a:t>specifically</a:t>
            </a:r>
            <a:r>
              <a:rPr lang="en-US" dirty="0"/>
              <a:t> change the design to improve it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0F730E1-7A45-4F18-9FE1-B5E885846C65}"/>
              </a:ext>
            </a:extLst>
          </p:cNvPr>
          <p:cNvSpPr/>
          <p:nvPr/>
        </p:nvSpPr>
        <p:spPr>
          <a:xfrm flipH="1">
            <a:off x="3749040" y="933886"/>
            <a:ext cx="1645920" cy="1645920"/>
          </a:xfrm>
          <a:prstGeom prst="ellipse">
            <a:avLst/>
          </a:prstGeom>
          <a:solidFill>
            <a:srgbClr val="A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Improve</a:t>
            </a:r>
          </a:p>
        </p:txBody>
      </p:sp>
    </p:spTree>
    <p:extLst>
      <p:ext uri="{BB962C8B-B14F-4D97-AF65-F5344CB8AC3E}">
        <p14:creationId xmlns:p14="http://schemas.microsoft.com/office/powerpoint/2010/main" val="2912537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 Report Scope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Next week we will do some prototyping and hands on measurement of our RLC filter design.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exercises we do next week (Week 5) do not need to be included in the Project 1 report.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6" name="Rectangle: Beveled 5">
            <a:extLst>
              <a:ext uri="{FF2B5EF4-FFF2-40B4-BE49-F238E27FC236}">
                <a16:creationId xmlns:a16="http://schemas.microsoft.com/office/drawing/2014/main" id="{1ACCC164-4CA4-49E8-B2C6-466373E7F5A1}"/>
              </a:ext>
            </a:extLst>
          </p:cNvPr>
          <p:cNvSpPr/>
          <p:nvPr/>
        </p:nvSpPr>
        <p:spPr>
          <a:xfrm>
            <a:off x="914400" y="2057400"/>
            <a:ext cx="7315200" cy="1219200"/>
          </a:xfrm>
          <a:prstGeom prst="bevel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Your project report only needs to cover the project work and development through this week (Week 4).</a:t>
            </a:r>
          </a:p>
        </p:txBody>
      </p:sp>
    </p:spTree>
    <p:extLst>
      <p:ext uri="{BB962C8B-B14F-4D97-AF65-F5344CB8AC3E}">
        <p14:creationId xmlns:p14="http://schemas.microsoft.com/office/powerpoint/2010/main" val="678005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4 Assignments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98700D"/>
                </a:solidFill>
              </a:rPr>
              <a:t>Exam 1 is during Lab of Week 6.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98700D"/>
                </a:solidFill>
              </a:rPr>
              <a:t>Since the Project 1 report doesn’t cover the material next week,</a:t>
            </a:r>
            <a:br>
              <a:rPr lang="en-US" b="1" dirty="0">
                <a:solidFill>
                  <a:srgbClr val="98700D"/>
                </a:solidFill>
              </a:rPr>
            </a:br>
            <a:r>
              <a:rPr lang="en-US" b="1" dirty="0">
                <a:solidFill>
                  <a:srgbClr val="98700D"/>
                </a:solidFill>
              </a:rPr>
              <a:t>try to complete most or all of the report this week.</a:t>
            </a:r>
          </a:p>
          <a:p>
            <a:pPr marL="0" indent="0">
              <a:buNone/>
            </a:pPr>
            <a:r>
              <a:rPr lang="en-US" dirty="0"/>
              <a:t>Questions after Studio? Email your instructor or go to office hours.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914400"/>
            <a:ext cx="8686800" cy="3200400"/>
          </a:xfrm>
          <a:prstGeom prst="rect">
            <a:avLst/>
          </a:prstGeom>
          <a:solidFill>
            <a:srgbClr val="98700D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 lIns="182880" tIns="91440" rIns="182880" bIns="91440" rtlCol="0">
            <a:noAutofit/>
          </a:bodyPr>
          <a:lstStyle/>
          <a:p>
            <a:r>
              <a:rPr lang="en-US" sz="2400" b="1" u="sng" dirty="0"/>
              <a:t>Exercise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Complete the Week 4 worksheet handed out earlier.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400" dirty="0"/>
              <a:t>Follow the directions to evaluate the RLC circuit design.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400" dirty="0"/>
              <a:t>Submit the completed worksheet </a:t>
            </a:r>
            <a:r>
              <a:rPr lang="en-US" sz="2400" b="1" dirty="0"/>
              <a:t>at the start of the next Studio</a:t>
            </a:r>
            <a:r>
              <a:rPr lang="en-US" sz="2400" dirty="0"/>
              <a:t>.</a:t>
            </a:r>
          </a:p>
          <a:p>
            <a:pPr>
              <a:spcBef>
                <a:spcPts val="1200"/>
              </a:spcBef>
            </a:pPr>
            <a:r>
              <a:rPr lang="en-US" sz="2400" b="1" u="sng" dirty="0"/>
              <a:t>Project 1 Report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Draft a technical report by following the rubric posted online.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Submit the completed report </a:t>
            </a:r>
            <a:r>
              <a:rPr lang="en-US" sz="2400" b="1" dirty="0"/>
              <a:t>at the start of Week 6 Studio.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053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– Week 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98700D"/>
                </a:solidFill>
              </a:rPr>
              <a:t>Today you will:</a:t>
            </a:r>
          </a:p>
          <a:p>
            <a:r>
              <a:rPr lang="en-US" dirty="0"/>
              <a:t>Evaluate and improve the RC circuit design from last week</a:t>
            </a:r>
          </a:p>
          <a:p>
            <a:r>
              <a:rPr lang="en-US" dirty="0"/>
              <a:t>Design and model your own RLC circuit</a:t>
            </a:r>
          </a:p>
          <a:p>
            <a:r>
              <a:rPr lang="en-US" dirty="0"/>
              <a:t>Learn about resonance and natural frequency</a:t>
            </a:r>
          </a:p>
          <a:p>
            <a:r>
              <a:rPr lang="en-US" dirty="0"/>
              <a:t>Review the rubric for technical reports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98700D"/>
                </a:solidFill>
              </a:rPr>
              <a:t>Assignments:</a:t>
            </a:r>
          </a:p>
          <a:p>
            <a:r>
              <a:rPr lang="en-US" dirty="0"/>
              <a:t>Exercise worksheet for RLC circuit design and analysis</a:t>
            </a:r>
          </a:p>
          <a:p>
            <a:r>
              <a:rPr lang="en-US" dirty="0"/>
              <a:t>Project 1 technical report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80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C6545-352B-4B2C-8B05-6D6229D73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32E88-C817-4FCF-9AFC-53CEBB503E9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Last week you designed, built, and tested an RC filter circuit.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98700D"/>
                </a:solidFill>
              </a:rPr>
              <a:t>Did it work, i.e. did it meet the requirements?</a:t>
            </a:r>
          </a:p>
          <a:p>
            <a:pPr marL="0" indent="0" algn="ctr">
              <a:buNone/>
            </a:pPr>
            <a:endParaRPr lang="en-US" b="1" dirty="0">
              <a:solidFill>
                <a:srgbClr val="98700D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98700D"/>
                </a:solidFill>
              </a:rPr>
              <a:t>Why not?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FE013C-3AAF-48E6-A4EA-56011606F5E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2885B3F-F2D3-436F-8E89-0B997576CB48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A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Improve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9C92C0-CA1D-410A-B4CA-22A5D9A00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418" y="1852612"/>
            <a:ext cx="4729163" cy="1957388"/>
          </a:xfrm>
          <a:prstGeom prst="rect">
            <a:avLst/>
          </a:prstGeom>
        </p:spPr>
      </p:pic>
      <p:sp>
        <p:nvSpPr>
          <p:cNvPr id="7" name="&quot;Not Allowed&quot; Symbol 6">
            <a:extLst>
              <a:ext uri="{FF2B5EF4-FFF2-40B4-BE49-F238E27FC236}">
                <a16:creationId xmlns:a16="http://schemas.microsoft.com/office/drawing/2014/main" id="{FF6E7854-B724-43E0-9112-071EED4291FA}"/>
              </a:ext>
            </a:extLst>
          </p:cNvPr>
          <p:cNvSpPr/>
          <p:nvPr/>
        </p:nvSpPr>
        <p:spPr>
          <a:xfrm>
            <a:off x="3291839" y="1551146"/>
            <a:ext cx="2560320" cy="2560320"/>
          </a:xfrm>
          <a:prstGeom prst="noSmoking">
            <a:avLst>
              <a:gd name="adj" fmla="val 5799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73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020B2-6AC5-401E-9AAA-E0D236916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 Design Analysis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10E6190-CAD0-483E-B608-1ED61C9F30F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can we say about this RC circuit?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BB02C4-82BE-4612-95D8-22A6AF1986D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98E4B4-31EB-4D84-84D5-EC974D58C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824" y="1532035"/>
            <a:ext cx="4729163" cy="19573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B287115-13BE-4EE0-BBD0-0672BA36AF84}"/>
                  </a:ext>
                </a:extLst>
              </p:cNvPr>
              <p:cNvSpPr txBox="1"/>
              <p:nvPr/>
            </p:nvSpPr>
            <p:spPr>
              <a:xfrm>
                <a:off x="228600" y="3704168"/>
                <a:ext cx="8686800" cy="21407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𝑴𝑹</m:t>
                      </m:r>
                      <m:r>
                        <a:rPr lang="en-US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𝒐𝒖𝒕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𝒊𝒏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  <m:r>
                                <a:rPr lang="en-US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𝝎</m:t>
                              </m:r>
                              <m:r>
                                <a:rPr lang="en-US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𝑹𝑪</m:t>
                              </m:r>
                            </m:den>
                          </m:f>
                        </m:e>
                      </m:d>
                      <m:r>
                        <a:rPr lang="en-US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1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1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𝝎</m:t>
                                  </m:r>
                                  <m:r>
                                    <a:rPr lang="en-US" b="1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𝑹𝑪</m:t>
                                  </m:r>
                                  <m:r>
                                    <a:rPr lang="en-US" b="1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b="1" dirty="0">
                  <a:solidFill>
                    <a:schemeClr val="accent1"/>
                  </a:solidFill>
                </a:endParaRPr>
              </a:p>
              <a:p>
                <a:endParaRPr lang="en-US" b="1" dirty="0">
                  <a:solidFill>
                    <a:schemeClr val="accent1"/>
                  </a:solidFill>
                </a:endParaRPr>
              </a:p>
              <a:p>
                <a:r>
                  <a:rPr lang="en-US" b="1" dirty="0">
                    <a:solidFill>
                      <a:schemeClr val="accent1"/>
                    </a:solidFill>
                  </a:rPr>
                  <a:t>If we choose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𝑹𝑪</m:t>
                    </m:r>
                  </m:oMath>
                </a14:m>
                <a:r>
                  <a:rPr lang="en-US" b="1" dirty="0">
                    <a:solidFill>
                      <a:schemeClr val="accent1"/>
                    </a:solidFill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𝑴𝑹</m:t>
                    </m:r>
                  </m:oMath>
                </a14:m>
                <a:r>
                  <a:rPr lang="en-US" b="1" dirty="0">
                    <a:solidFill>
                      <a:schemeClr val="accent1"/>
                    </a:solidFill>
                  </a:rPr>
                  <a:t> &gt; 0.8 at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en-US" b="1" dirty="0">
                    <a:solidFill>
                      <a:schemeClr val="accent1"/>
                    </a:solidFill>
                  </a:rPr>
                  <a:t> = 2</a:t>
                </a:r>
                <a:r>
                  <a:rPr lang="el-GR" b="1" dirty="0">
                    <a:solidFill>
                      <a:schemeClr val="accent1"/>
                    </a:solidFill>
                  </a:rPr>
                  <a:t>π</a:t>
                </a:r>
                <a:r>
                  <a:rPr lang="en-US" b="1" dirty="0">
                    <a:solidFill>
                      <a:schemeClr val="accent1"/>
                    </a:solidFill>
                  </a:rPr>
                  <a:t> (2 kHz)</a:t>
                </a:r>
              </a:p>
              <a:p>
                <a:r>
                  <a:rPr lang="en-US" b="1" dirty="0">
                    <a:solidFill>
                      <a:schemeClr val="accent1"/>
                    </a:solidFill>
                  </a:rPr>
                  <a:t>Then </a:t>
                </a:r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𝑴𝑹</m:t>
                    </m:r>
                  </m:oMath>
                </a14:m>
                <a:r>
                  <a:rPr lang="en-US" b="1" dirty="0">
                    <a:solidFill>
                      <a:schemeClr val="accent1"/>
                    </a:solidFill>
                  </a:rPr>
                  <a:t> &gt; 0.2577 at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en-US" b="1" dirty="0">
                    <a:solidFill>
                      <a:schemeClr val="accent1"/>
                    </a:solidFill>
                  </a:rPr>
                  <a:t> = 2</a:t>
                </a:r>
                <a:r>
                  <a:rPr lang="el-GR" b="1" dirty="0">
                    <a:solidFill>
                      <a:schemeClr val="accent1"/>
                    </a:solidFill>
                  </a:rPr>
                  <a:t>π</a:t>
                </a:r>
                <a:r>
                  <a:rPr lang="en-US" b="1" dirty="0">
                    <a:solidFill>
                      <a:schemeClr val="accent1"/>
                    </a:solidFill>
                  </a:rPr>
                  <a:t> (10 kHz) </a:t>
                </a:r>
              </a:p>
              <a:p>
                <a:endParaRPr lang="en-US" b="1" dirty="0">
                  <a:solidFill>
                    <a:schemeClr val="accent1"/>
                  </a:solidFill>
                </a:endParaRPr>
              </a:p>
              <a:p>
                <a:r>
                  <a:rPr lang="en-US" b="1" dirty="0">
                    <a:solidFill>
                      <a:schemeClr val="accent1"/>
                    </a:solidFill>
                  </a:rPr>
                  <a:t>This design is not capable of meeting the requirements as specified.</a:t>
                </a: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B287115-13BE-4EE0-BBD0-0672BA36AF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704168"/>
                <a:ext cx="8686800" cy="2140779"/>
              </a:xfrm>
              <a:prstGeom prst="rect">
                <a:avLst/>
              </a:prstGeom>
              <a:blipFill>
                <a:blip r:embed="rId3"/>
                <a:stretch>
                  <a:fillRect l="-632"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>
            <a:extLst>
              <a:ext uri="{FF2B5EF4-FFF2-40B4-BE49-F238E27FC236}">
                <a16:creationId xmlns:a16="http://schemas.microsoft.com/office/drawing/2014/main" id="{6FFE8756-CAC0-456A-A75C-6446F40D6202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A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Improve</a:t>
            </a:r>
          </a:p>
        </p:txBody>
      </p:sp>
    </p:spTree>
    <p:extLst>
      <p:ext uri="{BB962C8B-B14F-4D97-AF65-F5344CB8AC3E}">
        <p14:creationId xmlns:p14="http://schemas.microsoft.com/office/powerpoint/2010/main" val="123482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 Requirements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Recall the filter requirements: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4552BBF-C944-428C-8D85-5181BBE13EC8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Ask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6EA1FB9-50D4-443F-AF9F-C8A73F904E9D}"/>
              </a:ext>
            </a:extLst>
          </p:cNvPr>
          <p:cNvGrpSpPr>
            <a:grpSpLocks noChangeAspect="1"/>
          </p:cNvGrpSpPr>
          <p:nvPr/>
        </p:nvGrpSpPr>
        <p:grpSpPr>
          <a:xfrm>
            <a:off x="417169" y="1625573"/>
            <a:ext cx="8309662" cy="4516856"/>
            <a:chOff x="274330" y="236280"/>
            <a:chExt cx="10393650" cy="5649642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8C456CE-C90F-48F8-BAE8-FD72B966B58C}"/>
                </a:ext>
              </a:extLst>
            </p:cNvPr>
            <p:cNvGrpSpPr/>
            <p:nvPr/>
          </p:nvGrpSpPr>
          <p:grpSpPr>
            <a:xfrm>
              <a:off x="352927" y="1097280"/>
              <a:ext cx="8425313" cy="4788642"/>
              <a:chOff x="352927" y="1097280"/>
              <a:chExt cx="8425313" cy="4788642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52F1431F-3660-4514-A878-C66392BDADC0}"/>
                  </a:ext>
                </a:extLst>
              </p:cNvPr>
              <p:cNvGrpSpPr/>
              <p:nvPr/>
            </p:nvGrpSpPr>
            <p:grpSpPr>
              <a:xfrm>
                <a:off x="1097278" y="3291839"/>
                <a:ext cx="1097275" cy="2194551"/>
                <a:chOff x="1097280" y="1280159"/>
                <a:chExt cx="1097275" cy="2194551"/>
              </a:xfrm>
            </p:grpSpPr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CBC29E5F-C590-48E1-B2C3-2E9245203CB3}"/>
                    </a:ext>
                  </a:extLst>
                </p:cNvPr>
                <p:cNvSpPr/>
                <p:nvPr/>
              </p:nvSpPr>
              <p:spPr>
                <a:xfrm>
                  <a:off x="1097280" y="1280159"/>
                  <a:ext cx="1097275" cy="2194551"/>
                </a:xfrm>
                <a:prstGeom prst="rect">
                  <a:avLst/>
                </a:prstGeom>
                <a:pattFill prst="wdUpDiag">
                  <a:fgClr>
                    <a:srgbClr val="FF9999"/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8CAEBDEB-2635-403B-A126-B72AF99C94F0}"/>
                    </a:ext>
                  </a:extLst>
                </p:cNvPr>
                <p:cNvCxnSpPr/>
                <p:nvPr/>
              </p:nvCxnSpPr>
              <p:spPr>
                <a:xfrm>
                  <a:off x="1097280" y="1280159"/>
                  <a:ext cx="1097275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835B237C-77F5-47A7-AAC8-32949F7A0C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194553" y="1280159"/>
                  <a:ext cx="1" cy="2194551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6CE4FEAF-D0A8-4A77-A1ED-20439A1924F5}"/>
                  </a:ext>
                </a:extLst>
              </p:cNvPr>
              <p:cNvGrpSpPr/>
              <p:nvPr/>
            </p:nvGrpSpPr>
            <p:grpSpPr>
              <a:xfrm>
                <a:off x="1097279" y="1280159"/>
                <a:ext cx="1097276" cy="914401"/>
                <a:chOff x="1097279" y="1280159"/>
                <a:chExt cx="1097276" cy="914401"/>
              </a:xfrm>
            </p:grpSpPr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8A064EC2-E95C-4D3C-91D4-69EEFFA192FD}"/>
                    </a:ext>
                  </a:extLst>
                </p:cNvPr>
                <p:cNvSpPr/>
                <p:nvPr/>
              </p:nvSpPr>
              <p:spPr>
                <a:xfrm>
                  <a:off x="1097280" y="1280160"/>
                  <a:ext cx="1097275" cy="914400"/>
                </a:xfrm>
                <a:prstGeom prst="rect">
                  <a:avLst/>
                </a:prstGeom>
                <a:pattFill prst="wdUpDiag">
                  <a:fgClr>
                    <a:srgbClr val="FF9999"/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8F8EED4B-A879-42E4-B2B2-8C272CB7D271}"/>
                    </a:ext>
                  </a:extLst>
                </p:cNvPr>
                <p:cNvCxnSpPr/>
                <p:nvPr/>
              </p:nvCxnSpPr>
              <p:spPr>
                <a:xfrm>
                  <a:off x="1097279" y="2194559"/>
                  <a:ext cx="1097275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4AAD2514-C66D-4768-903F-6D6F894020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194553" y="1280159"/>
                  <a:ext cx="1" cy="91440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9EA24446-2B37-436B-8701-2EF0D835123B}"/>
                  </a:ext>
                </a:extLst>
              </p:cNvPr>
              <p:cNvCxnSpPr/>
              <p:nvPr/>
            </p:nvCxnSpPr>
            <p:spPr>
              <a:xfrm flipV="1">
                <a:off x="1097280" y="1097280"/>
                <a:ext cx="0" cy="438912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4A3D152A-B6A5-4CB2-8E7B-7A5386FE9DA2}"/>
                  </a:ext>
                </a:extLst>
              </p:cNvPr>
              <p:cNvCxnSpPr/>
              <p:nvPr/>
            </p:nvCxnSpPr>
            <p:spPr>
              <a:xfrm>
                <a:off x="1097280" y="5486400"/>
                <a:ext cx="768096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C21C4C49-CC5F-493A-A375-E2452FD8DB22}"/>
                  </a:ext>
                </a:extLst>
              </p:cNvPr>
              <p:cNvCxnSpPr/>
              <p:nvPr/>
            </p:nvCxnSpPr>
            <p:spPr>
              <a:xfrm>
                <a:off x="1005840" y="4937760"/>
                <a:ext cx="18288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D5707CB1-86DE-45D4-A1B6-CE8A9547E4E4}"/>
                  </a:ext>
                </a:extLst>
              </p:cNvPr>
              <p:cNvCxnSpPr/>
              <p:nvPr/>
            </p:nvCxnSpPr>
            <p:spPr>
              <a:xfrm>
                <a:off x="1005840" y="4389120"/>
                <a:ext cx="18288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A53074FE-FAE3-47CA-897D-D615D5E13422}"/>
                  </a:ext>
                </a:extLst>
              </p:cNvPr>
              <p:cNvCxnSpPr/>
              <p:nvPr/>
            </p:nvCxnSpPr>
            <p:spPr>
              <a:xfrm>
                <a:off x="1005840" y="3840480"/>
                <a:ext cx="18288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300E4686-3EC4-42C0-9470-8B00EE59A1DA}"/>
                  </a:ext>
                </a:extLst>
              </p:cNvPr>
              <p:cNvCxnSpPr/>
              <p:nvPr/>
            </p:nvCxnSpPr>
            <p:spPr>
              <a:xfrm>
                <a:off x="1005840" y="3291840"/>
                <a:ext cx="18288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6833B917-636D-457C-8A74-9B827308EE47}"/>
                  </a:ext>
                </a:extLst>
              </p:cNvPr>
              <p:cNvCxnSpPr/>
              <p:nvPr/>
            </p:nvCxnSpPr>
            <p:spPr>
              <a:xfrm>
                <a:off x="1005840" y="2743200"/>
                <a:ext cx="18288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BFF2960B-699F-4810-A5E8-7A196500C50C}"/>
                  </a:ext>
                </a:extLst>
              </p:cNvPr>
              <p:cNvCxnSpPr/>
              <p:nvPr/>
            </p:nvCxnSpPr>
            <p:spPr>
              <a:xfrm>
                <a:off x="1005840" y="1645920"/>
                <a:ext cx="18288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F66C0398-58DC-4D83-9CAF-E06DA2299268}"/>
                  </a:ext>
                </a:extLst>
              </p:cNvPr>
              <p:cNvCxnSpPr/>
              <p:nvPr/>
            </p:nvCxnSpPr>
            <p:spPr>
              <a:xfrm>
                <a:off x="1005840" y="2194560"/>
                <a:ext cx="18288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09E69D4-1DBC-4CA3-8FBD-5FFE9F38A00A}"/>
                  </a:ext>
                </a:extLst>
              </p:cNvPr>
              <p:cNvCxnSpPr/>
              <p:nvPr/>
            </p:nvCxnSpPr>
            <p:spPr>
              <a:xfrm>
                <a:off x="1645920" y="5394960"/>
                <a:ext cx="0" cy="18288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7BB29454-0740-49C8-887E-F0CE6114E970}"/>
                  </a:ext>
                </a:extLst>
              </p:cNvPr>
              <p:cNvCxnSpPr/>
              <p:nvPr/>
            </p:nvCxnSpPr>
            <p:spPr>
              <a:xfrm>
                <a:off x="6583680" y="5394960"/>
                <a:ext cx="0" cy="18288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895F206D-D642-4C17-87AE-9DB844E9D4E2}"/>
                  </a:ext>
                </a:extLst>
              </p:cNvPr>
              <p:cNvCxnSpPr/>
              <p:nvPr/>
            </p:nvCxnSpPr>
            <p:spPr>
              <a:xfrm>
                <a:off x="2194560" y="5394960"/>
                <a:ext cx="0" cy="18288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7650F147-2602-427F-836A-B9733B9E2851}"/>
                  </a:ext>
                </a:extLst>
              </p:cNvPr>
              <p:cNvCxnSpPr/>
              <p:nvPr/>
            </p:nvCxnSpPr>
            <p:spPr>
              <a:xfrm>
                <a:off x="2743200" y="5394960"/>
                <a:ext cx="0" cy="18288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3A42A8E4-07D4-4FD9-9113-1E286B079545}"/>
                  </a:ext>
                </a:extLst>
              </p:cNvPr>
              <p:cNvCxnSpPr/>
              <p:nvPr/>
            </p:nvCxnSpPr>
            <p:spPr>
              <a:xfrm>
                <a:off x="3291840" y="5394960"/>
                <a:ext cx="0" cy="18288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F5C92DCA-EE23-47AC-A2F9-38C775687EC7}"/>
                  </a:ext>
                </a:extLst>
              </p:cNvPr>
              <p:cNvCxnSpPr/>
              <p:nvPr/>
            </p:nvCxnSpPr>
            <p:spPr>
              <a:xfrm>
                <a:off x="3840480" y="5394960"/>
                <a:ext cx="0" cy="18288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E069550F-C7FD-46F8-B955-5EF2D36AB9AA}"/>
                  </a:ext>
                </a:extLst>
              </p:cNvPr>
              <p:cNvCxnSpPr/>
              <p:nvPr/>
            </p:nvCxnSpPr>
            <p:spPr>
              <a:xfrm>
                <a:off x="4389120" y="5394960"/>
                <a:ext cx="0" cy="18288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7B9DA92B-2FDA-4CA9-83AD-0312BBA183AC}"/>
                  </a:ext>
                </a:extLst>
              </p:cNvPr>
              <p:cNvCxnSpPr/>
              <p:nvPr/>
            </p:nvCxnSpPr>
            <p:spPr>
              <a:xfrm>
                <a:off x="4937760" y="5394960"/>
                <a:ext cx="0" cy="18288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F35E0074-AF17-4B5A-A571-42B543FD4452}"/>
                  </a:ext>
                </a:extLst>
              </p:cNvPr>
              <p:cNvCxnSpPr/>
              <p:nvPr/>
            </p:nvCxnSpPr>
            <p:spPr>
              <a:xfrm>
                <a:off x="5486400" y="5394960"/>
                <a:ext cx="0" cy="18288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597041E6-76F8-48F9-83E6-DAE539DA8A69}"/>
                  </a:ext>
                </a:extLst>
              </p:cNvPr>
              <p:cNvCxnSpPr/>
              <p:nvPr/>
            </p:nvCxnSpPr>
            <p:spPr>
              <a:xfrm>
                <a:off x="6035040" y="5394960"/>
                <a:ext cx="0" cy="18288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D66206D5-65D3-4385-A199-A48BEE4AAF54}"/>
                  </a:ext>
                </a:extLst>
              </p:cNvPr>
              <p:cNvCxnSpPr/>
              <p:nvPr/>
            </p:nvCxnSpPr>
            <p:spPr>
              <a:xfrm>
                <a:off x="7132320" y="5394960"/>
                <a:ext cx="0" cy="18288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0B060C3-F2C2-416E-8D7F-16005496D378}"/>
                  </a:ext>
                </a:extLst>
              </p:cNvPr>
              <p:cNvCxnSpPr/>
              <p:nvPr/>
            </p:nvCxnSpPr>
            <p:spPr>
              <a:xfrm>
                <a:off x="7680960" y="5394960"/>
                <a:ext cx="0" cy="18288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A46C8E12-4E49-4A73-BC52-08C1C302F6A6}"/>
                  </a:ext>
                </a:extLst>
              </p:cNvPr>
              <p:cNvGrpSpPr/>
              <p:nvPr/>
            </p:nvGrpSpPr>
            <p:grpSpPr>
              <a:xfrm>
                <a:off x="6583678" y="1279356"/>
                <a:ext cx="1896032" cy="3931920"/>
                <a:chOff x="1097277" y="-1730944"/>
                <a:chExt cx="1896032" cy="3925504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2745638D-F423-4F36-84D0-67F8A2BF3CD3}"/>
                    </a:ext>
                  </a:extLst>
                </p:cNvPr>
                <p:cNvSpPr/>
                <p:nvPr/>
              </p:nvSpPr>
              <p:spPr>
                <a:xfrm>
                  <a:off x="1097280" y="-1730141"/>
                  <a:ext cx="1896029" cy="3924701"/>
                </a:xfrm>
                <a:prstGeom prst="rect">
                  <a:avLst/>
                </a:prstGeom>
                <a:pattFill prst="wdUpDiag">
                  <a:fgClr>
                    <a:srgbClr val="FF9999"/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E3F49E7D-F628-45B1-BE56-56CF9CDA1E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7279" y="2193757"/>
                  <a:ext cx="1896027" cy="802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F405A61C-AB66-4985-A719-341555B209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097277" y="-1730944"/>
                  <a:ext cx="3" cy="3924701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DF0D0EF-BFD9-4FC4-BBC9-05BE36223C29}"/>
                  </a:ext>
                </a:extLst>
              </p:cNvPr>
              <p:cNvSpPr txBox="1"/>
              <p:nvPr/>
            </p:nvSpPr>
            <p:spPr>
              <a:xfrm>
                <a:off x="352927" y="2005263"/>
                <a:ext cx="7122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200" dirty="0"/>
                  <a:t>1.2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47A88BA-8731-43E9-B8BE-FEFBFBAF4414}"/>
                  </a:ext>
                </a:extLst>
              </p:cNvPr>
              <p:cNvSpPr txBox="1"/>
              <p:nvPr/>
            </p:nvSpPr>
            <p:spPr>
              <a:xfrm>
                <a:off x="352927" y="2566191"/>
                <a:ext cx="7122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200" dirty="0"/>
                  <a:t>1.0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DB3BE00-705A-4AEE-841C-2F2B938B8CB5}"/>
                  </a:ext>
                </a:extLst>
              </p:cNvPr>
              <p:cNvSpPr txBox="1"/>
              <p:nvPr/>
            </p:nvSpPr>
            <p:spPr>
              <a:xfrm>
                <a:off x="352927" y="3104328"/>
                <a:ext cx="7122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200" dirty="0"/>
                  <a:t>0.8</a:t>
                </a:r>
              </a:p>
            </p:txBody>
          </p: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00015918-8349-417C-B6C1-21C10F4331F5}"/>
                  </a:ext>
                </a:extLst>
              </p:cNvPr>
              <p:cNvCxnSpPr/>
              <p:nvPr/>
            </p:nvCxnSpPr>
            <p:spPr>
              <a:xfrm flipH="1">
                <a:off x="1097278" y="5212080"/>
                <a:ext cx="54864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C9603E7C-E6F4-483B-96DA-7624C37BB088}"/>
                  </a:ext>
                </a:extLst>
              </p:cNvPr>
              <p:cNvCxnSpPr/>
              <p:nvPr/>
            </p:nvCxnSpPr>
            <p:spPr>
              <a:xfrm>
                <a:off x="1005840" y="5214921"/>
                <a:ext cx="18288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44DBDF5-9A3C-4A4C-A202-999D0F3E6824}"/>
                  </a:ext>
                </a:extLst>
              </p:cNvPr>
              <p:cNvSpPr txBox="1"/>
              <p:nvPr/>
            </p:nvSpPr>
            <p:spPr>
              <a:xfrm>
                <a:off x="352927" y="5027409"/>
                <a:ext cx="7122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200" dirty="0"/>
                  <a:t>0.1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FE1C394-B396-4D8B-B02E-0F03BAEF2CE1}"/>
                  </a:ext>
                </a:extLst>
              </p:cNvPr>
              <p:cNvSpPr txBox="1"/>
              <p:nvPr/>
            </p:nvSpPr>
            <p:spPr>
              <a:xfrm>
                <a:off x="1691631" y="5516590"/>
                <a:ext cx="10058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2.0 kHz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B63B3A0-7F12-4966-AC33-B1FF85F83FF3}"/>
                  </a:ext>
                </a:extLst>
              </p:cNvPr>
              <p:cNvSpPr txBox="1"/>
              <p:nvPr/>
            </p:nvSpPr>
            <p:spPr>
              <a:xfrm>
                <a:off x="2788920" y="5516590"/>
                <a:ext cx="10058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4.0 kHz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F965ADF-9CC4-402A-940A-2E715FBDA1BF}"/>
                  </a:ext>
                </a:extLst>
              </p:cNvPr>
              <p:cNvSpPr txBox="1"/>
              <p:nvPr/>
            </p:nvSpPr>
            <p:spPr>
              <a:xfrm>
                <a:off x="3863331" y="5516590"/>
                <a:ext cx="10058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6.0 kHz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837186E-3FC0-4744-9709-56419E581F26}"/>
                  </a:ext>
                </a:extLst>
              </p:cNvPr>
              <p:cNvSpPr txBox="1"/>
              <p:nvPr/>
            </p:nvSpPr>
            <p:spPr>
              <a:xfrm>
                <a:off x="4983480" y="5516590"/>
                <a:ext cx="10058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8.0 kHz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480195C-0D42-4711-BF01-977E522A67D3}"/>
                  </a:ext>
                </a:extLst>
              </p:cNvPr>
              <p:cNvSpPr txBox="1"/>
              <p:nvPr/>
            </p:nvSpPr>
            <p:spPr>
              <a:xfrm>
                <a:off x="6075545" y="5516590"/>
                <a:ext cx="10058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10.0 kHz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A2B127B9-1E93-4106-805A-CF33C65381C3}"/>
                    </a:ext>
                  </a:extLst>
                </p:cNvPr>
                <p:cNvSpPr txBox="1"/>
                <p:nvPr/>
              </p:nvSpPr>
              <p:spPr>
                <a:xfrm>
                  <a:off x="274330" y="236280"/>
                  <a:ext cx="1645896" cy="7269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A2B127B9-1E93-4106-805A-CF33C65381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4330" y="236280"/>
                  <a:ext cx="1645896" cy="72695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2799974-80BA-4825-952D-9E6636BB1108}"/>
                </a:ext>
              </a:extLst>
            </p:cNvPr>
            <p:cNvSpPr txBox="1"/>
            <p:nvPr/>
          </p:nvSpPr>
          <p:spPr>
            <a:xfrm>
              <a:off x="8778231" y="5286334"/>
              <a:ext cx="1889749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ea typeface="Cambria Math" panose="02040503050406030204" pitchFamily="18" charset="0"/>
                </a:rPr>
                <a:t>frequency</a:t>
              </a:r>
            </a:p>
          </p:txBody>
        </p:sp>
      </p:grp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581F7F5-F266-4EE5-A547-354935EF2E62}"/>
              </a:ext>
            </a:extLst>
          </p:cNvPr>
          <p:cNvCxnSpPr>
            <a:cxnSpLocks/>
          </p:cNvCxnSpPr>
          <p:nvPr/>
        </p:nvCxnSpPr>
        <p:spPr>
          <a:xfrm flipH="1">
            <a:off x="1477196" y="1911856"/>
            <a:ext cx="2942404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EF55D8E3-97C9-47FD-A75B-91FA00A4566B}"/>
              </a:ext>
            </a:extLst>
          </p:cNvPr>
          <p:cNvSpPr txBox="1"/>
          <p:nvPr/>
        </p:nvSpPr>
        <p:spPr>
          <a:xfrm>
            <a:off x="4090717" y="1680525"/>
            <a:ext cx="4610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Magnitude ratio of the output to the input,</a:t>
            </a:r>
          </a:p>
          <a:p>
            <a:pPr algn="r"/>
            <a:r>
              <a:rPr lang="en-US" b="1" dirty="0">
                <a:solidFill>
                  <a:schemeClr val="accent1"/>
                </a:solidFill>
              </a:rPr>
              <a:t>which depends on the frequency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928EC40F-FCF2-4E29-AE6F-E4EBF3FF740F}"/>
              </a:ext>
            </a:extLst>
          </p:cNvPr>
          <p:cNvCxnSpPr>
            <a:cxnSpLocks/>
          </p:cNvCxnSpPr>
          <p:nvPr/>
        </p:nvCxnSpPr>
        <p:spPr>
          <a:xfrm>
            <a:off x="7924800" y="2286000"/>
            <a:ext cx="0" cy="3398917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17297E-2348-4932-AC03-2C4B0B3EC8A5}"/>
              </a:ext>
            </a:extLst>
          </p:cNvPr>
          <p:cNvSpPr/>
          <p:nvPr/>
        </p:nvSpPr>
        <p:spPr>
          <a:xfrm>
            <a:off x="1002007" y="2402683"/>
            <a:ext cx="1041755" cy="370320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5558E1E5-75A3-4B4B-9AFB-F53531B7ACB2}"/>
              </a:ext>
            </a:extLst>
          </p:cNvPr>
          <p:cNvCxnSpPr>
            <a:cxnSpLocks/>
          </p:cNvCxnSpPr>
          <p:nvPr/>
        </p:nvCxnSpPr>
        <p:spPr>
          <a:xfrm flipH="1">
            <a:off x="1733053" y="3429000"/>
            <a:ext cx="424654" cy="354603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DBB02324-FBA8-4690-9238-49BAB7E049BB}"/>
              </a:ext>
            </a:extLst>
          </p:cNvPr>
          <p:cNvSpPr txBox="1"/>
          <p:nvPr/>
        </p:nvSpPr>
        <p:spPr>
          <a:xfrm>
            <a:off x="2087288" y="2304476"/>
            <a:ext cx="301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At lower frequencies, we want the output magnitude almost the same as the input.</a:t>
            </a:r>
          </a:p>
          <a:p>
            <a:r>
              <a:rPr lang="en-US" b="1" dirty="0">
                <a:solidFill>
                  <a:schemeClr val="accent1"/>
                </a:solidFill>
              </a:rPr>
              <a:t>This region is the </a:t>
            </a:r>
            <a:r>
              <a:rPr lang="en-US" b="1" dirty="0">
                <a:solidFill>
                  <a:srgbClr val="98700D"/>
                </a:solidFill>
              </a:rPr>
              <a:t>passband.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015A3FE-2120-491F-AF48-FD31DFA2DDFC}"/>
              </a:ext>
            </a:extLst>
          </p:cNvPr>
          <p:cNvSpPr/>
          <p:nvPr/>
        </p:nvSpPr>
        <p:spPr>
          <a:xfrm>
            <a:off x="5379208" y="2402683"/>
            <a:ext cx="1686607" cy="370320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AFE8D07-6F59-426C-A7C2-FACB55E39D9A}"/>
              </a:ext>
            </a:extLst>
          </p:cNvPr>
          <p:cNvSpPr txBox="1"/>
          <p:nvPr/>
        </p:nvSpPr>
        <p:spPr>
          <a:xfrm>
            <a:off x="2320563" y="4382879"/>
            <a:ext cx="301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At higher frequencies,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we want the output magnitude close to zero.</a:t>
            </a:r>
          </a:p>
          <a:p>
            <a:pPr algn="r"/>
            <a:r>
              <a:rPr lang="en-US" b="1" dirty="0">
                <a:solidFill>
                  <a:schemeClr val="accent1"/>
                </a:solidFill>
              </a:rPr>
              <a:t>This region is the </a:t>
            </a:r>
            <a:r>
              <a:rPr lang="en-US" b="1" dirty="0">
                <a:solidFill>
                  <a:srgbClr val="98700D"/>
                </a:solidFill>
              </a:rPr>
              <a:t>stopband.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E1A6470-5DBC-4BC1-8E37-27F31B564EFD}"/>
              </a:ext>
            </a:extLst>
          </p:cNvPr>
          <p:cNvCxnSpPr>
            <a:cxnSpLocks/>
          </p:cNvCxnSpPr>
          <p:nvPr/>
        </p:nvCxnSpPr>
        <p:spPr>
          <a:xfrm>
            <a:off x="5236657" y="5552240"/>
            <a:ext cx="549801" cy="173533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84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19A9B-CFC0-4925-ACB4-FCE3E171C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 Redesign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670DB-BF6D-458F-BAF9-45A5483CF42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Let’s see if we can improve the performance of the circuit.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Since inductors and capacitors alone with a resistor don’t work,</a:t>
            </a:r>
            <a:br>
              <a:rPr lang="en-US" dirty="0"/>
            </a:br>
            <a:r>
              <a:rPr lang="en-US" dirty="0"/>
              <a:t>let’s investigate what happens if we use both at the same time.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6E0ADC-9A06-4909-A94B-CEC44559FCA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D9F141-9157-4AB0-9AE1-1674F6E85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706" y="3633787"/>
            <a:ext cx="4700588" cy="1700213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F5B8892F-4DD2-4807-9382-E2B1D5AE7CEC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FFC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Imagine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EAA6FAA-A80A-49FA-8B44-B82F1EBC1915}"/>
                  </a:ext>
                </a:extLst>
              </p:cNvPr>
              <p:cNvSpPr txBox="1"/>
              <p:nvPr/>
            </p:nvSpPr>
            <p:spPr>
              <a:xfrm>
                <a:off x="2840180" y="4042497"/>
                <a:ext cx="1371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EAA6FAA-A80A-49FA-8B44-B82F1EBC19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180" y="4042497"/>
                <a:ext cx="13716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64FBD44-4E5B-41E8-9DF8-73912B118EE1}"/>
                  </a:ext>
                </a:extLst>
              </p:cNvPr>
              <p:cNvSpPr txBox="1"/>
              <p:nvPr/>
            </p:nvSpPr>
            <p:spPr>
              <a:xfrm>
                <a:off x="3733800" y="3244766"/>
                <a:ext cx="1371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𝝎</m:t>
                      </m:r>
                      <m:r>
                        <a:rPr lang="en-US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n-US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64FBD44-4E5B-41E8-9DF8-73912B118E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244766"/>
                <a:ext cx="1371600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B177062-2A4D-4E93-8808-CC8FC2C67DCC}"/>
                  </a:ext>
                </a:extLst>
              </p:cNvPr>
              <p:cNvSpPr txBox="1"/>
              <p:nvPr/>
            </p:nvSpPr>
            <p:spPr>
              <a:xfrm>
                <a:off x="3498273" y="4640429"/>
                <a:ext cx="1579418" cy="503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𝝎</m:t>
                          </m:r>
                          <m:r>
                            <a:rPr lang="en-US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B177062-2A4D-4E93-8808-CC8FC2C67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273" y="4640429"/>
                <a:ext cx="1579418" cy="503984"/>
              </a:xfrm>
              <a:prstGeom prst="rect">
                <a:avLst/>
              </a:prstGeom>
              <a:blipFill>
                <a:blip r:embed="rId5"/>
                <a:stretch>
                  <a:fillRect t="-103614" r="-25097" b="-160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B7D7B2C9-A4F5-4D2C-9490-6284DFFF0FF8}"/>
              </a:ext>
            </a:extLst>
          </p:cNvPr>
          <p:cNvSpPr txBox="1"/>
          <p:nvPr/>
        </p:nvSpPr>
        <p:spPr>
          <a:xfrm>
            <a:off x="533400" y="3244766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Using impedances:</a:t>
            </a:r>
          </a:p>
        </p:txBody>
      </p:sp>
    </p:spTree>
    <p:extLst>
      <p:ext uri="{BB962C8B-B14F-4D97-AF65-F5344CB8AC3E}">
        <p14:creationId xmlns:p14="http://schemas.microsoft.com/office/powerpoint/2010/main" val="160110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19A9B-CFC0-4925-ACB4-FCE3E171C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 Redesign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C670DB-BF6D-458F-BAF9-45A5483CF420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/>
                  <a:t>How can we choose good values of L and C for our design?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b="1" dirty="0">
                    <a:solidFill>
                      <a:srgbClr val="98700D"/>
                    </a:solidFill>
                  </a:rPr>
                  <a:t>We want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1" i="1">
                            <a:solidFill>
                              <a:srgbClr val="98700D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solidFill>
                                  <a:srgbClr val="98700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98700D"/>
                                </a:solidFill>
                                <a:latin typeface="Cambria Math" panose="02040503050406030204" pitchFamily="18" charset="0"/>
                              </a:rPr>
                              <m:t>𝒁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98700D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sub>
                        </m:sSub>
                      </m:e>
                    </m:d>
                    <m:r>
                      <a:rPr lang="en-US" b="1" i="1" smtClean="0">
                        <a:solidFill>
                          <a:srgbClr val="98700D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1" i="1">
                            <a:solidFill>
                              <a:srgbClr val="98700D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solidFill>
                                  <a:srgbClr val="98700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98700D"/>
                                </a:solidFill>
                                <a:latin typeface="Cambria Math" panose="02040503050406030204" pitchFamily="18" charset="0"/>
                              </a:rPr>
                              <m:t>𝒁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98700D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1" dirty="0">
                    <a:solidFill>
                      <a:srgbClr val="98700D"/>
                    </a:solidFill>
                  </a:rPr>
                  <a:t> somewhere with 2 kHz &lt;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98700D"/>
                        </a:solidFill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r>
                  <a:rPr lang="en-US" b="1" dirty="0">
                    <a:solidFill>
                      <a:srgbClr val="98700D"/>
                    </a:solidFill>
                  </a:rPr>
                  <a:t> &lt; 10 kHz.</a:t>
                </a:r>
              </a:p>
              <a:p>
                <a:pPr marL="0" indent="0">
                  <a:buNone/>
                </a:pP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C670DB-BF6D-458F-BAF9-45A5483CF4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1123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6E0ADC-9A06-4909-A94B-CEC44559FCA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8B10D1-F583-4D26-A16C-9AD1F657B2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1706" y="1447800"/>
            <a:ext cx="4700588" cy="170021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67AC5C7-7740-4256-819B-9C62970E99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903086"/>
            <a:ext cx="3580952" cy="175238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83639AB-C55D-4BA5-9F42-F398F0BF05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450" y="3903085"/>
            <a:ext cx="3580952" cy="1752381"/>
          </a:xfrm>
          <a:prstGeom prst="rect">
            <a:avLst/>
          </a:prstGeom>
        </p:spPr>
      </p:pic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D6E5793-4D82-49D4-961F-4EEACCF6E979}"/>
              </a:ext>
            </a:extLst>
          </p:cNvPr>
          <p:cNvCxnSpPr>
            <a:cxnSpLocks/>
          </p:cNvCxnSpPr>
          <p:nvPr/>
        </p:nvCxnSpPr>
        <p:spPr>
          <a:xfrm flipH="1">
            <a:off x="2971800" y="3200400"/>
            <a:ext cx="717655" cy="931285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886F9DA-E499-488C-940E-2757EC82810C}"/>
                  </a:ext>
                </a:extLst>
              </p:cNvPr>
              <p:cNvSpPr txBox="1"/>
              <p:nvPr/>
            </p:nvSpPr>
            <p:spPr>
              <a:xfrm>
                <a:off x="432262" y="3148013"/>
                <a:ext cx="2743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b="1" dirty="0">
                    <a:solidFill>
                      <a:schemeClr val="accent1"/>
                    </a:solidFill>
                  </a:rPr>
                  <a:t>At frequencies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r>
                  <a:rPr lang="en-US" b="1" dirty="0">
                    <a:solidFill>
                      <a:schemeClr val="accent1"/>
                    </a:solidFill>
                  </a:rPr>
                  <a:t> ≤ 2 kHz</a:t>
                </a:r>
                <a:br>
                  <a:rPr lang="en-US" b="1" dirty="0">
                    <a:solidFill>
                      <a:schemeClr val="accent1"/>
                    </a:solidFill>
                  </a:rPr>
                </a:br>
                <a:r>
                  <a:rPr lang="en-US" b="1" dirty="0">
                    <a:solidFill>
                      <a:schemeClr val="accent1"/>
                    </a:solidFill>
                  </a:rPr>
                  <a:t>(passband region) 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886F9DA-E499-488C-940E-2757EC8281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262" y="3148013"/>
                <a:ext cx="2743200" cy="646331"/>
              </a:xfrm>
              <a:prstGeom prst="rect">
                <a:avLst/>
              </a:prstGeom>
              <a:blipFill>
                <a:blip r:embed="rId6"/>
                <a:stretch>
                  <a:fillRect t="-4717" r="-3333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708D9E5-4467-44FA-B0A0-EA23A38B670D}"/>
                  </a:ext>
                </a:extLst>
              </p:cNvPr>
              <p:cNvSpPr txBox="1"/>
              <p:nvPr/>
            </p:nvSpPr>
            <p:spPr>
              <a:xfrm>
                <a:off x="5968538" y="3148013"/>
                <a:ext cx="2743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accent1"/>
                    </a:solidFill>
                  </a:rPr>
                  <a:t>At frequencies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r>
                  <a:rPr lang="en-US" b="1" dirty="0">
                    <a:solidFill>
                      <a:schemeClr val="accent1"/>
                    </a:solidFill>
                  </a:rPr>
                  <a:t> ≥ 10 kHz</a:t>
                </a:r>
                <a:br>
                  <a:rPr lang="en-US" b="1" dirty="0">
                    <a:solidFill>
                      <a:schemeClr val="accent1"/>
                    </a:solidFill>
                  </a:rPr>
                </a:br>
                <a:r>
                  <a:rPr lang="en-US" b="1" dirty="0">
                    <a:solidFill>
                      <a:schemeClr val="accent1"/>
                    </a:solidFill>
                  </a:rPr>
                  <a:t>(stopband region) 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708D9E5-4467-44FA-B0A0-EA23A38B67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8538" y="3148013"/>
                <a:ext cx="2743200" cy="646331"/>
              </a:xfrm>
              <a:prstGeom prst="rect">
                <a:avLst/>
              </a:prstGeom>
              <a:blipFill>
                <a:blip r:embed="rId7"/>
                <a:stretch>
                  <a:fillRect l="-1778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BD52DBF-639E-47A1-BD7F-F8C1D7A7603C}"/>
              </a:ext>
            </a:extLst>
          </p:cNvPr>
          <p:cNvCxnSpPr>
            <a:cxnSpLocks/>
          </p:cNvCxnSpPr>
          <p:nvPr/>
        </p:nvCxnSpPr>
        <p:spPr>
          <a:xfrm>
            <a:off x="5336762" y="3196504"/>
            <a:ext cx="717655" cy="931285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B1495DF-A3B7-462E-B54C-EE6BB822E83E}"/>
                  </a:ext>
                </a:extLst>
              </p:cNvPr>
              <p:cNvSpPr txBox="1"/>
              <p:nvPr/>
            </p:nvSpPr>
            <p:spPr>
              <a:xfrm>
                <a:off x="1923010" y="4583668"/>
                <a:ext cx="13258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𝒁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sub>
                          </m:sSub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≫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𝒁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B1495DF-A3B7-462E-B54C-EE6BB822E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010" y="4583668"/>
                <a:ext cx="132588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Oval 35">
            <a:extLst>
              <a:ext uri="{FF2B5EF4-FFF2-40B4-BE49-F238E27FC236}">
                <a16:creationId xmlns:a16="http://schemas.microsoft.com/office/drawing/2014/main" id="{B0A69072-A2FA-4747-B570-9982E9370D36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FFF7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Plan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8BD6B4C-7165-4F10-ACD7-945D397C5465}"/>
                  </a:ext>
                </a:extLst>
              </p:cNvPr>
              <p:cNvSpPr txBox="1"/>
              <p:nvPr/>
            </p:nvSpPr>
            <p:spPr>
              <a:xfrm>
                <a:off x="7037421" y="4583668"/>
                <a:ext cx="13258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𝒁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sub>
                          </m:sSub>
                        </m:e>
                      </m:d>
                      <m:r>
                        <a:rPr lang="en-US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≪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𝒁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8BD6B4C-7165-4F10-ACD7-945D397C5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7421" y="4583668"/>
                <a:ext cx="132588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73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  <p:bldP spid="34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Review – Resonance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341F71-6D72-45B8-A113-E75BCA7E2936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/>
                  <a:t>So what happens to the inductor and capacitor when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e>
                    </m:d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3657600" indent="-7938">
                  <a:buNone/>
                </a:pPr>
                <a:r>
                  <a:rPr lang="en-US" dirty="0"/>
                  <a:t>That means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en-US" dirty="0"/>
                  <a:t> …</a:t>
                </a:r>
              </a:p>
              <a:p>
                <a:pPr marL="3657600" indent="-7938">
                  <a:buNone/>
                </a:pPr>
                <a:r>
                  <a:rPr lang="en-US" dirty="0"/>
                  <a:t>…and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!</a:t>
                </a:r>
              </a:p>
              <a:p>
                <a:pPr marL="3657600" indent="-7938">
                  <a:buNone/>
                </a:pPr>
                <a:endParaRPr lang="en-US" dirty="0"/>
              </a:p>
              <a:p>
                <a:pPr marL="7938" indent="-7938">
                  <a:buNone/>
                </a:pPr>
                <a:r>
                  <a:rPr lang="en-US" dirty="0"/>
                  <a:t>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but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?</a:t>
                </a:r>
              </a:p>
              <a:p>
                <a:pPr marL="7938" indent="-7938">
                  <a:buNone/>
                </a:pPr>
                <a:r>
                  <a:rPr lang="en-US" dirty="0"/>
                  <a:t>No, they are just opposite of each other…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341F71-6D72-45B8-A113-E75BCA7E29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1123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09CC32A-BCBB-4E4F-A6AF-D5C8236C9A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56" y="1476707"/>
            <a:ext cx="3300413" cy="164306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01561E6-6533-4B5A-A136-A39DDAC4ED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9475" y="4591896"/>
            <a:ext cx="5605050" cy="1806446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D23F780-6587-4D61-95AF-DE0D37F8D369}"/>
              </a:ext>
            </a:extLst>
          </p:cNvPr>
          <p:cNvCxnSpPr>
            <a:cxnSpLocks/>
          </p:cNvCxnSpPr>
          <p:nvPr/>
        </p:nvCxnSpPr>
        <p:spPr>
          <a:xfrm flipV="1">
            <a:off x="2110952" y="4724400"/>
            <a:ext cx="708448" cy="546013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EDA77F3-16E0-4F1E-A58E-EEFC176BB9A5}"/>
              </a:ext>
            </a:extLst>
          </p:cNvPr>
          <p:cNvSpPr txBox="1"/>
          <p:nvPr/>
        </p:nvSpPr>
        <p:spPr>
          <a:xfrm>
            <a:off x="237908" y="4947248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The amplitudes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are equal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A7F31C2-0F1B-4990-BC2F-7D75AB1BC27F}"/>
              </a:ext>
            </a:extLst>
          </p:cNvPr>
          <p:cNvCxnSpPr>
            <a:cxnSpLocks/>
          </p:cNvCxnSpPr>
          <p:nvPr/>
        </p:nvCxnSpPr>
        <p:spPr>
          <a:xfrm flipV="1">
            <a:off x="2110952" y="4754594"/>
            <a:ext cx="1496631" cy="515819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339AD50-344F-4659-A81B-20C7774A2E3A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5536419" y="5016152"/>
            <a:ext cx="1475847" cy="271777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CC8FEBB-3042-43EF-9490-B858A3EA440A}"/>
              </a:ext>
            </a:extLst>
          </p:cNvPr>
          <p:cNvSpPr txBox="1"/>
          <p:nvPr/>
        </p:nvSpPr>
        <p:spPr>
          <a:xfrm>
            <a:off x="7012266" y="4964763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Signals are 180° out of phase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5826D31-B77B-4339-9A76-63A3695A1517}"/>
              </a:ext>
            </a:extLst>
          </p:cNvPr>
          <p:cNvCxnSpPr>
            <a:cxnSpLocks/>
            <a:stCxn id="21" idx="1"/>
          </p:cNvCxnSpPr>
          <p:nvPr/>
        </p:nvCxnSpPr>
        <p:spPr>
          <a:xfrm flipH="1">
            <a:off x="5536419" y="5287929"/>
            <a:ext cx="1475847" cy="298526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71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Review – Resonance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341F71-6D72-45B8-A113-E75BCA7E2936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en-US" dirty="0"/>
                  <a:t>The frequency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𝐿𝐶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at which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is called</a:t>
                </a:r>
                <a:br>
                  <a:rPr lang="en-US" dirty="0"/>
                </a:br>
                <a:r>
                  <a:rPr lang="en-US" dirty="0"/>
                  <a:t>the resonant frequency, or the </a:t>
                </a:r>
                <a:r>
                  <a:rPr lang="en-US" b="1" dirty="0">
                    <a:solidFill>
                      <a:srgbClr val="98700D"/>
                    </a:solidFill>
                  </a:rPr>
                  <a:t>natural frequency</a:t>
                </a:r>
                <a:r>
                  <a:rPr lang="en-US" dirty="0"/>
                  <a:t>.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The voltages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dirty="0"/>
                  <a:t> actually can become quite large in this case.</a:t>
                </a:r>
              </a:p>
              <a:p>
                <a:pPr marL="0" indent="0" algn="ctr">
                  <a:buNone/>
                </a:pPr>
                <a:r>
                  <a:rPr lang="en-US" dirty="0"/>
                  <a:t> The tendency to amplify signals at the natural frequency is called </a:t>
                </a:r>
                <a:r>
                  <a:rPr lang="en-US" b="1" dirty="0">
                    <a:solidFill>
                      <a:srgbClr val="98700D"/>
                    </a:solidFill>
                  </a:rPr>
                  <a:t>resonance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341F71-6D72-45B8-A113-E75BCA7E29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491" t="-13444" r="-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3B66983-414D-4CDA-82F9-96289A49A213}"/>
              </a:ext>
            </a:extLst>
          </p:cNvPr>
          <p:cNvGrpSpPr/>
          <p:nvPr/>
        </p:nvGrpSpPr>
        <p:grpSpPr>
          <a:xfrm>
            <a:off x="367124" y="4325163"/>
            <a:ext cx="7803311" cy="1466037"/>
            <a:chOff x="367124" y="4871229"/>
            <a:chExt cx="7803311" cy="1466037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74462D5-D50E-454D-8EAB-4E3C1774C2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124" y="4874226"/>
              <a:ext cx="2600960" cy="146304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CE2481C-FF8F-462E-B08D-72972B0A4B32}"/>
                </a:ext>
              </a:extLst>
            </p:cNvPr>
            <p:cNvSpPr txBox="1"/>
            <p:nvPr/>
          </p:nvSpPr>
          <p:spPr>
            <a:xfrm>
              <a:off x="3093019" y="4871229"/>
              <a:ext cx="5077416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Using Resonance to Break a Wine Glass</a:t>
              </a:r>
            </a:p>
            <a:p>
              <a:r>
                <a:rPr lang="en-US" u="sng" dirty="0">
                  <a:solidFill>
                    <a:schemeClr val="accent1"/>
                  </a:solidFill>
                </a:rPr>
                <a:t>https://www.youtube.com/watch?v=BE827gwnnk4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0196202"/>
      </p:ext>
    </p:extLst>
  </p:cSld>
  <p:clrMapOvr>
    <a:masterClrMapping/>
  </p:clrMapOvr>
</p:sld>
</file>

<file path=ppt/theme/theme1.xml><?xml version="1.0" encoding="utf-8"?>
<a:theme xmlns:a="http://schemas.openxmlformats.org/drawingml/2006/main" name="CESE 2017">
  <a:themeElements>
    <a:clrScheme name="IPFW SE Presentation">
      <a:dk1>
        <a:sysClr val="windowText" lastClr="000000"/>
      </a:dk1>
      <a:lt1>
        <a:sysClr val="window" lastClr="FFFFFF"/>
      </a:lt1>
      <a:dk2>
        <a:srgbClr val="004C81"/>
      </a:dk2>
      <a:lt2>
        <a:srgbClr val="EEECE1"/>
      </a:lt2>
      <a:accent1>
        <a:srgbClr val="0000CC"/>
      </a:accent1>
      <a:accent2>
        <a:srgbClr val="CC0000"/>
      </a:accent2>
      <a:accent3>
        <a:srgbClr val="00CC00"/>
      </a:accent3>
      <a:accent4>
        <a:srgbClr val="CC00CC"/>
      </a:accent4>
      <a:accent5>
        <a:srgbClr val="00CCCC"/>
      </a:accent5>
      <a:accent6>
        <a:srgbClr val="CCCC00"/>
      </a:accent6>
      <a:hlink>
        <a:srgbClr val="004C81"/>
      </a:hlink>
      <a:folHlink>
        <a:srgbClr val="004C81"/>
      </a:folHlink>
    </a:clrScheme>
    <a:fontScheme name="CESE 2015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CESE 2017</Template>
  <TotalTime>19596</TotalTime>
  <Words>1213</Words>
  <Application>Microsoft Office PowerPoint</Application>
  <PresentationFormat>On-screen Show (4:3)</PresentationFormat>
  <Paragraphs>220</Paragraphs>
  <Slides>17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 Math</vt:lpstr>
      <vt:lpstr>CESE 2017</vt:lpstr>
      <vt:lpstr>Fail Fast, Fail Cheap</vt:lpstr>
      <vt:lpstr>Design Studio – Week 4</vt:lpstr>
      <vt:lpstr>Project 1 Review</vt:lpstr>
      <vt:lpstr>Project 1 Design Analysis</vt:lpstr>
      <vt:lpstr>Project 1 Requirements</vt:lpstr>
      <vt:lpstr>Project 1 Redesign</vt:lpstr>
      <vt:lpstr>Project 1 Redesign</vt:lpstr>
      <vt:lpstr>Concept Review – Resonance</vt:lpstr>
      <vt:lpstr>Concept Review – Resonance</vt:lpstr>
      <vt:lpstr>Project 1 Redesign</vt:lpstr>
      <vt:lpstr>Project 1 Modeling and Test</vt:lpstr>
      <vt:lpstr>Project 1 Technical Report</vt:lpstr>
      <vt:lpstr>Project 1 Methods</vt:lpstr>
      <vt:lpstr>Project 1 Results</vt:lpstr>
      <vt:lpstr>Project 1 Conclusions</vt:lpstr>
      <vt:lpstr>Project 1 Report Scope</vt:lpstr>
      <vt:lpstr>Week 4 Assignments</vt:lpstr>
    </vt:vector>
  </TitlesOfParts>
  <Company>Indiana University-Purdue University Fort Wayne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ENGR 128 Studio Week 4</dc:title>
  <dc:creator>Jason Barnes</dc:creator>
  <cp:lastModifiedBy>Jason Barnes</cp:lastModifiedBy>
  <cp:revision>252</cp:revision>
  <dcterms:created xsi:type="dcterms:W3CDTF">2017-05-01T12:58:15Z</dcterms:created>
  <dcterms:modified xsi:type="dcterms:W3CDTF">2020-02-05T07:03:27Z</dcterms:modified>
</cp:coreProperties>
</file>