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413" r:id="rId4"/>
    <p:sldId id="412" r:id="rId5"/>
    <p:sldId id="403" r:id="rId6"/>
    <p:sldId id="383" r:id="rId7"/>
    <p:sldId id="379" r:id="rId8"/>
    <p:sldId id="414" r:id="rId9"/>
    <p:sldId id="380" r:id="rId10"/>
    <p:sldId id="381" r:id="rId11"/>
    <p:sldId id="385" r:id="rId12"/>
    <p:sldId id="410" r:id="rId13"/>
    <p:sldId id="405" r:id="rId14"/>
    <p:sldId id="384" r:id="rId15"/>
    <p:sldId id="407" r:id="rId16"/>
    <p:sldId id="406" r:id="rId17"/>
    <p:sldId id="408"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9AECD7-5655-4DCA-9BF1-686BC4242AF8}">
          <p14:sldIdLst>
            <p14:sldId id="256"/>
            <p14:sldId id="257"/>
            <p14:sldId id="413"/>
            <p14:sldId id="412"/>
          </p14:sldIdLst>
        </p14:section>
        <p14:section name="Intro to For Loops" id="{9E1571BF-C786-4166-BDDB-FF14BD6F7533}">
          <p14:sldIdLst>
            <p14:sldId id="403"/>
            <p14:sldId id="383"/>
          </p14:sldIdLst>
        </p14:section>
        <p14:section name="Fill Loop Logic" id="{9E73A62A-98A1-45B1-8F58-3CBE009570B1}">
          <p14:sldIdLst>
            <p14:sldId id="379"/>
            <p14:sldId id="414"/>
            <p14:sldId id="380"/>
            <p14:sldId id="381"/>
            <p14:sldId id="385"/>
            <p14:sldId id="410"/>
          </p14:sldIdLst>
        </p14:section>
        <p14:section name="Matrix fill Problem (optional)" id="{0606920A-7C69-49FD-A621-AA63BC1C6D31}">
          <p14:sldIdLst>
            <p14:sldId id="405"/>
            <p14:sldId id="384"/>
          </p14:sldIdLst>
        </p14:section>
        <p14:section name="Assign" id="{DE1516B5-068F-4E58-8F05-DA3D9639F587}">
          <p14:sldIdLst>
            <p14:sldId id="407"/>
          </p14:sldIdLst>
        </p14:section>
        <p14:section name="Solutions for instructors" id="{64A305A6-3A01-4E57-AE4F-722BB25D28CC}">
          <p14:sldIdLst>
            <p14:sldId id="406"/>
            <p14:sldId id="4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9F3"/>
    <a:srgbClr val="E4FFC9"/>
    <a:srgbClr val="A5E8A2"/>
    <a:srgbClr val="954ECA"/>
    <a:srgbClr val="D5B8EA"/>
    <a:srgbClr val="00CC00"/>
    <a:srgbClr val="D9F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01" d="100"/>
          <a:sy n="101" d="100"/>
        </p:scale>
        <p:origin x="138" y="102"/>
      </p:cViewPr>
      <p:guideLst/>
    </p:cSldViewPr>
  </p:slideViewPr>
  <p:notesTextViewPr>
    <p:cViewPr>
      <p:scale>
        <a:sx n="1" d="1"/>
        <a:sy n="1" d="1"/>
      </p:scale>
      <p:origin x="0" y="0"/>
    </p:cViewPr>
  </p:notesTextViewPr>
  <p:sorterViewPr>
    <p:cViewPr>
      <p:scale>
        <a:sx n="200" d="100"/>
        <a:sy n="200" d="100"/>
      </p:scale>
      <p:origin x="0" y="-7344"/>
    </p:cViewPr>
  </p:sorterViewPr>
  <p:notesViewPr>
    <p:cSldViewPr snapToGrid="0">
      <p:cViewPr varScale="1">
        <p:scale>
          <a:sx n="86" d="100"/>
          <a:sy n="86" d="100"/>
        </p:scale>
        <p:origin x="297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6"/>
          </a:xfrm>
          <a:prstGeom prst="rect">
            <a:avLst/>
          </a:prstGeom>
        </p:spPr>
        <p:txBody>
          <a:bodyPr vert="horz" lIns="97374" tIns="48687" rIns="97374" bIns="48687" rtlCol="0"/>
          <a:lstStyle>
            <a:lvl1pPr algn="l">
              <a:defRPr sz="1400"/>
            </a:lvl1pPr>
          </a:lstStyle>
          <a:p>
            <a:endParaRPr lang="en-US" dirty="0"/>
          </a:p>
        </p:txBody>
      </p:sp>
      <p:sp>
        <p:nvSpPr>
          <p:cNvPr id="3" name="Date Placeholder 2"/>
          <p:cNvSpPr>
            <a:spLocks noGrp="1"/>
          </p:cNvSpPr>
          <p:nvPr>
            <p:ph type="dt" idx="1"/>
          </p:nvPr>
        </p:nvSpPr>
        <p:spPr>
          <a:xfrm>
            <a:off x="4143587" y="2"/>
            <a:ext cx="3169920" cy="481726"/>
          </a:xfrm>
          <a:prstGeom prst="rect">
            <a:avLst/>
          </a:prstGeom>
        </p:spPr>
        <p:txBody>
          <a:bodyPr vert="horz" lIns="97374" tIns="48687" rIns="97374" bIns="48687" rtlCol="0"/>
          <a:lstStyle>
            <a:lvl1pPr algn="r">
              <a:defRPr sz="1400"/>
            </a:lvl1pPr>
          </a:lstStyle>
          <a:p>
            <a:fld id="{FE76DB2C-D098-47BF-9677-6F21E5599F34}" type="datetimeFigureOut">
              <a:rPr lang="en-US" smtClean="0"/>
              <a:t>10/24/2019</a:t>
            </a:fld>
            <a:endParaRPr lang="en-US" dirty="0"/>
          </a:p>
        </p:txBody>
      </p:sp>
      <p:sp>
        <p:nvSpPr>
          <p:cNvPr id="4" name="Slide Image Placeholder 3"/>
          <p:cNvSpPr>
            <a:spLocks noGrp="1" noRot="1" noChangeAspect="1"/>
          </p:cNvSpPr>
          <p:nvPr>
            <p:ph type="sldImg" idx="2"/>
          </p:nvPr>
        </p:nvSpPr>
        <p:spPr>
          <a:xfrm>
            <a:off x="776288" y="1198563"/>
            <a:ext cx="5762625" cy="3241675"/>
          </a:xfrm>
          <a:prstGeom prst="rect">
            <a:avLst/>
          </a:prstGeom>
          <a:noFill/>
          <a:ln w="12700">
            <a:solidFill>
              <a:prstClr val="black"/>
            </a:solidFill>
          </a:ln>
        </p:spPr>
        <p:txBody>
          <a:bodyPr vert="horz" lIns="97374" tIns="48687" rIns="97374" bIns="48687" rtlCol="0" anchor="ctr"/>
          <a:lstStyle/>
          <a:p>
            <a:endParaRPr lang="en-US" dirty="0"/>
          </a:p>
        </p:txBody>
      </p:sp>
      <p:sp>
        <p:nvSpPr>
          <p:cNvPr id="5" name="Notes Placeholder 4"/>
          <p:cNvSpPr>
            <a:spLocks noGrp="1"/>
          </p:cNvSpPr>
          <p:nvPr>
            <p:ph type="body" sz="quarter" idx="3"/>
          </p:nvPr>
        </p:nvSpPr>
        <p:spPr>
          <a:xfrm>
            <a:off x="731520" y="4620579"/>
            <a:ext cx="5852160" cy="3780472"/>
          </a:xfrm>
          <a:prstGeom prst="rect">
            <a:avLst/>
          </a:prstGeom>
        </p:spPr>
        <p:txBody>
          <a:bodyPr vert="horz" lIns="97374" tIns="48687" rIns="97374" bIns="486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8"/>
            <a:ext cx="3169920" cy="481725"/>
          </a:xfrm>
          <a:prstGeom prst="rect">
            <a:avLst/>
          </a:prstGeom>
        </p:spPr>
        <p:txBody>
          <a:bodyPr vert="horz" lIns="97374" tIns="48687" rIns="97374" bIns="48687" rtlCol="0" anchor="b"/>
          <a:lstStyle>
            <a:lvl1pPr algn="l">
              <a:defRPr sz="1400"/>
            </a:lvl1pPr>
          </a:lstStyle>
          <a:p>
            <a:endParaRPr lang="en-US" dirty="0"/>
          </a:p>
        </p:txBody>
      </p:sp>
      <p:sp>
        <p:nvSpPr>
          <p:cNvPr id="7" name="Slide Number Placeholder 6"/>
          <p:cNvSpPr>
            <a:spLocks noGrp="1"/>
          </p:cNvSpPr>
          <p:nvPr>
            <p:ph type="sldNum" sz="quarter" idx="5"/>
          </p:nvPr>
        </p:nvSpPr>
        <p:spPr>
          <a:xfrm>
            <a:off x="4143587" y="9119478"/>
            <a:ext cx="3169920" cy="481725"/>
          </a:xfrm>
          <a:prstGeom prst="rect">
            <a:avLst/>
          </a:prstGeom>
        </p:spPr>
        <p:txBody>
          <a:bodyPr vert="horz" lIns="97374" tIns="48687" rIns="97374" bIns="48687" rtlCol="0" anchor="b"/>
          <a:lstStyle>
            <a:lvl1pPr algn="r">
              <a:defRPr sz="1400"/>
            </a:lvl1pPr>
          </a:lstStyle>
          <a:p>
            <a:fld id="{205D374B-657A-4D6C-A5A2-42B74656FE6F}" type="slidenum">
              <a:rPr lang="en-US" smtClean="0"/>
              <a:t>‹#›</a:t>
            </a:fld>
            <a:endParaRPr lang="en-US" dirty="0"/>
          </a:p>
        </p:txBody>
      </p:sp>
    </p:spTree>
    <p:extLst>
      <p:ext uri="{BB962C8B-B14F-4D97-AF65-F5344CB8AC3E}">
        <p14:creationId xmlns:p14="http://schemas.microsoft.com/office/powerpoint/2010/main" val="194218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301400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192074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97003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315541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324387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1025236"/>
            <a:ext cx="5613400" cy="53311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199" y="1025236"/>
            <a:ext cx="5648037" cy="53311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128088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340055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90772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188332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199158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F2729-06D5-49CD-9E1D-E4C7DA6002FA}"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689A9-55CA-4ACF-98AF-AD8FE22D0D7A}" type="slidenum">
              <a:rPr lang="en-US" smtClean="0"/>
              <a:t>‹#›</a:t>
            </a:fld>
            <a:endParaRPr lang="en-US" dirty="0"/>
          </a:p>
        </p:txBody>
      </p:sp>
    </p:spTree>
    <p:extLst>
      <p:ext uri="{BB962C8B-B14F-4D97-AF65-F5344CB8AC3E}">
        <p14:creationId xmlns:p14="http://schemas.microsoft.com/office/powerpoint/2010/main" val="296379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245053"/>
            <a:ext cx="11413837" cy="66934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06399" y="1062182"/>
            <a:ext cx="11413837" cy="52941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F2729-06D5-49CD-9E1D-E4C7DA6002FA}" type="datetimeFigureOut">
              <a:rPr lang="en-US" smtClean="0"/>
              <a:t>10/24/2019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689A9-55CA-4ACF-98AF-AD8FE22D0D7A}" type="slidenum">
              <a:rPr lang="en-US" smtClean="0"/>
              <a:t>‹#›</a:t>
            </a:fld>
            <a:endParaRPr lang="en-US" dirty="0"/>
          </a:p>
        </p:txBody>
      </p:sp>
    </p:spTree>
    <p:extLst>
      <p:ext uri="{BB962C8B-B14F-4D97-AF65-F5344CB8AC3E}">
        <p14:creationId xmlns:p14="http://schemas.microsoft.com/office/powerpoint/2010/main" val="3775120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F1D9"/>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06400" y="100669"/>
            <a:ext cx="11331389" cy="669348"/>
          </a:xfrm>
        </p:spPr>
        <p:txBody>
          <a:bodyPr>
            <a:normAutofit fontScale="90000"/>
          </a:bodyPr>
          <a:lstStyle/>
          <a:p>
            <a:r>
              <a:rPr lang="en-US" dirty="0"/>
              <a:t>Loops: Efficient Repeats</a:t>
            </a:r>
          </a:p>
        </p:txBody>
      </p:sp>
      <p:sp>
        <p:nvSpPr>
          <p:cNvPr id="5" name="Content Placeholder 4"/>
          <p:cNvSpPr>
            <a:spLocks noGrp="1"/>
          </p:cNvSpPr>
          <p:nvPr>
            <p:ph sz="half" idx="1"/>
          </p:nvPr>
        </p:nvSpPr>
        <p:spPr>
          <a:xfrm>
            <a:off x="406400" y="922247"/>
            <a:ext cx="4827629" cy="5495880"/>
          </a:xfrm>
        </p:spPr>
        <p:txBody>
          <a:bodyPr>
            <a:normAutofit/>
          </a:bodyPr>
          <a:lstStyle/>
          <a:p>
            <a:pPr marL="0" indent="0" algn="ctr">
              <a:spcBef>
                <a:spcPts val="0"/>
              </a:spcBef>
              <a:spcAft>
                <a:spcPts val="1800"/>
              </a:spcAft>
              <a:buNone/>
            </a:pPr>
            <a:r>
              <a:rPr lang="en-US" dirty="0"/>
              <a:t>By the end of this Lab, </a:t>
            </a:r>
            <a:br>
              <a:rPr lang="en-US" dirty="0"/>
            </a:br>
            <a:r>
              <a:rPr lang="en-US" dirty="0"/>
              <a:t>you should be able to:</a:t>
            </a:r>
          </a:p>
          <a:p>
            <a:r>
              <a:rPr lang="en-US" dirty="0"/>
              <a:t>use basic for loop syntax</a:t>
            </a:r>
          </a:p>
          <a:p>
            <a:r>
              <a:rPr lang="en-US" dirty="0"/>
              <a:t>use a for loop to solve problems requiring filling a vector or matrix</a:t>
            </a:r>
          </a:p>
        </p:txBody>
      </p:sp>
      <p:sp>
        <p:nvSpPr>
          <p:cNvPr id="2" name="TextBox 1"/>
          <p:cNvSpPr txBox="1"/>
          <p:nvPr/>
        </p:nvSpPr>
        <p:spPr>
          <a:xfrm>
            <a:off x="226006" y="4026292"/>
            <a:ext cx="4662083"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a:t>Copy:  </a:t>
            </a:r>
            <a:r>
              <a:rPr lang="en-US" sz="2400" b="1" dirty="0" err="1">
                <a:solidFill>
                  <a:srgbClr val="002060"/>
                </a:solidFill>
              </a:rPr>
              <a:t>root.m</a:t>
            </a:r>
            <a:br>
              <a:rPr lang="en-US" sz="2400" dirty="0"/>
            </a:br>
            <a:r>
              <a:rPr lang="en-US" sz="2400" dirty="0"/>
              <a:t>from lab website </a:t>
            </a:r>
            <a:br>
              <a:rPr lang="en-US" sz="2400" dirty="0"/>
            </a:br>
            <a:r>
              <a:rPr lang="en-US" sz="2400" dirty="0"/>
              <a:t>to your working directory</a:t>
            </a:r>
          </a:p>
        </p:txBody>
      </p:sp>
      <p:sp>
        <p:nvSpPr>
          <p:cNvPr id="9" name="Content Placeholder 5"/>
          <p:cNvSpPr txBox="1">
            <a:spLocks/>
          </p:cNvSpPr>
          <p:nvPr/>
        </p:nvSpPr>
        <p:spPr>
          <a:xfrm>
            <a:off x="5210258" y="760104"/>
            <a:ext cx="6642847" cy="58201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200" u="sng" dirty="0"/>
              <a:t>Laboratory Outcomes: </a:t>
            </a:r>
          </a:p>
          <a:p>
            <a:pPr marL="511175" indent="-511175">
              <a:buFont typeface="Arial" panose="020B0604020202020204" pitchFamily="34" charset="0"/>
              <a:buNone/>
            </a:pPr>
            <a:r>
              <a:rPr lang="en-US" sz="2200" b="1" dirty="0"/>
              <a:t>C.1	solve engineering problems using computer tools.</a:t>
            </a:r>
          </a:p>
          <a:p>
            <a:pPr marL="511175" indent="-511175">
              <a:buFont typeface="Arial" panose="020B0604020202020204" pitchFamily="34" charset="0"/>
              <a:buNone/>
            </a:pPr>
            <a:r>
              <a:rPr lang="en-US" sz="2200" dirty="0"/>
              <a:t>C.2	apply arrays and array manipulations.</a:t>
            </a:r>
          </a:p>
          <a:p>
            <a:pPr marL="511175" indent="-511175">
              <a:buFont typeface="Arial" panose="020B0604020202020204" pitchFamily="34" charset="0"/>
              <a:buNone/>
            </a:pPr>
            <a:r>
              <a:rPr lang="en-US" sz="2200" dirty="0"/>
              <a:t>C.3	use and explain text variables &amp; ASCII text files. </a:t>
            </a:r>
          </a:p>
          <a:p>
            <a:pPr marL="511175" indent="-511175">
              <a:buFont typeface="Arial" panose="020B0604020202020204" pitchFamily="34" charset="0"/>
              <a:buNone/>
            </a:pPr>
            <a:r>
              <a:rPr lang="en-US" sz="2200" dirty="0"/>
              <a:t>C.4	write a function with multiple inputs and outputs at the command line.</a:t>
            </a:r>
          </a:p>
          <a:p>
            <a:pPr marL="511175" indent="-511175">
              <a:buFont typeface="Arial" panose="020B0604020202020204" pitchFamily="34" charset="0"/>
              <a:buNone/>
            </a:pPr>
            <a:r>
              <a:rPr lang="en-US" sz="2200" dirty="0"/>
              <a:t>C.5	write a function that results in a non-numerical output. </a:t>
            </a:r>
          </a:p>
          <a:p>
            <a:pPr marL="511175" indent="-511175">
              <a:buNone/>
            </a:pPr>
            <a:r>
              <a:rPr lang="en-US" sz="2200" dirty="0"/>
              <a:t>C.6	write programs using logical expressions and conditional statements. </a:t>
            </a:r>
          </a:p>
          <a:p>
            <a:pPr marL="511175" indent="-511175">
              <a:buFont typeface="Arial" panose="020B0604020202020204" pitchFamily="34" charset="0"/>
              <a:buNone/>
            </a:pPr>
            <a:r>
              <a:rPr lang="en-US" sz="2400" b="1" dirty="0">
                <a:solidFill>
                  <a:srgbClr val="7030A0"/>
                </a:solidFill>
              </a:rPr>
              <a:t>C.7	write programs using loop structures.</a:t>
            </a:r>
          </a:p>
          <a:p>
            <a:pPr marL="511175" indent="-511175">
              <a:buFont typeface="Arial" panose="020B0604020202020204" pitchFamily="34" charset="0"/>
              <a:buNone/>
            </a:pPr>
            <a:r>
              <a:rPr lang="en-US" sz="2200" dirty="0"/>
              <a:t>C.8	fit data that follows linear, exponential or power law forms.</a:t>
            </a:r>
          </a:p>
          <a:p>
            <a:pPr marL="511175" indent="-511175">
              <a:buFont typeface="Arial" panose="020B0604020202020204" pitchFamily="34" charset="0"/>
              <a:buNone/>
            </a:pPr>
            <a:r>
              <a:rPr lang="en-US" sz="2200" b="1" dirty="0"/>
              <a:t>C.9 	properly communicate a solution based on computer calculation or program.</a:t>
            </a:r>
          </a:p>
        </p:txBody>
      </p:sp>
    </p:spTree>
    <p:extLst>
      <p:ext uri="{BB962C8B-B14F-4D97-AF65-F5344CB8AC3E}">
        <p14:creationId xmlns:p14="http://schemas.microsoft.com/office/powerpoint/2010/main" val="140948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altLang="en-US"/>
              <a:t>Notes on this application</a:t>
            </a:r>
          </a:p>
        </p:txBody>
      </p:sp>
      <p:sp>
        <p:nvSpPr>
          <p:cNvPr id="11267" name="Rectangle 3"/>
          <p:cNvSpPr>
            <a:spLocks noGrp="1" noChangeArrowheads="1"/>
          </p:cNvSpPr>
          <p:nvPr>
            <p:ph type="body" idx="1"/>
          </p:nvPr>
        </p:nvSpPr>
        <p:spPr>
          <a:xfrm>
            <a:off x="584615" y="1066800"/>
            <a:ext cx="11002781" cy="4800600"/>
          </a:xfrm>
        </p:spPr>
        <p:txBody>
          <a:bodyPr>
            <a:normAutofit/>
          </a:bodyPr>
          <a:lstStyle/>
          <a:p>
            <a:pPr eaLnBrk="1" hangingPunct="1"/>
            <a:r>
              <a:rPr lang="en-US" altLang="en-US" sz="3200" dirty="0"/>
              <a:t>Notice that in both the English sentence and in the loop there is an “</a:t>
            </a:r>
            <a:r>
              <a:rPr lang="en-US" altLang="en-US" sz="3200" dirty="0">
                <a:solidFill>
                  <a:schemeClr val="accent2"/>
                </a:solidFill>
              </a:rPr>
              <a:t>if</a:t>
            </a:r>
            <a:r>
              <a:rPr lang="en-US" altLang="en-US" sz="3200" dirty="0"/>
              <a:t>” contained in the loop.</a:t>
            </a:r>
          </a:p>
          <a:p>
            <a:pPr eaLnBrk="1" hangingPunct="1"/>
            <a:r>
              <a:rPr lang="en-US" altLang="en-US" sz="3200" dirty="0"/>
              <a:t>For loops always start with the word “</a:t>
            </a:r>
            <a:r>
              <a:rPr lang="en-US" altLang="en-US" sz="3200" dirty="0">
                <a:solidFill>
                  <a:schemeClr val="accent2"/>
                </a:solidFill>
              </a:rPr>
              <a:t>for</a:t>
            </a:r>
            <a:r>
              <a:rPr lang="en-US" altLang="en-US" sz="3200" dirty="0"/>
              <a:t>” and end with the word “</a:t>
            </a:r>
            <a:r>
              <a:rPr lang="en-US" altLang="en-US" sz="3200" dirty="0">
                <a:solidFill>
                  <a:schemeClr val="accent2"/>
                </a:solidFill>
              </a:rPr>
              <a:t>end</a:t>
            </a:r>
            <a:r>
              <a:rPr lang="en-US" altLang="en-US" sz="3200" dirty="0"/>
              <a:t>”</a:t>
            </a:r>
          </a:p>
          <a:p>
            <a:pPr eaLnBrk="1" hangingPunct="1"/>
            <a:r>
              <a:rPr lang="en-US" altLang="en-US" sz="3200" dirty="0"/>
              <a:t>Any number of statements may be contained in the loop.  </a:t>
            </a:r>
          </a:p>
          <a:p>
            <a:pPr eaLnBrk="1" hangingPunct="1"/>
            <a:r>
              <a:rPr lang="en-US" altLang="en-US" sz="3200" dirty="0"/>
              <a:t>Indentation is not required but makes the program more readable and is completed automatically by the MATLAB editor when typing initially.   When editing click the first indent icon (smart indent) on the home tab.  </a:t>
            </a:r>
          </a:p>
        </p:txBody>
      </p:sp>
    </p:spTree>
    <p:extLst>
      <p:ext uri="{BB962C8B-B14F-4D97-AF65-F5344CB8AC3E}">
        <p14:creationId xmlns:p14="http://schemas.microsoft.com/office/powerpoint/2010/main" val="22241379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20777" y="1231770"/>
            <a:ext cx="4038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chemeClr val="accent2"/>
                </a:solidFill>
                <a:latin typeface="Arial Narrow" panose="020B0606020202030204" pitchFamily="34" charset="0"/>
              </a:rPr>
              <a:t>function</a:t>
            </a:r>
            <a:r>
              <a:rPr lang="en-US" altLang="en-US" sz="2800" dirty="0">
                <a:latin typeface="Arial Narrow" panose="020B0606020202030204" pitchFamily="34" charset="0"/>
              </a:rPr>
              <a:t> y = root2(x)</a:t>
            </a:r>
          </a:p>
          <a:p>
            <a:pPr eaLnBrk="1" hangingPunct="1"/>
            <a:r>
              <a:rPr lang="en-US" altLang="en-US" sz="2800" dirty="0">
                <a:solidFill>
                  <a:srgbClr val="006600"/>
                </a:solidFill>
                <a:latin typeface="Arial Narrow" panose="020B0606020202030204" pitchFamily="34" charset="0"/>
              </a:rPr>
              <a:t>% lots of comments </a:t>
            </a:r>
          </a:p>
          <a:p>
            <a:pPr eaLnBrk="1" hangingPunct="1"/>
            <a:endParaRPr lang="en-US" altLang="en-US" sz="2800" dirty="0">
              <a:solidFill>
                <a:srgbClr val="006600"/>
              </a:solidFill>
              <a:latin typeface="Arial Narrow" panose="020B0606020202030204" pitchFamily="34" charset="0"/>
            </a:endParaRPr>
          </a:p>
          <a:p>
            <a:pPr eaLnBrk="1" hangingPunct="1"/>
            <a:r>
              <a:rPr lang="en-US" altLang="en-US" sz="2800" dirty="0">
                <a:solidFill>
                  <a:schemeClr val="accent2"/>
                </a:solidFill>
                <a:latin typeface="Arial Narrow" panose="020B0606020202030204" pitchFamily="34" charset="0"/>
              </a:rPr>
              <a:t>for</a:t>
            </a:r>
            <a:r>
              <a:rPr lang="en-US" altLang="en-US" sz="2800" dirty="0">
                <a:latin typeface="Arial Narrow" panose="020B0606020202030204" pitchFamily="34" charset="0"/>
              </a:rPr>
              <a:t> </a:t>
            </a:r>
            <a:r>
              <a:rPr lang="en-US" altLang="en-US" sz="2800" b="1" dirty="0">
                <a:solidFill>
                  <a:srgbClr val="FF0000"/>
                </a:solidFill>
                <a:latin typeface="Arial Narrow" panose="020B0606020202030204" pitchFamily="34" charset="0"/>
              </a:rPr>
              <a:t>k = 1: length(x) </a:t>
            </a:r>
          </a:p>
          <a:p>
            <a:pPr eaLnBrk="1" hangingPunct="1"/>
            <a:r>
              <a:rPr lang="en-US" altLang="en-US" sz="2800" dirty="0">
                <a:latin typeface="Arial Narrow" panose="020B0606020202030204" pitchFamily="34" charset="0"/>
              </a:rPr>
              <a:t>	</a:t>
            </a:r>
            <a:r>
              <a:rPr lang="en-US" altLang="en-US" sz="2800" dirty="0">
                <a:solidFill>
                  <a:schemeClr val="accent2"/>
                </a:solidFill>
                <a:latin typeface="Arial Narrow" panose="020B0606020202030204" pitchFamily="34" charset="0"/>
              </a:rPr>
              <a:t>if</a:t>
            </a:r>
            <a:r>
              <a:rPr lang="en-US" altLang="en-US" sz="2800" dirty="0">
                <a:latin typeface="Arial Narrow" panose="020B0606020202030204" pitchFamily="34" charset="0"/>
              </a:rPr>
              <a:t> x(</a:t>
            </a:r>
            <a:r>
              <a:rPr lang="en-US" altLang="en-US" sz="2800" b="1" dirty="0">
                <a:solidFill>
                  <a:srgbClr val="CC00CC"/>
                </a:solidFill>
                <a:latin typeface="Arial Narrow" panose="020B0606020202030204" pitchFamily="34" charset="0"/>
              </a:rPr>
              <a:t>k</a:t>
            </a:r>
            <a:r>
              <a:rPr lang="en-US" altLang="en-US" sz="2800" dirty="0">
                <a:latin typeface="Arial Narrow" panose="020B0606020202030204" pitchFamily="34" charset="0"/>
              </a:rPr>
              <a:t>) &gt;= 0</a:t>
            </a:r>
          </a:p>
          <a:p>
            <a:pPr eaLnBrk="1" hangingPunct="1"/>
            <a:r>
              <a:rPr lang="en-US" altLang="en-US" sz="2800" dirty="0">
                <a:latin typeface="Arial Narrow" panose="020B0606020202030204" pitchFamily="34" charset="0"/>
              </a:rPr>
              <a:t>		y(</a:t>
            </a:r>
            <a:r>
              <a:rPr lang="en-US" altLang="en-US" sz="2800" b="1" dirty="0">
                <a:solidFill>
                  <a:srgbClr val="990000"/>
                </a:solidFill>
                <a:latin typeface="Arial Narrow" panose="020B0606020202030204" pitchFamily="34" charset="0"/>
              </a:rPr>
              <a:t>k</a:t>
            </a:r>
            <a:r>
              <a:rPr lang="en-US" altLang="en-US" sz="2800" dirty="0">
                <a:latin typeface="Arial Narrow" panose="020B0606020202030204" pitchFamily="34" charset="0"/>
              </a:rPr>
              <a:t>) = x(</a:t>
            </a:r>
            <a:r>
              <a:rPr lang="en-US" altLang="en-US" sz="2800" b="1" dirty="0">
                <a:solidFill>
                  <a:srgbClr val="CC00CC"/>
                </a:solidFill>
                <a:latin typeface="Arial Narrow" panose="020B0606020202030204" pitchFamily="34" charset="0"/>
              </a:rPr>
              <a:t>k</a:t>
            </a:r>
            <a:r>
              <a:rPr lang="en-US" altLang="en-US" sz="2800" dirty="0">
                <a:latin typeface="Arial Narrow" panose="020B0606020202030204" pitchFamily="34" charset="0"/>
              </a:rPr>
              <a:t>)^0.5;</a:t>
            </a:r>
          </a:p>
          <a:p>
            <a:pPr eaLnBrk="1" hangingPunct="1"/>
            <a:r>
              <a:rPr lang="en-US" altLang="en-US" sz="2800" dirty="0">
                <a:latin typeface="Arial Narrow" panose="020B0606020202030204" pitchFamily="34" charset="0"/>
              </a:rPr>
              <a:t>	</a:t>
            </a:r>
            <a:r>
              <a:rPr lang="en-US" altLang="en-US" sz="2800" dirty="0">
                <a:solidFill>
                  <a:schemeClr val="accent2"/>
                </a:solidFill>
                <a:latin typeface="Arial Narrow" panose="020B0606020202030204" pitchFamily="34" charset="0"/>
              </a:rPr>
              <a:t>else</a:t>
            </a:r>
          </a:p>
          <a:p>
            <a:pPr eaLnBrk="1" hangingPunct="1"/>
            <a:r>
              <a:rPr lang="en-US" altLang="en-US" sz="2800" dirty="0">
                <a:latin typeface="Arial Narrow" panose="020B0606020202030204" pitchFamily="34" charset="0"/>
              </a:rPr>
              <a:t>		y(</a:t>
            </a:r>
            <a:r>
              <a:rPr lang="en-US" altLang="en-US" sz="2800" b="1" dirty="0">
                <a:solidFill>
                  <a:srgbClr val="990000"/>
                </a:solidFill>
                <a:latin typeface="Arial Narrow" panose="020B0606020202030204" pitchFamily="34" charset="0"/>
              </a:rPr>
              <a:t>k</a:t>
            </a:r>
            <a:r>
              <a:rPr lang="en-US" altLang="en-US" sz="2800" dirty="0">
                <a:latin typeface="Arial Narrow" panose="020B0606020202030204" pitchFamily="34" charset="0"/>
              </a:rPr>
              <a:t>) = </a:t>
            </a:r>
            <a:r>
              <a:rPr lang="en-US" altLang="en-US" sz="2800" dirty="0" err="1">
                <a:latin typeface="Arial Narrow" panose="020B0606020202030204" pitchFamily="34" charset="0"/>
              </a:rPr>
              <a:t>NaN</a:t>
            </a:r>
            <a:r>
              <a:rPr lang="en-US" altLang="en-US" sz="2800" dirty="0">
                <a:latin typeface="Arial Narrow" panose="020B0606020202030204" pitchFamily="34" charset="0"/>
              </a:rPr>
              <a:t>;</a:t>
            </a:r>
          </a:p>
          <a:p>
            <a:pPr eaLnBrk="1" hangingPunct="1"/>
            <a:r>
              <a:rPr lang="en-US" altLang="en-US" sz="2800" dirty="0">
                <a:latin typeface="Arial Narrow" panose="020B0606020202030204" pitchFamily="34" charset="0"/>
              </a:rPr>
              <a:t>	</a:t>
            </a:r>
            <a:r>
              <a:rPr lang="en-US" altLang="en-US" sz="2800" dirty="0">
                <a:solidFill>
                  <a:schemeClr val="accent2"/>
                </a:solidFill>
                <a:latin typeface="Arial Narrow" panose="020B0606020202030204" pitchFamily="34" charset="0"/>
              </a:rPr>
              <a:t>end</a:t>
            </a:r>
          </a:p>
          <a:p>
            <a:pPr eaLnBrk="1" hangingPunct="1"/>
            <a:r>
              <a:rPr lang="en-US" altLang="en-US" sz="2800" dirty="0">
                <a:solidFill>
                  <a:schemeClr val="accent2"/>
                </a:solidFill>
                <a:latin typeface="Arial Narrow" panose="020B0606020202030204" pitchFamily="34" charset="0"/>
              </a:rPr>
              <a:t>end</a:t>
            </a:r>
          </a:p>
        </p:txBody>
      </p:sp>
      <p:sp>
        <p:nvSpPr>
          <p:cNvPr id="15363" name="Rectangle 3"/>
          <p:cNvSpPr>
            <a:spLocks noGrp="1" noChangeArrowheads="1"/>
          </p:cNvSpPr>
          <p:nvPr>
            <p:ph type="title"/>
          </p:nvPr>
        </p:nvSpPr>
        <p:spPr>
          <a:xfrm>
            <a:off x="352988" y="-29651"/>
            <a:ext cx="10852879" cy="1291872"/>
          </a:xfrm>
        </p:spPr>
        <p:txBody>
          <a:bodyPr>
            <a:noAutofit/>
          </a:bodyPr>
          <a:lstStyle/>
          <a:p>
            <a:r>
              <a:rPr lang="en-US" altLang="en-US" sz="3600" b="1" dirty="0"/>
              <a:t>Fill Problem:  </a:t>
            </a:r>
            <a:r>
              <a:rPr lang="en-US" altLang="en-US" sz="3600" dirty="0"/>
              <a:t>Square Root of the elements of a vector </a:t>
            </a:r>
            <a:br>
              <a:rPr lang="en-US" altLang="en-US" sz="3600" dirty="0"/>
            </a:br>
            <a:r>
              <a:rPr lang="en-US" altLang="en-US" sz="3600" dirty="0">
                <a:sym typeface="Wingdings" panose="05000000000000000000" pitchFamily="2" charset="2"/>
              </a:rPr>
              <a:t> </a:t>
            </a:r>
            <a:r>
              <a:rPr lang="en-US" altLang="en-US" sz="3600" dirty="0"/>
              <a:t>Notice how loop index is used</a:t>
            </a:r>
          </a:p>
        </p:txBody>
      </p:sp>
      <p:sp>
        <p:nvSpPr>
          <p:cNvPr id="149508" name="Text Box 4"/>
          <p:cNvSpPr txBox="1">
            <a:spLocks noChangeArrowheads="1"/>
          </p:cNvSpPr>
          <p:nvPr/>
        </p:nvSpPr>
        <p:spPr bwMode="auto">
          <a:xfrm>
            <a:off x="4422717" y="1796599"/>
            <a:ext cx="555760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rgbClr val="FF0000"/>
                </a:solidFill>
                <a:latin typeface="+mn-lt"/>
              </a:rPr>
              <a:t>The </a:t>
            </a:r>
            <a:r>
              <a:rPr lang="en-US" altLang="en-US" sz="2800" b="1" i="1" dirty="0">
                <a:solidFill>
                  <a:srgbClr val="FF0000"/>
                </a:solidFill>
                <a:latin typeface="+mn-lt"/>
              </a:rPr>
              <a:t>loop index</a:t>
            </a:r>
            <a:r>
              <a:rPr lang="en-US" altLang="en-US" sz="2800" dirty="0">
                <a:solidFill>
                  <a:srgbClr val="FF0000"/>
                </a:solidFill>
                <a:latin typeface="+mn-lt"/>
              </a:rPr>
              <a:t> is set to go from one to the length of the input vector </a:t>
            </a:r>
          </a:p>
        </p:txBody>
      </p:sp>
      <p:sp>
        <p:nvSpPr>
          <p:cNvPr id="149509" name="Text Box 5"/>
          <p:cNvSpPr txBox="1">
            <a:spLocks noChangeArrowheads="1"/>
          </p:cNvSpPr>
          <p:nvPr/>
        </p:nvSpPr>
        <p:spPr bwMode="auto">
          <a:xfrm>
            <a:off x="5232893" y="3079683"/>
            <a:ext cx="689172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rgbClr val="CC00CC"/>
                </a:solidFill>
                <a:latin typeface="+mn-lt"/>
              </a:rPr>
              <a:t>The </a:t>
            </a:r>
            <a:r>
              <a:rPr lang="en-US" altLang="en-US" sz="2800" b="1" i="1" dirty="0">
                <a:solidFill>
                  <a:srgbClr val="CC00CC"/>
                </a:solidFill>
                <a:latin typeface="+mn-lt"/>
              </a:rPr>
              <a:t>loop index</a:t>
            </a:r>
            <a:r>
              <a:rPr lang="en-US" altLang="en-US" sz="2800" dirty="0">
                <a:solidFill>
                  <a:srgbClr val="CC00CC"/>
                </a:solidFill>
                <a:latin typeface="+mn-lt"/>
              </a:rPr>
              <a:t> is used as an array index to point to each element of the input vector (x). </a:t>
            </a:r>
          </a:p>
        </p:txBody>
      </p:sp>
      <p:sp>
        <p:nvSpPr>
          <p:cNvPr id="149510" name="Text Box 6"/>
          <p:cNvSpPr txBox="1">
            <a:spLocks noChangeArrowheads="1"/>
          </p:cNvSpPr>
          <p:nvPr/>
        </p:nvSpPr>
        <p:spPr bwMode="auto">
          <a:xfrm>
            <a:off x="4759377" y="4247980"/>
            <a:ext cx="6858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rgbClr val="990000"/>
                </a:solidFill>
              </a:rPr>
              <a:t>The </a:t>
            </a:r>
            <a:r>
              <a:rPr lang="en-US" altLang="en-US" sz="2800" b="1" i="1" dirty="0">
                <a:solidFill>
                  <a:srgbClr val="990000"/>
                </a:solidFill>
              </a:rPr>
              <a:t>loop index</a:t>
            </a:r>
            <a:r>
              <a:rPr lang="en-US" altLang="en-US" sz="2800" dirty="0">
                <a:solidFill>
                  <a:srgbClr val="990000"/>
                </a:solidFill>
              </a:rPr>
              <a:t> is also used to step through each location in the output vector</a:t>
            </a:r>
          </a:p>
        </p:txBody>
      </p:sp>
    </p:spTree>
    <p:extLst>
      <p:ext uri="{BB962C8B-B14F-4D97-AF65-F5344CB8AC3E}">
        <p14:creationId xmlns:p14="http://schemas.microsoft.com/office/powerpoint/2010/main" val="1883638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9" grpId="0"/>
      <p:bldP spid="14951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F1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E124-A2F5-4BF5-93C9-9A4163912DB3}"/>
              </a:ext>
            </a:extLst>
          </p:cNvPr>
          <p:cNvSpPr>
            <a:spLocks noGrp="1"/>
          </p:cNvSpPr>
          <p:nvPr>
            <p:ph type="title"/>
          </p:nvPr>
        </p:nvSpPr>
        <p:spPr/>
        <p:txBody>
          <a:bodyPr>
            <a:normAutofit fontScale="90000"/>
          </a:bodyPr>
          <a:lstStyle/>
          <a:p>
            <a:r>
              <a:rPr lang="en-US" dirty="0">
                <a:solidFill>
                  <a:srgbClr val="000000"/>
                </a:solidFill>
                <a:latin typeface="Calibri" panose="020F0502020204030204" pitchFamily="34" charset="0"/>
              </a:rPr>
              <a:t>Intro to For Loops Lab (Handout)</a:t>
            </a:r>
            <a:endParaRPr lang="en-US" dirty="0"/>
          </a:p>
        </p:txBody>
      </p:sp>
      <p:sp>
        <p:nvSpPr>
          <p:cNvPr id="4" name="Content Placeholder 3">
            <a:extLst>
              <a:ext uri="{FF2B5EF4-FFF2-40B4-BE49-F238E27FC236}">
                <a16:creationId xmlns:a16="http://schemas.microsoft.com/office/drawing/2014/main" id="{7B31E521-29DD-472C-8BAB-4DB31521ED9D}"/>
              </a:ext>
            </a:extLst>
          </p:cNvPr>
          <p:cNvSpPr>
            <a:spLocks noGrp="1"/>
          </p:cNvSpPr>
          <p:nvPr>
            <p:ph idx="1"/>
          </p:nvPr>
        </p:nvSpPr>
        <p:spPr>
          <a:xfrm>
            <a:off x="95955" y="781916"/>
            <a:ext cx="11938001" cy="5294168"/>
          </a:xfrm>
        </p:spPr>
        <p:txBody>
          <a:bodyPr>
            <a:normAutofit/>
          </a:bodyPr>
          <a:lstStyle/>
          <a:p>
            <a:endParaRPr lang="en-US" dirty="0">
              <a:solidFill>
                <a:srgbClr val="000000"/>
              </a:solidFill>
              <a:latin typeface="Calibri" panose="020F0502020204030204" pitchFamily="34" charset="0"/>
            </a:endParaRPr>
          </a:p>
          <a:p>
            <a:pPr marL="0" indent="0">
              <a:buNone/>
            </a:pPr>
            <a:r>
              <a:rPr lang="en-US" dirty="0">
                <a:solidFill>
                  <a:srgbClr val="000000"/>
                </a:solidFill>
                <a:latin typeface="Calibri" panose="020F0502020204030204" pitchFamily="34" charset="0"/>
              </a:rPr>
              <a:t>For Loops ( and Fill Logic for Element-by-Element vector conditionals)</a:t>
            </a:r>
          </a:p>
          <a:p>
            <a:pPr marL="571500" indent="-571500">
              <a:spcAft>
                <a:spcPts val="1200"/>
              </a:spcAft>
              <a:buFont typeface="+mj-lt"/>
              <a:buAutoNum type="romanUcPeriod"/>
            </a:pPr>
            <a:r>
              <a:rPr lang="en-US" dirty="0">
                <a:latin typeface="Calibri" panose="020F0502020204030204" pitchFamily="34" charset="0"/>
              </a:rPr>
              <a:t>Background – loop index &amp; overview 		Pg. 1: Focus on #s 1 &amp; 2 </a:t>
            </a:r>
            <a:br>
              <a:rPr lang="en-US" dirty="0">
                <a:latin typeface="Calibri" panose="020F0502020204030204" pitchFamily="34" charset="0"/>
              </a:rPr>
            </a:br>
            <a:r>
              <a:rPr lang="en-US" dirty="0">
                <a:latin typeface="Calibri" panose="020F0502020204030204" pitchFamily="34" charset="0"/>
              </a:rPr>
              <a:t>   Example loop (vector square root)	 	Pg. 2: Review carefully, try e.g.</a:t>
            </a:r>
          </a:p>
          <a:p>
            <a:pPr marL="571500" indent="-571500">
              <a:spcAft>
                <a:spcPts val="1200"/>
              </a:spcAft>
              <a:buFont typeface="+mj-lt"/>
              <a:buAutoNum type="romanUcPeriod"/>
            </a:pPr>
            <a:r>
              <a:rPr lang="en-US" dirty="0">
                <a:latin typeface="Calibri" panose="020F0502020204030204" pitchFamily="34" charset="0"/>
              </a:rPr>
              <a:t>Problem: Vectored loop day program		</a:t>
            </a:r>
            <a:r>
              <a:rPr lang="en-US" b="1" dirty="0">
                <a:latin typeface="Calibri" panose="020F0502020204030204" pitchFamily="34" charset="0"/>
              </a:rPr>
              <a:t>Turn in today</a:t>
            </a:r>
            <a:endParaRPr lang="en-US" dirty="0">
              <a:latin typeface="Calibri" panose="020F0502020204030204" pitchFamily="34" charset="0"/>
            </a:endParaRPr>
          </a:p>
          <a:p>
            <a:pPr marL="571500" indent="-571500">
              <a:spcAft>
                <a:spcPts val="1200"/>
              </a:spcAft>
              <a:buFont typeface="+mj-lt"/>
              <a:buAutoNum type="romanUcPeriod"/>
            </a:pPr>
            <a:r>
              <a:rPr lang="en-US" dirty="0">
                <a:latin typeface="Calibri" panose="020F0502020204030204" pitchFamily="34" charset="0"/>
              </a:rPr>
              <a:t>Aside: quiz program  					A good break </a:t>
            </a:r>
          </a:p>
          <a:p>
            <a:pPr marL="571500" indent="-571500">
              <a:spcAft>
                <a:spcPts val="1200"/>
              </a:spcAft>
              <a:buFont typeface="+mj-lt"/>
              <a:buAutoNum type="romanUcPeriod"/>
            </a:pPr>
            <a:r>
              <a:rPr lang="en-US" dirty="0">
                <a:latin typeface="Calibri" panose="020F0502020204030204" pitchFamily="34" charset="0"/>
              </a:rPr>
              <a:t>Homework Problems					Get a good start</a:t>
            </a:r>
            <a:br>
              <a:rPr lang="en-US" dirty="0">
                <a:latin typeface="Calibri" panose="020F0502020204030204" pitchFamily="34" charset="0"/>
              </a:rPr>
            </a:br>
            <a:r>
              <a:rPr lang="en-US" dirty="0">
                <a:latin typeface="Calibri" panose="020F0502020204030204" pitchFamily="34" charset="0"/>
              </a:rPr>
              <a:t>								 before you leave</a:t>
            </a:r>
          </a:p>
          <a:p>
            <a:pPr marL="571500" indent="-571500">
              <a:spcAft>
                <a:spcPts val="1200"/>
              </a:spcAft>
              <a:buFont typeface="+mj-lt"/>
              <a:buAutoNum type="romanUcPeriod"/>
            </a:pPr>
            <a:r>
              <a:rPr lang="en-US" dirty="0">
                <a:latin typeface="Calibri" panose="020F0502020204030204" pitchFamily="34" charset="0"/>
              </a:rPr>
              <a:t>Problem: Create a 2‐D array (optional)		Ask me when you get here</a:t>
            </a:r>
            <a:endParaRPr lang="en-US" dirty="0"/>
          </a:p>
        </p:txBody>
      </p:sp>
    </p:spTree>
    <p:extLst>
      <p:ext uri="{BB962C8B-B14F-4D97-AF65-F5344CB8AC3E}">
        <p14:creationId xmlns:p14="http://schemas.microsoft.com/office/powerpoint/2010/main" val="209695512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en-US" dirty="0"/>
              <a:t>Arrays in loops</a:t>
            </a:r>
          </a:p>
        </p:txBody>
      </p:sp>
      <p:sp>
        <p:nvSpPr>
          <p:cNvPr id="142339" name="Rectangle 3"/>
          <p:cNvSpPr>
            <a:spLocks noGrp="1" noChangeArrowheads="1"/>
          </p:cNvSpPr>
          <p:nvPr>
            <p:ph idx="1"/>
          </p:nvPr>
        </p:nvSpPr>
        <p:spPr>
          <a:xfrm>
            <a:off x="406400" y="1066800"/>
            <a:ext cx="11531600" cy="5600700"/>
          </a:xfrm>
        </p:spPr>
        <p:txBody>
          <a:bodyPr>
            <a:normAutofit lnSpcReduction="10000"/>
          </a:bodyPr>
          <a:lstStyle/>
          <a:p>
            <a:pPr algn="ctr" eaLnBrk="1" hangingPunct="1">
              <a:buFontTx/>
              <a:buNone/>
            </a:pPr>
            <a:r>
              <a:rPr lang="en-US" altLang="en-US" dirty="0">
                <a:latin typeface="Arial Narrow" panose="020B0606020202030204" pitchFamily="34" charset="0"/>
              </a:rPr>
              <a:t>Often array address change as you repeat a loop </a:t>
            </a:r>
          </a:p>
          <a:p>
            <a:pPr eaLnBrk="1" hangingPunct="1">
              <a:buFontTx/>
              <a:buNone/>
            </a:pPr>
            <a:endParaRPr lang="en-US" altLang="en-US" sz="1200" dirty="0">
              <a:latin typeface="Arial Narrow" panose="020B0606020202030204" pitchFamily="34" charset="0"/>
            </a:endParaRPr>
          </a:p>
          <a:p>
            <a:pPr eaLnBrk="1" hangingPunct="1"/>
            <a:r>
              <a:rPr lang="en-US" altLang="en-US" dirty="0">
                <a:latin typeface="Arial Narrow" panose="020B0606020202030204" pitchFamily="34" charset="0"/>
              </a:rPr>
              <a:t>1D- Vectors:  	X(</a:t>
            </a:r>
            <a:r>
              <a:rPr lang="en-US" altLang="en-US" dirty="0" err="1">
                <a:latin typeface="Arial Narrow" panose="020B0606020202030204" pitchFamily="34" charset="0"/>
              </a:rPr>
              <a:t>i</a:t>
            </a:r>
            <a:r>
              <a:rPr lang="en-US" altLang="en-US" dirty="0">
                <a:latin typeface="Arial Narrow" panose="020B0606020202030204" pitchFamily="34" charset="0"/>
              </a:rPr>
              <a:t>)</a:t>
            </a:r>
          </a:p>
          <a:p>
            <a:pPr eaLnBrk="1" hangingPunct="1"/>
            <a:r>
              <a:rPr lang="en-US" altLang="en-US" dirty="0">
                <a:latin typeface="Arial Narrow" panose="020B0606020202030204" pitchFamily="34" charset="0"/>
              </a:rPr>
              <a:t>2D - Arrays:  	X(</a:t>
            </a:r>
            <a:r>
              <a:rPr lang="en-US" altLang="en-US" dirty="0" err="1">
                <a:latin typeface="Arial Narrow" panose="020B0606020202030204" pitchFamily="34" charset="0"/>
              </a:rPr>
              <a:t>i</a:t>
            </a:r>
            <a:r>
              <a:rPr lang="en-US" altLang="en-US" dirty="0">
                <a:latin typeface="Arial Narrow" panose="020B0606020202030204" pitchFamily="34" charset="0"/>
              </a:rPr>
              <a:t>, j) </a:t>
            </a:r>
          </a:p>
          <a:p>
            <a:pPr eaLnBrk="1" hangingPunct="1">
              <a:buFontTx/>
              <a:buNone/>
            </a:pPr>
            <a:r>
              <a:rPr lang="en-US" altLang="en-US" dirty="0">
                <a:latin typeface="Arial Narrow" panose="020B0606020202030204" pitchFamily="34" charset="0"/>
              </a:rPr>
              <a:t>			...</a:t>
            </a:r>
          </a:p>
          <a:p>
            <a:pPr eaLnBrk="1" hangingPunct="1"/>
            <a:endParaRPr lang="en-US" altLang="en-US" dirty="0">
              <a:latin typeface="Arial Narrow" panose="020B0606020202030204" pitchFamily="34" charset="0"/>
            </a:endParaRPr>
          </a:p>
          <a:p>
            <a:pPr eaLnBrk="1" hangingPunct="1"/>
            <a:r>
              <a:rPr lang="en-US" altLang="en-US" dirty="0">
                <a:latin typeface="Arial Narrow" panose="020B0606020202030204" pitchFamily="34" charset="0"/>
              </a:rPr>
              <a:t>Can use indexing for either the source (RHS):  y = X(</a:t>
            </a:r>
            <a:r>
              <a:rPr lang="en-US" altLang="en-US" dirty="0" err="1">
                <a:latin typeface="Arial Narrow" panose="020B0606020202030204" pitchFamily="34" charset="0"/>
              </a:rPr>
              <a:t>i</a:t>
            </a:r>
            <a:r>
              <a:rPr lang="en-US" altLang="en-US" dirty="0">
                <a:latin typeface="Arial Narrow" panose="020B0606020202030204" pitchFamily="34" charset="0"/>
              </a:rPr>
              <a:t>) </a:t>
            </a:r>
          </a:p>
          <a:p>
            <a:pPr eaLnBrk="1" hangingPunct="1">
              <a:buFontTx/>
              <a:buNone/>
            </a:pPr>
            <a:r>
              <a:rPr lang="en-US" altLang="en-US" dirty="0">
                <a:latin typeface="Arial Narrow" panose="020B0606020202030204" pitchFamily="34" charset="0"/>
              </a:rPr>
              <a:t>			or </a:t>
            </a:r>
          </a:p>
          <a:p>
            <a:pPr eaLnBrk="1" hangingPunct="1"/>
            <a:r>
              <a:rPr lang="en-US" altLang="en-US" dirty="0">
                <a:latin typeface="Arial Narrow" panose="020B0606020202030204" pitchFamily="34" charset="0"/>
              </a:rPr>
              <a:t>for target arrays (LHS)    X(</a:t>
            </a:r>
            <a:r>
              <a:rPr lang="en-US" altLang="en-US" dirty="0" err="1">
                <a:latin typeface="Arial Narrow" panose="020B0606020202030204" pitchFamily="34" charset="0"/>
              </a:rPr>
              <a:t>i</a:t>
            </a:r>
            <a:r>
              <a:rPr lang="en-US" altLang="en-US" dirty="0">
                <a:latin typeface="Arial Narrow" panose="020B0606020202030204" pitchFamily="34" charset="0"/>
              </a:rPr>
              <a:t>, j) = y  </a:t>
            </a:r>
          </a:p>
          <a:p>
            <a:pPr eaLnBrk="1" hangingPunct="1"/>
            <a:endParaRPr lang="en-US" altLang="en-US" dirty="0">
              <a:latin typeface="Arial Narrow" panose="020B0606020202030204" pitchFamily="34" charset="0"/>
            </a:endParaRPr>
          </a:p>
          <a:p>
            <a:pPr eaLnBrk="1" hangingPunct="1"/>
            <a:r>
              <a:rPr lang="en-US" altLang="en-US" dirty="0">
                <a:latin typeface="Arial Narrow" panose="020B0606020202030204" pitchFamily="34" charset="0"/>
              </a:rPr>
              <a:t>MATLAB </a:t>
            </a:r>
            <a:r>
              <a:rPr lang="en-US" altLang="en-US" dirty="0">
                <a:latin typeface="Arial Narrow" panose="020B0606020202030204" pitchFamily="34" charset="0"/>
                <a:sym typeface="Wingdings" panose="05000000000000000000" pitchFamily="2" charset="2"/>
              </a:rPr>
              <a:t> indices must be positives whole numbers</a:t>
            </a:r>
          </a:p>
          <a:p>
            <a:pPr marL="0" indent="0" eaLnBrk="1" hangingPunct="1">
              <a:buNone/>
            </a:pPr>
            <a:r>
              <a:rPr lang="en-US" altLang="en-US" dirty="0">
                <a:latin typeface="Arial Narrow" panose="020B0606020202030204" pitchFamily="34" charset="0"/>
                <a:sym typeface="Wingdings" panose="05000000000000000000" pitchFamily="2" charset="2"/>
              </a:rPr>
              <a:t>		use rounding functions (round, ceil, floor) when needed</a:t>
            </a:r>
            <a:endParaRPr lang="en-US" altLang="en-US" dirty="0">
              <a:latin typeface="Arial Narrow" panose="020B0606020202030204" pitchFamily="34" charset="0"/>
            </a:endParaRPr>
          </a:p>
        </p:txBody>
      </p:sp>
      <p:sp>
        <p:nvSpPr>
          <p:cNvPr id="18436" name="Text Box 4"/>
          <p:cNvSpPr txBox="1">
            <a:spLocks noChangeArrowheads="1"/>
          </p:cNvSpPr>
          <p:nvPr/>
        </p:nvSpPr>
        <p:spPr bwMode="auto">
          <a:xfrm>
            <a:off x="5791199" y="1784351"/>
            <a:ext cx="527785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solidFill>
                  <a:srgbClr val="009DD9"/>
                </a:solidFill>
              </a:rPr>
              <a:t>Remember use of </a:t>
            </a:r>
          </a:p>
          <a:p>
            <a:pPr algn="ctr" eaLnBrk="1" hangingPunct="1"/>
            <a:r>
              <a:rPr lang="en-US" altLang="en-US" sz="2400" b="1" i="1" dirty="0">
                <a:solidFill>
                  <a:srgbClr val="009DD9"/>
                </a:solidFill>
              </a:rPr>
              <a:t>: </a:t>
            </a:r>
            <a:r>
              <a:rPr lang="en-US" altLang="en-US" sz="2400" dirty="0">
                <a:solidFill>
                  <a:srgbClr val="009DD9"/>
                </a:solidFill>
              </a:rPr>
              <a:t>	or 	</a:t>
            </a:r>
            <a:r>
              <a:rPr lang="en-US" altLang="en-US" sz="2400" b="1" i="1" dirty="0">
                <a:solidFill>
                  <a:srgbClr val="009DD9"/>
                </a:solidFill>
              </a:rPr>
              <a:t>end</a:t>
            </a:r>
          </a:p>
          <a:p>
            <a:pPr algn="ctr" eaLnBrk="1" hangingPunct="1"/>
            <a:r>
              <a:rPr lang="en-US" altLang="en-US" sz="2400" dirty="0">
                <a:solidFill>
                  <a:srgbClr val="009DD9"/>
                </a:solidFill>
              </a:rPr>
              <a:t>in addressing vectors </a:t>
            </a:r>
            <a:endParaRPr lang="en-US" altLang="en-US" sz="2400" dirty="0">
              <a:solidFill>
                <a:prstClr val="black"/>
              </a:solidFill>
            </a:endParaRPr>
          </a:p>
        </p:txBody>
      </p:sp>
    </p:spTree>
    <p:extLst>
      <p:ext uri="{BB962C8B-B14F-4D97-AF65-F5344CB8AC3E}">
        <p14:creationId xmlns:p14="http://schemas.microsoft.com/office/powerpoint/2010/main" val="9474487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4233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14233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4" end="4"/>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6" end="6"/>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14233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7" end="7"/>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142339">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8" end="8"/>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2339">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10" end="10"/>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2339">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142339">
                                            <p:txEl>
                                              <p:pRg st="11" end="1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altLang="en-US"/>
              <a:t>For Loop notes</a:t>
            </a:r>
          </a:p>
        </p:txBody>
      </p:sp>
      <p:sp>
        <p:nvSpPr>
          <p:cNvPr id="14339" name="Rectangle 3"/>
          <p:cNvSpPr>
            <a:spLocks noGrp="1" noChangeArrowheads="1"/>
          </p:cNvSpPr>
          <p:nvPr>
            <p:ph type="body" idx="1"/>
          </p:nvPr>
        </p:nvSpPr>
        <p:spPr>
          <a:xfrm>
            <a:off x="539645" y="1219200"/>
            <a:ext cx="11280591" cy="5105400"/>
          </a:xfrm>
        </p:spPr>
        <p:txBody>
          <a:bodyPr/>
          <a:lstStyle/>
          <a:p>
            <a:pPr eaLnBrk="1" hangingPunct="1">
              <a:lnSpc>
                <a:spcPct val="90000"/>
              </a:lnSpc>
              <a:spcBef>
                <a:spcPts val="2400"/>
              </a:spcBef>
            </a:pPr>
            <a:r>
              <a:rPr lang="en-US" altLang="en-US" dirty="0"/>
              <a:t>increment can be negative  (resulting in a count down)</a:t>
            </a:r>
          </a:p>
          <a:p>
            <a:pPr eaLnBrk="1" hangingPunct="1">
              <a:lnSpc>
                <a:spcPct val="90000"/>
              </a:lnSpc>
              <a:spcBef>
                <a:spcPts val="2400"/>
              </a:spcBef>
            </a:pPr>
            <a:r>
              <a:rPr lang="en-US" altLang="en-US" dirty="0"/>
              <a:t>follows same patterns as earlier uses of colons to create vectors</a:t>
            </a:r>
          </a:p>
          <a:p>
            <a:pPr eaLnBrk="1" hangingPunct="1">
              <a:lnSpc>
                <a:spcPct val="90000"/>
              </a:lnSpc>
              <a:spcBef>
                <a:spcPts val="2400"/>
              </a:spcBef>
            </a:pPr>
            <a:r>
              <a:rPr lang="en-US" altLang="en-US" dirty="0"/>
              <a:t>It is best if index values are integers to avoid unpredictable behavior</a:t>
            </a:r>
          </a:p>
          <a:p>
            <a:pPr lvl="1" eaLnBrk="1" hangingPunct="1">
              <a:lnSpc>
                <a:spcPct val="90000"/>
              </a:lnSpc>
              <a:spcBef>
                <a:spcPts val="2400"/>
              </a:spcBef>
            </a:pPr>
            <a:r>
              <a:rPr lang="en-US" altLang="en-US" sz="2800" dirty="0"/>
              <a:t>You can use numerical rounding functions to force integers </a:t>
            </a:r>
            <a:br>
              <a:rPr lang="en-US" altLang="en-US" sz="2800" dirty="0"/>
            </a:br>
            <a:r>
              <a:rPr lang="en-US" altLang="en-US" sz="2800" dirty="0"/>
              <a:t>(e.g., floor, ceil, round ...)</a:t>
            </a:r>
          </a:p>
          <a:p>
            <a:pPr eaLnBrk="1" hangingPunct="1">
              <a:lnSpc>
                <a:spcPct val="90000"/>
              </a:lnSpc>
              <a:spcBef>
                <a:spcPts val="2400"/>
              </a:spcBef>
            </a:pPr>
            <a:r>
              <a:rPr lang="en-US" altLang="en-US" dirty="0"/>
              <a:t>Avoid modifying the loop index variable in the loop, simply use it.   </a:t>
            </a:r>
            <a:br>
              <a:rPr lang="en-US" altLang="en-US" dirty="0"/>
            </a:br>
            <a:r>
              <a:rPr lang="en-US" altLang="en-US" dirty="0"/>
              <a:t>(i.e., the loop index variable should appear on the RHS </a:t>
            </a:r>
            <a:br>
              <a:rPr lang="en-US" altLang="en-US" dirty="0"/>
            </a:br>
            <a:r>
              <a:rPr lang="en-US" altLang="en-US" dirty="0"/>
              <a:t>but not the LHS of the assignment operator)</a:t>
            </a:r>
          </a:p>
        </p:txBody>
      </p:sp>
    </p:spTree>
    <p:extLst>
      <p:ext uri="{BB962C8B-B14F-4D97-AF65-F5344CB8AC3E}">
        <p14:creationId xmlns:p14="http://schemas.microsoft.com/office/powerpoint/2010/main" val="1593633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Assignment (start today)</a:t>
            </a:r>
          </a:p>
        </p:txBody>
      </p:sp>
      <p:sp>
        <p:nvSpPr>
          <p:cNvPr id="3" name="Content Placeholder 2"/>
          <p:cNvSpPr>
            <a:spLocks noGrp="1"/>
          </p:cNvSpPr>
          <p:nvPr>
            <p:ph idx="1"/>
          </p:nvPr>
        </p:nvSpPr>
        <p:spPr>
          <a:xfrm>
            <a:off x="406400" y="1151082"/>
            <a:ext cx="11413837" cy="5294168"/>
          </a:xfrm>
        </p:spPr>
        <p:txBody>
          <a:bodyPr>
            <a:normAutofit/>
          </a:bodyPr>
          <a:lstStyle/>
          <a:p>
            <a:pPr marL="0" indent="0">
              <a:buNone/>
            </a:pPr>
            <a:r>
              <a:rPr lang="en-US" dirty="0"/>
              <a:t>Complete a Program Development Worksheet (Setup, Coding &amp; Validation)  for each of the following: </a:t>
            </a:r>
          </a:p>
          <a:p>
            <a:pPr marL="514350" indent="-514350">
              <a:buFont typeface="+mj-lt"/>
              <a:buAutoNum type="alphaLcPeriod"/>
            </a:pPr>
            <a:r>
              <a:rPr lang="en-US" dirty="0"/>
              <a:t>Write a program that takes an arbitrary vector of real numbers and  returns a vector with negative numbers squared and positive numbers</a:t>
            </a:r>
          </a:p>
          <a:p>
            <a:pPr marL="514350" indent="-514350">
              <a:buFont typeface="+mj-lt"/>
              <a:buAutoNum type="alphaLcPeriod"/>
            </a:pPr>
            <a:r>
              <a:rPr lang="en-US" dirty="0"/>
              <a:t>Convert Grading Program to handle vectors</a:t>
            </a:r>
          </a:p>
          <a:p>
            <a:pPr marL="514350" indent="-514350">
              <a:buFont typeface="+mj-lt"/>
              <a:buAutoNum type="alphaLcPeriod"/>
            </a:pPr>
            <a:r>
              <a:rPr lang="en-US" dirty="0"/>
              <a:t>Fibonacci Sequence Program (see handout)  </a:t>
            </a:r>
          </a:p>
          <a:p>
            <a:pPr marL="514350" indent="-514350">
              <a:buFont typeface="+mj-lt"/>
              <a:buAutoNum type="alphaLcPeriod"/>
            </a:pPr>
            <a:r>
              <a:rPr lang="en-US" dirty="0"/>
              <a:t>Bonus: Prepare a program to return the Ordinal (Julian) Date (i.e., the number of days since the beginning of the year) given the current date (name of month, date in month, year).  This program can be done with or without loops (but will require conditionals).  It must consider leap days (use previous leap day function). </a:t>
            </a:r>
          </a:p>
          <a:p>
            <a:endParaRPr lang="en-US" dirty="0"/>
          </a:p>
        </p:txBody>
      </p:sp>
    </p:spTree>
    <p:extLst>
      <p:ext uri="{BB962C8B-B14F-4D97-AF65-F5344CB8AC3E}">
        <p14:creationId xmlns:p14="http://schemas.microsoft.com/office/powerpoint/2010/main" val="366168392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pPr eaLnBrk="1" hangingPunct="1"/>
            <a:r>
              <a:rPr lang="en-US" altLang="en-US" sz="3200" dirty="0"/>
              <a:t>Code to solve 2D fill problem </a:t>
            </a:r>
            <a:br>
              <a:rPr lang="en-US" altLang="en-US" sz="3200" dirty="0"/>
            </a:br>
            <a:r>
              <a:rPr lang="en-US" altLang="en-US" sz="2400" dirty="0"/>
              <a:t>(a complete solution is available with the problem handout)</a:t>
            </a:r>
          </a:p>
        </p:txBody>
      </p:sp>
      <p:sp>
        <p:nvSpPr>
          <p:cNvPr id="21507" name="Text Box 3"/>
          <p:cNvSpPr txBox="1">
            <a:spLocks noChangeArrowheads="1"/>
          </p:cNvSpPr>
          <p:nvPr/>
        </p:nvSpPr>
        <p:spPr bwMode="auto">
          <a:xfrm>
            <a:off x="265038" y="1079810"/>
            <a:ext cx="643023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dirty="0">
                <a:solidFill>
                  <a:srgbClr val="0000FF"/>
                </a:solidFill>
              </a:rPr>
              <a:t>function</a:t>
            </a:r>
            <a:r>
              <a:rPr lang="en-US" altLang="en-US" sz="2400" dirty="0">
                <a:solidFill>
                  <a:srgbClr val="000000"/>
                </a:solidFill>
              </a:rPr>
              <a:t> M = </a:t>
            </a:r>
            <a:r>
              <a:rPr lang="en-US" altLang="en-US" sz="2400" dirty="0" err="1">
                <a:solidFill>
                  <a:srgbClr val="000000"/>
                </a:solidFill>
              </a:rPr>
              <a:t>indexsum</a:t>
            </a:r>
            <a:r>
              <a:rPr lang="en-US" altLang="en-US" sz="2400" dirty="0">
                <a:solidFill>
                  <a:srgbClr val="000000"/>
                </a:solidFill>
              </a:rPr>
              <a:t>(</a:t>
            </a:r>
            <a:r>
              <a:rPr lang="en-US" altLang="en-US" sz="2400" dirty="0" err="1">
                <a:solidFill>
                  <a:srgbClr val="000000"/>
                </a:solidFill>
              </a:rPr>
              <a:t>n,m</a:t>
            </a:r>
            <a:r>
              <a:rPr lang="en-US" altLang="en-US" sz="2400" dirty="0">
                <a:solidFill>
                  <a:srgbClr val="000000"/>
                </a:solidFill>
              </a:rPr>
              <a:t>)</a:t>
            </a:r>
            <a:endParaRPr lang="en-US" altLang="en-US" sz="2400" dirty="0">
              <a:solidFill>
                <a:srgbClr val="008000"/>
              </a:solidFill>
            </a:endParaRPr>
          </a:p>
          <a:p>
            <a:pPr eaLnBrk="1" hangingPunct="1"/>
            <a:r>
              <a:rPr lang="en-US" altLang="en-US" sz="2400" dirty="0">
                <a:solidFill>
                  <a:srgbClr val="008000"/>
                </a:solidFill>
              </a:rPr>
              <a:t>% </a:t>
            </a:r>
            <a:r>
              <a:rPr lang="en-US" altLang="en-US" sz="2000" dirty="0">
                <a:solidFill>
                  <a:srgbClr val="008000"/>
                </a:solidFill>
              </a:rPr>
              <a:t>This function creates an n x m array where each </a:t>
            </a:r>
          </a:p>
          <a:p>
            <a:pPr eaLnBrk="1" hangingPunct="1"/>
            <a:r>
              <a:rPr lang="en-US" altLang="en-US" sz="2000" dirty="0">
                <a:solidFill>
                  <a:srgbClr val="008000"/>
                </a:solidFill>
              </a:rPr>
              <a:t>% element is the sum of its row and its column indices.   </a:t>
            </a:r>
          </a:p>
          <a:p>
            <a:pPr eaLnBrk="1" hangingPunct="1"/>
            <a:r>
              <a:rPr lang="en-US" altLang="en-US" sz="2000" dirty="0">
                <a:solidFill>
                  <a:srgbClr val="008000"/>
                </a:solidFill>
              </a:rPr>
              <a:t>% S. Scott Moor         April 2006</a:t>
            </a:r>
          </a:p>
          <a:p>
            <a:pPr eaLnBrk="1" hangingPunct="1"/>
            <a:r>
              <a:rPr lang="en-US" altLang="en-US" sz="2000" dirty="0">
                <a:solidFill>
                  <a:srgbClr val="008000"/>
                </a:solidFill>
              </a:rPr>
              <a:t>%</a:t>
            </a:r>
          </a:p>
          <a:p>
            <a:pPr eaLnBrk="1" hangingPunct="1"/>
            <a:r>
              <a:rPr lang="en-US" altLang="en-US" sz="2000" dirty="0">
                <a:solidFill>
                  <a:srgbClr val="008000"/>
                </a:solidFill>
              </a:rPr>
              <a:t>% inputs:    n = the number of rows in the array</a:t>
            </a:r>
          </a:p>
          <a:p>
            <a:pPr eaLnBrk="1" hangingPunct="1"/>
            <a:r>
              <a:rPr lang="en-US" altLang="en-US" sz="2000" dirty="0">
                <a:solidFill>
                  <a:srgbClr val="008000"/>
                </a:solidFill>
              </a:rPr>
              <a:t>%               m = the number of columns in the array</a:t>
            </a:r>
          </a:p>
          <a:p>
            <a:pPr eaLnBrk="1" hangingPunct="1"/>
            <a:r>
              <a:rPr lang="en-US" altLang="en-US" sz="2000" dirty="0">
                <a:solidFill>
                  <a:srgbClr val="008000"/>
                </a:solidFill>
              </a:rPr>
              <a:t>% output:   M = an n x m </a:t>
            </a:r>
            <a:r>
              <a:rPr lang="en-US" altLang="en-US" sz="2000" dirty="0" err="1">
                <a:solidFill>
                  <a:srgbClr val="008000"/>
                </a:solidFill>
              </a:rPr>
              <a:t>matix</a:t>
            </a:r>
            <a:r>
              <a:rPr lang="en-US" altLang="en-US" sz="2000" dirty="0">
                <a:solidFill>
                  <a:srgbClr val="008000"/>
                </a:solidFill>
              </a:rPr>
              <a:t> </a:t>
            </a:r>
          </a:p>
          <a:p>
            <a:pPr eaLnBrk="1" hangingPunct="1"/>
            <a:r>
              <a:rPr lang="en-US" altLang="en-US" sz="2000" dirty="0">
                <a:solidFill>
                  <a:srgbClr val="008000"/>
                </a:solidFill>
              </a:rPr>
              <a:t>% form       M = </a:t>
            </a:r>
            <a:r>
              <a:rPr lang="en-US" altLang="en-US" sz="2000" dirty="0" err="1">
                <a:solidFill>
                  <a:srgbClr val="008000"/>
                </a:solidFill>
              </a:rPr>
              <a:t>indexsum</a:t>
            </a:r>
            <a:r>
              <a:rPr lang="en-US" altLang="en-US" sz="2000" dirty="0">
                <a:solidFill>
                  <a:srgbClr val="008000"/>
                </a:solidFill>
              </a:rPr>
              <a:t>(n x m)</a:t>
            </a:r>
          </a:p>
          <a:p>
            <a:pPr eaLnBrk="1" hangingPunct="1"/>
            <a:r>
              <a:rPr lang="en-US" altLang="en-US" sz="2000" dirty="0">
                <a:solidFill>
                  <a:srgbClr val="008000"/>
                </a:solidFill>
              </a:rPr>
              <a:t>% use nested for loops to fill in the array</a:t>
            </a:r>
          </a:p>
          <a:p>
            <a:pPr eaLnBrk="1" hangingPunct="1"/>
            <a:endParaRPr lang="en-US" altLang="en-US" sz="2000" dirty="0">
              <a:solidFill>
                <a:srgbClr val="0000FF"/>
              </a:solidFill>
            </a:endParaRPr>
          </a:p>
          <a:p>
            <a:pPr eaLnBrk="1" hangingPunct="1"/>
            <a:r>
              <a:rPr lang="en-US" altLang="en-US" sz="2400" dirty="0">
                <a:solidFill>
                  <a:srgbClr val="0000FF"/>
                </a:solidFill>
              </a:rPr>
              <a:t>for</a:t>
            </a:r>
            <a:r>
              <a:rPr lang="en-US" altLang="en-US" sz="2400" dirty="0">
                <a:solidFill>
                  <a:srgbClr val="000000"/>
                </a:solidFill>
              </a:rPr>
              <a:t> </a:t>
            </a:r>
            <a:r>
              <a:rPr lang="en-US" altLang="en-US" sz="2400" dirty="0" err="1">
                <a:solidFill>
                  <a:srgbClr val="000000"/>
                </a:solidFill>
              </a:rPr>
              <a:t>i</a:t>
            </a:r>
            <a:r>
              <a:rPr lang="en-US" altLang="en-US" sz="2400" dirty="0">
                <a:solidFill>
                  <a:srgbClr val="000000"/>
                </a:solidFill>
              </a:rPr>
              <a:t> = 1:n</a:t>
            </a:r>
          </a:p>
          <a:p>
            <a:pPr eaLnBrk="1" hangingPunct="1"/>
            <a:r>
              <a:rPr lang="en-US" altLang="en-US" sz="2400" dirty="0">
                <a:solidFill>
                  <a:srgbClr val="000000"/>
                </a:solidFill>
              </a:rPr>
              <a:t> </a:t>
            </a:r>
            <a:r>
              <a:rPr lang="en-US" altLang="en-US" sz="2400" dirty="0">
                <a:solidFill>
                  <a:srgbClr val="0000FF"/>
                </a:solidFill>
              </a:rPr>
              <a:t>   for</a:t>
            </a:r>
            <a:r>
              <a:rPr lang="en-US" altLang="en-US" sz="2400" dirty="0">
                <a:solidFill>
                  <a:srgbClr val="000000"/>
                </a:solidFill>
              </a:rPr>
              <a:t> j = 1:m</a:t>
            </a:r>
          </a:p>
          <a:p>
            <a:pPr eaLnBrk="1" hangingPunct="1"/>
            <a:r>
              <a:rPr lang="en-US" altLang="en-US" sz="2400" dirty="0">
                <a:solidFill>
                  <a:srgbClr val="000000"/>
                </a:solidFill>
              </a:rPr>
              <a:t>        M(</a:t>
            </a:r>
            <a:r>
              <a:rPr lang="en-US" altLang="en-US" sz="2400" dirty="0" err="1">
                <a:solidFill>
                  <a:srgbClr val="000000"/>
                </a:solidFill>
              </a:rPr>
              <a:t>i,j</a:t>
            </a:r>
            <a:r>
              <a:rPr lang="en-US" altLang="en-US" sz="2400" dirty="0">
                <a:solidFill>
                  <a:srgbClr val="000000"/>
                </a:solidFill>
              </a:rPr>
              <a:t>)=</a:t>
            </a:r>
            <a:r>
              <a:rPr lang="en-US" altLang="en-US" sz="2400" dirty="0" err="1">
                <a:solidFill>
                  <a:srgbClr val="000000"/>
                </a:solidFill>
              </a:rPr>
              <a:t>i+j</a:t>
            </a:r>
            <a:r>
              <a:rPr lang="en-US" altLang="en-US" sz="2400" dirty="0">
                <a:solidFill>
                  <a:srgbClr val="000000"/>
                </a:solidFill>
              </a:rPr>
              <a:t>;</a:t>
            </a:r>
            <a:endParaRPr lang="en-US" altLang="en-US" sz="2400" dirty="0">
              <a:solidFill>
                <a:srgbClr val="0000FF"/>
              </a:solidFill>
            </a:endParaRPr>
          </a:p>
          <a:p>
            <a:pPr eaLnBrk="1" hangingPunct="1"/>
            <a:r>
              <a:rPr lang="en-US" altLang="en-US" sz="2400" dirty="0">
                <a:solidFill>
                  <a:srgbClr val="0000FF"/>
                </a:solidFill>
              </a:rPr>
              <a:t>    end</a:t>
            </a:r>
          </a:p>
          <a:p>
            <a:pPr eaLnBrk="1" hangingPunct="1"/>
            <a:r>
              <a:rPr lang="en-US" altLang="en-US" sz="2400" dirty="0">
                <a:solidFill>
                  <a:srgbClr val="0000FF"/>
                </a:solidFill>
              </a:rPr>
              <a:t>end</a:t>
            </a:r>
            <a:endParaRPr lang="en-US" altLang="en-US" sz="2400" dirty="0">
              <a:solidFill>
                <a:prstClr val="black"/>
              </a:solidFill>
            </a:endParaRPr>
          </a:p>
        </p:txBody>
      </p:sp>
      <p:sp>
        <p:nvSpPr>
          <p:cNvPr id="2" name="TextBox 1"/>
          <p:cNvSpPr txBox="1"/>
          <p:nvPr/>
        </p:nvSpPr>
        <p:spPr>
          <a:xfrm>
            <a:off x="6974237" y="1420773"/>
            <a:ext cx="4846000" cy="489364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2400" dirty="0"/>
              <a:t>Students will generally need help with this problem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Key:  Students need to complete the hand calculation developing the simple 2 x 3 array in the handout.    </a:t>
            </a:r>
          </a:p>
          <a:p>
            <a:pPr marL="285750" indent="-285750">
              <a:buFont typeface="Arial" panose="020B0604020202020204" pitchFamily="34" charset="0"/>
              <a:buChar char="•"/>
            </a:pPr>
            <a:r>
              <a:rPr lang="en-US" sz="2400" dirty="0"/>
              <a:t>They particularly need to notice that they do the calculations in a systematic pattern (usually row-wise) and that in doing that they are mimicking one loop nested inside another.   </a:t>
            </a:r>
          </a:p>
        </p:txBody>
      </p:sp>
    </p:spTree>
    <p:extLst>
      <p:ext uri="{BB962C8B-B14F-4D97-AF65-F5344CB8AC3E}">
        <p14:creationId xmlns:p14="http://schemas.microsoft.com/office/powerpoint/2010/main" val="83029291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409073" y="0"/>
            <a:ext cx="11369842" cy="6740307"/>
          </a:xfrm>
          <a:prstGeom prst="rect">
            <a:avLst/>
          </a:prstGeom>
        </p:spPr>
        <p:txBody>
          <a:bodyPr wrap="square">
            <a:spAutoFit/>
          </a:bodyPr>
          <a:lstStyle/>
          <a:p>
            <a:r>
              <a:rPr lang="en-US"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day=</a:t>
            </a:r>
            <a:r>
              <a:rPr lang="en-US" dirty="0" err="1">
                <a:solidFill>
                  <a:srgbClr val="000000"/>
                </a:solidFill>
                <a:latin typeface="Courier New" panose="02070309020205020404" pitchFamily="49" charset="0"/>
              </a:rPr>
              <a:t>LeapDayV</a:t>
            </a:r>
            <a:r>
              <a:rPr lang="en-US" dirty="0">
                <a:solidFill>
                  <a:srgbClr val="000000"/>
                </a:solidFill>
                <a:latin typeface="Courier New" panose="02070309020205020404" pitchFamily="49" charset="0"/>
              </a:rPr>
              <a:t>(year)				</a:t>
            </a:r>
            <a:r>
              <a:rPr lang="en-US" dirty="0">
                <a:solidFill>
                  <a:srgbClr val="000000"/>
                </a:solidFill>
                <a:latin typeface="Courier New" panose="02070309020205020404" pitchFamily="49" charset="0"/>
                <a:sym typeface="Wingdings" panose="05000000000000000000" pitchFamily="2" charset="2"/>
              </a:rPr>
              <a:t> for instructor info only. </a:t>
            </a:r>
            <a:endParaRPr lang="en-US" dirty="0">
              <a:solidFill>
                <a:srgbClr val="000000"/>
              </a:solidFill>
              <a:latin typeface="Courier New" panose="02070309020205020404" pitchFamily="49" charset="0"/>
            </a:endParaRPr>
          </a:p>
          <a:p>
            <a:r>
              <a:rPr lang="en-US" dirty="0">
                <a:solidFill>
                  <a:srgbClr val="228B22"/>
                </a:solidFill>
                <a:latin typeface="Courier New" panose="02070309020205020404" pitchFamily="49" charset="0"/>
              </a:rPr>
              <a:t>% This function will take any calendar year (full digits) and return a 1 if</a:t>
            </a:r>
          </a:p>
          <a:p>
            <a:r>
              <a:rPr lang="en-US" dirty="0">
                <a:solidFill>
                  <a:srgbClr val="228B22"/>
                </a:solidFill>
                <a:latin typeface="Courier New" panose="02070309020205020404" pitchFamily="49" charset="0"/>
              </a:rPr>
              <a:t>% it is a leap year and a 0 if it is not a leap year.  The function follows</a:t>
            </a:r>
          </a:p>
          <a:p>
            <a:r>
              <a:rPr lang="en-US" dirty="0">
                <a:solidFill>
                  <a:srgbClr val="228B22"/>
                </a:solidFill>
                <a:latin typeface="Courier New" panose="02070309020205020404" pitchFamily="49" charset="0"/>
              </a:rPr>
              <a:t>% the Gregorian Calendar rules.  The function can handle both single years</a:t>
            </a:r>
          </a:p>
          <a:p>
            <a:r>
              <a:rPr lang="en-US" dirty="0">
                <a:solidFill>
                  <a:srgbClr val="228B22"/>
                </a:solidFill>
                <a:latin typeface="Courier New" panose="02070309020205020404" pitchFamily="49" charset="0"/>
              </a:rPr>
              <a:t>% and vectors of years.  </a:t>
            </a:r>
          </a:p>
          <a:p>
            <a:r>
              <a:rPr lang="en-US" dirty="0">
                <a:solidFill>
                  <a:srgbClr val="228B22"/>
                </a:solidFill>
                <a:latin typeface="Courier New" panose="02070309020205020404" pitchFamily="49" charset="0"/>
              </a:rPr>
              <a:t>%</a:t>
            </a:r>
          </a:p>
          <a:p>
            <a:r>
              <a:rPr lang="en-US" dirty="0">
                <a:solidFill>
                  <a:srgbClr val="228B22"/>
                </a:solidFill>
                <a:latin typeface="Courier New" panose="02070309020205020404" pitchFamily="49" charset="0"/>
              </a:rPr>
              <a:t>% function day=</a:t>
            </a:r>
            <a:r>
              <a:rPr lang="en-US" dirty="0" err="1">
                <a:solidFill>
                  <a:srgbClr val="228B22"/>
                </a:solidFill>
                <a:latin typeface="Courier New" panose="02070309020205020404" pitchFamily="49" charset="0"/>
              </a:rPr>
              <a:t>LeapDayV</a:t>
            </a:r>
            <a:r>
              <a:rPr lang="en-US" dirty="0">
                <a:solidFill>
                  <a:srgbClr val="228B22"/>
                </a:solidFill>
                <a:latin typeface="Courier New" panose="02070309020205020404" pitchFamily="49" charset="0"/>
              </a:rPr>
              <a:t>(year)</a:t>
            </a:r>
          </a:p>
          <a:p>
            <a:r>
              <a:rPr lang="en-US" dirty="0">
                <a:solidFill>
                  <a:srgbClr val="228B22"/>
                </a:solidFill>
                <a:latin typeface="Courier New" panose="02070309020205020404" pitchFamily="49" charset="0"/>
              </a:rPr>
              <a:t>% Input:    year = a </a:t>
            </a:r>
            <a:r>
              <a:rPr lang="en-US" dirty="0" err="1">
                <a:solidFill>
                  <a:srgbClr val="228B22"/>
                </a:solidFill>
                <a:latin typeface="Courier New" panose="02070309020205020404" pitchFamily="49" charset="0"/>
              </a:rPr>
              <a:t>gregorian</a:t>
            </a:r>
            <a:r>
              <a:rPr lang="en-US" dirty="0">
                <a:solidFill>
                  <a:srgbClr val="228B22"/>
                </a:solidFill>
                <a:latin typeface="Courier New" panose="02070309020205020404" pitchFamily="49" charset="0"/>
              </a:rPr>
              <a:t> Calendar year (all digits)</a:t>
            </a:r>
          </a:p>
          <a:p>
            <a:r>
              <a:rPr lang="en-US" dirty="0">
                <a:solidFill>
                  <a:srgbClr val="228B22"/>
                </a:solidFill>
                <a:latin typeface="Courier New" panose="02070309020205020404" pitchFamily="49" charset="0"/>
              </a:rPr>
              <a:t>% Output:   day = 1 for leap years, 0 for non leap years </a:t>
            </a:r>
          </a:p>
          <a:p>
            <a:r>
              <a:rPr lang="en-US" dirty="0">
                <a:solidFill>
                  <a:srgbClr val="228B22"/>
                </a:solidFill>
                <a:latin typeface="Courier New" panose="02070309020205020404" pitchFamily="49" charset="0"/>
              </a:rPr>
              <a:t> </a:t>
            </a:r>
          </a:p>
          <a:p>
            <a:r>
              <a:rPr lang="en-US" dirty="0">
                <a:solidFill>
                  <a:srgbClr val="228B22"/>
                </a:solidFill>
                <a:latin typeface="Courier New" panose="02070309020205020404" pitchFamily="49" charset="0"/>
              </a:rPr>
              <a:t>% </a:t>
            </a:r>
            <a:r>
              <a:rPr lang="en-US" dirty="0" err="1">
                <a:solidFill>
                  <a:srgbClr val="228B22"/>
                </a:solidFill>
                <a:latin typeface="Courier New" panose="02070309020205020404" pitchFamily="49" charset="0"/>
              </a:rPr>
              <a:t>preallocate</a:t>
            </a:r>
            <a:r>
              <a:rPr lang="en-US" dirty="0">
                <a:solidFill>
                  <a:srgbClr val="228B22"/>
                </a:solidFill>
                <a:latin typeface="Courier New" panose="02070309020205020404" pitchFamily="49" charset="0"/>
              </a:rPr>
              <a:t> the length of the output vector (optional, a little more efficient)</a:t>
            </a:r>
          </a:p>
          <a:p>
            <a:r>
              <a:rPr lang="en-US" dirty="0">
                <a:solidFill>
                  <a:srgbClr val="000000"/>
                </a:solidFill>
                <a:latin typeface="Courier New" panose="02070309020205020404" pitchFamily="49" charset="0"/>
              </a:rPr>
              <a:t>day = zeros([1,length(year)]);</a:t>
            </a:r>
          </a:p>
          <a:p>
            <a:r>
              <a:rPr lang="en-US" dirty="0">
                <a:solidFill>
                  <a:srgbClr val="228B22"/>
                </a:solidFill>
                <a:latin typeface="Courier New" panose="02070309020205020404" pitchFamily="49" charset="0"/>
              </a:rPr>
              <a:t>% for loop to step through each member of the loop</a:t>
            </a:r>
          </a:p>
          <a:p>
            <a:r>
              <a:rPr lang="en-US" dirty="0">
                <a:solidFill>
                  <a:srgbClr val="0000FF"/>
                </a:solidFill>
                <a:latin typeface="Courier New" panose="02070309020205020404" pitchFamily="49" charset="0"/>
              </a:rPr>
              <a:t>for</a:t>
            </a:r>
            <a:r>
              <a:rPr lang="en-US" dirty="0">
                <a:solidFill>
                  <a:srgbClr val="000000"/>
                </a:solidFill>
                <a:latin typeface="Courier New" panose="02070309020205020404" pitchFamily="49" charset="0"/>
              </a:rPr>
              <a:t> n = 1:length(year)</a:t>
            </a:r>
          </a:p>
          <a:p>
            <a:r>
              <a:rPr lang="en-US" dirty="0">
                <a:solidFill>
                  <a:srgbClr val="000000"/>
                </a:solidFill>
                <a:latin typeface="Courier New" panose="02070309020205020404" pitchFamily="49" charset="0"/>
              </a:rPr>
              <a:t>    </a:t>
            </a:r>
            <a:r>
              <a:rPr lang="en-US" dirty="0">
                <a:solidFill>
                  <a:srgbClr val="0000FF"/>
                </a:solidFill>
                <a:latin typeface="Courier New" panose="02070309020205020404" pitchFamily="49" charset="0"/>
              </a:rPr>
              <a:t>if</a:t>
            </a:r>
            <a:r>
              <a:rPr lang="en-US" dirty="0">
                <a:solidFill>
                  <a:srgbClr val="000000"/>
                </a:solidFill>
                <a:latin typeface="Courier New" panose="02070309020205020404" pitchFamily="49" charset="0"/>
              </a:rPr>
              <a:t> mod(year(n), 400) == 0    </a:t>
            </a:r>
            <a:r>
              <a:rPr lang="en-US" dirty="0">
                <a:solidFill>
                  <a:srgbClr val="228B22"/>
                </a:solidFill>
                <a:latin typeface="Courier New" panose="02070309020205020404" pitchFamily="49" charset="0"/>
              </a:rPr>
              <a:t>% rule 1 leap year if divisible by 400</a:t>
            </a:r>
          </a:p>
          <a:p>
            <a:r>
              <a:rPr lang="en-US" dirty="0">
                <a:solidFill>
                  <a:srgbClr val="000000"/>
                </a:solidFill>
                <a:latin typeface="Courier New" panose="02070309020205020404" pitchFamily="49" charset="0"/>
              </a:rPr>
              <a:t>        day(n) = 1;</a:t>
            </a:r>
          </a:p>
          <a:p>
            <a:r>
              <a:rPr lang="en-US" dirty="0">
                <a:solidFill>
                  <a:srgbClr val="000000"/>
                </a:solidFill>
                <a:latin typeface="Courier New" panose="02070309020205020404" pitchFamily="49" charset="0"/>
              </a:rPr>
              <a:t>    </a:t>
            </a:r>
            <a:r>
              <a:rPr lang="en-US" dirty="0" err="1">
                <a:solidFill>
                  <a:srgbClr val="0000FF"/>
                </a:solidFill>
                <a:latin typeface="Courier New" panose="02070309020205020404" pitchFamily="49" charset="0"/>
              </a:rPr>
              <a:t>elseif</a:t>
            </a:r>
            <a:r>
              <a:rPr lang="en-US" dirty="0">
                <a:solidFill>
                  <a:srgbClr val="000000"/>
                </a:solidFill>
                <a:latin typeface="Courier New" panose="02070309020205020404" pitchFamily="49" charset="0"/>
              </a:rPr>
              <a:t> mod(year(n), 100) ==0 </a:t>
            </a:r>
            <a:r>
              <a:rPr lang="en-US" dirty="0">
                <a:solidFill>
                  <a:srgbClr val="228B22"/>
                </a:solidFill>
                <a:latin typeface="Courier New" panose="02070309020205020404" pitchFamily="49" charset="0"/>
              </a:rPr>
              <a:t>% rule 2 not leap if divisible by 100</a:t>
            </a:r>
          </a:p>
          <a:p>
            <a:r>
              <a:rPr lang="en-US" dirty="0">
                <a:solidFill>
                  <a:srgbClr val="000000"/>
                </a:solidFill>
                <a:latin typeface="Courier New" panose="02070309020205020404" pitchFamily="49" charset="0"/>
              </a:rPr>
              <a:t>        day(n) =0;</a:t>
            </a:r>
          </a:p>
          <a:p>
            <a:r>
              <a:rPr lang="en-US" dirty="0">
                <a:solidFill>
                  <a:srgbClr val="000000"/>
                </a:solidFill>
                <a:latin typeface="Courier New" panose="02070309020205020404" pitchFamily="49" charset="0"/>
              </a:rPr>
              <a:t>    </a:t>
            </a:r>
            <a:r>
              <a:rPr lang="en-US" dirty="0" err="1">
                <a:solidFill>
                  <a:srgbClr val="0000FF"/>
                </a:solidFill>
                <a:latin typeface="Courier New" panose="02070309020205020404" pitchFamily="49" charset="0"/>
              </a:rPr>
              <a:t>elseif</a:t>
            </a:r>
            <a:r>
              <a:rPr lang="en-US" dirty="0">
                <a:solidFill>
                  <a:srgbClr val="000000"/>
                </a:solidFill>
                <a:latin typeface="Courier New" panose="02070309020205020404" pitchFamily="49" charset="0"/>
              </a:rPr>
              <a:t> mod(year(n),4) ==0    </a:t>
            </a:r>
            <a:r>
              <a:rPr lang="en-US" dirty="0">
                <a:solidFill>
                  <a:srgbClr val="228B22"/>
                </a:solidFill>
                <a:latin typeface="Courier New" panose="02070309020205020404" pitchFamily="49" charset="0"/>
              </a:rPr>
              <a:t>% rule 3 leap if divisible by 4</a:t>
            </a:r>
          </a:p>
          <a:p>
            <a:r>
              <a:rPr lang="en-US" dirty="0">
                <a:solidFill>
                  <a:srgbClr val="000000"/>
                </a:solidFill>
                <a:latin typeface="Courier New" panose="02070309020205020404" pitchFamily="49" charset="0"/>
              </a:rPr>
              <a:t>        day(n) = 1;</a:t>
            </a:r>
          </a:p>
          <a:p>
            <a:r>
              <a:rPr lang="en-US" dirty="0">
                <a:solidFill>
                  <a:srgbClr val="000000"/>
                </a:solidFill>
                <a:latin typeface="Courier New" panose="02070309020205020404" pitchFamily="49" charset="0"/>
              </a:rPr>
              <a:t>    </a:t>
            </a:r>
            <a:r>
              <a:rPr lang="en-US" dirty="0">
                <a:solidFill>
                  <a:srgbClr val="0000FF"/>
                </a:solidFill>
                <a:latin typeface="Courier New" panose="02070309020205020404" pitchFamily="49" charset="0"/>
              </a:rPr>
              <a:t>else</a:t>
            </a:r>
          </a:p>
          <a:p>
            <a:r>
              <a:rPr lang="en-US" dirty="0">
                <a:solidFill>
                  <a:srgbClr val="000000"/>
                </a:solidFill>
                <a:latin typeface="Courier New" panose="02070309020205020404" pitchFamily="49" charset="0"/>
              </a:rPr>
              <a:t>        day(n) =0;</a:t>
            </a:r>
          </a:p>
          <a:p>
            <a:r>
              <a:rPr lang="en-US" dirty="0">
                <a:solidFill>
                  <a:srgbClr val="000000"/>
                </a:solidFill>
                <a:latin typeface="Courier New" panose="02070309020205020404" pitchFamily="49" charset="0"/>
              </a:rPr>
              <a:t>    </a:t>
            </a:r>
            <a:r>
              <a:rPr lang="en-US" dirty="0">
                <a:solidFill>
                  <a:srgbClr val="0000FF"/>
                </a:solidFill>
                <a:latin typeface="Courier New" panose="02070309020205020404" pitchFamily="49" charset="0"/>
              </a:rPr>
              <a:t>end</a:t>
            </a:r>
          </a:p>
          <a:p>
            <a:r>
              <a:rPr lang="en-US" dirty="0">
                <a:solidFill>
                  <a:srgbClr val="0000FF"/>
                </a:solidFill>
                <a:latin typeface="Courier New" panose="02070309020205020404" pitchFamily="49" charset="0"/>
              </a:rPr>
              <a:t>end</a:t>
            </a:r>
          </a:p>
        </p:txBody>
      </p:sp>
    </p:spTree>
    <p:extLst>
      <p:ext uri="{BB962C8B-B14F-4D97-AF65-F5344CB8AC3E}">
        <p14:creationId xmlns:p14="http://schemas.microsoft.com/office/powerpoint/2010/main" val="10067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266053" y="404734"/>
            <a:ext cx="4666894" cy="2923877"/>
          </a:xfrm>
          <a:prstGeom prst="rect">
            <a:avLst/>
          </a:prstGeom>
          <a:noFill/>
        </p:spPr>
        <p:txBody>
          <a:bodyPr wrap="square" rtlCol="0">
            <a:spAutoFit/>
          </a:bodyPr>
          <a:lstStyle/>
          <a:p>
            <a:r>
              <a:rPr lang="en-US" sz="2400" b="1" dirty="0"/>
              <a:t>Handouts:  	</a:t>
            </a:r>
          </a:p>
          <a:p>
            <a:r>
              <a:rPr lang="en-US" sz="2400" dirty="0"/>
              <a:t>H1.LoopHandout</a:t>
            </a:r>
          </a:p>
          <a:p>
            <a:endParaRPr lang="en-US" sz="2400" b="1" dirty="0"/>
          </a:p>
          <a:p>
            <a:endParaRPr lang="en-US" sz="2400" b="1" dirty="0"/>
          </a:p>
          <a:p>
            <a:r>
              <a:rPr lang="en-US" sz="2400" b="1" dirty="0"/>
              <a:t>Web/Network Drive Materials</a:t>
            </a:r>
            <a:r>
              <a:rPr lang="en-US" sz="2400" dirty="0"/>
              <a:t>: </a:t>
            </a:r>
          </a:p>
          <a:p>
            <a:r>
              <a:rPr lang="en-US" sz="2000" dirty="0" err="1"/>
              <a:t>root.m</a:t>
            </a:r>
            <a:endParaRPr lang="en-US" sz="2000" dirty="0"/>
          </a:p>
          <a:p>
            <a:r>
              <a:rPr lang="en-US" sz="2000" dirty="0"/>
              <a:t>rubric</a:t>
            </a:r>
          </a:p>
          <a:p>
            <a:pPr algn="r"/>
            <a:r>
              <a:rPr lang="en-US" sz="2400" b="1" dirty="0"/>
              <a:t>Outline </a:t>
            </a:r>
            <a:r>
              <a:rPr lang="en-US" sz="2400" dirty="0">
                <a:sym typeface="Wingdings" panose="05000000000000000000" pitchFamily="2" charset="2"/>
              </a:rPr>
              <a:t> </a:t>
            </a:r>
            <a:r>
              <a:rPr lang="en-US" sz="2400" dirty="0"/>
              <a:t>  </a:t>
            </a:r>
          </a:p>
        </p:txBody>
      </p:sp>
      <p:sp>
        <p:nvSpPr>
          <p:cNvPr id="7" name="TextBox 6"/>
          <p:cNvSpPr txBox="1"/>
          <p:nvPr/>
        </p:nvSpPr>
        <p:spPr>
          <a:xfrm>
            <a:off x="5042631" y="0"/>
            <a:ext cx="6476553" cy="6740307"/>
          </a:xfrm>
          <a:prstGeom prst="rect">
            <a:avLst/>
          </a:prstGeom>
          <a:noFill/>
        </p:spPr>
        <p:txBody>
          <a:bodyPr wrap="square" rtlCol="0">
            <a:spAutoFit/>
          </a:bodyPr>
          <a:lstStyle/>
          <a:p>
            <a:pPr marL="457200" indent="-457200">
              <a:buFont typeface="+mj-lt"/>
              <a:buAutoNum type="arabicPeriod"/>
            </a:pPr>
            <a:r>
              <a:rPr lang="en-US" sz="2400" dirty="0"/>
              <a:t>Intro  </a:t>
            </a:r>
            <a:br>
              <a:rPr lang="en-US" sz="2400" dirty="0"/>
            </a:br>
            <a:r>
              <a:rPr lang="en-US" sz="2400" dirty="0"/>
              <a:t>Review:  Script to review/practice vector creation, and addressing</a:t>
            </a:r>
            <a:br>
              <a:rPr lang="en-US" sz="2400" dirty="0"/>
            </a:br>
            <a:endParaRPr lang="en-US" sz="2400" dirty="0"/>
          </a:p>
          <a:p>
            <a:pPr marL="457200" indent="-457200">
              <a:buFont typeface="+mj-lt"/>
              <a:buAutoNum type="arabicPeriod"/>
            </a:pPr>
            <a:r>
              <a:rPr lang="en-US" sz="2400" dirty="0"/>
              <a:t>Fill Logic Lab</a:t>
            </a:r>
          </a:p>
          <a:p>
            <a:pPr lvl="1"/>
            <a:r>
              <a:rPr lang="en-US" sz="2400" dirty="0"/>
              <a:t>e.g., Element by Element vector conditionals</a:t>
            </a:r>
          </a:p>
          <a:p>
            <a:pPr marL="971550" lvl="1" indent="-514350">
              <a:buFont typeface="+mj-lt"/>
              <a:buAutoNum type="romanUcPeriod"/>
            </a:pPr>
            <a:r>
              <a:rPr lang="en-US" sz="2400" dirty="0"/>
              <a:t>Background – loop index &amp; overview Example loop (vector square root)</a:t>
            </a:r>
          </a:p>
          <a:p>
            <a:pPr marL="971550" lvl="1" indent="-514350">
              <a:buFont typeface="+mj-lt"/>
              <a:buAutoNum type="romanUcPeriod"/>
            </a:pPr>
            <a:r>
              <a:rPr lang="en-US" sz="2400" dirty="0"/>
              <a:t>Problem: Vectored loop day program </a:t>
            </a:r>
            <a:br>
              <a:rPr lang="en-US" sz="2400" dirty="0"/>
            </a:br>
            <a:r>
              <a:rPr lang="en-US" sz="2400" dirty="0"/>
              <a:t>(turn in)</a:t>
            </a:r>
          </a:p>
          <a:p>
            <a:pPr marL="971550" lvl="1" indent="-514350">
              <a:buFont typeface="+mj-lt"/>
              <a:buAutoNum type="romanUcPeriod"/>
            </a:pPr>
            <a:r>
              <a:rPr lang="en-US" sz="2400" dirty="0"/>
              <a:t>Homework Problems:</a:t>
            </a:r>
          </a:p>
          <a:p>
            <a:pPr lvl="2"/>
            <a:r>
              <a:rPr lang="en-US" sz="2400" dirty="0"/>
              <a:t>1. Modify an arbitrary vector</a:t>
            </a:r>
          </a:p>
          <a:p>
            <a:pPr lvl="2"/>
            <a:r>
              <a:rPr lang="en-US" sz="2400" dirty="0"/>
              <a:t>2. Grading Program</a:t>
            </a:r>
          </a:p>
          <a:p>
            <a:pPr lvl="2"/>
            <a:r>
              <a:rPr lang="en-US" sz="2400" dirty="0"/>
              <a:t>3. Fibonacci Sequence </a:t>
            </a:r>
          </a:p>
          <a:p>
            <a:pPr lvl="2"/>
            <a:r>
              <a:rPr lang="en-US" sz="2400" dirty="0"/>
              <a:t>4. Extra Credit: Julian Date Program</a:t>
            </a:r>
          </a:p>
          <a:p>
            <a:pPr lvl="2"/>
            <a:endParaRPr lang="en-US" sz="2400" dirty="0"/>
          </a:p>
          <a:p>
            <a:pPr marL="914400" lvl="1" indent="-457200">
              <a:buFont typeface="+mj-lt"/>
              <a:buAutoNum type="romanUcPeriod"/>
            </a:pPr>
            <a:r>
              <a:rPr lang="en-US" sz="2400" dirty="0"/>
              <a:t>Optional Problem: Create a 2‐D array</a:t>
            </a:r>
          </a:p>
          <a:p>
            <a:pPr lvl="2"/>
            <a:endParaRPr lang="en-US" sz="2400" dirty="0"/>
          </a:p>
        </p:txBody>
      </p:sp>
    </p:spTree>
    <p:extLst>
      <p:ext uri="{BB962C8B-B14F-4D97-AF65-F5344CB8AC3E}">
        <p14:creationId xmlns:p14="http://schemas.microsoft.com/office/powerpoint/2010/main" val="176536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F1D9"/>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0" y="-25708"/>
            <a:ext cx="6229350" cy="491547"/>
          </a:xfrm>
        </p:spPr>
        <p:txBody>
          <a:bodyPr>
            <a:noAutofit/>
          </a:bodyPr>
          <a:lstStyle/>
          <a:p>
            <a:r>
              <a:rPr lang="en-US" sz="3200" dirty="0"/>
              <a:t>Technique Practice script (Review)</a:t>
            </a:r>
          </a:p>
        </p:txBody>
      </p:sp>
      <p:sp>
        <p:nvSpPr>
          <p:cNvPr id="6" name="TextBox 5"/>
          <p:cNvSpPr txBox="1"/>
          <p:nvPr/>
        </p:nvSpPr>
        <p:spPr>
          <a:xfrm>
            <a:off x="266700" y="465839"/>
            <a:ext cx="11658600" cy="6217087"/>
          </a:xfrm>
          <a:prstGeom prst="rect">
            <a:avLst/>
          </a:prstGeom>
          <a:noFill/>
        </p:spPr>
        <p:txBody>
          <a:bodyPr wrap="square" rtlCol="0">
            <a:spAutoFit/>
          </a:bodyPr>
          <a:lstStyle/>
          <a:p>
            <a:pPr lvl="0"/>
            <a:r>
              <a:rPr kumimoji="0" lang="en-US" sz="2400" b="0" i="0" u="none" strike="noStrike" kern="1200" cap="none" spc="0" normalizeH="0" baseline="0" noProof="0" dirty="0">
                <a:ln>
                  <a:noFill/>
                </a:ln>
                <a:solidFill>
                  <a:prstClr val="black"/>
                </a:solidFill>
                <a:effectLst/>
                <a:uLnTx/>
                <a:uFillTx/>
                <a:ea typeface="+mn-ea"/>
                <a:cs typeface="+mn-cs"/>
              </a:rPr>
              <a:t>						Type of Program: 	</a:t>
            </a:r>
            <a:r>
              <a:rPr lang="en-US" sz="2400" dirty="0">
                <a:solidFill>
                  <a:prstClr val="black"/>
                </a:solidFill>
                <a:sym typeface="Wingdings" panose="05000000000000000000" pitchFamily="2" charset="2"/>
              </a:rPr>
              <a:t>  </a:t>
            </a:r>
            <a:r>
              <a:rPr kumimoji="0" lang="en-US" sz="2400" b="0" i="0" u="none" strike="noStrike" kern="1200" cap="none" spc="0" normalizeH="0" baseline="0" noProof="0" dirty="0">
                <a:ln>
                  <a:noFill/>
                </a:ln>
                <a:solidFill>
                  <a:prstClr val="black"/>
                </a:solidFill>
                <a:effectLst/>
                <a:uLnTx/>
                <a:uFillTx/>
                <a:ea typeface="+mn-ea"/>
                <a:cs typeface="+mn-cs"/>
              </a:rPr>
              <a:t>Script	</a:t>
            </a:r>
            <a:r>
              <a:rPr lang="en-US" sz="2400" dirty="0">
                <a:solidFill>
                  <a:prstClr val="black"/>
                </a:solidFill>
                <a:sym typeface="Wingdings" panose="05000000000000000000" pitchFamily="2" charset="2"/>
              </a:rPr>
              <a:t> </a:t>
            </a:r>
            <a:r>
              <a:rPr lang="en-US" sz="2400" dirty="0">
                <a:solidFill>
                  <a:prstClr val="black"/>
                </a:solidFill>
                <a:sym typeface="Symbol" panose="05050102010706020507" pitchFamily="18" charset="2"/>
              </a:rPr>
              <a:t></a:t>
            </a:r>
            <a:r>
              <a:rPr lang="en-US" sz="2400" dirty="0">
                <a:solidFill>
                  <a:prstClr val="black"/>
                </a:solidFill>
              </a:rPr>
              <a:t> Function</a:t>
            </a:r>
            <a:endParaRPr kumimoji="0" lang="en-US" sz="2400" b="0" i="0" u="none" strike="noStrike" kern="1200" cap="none" spc="0" normalizeH="0" baseline="0" noProof="0" dirty="0">
              <a:ln>
                <a:noFill/>
              </a:ln>
              <a:solidFill>
                <a:prstClr val="black"/>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ea typeface="+mn-ea"/>
                <a:cs typeface="+mn-cs"/>
              </a:rPr>
              <a:t>Problem Statement:    </a:t>
            </a:r>
            <a:r>
              <a:rPr kumimoji="0" lang="en-US" sz="2400" b="0" i="1" u="none" strike="noStrike" kern="1200" cap="none" spc="0" normalizeH="0" baseline="0" noProof="0" dirty="0">
                <a:ln>
                  <a:noFill/>
                </a:ln>
                <a:solidFill>
                  <a:prstClr val="black"/>
                </a:solidFill>
                <a:effectLst/>
                <a:uLnTx/>
                <a:uFillTx/>
                <a:ea typeface="+mn-ea"/>
                <a:cs typeface="+mn-cs"/>
              </a:rPr>
              <a:t>Create a script that will read in a vector interactively.  It should id the third element of that vector, id the length of the vector and create a new vector of the integers from 1 to the length of the input vector.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ea typeface="+mn-ea"/>
                <a:cs typeface="+mn-cs"/>
              </a:rPr>
              <a:t>Inputs: </a:t>
            </a:r>
            <a:br>
              <a:rPr kumimoji="0" lang="en-US" sz="2400" b="0" i="1" u="none" strike="noStrike" kern="1200" cap="none" spc="0" normalizeH="0" baseline="0" noProof="0" dirty="0">
                <a:ln>
                  <a:noFill/>
                </a:ln>
                <a:solidFill>
                  <a:prstClr val="black"/>
                </a:solidFill>
                <a:effectLst/>
                <a:uLnTx/>
                <a:uFillTx/>
                <a:ea typeface="+mn-ea"/>
                <a:cs typeface="+mn-cs"/>
              </a:rPr>
            </a:br>
            <a:br>
              <a:rPr kumimoji="0" lang="en-US" sz="2400" b="0" i="1" u="none" strike="noStrike" kern="1200" cap="none" spc="0" normalizeH="0" baseline="0" noProof="0" dirty="0">
                <a:ln>
                  <a:noFill/>
                </a:ln>
                <a:solidFill>
                  <a:prstClr val="black"/>
                </a:solidFill>
                <a:effectLst/>
                <a:uLnTx/>
                <a:uFillTx/>
                <a:ea typeface="+mn-ea"/>
                <a:cs typeface="+mn-cs"/>
              </a:rPr>
            </a:br>
            <a:endParaRPr kumimoji="0" lang="en-US" sz="1100" b="0" i="1" u="none" strike="noStrike" kern="1200" cap="none" spc="0" normalizeH="0" baseline="0" noProof="0" dirty="0">
              <a:ln>
                <a:noFill/>
              </a:ln>
              <a:solidFill>
                <a:prstClr val="black"/>
              </a:solidFill>
              <a:effectLst/>
              <a:uLnTx/>
              <a:uFillTx/>
              <a:ea typeface="+mn-ea"/>
              <a:cs typeface="+mn-cs"/>
            </a:endParaRPr>
          </a:p>
          <a:p>
            <a:pPr marL="457200" marR="0" lvl="0" indent="-457200" algn="l" defTabSz="914400" rtl="0" eaLnBrk="1" fontAlgn="auto" latinLnBrk="0" hangingPunct="1">
              <a:lnSpc>
                <a:spcPct val="100000"/>
              </a:lnSpc>
              <a:spcBef>
                <a:spcPts val="1200"/>
              </a:spcBef>
              <a:spcAft>
                <a:spcPts val="180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ea typeface="+mn-ea"/>
                <a:cs typeface="+mn-cs"/>
              </a:rPr>
              <a:t>Outputs</a:t>
            </a:r>
            <a:br>
              <a:rPr kumimoji="0" lang="en-US" sz="2400" b="1" i="0" u="none" strike="noStrike" kern="1200" cap="none" spc="0" normalizeH="0" baseline="0" noProof="0" dirty="0">
                <a:ln>
                  <a:noFill/>
                </a:ln>
                <a:solidFill>
                  <a:prstClr val="black"/>
                </a:solidFill>
                <a:effectLst/>
                <a:uLnTx/>
                <a:uFillTx/>
                <a:ea typeface="+mn-ea"/>
                <a:cs typeface="+mn-cs"/>
              </a:rPr>
            </a:br>
            <a:r>
              <a:rPr kumimoji="0" lang="en-US" sz="2400" b="1" i="0" u="none" strike="noStrike" kern="1200" cap="none" spc="0" normalizeH="0" baseline="0" noProof="0" dirty="0">
                <a:ln>
                  <a:noFill/>
                </a:ln>
                <a:solidFill>
                  <a:prstClr val="black"/>
                </a:solidFill>
                <a:effectLst/>
                <a:uLnTx/>
                <a:uFillTx/>
                <a:ea typeface="+mn-ea"/>
                <a:cs typeface="+mn-cs"/>
              </a:rPr>
              <a:t> </a:t>
            </a:r>
            <a:br>
              <a:rPr kumimoji="0" lang="en-US" sz="2400" b="1" i="0" u="none" strike="noStrike" kern="1200" cap="none" spc="0" normalizeH="0" baseline="0" noProof="0" dirty="0">
                <a:ln>
                  <a:noFill/>
                </a:ln>
                <a:solidFill>
                  <a:prstClr val="black"/>
                </a:solidFill>
                <a:effectLst/>
                <a:uLnTx/>
                <a:uFillTx/>
                <a:ea typeface="+mn-ea"/>
                <a:cs typeface="+mn-cs"/>
              </a:rPr>
            </a:br>
            <a:br>
              <a:rPr kumimoji="0" lang="en-US" sz="2400" b="0" i="1" u="none" strike="noStrike" kern="1200" cap="none" spc="0" normalizeH="0" baseline="0" noProof="0" dirty="0">
                <a:ln>
                  <a:noFill/>
                </a:ln>
                <a:solidFill>
                  <a:prstClr val="black"/>
                </a:solidFill>
                <a:effectLst/>
                <a:uLnTx/>
                <a:uFillTx/>
                <a:ea typeface="+mn-ea"/>
                <a:cs typeface="+mn-cs"/>
              </a:rPr>
            </a:br>
            <a:endParaRPr kumimoji="0" lang="en-US" sz="1600" b="0" i="1" u="none" strike="noStrike" kern="1200" cap="none" spc="0" normalizeH="0" baseline="0" noProof="0" dirty="0">
              <a:ln>
                <a:noFill/>
              </a:ln>
              <a:solidFill>
                <a:prstClr val="black"/>
              </a:solidFill>
              <a:effectLst/>
              <a:uLnTx/>
              <a:uFillTx/>
              <a:ea typeface="+mn-ea"/>
              <a:cs typeface="+mn-cs"/>
            </a:endParaRPr>
          </a:p>
          <a:p>
            <a:r>
              <a:rPr kumimoji="0" lang="en-US" sz="2400" b="1" i="0" u="none" strike="noStrike" kern="1200" cap="none" spc="0" normalizeH="0" baseline="0" noProof="0" dirty="0">
                <a:ln>
                  <a:noFill/>
                </a:ln>
                <a:solidFill>
                  <a:prstClr val="black"/>
                </a:solidFill>
                <a:effectLst/>
                <a:uLnTx/>
                <a:uFillTx/>
                <a:ea typeface="+mn-ea"/>
                <a:cs typeface="+mn-cs"/>
              </a:rPr>
              <a:t>Solution Steps: 	</a:t>
            </a:r>
            <a:r>
              <a:rPr kumimoji="0" lang="en-US" sz="2400" i="0" u="none" strike="noStrike" kern="1200" cap="none" spc="0" normalizeH="0" baseline="0" noProof="0" dirty="0">
                <a:ln>
                  <a:noFill/>
                </a:ln>
                <a:solidFill>
                  <a:prstClr val="black"/>
                </a:solidFill>
                <a:effectLst/>
                <a:uLnTx/>
                <a:uFillTx/>
                <a:ea typeface="+mn-ea"/>
                <a:cs typeface="+mn-cs"/>
              </a:rPr>
              <a:t>1. </a:t>
            </a:r>
            <a:r>
              <a:rPr lang="en-US" sz="2400" dirty="0"/>
              <a:t>input:  interactively input is a vector into the variable x</a:t>
            </a:r>
          </a:p>
          <a:p>
            <a:r>
              <a:rPr lang="en-US" sz="2400" dirty="0"/>
              <a:t>			2. store the third element of x in a variable named third</a:t>
            </a:r>
          </a:p>
          <a:p>
            <a:r>
              <a:rPr lang="en-US" sz="2400" dirty="0"/>
              <a:t>			3. find length of the vector x  (i.e., how many elements does x have?)</a:t>
            </a:r>
          </a:p>
          <a:p>
            <a:r>
              <a:rPr lang="en-US" sz="2400" dirty="0"/>
              <a:t>			4. produce a vector of all integers from one to the length of x, </a:t>
            </a:r>
          </a:p>
          <a:p>
            <a:r>
              <a:rPr lang="en-US" sz="2400" dirty="0"/>
              <a:t>			5. output:  display third element, vector of integers </a:t>
            </a:r>
            <a:endParaRPr kumimoji="0" lang="en-US" sz="2400" b="0" i="0" u="none" strike="noStrike" kern="1200" cap="none" spc="0" normalizeH="0" baseline="0" noProof="0" dirty="0">
              <a:ln>
                <a:noFill/>
              </a:ln>
              <a:solidFill>
                <a:prstClr val="black"/>
              </a:solidFill>
              <a:effectLst/>
              <a:uLnTx/>
              <a:uFillTx/>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808098353"/>
              </p:ext>
            </p:extLst>
          </p:nvPr>
        </p:nvGraphicFramePr>
        <p:xfrm>
          <a:off x="642215" y="2512875"/>
          <a:ext cx="11174269" cy="651012"/>
        </p:xfrm>
        <a:graphic>
          <a:graphicData uri="http://schemas.openxmlformats.org/drawingml/2006/table">
            <a:tbl>
              <a:tblPr firstRow="1" firstCol="1" lastRow="1" lastCol="1" bandRow="1" bandCol="1"/>
              <a:tblGrid>
                <a:gridCol w="2217944">
                  <a:extLst>
                    <a:ext uri="{9D8B030D-6E8A-4147-A177-3AD203B41FA5}">
                      <a16:colId xmlns:a16="http://schemas.microsoft.com/office/drawing/2014/main" val="20000"/>
                    </a:ext>
                  </a:extLst>
                </a:gridCol>
                <a:gridCol w="3231035">
                  <a:extLst>
                    <a:ext uri="{9D8B030D-6E8A-4147-A177-3AD203B41FA5}">
                      <a16:colId xmlns:a16="http://schemas.microsoft.com/office/drawing/2014/main" val="20001"/>
                    </a:ext>
                  </a:extLst>
                </a:gridCol>
                <a:gridCol w="2253979">
                  <a:extLst>
                    <a:ext uri="{9D8B030D-6E8A-4147-A177-3AD203B41FA5}">
                      <a16:colId xmlns:a16="http://schemas.microsoft.com/office/drawing/2014/main" val="20002"/>
                    </a:ext>
                  </a:extLst>
                </a:gridCol>
                <a:gridCol w="3471311">
                  <a:extLst>
                    <a:ext uri="{9D8B030D-6E8A-4147-A177-3AD203B41FA5}">
                      <a16:colId xmlns:a16="http://schemas.microsoft.com/office/drawing/2014/main" val="20003"/>
                    </a:ext>
                  </a:extLst>
                </a:gridCol>
              </a:tblGrid>
              <a:tr h="325506">
                <a:tc>
                  <a:txBody>
                    <a:bodyPr/>
                    <a:lstStyle/>
                    <a:p>
                      <a:pPr marL="0" marR="0">
                        <a:spcBef>
                          <a:spcPts val="0"/>
                        </a:spcBef>
                        <a:spcAft>
                          <a:spcPts val="0"/>
                        </a:spcAft>
                      </a:pPr>
                      <a:r>
                        <a:rPr lang="en-US" sz="2000" dirty="0">
                          <a:effectLst/>
                          <a:latin typeface="+mn-lt"/>
                          <a:ea typeface="Times New Roman" panose="02020603050405020304" pitchFamily="18" charset="0"/>
                        </a:rPr>
                        <a:t>Variable 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n-lt"/>
                          <a:ea typeface="Times New Roman" panose="02020603050405020304" pitchFamily="18" charset="0"/>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n-lt"/>
                          <a:ea typeface="Times New Roman" panose="02020603050405020304" pitchFamily="18" charset="0"/>
                        </a:rPr>
                        <a:t>Units or Values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n-lt"/>
                          <a:ea typeface="Times New Roman" panose="02020603050405020304" pitchFamily="18" charset="0"/>
                        </a:rPr>
                        <a:t>Input Source</a:t>
                      </a:r>
                      <a:r>
                        <a:rPr lang="en-US" sz="2000" baseline="30000" dirty="0">
                          <a:effectLst/>
                          <a:latin typeface="+mn-lt"/>
                          <a:ea typeface="Times New Roman" panose="02020603050405020304" pitchFamily="18" charset="0"/>
                        </a:rPr>
                        <a:t>*</a:t>
                      </a:r>
                      <a:endParaRPr lang="en-US"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506">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Vector of numbers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Any real number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Interactive (input function)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6463330"/>
              </p:ext>
            </p:extLst>
          </p:nvPr>
        </p:nvGraphicFramePr>
        <p:xfrm>
          <a:off x="642215" y="3572796"/>
          <a:ext cx="11174268" cy="1011793"/>
        </p:xfrm>
        <a:graphic>
          <a:graphicData uri="http://schemas.openxmlformats.org/drawingml/2006/table">
            <a:tbl>
              <a:tblPr firstRow="1" firstCol="1" lastRow="1" lastCol="1" bandRow="1" bandCol="1"/>
              <a:tblGrid>
                <a:gridCol w="2217944">
                  <a:extLst>
                    <a:ext uri="{9D8B030D-6E8A-4147-A177-3AD203B41FA5}">
                      <a16:colId xmlns:a16="http://schemas.microsoft.com/office/drawing/2014/main" val="20000"/>
                    </a:ext>
                  </a:extLst>
                </a:gridCol>
                <a:gridCol w="3257489">
                  <a:extLst>
                    <a:ext uri="{9D8B030D-6E8A-4147-A177-3AD203B41FA5}">
                      <a16:colId xmlns:a16="http://schemas.microsoft.com/office/drawing/2014/main" val="20001"/>
                    </a:ext>
                  </a:extLst>
                </a:gridCol>
                <a:gridCol w="2238375">
                  <a:extLst>
                    <a:ext uri="{9D8B030D-6E8A-4147-A177-3AD203B41FA5}">
                      <a16:colId xmlns:a16="http://schemas.microsoft.com/office/drawing/2014/main" val="20002"/>
                    </a:ext>
                  </a:extLst>
                </a:gridCol>
                <a:gridCol w="3460460">
                  <a:extLst>
                    <a:ext uri="{9D8B030D-6E8A-4147-A177-3AD203B41FA5}">
                      <a16:colId xmlns:a16="http://schemas.microsoft.com/office/drawing/2014/main" val="20003"/>
                    </a:ext>
                  </a:extLst>
                </a:gridCol>
              </a:tblGrid>
              <a:tr h="402193">
                <a:tc>
                  <a:txBody>
                    <a:bodyPr/>
                    <a:lstStyle/>
                    <a:p>
                      <a:pPr marL="0" marR="0">
                        <a:spcBef>
                          <a:spcPts val="0"/>
                        </a:spcBef>
                        <a:spcAft>
                          <a:spcPts val="0"/>
                        </a:spcAft>
                      </a:pPr>
                      <a:r>
                        <a:rPr lang="en-US" sz="2000" dirty="0">
                          <a:effectLst/>
                          <a:latin typeface="+mn-lt"/>
                          <a:ea typeface="Times New Roman" panose="02020603050405020304" pitchFamily="18" charset="0"/>
                        </a:rPr>
                        <a:t>Variable 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n-lt"/>
                          <a:ea typeface="Times New Roman" panose="02020603050405020304" pitchFamily="18" charset="0"/>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n-lt"/>
                          <a:ea typeface="Times New Roman" panose="02020603050405020304" pitchFamily="18" charset="0"/>
                        </a:rPr>
                        <a:t>Units or Values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n-lt"/>
                          <a:ea typeface="Times New Roman" panose="02020603050405020304" pitchFamily="18" charset="0"/>
                        </a:rPr>
                        <a:t>Output type</a:t>
                      </a:r>
                      <a:r>
                        <a:rPr lang="en-US" sz="2000" baseline="30000" dirty="0">
                          <a:effectLst/>
                          <a:latin typeface="+mn-lt"/>
                          <a:ea typeface="Times New Roman" panose="02020603050405020304" pitchFamily="18" charset="0"/>
                        </a:rPr>
                        <a:t>*</a:t>
                      </a:r>
                      <a:endParaRPr lang="en-US"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2193">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 Third </a:t>
                      </a:r>
                    </a:p>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 Count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third element in X</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Integers from 1 to length of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Any Real number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Display in command window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9822173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CFF9DE-1B29-46E6-83D5-0E9C897AF298}"/>
              </a:ext>
            </a:extLst>
          </p:cNvPr>
          <p:cNvSpPr/>
          <p:nvPr/>
        </p:nvSpPr>
        <p:spPr>
          <a:xfrm>
            <a:off x="1352550" y="206871"/>
            <a:ext cx="8896350" cy="6186309"/>
          </a:xfrm>
          <a:prstGeom prst="rect">
            <a:avLst/>
          </a:prstGeom>
        </p:spPr>
        <p:txBody>
          <a:bodyPr wrap="square">
            <a:spAutoFit/>
          </a:bodyPr>
          <a:lstStyle/>
          <a:p>
            <a:r>
              <a:rPr lang="en-US" dirty="0">
                <a:solidFill>
                  <a:srgbClr val="228B22"/>
                </a:solidFill>
                <a:latin typeface="Calibri" panose="020F0502020204030204" pitchFamily="34" charset="0"/>
              </a:rPr>
              <a:t>%  Script Name or Function Call: </a:t>
            </a:r>
            <a:r>
              <a:rPr lang="en-US" dirty="0" err="1">
                <a:solidFill>
                  <a:srgbClr val="228B22"/>
                </a:solidFill>
                <a:latin typeface="Calibri" panose="020F0502020204030204" pitchFamily="34" charset="0"/>
              </a:rPr>
              <a:t>VectorStuff</a:t>
            </a:r>
            <a:r>
              <a:rPr lang="en-US" dirty="0">
                <a:solidFill>
                  <a:srgbClr val="228B22"/>
                </a:solidFill>
                <a:latin typeface="Calibri" panose="020F0502020204030204" pitchFamily="34" charset="0"/>
              </a:rPr>
              <a:t>  </a:t>
            </a:r>
          </a:p>
          <a:p>
            <a:r>
              <a:rPr lang="en-US" dirty="0">
                <a:solidFill>
                  <a:srgbClr val="228B22"/>
                </a:solidFill>
                <a:latin typeface="Calibri" panose="020F0502020204030204" pitchFamily="34" charset="0"/>
              </a:rPr>
              <a:t>%  Written by: S. Scott Moor                 Date Created: Oct. 2019</a:t>
            </a:r>
          </a:p>
          <a:p>
            <a:r>
              <a:rPr lang="en-US" dirty="0">
                <a:solidFill>
                  <a:srgbClr val="228B22"/>
                </a:solidFill>
                <a:latin typeface="Calibri" panose="020F0502020204030204" pitchFamily="34" charset="0"/>
              </a:rPr>
              <a:t>%  Purpose of Program:  </a:t>
            </a:r>
          </a:p>
          <a:p>
            <a:r>
              <a:rPr lang="en-US" dirty="0">
                <a:solidFill>
                  <a:srgbClr val="228B22"/>
                </a:solidFill>
                <a:latin typeface="Calibri" panose="020F0502020204030204" pitchFamily="34" charset="0"/>
              </a:rPr>
              <a:t>%  This program interactively inputs a vector.  It determines and displays </a:t>
            </a:r>
          </a:p>
          <a:p>
            <a:r>
              <a:rPr lang="en-US" dirty="0">
                <a:solidFill>
                  <a:srgbClr val="228B22"/>
                </a:solidFill>
                <a:latin typeface="Calibri" panose="020F0502020204030204" pitchFamily="34" charset="0"/>
              </a:rPr>
              <a:t>%   1. The third element in the vector</a:t>
            </a:r>
          </a:p>
          <a:p>
            <a:r>
              <a:rPr lang="en-US" dirty="0">
                <a:solidFill>
                  <a:srgbClr val="228B22"/>
                </a:solidFill>
                <a:latin typeface="Calibri" panose="020F0502020204030204" pitchFamily="34" charset="0"/>
              </a:rPr>
              <a:t>%   2. A vector that counts from 1 to the length of the input vector</a:t>
            </a:r>
          </a:p>
          <a:p>
            <a:r>
              <a:rPr lang="en-US" dirty="0">
                <a:solidFill>
                  <a:srgbClr val="228B22"/>
                </a:solidFill>
                <a:latin typeface="Calibri" panose="020F0502020204030204" pitchFamily="34" charset="0"/>
              </a:rPr>
              <a:t>%</a:t>
            </a:r>
          </a:p>
          <a:p>
            <a:r>
              <a:rPr lang="en-US" dirty="0">
                <a:solidFill>
                  <a:srgbClr val="228B22"/>
                </a:solidFill>
                <a:latin typeface="Calibri" panose="020F0502020204030204" pitchFamily="34" charset="0"/>
              </a:rPr>
              <a:t>%               Variable    = description [units]</a:t>
            </a:r>
          </a:p>
          <a:p>
            <a:r>
              <a:rPr lang="en-US" dirty="0">
                <a:solidFill>
                  <a:srgbClr val="228B22"/>
                </a:solidFill>
                <a:latin typeface="Calibri" panose="020F0502020204030204" pitchFamily="34" charset="0"/>
              </a:rPr>
              <a:t>%  Input:           x       =   any vector       </a:t>
            </a:r>
          </a:p>
          <a:p>
            <a:r>
              <a:rPr lang="en-US" dirty="0">
                <a:solidFill>
                  <a:srgbClr val="228B22"/>
                </a:solidFill>
                <a:latin typeface="Calibri" panose="020F0502020204030204" pitchFamily="34" charset="0"/>
              </a:rPr>
              <a:t>%  Output:     Third   =   The third element of x </a:t>
            </a:r>
          </a:p>
          <a:p>
            <a:r>
              <a:rPr lang="en-US" dirty="0">
                <a:solidFill>
                  <a:srgbClr val="228B22"/>
                </a:solidFill>
                <a:latin typeface="Calibri" panose="020F0502020204030204" pitchFamily="34" charset="0"/>
              </a:rPr>
              <a:t>%                   Count   =   A count from 1 to the length of x </a:t>
            </a:r>
          </a:p>
          <a:p>
            <a:r>
              <a:rPr lang="en-US" dirty="0">
                <a:solidFill>
                  <a:srgbClr val="228B22"/>
                </a:solidFill>
                <a:latin typeface="Calibri" panose="020F0502020204030204" pitchFamily="34" charset="0"/>
              </a:rPr>
              <a:t> </a:t>
            </a:r>
          </a:p>
          <a:p>
            <a:r>
              <a:rPr lang="en-US" dirty="0">
                <a:solidFill>
                  <a:srgbClr val="228B22"/>
                </a:solidFill>
                <a:latin typeface="Calibri" panose="020F0502020204030204" pitchFamily="34" charset="0"/>
              </a:rPr>
              <a:t>% Input Section  </a:t>
            </a:r>
          </a:p>
          <a:p>
            <a:r>
              <a:rPr lang="en-US" dirty="0">
                <a:solidFill>
                  <a:srgbClr val="000000"/>
                </a:solidFill>
                <a:latin typeface="Calibri" panose="020F0502020204030204" pitchFamily="34" charset="0"/>
              </a:rPr>
              <a:t>x = input(</a:t>
            </a:r>
            <a:r>
              <a:rPr lang="en-US" dirty="0">
                <a:solidFill>
                  <a:srgbClr val="A020F0"/>
                </a:solidFill>
                <a:latin typeface="Calibri" panose="020F0502020204030204" pitchFamily="34" charset="0"/>
              </a:rPr>
              <a:t>'What is the input vector (in [ ] '</a:t>
            </a:r>
            <a:r>
              <a:rPr lang="en-US" dirty="0">
                <a:solidFill>
                  <a:srgbClr val="000000"/>
                </a:solidFill>
                <a:latin typeface="Calibri" panose="020F0502020204030204" pitchFamily="34" charset="0"/>
              </a:rPr>
              <a:t>)</a:t>
            </a:r>
          </a:p>
          <a:p>
            <a:r>
              <a:rPr lang="en-US" dirty="0">
                <a:solidFill>
                  <a:srgbClr val="000000"/>
                </a:solidFill>
                <a:latin typeface="Calibri" panose="020F0502020204030204" pitchFamily="34" charset="0"/>
              </a:rPr>
              <a:t>  </a:t>
            </a:r>
          </a:p>
          <a:p>
            <a:r>
              <a:rPr lang="en-US" dirty="0">
                <a:solidFill>
                  <a:srgbClr val="228B22"/>
                </a:solidFill>
                <a:latin typeface="Calibri" panose="020F0502020204030204" pitchFamily="34" charset="0"/>
              </a:rPr>
              <a:t>% Calculations and Output:   . </a:t>
            </a:r>
          </a:p>
          <a:p>
            <a:r>
              <a:rPr lang="en-US" dirty="0" err="1">
                <a:solidFill>
                  <a:srgbClr val="000000"/>
                </a:solidFill>
                <a:latin typeface="Calibri" panose="020F0502020204030204" pitchFamily="34" charset="0"/>
              </a:rPr>
              <a:t>disp</a:t>
            </a:r>
            <a:r>
              <a:rPr lang="en-US" dirty="0">
                <a:solidFill>
                  <a:srgbClr val="000000"/>
                </a:solidFill>
                <a:latin typeface="Calibri" panose="020F0502020204030204" pitchFamily="34" charset="0"/>
              </a:rPr>
              <a:t>(</a:t>
            </a:r>
            <a:r>
              <a:rPr lang="en-US" dirty="0">
                <a:solidFill>
                  <a:srgbClr val="A020F0"/>
                </a:solidFill>
                <a:latin typeface="Calibri" panose="020F0502020204030204" pitchFamily="34" charset="0"/>
              </a:rPr>
              <a:t>'The third element of the Vector is:'</a:t>
            </a:r>
            <a:r>
              <a:rPr lang="en-US" dirty="0">
                <a:solidFill>
                  <a:srgbClr val="000000"/>
                </a:solidFill>
                <a:latin typeface="Calibri" panose="020F0502020204030204" pitchFamily="34" charset="0"/>
              </a:rPr>
              <a:t>)</a:t>
            </a:r>
          </a:p>
          <a:p>
            <a:r>
              <a:rPr lang="en-US" dirty="0">
                <a:solidFill>
                  <a:srgbClr val="000000"/>
                </a:solidFill>
                <a:latin typeface="Calibri" panose="020F0502020204030204" pitchFamily="34" charset="0"/>
              </a:rPr>
              <a:t>Third = x(3)</a:t>
            </a:r>
          </a:p>
          <a:p>
            <a:r>
              <a:rPr lang="en-US" dirty="0">
                <a:solidFill>
                  <a:srgbClr val="000000"/>
                </a:solidFill>
                <a:latin typeface="Calibri" panose="020F0502020204030204" pitchFamily="34" charset="0"/>
              </a:rPr>
              <a:t> </a:t>
            </a:r>
          </a:p>
          <a:p>
            <a:r>
              <a:rPr lang="en-US" dirty="0" err="1">
                <a:solidFill>
                  <a:srgbClr val="000000"/>
                </a:solidFill>
                <a:latin typeface="Calibri" panose="020F0502020204030204" pitchFamily="34" charset="0"/>
              </a:rPr>
              <a:t>disp</a:t>
            </a:r>
            <a:r>
              <a:rPr lang="en-US" dirty="0">
                <a:solidFill>
                  <a:srgbClr val="000000"/>
                </a:solidFill>
                <a:latin typeface="Calibri" panose="020F0502020204030204" pitchFamily="34" charset="0"/>
              </a:rPr>
              <a:t>(</a:t>
            </a:r>
            <a:r>
              <a:rPr lang="en-US" dirty="0">
                <a:solidFill>
                  <a:srgbClr val="A020F0"/>
                </a:solidFill>
                <a:latin typeface="Calibri" panose="020F0502020204030204" pitchFamily="34" charset="0"/>
              </a:rPr>
              <a:t>'The equal-length vector of integers is: '</a:t>
            </a:r>
            <a:r>
              <a:rPr lang="en-US" dirty="0">
                <a:solidFill>
                  <a:srgbClr val="000000"/>
                </a:solidFill>
                <a:latin typeface="Calibri" panose="020F0502020204030204" pitchFamily="34" charset="0"/>
              </a:rPr>
              <a:t>)</a:t>
            </a:r>
          </a:p>
          <a:p>
            <a:r>
              <a:rPr lang="en-US" dirty="0">
                <a:solidFill>
                  <a:srgbClr val="000000"/>
                </a:solidFill>
                <a:latin typeface="Calibri" panose="020F0502020204030204" pitchFamily="34" charset="0"/>
              </a:rPr>
              <a:t>n = length(x);</a:t>
            </a:r>
          </a:p>
          <a:p>
            <a:r>
              <a:rPr lang="en-US" dirty="0">
                <a:solidFill>
                  <a:srgbClr val="000000"/>
                </a:solidFill>
                <a:latin typeface="Calibri" panose="020F0502020204030204" pitchFamily="34" charset="0"/>
              </a:rPr>
              <a:t>Count=1:n</a:t>
            </a:r>
          </a:p>
        </p:txBody>
      </p:sp>
    </p:spTree>
    <p:extLst>
      <p:ext uri="{BB962C8B-B14F-4D97-AF65-F5344CB8AC3E}">
        <p14:creationId xmlns:p14="http://schemas.microsoft.com/office/powerpoint/2010/main" val="212822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F1D9"/>
        </a:solidFill>
        <a:effectLst/>
      </p:bgPr>
    </p:bg>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2715717" y="247339"/>
            <a:ext cx="6668125" cy="1221697"/>
          </a:xfrm>
        </p:spPr>
        <p:txBody>
          <a:bodyPr>
            <a:normAutofit fontScale="90000"/>
          </a:bodyPr>
          <a:lstStyle/>
          <a:p>
            <a:pPr eaLnBrk="1" hangingPunct="1"/>
            <a:r>
              <a:rPr lang="en-US" altLang="en-US" dirty="0"/>
              <a:t>Introduction to Loops:</a:t>
            </a:r>
            <a:br>
              <a:rPr lang="en-US" altLang="en-US" dirty="0"/>
            </a:br>
            <a:r>
              <a:rPr lang="en-US" altLang="en-US" dirty="0"/>
              <a:t>Try this sample program </a:t>
            </a:r>
          </a:p>
        </p:txBody>
      </p:sp>
      <p:sp>
        <p:nvSpPr>
          <p:cNvPr id="8195" name="Text Box 5"/>
          <p:cNvSpPr txBox="1">
            <a:spLocks noChangeArrowheads="1"/>
          </p:cNvSpPr>
          <p:nvPr/>
        </p:nvSpPr>
        <p:spPr bwMode="auto">
          <a:xfrm>
            <a:off x="1578091" y="1469036"/>
            <a:ext cx="8943376" cy="36576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rgbClr val="008000"/>
                </a:solidFill>
                <a:latin typeface="Arial Narrow" panose="020B0606020202030204" pitchFamily="34" charset="0"/>
                <a:cs typeface="Times New Roman" panose="02020603050405020304" pitchFamily="18" charset="0"/>
              </a:rPr>
              <a:t>%  Program </a:t>
            </a:r>
            <a:r>
              <a:rPr lang="en-US" altLang="en-US" sz="2800" dirty="0" err="1">
                <a:solidFill>
                  <a:srgbClr val="008000"/>
                </a:solidFill>
                <a:latin typeface="Arial Narrow" panose="020B0606020202030204" pitchFamily="34" charset="0"/>
                <a:cs typeface="Times New Roman" panose="02020603050405020304" pitchFamily="18" charset="0"/>
              </a:rPr>
              <a:t>LoopTest</a:t>
            </a:r>
            <a:endParaRPr lang="en-US" altLang="en-US" sz="2800" dirty="0">
              <a:solidFill>
                <a:srgbClr val="008000"/>
              </a:solidFill>
              <a:latin typeface="Arial Narrow" panose="020B0606020202030204" pitchFamily="34" charset="0"/>
              <a:cs typeface="Times New Roman" panose="02020603050405020304" pitchFamily="18" charset="0"/>
            </a:endParaRPr>
          </a:p>
          <a:p>
            <a:pPr eaLnBrk="1" hangingPunct="1"/>
            <a:r>
              <a:rPr lang="en-US" altLang="en-US" sz="2800" dirty="0">
                <a:solidFill>
                  <a:srgbClr val="008000"/>
                </a:solidFill>
                <a:latin typeface="Arial Narrow" panose="020B0606020202030204" pitchFamily="34" charset="0"/>
                <a:cs typeface="Times New Roman" panose="02020603050405020304" pitchFamily="18" charset="0"/>
              </a:rPr>
              <a:t>%  This is a quick script file to look at what a simple for loop does. </a:t>
            </a:r>
          </a:p>
          <a:p>
            <a:pPr eaLnBrk="1" hangingPunct="1"/>
            <a:r>
              <a:rPr lang="en-US" altLang="en-US" sz="2800" dirty="0">
                <a:solidFill>
                  <a:srgbClr val="008000"/>
                </a:solidFill>
                <a:latin typeface="Arial Narrow" panose="020B0606020202030204" pitchFamily="34" charset="0"/>
                <a:cs typeface="Times New Roman" panose="02020603050405020304" pitchFamily="18" charset="0"/>
              </a:rPr>
              <a:t>%  This loop simply echo prints the loop index value </a:t>
            </a:r>
          </a:p>
          <a:p>
            <a:pPr eaLnBrk="1" hangingPunct="1"/>
            <a:endParaRPr lang="en-US" altLang="en-US" sz="2800" dirty="0">
              <a:solidFill>
                <a:srgbClr val="0000FF"/>
              </a:solidFill>
              <a:latin typeface="Arial Narrow" panose="020B0606020202030204" pitchFamily="34" charset="0"/>
              <a:cs typeface="Times New Roman" panose="02020603050405020304" pitchFamily="18" charset="0"/>
            </a:endParaRPr>
          </a:p>
          <a:p>
            <a:pPr eaLnBrk="1" hangingPunct="1"/>
            <a:r>
              <a:rPr lang="en-US" altLang="en-US" sz="2800" dirty="0">
                <a:solidFill>
                  <a:srgbClr val="0000FF"/>
                </a:solidFill>
                <a:latin typeface="Arial Narrow" panose="020B0606020202030204" pitchFamily="34" charset="0"/>
                <a:cs typeface="Times New Roman" panose="02020603050405020304" pitchFamily="18" charset="0"/>
              </a:rPr>
              <a:t>	for </a:t>
            </a:r>
            <a:r>
              <a:rPr lang="en-US" altLang="en-US" sz="2800" dirty="0">
                <a:solidFill>
                  <a:srgbClr val="000000"/>
                </a:solidFill>
                <a:latin typeface="Arial Narrow" panose="020B0606020202030204" pitchFamily="34" charset="0"/>
                <a:cs typeface="Times New Roman" panose="02020603050405020304" pitchFamily="18" charset="0"/>
              </a:rPr>
              <a:t>k=1:5</a:t>
            </a:r>
          </a:p>
          <a:p>
            <a:pPr eaLnBrk="1" hangingPunct="1"/>
            <a:r>
              <a:rPr lang="en-US" altLang="en-US" sz="2800" dirty="0">
                <a:solidFill>
                  <a:srgbClr val="000000"/>
                </a:solidFill>
                <a:latin typeface="Arial Narrow" panose="020B0606020202030204" pitchFamily="34" charset="0"/>
                <a:cs typeface="Times New Roman" panose="02020603050405020304" pitchFamily="18" charset="0"/>
              </a:rPr>
              <a:t>    		k</a:t>
            </a:r>
            <a:endParaRPr lang="en-US" altLang="en-US" sz="2800" dirty="0">
              <a:solidFill>
                <a:srgbClr val="0000FF"/>
              </a:solidFill>
              <a:latin typeface="Arial Narrow" panose="020B0606020202030204" pitchFamily="34" charset="0"/>
              <a:cs typeface="Times New Roman" panose="02020603050405020304" pitchFamily="18" charset="0"/>
            </a:endParaRPr>
          </a:p>
          <a:p>
            <a:pPr eaLnBrk="1" hangingPunct="1"/>
            <a:r>
              <a:rPr lang="en-US" altLang="en-US" sz="2800" dirty="0">
                <a:solidFill>
                  <a:srgbClr val="0000FF"/>
                </a:solidFill>
                <a:latin typeface="Arial Narrow" panose="020B0606020202030204" pitchFamily="34" charset="0"/>
                <a:cs typeface="Times New Roman" panose="02020603050405020304" pitchFamily="18" charset="0"/>
              </a:rPr>
              <a:t>	end</a:t>
            </a:r>
          </a:p>
        </p:txBody>
      </p:sp>
      <p:sp>
        <p:nvSpPr>
          <p:cNvPr id="3" name="TextBox 2"/>
          <p:cNvSpPr txBox="1"/>
          <p:nvPr/>
        </p:nvSpPr>
        <p:spPr>
          <a:xfrm>
            <a:off x="2873926" y="5516380"/>
            <a:ext cx="6351706" cy="954107"/>
          </a:xfrm>
          <a:prstGeom prst="rect">
            <a:avLst/>
          </a:prstGeom>
          <a:noFill/>
        </p:spPr>
        <p:txBody>
          <a:bodyPr wrap="square" rtlCol="0">
            <a:spAutoFit/>
          </a:bodyPr>
          <a:lstStyle/>
          <a:p>
            <a:pPr algn="ctr"/>
            <a:r>
              <a:rPr lang="en-US" sz="2800" dirty="0"/>
              <a:t>Work through the first page of </a:t>
            </a:r>
            <a:br>
              <a:rPr lang="en-US" sz="2800" dirty="0"/>
            </a:br>
            <a:r>
              <a:rPr lang="en-US" sz="2800" dirty="0"/>
              <a:t>For Loop Handout (focus on 1 &amp; 2)</a:t>
            </a:r>
          </a:p>
        </p:txBody>
      </p:sp>
    </p:spTree>
    <p:extLst>
      <p:ext uri="{BB962C8B-B14F-4D97-AF65-F5344CB8AC3E}">
        <p14:creationId xmlns:p14="http://schemas.microsoft.com/office/powerpoint/2010/main" val="185884140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415977" y="2003682"/>
            <a:ext cx="4953000" cy="13827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chemeClr val="accent2"/>
                </a:solidFill>
                <a:latin typeface="Arial Narrow" panose="020B0606020202030204" pitchFamily="34" charset="0"/>
              </a:rPr>
              <a:t>for</a:t>
            </a:r>
            <a:r>
              <a:rPr lang="en-US" altLang="en-US" sz="2800" dirty="0">
                <a:latin typeface="Arial Narrow" panose="020B0606020202030204" pitchFamily="34" charset="0"/>
              </a:rPr>
              <a:t> </a:t>
            </a:r>
            <a:r>
              <a:rPr lang="en-US" altLang="en-US" sz="2800" i="1" dirty="0">
                <a:latin typeface="Arial Narrow" panose="020B0606020202030204" pitchFamily="34" charset="0"/>
              </a:rPr>
              <a:t>k=</a:t>
            </a:r>
            <a:r>
              <a:rPr lang="en-US" altLang="en-US" sz="2800" i="1" dirty="0" err="1">
                <a:latin typeface="Arial Narrow" panose="020B0606020202030204" pitchFamily="34" charset="0"/>
              </a:rPr>
              <a:t>m:s:n</a:t>
            </a:r>
            <a:endParaRPr lang="en-US" altLang="en-US" sz="2800" dirty="0">
              <a:latin typeface="Arial Narrow" panose="020B0606020202030204" pitchFamily="34" charset="0"/>
            </a:endParaRPr>
          </a:p>
          <a:p>
            <a:pPr eaLnBrk="1" hangingPunct="1"/>
            <a:r>
              <a:rPr lang="en-US" altLang="en-US" sz="2800" dirty="0">
                <a:latin typeface="Arial Narrow" panose="020B0606020202030204" pitchFamily="34" charset="0"/>
              </a:rPr>
              <a:t>	</a:t>
            </a:r>
            <a:r>
              <a:rPr lang="en-US" altLang="en-US" sz="2800" i="1" dirty="0">
                <a:latin typeface="Arial Narrow" panose="020B0606020202030204" pitchFamily="34" charset="0"/>
              </a:rPr>
              <a:t>statements (that vary with k) </a:t>
            </a:r>
          </a:p>
          <a:p>
            <a:pPr eaLnBrk="1" hangingPunct="1"/>
            <a:r>
              <a:rPr lang="en-US" altLang="en-US" sz="2800" dirty="0">
                <a:solidFill>
                  <a:schemeClr val="accent2"/>
                </a:solidFill>
                <a:latin typeface="Arial Narrow" panose="020B0606020202030204" pitchFamily="34" charset="0"/>
              </a:rPr>
              <a:t>end</a:t>
            </a:r>
          </a:p>
        </p:txBody>
      </p:sp>
      <p:graphicFrame>
        <p:nvGraphicFramePr>
          <p:cNvPr id="13315" name="Object 10"/>
          <p:cNvGraphicFramePr>
            <a:graphicFrameLocks noChangeAspect="1"/>
          </p:cNvGraphicFramePr>
          <p:nvPr>
            <p:extLst>
              <p:ext uri="{D42A27DB-BD31-4B8C-83A1-F6EECF244321}">
                <p14:modId xmlns:p14="http://schemas.microsoft.com/office/powerpoint/2010/main" val="2240085181"/>
              </p:ext>
            </p:extLst>
          </p:nvPr>
        </p:nvGraphicFramePr>
        <p:xfrm>
          <a:off x="5894885" y="0"/>
          <a:ext cx="5970588" cy="6858000"/>
        </p:xfrm>
        <a:graphic>
          <a:graphicData uri="http://schemas.openxmlformats.org/presentationml/2006/ole">
            <mc:AlternateContent xmlns:mc="http://schemas.openxmlformats.org/markup-compatibility/2006">
              <mc:Choice xmlns:v="urn:schemas-microsoft-com:vml" Requires="v">
                <p:oleObj spid="_x0000_s5207" name="Visio" r:id="rId3" imgW="4092476" imgH="4700349" progId="Visio.Drawing.11">
                  <p:embed/>
                </p:oleObj>
              </mc:Choice>
              <mc:Fallback>
                <p:oleObj name="Visio" r:id="rId3" imgW="4092476" imgH="4700349"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4885" y="0"/>
                        <a:ext cx="59705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 Box 6"/>
          <p:cNvSpPr txBox="1">
            <a:spLocks noChangeArrowheads="1"/>
          </p:cNvSpPr>
          <p:nvPr/>
        </p:nvSpPr>
        <p:spPr bwMode="auto">
          <a:xfrm>
            <a:off x="415977" y="3702565"/>
            <a:ext cx="4953000" cy="281815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t>where:	</a:t>
            </a:r>
          </a:p>
          <a:p>
            <a:pPr eaLnBrk="1" hangingPunct="1"/>
            <a:r>
              <a:rPr lang="en-US" altLang="en-US" sz="2800" dirty="0"/>
              <a:t>	k = 	loop variable</a:t>
            </a:r>
          </a:p>
          <a:p>
            <a:pPr eaLnBrk="1" hangingPunct="1"/>
            <a:r>
              <a:rPr lang="en-US" altLang="en-US" sz="2800" dirty="0"/>
              <a:t>	m =  	start</a:t>
            </a:r>
          </a:p>
          <a:p>
            <a:pPr eaLnBrk="1" hangingPunct="1"/>
            <a:r>
              <a:rPr lang="en-US" altLang="en-US" sz="2800" dirty="0"/>
              <a:t>	s  =	increment </a:t>
            </a:r>
          </a:p>
          <a:p>
            <a:pPr eaLnBrk="1" hangingPunct="1"/>
            <a:r>
              <a:rPr lang="en-US" altLang="en-US" sz="2800" dirty="0"/>
              <a:t>	n  =	stop</a:t>
            </a:r>
            <a:endParaRPr lang="en-US" altLang="en-US" sz="4000" dirty="0"/>
          </a:p>
        </p:txBody>
      </p:sp>
      <p:sp>
        <p:nvSpPr>
          <p:cNvPr id="2" name="Title 1"/>
          <p:cNvSpPr>
            <a:spLocks noGrp="1"/>
          </p:cNvSpPr>
          <p:nvPr>
            <p:ph type="title"/>
          </p:nvPr>
        </p:nvSpPr>
        <p:spPr>
          <a:xfrm>
            <a:off x="221107" y="216884"/>
            <a:ext cx="5109979" cy="1164022"/>
          </a:xfrm>
        </p:spPr>
        <p:txBody>
          <a:bodyPr>
            <a:normAutofit fontScale="90000"/>
          </a:bodyPr>
          <a:lstStyle/>
          <a:p>
            <a:r>
              <a:rPr lang="en-US" dirty="0"/>
              <a:t>For Loop Syntax &amp; Flowchart </a:t>
            </a:r>
          </a:p>
        </p:txBody>
      </p:sp>
    </p:spTree>
    <p:extLst>
      <p:ext uri="{BB962C8B-B14F-4D97-AF65-F5344CB8AC3E}">
        <p14:creationId xmlns:p14="http://schemas.microsoft.com/office/powerpoint/2010/main" val="309955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 y="133565"/>
            <a:ext cx="12072135" cy="1469204"/>
          </a:xfrm>
        </p:spPr>
        <p:txBody>
          <a:bodyPr>
            <a:normAutofit/>
          </a:bodyPr>
          <a:lstStyle/>
          <a:p>
            <a:pPr eaLnBrk="1" hangingPunct="1"/>
            <a:r>
              <a:rPr lang="en-US" altLang="en-US" b="1" dirty="0"/>
              <a:t>Loop Logic: </a:t>
            </a:r>
            <a:r>
              <a:rPr lang="en-US" altLang="en-US" dirty="0"/>
              <a:t>Filling a vector</a:t>
            </a:r>
            <a:br>
              <a:rPr lang="en-US" altLang="en-US" b="1" dirty="0"/>
            </a:br>
            <a:r>
              <a:rPr lang="en-US" altLang="en-US" b="1" dirty="0"/>
              <a:t>Example: </a:t>
            </a:r>
            <a:r>
              <a:rPr lang="en-US" altLang="en-US" dirty="0"/>
              <a:t>an</a:t>
            </a:r>
            <a:r>
              <a:rPr lang="en-US" altLang="en-US" b="1" dirty="0"/>
              <a:t> </a:t>
            </a:r>
            <a:r>
              <a:rPr lang="en-US" altLang="en-US" dirty="0"/>
              <a:t>element-by-element conditional </a:t>
            </a:r>
          </a:p>
        </p:txBody>
      </p:sp>
      <p:sp>
        <p:nvSpPr>
          <p:cNvPr id="9219" name="Text Box 5"/>
          <p:cNvSpPr txBox="1">
            <a:spLocks noChangeArrowheads="1"/>
          </p:cNvSpPr>
          <p:nvPr/>
        </p:nvSpPr>
        <p:spPr bwMode="auto">
          <a:xfrm>
            <a:off x="1353872" y="1602769"/>
            <a:ext cx="918263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chemeClr val="accent2"/>
                </a:solidFill>
              </a:rPr>
              <a:t>For</a:t>
            </a:r>
            <a:r>
              <a:rPr lang="en-US" altLang="en-US" sz="3200" dirty="0"/>
              <a:t> a vector x of a given </a:t>
            </a:r>
            <a:r>
              <a:rPr lang="en-US" altLang="en-US" sz="3200" dirty="0">
                <a:solidFill>
                  <a:schemeClr val="accent2"/>
                </a:solidFill>
              </a:rPr>
              <a:t>length</a:t>
            </a:r>
            <a:r>
              <a:rPr lang="en-US" altLang="en-US" sz="3200" dirty="0"/>
              <a:t>, </a:t>
            </a:r>
          </a:p>
          <a:p>
            <a:pPr algn="ctr" eaLnBrk="1" hangingPunct="1">
              <a:spcBef>
                <a:spcPct val="50000"/>
              </a:spcBef>
            </a:pPr>
            <a:r>
              <a:rPr lang="en-US" altLang="en-US" sz="3200" dirty="0"/>
              <a:t>take the square root of each value </a:t>
            </a:r>
            <a:r>
              <a:rPr lang="en-US" altLang="en-US" sz="3200" dirty="0">
                <a:solidFill>
                  <a:schemeClr val="accent2"/>
                </a:solidFill>
              </a:rPr>
              <a:t>if</a:t>
            </a:r>
            <a:r>
              <a:rPr lang="en-US" altLang="en-US" sz="3200" dirty="0"/>
              <a:t> it is positive </a:t>
            </a:r>
          </a:p>
        </p:txBody>
      </p:sp>
      <p:sp>
        <p:nvSpPr>
          <p:cNvPr id="2" name="Rectangle 1">
            <a:extLst>
              <a:ext uri="{FF2B5EF4-FFF2-40B4-BE49-F238E27FC236}">
                <a16:creationId xmlns:a16="http://schemas.microsoft.com/office/drawing/2014/main" id="{B317C8D7-4549-4900-A03F-EAAD1AE808B5}"/>
              </a:ext>
            </a:extLst>
          </p:cNvPr>
          <p:cNvSpPr/>
          <p:nvPr/>
        </p:nvSpPr>
        <p:spPr>
          <a:xfrm>
            <a:off x="112889" y="3272027"/>
            <a:ext cx="4030133" cy="3108543"/>
          </a:xfrm>
          <a:prstGeom prst="rect">
            <a:avLst/>
          </a:prstGeo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800" dirty="0">
                <a:solidFill>
                  <a:srgbClr val="0000FF"/>
                </a:solidFill>
                <a:latin typeface="Calibri" panose="020F0502020204030204" pitchFamily="34" charset="0"/>
              </a:rPr>
              <a:t>  function</a:t>
            </a:r>
            <a:r>
              <a:rPr lang="en-US" sz="2800" dirty="0">
                <a:solidFill>
                  <a:srgbClr val="000000"/>
                </a:solidFill>
                <a:latin typeface="Calibri" panose="020F0502020204030204" pitchFamily="34" charset="0"/>
              </a:rPr>
              <a:t> y = root(x)</a:t>
            </a:r>
          </a:p>
          <a:p>
            <a:r>
              <a:rPr lang="en-US" sz="2800" dirty="0">
                <a:solidFill>
                  <a:srgbClr val="228B22"/>
                </a:solidFill>
                <a:latin typeface="Calibri" panose="020F0502020204030204" pitchFamily="34" charset="0"/>
              </a:rPr>
              <a:t>  % Lots ‘o’ Comments </a:t>
            </a:r>
          </a:p>
          <a:p>
            <a:r>
              <a:rPr lang="en-US" sz="2800" dirty="0">
                <a:solidFill>
                  <a:srgbClr val="0000FF"/>
                </a:solidFill>
                <a:latin typeface="Calibri" panose="020F0502020204030204" pitchFamily="34" charset="0"/>
              </a:rPr>
              <a:t>  if</a:t>
            </a:r>
            <a:r>
              <a:rPr lang="en-US" sz="2800" dirty="0">
                <a:solidFill>
                  <a:srgbClr val="000000"/>
                </a:solidFill>
                <a:latin typeface="Calibri" panose="020F0502020204030204" pitchFamily="34" charset="0"/>
              </a:rPr>
              <a:t> x(k) &gt;= 0</a:t>
            </a:r>
          </a:p>
          <a:p>
            <a:r>
              <a:rPr lang="es-ES" sz="2800" dirty="0">
                <a:solidFill>
                  <a:srgbClr val="000000"/>
                </a:solidFill>
                <a:latin typeface="Calibri" panose="020F0502020204030204" pitchFamily="34" charset="0"/>
              </a:rPr>
              <a:t>      y(k) = x(k)^0.5;</a:t>
            </a:r>
          </a:p>
          <a:p>
            <a:r>
              <a:rPr lang="en-US" sz="2800" dirty="0">
                <a:solidFill>
                  <a:srgbClr val="0000FF"/>
                </a:solidFill>
                <a:latin typeface="Calibri" panose="020F0502020204030204" pitchFamily="34" charset="0"/>
              </a:rPr>
              <a:t>  else</a:t>
            </a:r>
          </a:p>
          <a:p>
            <a:r>
              <a:rPr lang="en-US" sz="2800" dirty="0">
                <a:solidFill>
                  <a:srgbClr val="000000"/>
                </a:solidFill>
                <a:latin typeface="Calibri" panose="020F0502020204030204" pitchFamily="34" charset="0"/>
              </a:rPr>
              <a:t>      y(k) = </a:t>
            </a:r>
            <a:r>
              <a:rPr lang="en-US" sz="2800" dirty="0" err="1">
                <a:solidFill>
                  <a:srgbClr val="000000"/>
                </a:solidFill>
                <a:latin typeface="Calibri" panose="020F0502020204030204" pitchFamily="34" charset="0"/>
              </a:rPr>
              <a:t>NaN</a:t>
            </a:r>
            <a:r>
              <a:rPr lang="en-US" sz="2800" dirty="0">
                <a:solidFill>
                  <a:srgbClr val="000000"/>
                </a:solidFill>
                <a:latin typeface="Calibri" panose="020F0502020204030204" pitchFamily="34" charset="0"/>
              </a:rPr>
              <a:t>;</a:t>
            </a:r>
          </a:p>
          <a:p>
            <a:r>
              <a:rPr lang="en-US" sz="2800" dirty="0">
                <a:solidFill>
                  <a:srgbClr val="0000FF"/>
                </a:solidFill>
                <a:latin typeface="Calibri" panose="020F0502020204030204" pitchFamily="34" charset="0"/>
              </a:rPr>
              <a:t>  end</a:t>
            </a:r>
          </a:p>
        </p:txBody>
      </p:sp>
      <p:sp>
        <p:nvSpPr>
          <p:cNvPr id="5" name="Rectangle 4">
            <a:extLst>
              <a:ext uri="{FF2B5EF4-FFF2-40B4-BE49-F238E27FC236}">
                <a16:creationId xmlns:a16="http://schemas.microsoft.com/office/drawing/2014/main" id="{BD5BEE1A-D686-4591-9CC7-DA8B5F8A54C2}"/>
              </a:ext>
            </a:extLst>
          </p:cNvPr>
          <p:cNvSpPr/>
          <p:nvPr/>
        </p:nvSpPr>
        <p:spPr>
          <a:xfrm>
            <a:off x="4223805" y="3272027"/>
            <a:ext cx="7221372" cy="3046988"/>
          </a:xfrm>
          <a:prstGeom prst="rect">
            <a:avLst/>
          </a:prstGeom>
        </p:spPr>
        <p:txBody>
          <a:bodyPr wrap="square">
            <a:spAutoFit/>
          </a:bodyPr>
          <a:lstStyle/>
          <a:p>
            <a:pPr marL="342900" indent="-342900">
              <a:buFont typeface="Wingdings" panose="05000000000000000000" pitchFamily="2" charset="2"/>
              <a:buChar char="ç"/>
            </a:pPr>
            <a:r>
              <a:rPr lang="en-US" sz="2400" dirty="0">
                <a:latin typeface="Calibri" panose="020F0502020204030204" pitchFamily="34" charset="0"/>
                <a:sym typeface="Wingdings" panose="05000000000000000000" pitchFamily="2" charset="2"/>
              </a:rPr>
              <a:t> 	Previous function </a:t>
            </a:r>
          </a:p>
          <a:p>
            <a:pPr marL="1257300" lvl="2" indent="-342900">
              <a:buFont typeface="Arial" panose="020B0604020202020204" pitchFamily="34" charset="0"/>
              <a:buChar char="•"/>
            </a:pPr>
            <a:r>
              <a:rPr lang="en-US" sz="2400" dirty="0">
                <a:latin typeface="Calibri" panose="020F0502020204030204" pitchFamily="34" charset="0"/>
                <a:sym typeface="Wingdings" panose="05000000000000000000" pitchFamily="2" charset="2"/>
              </a:rPr>
              <a:t>Download from Website </a:t>
            </a:r>
          </a:p>
          <a:p>
            <a:pPr marL="1257300" lvl="2" indent="-342900">
              <a:buFont typeface="Arial" panose="020B0604020202020204" pitchFamily="34" charset="0"/>
              <a:buChar char="•"/>
            </a:pPr>
            <a:r>
              <a:rPr lang="en-US" sz="2400" dirty="0">
                <a:latin typeface="Calibri" panose="020F0502020204030204" pitchFamily="34" charset="0"/>
                <a:sym typeface="Wingdings" panose="05000000000000000000" pitchFamily="2" charset="2"/>
              </a:rPr>
              <a:t>Run with scalar input (e.g. x = 2)</a:t>
            </a:r>
          </a:p>
          <a:p>
            <a:pPr marL="1257300" lvl="2" indent="-342900">
              <a:buFont typeface="Arial" panose="020B0604020202020204" pitchFamily="34" charset="0"/>
              <a:buChar char="•"/>
            </a:pPr>
            <a:r>
              <a:rPr lang="en-US" sz="2400" dirty="0">
                <a:latin typeface="Calibri" panose="020F0502020204030204" pitchFamily="34" charset="0"/>
                <a:sym typeface="Wingdings" panose="05000000000000000000" pitchFamily="2" charset="2"/>
              </a:rPr>
              <a:t>Run with a vector (e.g., x =[2 0 -2])</a:t>
            </a:r>
          </a:p>
          <a:p>
            <a:pPr lvl="2"/>
            <a:r>
              <a:rPr lang="en-US" sz="2400" dirty="0">
                <a:latin typeface="Calibri" panose="020F0502020204030204" pitchFamily="34" charset="0"/>
                <a:sym typeface="Wingdings" panose="05000000000000000000" pitchFamily="2" charset="2"/>
              </a:rPr>
              <a:t>	 What happens? </a:t>
            </a:r>
          </a:p>
          <a:p>
            <a:pPr marL="1257300" lvl="2" indent="-342900">
              <a:buFont typeface="Arial" panose="020B0604020202020204" pitchFamily="34" charset="0"/>
              <a:buChar char="•"/>
            </a:pPr>
            <a:r>
              <a:rPr lang="en-US" sz="2400" dirty="0">
                <a:latin typeface="Calibri" panose="020F0502020204030204" pitchFamily="34" charset="0"/>
                <a:sym typeface="Wingdings" panose="05000000000000000000" pitchFamily="2" charset="2"/>
              </a:rPr>
              <a:t>Convert to match </a:t>
            </a:r>
            <a:r>
              <a:rPr lang="en-US" sz="2400" b="1" dirty="0">
                <a:latin typeface="Calibri" panose="020F0502020204030204" pitchFamily="34" charset="0"/>
                <a:sym typeface="Wingdings" panose="05000000000000000000" pitchFamily="2" charset="2"/>
              </a:rPr>
              <a:t>4. MATLAB Example </a:t>
            </a:r>
            <a:r>
              <a:rPr lang="en-US" sz="2400" dirty="0">
                <a:latin typeface="Calibri" panose="020F0502020204030204" pitchFamily="34" charset="0"/>
                <a:sym typeface="Wingdings" panose="05000000000000000000" pitchFamily="2" charset="2"/>
              </a:rPr>
              <a:t>on pg. 2</a:t>
            </a:r>
          </a:p>
          <a:p>
            <a:pPr marL="1257300" lvl="2" indent="-342900">
              <a:buFont typeface="Arial" panose="020B0604020202020204" pitchFamily="34" charset="0"/>
              <a:buChar char="•"/>
            </a:pPr>
            <a:r>
              <a:rPr lang="en-US" sz="2400" dirty="0">
                <a:latin typeface="Calibri" panose="020F0502020204030204" pitchFamily="34" charset="0"/>
                <a:sym typeface="Wingdings" panose="05000000000000000000" pitchFamily="2" charset="2"/>
              </a:rPr>
              <a:t>Run this function with the same vector </a:t>
            </a:r>
            <a:br>
              <a:rPr lang="en-US" sz="2400" dirty="0">
                <a:latin typeface="Calibri" panose="020F0502020204030204" pitchFamily="34" charset="0"/>
                <a:sym typeface="Wingdings" panose="05000000000000000000" pitchFamily="2" charset="2"/>
              </a:rPr>
            </a:br>
            <a:r>
              <a:rPr lang="en-US" sz="2400" dirty="0">
                <a:latin typeface="Calibri" panose="020F0502020204030204" pitchFamily="34" charset="0"/>
                <a:sym typeface="Wingdings" panose="05000000000000000000" pitchFamily="2" charset="2"/>
              </a:rPr>
              <a:t>   	 What happens? </a:t>
            </a:r>
          </a:p>
        </p:txBody>
      </p:sp>
    </p:spTree>
    <p:extLst>
      <p:ext uri="{BB962C8B-B14F-4D97-AF65-F5344CB8AC3E}">
        <p14:creationId xmlns:p14="http://schemas.microsoft.com/office/powerpoint/2010/main" val="39179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F69D-89AD-485F-9E4A-A0DBA8D26C29}"/>
              </a:ext>
            </a:extLst>
          </p:cNvPr>
          <p:cNvSpPr>
            <a:spLocks noGrp="1"/>
          </p:cNvSpPr>
          <p:nvPr>
            <p:ph type="title"/>
          </p:nvPr>
        </p:nvSpPr>
        <p:spPr/>
        <p:txBody>
          <a:bodyPr>
            <a:normAutofit fontScale="90000"/>
          </a:bodyPr>
          <a:lstStyle/>
          <a:p>
            <a:r>
              <a:rPr lang="en-US" dirty="0"/>
              <a:t>Quick Follow the Leader Exercise </a:t>
            </a:r>
          </a:p>
        </p:txBody>
      </p:sp>
      <p:sp>
        <p:nvSpPr>
          <p:cNvPr id="3" name="TextBox 2">
            <a:extLst>
              <a:ext uri="{FF2B5EF4-FFF2-40B4-BE49-F238E27FC236}">
                <a16:creationId xmlns:a16="http://schemas.microsoft.com/office/drawing/2014/main" id="{DE5EB808-FA71-4822-AC6D-F8485F05BC68}"/>
              </a:ext>
            </a:extLst>
          </p:cNvPr>
          <p:cNvSpPr txBox="1"/>
          <p:nvPr/>
        </p:nvSpPr>
        <p:spPr>
          <a:xfrm>
            <a:off x="533112" y="1000125"/>
            <a:ext cx="11287125" cy="1631216"/>
          </a:xfrm>
          <a:prstGeom prst="rect">
            <a:avLst/>
          </a:prstGeom>
          <a:noFill/>
        </p:spPr>
        <p:txBody>
          <a:bodyPr wrap="square" rtlCol="0">
            <a:spAutoFit/>
          </a:bodyPr>
          <a:lstStyle/>
          <a:p>
            <a:r>
              <a:rPr lang="en-US" sz="2000" dirty="0"/>
              <a:t>Walk students through editing their own </a:t>
            </a:r>
            <a:r>
              <a:rPr lang="en-US" sz="2000" dirty="0" err="1"/>
              <a:t>root.m</a:t>
            </a:r>
            <a:r>
              <a:rPr lang="en-US" sz="2000" dirty="0"/>
              <a:t> function as you show them the steps </a:t>
            </a:r>
          </a:p>
          <a:p>
            <a:pPr marL="342900" indent="-342900">
              <a:buFont typeface="+mj-lt"/>
              <a:buAutoNum type="arabicPeriod"/>
            </a:pPr>
            <a:r>
              <a:rPr lang="en-US" sz="2000" dirty="0"/>
              <a:t>add a loop around the conditional that counts from 1 to the length of the input vector</a:t>
            </a:r>
          </a:p>
          <a:p>
            <a:pPr marL="342900" indent="-342900">
              <a:buFont typeface="+mj-lt"/>
              <a:buAutoNum type="arabicPeriod"/>
            </a:pPr>
            <a:r>
              <a:rPr lang="en-US" sz="2000" dirty="0"/>
              <a:t>add indices to the input variable in the conditional tests (to test elements one by one)</a:t>
            </a:r>
          </a:p>
          <a:p>
            <a:pPr marL="342900" indent="-342900">
              <a:buFont typeface="+mj-lt"/>
              <a:buAutoNum type="arabicPeriod"/>
            </a:pPr>
            <a:r>
              <a:rPr lang="en-US" sz="2000" dirty="0"/>
              <a:t>add indices to the input variable in the calculations  (to calculate for just the one element)</a:t>
            </a:r>
          </a:p>
          <a:p>
            <a:pPr marL="342900" indent="-342900">
              <a:buFont typeface="+mj-lt"/>
              <a:buAutoNum type="arabicPeriod"/>
            </a:pPr>
            <a:r>
              <a:rPr lang="en-US" sz="2000" dirty="0"/>
              <a:t>add indices to the output variable in the calculations  (to store the result separately for each element)</a:t>
            </a:r>
          </a:p>
        </p:txBody>
      </p:sp>
      <p:sp>
        <p:nvSpPr>
          <p:cNvPr id="4" name="Rectangle 3">
            <a:extLst>
              <a:ext uri="{FF2B5EF4-FFF2-40B4-BE49-F238E27FC236}">
                <a16:creationId xmlns:a16="http://schemas.microsoft.com/office/drawing/2014/main" id="{37541630-F6DF-4F42-9138-ACCDCD37B8FD}"/>
              </a:ext>
            </a:extLst>
          </p:cNvPr>
          <p:cNvSpPr/>
          <p:nvPr/>
        </p:nvSpPr>
        <p:spPr>
          <a:xfrm>
            <a:off x="1476374" y="3303479"/>
            <a:ext cx="8791575" cy="3108543"/>
          </a:xfrm>
          <a:prstGeom prst="rect">
            <a:avLst/>
          </a:prstGeom>
        </p:spPr>
        <p:txBody>
          <a:bodyPr wrap="square">
            <a:spAutoFit/>
          </a:bodyPr>
          <a:lstStyle/>
          <a:p>
            <a:pPr lvl="0"/>
            <a:r>
              <a:rPr lang="en-US" altLang="en-US" sz="2800" dirty="0">
                <a:solidFill>
                  <a:srgbClr val="009DD9"/>
                </a:solidFill>
              </a:rPr>
              <a:t>for</a:t>
            </a:r>
            <a:r>
              <a:rPr lang="en-US" altLang="en-US" sz="2800" dirty="0">
                <a:solidFill>
                  <a:prstClr val="black"/>
                </a:solidFill>
              </a:rPr>
              <a:t> </a:t>
            </a:r>
            <a:r>
              <a:rPr lang="en-US" altLang="en-US" sz="2800" dirty="0">
                <a:solidFill>
                  <a:srgbClr val="FF0000"/>
                </a:solidFill>
              </a:rPr>
              <a:t>k</a:t>
            </a:r>
            <a:r>
              <a:rPr lang="en-US" altLang="en-US" sz="2800" dirty="0">
                <a:solidFill>
                  <a:prstClr val="black"/>
                </a:solidFill>
              </a:rPr>
              <a:t>=1:length(x)			</a:t>
            </a:r>
            <a:r>
              <a:rPr lang="en-US" altLang="en-US" sz="2800" dirty="0">
                <a:solidFill>
                  <a:prstClr val="black"/>
                </a:solidFill>
                <a:sym typeface="Wingdings" panose="05000000000000000000" pitchFamily="2" charset="2"/>
              </a:rPr>
              <a:t> 1</a:t>
            </a:r>
            <a:endParaRPr lang="en-US" altLang="en-US" sz="2800" dirty="0">
              <a:solidFill>
                <a:prstClr val="black"/>
              </a:solidFill>
            </a:endParaRPr>
          </a:p>
          <a:p>
            <a:pPr lvl="0"/>
            <a:r>
              <a:rPr lang="en-US" altLang="en-US" sz="2800" dirty="0">
                <a:solidFill>
                  <a:prstClr val="black"/>
                </a:solidFill>
              </a:rPr>
              <a:t>	</a:t>
            </a:r>
            <a:r>
              <a:rPr lang="en-US" altLang="en-US" sz="2800" dirty="0">
                <a:solidFill>
                  <a:srgbClr val="009DD9"/>
                </a:solidFill>
              </a:rPr>
              <a:t>if</a:t>
            </a:r>
            <a:r>
              <a:rPr lang="en-US" altLang="en-US" sz="2800" dirty="0">
                <a:solidFill>
                  <a:prstClr val="black"/>
                </a:solidFill>
              </a:rPr>
              <a:t> x(</a:t>
            </a:r>
            <a:r>
              <a:rPr lang="en-US" altLang="en-US" sz="2800" dirty="0">
                <a:solidFill>
                  <a:srgbClr val="FF0000"/>
                </a:solidFill>
              </a:rPr>
              <a:t>k</a:t>
            </a:r>
            <a:r>
              <a:rPr lang="en-US" altLang="en-US" sz="2800" dirty="0">
                <a:solidFill>
                  <a:prstClr val="black"/>
                </a:solidFill>
              </a:rPr>
              <a:t>)&gt;=0			</a:t>
            </a:r>
            <a:r>
              <a:rPr lang="en-US" altLang="en-US" sz="2800" dirty="0">
                <a:solidFill>
                  <a:prstClr val="black"/>
                </a:solidFill>
                <a:sym typeface="Wingdings" panose="05000000000000000000" pitchFamily="2" charset="2"/>
              </a:rPr>
              <a:t>     2 </a:t>
            </a:r>
          </a:p>
          <a:p>
            <a:pPr lvl="0"/>
            <a:r>
              <a:rPr lang="en-US" altLang="en-US" sz="2800" dirty="0">
                <a:solidFill>
                  <a:prstClr val="black"/>
                </a:solidFill>
              </a:rPr>
              <a:t>		y(</a:t>
            </a:r>
            <a:r>
              <a:rPr lang="en-US" altLang="en-US" sz="2800" dirty="0">
                <a:solidFill>
                  <a:srgbClr val="FF0000"/>
                </a:solidFill>
              </a:rPr>
              <a:t>k</a:t>
            </a:r>
            <a:r>
              <a:rPr lang="en-US" altLang="en-US" sz="2800" dirty="0">
                <a:solidFill>
                  <a:prstClr val="black"/>
                </a:solidFill>
              </a:rPr>
              <a:t>)=x(</a:t>
            </a:r>
            <a:r>
              <a:rPr lang="en-US" altLang="en-US" sz="2800" dirty="0">
                <a:solidFill>
                  <a:srgbClr val="FF0000"/>
                </a:solidFill>
              </a:rPr>
              <a:t>k</a:t>
            </a:r>
            <a:r>
              <a:rPr lang="en-US" altLang="en-US" sz="2800" dirty="0">
                <a:solidFill>
                  <a:prstClr val="black"/>
                </a:solidFill>
              </a:rPr>
              <a:t>)^0.5</a:t>
            </a:r>
            <a:r>
              <a:rPr lang="en-US" altLang="en-US" sz="2800" dirty="0">
                <a:solidFill>
                  <a:prstClr val="black"/>
                </a:solidFill>
                <a:sym typeface="Wingdings" panose="05000000000000000000" pitchFamily="2" charset="2"/>
              </a:rPr>
              <a:t> 		 3 &amp; 4</a:t>
            </a:r>
            <a:endParaRPr lang="en-US" altLang="en-US" sz="2800" dirty="0">
              <a:solidFill>
                <a:prstClr val="black"/>
              </a:solidFill>
            </a:endParaRPr>
          </a:p>
          <a:p>
            <a:pPr lvl="0"/>
            <a:r>
              <a:rPr lang="en-US" altLang="en-US" sz="2800" dirty="0">
                <a:solidFill>
                  <a:prstClr val="black"/>
                </a:solidFill>
              </a:rPr>
              <a:t>	</a:t>
            </a:r>
            <a:r>
              <a:rPr lang="en-US" altLang="en-US" sz="2800" dirty="0">
                <a:solidFill>
                  <a:srgbClr val="009DD9"/>
                </a:solidFill>
              </a:rPr>
              <a:t>else</a:t>
            </a:r>
          </a:p>
          <a:p>
            <a:pPr lvl="0"/>
            <a:r>
              <a:rPr lang="en-US" altLang="en-US" sz="2800" dirty="0">
                <a:solidFill>
                  <a:prstClr val="black"/>
                </a:solidFill>
              </a:rPr>
              <a:t>		y(</a:t>
            </a:r>
            <a:r>
              <a:rPr lang="en-US" altLang="en-US" sz="2800" dirty="0">
                <a:solidFill>
                  <a:srgbClr val="FF0000"/>
                </a:solidFill>
              </a:rPr>
              <a:t>k</a:t>
            </a:r>
            <a:r>
              <a:rPr lang="en-US" altLang="en-US" sz="2800" dirty="0">
                <a:solidFill>
                  <a:prstClr val="black"/>
                </a:solidFill>
              </a:rPr>
              <a:t>) = </a:t>
            </a:r>
            <a:r>
              <a:rPr lang="en-US" altLang="en-US" sz="2800" dirty="0" err="1">
                <a:solidFill>
                  <a:prstClr val="black"/>
                </a:solidFill>
              </a:rPr>
              <a:t>NaN</a:t>
            </a:r>
            <a:r>
              <a:rPr lang="en-US" altLang="en-US" sz="2800" dirty="0">
                <a:solidFill>
                  <a:prstClr val="black"/>
                </a:solidFill>
              </a:rPr>
              <a:t>			        </a:t>
            </a:r>
            <a:r>
              <a:rPr lang="en-US" altLang="en-US" sz="2800" dirty="0">
                <a:solidFill>
                  <a:prstClr val="black"/>
                </a:solidFill>
                <a:sym typeface="Wingdings" panose="05000000000000000000" pitchFamily="2" charset="2"/>
              </a:rPr>
              <a:t> 4 </a:t>
            </a:r>
            <a:endParaRPr lang="en-US" altLang="en-US" sz="2800" dirty="0">
              <a:solidFill>
                <a:prstClr val="black"/>
              </a:solidFill>
            </a:endParaRPr>
          </a:p>
          <a:p>
            <a:pPr lvl="0"/>
            <a:r>
              <a:rPr lang="en-US" altLang="en-US" sz="2800" dirty="0">
                <a:solidFill>
                  <a:prstClr val="black"/>
                </a:solidFill>
              </a:rPr>
              <a:t>	</a:t>
            </a:r>
            <a:r>
              <a:rPr lang="en-US" altLang="en-US" sz="2800" dirty="0">
                <a:solidFill>
                  <a:srgbClr val="009DD9"/>
                </a:solidFill>
              </a:rPr>
              <a:t>end</a:t>
            </a:r>
          </a:p>
          <a:p>
            <a:pPr lvl="0"/>
            <a:r>
              <a:rPr lang="en-US" altLang="en-US" sz="2800" dirty="0">
                <a:solidFill>
                  <a:srgbClr val="009DD9"/>
                </a:solidFill>
              </a:rPr>
              <a:t>end					</a:t>
            </a:r>
            <a:r>
              <a:rPr lang="en-US" altLang="en-US" sz="2800" dirty="0">
                <a:solidFill>
                  <a:prstClr val="black"/>
                </a:solidFill>
                <a:sym typeface="Wingdings" panose="05000000000000000000" pitchFamily="2" charset="2"/>
              </a:rPr>
              <a:t>  1</a:t>
            </a:r>
            <a:endParaRPr lang="en-US" altLang="en-US" sz="2800" dirty="0">
              <a:solidFill>
                <a:srgbClr val="009DD9"/>
              </a:solidFill>
            </a:endParaRPr>
          </a:p>
        </p:txBody>
      </p:sp>
    </p:spTree>
    <p:extLst>
      <p:ext uri="{BB962C8B-B14F-4D97-AF65-F5344CB8AC3E}">
        <p14:creationId xmlns:p14="http://schemas.microsoft.com/office/powerpoint/2010/main" val="362861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1981200" y="152401"/>
            <a:ext cx="8305800" cy="1020763"/>
          </a:xfrm>
        </p:spPr>
        <p:txBody>
          <a:bodyPr>
            <a:normAutofit fontScale="90000"/>
          </a:bodyPr>
          <a:lstStyle/>
          <a:p>
            <a:pPr eaLnBrk="1" hangingPunct="1"/>
            <a:r>
              <a:rPr lang="en-US" altLang="en-US" dirty="0"/>
              <a:t>Example Function - try it</a:t>
            </a:r>
            <a:br>
              <a:rPr lang="en-US" altLang="en-US" dirty="0"/>
            </a:br>
            <a:r>
              <a:rPr lang="en-US" altLang="en-US" sz="2400" dirty="0"/>
              <a:t>(note: semicolons have been left off on purpose)</a:t>
            </a:r>
          </a:p>
        </p:txBody>
      </p:sp>
      <p:sp>
        <p:nvSpPr>
          <p:cNvPr id="10243" name="Text Box 5"/>
          <p:cNvSpPr txBox="1">
            <a:spLocks noChangeArrowheads="1"/>
          </p:cNvSpPr>
          <p:nvPr/>
        </p:nvSpPr>
        <p:spPr bwMode="auto">
          <a:xfrm>
            <a:off x="2209800" y="1630363"/>
            <a:ext cx="5715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solidFill>
                  <a:schemeClr val="accent2"/>
                </a:solidFill>
              </a:rPr>
              <a:t>function</a:t>
            </a:r>
            <a:r>
              <a:rPr lang="en-US" altLang="en-US" sz="2800" dirty="0"/>
              <a:t> y=root2(x)</a:t>
            </a:r>
          </a:p>
          <a:p>
            <a:pPr eaLnBrk="1" hangingPunct="1"/>
            <a:r>
              <a:rPr lang="en-US" altLang="en-US" sz="2800" dirty="0">
                <a:solidFill>
                  <a:srgbClr val="006600"/>
                </a:solidFill>
              </a:rPr>
              <a:t>% lots of comments </a:t>
            </a:r>
          </a:p>
          <a:p>
            <a:pPr eaLnBrk="1" hangingPunct="1"/>
            <a:endParaRPr lang="en-US" altLang="en-US" sz="2800" dirty="0">
              <a:solidFill>
                <a:srgbClr val="006600"/>
              </a:solidFill>
            </a:endParaRPr>
          </a:p>
          <a:p>
            <a:pPr eaLnBrk="1" hangingPunct="1"/>
            <a:r>
              <a:rPr lang="en-US" altLang="en-US" sz="2800" dirty="0">
                <a:solidFill>
                  <a:schemeClr val="accent2"/>
                </a:solidFill>
              </a:rPr>
              <a:t>for</a:t>
            </a:r>
            <a:r>
              <a:rPr lang="en-US" altLang="en-US" sz="2800" dirty="0"/>
              <a:t> </a:t>
            </a:r>
            <a:r>
              <a:rPr lang="en-US" altLang="en-US" sz="2800" dirty="0">
                <a:solidFill>
                  <a:srgbClr val="FF0000"/>
                </a:solidFill>
              </a:rPr>
              <a:t>k</a:t>
            </a:r>
            <a:r>
              <a:rPr lang="en-US" altLang="en-US" sz="2800" dirty="0"/>
              <a:t>=1:length(x)</a:t>
            </a:r>
          </a:p>
          <a:p>
            <a:pPr eaLnBrk="1" hangingPunct="1"/>
            <a:r>
              <a:rPr lang="en-US" altLang="en-US" sz="2800" dirty="0"/>
              <a:t>	</a:t>
            </a:r>
            <a:r>
              <a:rPr lang="en-US" altLang="en-US" sz="2800" dirty="0">
                <a:solidFill>
                  <a:schemeClr val="accent2"/>
                </a:solidFill>
              </a:rPr>
              <a:t>if</a:t>
            </a:r>
            <a:r>
              <a:rPr lang="en-US" altLang="en-US" sz="2800" dirty="0"/>
              <a:t> x(</a:t>
            </a:r>
            <a:r>
              <a:rPr lang="en-US" altLang="en-US" sz="2800" dirty="0">
                <a:solidFill>
                  <a:srgbClr val="FF0000"/>
                </a:solidFill>
              </a:rPr>
              <a:t>k</a:t>
            </a:r>
            <a:r>
              <a:rPr lang="en-US" altLang="en-US" sz="2800" dirty="0"/>
              <a:t>)&gt;=0</a:t>
            </a:r>
          </a:p>
          <a:p>
            <a:pPr eaLnBrk="1" hangingPunct="1"/>
            <a:r>
              <a:rPr lang="en-US" altLang="en-US" sz="2800" dirty="0"/>
              <a:t>		y(</a:t>
            </a:r>
            <a:r>
              <a:rPr lang="en-US" altLang="en-US" sz="2800" dirty="0">
                <a:solidFill>
                  <a:srgbClr val="FF0000"/>
                </a:solidFill>
              </a:rPr>
              <a:t>k</a:t>
            </a:r>
            <a:r>
              <a:rPr lang="en-US" altLang="en-US" sz="2800" dirty="0"/>
              <a:t>)=x(</a:t>
            </a:r>
            <a:r>
              <a:rPr lang="en-US" altLang="en-US" sz="2800" dirty="0">
                <a:solidFill>
                  <a:srgbClr val="FF0000"/>
                </a:solidFill>
              </a:rPr>
              <a:t>k</a:t>
            </a:r>
            <a:r>
              <a:rPr lang="en-US" altLang="en-US" sz="2800" dirty="0"/>
              <a:t>)^0.5</a:t>
            </a:r>
          </a:p>
          <a:p>
            <a:pPr eaLnBrk="1" hangingPunct="1"/>
            <a:r>
              <a:rPr lang="en-US" altLang="en-US" sz="2800" dirty="0"/>
              <a:t>	</a:t>
            </a:r>
            <a:r>
              <a:rPr lang="en-US" altLang="en-US" sz="2800" dirty="0">
                <a:solidFill>
                  <a:schemeClr val="accent2"/>
                </a:solidFill>
              </a:rPr>
              <a:t>else</a:t>
            </a:r>
          </a:p>
          <a:p>
            <a:pPr eaLnBrk="1" hangingPunct="1"/>
            <a:r>
              <a:rPr lang="en-US" altLang="en-US" sz="2800" dirty="0"/>
              <a:t>		y(</a:t>
            </a:r>
            <a:r>
              <a:rPr lang="en-US" altLang="en-US" sz="2800" dirty="0">
                <a:solidFill>
                  <a:srgbClr val="FF0000"/>
                </a:solidFill>
              </a:rPr>
              <a:t>k</a:t>
            </a:r>
            <a:r>
              <a:rPr lang="en-US" altLang="en-US" sz="2800" dirty="0"/>
              <a:t>) = </a:t>
            </a:r>
            <a:r>
              <a:rPr lang="en-US" altLang="en-US" sz="2800" dirty="0" err="1"/>
              <a:t>NaN</a:t>
            </a:r>
            <a:endParaRPr lang="en-US" altLang="en-US" sz="2800" dirty="0"/>
          </a:p>
          <a:p>
            <a:pPr eaLnBrk="1" hangingPunct="1"/>
            <a:r>
              <a:rPr lang="en-US" altLang="en-US" sz="2800" dirty="0"/>
              <a:t>	</a:t>
            </a:r>
            <a:r>
              <a:rPr lang="en-US" altLang="en-US" sz="2800" dirty="0">
                <a:solidFill>
                  <a:schemeClr val="accent2"/>
                </a:solidFill>
              </a:rPr>
              <a:t>end</a:t>
            </a:r>
          </a:p>
          <a:p>
            <a:pPr eaLnBrk="1" hangingPunct="1"/>
            <a:r>
              <a:rPr lang="en-US" altLang="en-US" sz="2800" dirty="0">
                <a:solidFill>
                  <a:schemeClr val="accent2"/>
                </a:solidFill>
              </a:rPr>
              <a:t>end</a:t>
            </a:r>
          </a:p>
        </p:txBody>
      </p:sp>
      <p:sp>
        <p:nvSpPr>
          <p:cNvPr id="48134" name="AutoShape 6"/>
          <p:cNvSpPr>
            <a:spLocks/>
          </p:cNvSpPr>
          <p:nvPr/>
        </p:nvSpPr>
        <p:spPr bwMode="auto">
          <a:xfrm>
            <a:off x="6159723" y="3472042"/>
            <a:ext cx="685800" cy="2133600"/>
          </a:xfrm>
          <a:prstGeom prst="rightBrace">
            <a:avLst>
              <a:gd name="adj1" fmla="val 2592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8135" name="Text Box 7"/>
          <p:cNvSpPr txBox="1">
            <a:spLocks noChangeArrowheads="1"/>
          </p:cNvSpPr>
          <p:nvPr/>
        </p:nvSpPr>
        <p:spPr bwMode="auto">
          <a:xfrm>
            <a:off x="7358710" y="3127745"/>
            <a:ext cx="4239718" cy="2092881"/>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dirty="0">
                <a:latin typeface="Corbel" panose="020B0503020204020204" pitchFamily="34" charset="0"/>
              </a:rPr>
              <a:t>If structure </a:t>
            </a:r>
            <a:r>
              <a:rPr lang="en-US" altLang="en-US" sz="2800" u="sng" dirty="0">
                <a:latin typeface="Corbel" panose="020B0503020204020204" pitchFamily="34" charset="0"/>
              </a:rPr>
              <a:t>inside </a:t>
            </a:r>
            <a:br>
              <a:rPr lang="en-US" altLang="en-US" sz="2800" dirty="0">
                <a:latin typeface="Corbel" panose="020B0503020204020204" pitchFamily="34" charset="0"/>
              </a:rPr>
            </a:br>
            <a:r>
              <a:rPr lang="en-US" altLang="en-US" sz="2800" dirty="0">
                <a:latin typeface="Corbel" panose="020B0503020204020204" pitchFamily="34" charset="0"/>
              </a:rPr>
              <a:t>a </a:t>
            </a:r>
            <a:r>
              <a:rPr lang="en-US" altLang="en-US" sz="2800" dirty="0">
                <a:solidFill>
                  <a:schemeClr val="accent2"/>
                </a:solidFill>
                <a:latin typeface="Corbel" panose="020B0503020204020204" pitchFamily="34" charset="0"/>
              </a:rPr>
              <a:t>for </a:t>
            </a:r>
            <a:r>
              <a:rPr lang="en-US" altLang="en-US" sz="2800" dirty="0">
                <a:latin typeface="Corbel" panose="020B0503020204020204" pitchFamily="34" charset="0"/>
              </a:rPr>
              <a:t>loop.</a:t>
            </a:r>
          </a:p>
          <a:p>
            <a:pPr eaLnBrk="1" hangingPunct="1">
              <a:spcBef>
                <a:spcPct val="50000"/>
              </a:spcBef>
            </a:pPr>
            <a:r>
              <a:rPr lang="en-US" altLang="en-US" sz="2800" dirty="0">
                <a:latin typeface="Corbel" panose="020B0503020204020204" pitchFamily="34" charset="0"/>
              </a:rPr>
              <a:t>Loop steps through each element in the vector</a:t>
            </a:r>
            <a:r>
              <a:rPr lang="en-US" altLang="en-US" sz="3200" dirty="0">
                <a:latin typeface="Corbel" panose="020B0503020204020204" pitchFamily="34" charset="0"/>
              </a:rPr>
              <a:t>.</a:t>
            </a:r>
          </a:p>
        </p:txBody>
      </p:sp>
      <p:sp>
        <p:nvSpPr>
          <p:cNvPr id="48136" name="AutoShape 8"/>
          <p:cNvSpPr>
            <a:spLocks/>
          </p:cNvSpPr>
          <p:nvPr/>
        </p:nvSpPr>
        <p:spPr bwMode="auto">
          <a:xfrm>
            <a:off x="7467599" y="1441450"/>
            <a:ext cx="3745043" cy="971966"/>
          </a:xfrm>
          <a:prstGeom prst="borderCallout2">
            <a:avLst>
              <a:gd name="adj1" fmla="val 9093"/>
              <a:gd name="adj2" fmla="val -3125"/>
              <a:gd name="adj3" fmla="val 9093"/>
              <a:gd name="adj4" fmla="val -18944"/>
              <a:gd name="adj5" fmla="val 162151"/>
              <a:gd name="adj6" fmla="val -66310"/>
            </a:avLst>
          </a:prstGeom>
          <a:ln>
            <a:headEnd/>
            <a:tailEn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latin typeface="Corbel" panose="020B0503020204020204" pitchFamily="34" charset="0"/>
              </a:rPr>
              <a:t>Loop counts from 1 to the length of the vector</a:t>
            </a:r>
          </a:p>
        </p:txBody>
      </p:sp>
    </p:spTree>
    <p:extLst>
      <p:ext uri="{BB962C8B-B14F-4D97-AF65-F5344CB8AC3E}">
        <p14:creationId xmlns:p14="http://schemas.microsoft.com/office/powerpoint/2010/main" val="1451639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nimBg="1"/>
      <p:bldP spid="48135" grpId="0" animBg="1"/>
      <p:bldP spid="48136" grpId="0" animBg="1"/>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5337</TotalTime>
  <Words>1106</Words>
  <Application>Microsoft Office PowerPoint</Application>
  <PresentationFormat>Widescreen</PresentationFormat>
  <Paragraphs>247</Paragraphs>
  <Slides>17</Slides>
  <Notes>0</Notes>
  <HiddenSlides>5</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Arial Narrow</vt:lpstr>
      <vt:lpstr>Calibri</vt:lpstr>
      <vt:lpstr>Corbel</vt:lpstr>
      <vt:lpstr>Courier New</vt:lpstr>
      <vt:lpstr>Times New Roman</vt:lpstr>
      <vt:lpstr>Wingdings</vt:lpstr>
      <vt:lpstr>Office Theme</vt:lpstr>
      <vt:lpstr>Visio</vt:lpstr>
      <vt:lpstr>Loops: Efficient Repeats</vt:lpstr>
      <vt:lpstr>PowerPoint Presentation</vt:lpstr>
      <vt:lpstr>Technique Practice script (Review)</vt:lpstr>
      <vt:lpstr>PowerPoint Presentation</vt:lpstr>
      <vt:lpstr>Introduction to Loops: Try this sample program </vt:lpstr>
      <vt:lpstr>For Loop Syntax &amp; Flowchart </vt:lpstr>
      <vt:lpstr>Loop Logic: Filling a vector Example: an element-by-element conditional </vt:lpstr>
      <vt:lpstr>Quick Follow the Leader Exercise </vt:lpstr>
      <vt:lpstr>Example Function - try it (note: semicolons have been left off on purpose)</vt:lpstr>
      <vt:lpstr>Notes on this application</vt:lpstr>
      <vt:lpstr>Fill Problem:  Square Root of the elements of a vector   Notice how loop index is used</vt:lpstr>
      <vt:lpstr>Intro to For Loops Lab (Handout)</vt:lpstr>
      <vt:lpstr>Arrays in loops</vt:lpstr>
      <vt:lpstr>For Loop notes</vt:lpstr>
      <vt:lpstr>Assignment (start today)</vt:lpstr>
      <vt:lpstr>Code to solve 2D fill problem  (a complete solution is available with the problem handout)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Vectors and Matrices?</dc:title>
  <dc:creator>S. Scott Moor</dc:creator>
  <cp:lastModifiedBy>Steven Moor</cp:lastModifiedBy>
  <cp:revision>403</cp:revision>
  <cp:lastPrinted>2017-10-26T12:41:59Z</cp:lastPrinted>
  <dcterms:created xsi:type="dcterms:W3CDTF">2015-01-23T15:40:31Z</dcterms:created>
  <dcterms:modified xsi:type="dcterms:W3CDTF">2019-10-24T20:26:41Z</dcterms:modified>
</cp:coreProperties>
</file>