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7"/>
  </p:handoutMasterIdLst>
  <p:sldIdLst>
    <p:sldId id="257" r:id="rId3"/>
    <p:sldId id="258" r:id="rId4"/>
    <p:sldId id="314" r:id="rId5"/>
    <p:sldId id="287" r:id="rId6"/>
    <p:sldId id="279" r:id="rId7"/>
    <p:sldId id="281" r:id="rId8"/>
    <p:sldId id="260" r:id="rId9"/>
    <p:sldId id="261" r:id="rId10"/>
    <p:sldId id="262" r:id="rId11"/>
    <p:sldId id="263" r:id="rId12"/>
    <p:sldId id="264" r:id="rId13"/>
    <p:sldId id="265" r:id="rId14"/>
    <p:sldId id="280" r:id="rId15"/>
    <p:sldId id="275" r:id="rId16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FF71"/>
    <a:srgbClr val="89FF89"/>
    <a:srgbClr val="E6D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1AA1B-983C-4370-971D-ED1DD6DAAE6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999C9-4400-494F-9826-FCBC9AE2E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66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7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1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81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64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06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8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025236"/>
            <a:ext cx="5613400" cy="53311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025236"/>
            <a:ext cx="5648037" cy="53311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8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26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46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06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6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16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92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6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7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913" y="1099930"/>
            <a:ext cx="5598887" cy="507703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9930"/>
            <a:ext cx="5744028" cy="5077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2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4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0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4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6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913" y="365126"/>
            <a:ext cx="11495315" cy="607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913" y="1088571"/>
            <a:ext cx="11495315" cy="508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1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245053"/>
            <a:ext cx="11413837" cy="66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99" y="1062182"/>
            <a:ext cx="11413837" cy="5294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3479B-1925-408B-AF4F-303EE8E793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8D3B5-08B7-4E5A-A64B-73374086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3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cs.ipfw.edu/~moor/128/Lab.html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400" y="100669"/>
            <a:ext cx="11331389" cy="669348"/>
          </a:xfrm>
        </p:spPr>
        <p:txBody>
          <a:bodyPr>
            <a:normAutofit/>
          </a:bodyPr>
          <a:lstStyle/>
          <a:p>
            <a:r>
              <a:rPr lang="en-US" dirty="0"/>
              <a:t>Program </a:t>
            </a:r>
            <a:r>
              <a:rPr lang="en-US"/>
              <a:t>Flow Control:  </a:t>
            </a:r>
            <a:r>
              <a:rPr lang="en-US" dirty="0"/>
              <a:t>Conditional Logic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1924" y="979561"/>
            <a:ext cx="5298276" cy="348271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By the end of this Lab, </a:t>
            </a:r>
            <a:br>
              <a:rPr lang="en-US" dirty="0"/>
            </a:br>
            <a:r>
              <a:rPr lang="en-US" dirty="0"/>
              <a:t>you should be able to:</a:t>
            </a:r>
          </a:p>
          <a:p>
            <a:r>
              <a:rPr lang="en-US" sz="2600" dirty="0"/>
              <a:t>use Boolean expressions in MATLAB</a:t>
            </a:r>
          </a:p>
          <a:p>
            <a:r>
              <a:rPr lang="en-US" sz="2600" dirty="0"/>
              <a:t>construct Truth Tables in MATLAB</a:t>
            </a:r>
          </a:p>
          <a:p>
            <a:r>
              <a:rPr lang="en-US" sz="2600" dirty="0"/>
              <a:t>use relational operators</a:t>
            </a:r>
          </a:p>
          <a:p>
            <a:r>
              <a:rPr lang="en-US" sz="2600" dirty="0"/>
              <a:t>use a simple branching (if) structure in a function</a:t>
            </a:r>
          </a:p>
          <a:p>
            <a:r>
              <a:rPr lang="en-US" sz="2600" dirty="0"/>
              <a:t>Create a simple flow chart in Visio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1925" y="5010611"/>
            <a:ext cx="5298275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Copy </a:t>
            </a:r>
            <a:r>
              <a:rPr lang="en-US" sz="2400" b="1" i="1" dirty="0" err="1"/>
              <a:t>Bboard.m</a:t>
            </a:r>
            <a:r>
              <a:rPr lang="en-US" sz="2400" dirty="0"/>
              <a:t> &amp; </a:t>
            </a:r>
            <a:r>
              <a:rPr lang="en-US" sz="2400" b="1" i="1" dirty="0" err="1"/>
              <a:t>Bboard.fig</a:t>
            </a:r>
            <a:endParaRPr lang="en-US" sz="2400" b="1" i="1" dirty="0"/>
          </a:p>
          <a:p>
            <a:pPr algn="ctr"/>
            <a:r>
              <a:rPr lang="en-US" sz="2400" dirty="0"/>
              <a:t>from the lab website </a:t>
            </a:r>
            <a:r>
              <a:rPr lang="en-US" sz="2400" dirty="0">
                <a:hlinkClick r:id="rId2"/>
              </a:rPr>
              <a:t>www.etcs.ipfw.edu/~moor/128/Lab.html</a:t>
            </a:r>
            <a:r>
              <a:rPr lang="en-US" sz="2400" dirty="0"/>
              <a:t> </a:t>
            </a:r>
          </a:p>
          <a:p>
            <a:pPr algn="ctr"/>
            <a:r>
              <a:rPr lang="en-US" sz="2400" dirty="0"/>
              <a:t>to your working directory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549153" y="760105"/>
            <a:ext cx="6642847" cy="58201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2200" u="sng" dirty="0"/>
              <a:t>Laboratory Outcomes: </a:t>
            </a:r>
          </a:p>
          <a:p>
            <a:pPr marL="511175" indent="-511175">
              <a:buFont typeface="Arial" panose="020B0604020202020204" pitchFamily="34" charset="0"/>
              <a:buNone/>
            </a:pPr>
            <a:r>
              <a:rPr lang="en-US" sz="2200" b="1" dirty="0"/>
              <a:t>C.1	solve engineering problems using computer tools.</a:t>
            </a:r>
          </a:p>
          <a:p>
            <a:pPr marL="511175" indent="-511175">
              <a:buFont typeface="Arial" panose="020B0604020202020204" pitchFamily="34" charset="0"/>
              <a:buNone/>
            </a:pPr>
            <a:r>
              <a:rPr lang="en-US" sz="2200" dirty="0"/>
              <a:t>C.2	apply arrays and array manipulations.</a:t>
            </a:r>
          </a:p>
          <a:p>
            <a:pPr marL="511175" indent="-511175">
              <a:buFont typeface="Arial" panose="020B0604020202020204" pitchFamily="34" charset="0"/>
              <a:buNone/>
            </a:pPr>
            <a:r>
              <a:rPr lang="en-US" sz="2200" dirty="0"/>
              <a:t>C.3	use and explain text variables &amp; ASCII text files. </a:t>
            </a:r>
          </a:p>
          <a:p>
            <a:pPr marL="511175" indent="-511175">
              <a:buFont typeface="Arial" panose="020B0604020202020204" pitchFamily="34" charset="0"/>
              <a:buNone/>
            </a:pPr>
            <a:r>
              <a:rPr lang="en-US" sz="2200" dirty="0"/>
              <a:t>C.4	write a function with multiple inputs and outputs at the command line.</a:t>
            </a:r>
          </a:p>
          <a:p>
            <a:pPr marL="511175" indent="-511175">
              <a:buFont typeface="Arial" panose="020B0604020202020204" pitchFamily="34" charset="0"/>
              <a:buNone/>
            </a:pPr>
            <a:r>
              <a:rPr lang="en-US" sz="2200" dirty="0"/>
              <a:t>C.5	write a function that results in a non-numerical output. </a:t>
            </a:r>
          </a:p>
          <a:p>
            <a:pPr marL="511175" indent="-511175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7030A0"/>
                </a:solidFill>
              </a:rPr>
              <a:t>C.6	write programs using logical expressions and conditional statements. </a:t>
            </a:r>
          </a:p>
          <a:p>
            <a:pPr marL="511175" indent="-511175">
              <a:buFont typeface="Arial" panose="020B0604020202020204" pitchFamily="34" charset="0"/>
              <a:buNone/>
            </a:pPr>
            <a:r>
              <a:rPr lang="en-US" sz="2200" dirty="0"/>
              <a:t>C.7	write programs using loop structures.</a:t>
            </a:r>
          </a:p>
          <a:p>
            <a:pPr marL="511175" indent="-511175">
              <a:buFont typeface="Arial" panose="020B0604020202020204" pitchFamily="34" charset="0"/>
              <a:buNone/>
            </a:pPr>
            <a:r>
              <a:rPr lang="en-US" sz="2200" dirty="0"/>
              <a:t>C.8	fit data that follows linear, exponential or power law forms.</a:t>
            </a:r>
          </a:p>
          <a:p>
            <a:pPr marL="511175" indent="-511175">
              <a:buFont typeface="Arial" panose="020B0604020202020204" pitchFamily="34" charset="0"/>
              <a:buNone/>
            </a:pPr>
            <a:r>
              <a:rPr lang="en-US" sz="2200" b="1" dirty="0"/>
              <a:t>C.9 	properly communicate a solution based on computer calculation or program.</a:t>
            </a:r>
          </a:p>
        </p:txBody>
      </p:sp>
    </p:spTree>
    <p:extLst>
      <p:ext uri="{BB962C8B-B14F-4D97-AF65-F5344CB8AC3E}">
        <p14:creationId xmlns:p14="http://schemas.microsoft.com/office/powerpoint/2010/main" val="3511748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34472" y="664594"/>
            <a:ext cx="5862916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400" dirty="0"/>
              <a:t>You cannot use radical in MATLAB, </a:t>
            </a:r>
            <a:br>
              <a:rPr lang="en-US" altLang="en-US" sz="2400" dirty="0"/>
            </a:br>
            <a:r>
              <a:rPr lang="en-US" altLang="en-US" sz="2400" dirty="0"/>
              <a:t>	use </a:t>
            </a:r>
            <a:r>
              <a:rPr lang="en-US" altLang="en-US" sz="2400" dirty="0" err="1"/>
              <a:t>sqrt</a:t>
            </a:r>
            <a:r>
              <a:rPr lang="en-US" altLang="en-US" sz="2400" dirty="0"/>
              <a:t>(x) or x.^0.5</a:t>
            </a:r>
          </a:p>
          <a:p>
            <a:pPr marL="0" indent="0">
              <a:buNone/>
            </a:pPr>
            <a:r>
              <a:rPr lang="en-US" altLang="en-US" sz="2400" dirty="0"/>
              <a:t>Tests in Command Window</a:t>
            </a:r>
          </a:p>
          <a:p>
            <a:pPr marL="857250" lvl="2" indent="57150">
              <a:buNone/>
            </a:pPr>
            <a:r>
              <a:rPr lang="en-US" altLang="en-US" dirty="0">
                <a:latin typeface="Arial Narrow" panose="020B0606020202030204" pitchFamily="34" charset="0"/>
              </a:rPr>
              <a:t>&gt;&gt; test(2)</a:t>
            </a:r>
          </a:p>
          <a:p>
            <a:pPr marL="857250" lvl="2" indent="57150">
              <a:buNone/>
            </a:pPr>
            <a:r>
              <a:rPr lang="en-US" altLang="en-US" dirty="0" err="1">
                <a:latin typeface="Arial Narrow" panose="020B0606020202030204" pitchFamily="34" charset="0"/>
              </a:rPr>
              <a:t>ans</a:t>
            </a:r>
            <a:r>
              <a:rPr lang="en-US" altLang="en-US" dirty="0">
                <a:latin typeface="Arial Narrow" panose="020B0606020202030204" pitchFamily="34" charset="0"/>
              </a:rPr>
              <a:t> =</a:t>
            </a:r>
          </a:p>
          <a:p>
            <a:pPr marL="857250" lvl="2" indent="57150">
              <a:buNone/>
            </a:pPr>
            <a:r>
              <a:rPr lang="en-US" altLang="en-US" dirty="0">
                <a:latin typeface="Arial Narrow" panose="020B0606020202030204" pitchFamily="34" charset="0"/>
              </a:rPr>
              <a:t>    1.4142</a:t>
            </a:r>
          </a:p>
          <a:p>
            <a:pPr marL="857250" lvl="2" indent="57150">
              <a:buNone/>
            </a:pPr>
            <a:r>
              <a:rPr lang="en-US" altLang="en-US" dirty="0">
                <a:latin typeface="Arial Narrow" panose="020B0606020202030204" pitchFamily="34" charset="0"/>
              </a:rPr>
              <a:t>&gt;&gt; test(0)</a:t>
            </a:r>
          </a:p>
          <a:p>
            <a:pPr marL="857250" lvl="2" indent="57150">
              <a:buNone/>
            </a:pPr>
            <a:r>
              <a:rPr lang="en-US" altLang="en-US" dirty="0" err="1">
                <a:latin typeface="Arial Narrow" panose="020B0606020202030204" pitchFamily="34" charset="0"/>
              </a:rPr>
              <a:t>ans</a:t>
            </a:r>
            <a:r>
              <a:rPr lang="en-US" altLang="en-US" dirty="0">
                <a:latin typeface="Arial Narrow" panose="020B0606020202030204" pitchFamily="34" charset="0"/>
              </a:rPr>
              <a:t> =</a:t>
            </a:r>
          </a:p>
          <a:p>
            <a:pPr marL="857250" lvl="2" indent="57150">
              <a:buNone/>
            </a:pPr>
            <a:r>
              <a:rPr lang="en-US" altLang="en-US" dirty="0">
                <a:latin typeface="Arial Narrow" panose="020B0606020202030204" pitchFamily="34" charset="0"/>
              </a:rPr>
              <a:t>     0</a:t>
            </a:r>
          </a:p>
          <a:p>
            <a:pPr marL="857250" lvl="2" indent="57150">
              <a:buNone/>
            </a:pPr>
            <a:r>
              <a:rPr lang="en-US" altLang="en-US" dirty="0">
                <a:latin typeface="Arial Narrow" panose="020B0606020202030204" pitchFamily="34" charset="0"/>
              </a:rPr>
              <a:t>&gt;&gt; test(-2) </a:t>
            </a:r>
          </a:p>
          <a:p>
            <a:pPr marL="0" indent="0">
              <a:buNone/>
            </a:pPr>
            <a:r>
              <a:rPr lang="en-US" altLang="en-US" sz="2400" dirty="0"/>
              <a:t>Try a vector x = [2, 0, -2]</a:t>
            </a:r>
          </a:p>
          <a:p>
            <a:pPr marL="857250" lvl="2" indent="57150"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&gt;&gt; test([2, 0, -2])</a:t>
            </a:r>
          </a:p>
          <a:p>
            <a:pPr marL="857250" lvl="2" indent="57150"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&gt;&gt; </a:t>
            </a:r>
          </a:p>
          <a:p>
            <a:pPr marL="0" indent="0">
              <a:buNone/>
            </a:pPr>
            <a:r>
              <a:rPr lang="en-US" altLang="en-US" sz="2400" dirty="0"/>
              <a:t>Nothing happens: When test a logical vector in an if statement all cases must be true for the if to go to the true command statements.</a:t>
            </a:r>
            <a:endParaRPr lang="en-US" altLang="en-US" sz="2400" dirty="0">
              <a:latin typeface="Arial Narrow" panose="020B0606020202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210300" y="664594"/>
            <a:ext cx="5876365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400" dirty="0"/>
              <a:t>Try assigning an output to the last case:</a:t>
            </a:r>
          </a:p>
          <a:p>
            <a:pPr marL="0" indent="0">
              <a:buNone/>
            </a:pPr>
            <a:r>
              <a:rPr lang="en-US" altLang="en-US" sz="2400" dirty="0">
                <a:latin typeface="Arial Narrow" panose="020B0606020202030204" pitchFamily="34" charset="0"/>
              </a:rPr>
              <a:t>&gt;&gt; y = test(-2)</a:t>
            </a:r>
          </a:p>
          <a:p>
            <a:pPr marL="0" indent="0">
              <a:buNone/>
            </a:pPr>
            <a:endParaRPr lang="en-US" altLang="en-US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CC0000"/>
                </a:solidFill>
              </a:rPr>
              <a:t>??? Output argument "y" (and maybe others) not assigned during call to "C:\Documents and Settings\Administrator\My Documents\MATLAB\</a:t>
            </a:r>
            <a:r>
              <a:rPr lang="en-US" altLang="en-US" sz="2400" dirty="0" err="1">
                <a:solidFill>
                  <a:srgbClr val="CC0000"/>
                </a:solidFill>
              </a:rPr>
              <a:t>test.m</a:t>
            </a:r>
            <a:r>
              <a:rPr lang="en-US" altLang="en-US" sz="2400" dirty="0">
                <a:solidFill>
                  <a:srgbClr val="CC0000"/>
                </a:solidFill>
              </a:rPr>
              <a:t> (test)".</a:t>
            </a:r>
          </a:p>
          <a:p>
            <a:pPr marL="0" indent="0">
              <a:buNone/>
            </a:pPr>
            <a:endParaRPr lang="en-US" altLang="en-US" sz="2400" dirty="0">
              <a:solidFill>
                <a:srgbClr val="CC0000"/>
              </a:solidFill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CC0000"/>
                </a:solidFill>
              </a:rPr>
              <a:t>Error in ==&gt; test at 7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CC0000"/>
                </a:solidFill>
              </a:rPr>
              <a:t>if  x &gt;= 0</a:t>
            </a:r>
          </a:p>
          <a:p>
            <a:pPr marL="0" indent="0">
              <a:buNone/>
            </a:pPr>
            <a:endParaRPr lang="en-US" altLang="en-US" sz="2400" dirty="0">
              <a:solidFill>
                <a:srgbClr val="CC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altLang="en-US" sz="2400" dirty="0">
                <a:latin typeface="Arial Narrow" panose="020B0606020202030204" pitchFamily="34" charset="0"/>
              </a:rPr>
              <a:t>You get an error because for a negative number no value is assigned to the output.  We will look at how to fix this with the next program</a:t>
            </a:r>
          </a:p>
          <a:p>
            <a:pPr marL="0" indent="0">
              <a:buNone/>
            </a:pPr>
            <a:endParaRPr lang="en-US" altLang="en-US" sz="2400" dirty="0">
              <a:solidFill>
                <a:srgbClr val="CC0000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54088" y="98212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/>
              <a:t>Handout III: Conditional Statements</a:t>
            </a:r>
          </a:p>
        </p:txBody>
      </p:sp>
    </p:spTree>
    <p:extLst>
      <p:ext uri="{BB962C8B-B14F-4D97-AF65-F5344CB8AC3E}">
        <p14:creationId xmlns:p14="http://schemas.microsoft.com/office/powerpoint/2010/main" val="230122145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>
          <a:xfrm>
            <a:off x="116113" y="90271"/>
            <a:ext cx="11771087" cy="60733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/>
              <a:t>If/else statements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idx="1"/>
          </p:nvPr>
        </p:nvSpPr>
        <p:spPr>
          <a:xfrm>
            <a:off x="4913082" y="773428"/>
            <a:ext cx="6778172" cy="223519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200" dirty="0">
                <a:solidFill>
                  <a:srgbClr val="0070C0"/>
                </a:solidFill>
              </a:rPr>
              <a:t>If</a:t>
            </a:r>
            <a:r>
              <a:rPr lang="en-US" altLang="en-US" sz="3200" i="1" u="sng" dirty="0">
                <a:solidFill>
                  <a:srgbClr val="0070C0"/>
                </a:solidFill>
              </a:rPr>
              <a:t> </a:t>
            </a:r>
            <a:r>
              <a:rPr lang="en-US" altLang="en-US" sz="3200" i="1" u="sng" dirty="0"/>
              <a:t>x is greater than or equal to zero </a:t>
            </a:r>
            <a:r>
              <a:rPr lang="en-US" altLang="en-US" sz="32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200" dirty="0"/>
              <a:t>	then </a:t>
            </a:r>
            <a:r>
              <a:rPr lang="en-US" altLang="en-US" sz="3200" i="1" u="sng" dirty="0"/>
              <a:t> y equals the square root of 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200" dirty="0"/>
              <a:t>or</a:t>
            </a:r>
            <a:r>
              <a:rPr lang="en-US" altLang="en-US" sz="3200" dirty="0">
                <a:solidFill>
                  <a:srgbClr val="0070C0"/>
                </a:solidFill>
              </a:rPr>
              <a:t> else  </a:t>
            </a:r>
            <a:r>
              <a:rPr lang="en-US" altLang="en-US" sz="3200" u="sng" dirty="0">
                <a:solidFill>
                  <a:srgbClr val="0070C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200" i="1" dirty="0"/>
              <a:t>		</a:t>
            </a:r>
            <a:r>
              <a:rPr lang="en-US" altLang="en-US" sz="3200" i="1" u="sng" dirty="0"/>
              <a:t>display an error &amp; set y to </a:t>
            </a:r>
            <a:r>
              <a:rPr lang="en-US" altLang="en-US" sz="3200" i="1" u="sng" dirty="0" err="1"/>
              <a:t>NaN</a:t>
            </a:r>
            <a:endParaRPr lang="en-US" altLang="en-US" sz="4000" dirty="0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913082" y="3104810"/>
            <a:ext cx="6204860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70C0"/>
                </a:solidFill>
                <a:latin typeface="Arial Narrow" panose="020B0606020202030204" pitchFamily="34" charset="0"/>
              </a:rPr>
              <a:t>if</a:t>
            </a:r>
            <a:r>
              <a:rPr lang="en-US" altLang="en-US" sz="2800" dirty="0">
                <a:latin typeface="Arial Narrow" panose="020B0606020202030204" pitchFamily="34" charset="0"/>
              </a:rPr>
              <a:t> x &gt;= 0</a:t>
            </a:r>
          </a:p>
          <a:p>
            <a:pPr eaLnBrk="1" hangingPunct="1"/>
            <a:r>
              <a:rPr lang="en-US" altLang="en-US" sz="2800" dirty="0">
                <a:latin typeface="Arial Narrow" panose="020B0606020202030204" pitchFamily="34" charset="0"/>
              </a:rPr>
              <a:t>	y = </a:t>
            </a:r>
            <a:r>
              <a:rPr lang="en-US" altLang="en-US" sz="2800" dirty="0" err="1">
                <a:latin typeface="Arial Narrow" panose="020B0606020202030204" pitchFamily="34" charset="0"/>
              </a:rPr>
              <a:t>sqrt</a:t>
            </a:r>
            <a:r>
              <a:rPr lang="en-US" altLang="en-US" sz="2800" dirty="0">
                <a:latin typeface="Arial Narrow" panose="020B0606020202030204" pitchFamily="34" charset="0"/>
              </a:rPr>
              <a:t>(x);</a:t>
            </a:r>
          </a:p>
          <a:p>
            <a:pPr eaLnBrk="1" hangingPunct="1">
              <a:spcAft>
                <a:spcPct val="30000"/>
              </a:spcAft>
            </a:pPr>
            <a:r>
              <a:rPr lang="en-US" altLang="en-US" sz="2800" dirty="0">
                <a:solidFill>
                  <a:srgbClr val="0070C0"/>
                </a:solidFill>
                <a:latin typeface="Arial Narrow" panose="020B0606020202030204" pitchFamily="34" charset="0"/>
              </a:rPr>
              <a:t>else</a:t>
            </a:r>
            <a:r>
              <a:rPr lang="en-US" altLang="en-US" sz="2800" dirty="0">
                <a:solidFill>
                  <a:schemeClr val="accent2"/>
                </a:solidFill>
                <a:latin typeface="Arial Narrow" panose="020B0606020202030204" pitchFamily="34" charset="0"/>
              </a:rPr>
              <a:t/>
            </a:r>
            <a:br>
              <a:rPr lang="en-US" altLang="en-US" sz="2800" dirty="0">
                <a:solidFill>
                  <a:schemeClr val="accent2"/>
                </a:solidFill>
                <a:latin typeface="Arial Narrow" panose="020B0606020202030204" pitchFamily="34" charset="0"/>
              </a:rPr>
            </a:br>
            <a:r>
              <a:rPr lang="en-US" altLang="en-US" sz="2800" dirty="0">
                <a:latin typeface="Arial Narrow" panose="020B0606020202030204" pitchFamily="34" charset="0"/>
              </a:rPr>
              <a:t>	</a:t>
            </a:r>
            <a:r>
              <a:rPr lang="en-US" altLang="en-US" sz="2800" dirty="0" err="1">
                <a:latin typeface="Arial Narrow" panose="020B0606020202030204" pitchFamily="34" charset="0"/>
              </a:rPr>
              <a:t>disp</a:t>
            </a:r>
            <a:r>
              <a:rPr lang="en-US" altLang="en-US" sz="2800" dirty="0">
                <a:latin typeface="Arial Narrow" panose="020B0606020202030204" pitchFamily="34" charset="0"/>
              </a:rPr>
              <a:t>(</a:t>
            </a:r>
            <a:r>
              <a:rPr lang="en-US" altLang="en-US" sz="2800" dirty="0">
                <a:solidFill>
                  <a:srgbClr val="D60093"/>
                </a:solidFill>
                <a:latin typeface="Arial Narrow" panose="020B0606020202030204" pitchFamily="34" charset="0"/>
              </a:rPr>
              <a:t>‘Error: input is negative’</a:t>
            </a:r>
            <a:r>
              <a:rPr lang="en-US" altLang="en-US" sz="2800" dirty="0">
                <a:latin typeface="Arial Narrow" panose="020B0606020202030204" pitchFamily="34" charset="0"/>
              </a:rPr>
              <a:t>)</a:t>
            </a:r>
            <a:br>
              <a:rPr lang="en-US" altLang="en-US" sz="2800" dirty="0">
                <a:latin typeface="Arial Narrow" panose="020B0606020202030204" pitchFamily="34" charset="0"/>
              </a:rPr>
            </a:br>
            <a:r>
              <a:rPr lang="en-US" altLang="en-US" sz="2800" dirty="0">
                <a:latin typeface="Arial Narrow" panose="020B0606020202030204" pitchFamily="34" charset="0"/>
              </a:rPr>
              <a:t>	y = </a:t>
            </a:r>
            <a:r>
              <a:rPr lang="en-US" altLang="en-US" sz="2800" dirty="0" err="1">
                <a:latin typeface="Arial Narrow" panose="020B0606020202030204" pitchFamily="34" charset="0"/>
              </a:rPr>
              <a:t>NaN</a:t>
            </a:r>
            <a:r>
              <a:rPr lang="en-US" altLang="en-US" sz="2800" dirty="0">
                <a:latin typeface="Arial Narrow" panose="020B0606020202030204" pitchFamily="34" charset="0"/>
              </a:rPr>
              <a:t>;</a:t>
            </a:r>
            <a:br>
              <a:rPr lang="en-US" altLang="en-US" sz="2800" dirty="0">
                <a:latin typeface="Arial Narrow" panose="020B0606020202030204" pitchFamily="34" charset="0"/>
              </a:rPr>
            </a:br>
            <a:r>
              <a:rPr lang="en-US" altLang="en-US" sz="2800" dirty="0">
                <a:solidFill>
                  <a:srgbClr val="0070C0"/>
                </a:solidFill>
                <a:latin typeface="Arial Narrow" panose="020B0606020202030204" pitchFamily="34" charset="0"/>
              </a:rPr>
              <a:t>end</a:t>
            </a:r>
          </a:p>
        </p:txBody>
      </p:sp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1524001" y="-48946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24114" y="1051320"/>
            <a:ext cx="2815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English: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114" y="3104810"/>
            <a:ext cx="40059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Code: </a:t>
            </a:r>
          </a:p>
          <a:p>
            <a:r>
              <a:rPr lang="en-US" sz="3200" dirty="0"/>
              <a:t>(add to your function)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113" y="5780782"/>
            <a:ext cx="40059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Test:</a:t>
            </a:r>
          </a:p>
          <a:p>
            <a:r>
              <a:rPr lang="en-US" sz="3200" dirty="0"/>
              <a:t>(try these cases again) 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913081" y="5780782"/>
            <a:ext cx="5223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Calibri" panose="020F0502020204030204" pitchFamily="34" charset="0"/>
              </a:rPr>
              <a:t>e.g.  x = 2, x = 0, x = -2</a:t>
            </a:r>
          </a:p>
        </p:txBody>
      </p:sp>
    </p:spTree>
    <p:extLst>
      <p:ext uri="{BB962C8B-B14F-4D97-AF65-F5344CB8AC3E}">
        <p14:creationId xmlns:p14="http://schemas.microsoft.com/office/powerpoint/2010/main" val="1552065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nimBg="1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406923"/>
              </p:ext>
            </p:extLst>
          </p:nvPr>
        </p:nvGraphicFramePr>
        <p:xfrm>
          <a:off x="206065" y="752737"/>
          <a:ext cx="5646711" cy="5577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Visio" r:id="rId4" imgW="2612619" imgH="2357157" progId="Visio.Drawing.11">
                  <p:embed/>
                </p:oleObj>
              </mc:Choice>
              <mc:Fallback>
                <p:oleObj name="Visio" r:id="rId4" imgW="2612619" imgH="235715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65" y="752737"/>
                        <a:ext cx="5646711" cy="55774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Rectangle 26"/>
          <p:cNvSpPr>
            <a:spLocks noGrp="1" noChangeArrowheads="1"/>
          </p:cNvSpPr>
          <p:nvPr>
            <p:ph type="title"/>
          </p:nvPr>
        </p:nvSpPr>
        <p:spPr>
          <a:xfrm>
            <a:off x="461322" y="145405"/>
            <a:ext cx="11495315" cy="6073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u="sng" dirty="0"/>
              <a:t>Review: Example Flowchart</a:t>
            </a:r>
            <a:r>
              <a:rPr lang="en-US" altLang="en-US" sz="2800" dirty="0"/>
              <a:t> </a:t>
            </a:r>
            <a:br>
              <a:rPr lang="en-US" altLang="en-US" sz="2800" dirty="0"/>
            </a:br>
            <a:r>
              <a:rPr lang="en-US" altLang="en-US" sz="2800" dirty="0"/>
              <a:t>for this if-else structure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97486" y="1060507"/>
            <a:ext cx="4920342" cy="52004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u="sng" dirty="0"/>
              <a:t>Aside: Display in Functions </a:t>
            </a:r>
          </a:p>
          <a:p>
            <a:pPr>
              <a:defRPr/>
            </a:pPr>
            <a:r>
              <a:rPr lang="en-US" dirty="0"/>
              <a:t>Limit/Avoid displaying in a function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Sometimes used for warnings </a:t>
            </a:r>
            <a:br>
              <a:rPr lang="en-US" dirty="0"/>
            </a:br>
            <a:r>
              <a:rPr lang="en-US" dirty="0"/>
              <a:t>(consider using flag output at the command line)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Temporary display can be useful for debugging (make internal workings visible)</a:t>
            </a:r>
          </a:p>
        </p:txBody>
      </p:sp>
      <p:sp>
        <p:nvSpPr>
          <p:cNvPr id="2" name="Right Arrow 1"/>
          <p:cNvSpPr/>
          <p:nvPr/>
        </p:nvSpPr>
        <p:spPr>
          <a:xfrm>
            <a:off x="6043222" y="3235202"/>
            <a:ext cx="708889" cy="612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39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FF89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2" y="176440"/>
            <a:ext cx="11495315" cy="607332"/>
          </a:xfrm>
        </p:spPr>
        <p:txBody>
          <a:bodyPr>
            <a:normAutofit/>
          </a:bodyPr>
          <a:lstStyle/>
          <a:p>
            <a:r>
              <a:rPr lang="en-US" dirty="0"/>
              <a:t>Conditionals 1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923" y="1008193"/>
            <a:ext cx="6696877" cy="557348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romanUcPeriod"/>
            </a:pPr>
            <a:r>
              <a:rPr lang="en-US" sz="2400" b="1" dirty="0"/>
              <a:t>Boolean (Logical) Operations (|, &amp;, ~, </a:t>
            </a:r>
            <a:r>
              <a:rPr lang="en-US" sz="2400" b="1" dirty="0" err="1"/>
              <a:t>xor</a:t>
            </a:r>
            <a:r>
              <a:rPr lang="en-US" sz="2400" b="1" dirty="0"/>
              <a:t>())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Review of Binary Logic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Creating Logical Combinations:  </a:t>
            </a:r>
            <a:br>
              <a:rPr lang="en-US" sz="2400" dirty="0"/>
            </a:br>
            <a:r>
              <a:rPr lang="en-US" sz="2400" dirty="0"/>
              <a:t>working with Bboard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Truth Tables in MATLAB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 Notes on Logical Expressions in MATLAB</a:t>
            </a:r>
          </a:p>
          <a:p>
            <a:pPr marL="514350" indent="-514350">
              <a:buAutoNum type="romanUcPeriod" startAt="2"/>
            </a:pPr>
            <a:r>
              <a:rPr lang="en-US" sz="2400" b="1" dirty="0"/>
              <a:t>Relational Operators in MATLAB</a:t>
            </a:r>
          </a:p>
          <a:p>
            <a:pPr marL="514350" indent="-514350">
              <a:buAutoNum type="romanUcPeriod" startAt="2"/>
            </a:pPr>
            <a:r>
              <a:rPr lang="en-US" sz="2400" b="1" dirty="0"/>
              <a:t>Conditional (</a:t>
            </a:r>
            <a:r>
              <a:rPr lang="en-US" sz="2400" dirty="0"/>
              <a:t>if &amp; else</a:t>
            </a:r>
            <a:r>
              <a:rPr lang="en-US" sz="2400" b="1" dirty="0"/>
              <a:t>) statements in MATLAB</a:t>
            </a:r>
          </a:p>
          <a:p>
            <a:pPr marL="514350" indent="-514350">
              <a:buAutoNum type="romanUcPeriod" startAt="2"/>
            </a:pPr>
            <a:r>
              <a:rPr lang="en-US" sz="2400" b="1" dirty="0"/>
              <a:t>Application of Conditional Statements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Make Even Flow Chart &amp;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Greater Than and Less Than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QC Program </a:t>
            </a:r>
            <a:br>
              <a:rPr lang="en-US" sz="2400" dirty="0"/>
            </a:br>
            <a:r>
              <a:rPr lang="en-US" sz="2400" dirty="0"/>
              <a:t>(Make sure PDW, step 4 is complete with test cases and a list of algorithm steps) </a:t>
            </a:r>
          </a:p>
          <a:p>
            <a:pPr marL="0" indent="0">
              <a:buNone/>
            </a:pPr>
            <a:endParaRPr lang="en-US" sz="2000" b="1" dirty="0"/>
          </a:p>
          <a:p>
            <a:pPr marL="514350" indent="-514350"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44114" y="770239"/>
            <a:ext cx="4930463" cy="5675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Deliverables for Next Week</a:t>
            </a:r>
          </a:p>
          <a:p>
            <a:pPr algn="ctr" defTabSz="45720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sz="2400" b="1" dirty="0">
              <a:solidFill>
                <a:prstClr val="black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Boolean Board Challenge Result </a:t>
            </a:r>
          </a:p>
          <a:p>
            <a:pPr marL="51435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endParaRPr lang="en-US" sz="2400" dirty="0">
              <a:solidFill>
                <a:prstClr val="black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Challenge Truth Table Script</a:t>
            </a:r>
          </a:p>
          <a:p>
            <a:pPr marL="51435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endParaRPr lang="en-US" sz="1050" dirty="0">
              <a:solidFill>
                <a:prstClr val="black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Make Even Program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US" sz="2400" dirty="0"/>
              <a:t>Flowchart 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US" sz="2400" dirty="0"/>
              <a:t>Code and Validation Only</a:t>
            </a:r>
          </a:p>
          <a:p>
            <a:pPr marL="51435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endParaRPr lang="en-US" sz="1200" dirty="0"/>
          </a:p>
          <a:p>
            <a:pPr marL="51435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400" dirty="0"/>
              <a:t>QC program -  Full Program Development Worksheet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400" b="1" dirty="0"/>
              <a:t>Complete the </a:t>
            </a:r>
            <a:br>
              <a:rPr lang="en-US" sz="2400" b="1" dirty="0"/>
            </a:br>
            <a:r>
              <a:rPr lang="en-US" sz="2400" b="1" dirty="0"/>
              <a:t>Flowchart Basics Tutorial</a:t>
            </a:r>
          </a:p>
        </p:txBody>
      </p:sp>
    </p:spTree>
    <p:extLst>
      <p:ext uri="{BB962C8B-B14F-4D97-AF65-F5344CB8AC3E}">
        <p14:creationId xmlns:p14="http://schemas.microsoft.com/office/powerpoint/2010/main" val="790304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if numbers are evenly divisible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0913" y="1088570"/>
            <a:ext cx="11495315" cy="5540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least three different ways (# 1 shown in the lab handout):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rem(</a:t>
            </a:r>
            <a:r>
              <a:rPr lang="en-US" dirty="0" err="1"/>
              <a:t>a,b</a:t>
            </a:r>
            <a:r>
              <a:rPr lang="en-US" dirty="0"/>
              <a:t>) function determines the remainder of the division a/b</a:t>
            </a:r>
            <a:br>
              <a:rPr lang="en-US" dirty="0"/>
            </a:br>
            <a:r>
              <a:rPr lang="en-US" dirty="0"/>
              <a:t>Therefore rem(</a:t>
            </a:r>
            <a:r>
              <a:rPr lang="en-US" dirty="0" err="1"/>
              <a:t>x,y</a:t>
            </a:r>
            <a:r>
              <a:rPr lang="en-US" dirty="0"/>
              <a:t>) ==0 will yield a logical 1 if x is evenly divisible by y </a:t>
            </a:r>
            <a:br>
              <a:rPr lang="en-US" dirty="0"/>
            </a:br>
            <a:r>
              <a:rPr lang="en-US" dirty="0"/>
              <a:t>and a logical 0 otherwise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mod(</a:t>
            </a:r>
            <a:r>
              <a:rPr lang="en-US" dirty="0" err="1"/>
              <a:t>a,b</a:t>
            </a:r>
            <a:r>
              <a:rPr lang="en-US" dirty="0"/>
              <a:t>) performs equivalent for this purpose, It returns the modulus – see MATLAB help for differences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Rounding can also be used.   If a number x is even/y divisible by y then x/y will be equal to round (x/y).   </a:t>
            </a:r>
            <a:br>
              <a:rPr lang="en-US" dirty="0"/>
            </a:br>
            <a:r>
              <a:rPr lang="en-US" dirty="0"/>
              <a:t>Therefore x/y ==round(x/y) will yield a logical 1 if x is evenly divisible by y </a:t>
            </a:r>
            <a:br>
              <a:rPr lang="en-US" dirty="0"/>
            </a:br>
            <a:r>
              <a:rPr lang="en-US" dirty="0"/>
              <a:t>and a logical 0 otherwise.</a:t>
            </a:r>
          </a:p>
        </p:txBody>
      </p:sp>
    </p:spTree>
    <p:extLst>
      <p:ext uri="{BB962C8B-B14F-4D97-AF65-F5344CB8AC3E}">
        <p14:creationId xmlns:p14="http://schemas.microsoft.com/office/powerpoint/2010/main" val="2593673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8969" y="350610"/>
            <a:ext cx="53122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Handouts:  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Conditional Lab (Boolean logic and simple branching) 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Web/Network Drive Materials</a:t>
            </a:r>
            <a:r>
              <a:rPr lang="en-US" sz="2400" dirty="0"/>
              <a:t>: 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Bboard.m</a:t>
            </a:r>
            <a:r>
              <a:rPr lang="en-US" sz="2400" dirty="0"/>
              <a:t>, </a:t>
            </a:r>
            <a:r>
              <a:rPr lang="en-US" sz="2400" dirty="0" err="1"/>
              <a:t>Bboard.fig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endParaRPr lang="en-US" sz="2400" dirty="0"/>
          </a:p>
          <a:p>
            <a:pPr marL="290513" indent="-290513"/>
            <a:r>
              <a:rPr lang="en-US" sz="2400" b="1" dirty="0"/>
              <a:t>Introduction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Beginning of </a:t>
            </a:r>
            <a:r>
              <a:rPr lang="en-US" sz="2400" b="1" dirty="0"/>
              <a:t>Program Flow Control </a:t>
            </a:r>
          </a:p>
          <a:p>
            <a:r>
              <a:rPr lang="en-US" sz="2400" dirty="0"/>
              <a:t>	Branches/Conditionals </a:t>
            </a:r>
          </a:p>
          <a:p>
            <a:r>
              <a:rPr lang="en-US" sz="2400" dirty="0"/>
              <a:t>	Loops (later)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More on functions coming later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7221" y="78550"/>
            <a:ext cx="5079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Outline:</a:t>
            </a:r>
          </a:p>
          <a:p>
            <a:pPr marL="457200" indent="-457200">
              <a:buFontTx/>
              <a:buAutoNum type="arabicPeriod"/>
            </a:pPr>
            <a:r>
              <a:rPr lang="en-US" sz="2400" dirty="0"/>
              <a:t>Introduction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Program Flow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Error quiz</a:t>
            </a:r>
          </a:p>
          <a:p>
            <a:pPr marL="457200" indent="-457200">
              <a:buFontTx/>
              <a:buAutoNum type="arabicPeriod"/>
            </a:pPr>
            <a:r>
              <a:rPr lang="en-US" sz="2400" dirty="0"/>
              <a:t>Boolean Logic in MATLAB (Lab)</a:t>
            </a:r>
          </a:p>
          <a:p>
            <a:pPr marL="914400" lvl="1" indent="-457200">
              <a:buFontTx/>
              <a:buAutoNum type="romanUcPeriod"/>
            </a:pPr>
            <a:r>
              <a:rPr lang="en-US" sz="2400" dirty="0"/>
              <a:t>Boolean (Logical Operators)</a:t>
            </a:r>
          </a:p>
          <a:p>
            <a:pPr marL="914400" lvl="1" indent="-457200">
              <a:buFontTx/>
              <a:buAutoNum type="romanUcPeriod"/>
            </a:pPr>
            <a:r>
              <a:rPr lang="en-US" sz="2400" dirty="0"/>
              <a:t>Relational Operators in MATLAB</a:t>
            </a:r>
          </a:p>
          <a:p>
            <a:pPr marL="914400" lvl="1" indent="-457200">
              <a:buFontTx/>
              <a:buAutoNum type="romanUcPeriod"/>
            </a:pPr>
            <a:r>
              <a:rPr lang="en-US" sz="2400" dirty="0"/>
              <a:t>Conditional Statements</a:t>
            </a:r>
          </a:p>
          <a:p>
            <a:pPr marL="914400" lvl="1" indent="-457200">
              <a:buFontTx/>
              <a:buAutoNum type="romanUcPeriod"/>
            </a:pPr>
            <a:r>
              <a:rPr lang="en-US" sz="2400" dirty="0"/>
              <a:t>Applying Conditional </a:t>
            </a:r>
            <a:r>
              <a:rPr lang="en-US" sz="2400" dirty="0" err="1"/>
              <a:t>Stmts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835088" y="5401483"/>
            <a:ext cx="103290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Review differences between a function and a script  (next slide) </a:t>
            </a:r>
            <a:r>
              <a:rPr lang="en-US" sz="2400" b="1" dirty="0"/>
              <a:t>then</a:t>
            </a:r>
          </a:p>
          <a:p>
            <a:r>
              <a:rPr lang="en-US" sz="2400" dirty="0"/>
              <a:t> Have students complete the </a:t>
            </a:r>
            <a:r>
              <a:rPr lang="en-US" sz="2400" b="1" dirty="0"/>
              <a:t>Temperature Conversion Problem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4826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Functions vs. Scripts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9512" y="1025236"/>
            <a:ext cx="5613400" cy="533111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Scripts</a:t>
            </a:r>
          </a:p>
          <a:p>
            <a:r>
              <a:rPr lang="en-US" dirty="0"/>
              <a:t>Interact with the main workspace</a:t>
            </a:r>
          </a:p>
          <a:p>
            <a:pPr lvl="1"/>
            <a:r>
              <a:rPr lang="en-US" dirty="0"/>
              <a:t>Can do IO from workspace</a:t>
            </a:r>
          </a:p>
          <a:p>
            <a:pPr lvl="1"/>
            <a:r>
              <a:rPr lang="en-US" dirty="0"/>
              <a:t>Can also overwrite things easily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May use echo printing to show result</a:t>
            </a:r>
            <a:br>
              <a:rPr lang="en-US" dirty="0"/>
            </a:br>
            <a:endParaRPr lang="en-US" dirty="0"/>
          </a:p>
          <a:p>
            <a:r>
              <a:rPr lang="en-US" dirty="0"/>
              <a:t>No special starting code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952745" y="1025236"/>
            <a:ext cx="5867492" cy="533111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Functions</a:t>
            </a:r>
          </a:p>
          <a:p>
            <a:r>
              <a:rPr lang="en-US" dirty="0"/>
              <a:t>Have their own separate workspace</a:t>
            </a:r>
          </a:p>
          <a:p>
            <a:pPr lvl="1"/>
            <a:r>
              <a:rPr lang="en-US" dirty="0"/>
              <a:t>OI generally more structured </a:t>
            </a:r>
          </a:p>
          <a:p>
            <a:pPr lvl="1"/>
            <a:r>
              <a:rPr lang="en-US" dirty="0"/>
              <a:t>Internal variables will not overwrite main workspace variables</a:t>
            </a:r>
            <a:br>
              <a:rPr lang="en-US" dirty="0"/>
            </a:br>
            <a:r>
              <a:rPr lang="en-US" dirty="0"/>
              <a:t>(the Las Vegas Rule)</a:t>
            </a:r>
            <a:br>
              <a:rPr lang="en-US" dirty="0"/>
            </a:br>
            <a:endParaRPr lang="en-US" dirty="0"/>
          </a:p>
          <a:p>
            <a:r>
              <a:rPr lang="en-US" dirty="0"/>
              <a:t>Almost never use echo printing </a:t>
            </a:r>
            <a:br>
              <a:rPr lang="en-US" dirty="0"/>
            </a:br>
            <a:r>
              <a:rPr lang="en-US" dirty="0"/>
              <a:t>(i.e., all executables end in ;)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begins with a function definition line: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>
                <a:solidFill>
                  <a:srgbClr val="0070C0"/>
                </a:solidFill>
              </a:rPr>
              <a:t>function</a:t>
            </a:r>
            <a:r>
              <a:rPr lang="en-US" dirty="0"/>
              <a:t> y = </a:t>
            </a:r>
            <a:r>
              <a:rPr lang="en-US" dirty="0" err="1"/>
              <a:t>MyProgram</a:t>
            </a:r>
            <a:r>
              <a:rPr lang="en-US" dirty="0"/>
              <a:t>(x)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09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405629" y="3103667"/>
            <a:ext cx="5721509" cy="55680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Function Review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50543" y="405207"/>
            <a:ext cx="11141457" cy="62530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b="1" dirty="0">
                <a:ea typeface="宋体" panose="02010600030101010101" pitchFamily="2" charset="-122"/>
              </a:rPr>
              <a:t>Problem Statement: </a:t>
            </a:r>
            <a:br>
              <a:rPr lang="en-US" altLang="zh-CN" b="1" dirty="0">
                <a:ea typeface="宋体" panose="02010600030101010101" pitchFamily="2" charset="-122"/>
              </a:rPr>
            </a:br>
            <a:r>
              <a:rPr lang="en-US" altLang="zh-CN" dirty="0">
                <a:ea typeface="宋体" panose="02010600030101010101" pitchFamily="2" charset="-122"/>
              </a:rPr>
              <a:t>Develop a function that will convert temperatures in Fahrenheit to Centigrade.  The relation between the temperature in degrees F and the temperature in degrees C is: </a:t>
            </a:r>
            <a:br>
              <a:rPr lang="en-US" altLang="zh-CN" dirty="0">
                <a:ea typeface="宋体" panose="02010600030101010101" pitchFamily="2" charset="-122"/>
              </a:rPr>
            </a:br>
            <a:r>
              <a:rPr lang="en-US" altLang="zh-CN" sz="4000" dirty="0">
                <a:ea typeface="宋体" panose="02010600030101010101" pitchFamily="2" charset="-122"/>
              </a:rPr>
              <a:t/>
            </a:r>
            <a:br>
              <a:rPr lang="en-US" altLang="zh-CN" sz="4000" dirty="0">
                <a:ea typeface="宋体" panose="02010600030101010101" pitchFamily="2" charset="-122"/>
              </a:rPr>
            </a:br>
            <a:endParaRPr lang="en-US" altLang="zh-CN" sz="4000" dirty="0"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dirty="0">
              <a:ea typeface="宋体" panose="02010600030101010101" pitchFamily="2" charset="-122"/>
            </a:endParaRPr>
          </a:p>
          <a:p>
            <a:pPr marL="514350" indent="-514350">
              <a:buAutoNum type="arabicPeriod"/>
            </a:pPr>
            <a:r>
              <a:rPr lang="en-US" altLang="zh-CN" dirty="0">
                <a:ea typeface="宋体" panose="02010600030101010101" pitchFamily="2" charset="-122"/>
              </a:rPr>
              <a:t>Input:    </a:t>
            </a:r>
            <a:br>
              <a:rPr lang="en-US" altLang="zh-CN" dirty="0">
                <a:ea typeface="宋体" panose="02010600030101010101" pitchFamily="2" charset="-122"/>
              </a:rPr>
            </a:br>
            <a:endParaRPr lang="en-US" altLang="zh-CN" dirty="0">
              <a:ea typeface="宋体" panose="02010600030101010101" pitchFamily="2" charset="-122"/>
            </a:endParaRPr>
          </a:p>
          <a:p>
            <a:pPr marL="514350" indent="-514350">
              <a:buAutoNum type="arabicPeriod"/>
            </a:pPr>
            <a:endParaRPr lang="en-US" altLang="zh-CN" dirty="0">
              <a:ea typeface="宋体" panose="02010600030101010101" pitchFamily="2" charset="-122"/>
            </a:endParaRPr>
          </a:p>
          <a:p>
            <a:pPr marL="514350" indent="-514350">
              <a:buAutoNum type="arabicPeriod"/>
            </a:pPr>
            <a:r>
              <a:rPr lang="en-US" altLang="zh-CN" dirty="0">
                <a:ea typeface="宋体" panose="02010600030101010101" pitchFamily="2" charset="-122"/>
              </a:rPr>
              <a:t>Output:</a:t>
            </a:r>
            <a:br>
              <a:rPr lang="en-US" altLang="zh-CN" dirty="0">
                <a:ea typeface="宋体" panose="02010600030101010101" pitchFamily="2" charset="-122"/>
              </a:rPr>
            </a:br>
            <a:endParaRPr lang="en-US" altLang="zh-CN" dirty="0">
              <a:ea typeface="宋体" panose="02010600030101010101" pitchFamily="2" charset="-122"/>
            </a:endParaRPr>
          </a:p>
          <a:p>
            <a:pPr marL="514350" indent="-514350">
              <a:buAutoNum type="arabicPeriod"/>
            </a:pPr>
            <a:endParaRPr lang="en-US" altLang="zh-CN" dirty="0">
              <a:ea typeface="宋体" panose="02010600030101010101" pitchFamily="2" charset="-122"/>
            </a:endParaRP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altLang="zh-CN" dirty="0">
                <a:ea typeface="宋体" panose="02010600030101010101" pitchFamily="2" charset="-122"/>
              </a:rPr>
              <a:t>Test Case: 		Hand calculate the centigrade temperature for 43 F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altLang="zh-CN" dirty="0">
                <a:ea typeface="宋体" panose="02010600030101010101" pitchFamily="2" charset="-122"/>
              </a:rPr>
              <a:t>Code: 		Code the function (with comments)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altLang="zh-CN" dirty="0">
                <a:ea typeface="宋体" panose="02010600030101010101" pitchFamily="2" charset="-122"/>
              </a:rPr>
              <a:t>Validate: 		With the above test case </a:t>
            </a:r>
          </a:p>
          <a:p>
            <a:pPr marL="396875" indent="-396875" algn="ctr">
              <a:buNone/>
            </a:pPr>
            <a:r>
              <a:rPr lang="en-US" altLang="zh-CN" dirty="0">
                <a:ea typeface="宋体" panose="02010600030101010101" pitchFamily="2" charset="-122"/>
              </a:rPr>
              <a:t>	</a:t>
            </a:r>
            <a:r>
              <a:rPr lang="en-US" altLang="zh-CN" sz="2800" b="1" dirty="0">
                <a:ea typeface="宋体" panose="02010600030101010101" pitchFamily="2" charset="-122"/>
              </a:rPr>
              <a:t>Copy function, and execution of test case to word and print out</a:t>
            </a:r>
          </a:p>
          <a:p>
            <a:pPr marL="396875" indent="-396875" algn="ctr">
              <a:buNone/>
            </a:pPr>
            <a:r>
              <a:rPr lang="en-US" altLang="en-US" b="1" dirty="0">
                <a:ea typeface="宋体" panose="02010600030101010101" pitchFamily="2" charset="-122"/>
              </a:rPr>
              <a:t>include hand calculation (e.g. write on print out)</a:t>
            </a:r>
            <a:endParaRPr lang="en-US" altLang="en-US" sz="2800" b="1" dirty="0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1778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730651" y="1264832"/>
          <a:ext cx="3255963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1269720" imgH="393480" progId="Equation.3">
                  <p:embed/>
                </p:oleObj>
              </mc:Choice>
              <mc:Fallback>
                <p:oleObj name="Equation" r:id="rId4" imgW="1269720" imgH="393480" progId="Equation.3">
                  <p:embed/>
                  <p:pic>
                    <p:nvPicPr>
                      <p:cNvPr id="6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651" y="1264832"/>
                        <a:ext cx="3255963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Group 194"/>
          <p:cNvGraphicFramePr>
            <a:graphicFrameLocks/>
          </p:cNvGraphicFramePr>
          <p:nvPr/>
        </p:nvGraphicFramePr>
        <p:xfrm>
          <a:off x="2715490" y="2390928"/>
          <a:ext cx="8871856" cy="792480"/>
        </p:xfrm>
        <a:graphic>
          <a:graphicData uri="http://schemas.openxmlformats.org/drawingml/2006/table">
            <a:tbl>
              <a:tblPr/>
              <a:tblGrid>
                <a:gridCol w="1760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1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54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Variable Name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Units or Values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Input Source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*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  <a:cs typeface="Arial" charset="0"/>
                        </a:rPr>
                        <a:t>Tf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  <a:cs typeface="Arial" charset="0"/>
                        </a:rPr>
                        <a:t>Temperature (F)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  <a:cs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  <a:cs typeface="Arial" charset="0"/>
                        </a:rPr>
                        <a:t>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  <a:cs typeface="Arial" charset="0"/>
                        </a:rPr>
                        <a:t>Command 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oup 195"/>
          <p:cNvGraphicFramePr>
            <a:graphicFrameLocks/>
          </p:cNvGraphicFramePr>
          <p:nvPr/>
        </p:nvGraphicFramePr>
        <p:xfrm>
          <a:off x="2715490" y="3429000"/>
          <a:ext cx="8871857" cy="830296"/>
        </p:xfrm>
        <a:graphic>
          <a:graphicData uri="http://schemas.openxmlformats.org/drawingml/2006/table">
            <a:tbl>
              <a:tblPr/>
              <a:tblGrid>
                <a:gridCol w="181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1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01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Variable Name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Units or Values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Output type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*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  <a:cs typeface="Arial" charset="0"/>
                        </a:rPr>
                        <a:t>Tc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  <a:cs typeface="Arial" charset="0"/>
                        </a:rPr>
                        <a:t>Temperature (C)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  <a:cs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  <a:cs typeface="Arial" charset="0"/>
                        </a:rPr>
                        <a:t>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  <a:cs typeface="Arial" charset="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  <a:cs typeface="Arial" charset="0"/>
                        </a:rPr>
                        <a:t>Command Line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000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FF89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911" y="176440"/>
            <a:ext cx="11495315" cy="607332"/>
          </a:xfrm>
        </p:spPr>
        <p:txBody>
          <a:bodyPr>
            <a:normAutofit/>
          </a:bodyPr>
          <a:lstStyle/>
          <a:p>
            <a:r>
              <a:rPr lang="en-US" dirty="0"/>
              <a:t>Lab, part I. Boolean Logic (handout)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923" y="1008193"/>
            <a:ext cx="6335181" cy="5573485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400" b="1" dirty="0"/>
              <a:t>Boolean (Logical) Operations (|, &amp;, ~, </a:t>
            </a:r>
            <a:r>
              <a:rPr lang="en-US" sz="2400" b="1" dirty="0" err="1"/>
              <a:t>xor</a:t>
            </a:r>
            <a:r>
              <a:rPr lang="en-US" sz="2400" b="1" dirty="0"/>
              <a:t>())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Review of Binary Logic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Creating Logical Combinations:  </a:t>
            </a:r>
            <a:br>
              <a:rPr lang="en-US" sz="2400" dirty="0"/>
            </a:br>
            <a:r>
              <a:rPr lang="en-US" sz="2400" dirty="0"/>
              <a:t>working with Bboard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Truth Tables in MATLAB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 Notes on Logical Expressions in MATLAB</a:t>
            </a:r>
          </a:p>
          <a:p>
            <a:pPr marL="1828800" lvl="3" indent="-457200">
              <a:buFont typeface="+mj-lt"/>
              <a:buAutoNum type="arabicPeriod"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6726209" y="1008193"/>
            <a:ext cx="4986528" cy="3616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Complete Deliverables 1 &amp; 2</a:t>
            </a:r>
          </a:p>
          <a:p>
            <a:pPr marL="514350" lvl="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Boolean Board Challenge Result </a:t>
            </a:r>
          </a:p>
          <a:p>
            <a:pPr marL="514350" lvl="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endParaRPr lang="en-US" sz="2400" dirty="0">
              <a:solidFill>
                <a:prstClr val="black"/>
              </a:solidFill>
            </a:endParaRPr>
          </a:p>
          <a:p>
            <a:pPr marL="514350" lvl="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Challenge Truth Table Script</a:t>
            </a:r>
          </a:p>
          <a:p>
            <a:pPr marL="514350" lvl="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endParaRPr lang="en-US" sz="2400" dirty="0">
              <a:solidFill>
                <a:prstClr val="black"/>
              </a:solidFill>
            </a:endParaRPr>
          </a:p>
          <a:p>
            <a:pPr marL="514350" lvl="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endParaRPr lang="en-US" sz="2400" dirty="0">
              <a:solidFill>
                <a:prstClr val="black"/>
              </a:solidFill>
            </a:endParaRPr>
          </a:p>
          <a:p>
            <a:pPr marL="514350" lvl="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endParaRPr lang="en-US" sz="2400" dirty="0">
              <a:solidFill>
                <a:prstClr val="black"/>
              </a:solidFill>
            </a:endParaRPr>
          </a:p>
          <a:p>
            <a:pPr marL="514350" lvl="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endParaRPr lang="en-US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134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71" y="188686"/>
            <a:ext cx="11944257" cy="1335314"/>
          </a:xfrm>
        </p:spPr>
        <p:txBody>
          <a:bodyPr>
            <a:noAutofit/>
          </a:bodyPr>
          <a:lstStyle/>
          <a:p>
            <a:r>
              <a:rPr lang="en-US" sz="2800" b="1" dirty="0"/>
              <a:t>Input Variables for Truth Tables</a:t>
            </a:r>
            <a:br>
              <a:rPr lang="en-US" sz="2800" b="1" dirty="0"/>
            </a:br>
            <a:r>
              <a:rPr lang="en-US" sz="2800" dirty="0"/>
              <a:t>All Possible Combinations (covered on board when appropriate), </a:t>
            </a:r>
            <a:br>
              <a:rPr lang="en-US" sz="2800" dirty="0"/>
            </a:br>
            <a:r>
              <a:rPr lang="en-US" sz="2800" dirty="0"/>
              <a:t>Cover when students get to lab handout </a:t>
            </a:r>
            <a:r>
              <a:rPr lang="en-US" sz="2800" b="1" dirty="0"/>
              <a:t>I.4. Assignment Problem 2: …truth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" y="1700330"/>
            <a:ext cx="9171710" cy="500784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Possible Combinations </a:t>
            </a:r>
            <a:br>
              <a:rPr lang="en-US" dirty="0"/>
            </a:br>
            <a:r>
              <a:rPr lang="en-US" dirty="0"/>
              <a:t>(i.e., number of rows needed in Truth Table)</a:t>
            </a:r>
            <a:br>
              <a:rPr lang="en-US" dirty="0"/>
            </a:br>
            <a:r>
              <a:rPr lang="en-US" dirty="0"/>
              <a:t>	r = 2</a:t>
            </a:r>
            <a:r>
              <a:rPr lang="en-US" baseline="30000" dirty="0"/>
              <a:t># of input variables</a:t>
            </a:r>
            <a:r>
              <a:rPr lang="en-US" dirty="0"/>
              <a:t>   e.g. for table 2:    2</a:t>
            </a:r>
            <a:r>
              <a:rPr lang="en-US" baseline="30000" dirty="0"/>
              <a:t>2</a:t>
            </a:r>
            <a:r>
              <a:rPr lang="en-US" dirty="0"/>
              <a:t> = 4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Set up a pattern of ones &amp; zeros </a:t>
            </a:r>
          </a:p>
          <a:p>
            <a:pPr lvl="1"/>
            <a:r>
              <a:rPr lang="en-US" dirty="0"/>
              <a:t>each input column must be ½ ones </a:t>
            </a:r>
          </a:p>
          <a:p>
            <a:pPr lvl="1"/>
            <a:r>
              <a:rPr lang="en-US" dirty="0"/>
              <a:t>For column 1 – 1</a:t>
            </a:r>
            <a:r>
              <a:rPr lang="en-US" baseline="30000" dirty="0"/>
              <a:t>st</a:t>
            </a:r>
            <a:r>
              <a:rPr lang="en-US" dirty="0"/>
              <a:t> half ones, 2</a:t>
            </a:r>
            <a:r>
              <a:rPr lang="en-US" baseline="30000" dirty="0"/>
              <a:t>nd</a:t>
            </a:r>
            <a:r>
              <a:rPr lang="en-US" dirty="0"/>
              <a:t> half zeros </a:t>
            </a:r>
          </a:p>
          <a:p>
            <a:pPr lvl="1"/>
            <a:r>
              <a:rPr lang="en-US" dirty="0"/>
              <a:t>For next column – start with 1s for half as many rows </a:t>
            </a:r>
          </a:p>
          <a:p>
            <a:pPr marL="457200" lvl="1" indent="0">
              <a:buNone/>
            </a:pPr>
            <a:r>
              <a:rPr lang="en-US" dirty="0"/>
              <a:t>			    shift to zeros for that same number of rows</a:t>
            </a:r>
          </a:p>
          <a:p>
            <a:pPr marL="457200" lvl="1" indent="0">
              <a:buNone/>
            </a:pPr>
            <a:r>
              <a:rPr lang="en-US" dirty="0"/>
              <a:t>			   </a:t>
            </a:r>
            <a:r>
              <a:rPr lang="en-US" dirty="0">
                <a:sym typeface="Wingdings" panose="05000000000000000000" pitchFamily="2" charset="2"/>
              </a:rPr>
              <a:t> this should fill in half of the column,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				repeat for second half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Continue same pattern until last column is alternating 1s and zeros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643548"/>
              </p:ext>
            </p:extLst>
          </p:nvPr>
        </p:nvGraphicFramePr>
        <p:xfrm>
          <a:off x="9464725" y="1773645"/>
          <a:ext cx="2334492" cy="4934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7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5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347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97" y="36576"/>
            <a:ext cx="11537126" cy="1394702"/>
          </a:xfrm>
        </p:spPr>
        <p:txBody>
          <a:bodyPr>
            <a:noAutofit/>
          </a:bodyPr>
          <a:lstStyle/>
          <a:p>
            <a:r>
              <a:rPr lang="en-US" sz="2400" b="1" dirty="0"/>
              <a:t>II. Relational Operators in MATLAB </a:t>
            </a:r>
            <a:r>
              <a:rPr lang="en-US" sz="2400" dirty="0"/>
              <a:t>( in handout)</a:t>
            </a:r>
            <a:br>
              <a:rPr lang="en-US" sz="2400" dirty="0"/>
            </a:br>
            <a:r>
              <a:rPr lang="en-US" sz="2400" dirty="0"/>
              <a:t>Be sure students are completing this section It is all in handout, </a:t>
            </a:r>
            <a:r>
              <a:rPr lang="en-US" sz="2400" b="1" dirty="0"/>
              <a:t>review only if necessary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799163"/>
              </p:ext>
            </p:extLst>
          </p:nvPr>
        </p:nvGraphicFramePr>
        <p:xfrm>
          <a:off x="818126" y="1173315"/>
          <a:ext cx="10394577" cy="111803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2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9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98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6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&lt;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less than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&gt;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greater than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6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&lt;=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less than or equal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&gt;=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greater than or equal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6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==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Equal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~=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not equal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01829" y="2355900"/>
            <a:ext cx="9494158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1200"/>
              </a:spcAft>
            </a:pPr>
            <a:r>
              <a:rPr lang="en-US" sz="2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Variable Type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				</a:t>
            </a:r>
            <a:r>
              <a:rPr lang="en-US" sz="2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Example (try them)</a:t>
            </a:r>
            <a:endParaRPr lang="en-US" sz="24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Two scalars 				&gt;&gt; x = (7 &lt; 6)  	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scalar and a vector (array) 		&gt;&gt; y = (2  &gt;= [ 1 2 3])  	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Two vectors of the same size 	 	&gt;&gt; </a:t>
            </a:r>
            <a:r>
              <a:rPr lang="pl-P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 = ([1 2 3] ~= [3 2 1] )	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Text strings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&gt;&gt; h = (‘D’ == ‘Dons’)	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185" y="5146076"/>
            <a:ext cx="1113575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Go over the following slides when students are getting to section </a:t>
            </a:r>
            <a:r>
              <a:rPr lang="en-US" sz="3200" b="1" dirty="0"/>
              <a:t>III. Conditional Statements </a:t>
            </a:r>
          </a:p>
        </p:txBody>
      </p:sp>
    </p:spTree>
    <p:extLst>
      <p:ext uri="{BB962C8B-B14F-4D97-AF65-F5344CB8AC3E}">
        <p14:creationId xmlns:p14="http://schemas.microsoft.com/office/powerpoint/2010/main" val="1541448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09" y="274638"/>
            <a:ext cx="11573164" cy="217299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/>
              <a:t>Handout Part III: Conditional Statements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Introduction to Conditional Statements in MATLAB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/>
              <a:t>Start MATLAB and </a:t>
            </a:r>
            <a:br>
              <a:rPr lang="en-US" altLang="en-US" sz="3600" dirty="0"/>
            </a:br>
            <a:r>
              <a:rPr lang="en-US" altLang="en-US" sz="3600" dirty="0"/>
              <a:t>set up this function template m-file, </a:t>
            </a:r>
            <a:r>
              <a:rPr lang="en-US" altLang="en-US" sz="3600" dirty="0" err="1"/>
              <a:t>test.m</a:t>
            </a:r>
            <a:endParaRPr lang="en-US" altLang="en-US" sz="2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9783" y="2866572"/>
            <a:ext cx="7486732" cy="2971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altLang="en-US" sz="3200" dirty="0">
                <a:solidFill>
                  <a:schemeClr val="accent2"/>
                </a:solidFill>
                <a:latin typeface="Arial Narrow" panose="020B0606020202030204" pitchFamily="34" charset="0"/>
              </a:rPr>
              <a:t>function</a:t>
            </a:r>
            <a:r>
              <a:rPr lang="en-US" altLang="en-US" sz="3200" dirty="0">
                <a:latin typeface="Arial Narrow" panose="020B0606020202030204" pitchFamily="34" charset="0"/>
              </a:rPr>
              <a:t> y = test(x)</a:t>
            </a:r>
          </a:p>
          <a:p>
            <a:pPr eaLnBrk="1" hangingPunct="1">
              <a:buFontTx/>
              <a:buNone/>
            </a:pPr>
            <a:r>
              <a:rPr lang="en-US" altLang="en-US" sz="3200" dirty="0">
                <a:solidFill>
                  <a:srgbClr val="008000"/>
                </a:solidFill>
                <a:latin typeface="Arial Narrow" panose="020B0606020202030204" pitchFamily="34" charset="0"/>
              </a:rPr>
              <a:t>%  This is a function template set up as </a:t>
            </a:r>
          </a:p>
          <a:p>
            <a:pPr eaLnBrk="1" hangingPunct="1">
              <a:buFontTx/>
              <a:buNone/>
            </a:pPr>
            <a:r>
              <a:rPr lang="en-US" altLang="en-US" sz="3200" dirty="0">
                <a:solidFill>
                  <a:srgbClr val="008000"/>
                </a:solidFill>
                <a:latin typeface="Arial Narrow" panose="020B0606020202030204" pitchFamily="34" charset="0"/>
              </a:rPr>
              <a:t>%   convenient way to test program structures. </a:t>
            </a:r>
          </a:p>
          <a:p>
            <a:pPr eaLnBrk="1" hangingPunct="1">
              <a:buFontTx/>
              <a:buNone/>
            </a:pPr>
            <a:r>
              <a:rPr lang="en-US" altLang="en-US" sz="3200" dirty="0">
                <a:solidFill>
                  <a:srgbClr val="008000"/>
                </a:solidFill>
                <a:latin typeface="Arial Narrow" panose="020B0606020202030204" pitchFamily="34" charset="0"/>
              </a:rPr>
              <a:t>%   y = test(x) </a:t>
            </a:r>
          </a:p>
          <a:p>
            <a:pPr eaLnBrk="1" hangingPunct="1">
              <a:buFontTx/>
              <a:buNone/>
            </a:pPr>
            <a:r>
              <a:rPr lang="en-US" altLang="en-US" sz="3200" dirty="0">
                <a:solidFill>
                  <a:srgbClr val="008000"/>
                </a:solidFill>
                <a:latin typeface="Arial Narrow" panose="020B0606020202030204" pitchFamily="34" charset="0"/>
              </a:rPr>
              <a:t>%   your  name		October 2012</a:t>
            </a:r>
          </a:p>
          <a:p>
            <a:pPr eaLnBrk="1" hangingPunct="1">
              <a:buFontTx/>
              <a:buNone/>
            </a:pPr>
            <a:endParaRPr lang="en-US" altLang="en-US" sz="3200" dirty="0">
              <a:solidFill>
                <a:srgbClr val="008000"/>
              </a:solidFill>
              <a:latin typeface="Arial Narrow" panose="020B0606020202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3200" dirty="0">
              <a:solidFill>
                <a:srgbClr val="008000"/>
              </a:solidFill>
              <a:latin typeface="Arial Narrow" panose="020B0606020202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3200" dirty="0">
              <a:solidFill>
                <a:srgbClr val="008000"/>
              </a:solidFill>
              <a:latin typeface="Arial Narrow" panose="020B0606020202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3200" dirty="0">
              <a:solidFill>
                <a:srgbClr val="008000"/>
              </a:solidFill>
              <a:latin typeface="Arial Narrow" panose="020B0606020202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080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2856" y="203196"/>
            <a:ext cx="11495315" cy="60733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/>
              <a:t>If statement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927598" y="1383842"/>
            <a:ext cx="6734630" cy="119017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3200" dirty="0">
                <a:solidFill>
                  <a:srgbClr val="0070C0"/>
                </a:solidFill>
              </a:rPr>
              <a:t>If</a:t>
            </a:r>
            <a:r>
              <a:rPr lang="en-US" altLang="en-US" sz="3200" dirty="0"/>
              <a:t> </a:t>
            </a:r>
            <a:r>
              <a:rPr lang="en-US" altLang="en-US" sz="3200" i="1" u="sng" dirty="0"/>
              <a:t>x is greater than or equal to zero </a:t>
            </a:r>
            <a:r>
              <a:rPr lang="en-US" altLang="en-US" sz="3200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sz="3200" dirty="0"/>
              <a:t>		then </a:t>
            </a:r>
            <a:r>
              <a:rPr lang="en-US" altLang="en-US" sz="3200" i="1" u="sng" dirty="0"/>
              <a:t> y equals the square root of x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5038270" y="2995719"/>
            <a:ext cx="4572000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70C0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3600" dirty="0">
                <a:latin typeface="Arial Narrow" panose="020B0606020202030204" pitchFamily="34" charset="0"/>
              </a:rPr>
              <a:t> x &gt;= 0</a:t>
            </a:r>
          </a:p>
          <a:p>
            <a:pPr eaLnBrk="1" hangingPunct="1"/>
            <a:r>
              <a:rPr lang="en-US" altLang="en-US" sz="3600" dirty="0">
                <a:latin typeface="Arial Narrow" panose="020B0606020202030204" pitchFamily="34" charset="0"/>
              </a:rPr>
              <a:t>	y = x^0.5;</a:t>
            </a:r>
          </a:p>
          <a:p>
            <a:pPr eaLnBrk="1" hangingPunct="1"/>
            <a:r>
              <a:rPr lang="en-US" altLang="en-US" sz="3600" dirty="0">
                <a:solidFill>
                  <a:srgbClr val="0070C0"/>
                </a:solidFill>
                <a:latin typeface="Arial Narrow" panose="020B0606020202030204" pitchFamily="34" charset="0"/>
              </a:rPr>
              <a:t>end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524001" y="1853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038270" y="5382752"/>
            <a:ext cx="5223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Calibri" panose="020F0502020204030204" pitchFamily="34" charset="0"/>
              </a:rPr>
              <a:t>e.g.  x = 2, x = 0, x = -2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4114" y="1356114"/>
            <a:ext cx="2815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English: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113" y="2844570"/>
            <a:ext cx="40059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Code: </a:t>
            </a:r>
          </a:p>
          <a:p>
            <a:r>
              <a:rPr lang="en-US" sz="3200" dirty="0"/>
              <a:t>(add to your function)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113" y="5382752"/>
            <a:ext cx="31060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Test:</a:t>
            </a:r>
          </a:p>
          <a:p>
            <a:r>
              <a:rPr lang="en-US" sz="3200" dirty="0"/>
              <a:t>(try these cases) </a:t>
            </a:r>
          </a:p>
        </p:txBody>
      </p:sp>
    </p:spTree>
    <p:extLst>
      <p:ext uri="{BB962C8B-B14F-4D97-AF65-F5344CB8AC3E}">
        <p14:creationId xmlns:p14="http://schemas.microsoft.com/office/powerpoint/2010/main" val="124137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6" grpId="0" animBg="1"/>
      <p:bldP spid="7174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1546</Words>
  <Application>Microsoft Office PowerPoint</Application>
  <PresentationFormat>Widescreen</PresentationFormat>
  <Paragraphs>248</Paragraphs>
  <Slides>14</Slides>
  <Notes>0</Notes>
  <HiddenSlides>5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宋体</vt:lpstr>
      <vt:lpstr>Arial</vt:lpstr>
      <vt:lpstr>Arial Narrow</vt:lpstr>
      <vt:lpstr>Calibri</vt:lpstr>
      <vt:lpstr>Lucida Handwriting</vt:lpstr>
      <vt:lpstr>Times New Roman</vt:lpstr>
      <vt:lpstr>Wingdings</vt:lpstr>
      <vt:lpstr>Office Theme</vt:lpstr>
      <vt:lpstr>1_Office Theme</vt:lpstr>
      <vt:lpstr>Equation</vt:lpstr>
      <vt:lpstr>Visio</vt:lpstr>
      <vt:lpstr>Program Flow Control:  Conditional Logic</vt:lpstr>
      <vt:lpstr>PowerPoint Presentation</vt:lpstr>
      <vt:lpstr>Functions vs. Scripts</vt:lpstr>
      <vt:lpstr>Function Review Problem</vt:lpstr>
      <vt:lpstr>Lab, part I. Boolean Logic (handout)</vt:lpstr>
      <vt:lpstr>Input Variables for Truth Tables All Possible Combinations (covered on board when appropriate),  Cover when students get to lab handout I.4. Assignment Problem 2: …truth table</vt:lpstr>
      <vt:lpstr>II. Relational Operators in MATLAB ( in handout) Be sure students are completing this section It is all in handout, review only if necessary </vt:lpstr>
      <vt:lpstr>Handout Part III: Conditional Statements Introduction to Conditional Statements in MATLAB  Start MATLAB and  set up this function template m-file, test.m</vt:lpstr>
      <vt:lpstr>If statement</vt:lpstr>
      <vt:lpstr>PowerPoint Presentation</vt:lpstr>
      <vt:lpstr>If/else statements</vt:lpstr>
      <vt:lpstr>Review: Example Flowchart  for this if-else structure</vt:lpstr>
      <vt:lpstr>Conditionals 1 Lab</vt:lpstr>
      <vt:lpstr>Determining if numbers are evenly divisible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Logic &amp; Branching</dc:title>
  <dc:creator>user</dc:creator>
  <cp:lastModifiedBy>Promothes Saha</cp:lastModifiedBy>
  <cp:revision>63</cp:revision>
  <cp:lastPrinted>2020-02-24T17:39:33Z</cp:lastPrinted>
  <dcterms:created xsi:type="dcterms:W3CDTF">2016-03-10T13:56:33Z</dcterms:created>
  <dcterms:modified xsi:type="dcterms:W3CDTF">2020-02-24T17:39:37Z</dcterms:modified>
</cp:coreProperties>
</file>