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317" r:id="rId4"/>
    <p:sldId id="318" r:id="rId5"/>
    <p:sldId id="319" r:id="rId6"/>
    <p:sldId id="320" r:id="rId7"/>
    <p:sldId id="286" r:id="rId8"/>
    <p:sldId id="287" r:id="rId9"/>
    <p:sldId id="288" r:id="rId10"/>
    <p:sldId id="321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315" r:id="rId19"/>
    <p:sldId id="312" r:id="rId20"/>
    <p:sldId id="313" r:id="rId21"/>
    <p:sldId id="301" r:id="rId22"/>
    <p:sldId id="298" r:id="rId23"/>
    <p:sldId id="316" r:id="rId24"/>
    <p:sldId id="303" r:id="rId25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0EA200-0A99-4B9E-9CCA-CA0398492CF9}">
          <p14:sldIdLst>
            <p14:sldId id="256"/>
            <p14:sldId id="257"/>
          </p14:sldIdLst>
        </p14:section>
        <p14:section name="1.Script &amp; Worksheet" id="{AEF1AB20-81F1-4966-810B-53299C9E928D}">
          <p14:sldIdLst>
            <p14:sldId id="317"/>
            <p14:sldId id="318"/>
            <p14:sldId id="319"/>
          </p14:sldIdLst>
        </p14:section>
        <p14:section name="1. Intro2Functions" id="{A08036C6-EA71-4488-B1DC-5FA9002E9259}">
          <p14:sldIdLst>
            <p14:sldId id="320"/>
            <p14:sldId id="286"/>
            <p14:sldId id="287"/>
            <p14:sldId id="288"/>
            <p14:sldId id="321"/>
            <p14:sldId id="291"/>
          </p14:sldIdLst>
        </p14:section>
        <p14:section name="Activity Convert Script to Function" id="{EB74BD6A-9463-4B39-94A8-453BFC8FAA74}">
          <p14:sldIdLst>
            <p14:sldId id="292"/>
            <p14:sldId id="293"/>
            <p14:sldId id="294"/>
            <p14:sldId id="295"/>
            <p14:sldId id="296"/>
            <p14:sldId id="297"/>
            <p14:sldId id="315"/>
            <p14:sldId id="312"/>
            <p14:sldId id="313"/>
          </p14:sldIdLst>
        </p14:section>
        <p14:section name="2. Cutoff Frequency" id="{14AF00F9-84DF-4FA9-B8EE-2C2018BBC043}">
          <p14:sldIdLst>
            <p14:sldId id="301"/>
            <p14:sldId id="298"/>
            <p14:sldId id="316"/>
            <p14:sldId id="30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4FFC9"/>
    <a:srgbClr val="A5E8A2"/>
    <a:srgbClr val="B8EDB5"/>
    <a:srgbClr val="E8D9F3"/>
    <a:srgbClr val="D5B8EA"/>
    <a:srgbClr val="D9F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97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AFB08-8BD4-4F34-9A6A-850CC19BDE99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E7B98-5370-44AD-980B-1053E0ABB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92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351737"/>
          </a:xfrm>
          <a:prstGeom prst="rect">
            <a:avLst/>
          </a:prstGeom>
        </p:spPr>
        <p:txBody>
          <a:bodyPr vert="horz" lIns="92653" tIns="46328" rIns="92653" bIns="4632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2"/>
            <a:ext cx="4028440" cy="351737"/>
          </a:xfrm>
          <a:prstGeom prst="rect">
            <a:avLst/>
          </a:prstGeom>
        </p:spPr>
        <p:txBody>
          <a:bodyPr vert="horz" lIns="92653" tIns="46328" rIns="92653" bIns="46328" rtlCol="0"/>
          <a:lstStyle>
            <a:lvl1pPr algn="r">
              <a:defRPr sz="1300"/>
            </a:lvl1pPr>
          </a:lstStyle>
          <a:p>
            <a:fld id="{FE76DB2C-D098-47BF-9677-6F21E5599F34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53" tIns="46328" rIns="92653" bIns="4632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5"/>
          </a:xfrm>
          <a:prstGeom prst="rect">
            <a:avLst/>
          </a:prstGeom>
        </p:spPr>
        <p:txBody>
          <a:bodyPr vert="horz" lIns="92653" tIns="46328" rIns="92653" bIns="46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2653" tIns="46328" rIns="92653" bIns="4632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2653" tIns="46328" rIns="92653" bIns="46328" rtlCol="0" anchor="b"/>
          <a:lstStyle>
            <a:lvl1pPr algn="r">
              <a:defRPr sz="1300"/>
            </a:lvl1pPr>
          </a:lstStyle>
          <a:p>
            <a:fld id="{205D374B-657A-4D6C-A5A2-42B74656FE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86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0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4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3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143000"/>
            <a:ext cx="53848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143000"/>
            <a:ext cx="5384800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886200"/>
            <a:ext cx="5384800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B90A4-3032-4619-99B1-DB69BDBD21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86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1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7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025236"/>
            <a:ext cx="5613400" cy="53311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025236"/>
            <a:ext cx="5648037" cy="53311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8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5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2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2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8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79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245053"/>
            <a:ext cx="11413837" cy="66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399" y="1062182"/>
            <a:ext cx="11413837" cy="5294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F2729-06D5-49CD-9E1D-E4C7DA6002FA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12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w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0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w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6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9146" y="150125"/>
            <a:ext cx="11413837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User-defined Functions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9146" y="1020057"/>
            <a:ext cx="4585583" cy="533861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200" u="sng" dirty="0"/>
              <a:t>By the end of this Lab, </a:t>
            </a:r>
            <a:br>
              <a:rPr lang="en-US" sz="2200" u="sng" dirty="0"/>
            </a:br>
            <a:r>
              <a:rPr lang="en-US" sz="2200" u="sng" dirty="0"/>
              <a:t>you should be able to: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200" dirty="0"/>
              <a:t>Use and document a </a:t>
            </a:r>
            <a:br>
              <a:rPr lang="en-US" sz="2200" dirty="0"/>
            </a:br>
            <a:r>
              <a:rPr lang="en-US" sz="2200" dirty="0"/>
              <a:t>disciplined programing process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200" dirty="0"/>
              <a:t>Write and execute a </a:t>
            </a:r>
            <a:br>
              <a:rPr lang="en-US" sz="2200" dirty="0"/>
            </a:br>
            <a:r>
              <a:rPr lang="en-US" sz="2200" dirty="0"/>
              <a:t>single output function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200" dirty="0"/>
              <a:t>Write and execute a </a:t>
            </a:r>
            <a:br>
              <a:rPr lang="en-US" sz="2200" dirty="0"/>
            </a:br>
            <a:r>
              <a:rPr lang="en-US" sz="2200" dirty="0"/>
              <a:t>multiple input function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5311588" y="914401"/>
            <a:ext cx="6642847" cy="5820166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600"/>
              </a:spcBef>
              <a:buNone/>
            </a:pPr>
            <a:r>
              <a:rPr lang="en-US" sz="2200" u="sng" dirty="0"/>
              <a:t>Laboratory Outcomes: </a:t>
            </a:r>
          </a:p>
          <a:p>
            <a:pPr marL="511175" lvl="0" indent="-511175">
              <a:buNone/>
            </a:pPr>
            <a:r>
              <a:rPr lang="en-US" sz="2200" b="1" dirty="0"/>
              <a:t>C.1	solve engineering problems using computer tools.</a:t>
            </a:r>
          </a:p>
          <a:p>
            <a:pPr marL="511175" indent="-511175">
              <a:buNone/>
            </a:pPr>
            <a:r>
              <a:rPr lang="en-US" sz="2200" dirty="0"/>
              <a:t>C.2	</a:t>
            </a:r>
            <a:r>
              <a:rPr lang="en-US" sz="2200" dirty="0">
                <a:solidFill>
                  <a:srgbClr val="7030A0"/>
                </a:solidFill>
              </a:rPr>
              <a:t>apply arrays and array manipulations.</a:t>
            </a:r>
          </a:p>
          <a:p>
            <a:pPr marL="511175" lvl="0" indent="-511175">
              <a:buNone/>
            </a:pPr>
            <a:r>
              <a:rPr lang="en-US" sz="2200" dirty="0"/>
              <a:t>C.3	use and explain text variables &amp; ASCII text files. </a:t>
            </a:r>
          </a:p>
          <a:p>
            <a:pPr marL="511175" lvl="0" indent="-511175">
              <a:buNone/>
            </a:pPr>
            <a:r>
              <a:rPr lang="en-US" sz="2400" dirty="0">
                <a:solidFill>
                  <a:srgbClr val="7030A0"/>
                </a:solidFill>
              </a:rPr>
              <a:t>C.4	write a function with multiple inputs and outputs at the command line.</a:t>
            </a:r>
          </a:p>
          <a:p>
            <a:pPr marL="511175" lvl="0" indent="-511175">
              <a:buNone/>
            </a:pPr>
            <a:r>
              <a:rPr lang="en-US" sz="2200" dirty="0"/>
              <a:t>C.5	write a function that results in a non-numerical output. </a:t>
            </a:r>
          </a:p>
          <a:p>
            <a:pPr marL="511175" lvl="0" indent="-511175">
              <a:buNone/>
            </a:pPr>
            <a:r>
              <a:rPr lang="en-US" sz="2200" dirty="0"/>
              <a:t>C.6	write programs using logical expressions and conditional statements. </a:t>
            </a:r>
          </a:p>
          <a:p>
            <a:pPr marL="511175" lvl="0" indent="-511175">
              <a:buNone/>
            </a:pPr>
            <a:r>
              <a:rPr lang="en-US" sz="2200" dirty="0"/>
              <a:t>C.7	write programs using loop structures.</a:t>
            </a:r>
          </a:p>
          <a:p>
            <a:pPr marL="511175" lvl="0" indent="-511175">
              <a:buNone/>
            </a:pPr>
            <a:r>
              <a:rPr lang="en-US" sz="2200" dirty="0"/>
              <a:t>C.8	fit data that follows linear, exponential or power law forms.</a:t>
            </a:r>
          </a:p>
          <a:p>
            <a:pPr marL="511175" lvl="0" indent="-511175">
              <a:buNone/>
            </a:pPr>
            <a:r>
              <a:rPr lang="en-US" sz="2200" dirty="0">
                <a:solidFill>
                  <a:srgbClr val="7030A0"/>
                </a:solidFill>
              </a:rPr>
              <a:t>C.9 	properly communicate a solution based on computer calculation or program.</a:t>
            </a:r>
          </a:p>
        </p:txBody>
      </p:sp>
    </p:spTree>
    <p:extLst>
      <p:ext uri="{BB962C8B-B14F-4D97-AF65-F5344CB8AC3E}">
        <p14:creationId xmlns:p14="http://schemas.microsoft.com/office/powerpoint/2010/main" val="1409483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29487-F841-4A19-812D-364F6C8E7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MATLAB Internal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E3A8B-D824-4F4A-B39B-DD7B9BBA2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88" y="914401"/>
            <a:ext cx="11988801" cy="5294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Examples: </a:t>
            </a:r>
          </a:p>
          <a:p>
            <a:pPr marL="0" indent="0">
              <a:buNone/>
            </a:pPr>
            <a:r>
              <a:rPr lang="en-US" dirty="0"/>
              <a:t>	&gt;&gt; y = sin(x) 			returns the sine of the angle </a:t>
            </a:r>
            <a:r>
              <a:rPr lang="en-US" b="1" dirty="0"/>
              <a:t>x</a:t>
            </a:r>
          </a:p>
          <a:p>
            <a:pPr marL="0" indent="0">
              <a:buNone/>
            </a:pPr>
            <a:r>
              <a:rPr lang="en-US" dirty="0"/>
              <a:t>	&gt;&gt; y = exp(x)			returns the value of e</a:t>
            </a:r>
            <a:r>
              <a:rPr lang="en-US" b="1" baseline="30000" dirty="0"/>
              <a:t>x</a:t>
            </a:r>
          </a:p>
          <a:p>
            <a:pPr marL="0" indent="0">
              <a:buNone/>
            </a:pPr>
            <a:r>
              <a:rPr lang="en-US" dirty="0"/>
              <a:t>	&gt;&gt; y = det(M)		returns the determinate of the matrix </a:t>
            </a:r>
            <a:r>
              <a:rPr lang="en-US" b="1" dirty="0"/>
              <a:t>M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&gt;&gt; y = angle(c)		returns the angle (radians) or the complex #, </a:t>
            </a:r>
            <a:r>
              <a:rPr lang="en-US" b="1" dirty="0"/>
              <a:t>c</a:t>
            </a:r>
          </a:p>
          <a:p>
            <a:pPr marL="0" indent="0">
              <a:buNone/>
            </a:pPr>
            <a:r>
              <a:rPr lang="en-US" dirty="0"/>
              <a:t>	&gt;&gt; V = </a:t>
            </a:r>
            <a:r>
              <a:rPr lang="en-US" dirty="0" err="1"/>
              <a:t>linspace</a:t>
            </a:r>
            <a:r>
              <a:rPr lang="en-US" dirty="0"/>
              <a:t>(m, n, p) 	returns the vector from </a:t>
            </a:r>
            <a:r>
              <a:rPr lang="en-US" b="1" dirty="0"/>
              <a:t>m</a:t>
            </a:r>
            <a:r>
              <a:rPr lang="en-US" dirty="0"/>
              <a:t> to </a:t>
            </a:r>
            <a:r>
              <a:rPr lang="en-US" b="1" dirty="0"/>
              <a:t>n</a:t>
            </a:r>
            <a:r>
              <a:rPr lang="en-US" dirty="0"/>
              <a:t> with </a:t>
            </a:r>
            <a:r>
              <a:rPr lang="en-US" b="1" dirty="0"/>
              <a:t>p</a:t>
            </a:r>
            <a:r>
              <a:rPr lang="en-US" dirty="0"/>
              <a:t> points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&gt;&gt; </a:t>
            </a:r>
            <a:r>
              <a:rPr lang="en-US" dirty="0" err="1"/>
              <a:t>disp</a:t>
            </a:r>
            <a:r>
              <a:rPr lang="en-US" dirty="0"/>
              <a:t>(‘text’)		displays the </a:t>
            </a:r>
            <a:r>
              <a:rPr lang="en-US" b="1" dirty="0"/>
              <a:t>text</a:t>
            </a:r>
            <a:r>
              <a:rPr lang="en-US" dirty="0"/>
              <a:t> in the command window</a:t>
            </a:r>
          </a:p>
          <a:p>
            <a:pPr marL="0" indent="0">
              <a:buNone/>
            </a:pPr>
            <a:r>
              <a:rPr lang="en-US" dirty="0"/>
              <a:t>	&gt;&gt; y = input(‘prompt’) 	displays the </a:t>
            </a:r>
            <a:r>
              <a:rPr lang="en-US" b="1" dirty="0"/>
              <a:t>prompt</a:t>
            </a:r>
            <a:r>
              <a:rPr lang="en-US" dirty="0"/>
              <a:t> and returns user input</a:t>
            </a:r>
          </a:p>
          <a:p>
            <a:pPr marL="0" indent="0">
              <a:buNone/>
            </a:pPr>
            <a:r>
              <a:rPr lang="en-US" dirty="0"/>
              <a:t>	&gt;&gt; s = </a:t>
            </a:r>
            <a:r>
              <a:rPr lang="en-US" dirty="0" err="1"/>
              <a:t>importdata</a:t>
            </a:r>
            <a:r>
              <a:rPr lang="en-US" dirty="0"/>
              <a:t>(‘file.txt’)  returns the contents of the file: </a:t>
            </a:r>
            <a:r>
              <a:rPr lang="en-US" b="1" dirty="0"/>
              <a:t>‘file.txt’ </a:t>
            </a:r>
          </a:p>
          <a:p>
            <a:pPr marL="0" indent="0">
              <a:buNone/>
            </a:pPr>
            <a:r>
              <a:rPr lang="en-US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508057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8229600" cy="533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>
                <a:latin typeface="Arial Narrow" panose="020B0606020202030204" pitchFamily="34" charset="0"/>
              </a:rPr>
              <a:t>Functions in MATLAB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425" y="1066800"/>
            <a:ext cx="11238271" cy="544483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Arial Narrow" panose="020B0606020202030204" pitchFamily="34" charset="0"/>
              </a:rPr>
              <a:t>Internal Functions (like the last slide), notice: </a:t>
            </a:r>
          </a:p>
          <a:p>
            <a:pPr lvl="1"/>
            <a:r>
              <a:rPr lang="en-US" altLang="en-US" sz="2000" dirty="0">
                <a:latin typeface="Arial Narrow" panose="020B0606020202030204" pitchFamily="34" charset="0"/>
              </a:rPr>
              <a:t>input(s) – are in parenthesis (separated by comas if multiple inputs. </a:t>
            </a:r>
          </a:p>
          <a:p>
            <a:pPr lvl="1"/>
            <a:r>
              <a:rPr lang="en-US" altLang="en-US" sz="2000" dirty="0">
                <a:latin typeface="Arial Narrow" panose="020B0606020202030204" pitchFamily="34" charset="0"/>
              </a:rPr>
              <a:t>out put generally to the left, can be assigned to a variable </a:t>
            </a:r>
          </a:p>
          <a:p>
            <a:pPr lvl="1"/>
            <a:r>
              <a:rPr lang="en-US" altLang="en-US" sz="2000" dirty="0">
                <a:latin typeface="Arial Narrow" panose="020B0606020202030204" pitchFamily="34" charset="0"/>
              </a:rPr>
              <a:t>little or no labeling output.  That is left to user.  (very different from interactive scripts)</a:t>
            </a:r>
          </a:p>
          <a:p>
            <a:pPr lvl="1"/>
            <a:endParaRPr lang="en-US" altLang="en-US" sz="2000" dirty="0"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2400" dirty="0">
                <a:latin typeface="Arial Narrow" panose="020B0606020202030204" pitchFamily="34" charset="0"/>
              </a:rPr>
              <a:t>User defined functions (what we will look at next)</a:t>
            </a:r>
          </a:p>
          <a:p>
            <a:pPr lvl="1" eaLnBrk="1" hangingPunct="1"/>
            <a:r>
              <a:rPr lang="en-US" altLang="en-US" dirty="0">
                <a:latin typeface="Arial Narrow" panose="020B0606020202030204" pitchFamily="34" charset="0"/>
              </a:rPr>
              <a:t>will have outputs, a name and inputs</a:t>
            </a:r>
          </a:p>
          <a:p>
            <a:pPr lvl="1" eaLnBrk="1" hangingPunct="1"/>
            <a:r>
              <a:rPr lang="en-US" altLang="en-US" dirty="0">
                <a:latin typeface="Arial Narrow" panose="020B0606020202030204" pitchFamily="34" charset="0"/>
              </a:rPr>
              <a:t>can have multiple outputs (several math functions together)</a:t>
            </a:r>
          </a:p>
          <a:p>
            <a:pPr lvl="1" eaLnBrk="1" hangingPunct="1"/>
            <a:r>
              <a:rPr lang="en-US" altLang="en-US" dirty="0">
                <a:latin typeface="Arial Narrow" panose="020B0606020202030204" pitchFamily="34" charset="0"/>
              </a:rPr>
              <a:t>what happens inside the function is separate from the main workspace</a:t>
            </a:r>
          </a:p>
          <a:p>
            <a:pPr lvl="1" eaLnBrk="1" hangingPunct="1"/>
            <a:endParaRPr lang="en-US" altLang="en-US" sz="1200" dirty="0"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2400" dirty="0">
                <a:latin typeface="Arial Narrow" panose="020B0606020202030204" pitchFamily="34" charset="0"/>
              </a:rPr>
              <a:t>Have students convert their </a:t>
            </a:r>
            <a:r>
              <a:rPr lang="en-US" altLang="en-US" sz="2400" dirty="0" err="1">
                <a:latin typeface="Arial Narrow" panose="020B0606020202030204" pitchFamily="34" charset="0"/>
              </a:rPr>
              <a:t>sindeg</a:t>
            </a:r>
            <a:r>
              <a:rPr lang="en-US" altLang="en-US" sz="2400" dirty="0">
                <a:latin typeface="Arial Narrow" panose="020B0606020202030204" pitchFamily="34" charset="0"/>
              </a:rPr>
              <a:t> script to a function. </a:t>
            </a:r>
          </a:p>
          <a:p>
            <a:pPr eaLnBrk="1" hangingPunct="1"/>
            <a:r>
              <a:rPr lang="en-US" altLang="en-US" sz="2400" dirty="0">
                <a:latin typeface="Arial Narrow" panose="020B0606020202030204" pitchFamily="34" charset="0"/>
              </a:rPr>
              <a:t>Next Slide: Changes to I/O structure, </a:t>
            </a:r>
          </a:p>
          <a:p>
            <a:r>
              <a:rPr lang="en-US" altLang="en-US" sz="2400" dirty="0">
                <a:latin typeface="Arial Narrow" panose="020B0606020202030204" pitchFamily="34" charset="0"/>
              </a:rPr>
              <a:t>Second Slide:  Intro to the Function Definition Line </a:t>
            </a:r>
            <a:br>
              <a:rPr lang="en-US" altLang="en-US" sz="2400" dirty="0">
                <a:latin typeface="Arial Narrow" panose="020B0606020202030204" pitchFamily="34" charset="0"/>
              </a:rPr>
            </a:br>
            <a:r>
              <a:rPr lang="en-US" altLang="en-US" dirty="0">
                <a:latin typeface="Arial Narrow" panose="020B0606020202030204" pitchFamily="34" charset="0"/>
              </a:rPr>
              <a:t>emphasize meaning of command line input</a:t>
            </a:r>
          </a:p>
        </p:txBody>
      </p:sp>
    </p:spTree>
    <p:extLst>
      <p:ext uri="{BB962C8B-B14F-4D97-AF65-F5344CB8AC3E}">
        <p14:creationId xmlns:p14="http://schemas.microsoft.com/office/powerpoint/2010/main" val="290027765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F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8716"/>
            <a:ext cx="8382000" cy="792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dirty="0"/>
              <a:t>Program Development Example </a:t>
            </a:r>
            <a:br>
              <a:rPr lang="en-US" altLang="en-US" sz="3200" dirty="0"/>
            </a:br>
            <a:r>
              <a:rPr lang="en-US" altLang="en-US" sz="3200" dirty="0"/>
              <a:t>Convert </a:t>
            </a:r>
            <a:r>
              <a:rPr lang="en-US" altLang="en-US" sz="3200" dirty="0" err="1"/>
              <a:t>sindeg</a:t>
            </a:r>
            <a:r>
              <a:rPr lang="en-US" altLang="en-US" sz="3200" dirty="0"/>
              <a:t> to a function:</a:t>
            </a:r>
            <a:endParaRPr lang="en-US" altLang="en-US" sz="24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8929" y="1356852"/>
            <a:ext cx="11031794" cy="5334000"/>
          </a:xfrm>
        </p:spPr>
        <p:txBody>
          <a:bodyPr/>
          <a:lstStyle/>
          <a:p>
            <a:pPr marL="1035050" lvl="1" indent="-577850">
              <a:buNone/>
            </a:pPr>
            <a:r>
              <a:rPr lang="en-US" altLang="en-US" sz="2800" b="1" dirty="0">
                <a:solidFill>
                  <a:srgbClr val="660066"/>
                </a:solidFill>
              </a:rPr>
              <a:t>Setup/Intro.</a:t>
            </a:r>
            <a:r>
              <a:rPr lang="en-US" altLang="en-US" sz="2000" dirty="0"/>
              <a:t>	      	</a:t>
            </a:r>
            <a:r>
              <a:rPr lang="en-US" altLang="en-US" b="1" dirty="0">
                <a:latin typeface="Arial Narrow" panose="020B0606020202030204" pitchFamily="34" charset="0"/>
              </a:rPr>
              <a:t>Type of Program:   </a:t>
            </a:r>
            <a:r>
              <a:rPr lang="en-US" altLang="en-US" b="1" dirty="0">
                <a:latin typeface="Arial Narrow" panose="020B0606020202030204" pitchFamily="34" charset="0"/>
                <a:sym typeface="Symbol" panose="05050102010706020507" pitchFamily="18" charset="2"/>
              </a:rPr>
              <a:t></a:t>
            </a:r>
            <a:r>
              <a:rPr lang="en-US" altLang="en-US" b="1" dirty="0">
                <a:latin typeface="Arial Narrow" panose="020B0606020202030204" pitchFamily="34" charset="0"/>
              </a:rPr>
              <a:t> Script  </a:t>
            </a:r>
            <a:r>
              <a:rPr lang="en-US" altLang="en-US" b="1" dirty="0">
                <a:latin typeface="Arial Narrow" panose="020B0606020202030204" pitchFamily="34" charset="0"/>
                <a:sym typeface="Symbol" panose="05050102010706020507" pitchFamily="18" charset="2"/>
              </a:rPr>
              <a:t></a:t>
            </a:r>
            <a:r>
              <a:rPr lang="en-US" altLang="en-US" b="1" dirty="0">
                <a:latin typeface="Arial Narrow" panose="020B0606020202030204" pitchFamily="34" charset="0"/>
              </a:rPr>
              <a:t> Function</a:t>
            </a:r>
          </a:p>
          <a:p>
            <a:pPr marL="660400" indent="-660400">
              <a:buFontTx/>
              <a:buAutoNum type="arabicPeriod"/>
            </a:pPr>
            <a:r>
              <a:rPr lang="en-US" altLang="en-US" sz="2400" b="1" dirty="0">
                <a:latin typeface="Arial Narrow" panose="020B0606020202030204" pitchFamily="34" charset="0"/>
              </a:rPr>
              <a:t>Problem Statement:</a:t>
            </a:r>
          </a:p>
          <a:p>
            <a:pPr marL="1035050" lvl="1" indent="-577850">
              <a:buNone/>
            </a:pPr>
            <a:endParaRPr lang="en-US" altLang="en-US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660400" indent="-660400">
              <a:buFontTx/>
              <a:buAutoNum type="arabicPeriod"/>
            </a:pPr>
            <a:r>
              <a:rPr lang="en-US" altLang="en-US" sz="2400" b="1" dirty="0">
                <a:latin typeface="Arial Narrow" panose="020B0606020202030204" pitchFamily="34" charset="0"/>
              </a:rPr>
              <a:t>Input: </a:t>
            </a:r>
          </a:p>
          <a:p>
            <a:pPr marL="1035050" lvl="1" indent="-577850">
              <a:buFontTx/>
              <a:buAutoNum type="arabicPeriod" startAt="2"/>
            </a:pPr>
            <a:endParaRPr lang="en-US" altLang="en-US" b="1" dirty="0">
              <a:latin typeface="Arial Narrow" panose="020B0606020202030204" pitchFamily="34" charset="0"/>
            </a:endParaRPr>
          </a:p>
          <a:p>
            <a:pPr marL="1035050" lvl="1" indent="-577850">
              <a:buNone/>
            </a:pPr>
            <a:endParaRPr lang="en-US" altLang="en-US" dirty="0">
              <a:latin typeface="Arial Narrow" panose="020B0606020202030204" pitchFamily="34" charset="0"/>
            </a:endParaRPr>
          </a:p>
          <a:p>
            <a:pPr marL="1035050" lvl="1" indent="-577850">
              <a:buNone/>
            </a:pPr>
            <a:r>
              <a:rPr lang="en-US" altLang="en-US" i="1" dirty="0">
                <a:latin typeface="Arial Narrow" panose="020B0606020202030204" pitchFamily="34" charset="0"/>
              </a:rPr>
              <a:t>	</a:t>
            </a:r>
            <a:endParaRPr lang="en-US" altLang="en-US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660400" indent="-660400">
              <a:buFontTx/>
              <a:buAutoNum type="arabicPeriod"/>
            </a:pPr>
            <a:r>
              <a:rPr lang="en-US" altLang="en-US" sz="2400" b="1" dirty="0">
                <a:latin typeface="Arial Narrow" panose="020B0606020202030204" pitchFamily="34" charset="0"/>
              </a:rPr>
              <a:t>Output:  </a:t>
            </a:r>
          </a:p>
          <a:p>
            <a:pPr marL="1035050" lvl="1" indent="-577850">
              <a:buNone/>
            </a:pPr>
            <a:r>
              <a:rPr lang="en-US" altLang="en-US" i="1" dirty="0"/>
              <a:t>	</a:t>
            </a:r>
          </a:p>
        </p:txBody>
      </p:sp>
      <p:graphicFrame>
        <p:nvGraphicFramePr>
          <p:cNvPr id="9410" name="Group 194"/>
          <p:cNvGraphicFramePr>
            <a:graphicFrameLocks noGrp="1"/>
          </p:cNvGraphicFramePr>
          <p:nvPr>
            <p:ph sz="quarter" idx="2"/>
          </p:nvPr>
        </p:nvGraphicFramePr>
        <p:xfrm>
          <a:off x="2209800" y="3352800"/>
          <a:ext cx="8305800" cy="990600"/>
        </p:xfrm>
        <a:graphic>
          <a:graphicData uri="http://schemas.openxmlformats.org/drawingml/2006/table">
            <a:tbl>
              <a:tblPr/>
              <a:tblGrid>
                <a:gridCol w="164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Variable Name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Units or Values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Input Source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*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411" name="Group 19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336610630"/>
              </p:ext>
            </p:extLst>
          </p:nvPr>
        </p:nvGraphicFramePr>
        <p:xfrm>
          <a:off x="2209800" y="5059364"/>
          <a:ext cx="8305800" cy="1266825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39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Variable Name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Units or Values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Output type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*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0" y="2286001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Calculate the sin of an angle given in degrees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244216" y="3793330"/>
            <a:ext cx="838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x		angle              degrees    command line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362200" y="5791201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s 	      sin of angle	     -1 to 1     command line</a:t>
            </a:r>
          </a:p>
        </p:txBody>
      </p:sp>
      <p:sp>
        <p:nvSpPr>
          <p:cNvPr id="9412" name="Text Box 196"/>
          <p:cNvSpPr txBox="1">
            <a:spLocks noChangeArrowheads="1"/>
          </p:cNvSpPr>
          <p:nvPr/>
        </p:nvSpPr>
        <p:spPr bwMode="auto">
          <a:xfrm>
            <a:off x="7696200" y="1356852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7030A0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2" name="Oval 1"/>
          <p:cNvSpPr/>
          <p:nvPr/>
        </p:nvSpPr>
        <p:spPr>
          <a:xfrm>
            <a:off x="7696200" y="1256145"/>
            <a:ext cx="1687945" cy="73891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49607" y="3683431"/>
            <a:ext cx="2511025" cy="73891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49607" y="5692776"/>
            <a:ext cx="2476609" cy="73891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61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3" grpId="0"/>
      <p:bldP spid="9222" grpId="0"/>
      <p:bldP spid="9412" grpId="0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533400"/>
            <a:ext cx="8229600" cy="38862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sz="2400" dirty="0"/>
              <a:t>4. Solution Steps: </a:t>
            </a:r>
          </a:p>
          <a:p>
            <a:pPr marL="1371600" lvl="2" indent="-457200">
              <a:buNone/>
            </a:pPr>
            <a:r>
              <a:rPr lang="en-US" altLang="en-US" dirty="0"/>
              <a:t>a.	Perform calculation on test case(s) </a:t>
            </a:r>
          </a:p>
          <a:p>
            <a:pPr marL="1371600" lvl="2" indent="-457200">
              <a:buFontTx/>
              <a:buAutoNum type="alphaLcPeriod"/>
            </a:pPr>
            <a:endParaRPr lang="en-US" altLang="en-US" dirty="0"/>
          </a:p>
          <a:p>
            <a:pPr marL="1371600" lvl="2" indent="-457200">
              <a:buNone/>
            </a:pPr>
            <a:r>
              <a:rPr lang="en-US" altLang="en-US" sz="1800" i="1" dirty="0"/>
              <a:t>	</a:t>
            </a:r>
          </a:p>
          <a:p>
            <a:pPr marL="1371600" lvl="2" indent="-457200">
              <a:buNone/>
            </a:pPr>
            <a:endParaRPr lang="en-US" altLang="en-US" sz="1800" i="1" dirty="0"/>
          </a:p>
          <a:p>
            <a:pPr marL="1371600" lvl="2" indent="-457200">
              <a:buNone/>
            </a:pPr>
            <a:endParaRPr lang="en-US" altLang="en-US" sz="1800" i="1" dirty="0"/>
          </a:p>
          <a:p>
            <a:pPr marL="1371600" lvl="2" indent="-457200">
              <a:buNone/>
            </a:pPr>
            <a:endParaRPr lang="en-US" altLang="en-US" sz="1800" i="1" dirty="0"/>
          </a:p>
          <a:p>
            <a:pPr marL="1371600" lvl="2" indent="-457200">
              <a:buNone/>
            </a:pPr>
            <a:endParaRPr lang="en-US" altLang="en-US" sz="1800" i="1" dirty="0"/>
          </a:p>
          <a:p>
            <a:pPr marL="1371600" lvl="2" indent="-457200">
              <a:buFontTx/>
              <a:buAutoNum type="alphaLcPeriod" startAt="2"/>
            </a:pPr>
            <a:r>
              <a:rPr lang="en-US" altLang="en-US" dirty="0"/>
              <a:t>Identify the steps/equations</a:t>
            </a:r>
          </a:p>
          <a:p>
            <a:pPr marL="1371600" lvl="2" indent="-457200">
              <a:buFontTx/>
              <a:buAutoNum type="alphaLcPeriod" startAt="2"/>
            </a:pPr>
            <a:endParaRPr lang="en-US" altLang="en-US" dirty="0"/>
          </a:p>
          <a:p>
            <a:pPr marL="1371600" lvl="2" indent="-457200">
              <a:buFontTx/>
              <a:buAutoNum type="alphaLcPeriod" startAt="2"/>
            </a:pPr>
            <a:endParaRPr lang="en-US" altLang="en-US" dirty="0"/>
          </a:p>
          <a:p>
            <a:pPr marL="1371600" lvl="2" indent="-457200">
              <a:buFontTx/>
              <a:buAutoNum type="alphaLcPeriod" startAt="2"/>
            </a:pPr>
            <a:endParaRPr lang="en-US" altLang="en-US" dirty="0"/>
          </a:p>
          <a:p>
            <a:pPr marL="1371600" lvl="2" indent="-457200">
              <a:buNone/>
            </a:pPr>
            <a:endParaRPr lang="en-US" altLang="en-US" sz="1800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200400" y="3810001"/>
            <a:ext cx="5562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Convert degrees to radians </a:t>
            </a:r>
          </a:p>
          <a:p>
            <a:pPr eaLnBrk="1" hangingPunct="1"/>
            <a:r>
              <a:rPr lang="en-US" alt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	r = </a:t>
            </a:r>
            <a:r>
              <a:rPr lang="en-US" altLang="en-US" sz="2800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/180 x </a:t>
            </a:r>
          </a:p>
          <a:p>
            <a:pPr eaLnBrk="1" hangingPunct="1"/>
            <a:r>
              <a:rPr lang="en-US" alt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Calculate the sin </a:t>
            </a:r>
          </a:p>
          <a:p>
            <a:pPr eaLnBrk="1" hangingPunct="1"/>
            <a:r>
              <a:rPr lang="en-US" alt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	sin(r)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209800" y="1447801"/>
            <a:ext cx="37338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x = 45</a:t>
            </a:r>
          </a:p>
          <a:p>
            <a:pPr eaLnBrk="1" hangingPunct="1"/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r = 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/180 (45) = 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/4</a:t>
            </a:r>
          </a:p>
          <a:p>
            <a:pPr eaLnBrk="1" hangingPunct="1"/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sin (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/4) = 0.707 …</a:t>
            </a:r>
            <a:r>
              <a:rPr lang="en-US" altLang="en-US" sz="3200" i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629400" y="1371600"/>
            <a:ext cx="3733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>
                <a:solidFill>
                  <a:srgbClr val="7030A0"/>
                </a:solidFill>
                <a:latin typeface="Comic Sans MS" panose="030F0702030302020204" pitchFamily="66" charset="0"/>
              </a:rPr>
              <a:t>x = 90 </a:t>
            </a:r>
          </a:p>
          <a:p>
            <a:pPr eaLnBrk="1" hangingPunct="1"/>
            <a:r>
              <a:rPr lang="en-US" altLang="en-US" sz="2800" i="1">
                <a:solidFill>
                  <a:srgbClr val="7030A0"/>
                </a:solidFill>
                <a:latin typeface="Comic Sans MS" panose="030F0702030302020204" pitchFamily="66" charset="0"/>
              </a:rPr>
              <a:t>r (</a:t>
            </a:r>
            <a:r>
              <a:rPr lang="en-US" altLang="en-US" sz="2800" i="1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800" i="1">
                <a:solidFill>
                  <a:srgbClr val="7030A0"/>
                </a:solidFill>
                <a:latin typeface="Comic Sans MS" panose="030F0702030302020204" pitchFamily="66" charset="0"/>
              </a:rPr>
              <a:t>/180(90)) = </a:t>
            </a:r>
            <a:r>
              <a:rPr lang="en-US" altLang="en-US" sz="2800" i="1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800" i="1">
                <a:solidFill>
                  <a:srgbClr val="7030A0"/>
                </a:solidFill>
                <a:latin typeface="Comic Sans MS" panose="030F0702030302020204" pitchFamily="66" charset="0"/>
              </a:rPr>
              <a:t>/2</a:t>
            </a:r>
          </a:p>
          <a:p>
            <a:pPr eaLnBrk="1" hangingPunct="1"/>
            <a:r>
              <a:rPr lang="en-US" altLang="en-US" sz="2800" i="1">
                <a:solidFill>
                  <a:srgbClr val="7030A0"/>
                </a:solidFill>
                <a:latin typeface="Comic Sans MS" panose="030F0702030302020204" pitchFamily="66" charset="0"/>
              </a:rPr>
              <a:t>sin (</a:t>
            </a:r>
            <a:r>
              <a:rPr lang="en-US" altLang="en-US" sz="2800" i="1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800" i="1">
                <a:solidFill>
                  <a:srgbClr val="7030A0"/>
                </a:solidFill>
                <a:latin typeface="Comic Sans MS" panose="030F0702030302020204" pitchFamily="66" charset="0"/>
              </a:rPr>
              <a:t>/2) =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AC1439-261B-4C3E-9E36-9E6AD665F77E}"/>
              </a:ext>
            </a:extLst>
          </p:cNvPr>
          <p:cNvSpPr txBox="1"/>
          <p:nvPr/>
        </p:nvSpPr>
        <p:spPr>
          <a:xfrm>
            <a:off x="690465" y="830424"/>
            <a:ext cx="1062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Handouts</a:t>
            </a:r>
          </a:p>
        </p:txBody>
      </p:sp>
    </p:spTree>
    <p:extLst>
      <p:ext uri="{BB962C8B-B14F-4D97-AF65-F5344CB8AC3E}">
        <p14:creationId xmlns:p14="http://schemas.microsoft.com/office/powerpoint/2010/main" val="1924050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  <p:bldP spid="153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F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8" name="Object 21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4047082"/>
              </p:ext>
            </p:extLst>
          </p:nvPr>
        </p:nvGraphicFramePr>
        <p:xfrm>
          <a:off x="5529039" y="1881294"/>
          <a:ext cx="2537960" cy="408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" name="Equation" r:id="rId4" imgW="647700" imgH="228600" progId="Equation.3">
                  <p:embed/>
                </p:oleObj>
              </mc:Choice>
              <mc:Fallback>
                <p:oleObj name="Equation" r:id="rId4" imgW="647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039" y="1881294"/>
                        <a:ext cx="2537960" cy="408107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345"/>
            <a:ext cx="11776363" cy="1858962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5. </a:t>
            </a:r>
            <a:r>
              <a:rPr lang="en-US" altLang="en-US" sz="4000" b="1" dirty="0">
                <a:solidFill>
                  <a:srgbClr val="660066"/>
                </a:solidFill>
              </a:rPr>
              <a:t>Coding</a:t>
            </a:r>
            <a:r>
              <a:rPr lang="en-US" altLang="en-US" sz="4000" dirty="0"/>
              <a:t>:</a:t>
            </a:r>
            <a:br>
              <a:rPr lang="en-US" altLang="en-US" sz="4000" dirty="0"/>
            </a:br>
            <a:r>
              <a:rPr lang="en-US" altLang="en-US" sz="4000" dirty="0"/>
              <a:t>First Line of m-file must be the Function Definition Line </a:t>
            </a:r>
          </a:p>
        </p:txBody>
      </p:sp>
      <p:graphicFrame>
        <p:nvGraphicFramePr>
          <p:cNvPr id="16397" name="Object 1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795204"/>
              </p:ext>
            </p:extLst>
          </p:nvPr>
        </p:nvGraphicFramePr>
        <p:xfrm>
          <a:off x="5560659" y="1870301"/>
          <a:ext cx="233566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" name="Equation" r:id="rId6" imgW="850531" imgH="203112" progId="Equation.3">
                  <p:embed/>
                </p:oleObj>
              </mc:Choice>
              <mc:Fallback>
                <p:oleObj name="Equation" r:id="rId6" imgW="85053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0659" y="1870301"/>
                        <a:ext cx="2335665" cy="4191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3662126" y="1848497"/>
            <a:ext cx="233566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function</a:t>
            </a:r>
            <a:endParaRPr lang="en-US" altLang="en-US" sz="16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0484" name="AutoShape 9"/>
          <p:cNvSpPr>
            <a:spLocks/>
          </p:cNvSpPr>
          <p:nvPr/>
        </p:nvSpPr>
        <p:spPr bwMode="auto">
          <a:xfrm>
            <a:off x="1488849" y="2900216"/>
            <a:ext cx="2063985" cy="1028700"/>
          </a:xfrm>
          <a:prstGeom prst="borderCallout2">
            <a:avLst>
              <a:gd name="adj1" fmla="val 11111"/>
              <a:gd name="adj2" fmla="val 104546"/>
              <a:gd name="adj3" fmla="val 11111"/>
              <a:gd name="adj4" fmla="val 141477"/>
              <a:gd name="adj5" fmla="val -53856"/>
              <a:gd name="adj6" fmla="val 1799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start with the word “function”</a:t>
            </a:r>
          </a:p>
        </p:txBody>
      </p:sp>
      <p:sp>
        <p:nvSpPr>
          <p:cNvPr id="20485" name="AutoShape 10"/>
          <p:cNvSpPr>
            <a:spLocks/>
          </p:cNvSpPr>
          <p:nvPr/>
        </p:nvSpPr>
        <p:spPr bwMode="auto">
          <a:xfrm>
            <a:off x="7813449" y="2785916"/>
            <a:ext cx="2063985" cy="800100"/>
          </a:xfrm>
          <a:prstGeom prst="borderCallout2">
            <a:avLst>
              <a:gd name="adj1" fmla="val 14287"/>
              <a:gd name="adj2" fmla="val -4546"/>
              <a:gd name="adj3" fmla="val 14287"/>
              <a:gd name="adj4" fmla="val -22727"/>
              <a:gd name="adj5" fmla="val -38491"/>
              <a:gd name="adj6" fmla="val -413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input variable(s)</a:t>
            </a:r>
          </a:p>
        </p:txBody>
      </p:sp>
      <p:sp>
        <p:nvSpPr>
          <p:cNvPr id="20486" name="AutoShape 11"/>
          <p:cNvSpPr>
            <a:spLocks/>
          </p:cNvSpPr>
          <p:nvPr/>
        </p:nvSpPr>
        <p:spPr bwMode="auto">
          <a:xfrm>
            <a:off x="7758930" y="3852716"/>
            <a:ext cx="1407262" cy="609600"/>
          </a:xfrm>
          <a:prstGeom prst="borderCallout2">
            <a:avLst>
              <a:gd name="adj1" fmla="val 18750"/>
              <a:gd name="adj2" fmla="val -6667"/>
              <a:gd name="adj3" fmla="val 18750"/>
              <a:gd name="adj4" fmla="val -51250"/>
              <a:gd name="adj5" fmla="val -235157"/>
              <a:gd name="adj6" fmla="val -9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function name</a:t>
            </a:r>
          </a:p>
        </p:txBody>
      </p:sp>
      <p:sp>
        <p:nvSpPr>
          <p:cNvPr id="20487" name="AutoShape 12"/>
          <p:cNvSpPr>
            <a:spLocks/>
          </p:cNvSpPr>
          <p:nvPr/>
        </p:nvSpPr>
        <p:spPr bwMode="auto">
          <a:xfrm>
            <a:off x="3848174" y="4100366"/>
            <a:ext cx="1782533" cy="723900"/>
          </a:xfrm>
          <a:prstGeom prst="borderCallout2">
            <a:avLst>
              <a:gd name="adj1" fmla="val 15792"/>
              <a:gd name="adj2" fmla="val 105264"/>
              <a:gd name="adj3" fmla="val 15792"/>
              <a:gd name="adj4" fmla="val 118204"/>
              <a:gd name="adj5" fmla="val -227852"/>
              <a:gd name="adj6" fmla="val 131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output variable(s)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10087" y="5303750"/>
            <a:ext cx="6837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Replaces previous input and output of script </a:t>
            </a:r>
          </a:p>
          <a:p>
            <a:pPr algn="ctr"/>
            <a:r>
              <a:rPr lang="en-US" sz="2400" dirty="0"/>
              <a:t>Remove previous I/O (delete, comment out, add ; </a:t>
            </a:r>
          </a:p>
        </p:txBody>
      </p:sp>
    </p:spTree>
    <p:extLst>
      <p:ext uri="{BB962C8B-B14F-4D97-AF65-F5344CB8AC3E}">
        <p14:creationId xmlns:p14="http://schemas.microsoft.com/office/powerpoint/2010/main" val="3578155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F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45052"/>
            <a:ext cx="11480799" cy="106755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5. Programming  (cont.)</a:t>
            </a:r>
            <a:br>
              <a:rPr lang="en-US" altLang="en-US" sz="4000" dirty="0"/>
            </a:br>
            <a:r>
              <a:rPr lang="en-US" altLang="en-US" sz="4000" dirty="0"/>
              <a:t>Introductory Comments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312606" y="1571599"/>
            <a:ext cx="1026487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function</a:t>
            </a:r>
            <a:r>
              <a:rPr lang="en-US" altLang="en-US" sz="32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altLang="en-US" sz="3200" dirty="0">
                <a:latin typeface="+mn-lt"/>
              </a:rPr>
              <a:t>s = </a:t>
            </a:r>
            <a:r>
              <a:rPr lang="en-US" altLang="en-US" sz="3200" dirty="0" err="1">
                <a:latin typeface="+mn-lt"/>
              </a:rPr>
              <a:t>sindeg</a:t>
            </a:r>
            <a:r>
              <a:rPr lang="en-US" altLang="en-US" sz="3200" dirty="0">
                <a:latin typeface="+mn-lt"/>
              </a:rPr>
              <a:t>(x)</a:t>
            </a:r>
          </a:p>
          <a:p>
            <a:pPr eaLnBrk="1" hangingPunct="1"/>
            <a:r>
              <a:rPr lang="en-US" altLang="en-US" sz="3200" dirty="0">
                <a:solidFill>
                  <a:srgbClr val="006600"/>
                </a:solidFill>
                <a:latin typeface="+mn-lt"/>
              </a:rPr>
              <a:t>%  function s = </a:t>
            </a:r>
            <a:r>
              <a:rPr lang="en-US" altLang="en-US" sz="3200" dirty="0" err="1">
                <a:solidFill>
                  <a:srgbClr val="006600"/>
                </a:solidFill>
                <a:latin typeface="+mn-lt"/>
              </a:rPr>
              <a:t>sindeg</a:t>
            </a:r>
            <a:r>
              <a:rPr lang="en-US" altLang="en-US" sz="3200" dirty="0">
                <a:solidFill>
                  <a:srgbClr val="006600"/>
                </a:solidFill>
                <a:latin typeface="+mn-lt"/>
              </a:rPr>
              <a:t>(x)</a:t>
            </a:r>
          </a:p>
          <a:p>
            <a:pPr eaLnBrk="1" hangingPunct="1"/>
            <a:r>
              <a:rPr lang="en-US" altLang="en-US" sz="3200" dirty="0">
                <a:solidFill>
                  <a:srgbClr val="006600"/>
                </a:solidFill>
                <a:latin typeface="+mn-lt"/>
              </a:rPr>
              <a:t>%  Returns the sin of an angle given in degrees</a:t>
            </a:r>
          </a:p>
          <a:p>
            <a:pPr eaLnBrk="1" hangingPunct="1"/>
            <a:r>
              <a:rPr lang="en-US" altLang="en-US" sz="3200" dirty="0">
                <a:solidFill>
                  <a:srgbClr val="006600"/>
                </a:solidFill>
                <a:latin typeface="+mn-lt"/>
              </a:rPr>
              <a:t>%  This function is capable of handling vector inputs</a:t>
            </a:r>
          </a:p>
          <a:p>
            <a:pPr eaLnBrk="1" hangingPunct="1"/>
            <a:r>
              <a:rPr lang="en-US" altLang="en-US" sz="3200" dirty="0">
                <a:solidFill>
                  <a:srgbClr val="006600"/>
                </a:solidFill>
                <a:latin typeface="+mn-lt"/>
              </a:rPr>
              <a:t>%  S. Scott Moor 	January 2004</a:t>
            </a:r>
          </a:p>
          <a:p>
            <a:pPr eaLnBrk="1" hangingPunct="1"/>
            <a:r>
              <a:rPr lang="en-US" altLang="en-US" sz="3200" dirty="0">
                <a:solidFill>
                  <a:srgbClr val="006600"/>
                </a:solidFill>
                <a:latin typeface="+mn-lt"/>
              </a:rPr>
              <a:t>%</a:t>
            </a:r>
          </a:p>
          <a:p>
            <a:pPr eaLnBrk="1" hangingPunct="1"/>
            <a:r>
              <a:rPr lang="en-US" altLang="en-US" sz="3200" dirty="0">
                <a:solidFill>
                  <a:srgbClr val="006600"/>
                </a:solidFill>
                <a:latin typeface="+mn-lt"/>
              </a:rPr>
              <a:t>%  input: 	x = angle in degrees</a:t>
            </a:r>
          </a:p>
          <a:p>
            <a:pPr eaLnBrk="1" hangingPunct="1"/>
            <a:r>
              <a:rPr lang="en-US" altLang="en-US" sz="3200" dirty="0">
                <a:solidFill>
                  <a:srgbClr val="006600"/>
                </a:solidFill>
                <a:latin typeface="+mn-lt"/>
              </a:rPr>
              <a:t>%  output: 	s = resulting sin</a:t>
            </a:r>
          </a:p>
          <a:p>
            <a:pPr eaLnBrk="1" hangingPunct="1"/>
            <a:endParaRPr lang="en-US" altLang="en-US" sz="3200" dirty="0">
              <a:solidFill>
                <a:srgbClr val="006600"/>
              </a:solidFill>
              <a:latin typeface="+mn-lt"/>
            </a:endParaRPr>
          </a:p>
          <a:p>
            <a:pPr eaLnBrk="1" hangingPunct="1"/>
            <a:r>
              <a:rPr lang="en-US" altLang="en-US" sz="2800" dirty="0">
                <a:solidFill>
                  <a:srgbClr val="006600"/>
                </a:solidFill>
                <a:latin typeface="+mn-lt"/>
              </a:rPr>
              <a:t>% </a:t>
            </a:r>
            <a:r>
              <a:rPr lang="en-US" altLang="en-US" sz="3200" dirty="0">
                <a:solidFill>
                  <a:srgbClr val="006600"/>
                </a:solidFill>
                <a:latin typeface="+mn-lt"/>
              </a:rPr>
              <a:t>r = angle in radians </a:t>
            </a:r>
          </a:p>
        </p:txBody>
      </p:sp>
    </p:spTree>
    <p:extLst>
      <p:ext uri="{BB962C8B-B14F-4D97-AF65-F5344CB8AC3E}">
        <p14:creationId xmlns:p14="http://schemas.microsoft.com/office/powerpoint/2010/main" val="2772033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F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5. Programming  (cont.)</a:t>
            </a:r>
            <a:br>
              <a:rPr lang="en-US" altLang="en-US" sz="4000"/>
            </a:br>
            <a:r>
              <a:rPr lang="en-US" altLang="en-US" sz="4000"/>
              <a:t>Body of Program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10001" y="1828801"/>
            <a:ext cx="4492625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accent5">
                    <a:lumMod val="75000"/>
                  </a:schemeClr>
                </a:solidFill>
              </a:rPr>
              <a:t>function</a:t>
            </a:r>
            <a:r>
              <a:rPr lang="en-US" altLang="en-US" sz="2800" dirty="0"/>
              <a:t> s = </a:t>
            </a:r>
            <a:r>
              <a:rPr lang="en-US" altLang="en-US" sz="2800" dirty="0" err="1"/>
              <a:t>sindeg</a:t>
            </a:r>
            <a:r>
              <a:rPr lang="en-US" altLang="en-US" sz="2800" dirty="0"/>
              <a:t>(x)</a:t>
            </a:r>
          </a:p>
          <a:p>
            <a:pPr eaLnBrk="1" hangingPunct="1"/>
            <a:r>
              <a:rPr lang="en-US" altLang="en-US" sz="2800" dirty="0">
                <a:solidFill>
                  <a:srgbClr val="006600"/>
                </a:solidFill>
              </a:rPr>
              <a:t>% Introductory comments </a:t>
            </a:r>
          </a:p>
          <a:p>
            <a:pPr eaLnBrk="1" hangingPunct="1"/>
            <a:endParaRPr lang="en-US" altLang="en-US" sz="2800" dirty="0">
              <a:solidFill>
                <a:srgbClr val="006600"/>
              </a:solidFill>
            </a:endParaRPr>
          </a:p>
          <a:p>
            <a:pPr eaLnBrk="1" hangingPunct="1"/>
            <a:r>
              <a:rPr lang="en-US" altLang="en-US" sz="2800" dirty="0">
                <a:solidFill>
                  <a:srgbClr val="006600"/>
                </a:solidFill>
              </a:rPr>
              <a:t>% calculate radians</a:t>
            </a:r>
          </a:p>
          <a:p>
            <a:pPr eaLnBrk="1" hangingPunct="1"/>
            <a:r>
              <a:rPr lang="en-US" altLang="en-US" sz="2800" dirty="0"/>
              <a:t>r = pi/180.*x;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>
                <a:solidFill>
                  <a:srgbClr val="006600"/>
                </a:solidFill>
              </a:rPr>
              <a:t>% calculate sin</a:t>
            </a:r>
          </a:p>
          <a:p>
            <a:pPr eaLnBrk="1" hangingPunct="1"/>
            <a:r>
              <a:rPr lang="en-US" altLang="en-US" sz="2800" dirty="0"/>
              <a:t>s=sin(r);</a:t>
            </a:r>
          </a:p>
        </p:txBody>
      </p:sp>
      <p:sp>
        <p:nvSpPr>
          <p:cNvPr id="35846" name="Freeform 6"/>
          <p:cNvSpPr>
            <a:spLocks/>
          </p:cNvSpPr>
          <p:nvPr/>
        </p:nvSpPr>
        <p:spPr bwMode="auto">
          <a:xfrm>
            <a:off x="6400800" y="2209800"/>
            <a:ext cx="3505200" cy="1600200"/>
          </a:xfrm>
          <a:custGeom>
            <a:avLst/>
            <a:gdLst>
              <a:gd name="T0" fmla="*/ 2147483647 w 2096"/>
              <a:gd name="T1" fmla="*/ 0 h 1104"/>
              <a:gd name="T2" fmla="*/ 2147483647 w 2096"/>
              <a:gd name="T3" fmla="*/ 2147483647 h 1104"/>
              <a:gd name="T4" fmla="*/ 0 w 2096"/>
              <a:gd name="T5" fmla="*/ 2147483647 h 1104"/>
              <a:gd name="T6" fmla="*/ 0 60000 65536"/>
              <a:gd name="T7" fmla="*/ 0 60000 65536"/>
              <a:gd name="T8" fmla="*/ 0 60000 65536"/>
              <a:gd name="T9" fmla="*/ 0 w 2096"/>
              <a:gd name="T10" fmla="*/ 0 h 1104"/>
              <a:gd name="T11" fmla="*/ 2096 w 2096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6" h="1104">
                <a:moveTo>
                  <a:pt x="480" y="0"/>
                </a:moveTo>
                <a:cubicBezTo>
                  <a:pt x="1288" y="196"/>
                  <a:pt x="2096" y="392"/>
                  <a:pt x="2016" y="576"/>
                </a:cubicBezTo>
                <a:cubicBezTo>
                  <a:pt x="1936" y="760"/>
                  <a:pt x="344" y="1016"/>
                  <a:pt x="0" y="1104"/>
                </a:cubicBezTo>
              </a:path>
            </a:pathLst>
          </a:custGeom>
          <a:noFill/>
          <a:ln w="57150" cmpd="sng">
            <a:solidFill>
              <a:srgbClr val="800000"/>
            </a:solidFill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Freeform 7"/>
          <p:cNvSpPr>
            <a:spLocks/>
          </p:cNvSpPr>
          <p:nvPr/>
        </p:nvSpPr>
        <p:spPr bwMode="auto">
          <a:xfrm>
            <a:off x="2082800" y="2133600"/>
            <a:ext cx="3022600" cy="2895600"/>
          </a:xfrm>
          <a:custGeom>
            <a:avLst/>
            <a:gdLst>
              <a:gd name="T0" fmla="*/ 2147483647 w 1904"/>
              <a:gd name="T1" fmla="*/ 2147483647 h 1824"/>
              <a:gd name="T2" fmla="*/ 2147483647 w 1904"/>
              <a:gd name="T3" fmla="*/ 2147483647 h 1824"/>
              <a:gd name="T4" fmla="*/ 2147483647 w 1904"/>
              <a:gd name="T5" fmla="*/ 0 h 1824"/>
              <a:gd name="T6" fmla="*/ 0 60000 65536"/>
              <a:gd name="T7" fmla="*/ 0 60000 65536"/>
              <a:gd name="T8" fmla="*/ 0 60000 65536"/>
              <a:gd name="T9" fmla="*/ 0 w 1904"/>
              <a:gd name="T10" fmla="*/ 0 h 1824"/>
              <a:gd name="T11" fmla="*/ 1904 w 1904"/>
              <a:gd name="T12" fmla="*/ 1824 h 18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04" h="1824">
                <a:moveTo>
                  <a:pt x="1136" y="1824"/>
                </a:moveTo>
                <a:cubicBezTo>
                  <a:pt x="568" y="1472"/>
                  <a:pt x="0" y="1120"/>
                  <a:pt x="128" y="816"/>
                </a:cubicBezTo>
                <a:cubicBezTo>
                  <a:pt x="256" y="512"/>
                  <a:pt x="1608" y="136"/>
                  <a:pt x="1904" y="0"/>
                </a:cubicBez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36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 animBg="1"/>
      <p:bldP spid="358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F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8915400" cy="792162"/>
          </a:xfrm>
        </p:spPr>
        <p:txBody>
          <a:bodyPr/>
          <a:lstStyle/>
          <a:p>
            <a:pPr eaLnBrk="1" hangingPunct="1"/>
            <a:r>
              <a:rPr lang="en-US" altLang="en-US" sz="3600"/>
              <a:t>Program Development Steps (cont.):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792941" y="1246094"/>
            <a:ext cx="8646459" cy="4616824"/>
          </a:xfrm>
        </p:spPr>
        <p:txBody>
          <a:bodyPr/>
          <a:lstStyle/>
          <a:p>
            <a:pPr marL="660400" indent="-660400">
              <a:buNone/>
              <a:defRPr/>
            </a:pPr>
            <a:r>
              <a:rPr lang="en-US" b="1" dirty="0">
                <a:solidFill>
                  <a:srgbClr val="660066"/>
                </a:solidFill>
              </a:rPr>
              <a:t>6. Validation: 	</a:t>
            </a:r>
            <a:r>
              <a:rPr lang="en-US" dirty="0">
                <a:solidFill>
                  <a:srgbClr val="660066"/>
                </a:solidFill>
              </a:rPr>
              <a:t>Prove function works as planned</a:t>
            </a:r>
            <a:endParaRPr lang="en-US" b="1" dirty="0">
              <a:solidFill>
                <a:srgbClr val="660066"/>
              </a:solidFill>
            </a:endParaRPr>
          </a:p>
          <a:p>
            <a:pPr marL="660400" indent="-660400">
              <a:buNone/>
              <a:defRPr/>
            </a:pPr>
            <a:r>
              <a:rPr lang="en-US" b="1" dirty="0">
                <a:solidFill>
                  <a:srgbClr val="660066"/>
                </a:solidFill>
              </a:rPr>
              <a:t>	</a:t>
            </a:r>
            <a:endParaRPr lang="en-US" sz="2400" b="1" i="1" dirty="0">
              <a:solidFill>
                <a:srgbClr val="660066"/>
              </a:solidFill>
            </a:endParaRPr>
          </a:p>
          <a:p>
            <a:pPr marL="660400" indent="-660400">
              <a:buNone/>
              <a:defRPr/>
            </a:pPr>
            <a:r>
              <a:rPr lang="en-US" sz="2400" dirty="0"/>
              <a:t>Simple Test comparison to calculation (from step 4): 		</a:t>
            </a:r>
          </a:p>
          <a:p>
            <a:pPr marL="457200" indent="-457200"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sz="2400" dirty="0">
                <a:solidFill>
                  <a:srgbClr val="7030A0"/>
                </a:solidFill>
              </a:rPr>
              <a:t>&gt;&gt; a1 = </a:t>
            </a:r>
            <a:r>
              <a:rPr lang="en-US" sz="2400" dirty="0" err="1">
                <a:solidFill>
                  <a:srgbClr val="7030A0"/>
                </a:solidFill>
              </a:rPr>
              <a:t>sindeg</a:t>
            </a:r>
            <a:r>
              <a:rPr lang="en-US" sz="2400" dirty="0">
                <a:solidFill>
                  <a:srgbClr val="7030A0"/>
                </a:solidFill>
              </a:rPr>
              <a:t>(45)</a:t>
            </a:r>
          </a:p>
          <a:p>
            <a:pPr marL="457200" indent="-457200">
              <a:buNone/>
              <a:defRPr/>
            </a:pPr>
            <a:r>
              <a:rPr lang="en-US" sz="2400" dirty="0">
                <a:solidFill>
                  <a:srgbClr val="7030A0"/>
                </a:solidFill>
              </a:rPr>
              <a:t>	&gt;&gt; a2 = </a:t>
            </a:r>
            <a:r>
              <a:rPr lang="en-US" sz="2400" dirty="0" err="1">
                <a:solidFill>
                  <a:srgbClr val="7030A0"/>
                </a:solidFill>
              </a:rPr>
              <a:t>sindeg</a:t>
            </a:r>
            <a:r>
              <a:rPr lang="en-US" sz="2400" dirty="0">
                <a:solidFill>
                  <a:srgbClr val="7030A0"/>
                </a:solidFill>
              </a:rPr>
              <a:t>(90)</a:t>
            </a:r>
          </a:p>
          <a:p>
            <a:pPr marL="457200" indent="-457200">
              <a:buNone/>
              <a:defRPr/>
            </a:pPr>
            <a:endParaRPr lang="en-US" sz="2400" i="1" dirty="0">
              <a:solidFill>
                <a:schemeClr val="accent2"/>
              </a:solidFill>
            </a:endParaRPr>
          </a:p>
          <a:p>
            <a:pPr marL="0" indent="0">
              <a:buNone/>
              <a:defRPr/>
            </a:pPr>
            <a:r>
              <a:rPr lang="en-US" sz="2400" dirty="0"/>
              <a:t>Test on wider cases, if necessary (check with vector) </a:t>
            </a:r>
          </a:p>
          <a:p>
            <a:pPr marL="457200" indent="-457200">
              <a:buNone/>
              <a:defRPr/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7030A0"/>
                </a:solidFill>
              </a:rPr>
              <a:t>e.g.  &gt;&gt; a = 0:30:360;</a:t>
            </a:r>
          </a:p>
          <a:p>
            <a:pPr marL="457200" indent="-457200">
              <a:buNone/>
              <a:defRPr/>
            </a:pPr>
            <a:r>
              <a:rPr lang="en-US" sz="2400" dirty="0">
                <a:solidFill>
                  <a:srgbClr val="7030A0"/>
                </a:solidFill>
              </a:rPr>
              <a:t>			&gt;&gt; </a:t>
            </a:r>
            <a:r>
              <a:rPr lang="en-US" sz="2400" dirty="0" err="1">
                <a:solidFill>
                  <a:srgbClr val="7030A0"/>
                </a:solidFill>
              </a:rPr>
              <a:t>sindeg</a:t>
            </a:r>
            <a:r>
              <a:rPr lang="en-US" sz="2400" dirty="0">
                <a:solidFill>
                  <a:srgbClr val="7030A0"/>
                </a:solidFill>
              </a:rPr>
              <a:t>(a) </a:t>
            </a:r>
          </a:p>
        </p:txBody>
      </p:sp>
    </p:spTree>
    <p:extLst>
      <p:ext uri="{BB962C8B-B14F-4D97-AF65-F5344CB8AC3E}">
        <p14:creationId xmlns:p14="http://schemas.microsoft.com/office/powerpoint/2010/main" val="128111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F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503" y="285272"/>
            <a:ext cx="10972800" cy="309561"/>
          </a:xfrm>
        </p:spPr>
        <p:txBody>
          <a:bodyPr>
            <a:noAutofit/>
          </a:bodyPr>
          <a:lstStyle/>
          <a:p>
            <a:r>
              <a:rPr lang="en-US" sz="4267" dirty="0"/>
              <a:t>Data Flow (Call </a:t>
            </a:r>
            <a:r>
              <a:rPr lang="en-US" sz="4267" dirty="0">
                <a:sym typeface="Wingdings" panose="05000000000000000000" pitchFamily="2" charset="2"/>
              </a:rPr>
              <a:t> function  Output)</a:t>
            </a:r>
            <a:endParaRPr lang="en-US" sz="4267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169467" y="1683842"/>
            <a:ext cx="3871097" cy="35294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67" dirty="0">
                <a:solidFill>
                  <a:srgbClr val="0000FF"/>
                </a:solidFill>
              </a:rPr>
              <a:t>function</a:t>
            </a:r>
            <a:r>
              <a:rPr lang="en-US" altLang="en-US" sz="2667" dirty="0"/>
              <a:t> </a:t>
            </a:r>
            <a:r>
              <a:rPr lang="en-US" altLang="en-US" sz="2667" b="1" dirty="0">
                <a:solidFill>
                  <a:srgbClr val="FF0000"/>
                </a:solidFill>
              </a:rPr>
              <a:t>s</a:t>
            </a:r>
            <a:r>
              <a:rPr lang="en-US" altLang="en-US" sz="2667" dirty="0"/>
              <a:t> = </a:t>
            </a:r>
            <a:r>
              <a:rPr lang="en-US" altLang="en-US" sz="2667" dirty="0" err="1"/>
              <a:t>sindeg</a:t>
            </a:r>
            <a:r>
              <a:rPr lang="en-US" altLang="en-US" sz="2667" dirty="0"/>
              <a:t>(</a:t>
            </a:r>
            <a:r>
              <a:rPr lang="en-US" altLang="en-US" sz="2667" dirty="0">
                <a:solidFill>
                  <a:srgbClr val="0000FF"/>
                </a:solidFill>
              </a:rPr>
              <a:t>x</a:t>
            </a:r>
            <a:r>
              <a:rPr lang="en-US" altLang="en-US" sz="2667" dirty="0"/>
              <a:t>)</a:t>
            </a:r>
          </a:p>
          <a:p>
            <a:pPr eaLnBrk="1" hangingPunct="1"/>
            <a:r>
              <a:rPr lang="en-US" altLang="en-US" sz="2400" dirty="0">
                <a:solidFill>
                  <a:srgbClr val="006600"/>
                </a:solidFill>
              </a:rPr>
              <a:t>% Lots ‘o’ Introductory </a:t>
            </a:r>
          </a:p>
          <a:p>
            <a:pPr eaLnBrk="1" hangingPunct="1"/>
            <a:r>
              <a:rPr lang="en-US" altLang="en-US" sz="2400" dirty="0">
                <a:solidFill>
                  <a:srgbClr val="006600"/>
                </a:solidFill>
              </a:rPr>
              <a:t>% comments </a:t>
            </a:r>
          </a:p>
          <a:p>
            <a:pPr eaLnBrk="1" hangingPunct="1"/>
            <a:endParaRPr lang="en-US" altLang="en-US" sz="2000" dirty="0">
              <a:solidFill>
                <a:srgbClr val="006600"/>
              </a:solidFill>
            </a:endParaRPr>
          </a:p>
          <a:p>
            <a:pPr eaLnBrk="1" hangingPunct="1"/>
            <a:r>
              <a:rPr lang="en-US" altLang="en-US" sz="2667" dirty="0">
                <a:solidFill>
                  <a:srgbClr val="006600"/>
                </a:solidFill>
              </a:rPr>
              <a:t>% calculate radians</a:t>
            </a:r>
          </a:p>
          <a:p>
            <a:pPr eaLnBrk="1" hangingPunct="1"/>
            <a:r>
              <a:rPr lang="en-US" altLang="en-US" sz="2667" b="1" dirty="0">
                <a:solidFill>
                  <a:srgbClr val="7030A0"/>
                </a:solidFill>
              </a:rPr>
              <a:t>r</a:t>
            </a:r>
            <a:r>
              <a:rPr lang="en-US" altLang="en-US" sz="2667" dirty="0"/>
              <a:t> = pi / 180 .* </a:t>
            </a:r>
            <a:r>
              <a:rPr lang="en-US" altLang="en-US" sz="2667" dirty="0">
                <a:solidFill>
                  <a:srgbClr val="0000FF"/>
                </a:solidFill>
              </a:rPr>
              <a:t>x</a:t>
            </a:r>
            <a:r>
              <a:rPr lang="en-US" altLang="en-US" sz="2667" dirty="0"/>
              <a:t>;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2667" dirty="0">
                <a:solidFill>
                  <a:srgbClr val="006600"/>
                </a:solidFill>
              </a:rPr>
              <a:t>% calculate sin</a:t>
            </a:r>
          </a:p>
          <a:p>
            <a:pPr eaLnBrk="1" hangingPunct="1"/>
            <a:r>
              <a:rPr lang="en-US" altLang="en-US" sz="2667" b="1" dirty="0">
                <a:solidFill>
                  <a:srgbClr val="FF0000"/>
                </a:solidFill>
              </a:rPr>
              <a:t>s</a:t>
            </a:r>
            <a:r>
              <a:rPr lang="en-US" altLang="en-US" sz="2667" dirty="0"/>
              <a:t>=sin( </a:t>
            </a:r>
            <a:r>
              <a:rPr lang="en-US" altLang="en-US" sz="2667" b="1" dirty="0">
                <a:solidFill>
                  <a:srgbClr val="7030A0"/>
                </a:solidFill>
              </a:rPr>
              <a:t>r</a:t>
            </a:r>
            <a:r>
              <a:rPr lang="en-US" altLang="en-US" sz="2667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altLang="en-US" sz="2667" dirty="0"/>
              <a:t>);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405228" y="2199037"/>
            <a:ext cx="843102" cy="1511215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341567" y="3994244"/>
            <a:ext cx="980442" cy="820831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3840471" y="2199037"/>
            <a:ext cx="1676196" cy="2636939"/>
          </a:xfrm>
          <a:custGeom>
            <a:avLst/>
            <a:gdLst>
              <a:gd name="connsiteX0" fmla="*/ 318034 w 1257147"/>
              <a:gd name="connsiteY0" fmla="*/ 2232454 h 2232454"/>
              <a:gd name="connsiteX1" fmla="*/ 54423 w 1257147"/>
              <a:gd name="connsiteY1" fmla="*/ 1005016 h 2232454"/>
              <a:gd name="connsiteX2" fmla="*/ 1257147 w 1257147"/>
              <a:gd name="connsiteY2" fmla="*/ 0 h 2232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7147" h="2232454">
                <a:moveTo>
                  <a:pt x="318034" y="2232454"/>
                </a:moveTo>
                <a:cubicBezTo>
                  <a:pt x="107969" y="1804773"/>
                  <a:pt x="-102096" y="1377092"/>
                  <a:pt x="54423" y="1005016"/>
                </a:cubicBezTo>
                <a:cubicBezTo>
                  <a:pt x="210942" y="632940"/>
                  <a:pt x="734044" y="316470"/>
                  <a:pt x="1257147" y="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Rectangle 21"/>
          <p:cNvSpPr/>
          <p:nvPr/>
        </p:nvSpPr>
        <p:spPr>
          <a:xfrm>
            <a:off x="5087271" y="5637525"/>
            <a:ext cx="35093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x =</a:t>
            </a:r>
          </a:p>
          <a:p>
            <a:r>
              <a:rPr lang="en-US" sz="2400" dirty="0"/>
              <a:t>    0.7071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2192474" y="2968407"/>
            <a:ext cx="1320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Code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2275352" y="866568"/>
            <a:ext cx="1128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Call</a:t>
            </a:r>
          </a:p>
        </p:txBody>
      </p:sp>
      <p:sp>
        <p:nvSpPr>
          <p:cNvPr id="4" name="Rectangle 3"/>
          <p:cNvSpPr/>
          <p:nvPr/>
        </p:nvSpPr>
        <p:spPr>
          <a:xfrm>
            <a:off x="4937322" y="776761"/>
            <a:ext cx="26548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&gt;&gt; x = </a:t>
            </a:r>
            <a:r>
              <a:rPr lang="en-US" sz="2800" dirty="0" err="1"/>
              <a:t>sindeg</a:t>
            </a:r>
            <a:r>
              <a:rPr lang="en-US" sz="2800" dirty="0"/>
              <a:t>(</a:t>
            </a:r>
            <a:r>
              <a:rPr lang="en-US" sz="2800" b="1" dirty="0"/>
              <a:t>45</a:t>
            </a:r>
            <a:r>
              <a:rPr lang="en-US" sz="2800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034820" y="5611371"/>
            <a:ext cx="1700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Output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516667" y="1194831"/>
            <a:ext cx="132326" cy="60406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13279412">
            <a:off x="2362450" y="1261051"/>
            <a:ext cx="4882559" cy="4665330"/>
          </a:xfrm>
          <a:prstGeom prst="arc">
            <a:avLst>
              <a:gd name="adj1" fmla="val 14581182"/>
              <a:gd name="adj2" fmla="val 2525481"/>
            </a:avLst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7284523" y="1282876"/>
            <a:ext cx="1" cy="577747"/>
            <a:chOff x="4986397" y="1207195"/>
            <a:chExt cx="1" cy="577747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4986397" y="1483554"/>
              <a:ext cx="1" cy="301388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 flipV="1">
              <a:off x="4986397" y="1207195"/>
              <a:ext cx="1" cy="2763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5572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Planning – Structure &amp;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3963" y="1228436"/>
            <a:ext cx="8621223" cy="5294168"/>
          </a:xfrm>
        </p:spPr>
        <p:txBody>
          <a:bodyPr>
            <a:normAutofit/>
          </a:bodyPr>
          <a:lstStyle/>
          <a:p>
            <a:r>
              <a:rPr lang="en-US" sz="3200" dirty="0"/>
              <a:t>Planning: </a:t>
            </a:r>
          </a:p>
          <a:p>
            <a:pPr lvl="1"/>
            <a:r>
              <a:rPr lang="en-US" sz="2800" dirty="0"/>
              <a:t> I/O Structure 			variables &amp; type </a:t>
            </a:r>
          </a:p>
          <a:p>
            <a:pPr lvl="1"/>
            <a:r>
              <a:rPr lang="en-US" sz="2800" dirty="0"/>
              <a:t> Sample Calculation 		logical steps 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3200" dirty="0"/>
              <a:t>Code </a:t>
            </a:r>
          </a:p>
          <a:p>
            <a:pPr lvl="1"/>
            <a:r>
              <a:rPr lang="en-US" sz="2800" dirty="0"/>
              <a:t>I/O</a:t>
            </a:r>
          </a:p>
          <a:p>
            <a:pPr lvl="1"/>
            <a:r>
              <a:rPr lang="en-US" sz="2800" dirty="0"/>
              <a:t>Logic</a:t>
            </a:r>
          </a:p>
          <a:p>
            <a:pPr lvl="1"/>
            <a:r>
              <a:rPr lang="en-US" sz="2800" dirty="0"/>
              <a:t>Comments/Documentation</a:t>
            </a:r>
          </a:p>
          <a:p>
            <a:endParaRPr lang="en-US" sz="3200" dirty="0"/>
          </a:p>
          <a:p>
            <a:r>
              <a:rPr lang="en-US" sz="3200" dirty="0"/>
              <a:t>Validation  </a:t>
            </a:r>
            <a:r>
              <a:rPr lang="en-US" sz="3200" dirty="0">
                <a:sym typeface="Wingdings" panose="05000000000000000000" pitchFamily="2" charset="2"/>
              </a:rPr>
              <a:t> prove it works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1950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730" y="483404"/>
            <a:ext cx="649982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Handouts:  	</a:t>
            </a:r>
            <a:r>
              <a:rPr lang="en-US" sz="2400" dirty="0"/>
              <a:t>Sine Degree EG</a:t>
            </a:r>
          </a:p>
          <a:p>
            <a:r>
              <a:rPr lang="en-US" sz="2400" dirty="0"/>
              <a:t>		Lab handout</a:t>
            </a:r>
            <a:r>
              <a:rPr lang="en-US" sz="2400" b="1" dirty="0"/>
              <a:t>	</a:t>
            </a:r>
          </a:p>
          <a:p>
            <a:r>
              <a:rPr lang="en-US" sz="1600" dirty="0"/>
              <a:t>		</a:t>
            </a:r>
          </a:p>
          <a:p>
            <a:r>
              <a:rPr lang="en-US" sz="2400" b="1" dirty="0"/>
              <a:t>Web Materials</a:t>
            </a:r>
            <a:r>
              <a:rPr lang="en-US" sz="2400" dirty="0"/>
              <a:t>: Program Development Worksheet</a:t>
            </a:r>
          </a:p>
          <a:p>
            <a:r>
              <a:rPr lang="en-US" sz="2400" dirty="0"/>
              <a:t>		   Summary Page &amp; above handouts</a:t>
            </a:r>
            <a:endParaRPr lang="en-US" sz="1600" dirty="0"/>
          </a:p>
          <a:p>
            <a:r>
              <a:rPr lang="en-US" sz="2400" b="1" dirty="0"/>
              <a:t>Outline: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Sindeg</a:t>
            </a:r>
            <a:r>
              <a:rPr lang="en-US" sz="2400" dirty="0"/>
              <a:t> – Script and Development worksheet</a:t>
            </a:r>
          </a:p>
          <a:p>
            <a:pPr marL="457200" indent="-457200">
              <a:buAutoNum type="arabicPeriod"/>
            </a:pPr>
            <a:r>
              <a:rPr lang="en-US" sz="2400" dirty="0"/>
              <a:t>What is a function (group activity/review)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Converting </a:t>
            </a:r>
            <a:r>
              <a:rPr lang="en-US" sz="2400" dirty="0" err="1"/>
              <a:t>sindeg</a:t>
            </a:r>
            <a:r>
              <a:rPr lang="en-US" sz="2400" dirty="0"/>
              <a:t> to a function (handout/post)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Lab: 3 functions (handout)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Fn. 1: Cutoff frequency function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Fn. 2: Cartesian to Polar Function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Fn. 3.  Area &amp; Perimeter of a Trifolium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1107" y="298738"/>
            <a:ext cx="490470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Introduction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-   Questions from MATLAB work</a:t>
            </a:r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pPr marL="342900" indent="-342900">
              <a:buFontTx/>
              <a:buChar char="-"/>
            </a:pPr>
            <a:r>
              <a:rPr lang="en-US" sz="2400" dirty="0"/>
              <a:t>Importance of Functions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The key programming element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Found in all Languages (by different terms: sub-routine, sub-program, module, object, sub-VI…)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Different from scripts in key ways.     </a:t>
            </a:r>
            <a:br>
              <a:rPr lang="en-US" sz="24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61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Lab: Intro. To Functions (handout)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spcAft>
                <a:spcPts val="1200"/>
              </a:spcAft>
              <a:buNone/>
            </a:pPr>
            <a:endParaRPr lang="en-US" sz="3200" dirty="0"/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Function 1: Cutoff frequency function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Function 2: Cartesian to Polar Function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Function 3:  Area and Perimeter of a Trifolium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Bring headphones or ear buds next week that can plug into these computers.  (headphone/ear but extension cord if you have one). 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09130" y="1089076"/>
            <a:ext cx="5140376" cy="5294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34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F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Filter &amp; Functions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839849"/>
              </p:ext>
            </p:extLst>
          </p:nvPr>
        </p:nvGraphicFramePr>
        <p:xfrm>
          <a:off x="2679081" y="1180500"/>
          <a:ext cx="7095816" cy="2482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Visio" r:id="rId3" imgW="3267094" imgH="1142899" progId="Visio.Drawing.15">
                  <p:embed/>
                </p:oleObj>
              </mc:Choice>
              <mc:Fallback>
                <p:oleObj name="Visio" r:id="rId3" imgW="3267094" imgH="1142899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081" y="1180500"/>
                        <a:ext cx="7095816" cy="24825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621" t="15266" r="8307" b="16667"/>
          <a:stretch/>
        </p:blipFill>
        <p:spPr>
          <a:xfrm>
            <a:off x="298951" y="2015390"/>
            <a:ext cx="2380130" cy="12802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36494" y="2370629"/>
            <a:ext cx="2383743" cy="5465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42502" y="4526490"/>
                <a:ext cx="2134174" cy="1223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𝑀𝑅</m:t>
                      </m:r>
                      <m:r>
                        <a:rPr lang="en-US" sz="36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6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502" y="4526490"/>
                <a:ext cx="2134174" cy="122309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510115" y="1556303"/>
            <a:ext cx="1032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R</a:t>
            </a:r>
            <a:r>
              <a:rPr lang="en-US" sz="2800" dirty="0"/>
              <a:t> =</a:t>
            </a:r>
            <a:endParaRPr lang="en-US" sz="28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6420464" y="2655535"/>
            <a:ext cx="1691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L</a:t>
            </a:r>
            <a:r>
              <a:rPr lang="en-US" sz="2800" dirty="0"/>
              <a:t> =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>
                <a:sym typeface="Symbol" panose="05050102010706020507" pitchFamily="18" charset="2"/>
              </a:rPr>
              <a:t> L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372119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81" y="95694"/>
            <a:ext cx="11780875" cy="66053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Previous Slide:  </a:t>
            </a:r>
            <a:r>
              <a:rPr lang="en-US" dirty="0"/>
              <a:t>Quick review of what a filter circuit </a:t>
            </a:r>
            <a:r>
              <a:rPr lang="en-US" b="1" dirty="0"/>
              <a:t>– if needed</a:t>
            </a:r>
          </a:p>
          <a:p>
            <a:pPr lvl="1"/>
            <a:r>
              <a:rPr lang="en-US" dirty="0"/>
              <a:t>“Passes” some frequencies (they go through unchanged)</a:t>
            </a:r>
          </a:p>
          <a:p>
            <a:pPr lvl="1"/>
            <a:r>
              <a:rPr lang="en-US" dirty="0"/>
              <a:t>“Attenuates” other frequencies (their amplitude is reduced to near 0)</a:t>
            </a:r>
          </a:p>
          <a:p>
            <a:pPr lvl="1"/>
            <a:r>
              <a:rPr lang="en-US" dirty="0"/>
              <a:t>Cutoff frequency point at which the magnitude of V</a:t>
            </a:r>
            <a:r>
              <a:rPr lang="en-US" baseline="-25000" dirty="0"/>
              <a:t>R</a:t>
            </a:r>
            <a:r>
              <a:rPr lang="en-US" dirty="0"/>
              <a:t> = V</a:t>
            </a:r>
            <a:r>
              <a:rPr lang="en-US" baseline="-25000" dirty="0"/>
              <a:t>L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	I R= I Z</a:t>
            </a:r>
            <a:r>
              <a:rPr lang="en-US" baseline="-25000" dirty="0"/>
              <a:t>L			</a:t>
            </a:r>
            <a:r>
              <a:rPr lang="en-US" dirty="0"/>
              <a:t>R = </a:t>
            </a:r>
            <a:r>
              <a:rPr lang="en-US" dirty="0">
                <a:sym typeface="Symbol" panose="05050102010706020507" pitchFamily="18" charset="2"/>
              </a:rPr>
              <a:t> L 		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 = R/L</a:t>
            </a:r>
          </a:p>
          <a:p>
            <a:pPr marL="457200" lvl="1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sym typeface="Symbol" panose="05050102010706020507" pitchFamily="18" charset="2"/>
              </a:rPr>
              <a:t>Last Slide: </a:t>
            </a:r>
            <a:r>
              <a:rPr lang="en-US" dirty="0">
                <a:solidFill>
                  <a:prstClr val="black"/>
                </a:solidFill>
                <a:sym typeface="Symbol" panose="05050102010706020507" pitchFamily="18" charset="2"/>
              </a:rPr>
              <a:t>format and data flow for a multiple output function - Animation 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Program box – notice format details on function definition line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Program call- inputs&amp; flow</a:t>
            </a:r>
            <a:br>
              <a:rPr lang="en-US" dirty="0"/>
            </a:br>
            <a:r>
              <a:rPr lang="en-US" dirty="0"/>
              <a:t>notice input transfer to function and flow through code (colors)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Program call 	– outputs, notice details of output in call (same as function def.)</a:t>
            </a:r>
            <a:br>
              <a:rPr lang="en-US" dirty="0"/>
            </a:br>
            <a:r>
              <a:rPr lang="en-US" dirty="0"/>
              <a:t>		- order is match is what is important (not names)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Output to workspace: only from defined output variables, all else stays in function </a:t>
            </a:r>
          </a:p>
          <a:p>
            <a:pPr marL="0" indent="0">
              <a:buNone/>
            </a:pPr>
            <a:endParaRPr lang="en-US" b="1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b="1" dirty="0">
                <a:sym typeface="Symbol" panose="05050102010706020507" pitchFamily="18" charset="2"/>
              </a:rPr>
              <a:t>Last Slide</a:t>
            </a:r>
          </a:p>
          <a:p>
            <a:r>
              <a:rPr lang="en-US" sz="2600" dirty="0"/>
              <a:t>Review of Functions with next slide  (Toward end of lab) </a:t>
            </a:r>
          </a:p>
          <a:p>
            <a:r>
              <a:rPr lang="en-US" sz="2600" dirty="0"/>
              <a:t>Note the summary that is on lab website</a:t>
            </a:r>
          </a:p>
        </p:txBody>
      </p:sp>
    </p:spTree>
    <p:extLst>
      <p:ext uri="{BB962C8B-B14F-4D97-AF65-F5344CB8AC3E}">
        <p14:creationId xmlns:p14="http://schemas.microsoft.com/office/powerpoint/2010/main" val="1534331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B8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014" y="170127"/>
            <a:ext cx="10972800" cy="432160"/>
          </a:xfrm>
        </p:spPr>
        <p:txBody>
          <a:bodyPr>
            <a:noAutofit/>
          </a:bodyPr>
          <a:lstStyle/>
          <a:p>
            <a:r>
              <a:rPr lang="en-US" sz="4267" dirty="0"/>
              <a:t>Multiple Outputs: Format &amp; Flow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58239" y="1712444"/>
            <a:ext cx="5144517" cy="3334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667" dirty="0" err="1">
                <a:solidFill>
                  <a:srgbClr val="0000FF"/>
                </a:solidFill>
              </a:rPr>
              <a:t>function</a:t>
            </a:r>
            <a:r>
              <a:rPr lang="fr-FR" sz="2667" dirty="0"/>
              <a:t> [</a:t>
            </a:r>
            <a:r>
              <a:rPr lang="fr-FR" sz="2667" b="1" dirty="0">
                <a:solidFill>
                  <a:srgbClr val="FF0000"/>
                </a:solidFill>
              </a:rPr>
              <a:t>V</a:t>
            </a:r>
            <a:r>
              <a:rPr lang="fr-FR" sz="2667" dirty="0"/>
              <a:t>, </a:t>
            </a:r>
            <a:r>
              <a:rPr lang="fr-FR" sz="2667" b="1" dirty="0"/>
              <a:t>SA</a:t>
            </a:r>
            <a:r>
              <a:rPr lang="fr-FR" sz="2667" dirty="0"/>
              <a:t>] = </a:t>
            </a:r>
            <a:r>
              <a:rPr lang="fr-FR" sz="2667" dirty="0" err="1"/>
              <a:t>RightCyl</a:t>
            </a:r>
            <a:r>
              <a:rPr lang="fr-FR" sz="2667" dirty="0"/>
              <a:t>(</a:t>
            </a:r>
            <a:r>
              <a:rPr lang="fr-FR" sz="2667" b="1" dirty="0">
                <a:solidFill>
                  <a:srgbClr val="0000FF"/>
                </a:solidFill>
              </a:rPr>
              <a:t>r</a:t>
            </a:r>
            <a:r>
              <a:rPr lang="fr-FR" sz="2667" dirty="0"/>
              <a:t>, </a:t>
            </a:r>
            <a:r>
              <a:rPr lang="fr-FR" sz="2667" b="1" dirty="0">
                <a:solidFill>
                  <a:srgbClr val="7030A0"/>
                </a:solidFill>
              </a:rPr>
              <a:t>h</a:t>
            </a:r>
            <a:r>
              <a:rPr lang="fr-FR" sz="2667" dirty="0"/>
              <a:t>)</a:t>
            </a:r>
          </a:p>
          <a:p>
            <a:r>
              <a:rPr lang="en-US" altLang="en-US" sz="2400" dirty="0">
                <a:solidFill>
                  <a:srgbClr val="006600"/>
                </a:solidFill>
              </a:rPr>
              <a:t>% Lots ‘o’ Introductory comments</a:t>
            </a:r>
          </a:p>
          <a:p>
            <a:r>
              <a:rPr lang="en-US" sz="2667" dirty="0"/>
              <a:t> </a:t>
            </a:r>
          </a:p>
          <a:p>
            <a:r>
              <a:rPr lang="en-US" sz="2667" dirty="0">
                <a:solidFill>
                  <a:srgbClr val="006600"/>
                </a:solidFill>
              </a:rPr>
              <a:t>% Volume Calc. (cubic units):</a:t>
            </a:r>
          </a:p>
          <a:p>
            <a:r>
              <a:rPr lang="en-US" sz="2667" b="1" dirty="0">
                <a:solidFill>
                  <a:srgbClr val="FF0000"/>
                </a:solidFill>
              </a:rPr>
              <a:t>V</a:t>
            </a:r>
            <a:r>
              <a:rPr lang="en-US" sz="2667" dirty="0"/>
              <a:t> = pi * </a:t>
            </a:r>
            <a:r>
              <a:rPr lang="en-US" sz="2667" b="1" dirty="0">
                <a:solidFill>
                  <a:srgbClr val="0000FF"/>
                </a:solidFill>
              </a:rPr>
              <a:t>r</a:t>
            </a:r>
            <a:r>
              <a:rPr lang="en-US" sz="2667" dirty="0"/>
              <a:t>^2 * </a:t>
            </a:r>
            <a:r>
              <a:rPr lang="en-US" sz="2667" b="1" dirty="0">
                <a:solidFill>
                  <a:srgbClr val="7030A0"/>
                </a:solidFill>
              </a:rPr>
              <a:t>h</a:t>
            </a:r>
            <a:r>
              <a:rPr lang="en-US" sz="2667" dirty="0"/>
              <a:t>;</a:t>
            </a:r>
          </a:p>
          <a:p>
            <a:r>
              <a:rPr lang="en-US" sz="2667" dirty="0"/>
              <a:t> </a:t>
            </a:r>
          </a:p>
          <a:p>
            <a:r>
              <a:rPr lang="en-US" sz="2667" dirty="0">
                <a:solidFill>
                  <a:srgbClr val="006600"/>
                </a:solidFill>
              </a:rPr>
              <a:t>% Surface Area Calc. (square units):</a:t>
            </a:r>
          </a:p>
          <a:p>
            <a:r>
              <a:rPr lang="en-US" sz="2667" b="1" dirty="0"/>
              <a:t>SA</a:t>
            </a:r>
            <a:r>
              <a:rPr lang="en-US" sz="2667" dirty="0"/>
              <a:t> = 2 * pi * </a:t>
            </a:r>
            <a:r>
              <a:rPr lang="en-US" sz="2667" b="1" dirty="0">
                <a:solidFill>
                  <a:srgbClr val="0000FF"/>
                </a:solidFill>
              </a:rPr>
              <a:t>r </a:t>
            </a:r>
            <a:r>
              <a:rPr lang="en-US" sz="2667" dirty="0"/>
              <a:t>* (</a:t>
            </a:r>
            <a:r>
              <a:rPr lang="en-US" sz="2667" b="1" dirty="0">
                <a:solidFill>
                  <a:srgbClr val="0000FF"/>
                </a:solidFill>
              </a:rPr>
              <a:t>r</a:t>
            </a:r>
            <a:r>
              <a:rPr lang="en-US" sz="2667" dirty="0"/>
              <a:t> + </a:t>
            </a:r>
            <a:r>
              <a:rPr lang="en-US" sz="2667" b="1" dirty="0">
                <a:solidFill>
                  <a:srgbClr val="7030A0"/>
                </a:solidFill>
              </a:rPr>
              <a:t>h</a:t>
            </a:r>
            <a:r>
              <a:rPr lang="en-US" sz="2667" dirty="0"/>
              <a:t>);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893722" y="2957774"/>
            <a:ext cx="1320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Code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976600" y="855935"/>
            <a:ext cx="1128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Call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933929" y="5257561"/>
            <a:ext cx="406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Vol =</a:t>
            </a:r>
          </a:p>
          <a:p>
            <a:r>
              <a:rPr lang="nl-NL" sz="2400" dirty="0"/>
              <a:t>    9.0478</a:t>
            </a:r>
          </a:p>
          <a:p>
            <a:r>
              <a:rPr lang="nl-NL" sz="2400" dirty="0"/>
              <a:t>Surf =</a:t>
            </a:r>
          </a:p>
          <a:p>
            <a:r>
              <a:rPr lang="nl-NL" sz="2400" dirty="0"/>
              <a:t>   24.1274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228874" y="887203"/>
            <a:ext cx="4542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/>
              <a:t>&gt;&gt; [Vol,Surf] = RightCyl(1.2, 2)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736068" y="5600738"/>
            <a:ext cx="1700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Output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227088" y="1288413"/>
            <a:ext cx="365090" cy="49298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13279412">
            <a:off x="2683933" y="1341417"/>
            <a:ext cx="4401400" cy="4196242"/>
          </a:xfrm>
          <a:prstGeom prst="arc">
            <a:avLst>
              <a:gd name="adj1" fmla="val 13659216"/>
              <a:gd name="adj2" fmla="val 2525481"/>
            </a:avLst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634796" y="1288413"/>
            <a:ext cx="365090" cy="4929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909350" y="1326005"/>
            <a:ext cx="6346" cy="455395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8289708" y="1354069"/>
            <a:ext cx="107616" cy="455395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339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5" grpId="0"/>
      <p:bldP spid="14" grpId="0"/>
      <p:bldP spid="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B8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2387201" y="138752"/>
            <a:ext cx="7441409" cy="66934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User-Defined Functions  (Summary )</a:t>
            </a:r>
          </a:p>
        </p:txBody>
      </p:sp>
      <p:sp>
        <p:nvSpPr>
          <p:cNvPr id="9220" name="Text Box 7"/>
          <p:cNvSpPr>
            <a:spLocks noGrp="1" noChangeArrowheads="1"/>
          </p:cNvSpPr>
          <p:nvPr>
            <p:ph sz="half" idx="1"/>
          </p:nvPr>
        </p:nvSpPr>
        <p:spPr>
          <a:xfrm>
            <a:off x="1295394" y="929970"/>
            <a:ext cx="4043644" cy="524576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en-US" u="sng" dirty="0"/>
              <a:t>Defining Functions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200" dirty="0"/>
              <a:t>- Created in a text editor</a:t>
            </a:r>
          </a:p>
          <a:p>
            <a:pPr eaLnBrk="1" hangingPunct="1">
              <a:buFontTx/>
              <a:buNone/>
            </a:pPr>
            <a:r>
              <a:rPr lang="en-US" altLang="en-US" sz="2200" dirty="0"/>
              <a:t>- A separate file	</a:t>
            </a:r>
          </a:p>
          <a:p>
            <a:pPr eaLnBrk="1" hangingPunct="1">
              <a:buFontTx/>
              <a:buNone/>
            </a:pPr>
            <a:endParaRPr lang="en-US" altLang="en-US" sz="2200" dirty="0"/>
          </a:p>
          <a:p>
            <a:pPr eaLnBrk="1" hangingPunct="1">
              <a:buFontTx/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function</a:t>
            </a:r>
            <a:r>
              <a:rPr lang="en-US" altLang="en-US" sz="2200" dirty="0">
                <a:solidFill>
                  <a:schemeClr val="accent2"/>
                </a:solidFill>
              </a:rPr>
              <a:t> </a:t>
            </a:r>
            <a:r>
              <a:rPr lang="en-US" altLang="en-US" sz="2200" dirty="0"/>
              <a:t>[</a:t>
            </a:r>
            <a:r>
              <a:rPr lang="en-US" altLang="en-US" sz="2200" i="1" dirty="0">
                <a:solidFill>
                  <a:srgbClr val="FF0000"/>
                </a:solidFill>
              </a:rPr>
              <a:t>output</a:t>
            </a:r>
            <a:r>
              <a:rPr lang="en-US" altLang="en-US" sz="2200" dirty="0"/>
              <a:t>] =</a:t>
            </a:r>
            <a:r>
              <a:rPr lang="en-US" altLang="en-US" sz="2200" dirty="0">
                <a:solidFill>
                  <a:schemeClr val="accent2"/>
                </a:solidFill>
              </a:rPr>
              <a:t> </a:t>
            </a:r>
            <a:r>
              <a:rPr lang="en-US" altLang="en-US" sz="2200" i="1" dirty="0"/>
              <a:t>Name</a:t>
            </a:r>
            <a:r>
              <a:rPr lang="en-US" altLang="en-US" sz="2200" dirty="0"/>
              <a:t>(</a:t>
            </a:r>
            <a:r>
              <a:rPr lang="en-US" altLang="en-US" sz="2200" i="1" dirty="0">
                <a:solidFill>
                  <a:srgbClr val="660066"/>
                </a:solidFill>
              </a:rPr>
              <a:t>input</a:t>
            </a:r>
            <a:r>
              <a:rPr lang="en-US" altLang="en-US" sz="22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2200" dirty="0">
                <a:solidFill>
                  <a:srgbClr val="00B050"/>
                </a:solidFill>
              </a:rPr>
              <a:t>% general help comments </a:t>
            </a:r>
          </a:p>
          <a:p>
            <a:pPr eaLnBrk="1" hangingPunct="1"/>
            <a:endParaRPr lang="en-US" altLang="en-US" sz="2200" dirty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200" dirty="0">
                <a:solidFill>
                  <a:srgbClr val="FF0000"/>
                </a:solidFill>
              </a:rPr>
              <a:t>output</a:t>
            </a:r>
            <a:r>
              <a:rPr lang="en-US" altLang="en-US" sz="2200" dirty="0">
                <a:solidFill>
                  <a:schemeClr val="accent2"/>
                </a:solidFill>
              </a:rPr>
              <a:t> </a:t>
            </a:r>
            <a:r>
              <a:rPr lang="en-US" altLang="en-US" sz="2200" dirty="0"/>
              <a:t>= </a:t>
            </a:r>
            <a:r>
              <a:rPr lang="en-US" altLang="en-US" sz="2200" i="1" dirty="0"/>
              <a:t>calculations with </a:t>
            </a:r>
            <a:r>
              <a:rPr lang="en-US" altLang="en-US" sz="2200" dirty="0">
                <a:solidFill>
                  <a:srgbClr val="660066"/>
                </a:solidFill>
              </a:rPr>
              <a:t>inputs</a:t>
            </a:r>
          </a:p>
          <a:p>
            <a:pPr eaLnBrk="1" hangingPunct="1">
              <a:buFontTx/>
              <a:buNone/>
            </a:pPr>
            <a:endParaRPr lang="en-US" altLang="en-US" sz="2200" dirty="0">
              <a:solidFill>
                <a:srgbClr val="660066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200" dirty="0"/>
              <a:t>-	Function calculations do not use the base workspace</a:t>
            </a:r>
            <a:r>
              <a:rPr lang="en-US" altLang="en-US" sz="2200" dirty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872011" y="962526"/>
            <a:ext cx="4880718" cy="5245768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en-US" u="sng" dirty="0"/>
              <a:t>Calling Functions</a:t>
            </a:r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200" dirty="0"/>
              <a:t>Called from command prompt </a:t>
            </a:r>
          </a:p>
          <a:p>
            <a:pPr eaLnBrk="1" hangingPunct="1">
              <a:buFontTx/>
              <a:buNone/>
            </a:pPr>
            <a:r>
              <a:rPr lang="en-US" altLang="en-US" sz="2200" dirty="0"/>
              <a:t>or from a script or a function</a:t>
            </a:r>
          </a:p>
          <a:p>
            <a:pPr eaLnBrk="1" hangingPunct="1">
              <a:buFontTx/>
              <a:buNone/>
            </a:pPr>
            <a:endParaRPr lang="en-US" altLang="en-US" sz="2200" dirty="0"/>
          </a:p>
          <a:p>
            <a:pPr eaLnBrk="1" hangingPunct="1">
              <a:buFontTx/>
              <a:buNone/>
            </a:pPr>
            <a:r>
              <a:rPr lang="en-US" altLang="en-US" sz="2200" dirty="0"/>
              <a:t>&gt;&gt; x =  …   </a:t>
            </a:r>
          </a:p>
          <a:p>
            <a:pPr eaLnBrk="1" hangingPunct="1">
              <a:buFontTx/>
              <a:buNone/>
            </a:pPr>
            <a:r>
              <a:rPr lang="en-US" altLang="en-US" sz="2200" dirty="0"/>
              <a:t>&gt;&gt; y =  … </a:t>
            </a:r>
          </a:p>
          <a:p>
            <a:pPr marL="0" indent="0">
              <a:buNone/>
            </a:pPr>
            <a:r>
              <a:rPr lang="en-US" sz="2400" dirty="0"/>
              <a:t>&gt;&gt; [A, B] = name(</a:t>
            </a:r>
            <a:r>
              <a:rPr lang="en-US" sz="2400" dirty="0" err="1"/>
              <a:t>x,y</a:t>
            </a:r>
            <a:r>
              <a:rPr lang="en-US" sz="2400" dirty="0"/>
              <a:t> …)</a:t>
            </a:r>
          </a:p>
          <a:p>
            <a:pPr marL="0" indent="0">
              <a:buNone/>
            </a:pPr>
            <a:r>
              <a:rPr lang="en-US" sz="2400" dirty="0"/>
              <a:t>&gt;&gt; </a:t>
            </a:r>
            <a:r>
              <a:rPr lang="en-US" altLang="en-US" sz="2200" dirty="0"/>
              <a:t>on going calculations </a:t>
            </a:r>
            <a:r>
              <a:rPr lang="en-US" altLang="en-US" sz="2200"/>
              <a:t>with A &amp; B</a:t>
            </a:r>
            <a:endParaRPr lang="en-US" altLang="en-US" sz="2200" dirty="0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534610" y="3526613"/>
            <a:ext cx="369318" cy="951347"/>
          </a:xfrm>
          <a:prstGeom prst="line">
            <a:avLst/>
          </a:prstGeom>
          <a:noFill/>
          <a:ln w="25400">
            <a:solidFill>
              <a:srgbClr val="66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V="1">
            <a:off x="1983110" y="3552854"/>
            <a:ext cx="808182" cy="962892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build="p" animBg="1"/>
      <p:bldP spid="34824" grpId="0" animBg="1"/>
      <p:bldP spid="348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F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3826" y="99784"/>
            <a:ext cx="83820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Program Development Example (page 1)</a:t>
            </a:r>
            <a:endParaRPr lang="en-US" altLang="en-US" sz="24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8929" y="1356852"/>
            <a:ext cx="11031794" cy="5334000"/>
          </a:xfrm>
        </p:spPr>
        <p:txBody>
          <a:bodyPr/>
          <a:lstStyle/>
          <a:p>
            <a:pPr marL="1035050" lvl="1" indent="-577850">
              <a:buNone/>
            </a:pPr>
            <a:r>
              <a:rPr lang="en-US" altLang="en-US" sz="2800" b="1" dirty="0">
                <a:solidFill>
                  <a:srgbClr val="660066"/>
                </a:solidFill>
              </a:rPr>
              <a:t>Setup/Intro.</a:t>
            </a:r>
            <a:r>
              <a:rPr lang="en-US" altLang="en-US" sz="2000" dirty="0"/>
              <a:t>	      	</a:t>
            </a:r>
            <a:r>
              <a:rPr lang="en-US" altLang="en-US" b="1" dirty="0">
                <a:latin typeface="Arial Narrow" panose="020B0606020202030204" pitchFamily="34" charset="0"/>
              </a:rPr>
              <a:t>Type of Program:   </a:t>
            </a:r>
            <a:r>
              <a:rPr lang="en-US" altLang="en-US" b="1" dirty="0">
                <a:latin typeface="Arial Narrow" panose="020B0606020202030204" pitchFamily="34" charset="0"/>
                <a:sym typeface="Symbol" panose="05050102010706020507" pitchFamily="18" charset="2"/>
              </a:rPr>
              <a:t></a:t>
            </a:r>
            <a:r>
              <a:rPr lang="en-US" altLang="en-US" b="1" dirty="0">
                <a:latin typeface="Arial Narrow" panose="020B0606020202030204" pitchFamily="34" charset="0"/>
              </a:rPr>
              <a:t> Script  </a:t>
            </a:r>
            <a:r>
              <a:rPr lang="en-US" altLang="en-US" b="1" dirty="0">
                <a:latin typeface="Arial Narrow" panose="020B0606020202030204" pitchFamily="34" charset="0"/>
                <a:sym typeface="Symbol" panose="05050102010706020507" pitchFamily="18" charset="2"/>
              </a:rPr>
              <a:t></a:t>
            </a:r>
            <a:r>
              <a:rPr lang="en-US" altLang="en-US" b="1" dirty="0">
                <a:latin typeface="Arial Narrow" panose="020B0606020202030204" pitchFamily="34" charset="0"/>
              </a:rPr>
              <a:t> Function</a:t>
            </a:r>
          </a:p>
          <a:p>
            <a:pPr marL="660400" indent="-660400">
              <a:buFontTx/>
              <a:buAutoNum type="arabicPeriod"/>
            </a:pPr>
            <a:r>
              <a:rPr lang="en-US" altLang="en-US" sz="2400" b="1" dirty="0">
                <a:latin typeface="Arial Narrow" panose="020B0606020202030204" pitchFamily="34" charset="0"/>
              </a:rPr>
              <a:t>Problem Statement:</a:t>
            </a:r>
          </a:p>
          <a:p>
            <a:pPr marL="1035050" lvl="1" indent="-577850">
              <a:buNone/>
            </a:pPr>
            <a:endParaRPr lang="en-US" altLang="en-US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660400" indent="-660400">
              <a:buFontTx/>
              <a:buAutoNum type="arabicPeriod"/>
            </a:pPr>
            <a:r>
              <a:rPr lang="en-US" altLang="en-US" sz="2400" b="1" dirty="0">
                <a:latin typeface="Arial Narrow" panose="020B0606020202030204" pitchFamily="34" charset="0"/>
              </a:rPr>
              <a:t>Input: </a:t>
            </a:r>
          </a:p>
          <a:p>
            <a:pPr marL="1035050" lvl="1" indent="-577850">
              <a:buFontTx/>
              <a:buAutoNum type="arabicPeriod" startAt="2"/>
            </a:pPr>
            <a:endParaRPr lang="en-US" altLang="en-US" b="1" dirty="0">
              <a:latin typeface="Arial Narrow" panose="020B0606020202030204" pitchFamily="34" charset="0"/>
            </a:endParaRPr>
          </a:p>
          <a:p>
            <a:pPr marL="1035050" lvl="1" indent="-577850">
              <a:buNone/>
            </a:pPr>
            <a:endParaRPr lang="en-US" altLang="en-US" dirty="0">
              <a:latin typeface="Arial Narrow" panose="020B0606020202030204" pitchFamily="34" charset="0"/>
            </a:endParaRPr>
          </a:p>
          <a:p>
            <a:pPr marL="1035050" lvl="1" indent="-577850">
              <a:buNone/>
            </a:pPr>
            <a:r>
              <a:rPr lang="en-US" altLang="en-US" i="1" dirty="0">
                <a:latin typeface="Arial Narrow" panose="020B0606020202030204" pitchFamily="34" charset="0"/>
              </a:rPr>
              <a:t>	</a:t>
            </a:r>
            <a:endParaRPr lang="en-US" altLang="en-US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660400" indent="-660400">
              <a:buFontTx/>
              <a:buAutoNum type="arabicPeriod"/>
            </a:pPr>
            <a:r>
              <a:rPr lang="en-US" altLang="en-US" sz="2400" b="1" dirty="0">
                <a:latin typeface="Arial Narrow" panose="020B0606020202030204" pitchFamily="34" charset="0"/>
              </a:rPr>
              <a:t>Output:  </a:t>
            </a:r>
          </a:p>
          <a:p>
            <a:pPr marL="1035050" lvl="1" indent="-577850">
              <a:buNone/>
            </a:pPr>
            <a:r>
              <a:rPr lang="en-US" altLang="en-US" i="1" dirty="0"/>
              <a:t>	</a:t>
            </a:r>
          </a:p>
        </p:txBody>
      </p:sp>
      <p:graphicFrame>
        <p:nvGraphicFramePr>
          <p:cNvPr id="9410" name="Group 19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10152727"/>
              </p:ext>
            </p:extLst>
          </p:nvPr>
        </p:nvGraphicFramePr>
        <p:xfrm>
          <a:off x="2075544" y="3352800"/>
          <a:ext cx="8440056" cy="990600"/>
        </p:xfrm>
        <a:graphic>
          <a:graphicData uri="http://schemas.openxmlformats.org/drawingml/2006/table">
            <a:tbl>
              <a:tblPr/>
              <a:tblGrid>
                <a:gridCol w="1674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4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2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Variable Name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Units or Values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Input Source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*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411" name="Group 19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3673889"/>
              </p:ext>
            </p:extLst>
          </p:nvPr>
        </p:nvGraphicFramePr>
        <p:xfrm>
          <a:off x="2075544" y="4939173"/>
          <a:ext cx="8440056" cy="1563020"/>
        </p:xfrm>
        <a:graphic>
          <a:graphicData uri="http://schemas.openxmlformats.org/drawingml/2006/table">
            <a:tbl>
              <a:tblPr/>
              <a:tblGrid>
                <a:gridCol w="1626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0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2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6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Variable Name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Units or Values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Output type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*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0" y="2286001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Calculate the sin of an angle given in degrees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244216" y="3793330"/>
            <a:ext cx="838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x		angle              degrees    interactive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320416" y="5580744"/>
            <a:ext cx="8229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s 	      sin of angle	     -1 to 1 	   display,</a:t>
            </a:r>
          </a:p>
          <a:p>
            <a:pPr eaLnBrk="1" hangingPunct="1"/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						   workspace </a:t>
            </a:r>
          </a:p>
        </p:txBody>
      </p:sp>
      <p:sp>
        <p:nvSpPr>
          <p:cNvPr id="9412" name="Text Box 196"/>
          <p:cNvSpPr txBox="1">
            <a:spLocks noChangeArrowheads="1"/>
          </p:cNvSpPr>
          <p:nvPr/>
        </p:nvSpPr>
        <p:spPr bwMode="auto">
          <a:xfrm>
            <a:off x="6593115" y="1364227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7030A0"/>
                </a:solidFill>
                <a:sym typeface="Wingdings" panose="05000000000000000000" pitchFamily="2" charset="2"/>
              </a:rPr>
              <a:t></a:t>
            </a:r>
          </a:p>
        </p:txBody>
      </p:sp>
    </p:spTree>
    <p:extLst>
      <p:ext uri="{BB962C8B-B14F-4D97-AF65-F5344CB8AC3E}">
        <p14:creationId xmlns:p14="http://schemas.microsoft.com/office/powerpoint/2010/main" val="342066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3" grpId="0"/>
      <p:bldP spid="9222" grpId="0"/>
      <p:bldP spid="94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F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533400"/>
            <a:ext cx="8229600" cy="38862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sz="2400" dirty="0"/>
              <a:t>4. Solution Steps: </a:t>
            </a:r>
          </a:p>
          <a:p>
            <a:pPr marL="1371600" lvl="2" indent="-457200">
              <a:buNone/>
            </a:pPr>
            <a:r>
              <a:rPr lang="en-US" altLang="en-US" dirty="0"/>
              <a:t>a.	Perform calculation on test case(s) </a:t>
            </a:r>
          </a:p>
          <a:p>
            <a:pPr marL="1371600" lvl="2" indent="-457200">
              <a:buFontTx/>
              <a:buAutoNum type="alphaLcPeriod"/>
            </a:pPr>
            <a:endParaRPr lang="en-US" altLang="en-US" dirty="0"/>
          </a:p>
          <a:p>
            <a:pPr marL="1371600" lvl="2" indent="-457200">
              <a:buNone/>
            </a:pPr>
            <a:r>
              <a:rPr lang="en-US" altLang="en-US" sz="1800" i="1" dirty="0"/>
              <a:t>	</a:t>
            </a:r>
          </a:p>
          <a:p>
            <a:pPr marL="1371600" lvl="2" indent="-457200">
              <a:buNone/>
            </a:pPr>
            <a:endParaRPr lang="en-US" altLang="en-US" sz="1800" i="1" dirty="0"/>
          </a:p>
          <a:p>
            <a:pPr marL="1371600" lvl="2" indent="-457200">
              <a:buNone/>
            </a:pPr>
            <a:endParaRPr lang="en-US" altLang="en-US" sz="1800" i="1" dirty="0"/>
          </a:p>
          <a:p>
            <a:pPr marL="1371600" lvl="2" indent="-457200">
              <a:buNone/>
            </a:pPr>
            <a:endParaRPr lang="en-US" altLang="en-US" sz="1800" i="1" dirty="0"/>
          </a:p>
          <a:p>
            <a:pPr marL="1371600" lvl="2" indent="-457200">
              <a:buNone/>
            </a:pPr>
            <a:endParaRPr lang="en-US" altLang="en-US" sz="1800" i="1" dirty="0"/>
          </a:p>
          <a:p>
            <a:pPr marL="1371600" lvl="2" indent="-457200">
              <a:buFontTx/>
              <a:buAutoNum type="alphaLcPeriod" startAt="2"/>
            </a:pPr>
            <a:r>
              <a:rPr lang="en-US" altLang="en-US" dirty="0"/>
              <a:t>Identify the steps/equations</a:t>
            </a:r>
          </a:p>
          <a:p>
            <a:pPr marL="1371600" lvl="2" indent="-457200">
              <a:buFontTx/>
              <a:buAutoNum type="alphaLcPeriod" startAt="2"/>
            </a:pPr>
            <a:endParaRPr lang="en-US" altLang="en-US" dirty="0"/>
          </a:p>
          <a:p>
            <a:pPr marL="1371600" lvl="2" indent="-457200">
              <a:buFontTx/>
              <a:buAutoNum type="alphaLcPeriod" startAt="2"/>
            </a:pPr>
            <a:endParaRPr lang="en-US" altLang="en-US" dirty="0"/>
          </a:p>
          <a:p>
            <a:pPr marL="1371600" lvl="2" indent="-457200">
              <a:buFontTx/>
              <a:buAutoNum type="alphaLcPeriod" startAt="2"/>
            </a:pPr>
            <a:endParaRPr lang="en-US" altLang="en-US" dirty="0"/>
          </a:p>
          <a:p>
            <a:pPr marL="1371600" lvl="2" indent="-457200">
              <a:buNone/>
            </a:pPr>
            <a:endParaRPr lang="en-US" altLang="en-US" sz="1800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074635" y="3659189"/>
            <a:ext cx="804272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Convert degrees to radians:	r = </a:t>
            </a:r>
            <a:r>
              <a:rPr lang="en-US" altLang="en-US" sz="2800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/180 x </a:t>
            </a:r>
          </a:p>
          <a:p>
            <a:pPr eaLnBrk="1" hangingPunct="1"/>
            <a:r>
              <a:rPr lang="en-US" alt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Calculate the sin: 			sin(r)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611488" y="1379538"/>
            <a:ext cx="37338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x = 45</a:t>
            </a:r>
          </a:p>
          <a:p>
            <a:pPr eaLnBrk="1" hangingPunct="1"/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r = 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/180 (45) = 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/4</a:t>
            </a:r>
          </a:p>
          <a:p>
            <a:pPr eaLnBrk="1" hangingPunct="1"/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sin (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/4) = 0.707 …</a:t>
            </a:r>
            <a:r>
              <a:rPr lang="en-US" altLang="en-US" sz="3200" i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572956" y="1409700"/>
            <a:ext cx="3733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x = 90 </a:t>
            </a:r>
          </a:p>
          <a:p>
            <a:pPr eaLnBrk="1" hangingPunct="1"/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r (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/180(90)) = 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/2</a:t>
            </a:r>
          </a:p>
          <a:p>
            <a:pPr eaLnBrk="1" hangingPunct="1"/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sin (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/2) =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7714" y="4937036"/>
            <a:ext cx="11974286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Write &amp; test script (on the above two cases).   Include comments.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Copy and paste result into second page of the Program Development </a:t>
            </a:r>
            <a:r>
              <a:rPr lang="en-US" sz="2800" dirty="0" err="1"/>
              <a:t>Wrksht</a:t>
            </a:r>
            <a:r>
              <a:rPr lang="en-US" sz="2800" dirty="0"/>
              <a:t>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Bonus: make an additional test with a vector of values from 0 to 360</a:t>
            </a:r>
          </a:p>
        </p:txBody>
      </p:sp>
    </p:spTree>
    <p:extLst>
      <p:ext uri="{BB962C8B-B14F-4D97-AF65-F5344CB8AC3E}">
        <p14:creationId xmlns:p14="http://schemas.microsoft.com/office/powerpoint/2010/main" val="3927419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  <p:bldP spid="15369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F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92604" y="129823"/>
            <a:ext cx="11763929" cy="3990622"/>
          </a:xfrm>
        </p:spPr>
        <p:txBody>
          <a:bodyPr>
            <a:normAutofit/>
          </a:bodyPr>
          <a:lstStyle/>
          <a:p>
            <a:pPr marL="577850" indent="-577850">
              <a:buNone/>
            </a:pPr>
            <a:r>
              <a:rPr lang="en-US" altLang="en-US" sz="2400" b="1" dirty="0"/>
              <a:t>Function Development: </a:t>
            </a:r>
            <a:r>
              <a:rPr lang="en-US" altLang="en-US" sz="2400" dirty="0"/>
              <a:t>		</a:t>
            </a:r>
            <a:r>
              <a:rPr lang="en-US" altLang="en-US" sz="2400" b="1" dirty="0">
                <a:latin typeface="Arial Narrow" panose="020B0606020202030204" pitchFamily="34" charset="0"/>
              </a:rPr>
              <a:t>Type of Program:   </a:t>
            </a:r>
            <a:r>
              <a:rPr lang="en-US" altLang="en-US" sz="2400" b="1" dirty="0">
                <a:latin typeface="Arial Narrow" panose="020B0606020202030204" pitchFamily="34" charset="0"/>
                <a:sym typeface="Symbol" panose="05050102010706020507" pitchFamily="18" charset="2"/>
              </a:rPr>
              <a:t></a:t>
            </a:r>
            <a:r>
              <a:rPr lang="en-US" altLang="en-US" sz="2400" b="1" dirty="0">
                <a:latin typeface="Arial Narrow" panose="020B0606020202030204" pitchFamily="34" charset="0"/>
              </a:rPr>
              <a:t> Script  </a:t>
            </a:r>
            <a:r>
              <a:rPr lang="en-US" altLang="en-US" sz="2400" b="1" dirty="0">
                <a:latin typeface="Arial Narrow" panose="020B0606020202030204" pitchFamily="34" charset="0"/>
                <a:sym typeface="Symbol" panose="05050102010706020507" pitchFamily="18" charset="2"/>
              </a:rPr>
              <a:t></a:t>
            </a:r>
            <a:r>
              <a:rPr lang="en-US" altLang="en-US" sz="2400" b="1" dirty="0">
                <a:latin typeface="Arial Narrow" panose="020B0606020202030204" pitchFamily="34" charset="0"/>
              </a:rPr>
              <a:t> Function</a:t>
            </a:r>
          </a:p>
          <a:p>
            <a:pPr marL="660400" indent="-660400">
              <a:buFontTx/>
              <a:buAutoNum type="arabicPeriod"/>
            </a:pPr>
            <a:r>
              <a:rPr lang="en-US" altLang="en-US" sz="2400" b="1" dirty="0">
                <a:latin typeface="Arial Narrow" panose="020B0606020202030204" pitchFamily="34" charset="0"/>
              </a:rPr>
              <a:t>Problem Statement:</a:t>
            </a:r>
          </a:p>
          <a:p>
            <a:pPr marL="1035050" lvl="1" indent="-577850">
              <a:buNone/>
            </a:pPr>
            <a:endParaRPr lang="en-US" altLang="en-US" sz="12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660400" indent="-660400">
              <a:buFontTx/>
              <a:buAutoNum type="arabicPeriod"/>
            </a:pPr>
            <a:r>
              <a:rPr lang="en-US" altLang="en-US" sz="2400" b="1" dirty="0">
                <a:latin typeface="Arial Narrow" panose="020B0606020202030204" pitchFamily="34" charset="0"/>
              </a:rPr>
              <a:t>Input: </a:t>
            </a:r>
          </a:p>
          <a:p>
            <a:pPr marL="1035050" lvl="1" indent="-577850">
              <a:buFontTx/>
              <a:buAutoNum type="arabicPeriod" startAt="2"/>
            </a:pPr>
            <a:endParaRPr lang="en-US" altLang="en-US" b="1" dirty="0">
              <a:latin typeface="Arial Narrow" panose="020B0606020202030204" pitchFamily="34" charset="0"/>
            </a:endParaRPr>
          </a:p>
          <a:p>
            <a:pPr marL="1035050" lvl="1" indent="-577850">
              <a:buNone/>
            </a:pPr>
            <a:endParaRPr lang="en-US" altLang="en-US" sz="1800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660400" indent="-660400">
              <a:buFontTx/>
              <a:buAutoNum type="arabicPeriod"/>
            </a:pPr>
            <a:r>
              <a:rPr lang="en-US" altLang="en-US" sz="2400" b="1" dirty="0">
                <a:latin typeface="Arial Narrow" panose="020B0606020202030204" pitchFamily="34" charset="0"/>
              </a:rPr>
              <a:t>Output:  </a:t>
            </a:r>
          </a:p>
          <a:p>
            <a:pPr marL="1035050" lvl="1" indent="-577850">
              <a:buNone/>
            </a:pPr>
            <a:r>
              <a:rPr lang="en-US" altLang="en-US" i="1" dirty="0"/>
              <a:t>	</a:t>
            </a:r>
          </a:p>
          <a:p>
            <a:pPr marL="1035050" lvl="1" indent="-577850">
              <a:buNone/>
            </a:pPr>
            <a:endParaRPr lang="en-US" altLang="en-US" sz="800" i="1" dirty="0"/>
          </a:p>
          <a:p>
            <a:pPr marL="609600" indent="-609600">
              <a:buFont typeface="+mj-lt"/>
              <a:buAutoNum type="arabicPeriod"/>
            </a:pPr>
            <a:r>
              <a:rPr lang="en-US" altLang="en-US" sz="2400" b="1" dirty="0"/>
              <a:t>Solution Steps:  </a:t>
            </a:r>
            <a:r>
              <a:rPr lang="en-US" altLang="en-US" dirty="0"/>
              <a:t>		</a:t>
            </a:r>
          </a:p>
        </p:txBody>
      </p:sp>
      <p:graphicFrame>
        <p:nvGraphicFramePr>
          <p:cNvPr id="9410" name="Group 19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811391337"/>
              </p:ext>
            </p:extLst>
          </p:nvPr>
        </p:nvGraphicFramePr>
        <p:xfrm>
          <a:off x="2150938" y="1328287"/>
          <a:ext cx="9382679" cy="906463"/>
        </p:xfrm>
        <a:graphic>
          <a:graphicData uri="http://schemas.openxmlformats.org/drawingml/2006/table">
            <a:tbl>
              <a:tblPr/>
              <a:tblGrid>
                <a:gridCol w="1674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4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5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Variable Name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Units or Values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Input Source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*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411" name="Group 19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095503893"/>
              </p:ext>
            </p:extLst>
          </p:nvPr>
        </p:nvGraphicFramePr>
        <p:xfrm>
          <a:off x="2177904" y="2514097"/>
          <a:ext cx="9405257" cy="875245"/>
        </p:xfrm>
        <a:graphic>
          <a:graphicData uri="http://schemas.openxmlformats.org/drawingml/2006/table">
            <a:tbl>
              <a:tblPr/>
              <a:tblGrid>
                <a:gridCol w="1626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0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635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Variable Name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Units or Values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Output type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*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546726" y="528090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 dirty="0">
                <a:solidFill>
                  <a:srgbClr val="7030A0"/>
                </a:solidFill>
                <a:latin typeface="Comic Sans MS" panose="030F0702030302020204" pitchFamily="66" charset="0"/>
              </a:rPr>
              <a:t>Calculate the sin of an angle given in degrees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150938" y="1767153"/>
            <a:ext cx="8717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 dirty="0">
                <a:solidFill>
                  <a:srgbClr val="7030A0"/>
                </a:solidFill>
                <a:latin typeface="Comic Sans MS" panose="030F0702030302020204" pitchFamily="66" charset="0"/>
              </a:rPr>
              <a:t>x		angle              	degrees    interactive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311630" y="2890253"/>
            <a:ext cx="91378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>
                <a:solidFill>
                  <a:srgbClr val="7030A0"/>
                </a:solidFill>
                <a:latin typeface="Comic Sans MS" panose="030F0702030302020204" pitchFamily="66" charset="0"/>
              </a:rPr>
              <a:t>s 	      sin of angle	     -1 to 1 	     display, workspace</a:t>
            </a:r>
          </a:p>
        </p:txBody>
      </p:sp>
      <p:sp>
        <p:nvSpPr>
          <p:cNvPr id="9412" name="Text Box 196"/>
          <p:cNvSpPr txBox="1">
            <a:spLocks noChangeArrowheads="1"/>
          </p:cNvSpPr>
          <p:nvPr/>
        </p:nvSpPr>
        <p:spPr bwMode="auto">
          <a:xfrm>
            <a:off x="7166226" y="8150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7030A0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F44C6800-E766-4CEE-951C-D3F381A37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6335" y="3816571"/>
            <a:ext cx="4727282" cy="1323439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Identify the steps/equations</a:t>
            </a:r>
            <a:endParaRPr lang="en-US" altLang="en-US" sz="20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Degrees to radians:  r = </a:t>
            </a:r>
            <a:r>
              <a:rPr lang="en-US" altLang="en-US" sz="2000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/180 x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Calculate the sin: 	   sin(r)</a:t>
            </a:r>
          </a:p>
          <a:p>
            <a:pPr eaLnBrk="1" hangingPunct="1"/>
            <a:endParaRPr lang="en-US" altLang="en-US" sz="2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272338-D032-451B-B8F7-7EB140992395}"/>
              </a:ext>
            </a:extLst>
          </p:cNvPr>
          <p:cNvSpPr txBox="1"/>
          <p:nvPr/>
        </p:nvSpPr>
        <p:spPr>
          <a:xfrm>
            <a:off x="214035" y="5342017"/>
            <a:ext cx="11763929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Write &amp; test script (on the above two cases).   Include comments.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Copy and paste result into </a:t>
            </a:r>
            <a:r>
              <a:rPr lang="en-US" sz="2800" b="1" dirty="0"/>
              <a:t>second</a:t>
            </a:r>
            <a:r>
              <a:rPr lang="en-US" sz="2800" dirty="0"/>
              <a:t> page of the Program Development </a:t>
            </a:r>
            <a:r>
              <a:rPr lang="en-US" sz="2800" dirty="0" err="1"/>
              <a:t>Wrksht</a:t>
            </a:r>
            <a:r>
              <a:rPr lang="en-US" sz="2800" dirty="0"/>
              <a:t>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Bonus: make an additional test with a vector of values from 0 to 360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BF48BA60-1A79-4140-B264-F3F6E54CD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38" y="3821752"/>
            <a:ext cx="5469130" cy="1323439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Perform calculation on test case(s)</a:t>
            </a:r>
            <a:endParaRPr lang="en-US" altLang="en-US" sz="2000" i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000" i="1" dirty="0">
                <a:solidFill>
                  <a:srgbClr val="7030A0"/>
                </a:solidFill>
                <a:latin typeface="Comic Sans MS" panose="030F0702030302020204" pitchFamily="66" charset="0"/>
              </a:rPr>
              <a:t>x = 45			x = 90 </a:t>
            </a:r>
          </a:p>
          <a:p>
            <a:pPr eaLnBrk="1" hangingPunct="1"/>
            <a:r>
              <a:rPr lang="en-US" altLang="en-US" sz="2000" i="1" dirty="0">
                <a:solidFill>
                  <a:srgbClr val="7030A0"/>
                </a:solidFill>
                <a:latin typeface="Comic Sans MS" panose="030F0702030302020204" pitchFamily="66" charset="0"/>
              </a:rPr>
              <a:t>r = </a:t>
            </a:r>
            <a:r>
              <a:rPr lang="en-US" altLang="en-US" sz="2000" i="1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000" i="1" dirty="0">
                <a:solidFill>
                  <a:srgbClr val="7030A0"/>
                </a:solidFill>
                <a:latin typeface="Comic Sans MS" panose="030F0702030302020204" pitchFamily="66" charset="0"/>
              </a:rPr>
              <a:t>/180 (45) = </a:t>
            </a:r>
            <a:r>
              <a:rPr lang="en-US" altLang="en-US" sz="2000" i="1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000" i="1" dirty="0">
                <a:solidFill>
                  <a:srgbClr val="7030A0"/>
                </a:solidFill>
                <a:latin typeface="Comic Sans MS" panose="030F0702030302020204" pitchFamily="66" charset="0"/>
              </a:rPr>
              <a:t>/4	r (</a:t>
            </a:r>
            <a:r>
              <a:rPr lang="en-US" altLang="en-US" sz="2000" i="1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000" i="1" dirty="0">
                <a:solidFill>
                  <a:srgbClr val="7030A0"/>
                </a:solidFill>
                <a:latin typeface="Comic Sans MS" panose="030F0702030302020204" pitchFamily="66" charset="0"/>
              </a:rPr>
              <a:t>/180(90)) = </a:t>
            </a:r>
            <a:r>
              <a:rPr lang="en-US" altLang="en-US" sz="2000" i="1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000" i="1" dirty="0">
                <a:solidFill>
                  <a:srgbClr val="7030A0"/>
                </a:solidFill>
                <a:latin typeface="Comic Sans MS" panose="030F0702030302020204" pitchFamily="66" charset="0"/>
              </a:rPr>
              <a:t>/2</a:t>
            </a:r>
          </a:p>
          <a:p>
            <a:pPr eaLnBrk="1" hangingPunct="1"/>
            <a:r>
              <a:rPr lang="en-US" altLang="en-US" sz="2000" i="1" dirty="0">
                <a:solidFill>
                  <a:srgbClr val="7030A0"/>
                </a:solidFill>
                <a:latin typeface="Comic Sans MS" panose="030F0702030302020204" pitchFamily="66" charset="0"/>
              </a:rPr>
              <a:t>sin (</a:t>
            </a:r>
            <a:r>
              <a:rPr lang="en-US" altLang="en-US" sz="2000" i="1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000" i="1" dirty="0">
                <a:solidFill>
                  <a:srgbClr val="7030A0"/>
                </a:solidFill>
                <a:latin typeface="Comic Sans MS" panose="030F0702030302020204" pitchFamily="66" charset="0"/>
              </a:rPr>
              <a:t>/4) = 0.707 … 	sin (</a:t>
            </a:r>
            <a:r>
              <a:rPr lang="en-US" altLang="en-US" sz="2000" i="1" dirty="0">
                <a:solidFill>
                  <a:srgbClr val="7030A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en-US" sz="2000" i="1" dirty="0">
                <a:solidFill>
                  <a:srgbClr val="7030A0"/>
                </a:solidFill>
                <a:latin typeface="Comic Sans MS" panose="030F0702030302020204" pitchFamily="66" charset="0"/>
              </a:rPr>
              <a:t>/2) = 1</a:t>
            </a:r>
          </a:p>
        </p:txBody>
      </p:sp>
    </p:spTree>
    <p:extLst>
      <p:ext uri="{BB962C8B-B14F-4D97-AF65-F5344CB8AC3E}">
        <p14:creationId xmlns:p14="http://schemas.microsoft.com/office/powerpoint/2010/main" val="296816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FC28AA-1AC2-4917-8F2B-6C6CFC287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1119" y="2299631"/>
            <a:ext cx="6169762" cy="669348"/>
          </a:xfrm>
        </p:spPr>
        <p:txBody>
          <a:bodyPr>
            <a:normAutofit fontScale="90000"/>
          </a:bodyPr>
          <a:lstStyle/>
          <a:p>
            <a:r>
              <a:rPr lang="en-US" dirty="0"/>
              <a:t>User-Defined Functions </a:t>
            </a:r>
          </a:p>
        </p:txBody>
      </p:sp>
    </p:spTree>
    <p:extLst>
      <p:ext uri="{BB962C8B-B14F-4D97-AF65-F5344CB8AC3E}">
        <p14:creationId xmlns:p14="http://schemas.microsoft.com/office/powerpoint/2010/main" val="3811547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0" y="236538"/>
            <a:ext cx="8813800" cy="792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>
                <a:latin typeface="Calibri" panose="020F0502020204030204" pitchFamily="34" charset="0"/>
              </a:rPr>
              <a:t>Introduction to MATLAB functions (handout)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295400"/>
            <a:ext cx="11665974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</a:rPr>
              <a:t>Similar to functions in Mathematics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</a:rPr>
              <a:t>Exercise – in groups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</a:rPr>
              <a:t>What do you remember about functions </a:t>
            </a:r>
            <a:br>
              <a:rPr lang="en-US" altLang="en-US" dirty="0">
                <a:latin typeface="Calibri" panose="020F0502020204030204" pitchFamily="34" charset="0"/>
              </a:rPr>
            </a:br>
            <a:r>
              <a:rPr lang="en-US" altLang="en-US" dirty="0">
                <a:latin typeface="Calibri" panose="020F0502020204030204" pitchFamily="34" charset="0"/>
              </a:rPr>
              <a:t>(make a list of characteristics, ideas)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</a:rPr>
              <a:t>Review list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</a:rPr>
              <a:t>Some reminders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</a:rPr>
              <a:t>Unique result for any legal input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</a:rPr>
              <a:t>can be represented a variety of ways (equation, words, table, graph, an algorithm)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</a:rPr>
              <a:t>A function machine (next slide)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</a:rPr>
              <a:t>typical function equation  (slide after next)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alibri" panose="020F0502020204030204" pitchFamily="34" charset="0"/>
              </a:rPr>
              <a:t>		y = f(x)   or y = g(x</a:t>
            </a:r>
            <a:r>
              <a:rPr lang="en-US" altLang="en-US" baseline="-25000" dirty="0">
                <a:latin typeface="Calibri" panose="020F0502020204030204" pitchFamily="34" charset="0"/>
              </a:rPr>
              <a:t>1</a:t>
            </a:r>
            <a:r>
              <a:rPr lang="en-US" altLang="en-US" dirty="0">
                <a:latin typeface="Calibri" panose="020F0502020204030204" pitchFamily="34" charset="0"/>
              </a:rPr>
              <a:t>, x</a:t>
            </a:r>
            <a:r>
              <a:rPr lang="en-US" altLang="en-US" baseline="-25000" dirty="0">
                <a:latin typeface="Calibri" panose="020F0502020204030204" pitchFamily="34" charset="0"/>
              </a:rPr>
              <a:t>2</a:t>
            </a:r>
            <a:r>
              <a:rPr lang="en-US" altLang="en-US" dirty="0">
                <a:latin typeface="Calibri" panose="020F050202020403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7982408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2819400" y="2514600"/>
            <a:ext cx="1581150" cy="1371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7467600" y="2362200"/>
            <a:ext cx="1511300" cy="1612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09800" y="2895600"/>
            <a:ext cx="5588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x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017000" y="2752726"/>
            <a:ext cx="9652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/>
              <a:t>f(x)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648200" y="1905000"/>
            <a:ext cx="2527300" cy="2667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latin typeface="Comic Sans MS" panose="030F0702030302020204" pitchFamily="66" charset="0"/>
              </a:rPr>
              <a:t>Function: apply a “rule” to get f(x) from x</a:t>
            </a:r>
            <a:endParaRPr lang="en-US" altLang="en-US" sz="4400"/>
          </a:p>
        </p:txBody>
      </p:sp>
    </p:spTree>
    <p:extLst>
      <p:ext uri="{BB962C8B-B14F-4D97-AF65-F5344CB8AC3E}">
        <p14:creationId xmlns:p14="http://schemas.microsoft.com/office/powerpoint/2010/main" val="2935088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How we write a function equation:</a:t>
            </a:r>
          </a:p>
        </p:txBody>
      </p:sp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1524001" y="30395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0244" name="Group 10"/>
          <p:cNvGrpSpPr>
            <a:grpSpLocks/>
          </p:cNvGrpSpPr>
          <p:nvPr/>
        </p:nvGrpSpPr>
        <p:grpSpPr bwMode="auto">
          <a:xfrm>
            <a:off x="2057400" y="1524000"/>
            <a:ext cx="8153400" cy="2667000"/>
            <a:chOff x="762" y="1968"/>
            <a:chExt cx="3318" cy="927"/>
          </a:xfrm>
        </p:grpSpPr>
        <p:sp>
          <p:nvSpPr>
            <p:cNvPr id="10247" name="AutoShape 5"/>
            <p:cNvSpPr>
              <a:spLocks/>
            </p:cNvSpPr>
            <p:nvPr/>
          </p:nvSpPr>
          <p:spPr bwMode="auto">
            <a:xfrm>
              <a:off x="3504" y="2448"/>
              <a:ext cx="576" cy="384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63125"/>
                <a:gd name="adj5" fmla="val -51565"/>
                <a:gd name="adj6" fmla="val -11875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Comic Sans MS" panose="030F0702030302020204" pitchFamily="66" charset="0"/>
                </a:rPr>
                <a:t>Input variable</a:t>
              </a:r>
              <a:endParaRPr lang="en-US" altLang="en-US" sz="3600">
                <a:latin typeface="Comic Sans MS" panose="030F0702030302020204" pitchFamily="66" charset="0"/>
              </a:endParaRPr>
            </a:p>
          </p:txBody>
        </p:sp>
        <p:sp>
          <p:nvSpPr>
            <p:cNvPr id="10248" name="AutoShape 6"/>
            <p:cNvSpPr>
              <a:spLocks/>
            </p:cNvSpPr>
            <p:nvPr/>
          </p:nvSpPr>
          <p:spPr bwMode="auto">
            <a:xfrm>
              <a:off x="1836" y="2595"/>
              <a:ext cx="684" cy="300"/>
            </a:xfrm>
            <a:prstGeom prst="borderCallout2">
              <a:avLst>
                <a:gd name="adj1" fmla="val 24000"/>
                <a:gd name="adj2" fmla="val 107019"/>
                <a:gd name="adj3" fmla="val 24000"/>
                <a:gd name="adj4" fmla="val 108306"/>
                <a:gd name="adj5" fmla="val -120000"/>
                <a:gd name="adj6" fmla="val 10964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Comic Sans MS" panose="030F0702030302020204" pitchFamily="66" charset="0"/>
                </a:rPr>
                <a:t>Function Name</a:t>
              </a:r>
              <a:endParaRPr lang="en-US" altLang="en-US" sz="3600">
                <a:latin typeface="Comic Sans MS" panose="030F0702030302020204" pitchFamily="66" charset="0"/>
              </a:endParaRPr>
            </a:p>
          </p:txBody>
        </p:sp>
        <p:sp>
          <p:nvSpPr>
            <p:cNvPr id="10249" name="AutoShape 7"/>
            <p:cNvSpPr>
              <a:spLocks/>
            </p:cNvSpPr>
            <p:nvPr/>
          </p:nvSpPr>
          <p:spPr bwMode="auto">
            <a:xfrm>
              <a:off x="762" y="2403"/>
              <a:ext cx="810" cy="288"/>
            </a:xfrm>
            <a:prstGeom prst="borderCallout2">
              <a:avLst>
                <a:gd name="adj1" fmla="val 25000"/>
                <a:gd name="adj2" fmla="val 105926"/>
                <a:gd name="adj3" fmla="val 25000"/>
                <a:gd name="adj4" fmla="val 140444"/>
                <a:gd name="adj5" fmla="val -64583"/>
                <a:gd name="adj6" fmla="val 17555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Comic Sans MS" panose="030F0702030302020204" pitchFamily="66" charset="0"/>
                </a:rPr>
                <a:t>Output variable</a:t>
              </a:r>
              <a:endParaRPr lang="en-US" altLang="en-US" sz="3600">
                <a:latin typeface="Comic Sans MS" panose="030F0702030302020204" pitchFamily="66" charset="0"/>
              </a:endParaRPr>
            </a:p>
          </p:txBody>
        </p:sp>
        <p:graphicFrame>
          <p:nvGraphicFramePr>
            <p:cNvPr id="10250" name="Object 8"/>
            <p:cNvGraphicFramePr>
              <a:graphicFrameLocks noChangeAspect="1"/>
            </p:cNvGraphicFramePr>
            <p:nvPr/>
          </p:nvGraphicFramePr>
          <p:xfrm>
            <a:off x="2160" y="1968"/>
            <a:ext cx="750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2" name="Equation" r:id="rId4" imgW="583947" imgH="203112" progId="Equation.3">
                    <p:embed/>
                  </p:oleObj>
                </mc:Choice>
                <mc:Fallback>
                  <p:oleObj name="Equation" r:id="rId4" imgW="583947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1968"/>
                          <a:ext cx="750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6781801" y="5181600"/>
          <a:ext cx="2563813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" name="Equation" r:id="rId6" imgW="812447" imgH="215806" progId="Equation.3">
                  <p:embed/>
                </p:oleObj>
              </mc:Choice>
              <mc:Fallback>
                <p:oleObj name="Equation" r:id="rId6" imgW="812447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1" y="5181600"/>
                        <a:ext cx="2563813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2590800" y="53340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anose="030F0702030302020204" pitchFamily="66" charset="0"/>
              </a:rPr>
              <a:t>Can have multiple inputs: </a:t>
            </a:r>
          </a:p>
        </p:txBody>
      </p:sp>
    </p:spTree>
    <p:extLst>
      <p:ext uri="{BB962C8B-B14F-4D97-AF65-F5344CB8AC3E}">
        <p14:creationId xmlns:p14="http://schemas.microsoft.com/office/powerpoint/2010/main" val="2547834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2921</TotalTime>
  <Words>1981</Words>
  <Application>Microsoft Office PowerPoint</Application>
  <PresentationFormat>Widescreen</PresentationFormat>
  <Paragraphs>332</Paragraphs>
  <Slides>24</Slides>
  <Notes>0</Notes>
  <HiddenSlides>6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Arial Narrow</vt:lpstr>
      <vt:lpstr>Calibri</vt:lpstr>
      <vt:lpstr>Cambria Math</vt:lpstr>
      <vt:lpstr>Comic Sans MS</vt:lpstr>
      <vt:lpstr>Symbol</vt:lpstr>
      <vt:lpstr>Times New Roman</vt:lpstr>
      <vt:lpstr>Wingdings</vt:lpstr>
      <vt:lpstr>Office Theme</vt:lpstr>
      <vt:lpstr>Equation</vt:lpstr>
      <vt:lpstr>Visio</vt:lpstr>
      <vt:lpstr>Introduction to User-defined Functions</vt:lpstr>
      <vt:lpstr>PowerPoint Presentation</vt:lpstr>
      <vt:lpstr>Program Development Example (page 1)</vt:lpstr>
      <vt:lpstr>PowerPoint Presentation</vt:lpstr>
      <vt:lpstr>PowerPoint Presentation</vt:lpstr>
      <vt:lpstr>User-Defined Functions </vt:lpstr>
      <vt:lpstr>Introduction to MATLAB functions (handout)</vt:lpstr>
      <vt:lpstr>PowerPoint Presentation</vt:lpstr>
      <vt:lpstr>How we write a function equation:</vt:lpstr>
      <vt:lpstr>MATLAB Internal Functions</vt:lpstr>
      <vt:lpstr>Functions in MATLAB</vt:lpstr>
      <vt:lpstr>Program Development Example  Convert sindeg to a function:</vt:lpstr>
      <vt:lpstr>PowerPoint Presentation</vt:lpstr>
      <vt:lpstr>5. Coding: First Line of m-file must be the Function Definition Line </vt:lpstr>
      <vt:lpstr>5. Programming  (cont.) Introductory Comments</vt:lpstr>
      <vt:lpstr>5. Programming  (cont.) Body of Program</vt:lpstr>
      <vt:lpstr>Program Development Steps (cont.):</vt:lpstr>
      <vt:lpstr>Data Flow (Call  function  Output)</vt:lpstr>
      <vt:lpstr>Planning – Structure &amp; Calculation</vt:lpstr>
      <vt:lpstr>Lab: Intro. To Functions (handout)</vt:lpstr>
      <vt:lpstr>Filter &amp; Functions </vt:lpstr>
      <vt:lpstr>PowerPoint Presentation</vt:lpstr>
      <vt:lpstr>Multiple Outputs: Format &amp; Flow</vt:lpstr>
      <vt:lpstr>User-Defined Functions  (Summary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and Matrices?</dc:title>
  <dc:creator>S. Scott Moor</dc:creator>
  <cp:lastModifiedBy>Promothes Saha</cp:lastModifiedBy>
  <cp:revision>231</cp:revision>
  <cp:lastPrinted>2020-02-10T19:49:30Z</cp:lastPrinted>
  <dcterms:created xsi:type="dcterms:W3CDTF">2015-01-23T15:40:31Z</dcterms:created>
  <dcterms:modified xsi:type="dcterms:W3CDTF">2020-02-10T19:49:33Z</dcterms:modified>
</cp:coreProperties>
</file>