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414" r:id="rId2"/>
    <p:sldId id="256" r:id="rId3"/>
    <p:sldId id="257" r:id="rId4"/>
    <p:sldId id="306" r:id="rId5"/>
    <p:sldId id="320" r:id="rId6"/>
    <p:sldId id="280" r:id="rId7"/>
    <p:sldId id="336" r:id="rId8"/>
    <p:sldId id="312" r:id="rId9"/>
    <p:sldId id="420" r:id="rId10"/>
    <p:sldId id="412" r:id="rId11"/>
    <p:sldId id="415" r:id="rId12"/>
    <p:sldId id="413" r:id="rId13"/>
    <p:sldId id="418" r:id="rId14"/>
    <p:sldId id="404" r:id="rId15"/>
    <p:sldId id="419" r:id="rId16"/>
    <p:sldId id="405" r:id="rId17"/>
    <p:sldId id="417" r:id="rId18"/>
    <p:sldId id="406" r:id="rId19"/>
    <p:sldId id="409" r:id="rId20"/>
  </p:sldIdLst>
  <p:sldSz cx="8229600" cy="73152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oals &amp; Plan" id="{CAE4BB0F-62B5-41DB-A420-6F1DBC626622}">
          <p14:sldIdLst>
            <p14:sldId id="414"/>
            <p14:sldId id="256"/>
            <p14:sldId id="257"/>
          </p14:sldIdLst>
        </p14:section>
        <p14:section name="Review (Video 10.1)" id="{6D15A4B5-6DB5-4A77-8CF6-1AC53DE61D07}">
          <p14:sldIdLst>
            <p14:sldId id="306"/>
            <p14:sldId id="320"/>
            <p14:sldId id="280"/>
            <p14:sldId id="336"/>
            <p14:sldId id="312"/>
          </p14:sldIdLst>
        </p14:section>
        <p14:section name="VectorStuff (Video 10.2)" id="{9E747DBB-4067-43E8-ACF6-CA99E6528731}">
          <p14:sldIdLst>
            <p14:sldId id="420"/>
            <p14:sldId id="412"/>
            <p14:sldId id="415"/>
            <p14:sldId id="413"/>
            <p14:sldId id="418"/>
          </p14:sldIdLst>
        </p14:section>
        <p14:section name="Later Techniques" id="{3D012CCD-9BFD-4D45-BACC-94E75EEE5357}">
          <p14:sldIdLst>
            <p14:sldId id="404"/>
            <p14:sldId id="419"/>
            <p14:sldId id="405"/>
            <p14:sldId id="417"/>
            <p14:sldId id="406"/>
            <p14:sldId id="40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4ECA"/>
    <a:srgbClr val="5B9BD5"/>
    <a:srgbClr val="D5B8EA"/>
    <a:srgbClr val="E8D9F3"/>
    <a:srgbClr val="0F6FC6"/>
    <a:srgbClr val="D9F1D9"/>
    <a:srgbClr val="E4FFC9"/>
    <a:srgbClr val="A5E8A2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376" autoAdjust="0"/>
    <p:restoredTop sz="94660"/>
  </p:normalViewPr>
  <p:slideViewPr>
    <p:cSldViewPr snapToGrid="0">
      <p:cViewPr>
        <p:scale>
          <a:sx n="34" d="100"/>
          <a:sy n="34" d="100"/>
        </p:scale>
        <p:origin x="77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7344"/>
    </p:cViewPr>
  </p:sorterViewPr>
  <p:notesViewPr>
    <p:cSldViewPr snapToGrid="0">
      <p:cViewPr varScale="1">
        <p:scale>
          <a:sx n="86" d="100"/>
          <a:sy n="86" d="100"/>
        </p:scale>
        <p:origin x="297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1726"/>
          </a:xfrm>
          <a:prstGeom prst="rect">
            <a:avLst/>
          </a:prstGeom>
        </p:spPr>
        <p:txBody>
          <a:bodyPr vert="horz" lIns="97906" tIns="48953" rIns="97906" bIns="4895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1726"/>
          </a:xfrm>
          <a:prstGeom prst="rect">
            <a:avLst/>
          </a:prstGeom>
        </p:spPr>
        <p:txBody>
          <a:bodyPr vert="horz" lIns="97906" tIns="48953" rIns="97906" bIns="48953" rtlCol="0"/>
          <a:lstStyle>
            <a:lvl1pPr algn="r">
              <a:defRPr sz="1300"/>
            </a:lvl1pPr>
          </a:lstStyle>
          <a:p>
            <a:fld id="{FE76DB2C-D098-47BF-9677-6F21E5599F34}" type="datetimeFigureOut">
              <a:rPr lang="en-US" smtClean="0"/>
              <a:t>4/4/2020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33563" y="1198563"/>
            <a:ext cx="36480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906" tIns="48953" rIns="97906" bIns="4895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80"/>
            <a:ext cx="5852160" cy="3780472"/>
          </a:xfrm>
          <a:prstGeom prst="rect">
            <a:avLst/>
          </a:prstGeom>
        </p:spPr>
        <p:txBody>
          <a:bodyPr vert="horz" lIns="97906" tIns="48953" rIns="97906" bIns="4895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7"/>
            <a:ext cx="3169920" cy="481724"/>
          </a:xfrm>
          <a:prstGeom prst="rect">
            <a:avLst/>
          </a:prstGeom>
        </p:spPr>
        <p:txBody>
          <a:bodyPr vert="horz" lIns="97906" tIns="48953" rIns="97906" bIns="4895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7"/>
            <a:ext cx="3169920" cy="481724"/>
          </a:xfrm>
          <a:prstGeom prst="rect">
            <a:avLst/>
          </a:prstGeom>
        </p:spPr>
        <p:txBody>
          <a:bodyPr vert="horz" lIns="97906" tIns="48953" rIns="97906" bIns="48953" rtlCol="0" anchor="b"/>
          <a:lstStyle>
            <a:lvl1pPr algn="r">
              <a:defRPr sz="1300"/>
            </a:lvl1pPr>
          </a:lstStyle>
          <a:p>
            <a:fld id="{205D374B-657A-4D6C-A5A2-42B74656FE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186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197187"/>
            <a:ext cx="6995160" cy="2546773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3842174"/>
            <a:ext cx="6172200" cy="1766146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2729-06D5-49CD-9E1D-E4C7DA6002FA}" type="datetimeFigureOut">
              <a:rPr lang="en-US" smtClean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89A9-55CA-4ACF-98AF-AD8FE22D0D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190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2729-06D5-49CD-9E1D-E4C7DA6002FA}" type="datetimeFigureOut">
              <a:rPr lang="en-US" smtClean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89A9-55CA-4ACF-98AF-AD8FE22D0D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22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9308" y="389467"/>
            <a:ext cx="1774508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785" y="389467"/>
            <a:ext cx="5220653" cy="61992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2729-06D5-49CD-9E1D-E4C7DA6002FA}" type="datetimeFigureOut">
              <a:rPr lang="en-US" smtClean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89A9-55CA-4ACF-98AF-AD8FE22D0D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26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2729-06D5-49CD-9E1D-E4C7DA6002FA}" type="datetimeFigureOut">
              <a:rPr lang="en-US" smtClean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89A9-55CA-4ACF-98AF-AD8FE22D0D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66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99" y="1823722"/>
            <a:ext cx="7098030" cy="3042919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1499" y="4895429"/>
            <a:ext cx="7098030" cy="1600199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/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2729-06D5-49CD-9E1D-E4C7DA6002FA}" type="datetimeFigureOut">
              <a:rPr lang="en-US" smtClean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89A9-55CA-4ACF-98AF-AD8FE22D0D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48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785" y="1947333"/>
            <a:ext cx="349758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6235" y="1947333"/>
            <a:ext cx="349758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2729-06D5-49CD-9E1D-E4C7DA6002FA}" type="datetimeFigureOut">
              <a:rPr lang="en-US" smtClean="0"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89A9-55CA-4ACF-98AF-AD8FE22D0D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389468"/>
            <a:ext cx="7098030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858" y="1793241"/>
            <a:ext cx="3481506" cy="878839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858" y="2672080"/>
            <a:ext cx="3481506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66235" y="1793241"/>
            <a:ext cx="3498652" cy="878839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66235" y="2672080"/>
            <a:ext cx="3498652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2729-06D5-49CD-9E1D-E4C7DA6002FA}" type="datetimeFigureOut">
              <a:rPr lang="en-US" smtClean="0"/>
              <a:t>4/4/2020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89A9-55CA-4ACF-98AF-AD8FE22D0D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2729-06D5-49CD-9E1D-E4C7DA6002FA}" type="datetimeFigureOut">
              <a:rPr lang="en-US" smtClean="0"/>
              <a:t>4/4/2020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89A9-55CA-4ACF-98AF-AD8FE22D0D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9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2729-06D5-49CD-9E1D-E4C7DA6002FA}" type="datetimeFigureOut">
              <a:rPr lang="en-US" smtClean="0"/>
              <a:t>4/4/2020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89A9-55CA-4ACF-98AF-AD8FE22D0D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23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487680"/>
            <a:ext cx="2654260" cy="170688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652" y="1053255"/>
            <a:ext cx="4166235" cy="5198533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2194560"/>
            <a:ext cx="2654260" cy="4065694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2729-06D5-49CD-9E1D-E4C7DA6002FA}" type="datetimeFigureOut">
              <a:rPr lang="en-US" smtClean="0"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89A9-55CA-4ACF-98AF-AD8FE22D0D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19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487680"/>
            <a:ext cx="2654260" cy="170688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8652" y="1053255"/>
            <a:ext cx="4166235" cy="5198533"/>
          </a:xfrm>
        </p:spPr>
        <p:txBody>
          <a:bodyPr anchor="t"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2194560"/>
            <a:ext cx="2654260" cy="4065694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2729-06D5-49CD-9E1D-E4C7DA6002FA}" type="datetimeFigureOut">
              <a:rPr lang="en-US" smtClean="0"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89A9-55CA-4ACF-98AF-AD8FE22D0D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24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389468"/>
            <a:ext cx="709803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1947333"/>
            <a:ext cx="709803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6780108"/>
            <a:ext cx="185166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F2729-06D5-49CD-9E1D-E4C7DA6002FA}" type="datetimeFigureOut">
              <a:rPr lang="en-US" smtClean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6780108"/>
            <a:ext cx="277749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6780108"/>
            <a:ext cx="185166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689A9-55CA-4ACF-98AF-AD8FE22D0D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56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91896" y="261518"/>
            <a:ext cx="6012946" cy="36910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Vector Analysis Toolbox</a:t>
            </a: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750833" y="3017126"/>
            <a:ext cx="7348373" cy="3849605"/>
          </a:xfrm>
          <a:prstGeom prst="rect">
            <a:avLst/>
          </a:prstGeom>
        </p:spPr>
        <p:txBody>
          <a:bodyPr vert="horz" lIns="73153" tIns="36576" rIns="73153" bIns="36576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480"/>
              </a:spcBef>
              <a:buNone/>
            </a:pPr>
            <a:r>
              <a:rPr lang="en-US" sz="1760" u="sng" dirty="0"/>
              <a:t>Laboratory Outcomes: </a:t>
            </a:r>
          </a:p>
          <a:p>
            <a:pPr marL="408958" indent="-408958">
              <a:buNone/>
            </a:pPr>
            <a:r>
              <a:rPr lang="en-US" sz="1760" b="1" dirty="0"/>
              <a:t>C.1	solve engineering problems using computer tools.</a:t>
            </a:r>
          </a:p>
          <a:p>
            <a:pPr marL="408958" indent="-408958">
              <a:buNone/>
            </a:pPr>
            <a:r>
              <a:rPr lang="en-US" sz="1760" dirty="0"/>
              <a:t>C.2	apply arrays and array manipulations.</a:t>
            </a:r>
          </a:p>
          <a:p>
            <a:pPr marL="408958" indent="-408958">
              <a:buNone/>
            </a:pPr>
            <a:r>
              <a:rPr lang="en-US" sz="1760" dirty="0"/>
              <a:t>C.3	use and explain text variables &amp; ASCII text files. </a:t>
            </a:r>
          </a:p>
          <a:p>
            <a:pPr marL="408958" indent="-408958">
              <a:buNone/>
            </a:pPr>
            <a:r>
              <a:rPr lang="en-US" sz="1760" dirty="0"/>
              <a:t>C.4	write a function with multiple inputs and outputs at the command line.</a:t>
            </a:r>
          </a:p>
          <a:p>
            <a:pPr marL="408958" indent="-408958">
              <a:buNone/>
            </a:pPr>
            <a:r>
              <a:rPr lang="en-US" sz="1760" dirty="0"/>
              <a:t>C.5	write a function that results in a non-numerical output. </a:t>
            </a:r>
          </a:p>
          <a:p>
            <a:pPr marL="408958" indent="-408958">
              <a:buNone/>
            </a:pPr>
            <a:r>
              <a:rPr lang="en-US" sz="1760" dirty="0"/>
              <a:t>C.6	write programs using logical expressions and conditional statements. </a:t>
            </a:r>
          </a:p>
          <a:p>
            <a:pPr marL="408958" indent="-408958">
              <a:buNone/>
            </a:pPr>
            <a:r>
              <a:rPr lang="en-US" sz="2400" b="1" dirty="0">
                <a:solidFill>
                  <a:srgbClr val="7030A0"/>
                </a:solidFill>
              </a:rPr>
              <a:t>C.7	 write programs using loop structures.</a:t>
            </a:r>
          </a:p>
          <a:p>
            <a:pPr marL="408958" indent="-408958">
              <a:buNone/>
            </a:pPr>
            <a:r>
              <a:rPr lang="en-US" sz="1760" dirty="0"/>
              <a:t>C.8	fit data that follows linear, exponential or power law forms.</a:t>
            </a:r>
          </a:p>
          <a:p>
            <a:pPr marL="408958" indent="-408958">
              <a:buNone/>
            </a:pPr>
            <a:r>
              <a:rPr lang="en-US" sz="1760" b="1" dirty="0"/>
              <a:t>C.9 	properly communicate a solution based on computer calculation or program.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half" idx="1"/>
          </p:nvPr>
        </p:nvSpPr>
        <p:spPr>
          <a:xfrm>
            <a:off x="847561" y="1079371"/>
            <a:ext cx="6591628" cy="161512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By the end of this Lab, you should be able to: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Use indicator logic in a loop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Use vector functions to explore data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u="sng" dirty="0"/>
              <a:t>Develop ideas for your studio sensor project</a:t>
            </a:r>
          </a:p>
        </p:txBody>
      </p:sp>
    </p:spTree>
    <p:extLst>
      <p:ext uri="{BB962C8B-B14F-4D97-AF65-F5344CB8AC3E}">
        <p14:creationId xmlns:p14="http://schemas.microsoft.com/office/powerpoint/2010/main" val="3221217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D9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9659" y="4755659"/>
            <a:ext cx="7586134" cy="1948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657" indent="-548657">
              <a:lnSpc>
                <a:spcPct val="90000"/>
              </a:lnSpc>
              <a:spcBef>
                <a:spcPts val="1067"/>
              </a:spcBef>
              <a:spcAft>
                <a:spcPts val="1280"/>
              </a:spcAft>
              <a:buFont typeface="+mj-lt"/>
              <a:buAutoNum type="arabicPeriod" startAt="5"/>
            </a:pPr>
            <a:r>
              <a:rPr lang="en-US" sz="2987" dirty="0">
                <a:solidFill>
                  <a:prstClr val="black"/>
                </a:solidFill>
              </a:rPr>
              <a:t>Display the length of a vector x </a:t>
            </a:r>
          </a:p>
          <a:p>
            <a:pPr marL="548657" indent="-548657">
              <a:lnSpc>
                <a:spcPct val="90000"/>
              </a:lnSpc>
              <a:spcBef>
                <a:spcPts val="1067"/>
              </a:spcBef>
              <a:spcAft>
                <a:spcPts val="1280"/>
              </a:spcAft>
              <a:buFont typeface="+mj-lt"/>
              <a:buAutoNum type="arabicPeriod" startAt="5"/>
            </a:pPr>
            <a:r>
              <a:rPr lang="en-US" sz="2987" dirty="0">
                <a:solidFill>
                  <a:prstClr val="black"/>
                </a:solidFill>
              </a:rPr>
              <a:t>The intervals in a vector x  (hint: see 3 &amp; 4)</a:t>
            </a:r>
          </a:p>
          <a:p>
            <a:pPr marL="548657" indent="-548657">
              <a:lnSpc>
                <a:spcPct val="90000"/>
              </a:lnSpc>
              <a:spcBef>
                <a:spcPts val="1067"/>
              </a:spcBef>
              <a:spcAft>
                <a:spcPts val="1280"/>
              </a:spcAft>
              <a:buFont typeface="+mj-lt"/>
              <a:buAutoNum type="arabicPeriod" startAt="5"/>
            </a:pPr>
            <a:r>
              <a:rPr lang="en-US" sz="2987" dirty="0">
                <a:solidFill>
                  <a:prstClr val="black"/>
                </a:solidFill>
              </a:rPr>
              <a:t>*Return the elements for the first half of x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976020-5C3B-4FAF-9983-02C31F565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995" y="130629"/>
            <a:ext cx="5454301" cy="8117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prstClr val="black"/>
                </a:solidFill>
                <a:latin typeface="+mn-lt"/>
              </a:rPr>
              <a:t>Exercise: Vector Addressing</a:t>
            </a:r>
            <a:br>
              <a:rPr lang="en-US" sz="3600" dirty="0">
                <a:solidFill>
                  <a:prstClr val="black"/>
                </a:solidFill>
                <a:latin typeface="+mn-lt"/>
              </a:rPr>
            </a:br>
            <a:r>
              <a:rPr lang="en-US" sz="3600" dirty="0">
                <a:solidFill>
                  <a:prstClr val="black"/>
                </a:solidFill>
                <a:latin typeface="+mn-lt"/>
              </a:rPr>
              <a:t>Start with &gt;&gt; x = 1 + 3*(1:20) </a:t>
            </a:r>
            <a:endParaRPr lang="en-US" sz="3600" dirty="0"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3C85C7-C5A4-4C26-81AE-88290D6A9436}"/>
              </a:ext>
            </a:extLst>
          </p:cNvPr>
          <p:cNvSpPr txBox="1"/>
          <p:nvPr/>
        </p:nvSpPr>
        <p:spPr>
          <a:xfrm>
            <a:off x="439659" y="1205716"/>
            <a:ext cx="7316975" cy="3476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67"/>
              </a:spcBef>
              <a:spcAft>
                <a:spcPts val="1280"/>
              </a:spcAft>
            </a:pPr>
            <a:r>
              <a:rPr lang="en-US" sz="3200" dirty="0">
                <a:solidFill>
                  <a:prstClr val="black"/>
                </a:solidFill>
              </a:rPr>
              <a:t>Write statements that will return:</a:t>
            </a:r>
            <a:endParaRPr lang="en-US" sz="2987" dirty="0">
              <a:solidFill>
                <a:prstClr val="black"/>
              </a:solidFill>
            </a:endParaRPr>
          </a:p>
          <a:p>
            <a:pPr marL="548657" indent="-548657">
              <a:lnSpc>
                <a:spcPct val="90000"/>
              </a:lnSpc>
              <a:spcBef>
                <a:spcPts val="1067"/>
              </a:spcBef>
              <a:spcAft>
                <a:spcPts val="1280"/>
              </a:spcAft>
              <a:buFont typeface="+mj-lt"/>
              <a:buAutoNum type="arabicPeriod"/>
            </a:pPr>
            <a:r>
              <a:rPr lang="en-US" sz="2987" dirty="0">
                <a:solidFill>
                  <a:prstClr val="black"/>
                </a:solidFill>
              </a:rPr>
              <a:t>The integers from 2 to 10 			</a:t>
            </a:r>
          </a:p>
          <a:p>
            <a:pPr marL="548657" indent="-548657">
              <a:lnSpc>
                <a:spcPct val="90000"/>
              </a:lnSpc>
              <a:spcBef>
                <a:spcPts val="1067"/>
              </a:spcBef>
              <a:spcAft>
                <a:spcPts val="1280"/>
              </a:spcAft>
              <a:buFont typeface="+mj-lt"/>
              <a:buAutoNum type="arabicPeriod"/>
            </a:pPr>
            <a:r>
              <a:rPr lang="en-US" sz="2987" dirty="0">
                <a:solidFill>
                  <a:prstClr val="black"/>
                </a:solidFill>
              </a:rPr>
              <a:t>The elements 2 through 10 of a vector x </a:t>
            </a:r>
          </a:p>
          <a:p>
            <a:pPr marL="548657" indent="-548657">
              <a:lnSpc>
                <a:spcPct val="90000"/>
              </a:lnSpc>
              <a:spcBef>
                <a:spcPts val="1067"/>
              </a:spcBef>
              <a:spcAft>
                <a:spcPts val="1280"/>
              </a:spcAft>
              <a:buFont typeface="+mj-lt"/>
              <a:buAutoNum type="arabicPeriod"/>
            </a:pPr>
            <a:r>
              <a:rPr lang="en-US" sz="2987" dirty="0">
                <a:solidFill>
                  <a:prstClr val="black"/>
                </a:solidFill>
              </a:rPr>
              <a:t>Second through the last element of x</a:t>
            </a:r>
          </a:p>
          <a:p>
            <a:pPr marL="548657" indent="-548657">
              <a:lnSpc>
                <a:spcPct val="90000"/>
              </a:lnSpc>
              <a:spcBef>
                <a:spcPts val="1067"/>
              </a:spcBef>
              <a:spcAft>
                <a:spcPts val="1280"/>
              </a:spcAft>
              <a:buFont typeface="+mj-lt"/>
              <a:buAutoNum type="arabicPeriod"/>
            </a:pPr>
            <a:r>
              <a:rPr lang="en-US" sz="2987" dirty="0">
                <a:solidFill>
                  <a:prstClr val="black"/>
                </a:solidFill>
              </a:rPr>
              <a:t>First - the second to last elements of x</a:t>
            </a:r>
          </a:p>
        </p:txBody>
      </p:sp>
    </p:spTree>
    <p:extLst>
      <p:ext uri="{BB962C8B-B14F-4D97-AF65-F5344CB8AC3E}">
        <p14:creationId xmlns:p14="http://schemas.microsoft.com/office/powerpoint/2010/main" val="2832664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785" y="389468"/>
            <a:ext cx="7098030" cy="619525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81049" y="1237593"/>
            <a:ext cx="5267501" cy="5556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67"/>
              </a:spcBef>
              <a:spcAft>
                <a:spcPts val="1280"/>
              </a:spcAft>
            </a:pPr>
            <a:r>
              <a:rPr lang="en-US" sz="2987" b="1" dirty="0">
                <a:solidFill>
                  <a:prstClr val="black"/>
                </a:solidFill>
              </a:rPr>
              <a:t>x = 1 + 3*(1:20)</a:t>
            </a:r>
          </a:p>
          <a:p>
            <a:pPr marL="548657" indent="-548657">
              <a:lnSpc>
                <a:spcPct val="90000"/>
              </a:lnSpc>
              <a:spcBef>
                <a:spcPts val="1067"/>
              </a:spcBef>
              <a:spcAft>
                <a:spcPts val="1280"/>
              </a:spcAft>
              <a:buFont typeface="+mj-lt"/>
              <a:buAutoNum type="arabicPeriod"/>
            </a:pPr>
            <a:r>
              <a:rPr lang="en-US" sz="2987" dirty="0">
                <a:solidFill>
                  <a:prstClr val="black"/>
                </a:solidFill>
              </a:rPr>
              <a:t>&gt;&gt; 2 : 25 </a:t>
            </a:r>
          </a:p>
          <a:p>
            <a:pPr marL="548657" indent="-548657">
              <a:lnSpc>
                <a:spcPct val="90000"/>
              </a:lnSpc>
              <a:spcBef>
                <a:spcPts val="1067"/>
              </a:spcBef>
              <a:spcAft>
                <a:spcPts val="1280"/>
              </a:spcAft>
              <a:buFont typeface="+mj-lt"/>
              <a:buAutoNum type="arabicPeriod"/>
            </a:pPr>
            <a:r>
              <a:rPr lang="en-US" sz="2987" dirty="0">
                <a:solidFill>
                  <a:prstClr val="black"/>
                </a:solidFill>
              </a:rPr>
              <a:t>&gt;&gt; x(2 : 25)</a:t>
            </a:r>
          </a:p>
          <a:p>
            <a:pPr marL="548657" indent="-548657">
              <a:lnSpc>
                <a:spcPct val="90000"/>
              </a:lnSpc>
              <a:spcBef>
                <a:spcPts val="1067"/>
              </a:spcBef>
              <a:spcAft>
                <a:spcPts val="1280"/>
              </a:spcAft>
              <a:buFont typeface="+mj-lt"/>
              <a:buAutoNum type="arabicPeriod"/>
            </a:pPr>
            <a:r>
              <a:rPr lang="en-US" sz="2987" dirty="0">
                <a:solidFill>
                  <a:prstClr val="black"/>
                </a:solidFill>
              </a:rPr>
              <a:t>&gt;&gt; x( 2 : end</a:t>
            </a:r>
            <a:r>
              <a:rPr lang="en-US" sz="2987" dirty="0"/>
              <a:t>)</a:t>
            </a:r>
          </a:p>
          <a:p>
            <a:pPr marL="548657" indent="-548657">
              <a:lnSpc>
                <a:spcPct val="90000"/>
              </a:lnSpc>
              <a:spcBef>
                <a:spcPts val="1067"/>
              </a:spcBef>
              <a:spcAft>
                <a:spcPts val="1280"/>
              </a:spcAft>
              <a:buFont typeface="+mj-lt"/>
              <a:buAutoNum type="arabicPeriod"/>
            </a:pPr>
            <a:r>
              <a:rPr lang="en-US" sz="2987" dirty="0">
                <a:solidFill>
                  <a:prstClr val="black"/>
                </a:solidFill>
              </a:rPr>
              <a:t>&gt;&gt; x(1 : end – 1)</a:t>
            </a:r>
          </a:p>
          <a:p>
            <a:pPr marL="548657" indent="-548657">
              <a:lnSpc>
                <a:spcPct val="90000"/>
              </a:lnSpc>
              <a:spcBef>
                <a:spcPts val="1067"/>
              </a:spcBef>
              <a:spcAft>
                <a:spcPts val="1280"/>
              </a:spcAft>
              <a:buFont typeface="+mj-lt"/>
              <a:buAutoNum type="arabicPeriod"/>
            </a:pPr>
            <a:r>
              <a:rPr lang="en-US" sz="2987" dirty="0">
                <a:solidFill>
                  <a:prstClr val="black"/>
                </a:solidFill>
              </a:rPr>
              <a:t>&gt;&gt; length(x) </a:t>
            </a:r>
          </a:p>
          <a:p>
            <a:pPr marL="548657" indent="-548657">
              <a:lnSpc>
                <a:spcPct val="90000"/>
              </a:lnSpc>
              <a:spcBef>
                <a:spcPts val="1067"/>
              </a:spcBef>
              <a:spcAft>
                <a:spcPts val="1280"/>
              </a:spcAft>
              <a:buFont typeface="+mj-lt"/>
              <a:buAutoNum type="arabicPeriod"/>
            </a:pPr>
            <a:r>
              <a:rPr lang="en-US" sz="2987" dirty="0">
                <a:solidFill>
                  <a:prstClr val="black"/>
                </a:solidFill>
              </a:rPr>
              <a:t>&gt;&gt; x(2:end) – x(1: end-1)</a:t>
            </a:r>
          </a:p>
          <a:p>
            <a:pPr marL="548657" indent="-548657">
              <a:lnSpc>
                <a:spcPct val="90000"/>
              </a:lnSpc>
              <a:spcBef>
                <a:spcPts val="1067"/>
              </a:spcBef>
              <a:spcAft>
                <a:spcPts val="1280"/>
              </a:spcAft>
              <a:buFont typeface="+mj-lt"/>
              <a:buAutoNum type="arabicPeriod"/>
            </a:pPr>
            <a:r>
              <a:rPr lang="en-US" sz="2987" dirty="0">
                <a:solidFill>
                  <a:prstClr val="black"/>
                </a:solidFill>
              </a:rPr>
              <a:t>&gt;&gt; x(1:round(length(x</a:t>
            </a:r>
            <a:r>
              <a:rPr lang="en-US" sz="2987" dirty="0"/>
              <a:t>)/2))</a:t>
            </a:r>
          </a:p>
        </p:txBody>
      </p:sp>
    </p:spTree>
    <p:extLst>
      <p:ext uri="{BB962C8B-B14F-4D97-AF65-F5344CB8AC3E}">
        <p14:creationId xmlns:p14="http://schemas.microsoft.com/office/powerpoint/2010/main" val="2564380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D9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559" y="63064"/>
            <a:ext cx="6891421" cy="713971"/>
          </a:xfrm>
        </p:spPr>
        <p:txBody>
          <a:bodyPr>
            <a:normAutofit/>
          </a:bodyPr>
          <a:lstStyle/>
          <a:p>
            <a:r>
              <a:rPr lang="en-US" dirty="0"/>
              <a:t>Analyzing Sensor Data (Handout)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71" y="777035"/>
            <a:ext cx="8118457" cy="6475101"/>
          </a:xfrm>
        </p:spPr>
        <p:txBody>
          <a:bodyPr>
            <a:noAutofit/>
          </a:bodyPr>
          <a:lstStyle/>
          <a:p>
            <a:pPr marL="609619" indent="-609619">
              <a:spcAft>
                <a:spcPts val="1280"/>
              </a:spcAft>
              <a:buFont typeface="+mj-lt"/>
              <a:buAutoNum type="romanUcPeriod"/>
            </a:pPr>
            <a:r>
              <a:rPr lang="en-US" sz="2347" dirty="0"/>
              <a:t>Setup  </a:t>
            </a:r>
            <a:br>
              <a:rPr lang="en-US" sz="2347" dirty="0"/>
            </a:br>
            <a:r>
              <a:rPr lang="en-US" sz="2347" dirty="0"/>
              <a:t>   1)  Import Accelerometer Data &amp; </a:t>
            </a:r>
            <a:br>
              <a:rPr lang="en-US" sz="2347" dirty="0"/>
            </a:br>
            <a:r>
              <a:rPr lang="en-US" sz="2347" dirty="0"/>
              <a:t>         convert to t, x, y, &amp; z vectors </a:t>
            </a:r>
            <a:br>
              <a:rPr lang="en-US" sz="2347" dirty="0"/>
            </a:br>
            <a:r>
              <a:rPr lang="en-US" sz="2347" dirty="0"/>
              <a:t> 	2)  Time Vector and Sampling Frequency</a:t>
            </a:r>
          </a:p>
          <a:p>
            <a:pPr marL="609619" indent="-609619">
              <a:buFont typeface="+mj-lt"/>
              <a:buAutoNum type="romanUcPeriod" startAt="2"/>
            </a:pPr>
            <a:r>
              <a:rPr lang="en-US" sz="2347" u="sng" dirty="0"/>
              <a:t>Vector Analysis Tools</a:t>
            </a:r>
            <a:r>
              <a:rPr lang="en-US" sz="2347" dirty="0"/>
              <a:t>:  Accelerometer Practice Script</a:t>
            </a:r>
          </a:p>
          <a:p>
            <a:pPr marL="1341162" lvl="3" indent="-365771">
              <a:buFont typeface="+mj-lt"/>
              <a:buAutoNum type="arabicParenR" startAt="3"/>
            </a:pPr>
            <a:r>
              <a:rPr lang="en-US" sz="2347" dirty="0"/>
              <a:t>Vector Subsections &amp; Descriptive Statistics</a:t>
            </a:r>
          </a:p>
          <a:p>
            <a:pPr marL="1341162" lvl="3" indent="-365771">
              <a:buFont typeface="+mj-lt"/>
              <a:buAutoNum type="arabicParenR" startAt="3"/>
            </a:pPr>
            <a:r>
              <a:rPr lang="en-US" sz="2347" dirty="0"/>
              <a:t>The Find Function</a:t>
            </a:r>
          </a:p>
          <a:p>
            <a:pPr marL="1341162" lvl="3" indent="-365771">
              <a:spcAft>
                <a:spcPts val="1200"/>
              </a:spcAft>
              <a:buFont typeface="+mj-lt"/>
              <a:buAutoNum type="arabicParenR" startAt="3"/>
            </a:pPr>
            <a:r>
              <a:rPr lang="en-US" sz="2347" dirty="0"/>
              <a:t>Vector Calculations</a:t>
            </a:r>
          </a:p>
          <a:p>
            <a:pPr marL="1341162" lvl="3" indent="-365771">
              <a:spcAft>
                <a:spcPts val="1280"/>
              </a:spcAft>
              <a:buFont typeface="+mj-lt"/>
              <a:buAutoNum type="arabicParenR" startAt="3"/>
            </a:pPr>
            <a:r>
              <a:rPr lang="en-US" sz="2347" dirty="0"/>
              <a:t>Frequency Analysis (analyze1.m)</a:t>
            </a:r>
          </a:p>
          <a:p>
            <a:pPr marL="609619" indent="-609619">
              <a:spcAft>
                <a:spcPts val="1280"/>
              </a:spcAft>
              <a:buFont typeface="+mj-lt"/>
              <a:buAutoNum type="romanUcPeriod" startAt="2"/>
            </a:pPr>
            <a:r>
              <a:rPr lang="en-US" sz="2347" dirty="0"/>
              <a:t>Exploratory Data Analysis (Interactive Graphing)</a:t>
            </a:r>
          </a:p>
          <a:p>
            <a:pPr marL="609619" indent="-609619">
              <a:spcAft>
                <a:spcPts val="1280"/>
              </a:spcAft>
              <a:buFont typeface="+mj-lt"/>
              <a:buAutoNum type="romanUcPeriod" startAt="2"/>
            </a:pPr>
            <a:r>
              <a:rPr lang="en-US" sz="2347" dirty="0"/>
              <a:t>Example:  Integration using a Right Riemann Sum </a:t>
            </a:r>
          </a:p>
          <a:p>
            <a:pPr marL="609619" indent="-609619">
              <a:lnSpc>
                <a:spcPct val="100000"/>
              </a:lnSpc>
              <a:spcBef>
                <a:spcPts val="0"/>
              </a:spcBef>
              <a:buFont typeface="+mj-lt"/>
              <a:buAutoNum type="romanUcPeriod" startAt="2"/>
            </a:pPr>
            <a:r>
              <a:rPr lang="en-US" sz="2347" dirty="0"/>
              <a:t>Assignment: 	1.  Vector Analysis Practice Script (1-6 above)</a:t>
            </a:r>
          </a:p>
          <a:p>
            <a:pPr marL="1950781" lvl="4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347" dirty="0"/>
              <a:t>	2.  Numerical Integration- Trapezoid  Rule</a:t>
            </a:r>
          </a:p>
          <a:p>
            <a:pPr marL="1950781" lvl="4" indent="0">
              <a:buNone/>
            </a:pPr>
            <a:r>
              <a:rPr lang="en-US" sz="2347" b="1" dirty="0"/>
              <a:t>Aside: </a:t>
            </a:r>
            <a:r>
              <a:rPr lang="en-US" sz="2347" dirty="0"/>
              <a:t>Multiple graphs in one figure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62BF24-10E2-4F3C-A84C-E928D2ECDCDF}"/>
              </a:ext>
            </a:extLst>
          </p:cNvPr>
          <p:cNvSpPr/>
          <p:nvPr/>
        </p:nvSpPr>
        <p:spPr>
          <a:xfrm>
            <a:off x="93305" y="4012163"/>
            <a:ext cx="7996335" cy="3172408"/>
          </a:xfrm>
          <a:prstGeom prst="rect">
            <a:avLst/>
          </a:prstGeom>
          <a:solidFill>
            <a:srgbClr val="5B9BD5">
              <a:alpha val="3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42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19EE6FD-A78A-4FF1-9BDE-536CD40D7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785" y="389468"/>
            <a:ext cx="7098030" cy="71154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Time Stamp for iOS version of the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Physics Toolbox Suite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874329-891F-410E-95B3-B3086990C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368" y="1671144"/>
            <a:ext cx="7458863" cy="54075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b="1" dirty="0"/>
              <a:t>Issue: 	</a:t>
            </a:r>
            <a:r>
              <a:rPr lang="en-US" sz="2600" dirty="0"/>
              <a:t>	iOS gives a time/date stamp</a:t>
            </a:r>
            <a:br>
              <a:rPr lang="en-US" sz="2600" dirty="0"/>
            </a:br>
            <a:r>
              <a:rPr lang="en-US" sz="2600" dirty="0"/>
              <a:t>		e.g. "2020-04-02 11:17:10.1950“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b="1" dirty="0"/>
              <a:t>Program: </a:t>
            </a:r>
            <a:r>
              <a:rPr lang="en-US" sz="2600" dirty="0"/>
              <a:t>	time = iOS2time(Structure)</a:t>
            </a:r>
          </a:p>
          <a:p>
            <a:pPr marL="0" indent="0">
              <a:buNone/>
            </a:pPr>
            <a:endParaRPr lang="en-US" sz="2600" dirty="0"/>
          </a:p>
          <a:p>
            <a:pPr marL="1655763" indent="-1655763">
              <a:buNone/>
            </a:pPr>
            <a:r>
              <a:rPr lang="en-US" sz="2600" b="1" dirty="0"/>
              <a:t>Example: 	</a:t>
            </a:r>
            <a:r>
              <a:rPr lang="en-US" sz="2600" dirty="0"/>
              <a:t>if you have a file "iOSPhysicsTool.csv“</a:t>
            </a:r>
            <a:br>
              <a:rPr lang="en-US" sz="2600" dirty="0"/>
            </a:br>
            <a:r>
              <a:rPr lang="en-US" sz="2600" dirty="0"/>
              <a:t>and you run:</a:t>
            </a:r>
            <a:br>
              <a:rPr lang="en-US" sz="2600" dirty="0"/>
            </a:br>
            <a:endParaRPr lang="en-US" sz="2200" dirty="0"/>
          </a:p>
          <a:p>
            <a:pPr marL="0" indent="0">
              <a:spcAft>
                <a:spcPts val="1200"/>
              </a:spcAft>
              <a:buNone/>
            </a:pPr>
            <a:r>
              <a:rPr lang="en-US" sz="2200" dirty="0"/>
              <a:t>&gt;&gt; Accel = </a:t>
            </a:r>
            <a:r>
              <a:rPr lang="en-US" sz="2200" dirty="0" err="1"/>
              <a:t>importdata</a:t>
            </a:r>
            <a:r>
              <a:rPr lang="en-US" sz="2200" dirty="0"/>
              <a:t>(</a:t>
            </a:r>
            <a:r>
              <a:rPr lang="en-US" sz="2200" dirty="0">
                <a:solidFill>
                  <a:srgbClr val="7030A0"/>
                </a:solidFill>
              </a:rPr>
              <a:t>'iOSPhysicsTool.csv'</a:t>
            </a:r>
            <a:r>
              <a:rPr lang="en-US" sz="2200" dirty="0"/>
              <a:t>);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200" dirty="0"/>
              <a:t>&gt;&gt; t = iOS2time( Accel );           </a:t>
            </a:r>
            <a:r>
              <a:rPr lang="en-US" sz="2200" dirty="0">
                <a:solidFill>
                  <a:srgbClr val="00B050"/>
                </a:solidFill>
              </a:rPr>
              <a:t>% 4 android: = </a:t>
            </a:r>
            <a:r>
              <a:rPr lang="en-US" sz="2200" dirty="0" err="1">
                <a:solidFill>
                  <a:srgbClr val="00B050"/>
                </a:solidFill>
              </a:rPr>
              <a:t>Accel.data</a:t>
            </a:r>
            <a:r>
              <a:rPr lang="en-US" sz="2200" dirty="0">
                <a:solidFill>
                  <a:srgbClr val="00B050"/>
                </a:solidFill>
              </a:rPr>
              <a:t>(:,1);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200" dirty="0"/>
              <a:t>&gt;&gt; x = </a:t>
            </a:r>
            <a:r>
              <a:rPr lang="en-US" sz="2200" dirty="0" err="1"/>
              <a:t>Accel.data</a:t>
            </a:r>
            <a:r>
              <a:rPr lang="en-US" sz="2200" dirty="0"/>
              <a:t>(:,1)*9.8;       </a:t>
            </a:r>
            <a:r>
              <a:rPr lang="en-US" sz="2200" dirty="0">
                <a:solidFill>
                  <a:srgbClr val="00B050"/>
                </a:solidFill>
              </a:rPr>
              <a:t>% 4 android: = </a:t>
            </a:r>
            <a:r>
              <a:rPr lang="en-US" sz="2200" dirty="0" err="1">
                <a:solidFill>
                  <a:srgbClr val="00B050"/>
                </a:solidFill>
              </a:rPr>
              <a:t>Accel.data</a:t>
            </a:r>
            <a:r>
              <a:rPr lang="en-US" sz="2200" dirty="0">
                <a:solidFill>
                  <a:srgbClr val="00B050"/>
                </a:solidFill>
              </a:rPr>
              <a:t>(:,2)*9.8;</a:t>
            </a:r>
          </a:p>
          <a:p>
            <a:pPr marL="0" indent="0">
              <a:buNone/>
            </a:pPr>
            <a:endParaRPr lang="en-US" sz="2600" dirty="0"/>
          </a:p>
          <a:p>
            <a:pPr marL="1645920" lvl="4" indent="0">
              <a:buNone/>
            </a:pPr>
            <a:r>
              <a:rPr lang="en-US" sz="2600" dirty="0"/>
              <a:t>The variable t would contain the elapsed time in seconds (to the nearest millisecond). </a:t>
            </a:r>
          </a:p>
          <a:p>
            <a:pPr marL="411480" lvl="1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4957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772" y="137220"/>
            <a:ext cx="7098030" cy="84024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Using analyze1.m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263" y="1159057"/>
            <a:ext cx="7316973" cy="5919660"/>
          </a:xfrm>
        </p:spPr>
        <p:txBody>
          <a:bodyPr>
            <a:noAutofit/>
          </a:bodyPr>
          <a:lstStyle/>
          <a:p>
            <a:r>
              <a:rPr lang="en-US" sz="2800" b="1" dirty="0"/>
              <a:t>Call:</a:t>
            </a:r>
            <a:r>
              <a:rPr lang="en-US" sz="2800" dirty="0"/>
              <a:t>	 analyze1(y, Fs)</a:t>
            </a:r>
            <a:r>
              <a:rPr lang="en-US" sz="2800" b="1" dirty="0"/>
              <a:t>;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/>
              <a:t>		y   = 	a vector of values in time order </a:t>
            </a:r>
            <a:br>
              <a:rPr lang="en-US" sz="2800" dirty="0"/>
            </a:br>
            <a:r>
              <a:rPr lang="en-US" sz="2800" dirty="0"/>
              <a:t> 			( ~ evenly spaced)</a:t>
            </a:r>
          </a:p>
          <a:p>
            <a:pPr marL="0" indent="0">
              <a:buNone/>
            </a:pPr>
            <a:r>
              <a:rPr lang="en-US" sz="2800" dirty="0"/>
              <a:t>		Fs = Sampling frequency (samples/s)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dirty="0"/>
              <a:t>Need Fs:</a:t>
            </a:r>
            <a:r>
              <a:rPr lang="en-US" sz="2800" dirty="0"/>
              <a:t>  	For accelerometer data average 	      </a:t>
            </a:r>
            <a:br>
              <a:rPr lang="en-US" sz="2800" dirty="0"/>
            </a:br>
            <a:r>
              <a:rPr lang="en-US" sz="2800" dirty="0"/>
              <a:t> 		Fs = length(time)/time(end)</a:t>
            </a:r>
          </a:p>
          <a:p>
            <a:endParaRPr lang="en-US" sz="2800" dirty="0"/>
          </a:p>
          <a:p>
            <a:r>
              <a:rPr lang="en-US" sz="2800" b="1" dirty="0"/>
              <a:t>Output: </a:t>
            </a:r>
            <a:r>
              <a:rPr lang="en-US" sz="2800" dirty="0"/>
              <a:t>	A Graph : Major peaks 				show key repeating frequencies 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          </a:t>
            </a:r>
            <a:r>
              <a:rPr lang="en-US" sz="2800" dirty="0"/>
              <a:t>Include graph in execution results </a:t>
            </a:r>
          </a:p>
        </p:txBody>
      </p:sp>
    </p:spTree>
    <p:extLst>
      <p:ext uri="{BB962C8B-B14F-4D97-AF65-F5344CB8AC3E}">
        <p14:creationId xmlns:p14="http://schemas.microsoft.com/office/powerpoint/2010/main" val="23572815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E016B-0A99-4561-82AD-DC6984AB6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785" y="192176"/>
            <a:ext cx="7098030" cy="534263"/>
          </a:xfrm>
        </p:spPr>
        <p:txBody>
          <a:bodyPr>
            <a:normAutofit fontScale="90000"/>
          </a:bodyPr>
          <a:lstStyle/>
          <a:p>
            <a:r>
              <a:rPr lang="en-US" dirty="0"/>
              <a:t>e.g., Walking data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AF7D9-A037-403A-A608-024BBDF98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25" y="960121"/>
            <a:ext cx="4951095" cy="5080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Setup </a:t>
            </a:r>
          </a:p>
          <a:p>
            <a:pPr marL="0" indent="0">
              <a:buNone/>
            </a:pPr>
            <a:r>
              <a:rPr lang="en-US" dirty="0"/>
              <a:t>&gt;&gt; Accel = </a:t>
            </a:r>
            <a:r>
              <a:rPr lang="en-US" dirty="0" err="1"/>
              <a:t>importdata</a:t>
            </a:r>
            <a:r>
              <a:rPr lang="en-US" dirty="0"/>
              <a:t>(‘walk2.csv’);</a:t>
            </a:r>
          </a:p>
          <a:p>
            <a:pPr marL="0" indent="0">
              <a:buNone/>
            </a:pPr>
            <a:r>
              <a:rPr lang="en-US" dirty="0"/>
              <a:t>&gt;&gt; t = </a:t>
            </a:r>
            <a:r>
              <a:rPr lang="en-US" dirty="0" err="1"/>
              <a:t>Accel.data</a:t>
            </a:r>
            <a:r>
              <a:rPr lang="en-US" dirty="0"/>
              <a:t>(:,1);</a:t>
            </a:r>
          </a:p>
          <a:p>
            <a:pPr marL="0" indent="0">
              <a:buNone/>
            </a:pPr>
            <a:r>
              <a:rPr lang="en-US" dirty="0"/>
              <a:t>&gt;&gt; x = </a:t>
            </a:r>
            <a:r>
              <a:rPr lang="en-US" dirty="0" err="1"/>
              <a:t>Accel.data</a:t>
            </a:r>
            <a:r>
              <a:rPr lang="en-US" dirty="0"/>
              <a:t>(:,2);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to show. </a:t>
            </a:r>
          </a:p>
          <a:p>
            <a:pPr marL="0" indent="0">
              <a:buNone/>
            </a:pPr>
            <a:r>
              <a:rPr lang="en-US" dirty="0"/>
              <a:t>&gt;&gt; Fs = length(t)/t(end)</a:t>
            </a:r>
          </a:p>
          <a:p>
            <a:pPr marL="0" indent="0">
              <a:buNone/>
            </a:pPr>
            <a:r>
              <a:rPr lang="en-US" dirty="0"/>
              <a:t>Fs =</a:t>
            </a:r>
          </a:p>
          <a:p>
            <a:pPr marL="0" indent="0">
              <a:buNone/>
            </a:pPr>
            <a:r>
              <a:rPr lang="en-US" dirty="0"/>
              <a:t>   62.5872</a:t>
            </a:r>
          </a:p>
          <a:p>
            <a:pPr marL="0" indent="0">
              <a:buNone/>
            </a:pPr>
            <a:r>
              <a:rPr lang="en-US" dirty="0"/>
              <a:t>&gt;&gt; analyze1(</a:t>
            </a:r>
            <a:r>
              <a:rPr lang="en-US" dirty="0" err="1"/>
              <a:t>x,Fs</a:t>
            </a:r>
            <a:r>
              <a:rPr lang="en-US" dirty="0"/>
              <a:t>);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DC717F-14A1-43F0-8572-8AB0140D4B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5184" y="3002280"/>
            <a:ext cx="5047285" cy="378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957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8002" y="3963149"/>
            <a:ext cx="6931428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60" dirty="0"/>
          </a:p>
          <a:p>
            <a:r>
              <a:rPr lang="en-US" sz="2560" dirty="0"/>
              <a:t>For one interval: </a:t>
            </a:r>
          </a:p>
          <a:p>
            <a:endParaRPr lang="en-US" sz="1920" dirty="0"/>
          </a:p>
          <a:p>
            <a:endParaRPr lang="en-US" sz="192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7642" y="-108971"/>
            <a:ext cx="7098030" cy="118686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Integrating a Vector </a:t>
            </a:r>
            <a:br>
              <a:rPr lang="en-US" dirty="0"/>
            </a:br>
            <a:r>
              <a:rPr lang="en-US" sz="3200" dirty="0"/>
              <a:t>(e.g., Right Riemann Sum)</a:t>
            </a:r>
          </a:p>
        </p:txBody>
      </p:sp>
      <p:pic>
        <p:nvPicPr>
          <p:cNvPr id="6146" name="Picture 2" descr="http://teaching.danaernst.com/wp-content/uploads/2012/08/RiemannSum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02" y="805890"/>
            <a:ext cx="7098029" cy="2976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93268" y="4069908"/>
                <a:ext cx="4476162" cy="10426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987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987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987" i="1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987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987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987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987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987" i="1">
                              <a:latin typeface="Cambria Math" panose="02040503050406030204" pitchFamily="18" charset="0"/>
                            </a:rPr>
                            <m:t> ≈(</m:t>
                          </m:r>
                          <m:r>
                            <a:rPr lang="en-US" sz="2987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987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sz="2987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987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987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987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987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987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 </m:t>
                          </m:r>
                        </m:e>
                      </m:nary>
                    </m:oMath>
                  </m:oMathPara>
                </a14:m>
                <a:endParaRPr lang="en-US" sz="2987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3268" y="4069908"/>
                <a:ext cx="4476162" cy="104265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053906" y="3448269"/>
            <a:ext cx="354676" cy="617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13" dirty="0"/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47148" y="3448269"/>
            <a:ext cx="354676" cy="617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13" dirty="0"/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4528" y="5615448"/>
            <a:ext cx="7242266" cy="1011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87" dirty="0"/>
              <a:t>Calculates the </a:t>
            </a:r>
            <a:r>
              <a:rPr lang="en-US" sz="2987" dirty="0">
                <a:sym typeface="Symbol" panose="05050102010706020507" pitchFamily="18" charset="2"/>
              </a:rPr>
              <a:t> Area for one interval. </a:t>
            </a:r>
            <a:br>
              <a:rPr lang="en-US" sz="2987" dirty="0">
                <a:sym typeface="Symbol" panose="05050102010706020507" pitchFamily="18" charset="2"/>
              </a:rPr>
            </a:br>
            <a:r>
              <a:rPr lang="en-US" sz="2987" dirty="0"/>
              <a:t>The results for all intervals must be summed. </a:t>
            </a:r>
          </a:p>
        </p:txBody>
      </p:sp>
    </p:spTree>
    <p:extLst>
      <p:ext uri="{BB962C8B-B14F-4D97-AF65-F5344CB8AC3E}">
        <p14:creationId xmlns:p14="http://schemas.microsoft.com/office/powerpoint/2010/main" val="29691871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785" y="278317"/>
            <a:ext cx="7098030" cy="746441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+mn-lt"/>
              </a:rPr>
              <a:t>Test Vector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565569"/>
              </p:ext>
            </p:extLst>
          </p:nvPr>
        </p:nvGraphicFramePr>
        <p:xfrm>
          <a:off x="565785" y="1384201"/>
          <a:ext cx="5109801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6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4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4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4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60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X</a:t>
                      </a:r>
                    </a:p>
                  </a:txBody>
                  <a:tcPr>
                    <a:solidFill>
                      <a:srgbClr val="D5B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en-US" sz="28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ym typeface="Symbol" panose="05050102010706020507" pitchFamily="18" charset="2"/>
                        </a:rPr>
                        <a:t>x</a:t>
                      </a:r>
                      <a:r>
                        <a:rPr lang="en-US" sz="2800" baseline="0" dirty="0">
                          <a:sym typeface="Symbol" panose="05050102010706020507" pitchFamily="18" charset="2"/>
                        </a:rPr>
                        <a:t> * </a:t>
                      </a:r>
                      <a:r>
                        <a:rPr lang="en-US" sz="2800" dirty="0"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en-US" sz="2800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0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0.8</a:t>
                      </a:r>
                    </a:p>
                  </a:txBody>
                  <a:tcPr>
                    <a:solidFill>
                      <a:srgbClr val="D5B8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0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0.5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>
                    <a:solidFill>
                      <a:srgbClr val="D5B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0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0.5</a:t>
                      </a:r>
                    </a:p>
                  </a:txBody>
                  <a:tcPr>
                    <a:solidFill>
                      <a:srgbClr val="D5B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0.25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0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1.5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solidFill>
                      <a:srgbClr val="D5B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0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>
                    <a:solidFill>
                      <a:srgbClr val="D5B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83125" y="2945310"/>
            <a:ext cx="1371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ym typeface="Symbol" panose="05050102010706020507" pitchFamily="18" charset="2"/>
              </a:rPr>
              <a:t> = </a:t>
            </a:r>
            <a:r>
              <a:rPr lang="en-US" sz="3200" dirty="0"/>
              <a:t>2.25</a:t>
            </a:r>
          </a:p>
        </p:txBody>
      </p:sp>
      <p:sp>
        <p:nvSpPr>
          <p:cNvPr id="6" name="Right Brace 5"/>
          <p:cNvSpPr/>
          <p:nvPr/>
        </p:nvSpPr>
        <p:spPr>
          <a:xfrm>
            <a:off x="5800789" y="2474677"/>
            <a:ext cx="504885" cy="2018484"/>
          </a:xfrm>
          <a:prstGeom prst="rightBrace">
            <a:avLst>
              <a:gd name="adj1" fmla="val 8333"/>
              <a:gd name="adj2" fmla="val 48438"/>
            </a:avLst>
          </a:prstGeom>
          <a:ln w="57150"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28BE54-B28C-404A-8070-613C16CE243E}"/>
              </a:ext>
            </a:extLst>
          </p:cNvPr>
          <p:cNvSpPr txBox="1"/>
          <p:nvPr/>
        </p:nvSpPr>
        <p:spPr>
          <a:xfrm>
            <a:off x="715195" y="5927426"/>
            <a:ext cx="6169471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60" dirty="0"/>
              <a:t>How do you validate a program like this?  </a:t>
            </a:r>
          </a:p>
        </p:txBody>
      </p:sp>
    </p:spTree>
    <p:extLst>
      <p:ext uri="{BB962C8B-B14F-4D97-AF65-F5344CB8AC3E}">
        <p14:creationId xmlns:p14="http://schemas.microsoft.com/office/powerpoint/2010/main" val="2554532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75648" y="1316433"/>
            <a:ext cx="6240076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for:  	t  =  time vector </a:t>
            </a:r>
          </a:p>
          <a:p>
            <a:r>
              <a:rPr lang="en-US" sz="2800" dirty="0"/>
              <a:t>	y   = y-coordinate vector</a:t>
            </a:r>
          </a:p>
          <a:p>
            <a:endParaRPr lang="en-US" sz="2800" dirty="0"/>
          </a:p>
          <a:p>
            <a:r>
              <a:rPr lang="en-US" sz="2800" dirty="0"/>
              <a:t>integral = </a:t>
            </a:r>
            <a:br>
              <a:rPr lang="en-US" sz="2800" dirty="0"/>
            </a:br>
            <a:r>
              <a:rPr lang="en-US" sz="2800" dirty="0"/>
              <a:t>      sum</a:t>
            </a:r>
            <a:r>
              <a:rPr lang="en-US" sz="2800" dirty="0">
                <a:solidFill>
                  <a:srgbClr val="7030A0"/>
                </a:solidFill>
              </a:rPr>
              <a:t>(</a:t>
            </a:r>
            <a:r>
              <a:rPr lang="en-US" sz="2800" dirty="0"/>
              <a:t>y(2:end).*</a:t>
            </a:r>
            <a:r>
              <a:rPr lang="en-US" sz="2800" dirty="0">
                <a:solidFill>
                  <a:srgbClr val="0070C0"/>
                </a:solidFill>
              </a:rPr>
              <a:t>(</a:t>
            </a:r>
            <a:r>
              <a:rPr lang="en-US" sz="2800" dirty="0"/>
              <a:t>t(2:end) - t(1:end-1)</a:t>
            </a:r>
            <a:r>
              <a:rPr lang="en-US" sz="2800" dirty="0">
                <a:solidFill>
                  <a:srgbClr val="0070C0"/>
                </a:solidFill>
              </a:rPr>
              <a:t>)</a:t>
            </a:r>
            <a:r>
              <a:rPr lang="en-US" sz="2800" dirty="0">
                <a:solidFill>
                  <a:srgbClr val="7030A0"/>
                </a:solidFill>
              </a:rPr>
              <a:t>)</a:t>
            </a:r>
            <a:r>
              <a:rPr lang="en-US" sz="2800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5648" y="213196"/>
            <a:ext cx="5642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Show coding and validation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EB30E7-D777-420D-A173-4CCD9C83DC85}"/>
              </a:ext>
            </a:extLst>
          </p:cNvPr>
          <p:cNvSpPr txBox="1"/>
          <p:nvPr/>
        </p:nvSpPr>
        <p:spPr>
          <a:xfrm>
            <a:off x="1275648" y="4416568"/>
            <a:ext cx="6179919" cy="224676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&gt;&gt; t=0:0.5:2;</a:t>
            </a:r>
          </a:p>
          <a:p>
            <a:r>
              <a:rPr lang="en-US" sz="2800" dirty="0"/>
              <a:t>&gt;&gt; x=[0.8 1 0.5 2 1];</a:t>
            </a:r>
          </a:p>
          <a:p>
            <a:r>
              <a:rPr lang="en-US" sz="2800" dirty="0"/>
              <a:t>&gt;&gt; Riemann(x, t)</a:t>
            </a:r>
          </a:p>
          <a:p>
            <a:r>
              <a:rPr lang="en-US" sz="2800" dirty="0" err="1"/>
              <a:t>ans</a:t>
            </a:r>
            <a:r>
              <a:rPr lang="en-US" sz="2800" dirty="0"/>
              <a:t> =</a:t>
            </a:r>
          </a:p>
          <a:p>
            <a:r>
              <a:rPr lang="en-US" sz="2800" dirty="0"/>
              <a:t>    2.2500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-546525" y="2063038"/>
            <a:ext cx="2538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Code Equations 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-67430" y="5432201"/>
            <a:ext cx="1580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Validation</a:t>
            </a:r>
          </a:p>
        </p:txBody>
      </p:sp>
    </p:spTree>
    <p:extLst>
      <p:ext uri="{BB962C8B-B14F-4D97-AF65-F5344CB8AC3E}">
        <p14:creationId xmlns:p14="http://schemas.microsoft.com/office/powerpoint/2010/main" val="258532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785" y="68149"/>
            <a:ext cx="7098030" cy="61807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+mn-lt"/>
              </a:rPr>
              <a:t>Trapezoidal Rule</a:t>
            </a:r>
          </a:p>
        </p:txBody>
      </p:sp>
      <p:pic>
        <p:nvPicPr>
          <p:cNvPr id="3" name="Picture 2" descr="https://upload.wikimedia.org/wikipedia/commons/thumb/b/b1/Composite_trapezoidal_rule_illustration.svg/392px-Composite_trapezoidal_rule_illustration.svg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49"/>
          <a:stretch/>
        </p:blipFill>
        <p:spPr bwMode="auto">
          <a:xfrm>
            <a:off x="1784707" y="68149"/>
            <a:ext cx="4660186" cy="2942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\int _{a}^{b}f(x)\,dx\approx (b-a)\left[{\frac {f(a)+f(b)}{2}}\right]."/>
          <p:cNvSpPr>
            <a:spLocks noChangeAspect="1" noChangeArrowheads="1"/>
          </p:cNvSpPr>
          <p:nvPr/>
        </p:nvSpPr>
        <p:spPr bwMode="auto">
          <a:xfrm>
            <a:off x="-2221653" y="-154093"/>
            <a:ext cx="325120" cy="325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7536" tIns="48768" rIns="97536" bIns="48768" numCol="1" anchor="t" anchorCtr="0" compatLnSpc="1">
            <a:prstTxWarp prst="textNoShape">
              <a:avLst/>
            </a:prstTxWarp>
          </a:bodyPr>
          <a:lstStyle/>
          <a:p>
            <a:endParaRPr lang="en-US" sz="192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66497" y="4290239"/>
                <a:ext cx="6031651" cy="10518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987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987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987" i="1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987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987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987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987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987" i="1">
                              <a:latin typeface="Cambria Math" panose="02040503050406030204" pitchFamily="18" charset="0"/>
                            </a:rPr>
                            <m:t> ≈(</m:t>
                          </m:r>
                          <m:r>
                            <a:rPr lang="en-US" sz="2987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987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sz="2987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987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987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987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987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sz="2987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987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d>
                                  <m:r>
                                    <a:rPr lang="en-US" sz="2987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987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sz="2987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987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  <m:r>
                                    <a:rPr lang="en-US" sz="2987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sz="2987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en-US" sz="2987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497" y="4290239"/>
                <a:ext cx="6031651" cy="105182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21549" y="5897380"/>
            <a:ext cx="7242266" cy="1011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87" dirty="0"/>
              <a:t>Calculates the </a:t>
            </a:r>
            <a:r>
              <a:rPr lang="en-US" sz="2987" dirty="0">
                <a:sym typeface="Symbol" panose="05050102010706020507" pitchFamily="18" charset="2"/>
              </a:rPr>
              <a:t> Area for one interval. </a:t>
            </a:r>
            <a:br>
              <a:rPr lang="en-US" sz="2987" dirty="0">
                <a:sym typeface="Symbol" panose="05050102010706020507" pitchFamily="18" charset="2"/>
              </a:rPr>
            </a:br>
            <a:r>
              <a:rPr lang="en-US" sz="2987" dirty="0"/>
              <a:t>The results for all intervals must be summed.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44316" y="2864000"/>
            <a:ext cx="354676" cy="617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13" dirty="0"/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28539" y="2887529"/>
            <a:ext cx="354676" cy="617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13" dirty="0"/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0407" y="3607902"/>
            <a:ext cx="3586372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87" b="1" dirty="0"/>
              <a:t>For a single interval: </a:t>
            </a:r>
          </a:p>
        </p:txBody>
      </p:sp>
    </p:spTree>
    <p:extLst>
      <p:ext uri="{BB962C8B-B14F-4D97-AF65-F5344CB8AC3E}">
        <p14:creationId xmlns:p14="http://schemas.microsoft.com/office/powerpoint/2010/main" val="3643687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F1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2462" y="199872"/>
            <a:ext cx="7282850" cy="159605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Analyzing Sensor Data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A Vector Toolbox </a:t>
            </a:r>
            <a:br>
              <a:rPr lang="en-US" b="1" dirty="0">
                <a:latin typeface="+mn-lt"/>
              </a:rPr>
            </a:br>
            <a:r>
              <a:rPr lang="en-US" sz="3600" dirty="0">
                <a:latin typeface="+mn-lt"/>
              </a:rPr>
              <a:t>Part I: Loops Conclusion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92462" y="2071156"/>
            <a:ext cx="7062952" cy="261403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920"/>
              </a:spcAft>
              <a:buNone/>
            </a:pPr>
            <a:r>
              <a:rPr lang="en-US" dirty="0"/>
              <a:t>By the end of this Lab, you should be able to:</a:t>
            </a:r>
          </a:p>
          <a:p>
            <a:pPr>
              <a:spcBef>
                <a:spcPts val="0"/>
              </a:spcBef>
              <a:spcAft>
                <a:spcPts val="1920"/>
              </a:spcAft>
            </a:pPr>
            <a:r>
              <a:rPr lang="en-US" sz="2800" dirty="0"/>
              <a:t>Use indicator logic in a loop</a:t>
            </a:r>
          </a:p>
          <a:p>
            <a:pPr>
              <a:spcBef>
                <a:spcPts val="0"/>
              </a:spcBef>
              <a:spcAft>
                <a:spcPts val="1920"/>
              </a:spcAft>
            </a:pPr>
            <a:r>
              <a:rPr lang="en-US" sz="2800" dirty="0"/>
              <a:t>Use vector functions to explore data</a:t>
            </a:r>
          </a:p>
          <a:p>
            <a:pPr>
              <a:spcBef>
                <a:spcPts val="0"/>
              </a:spcBef>
              <a:spcAft>
                <a:spcPts val="1920"/>
              </a:spcAft>
            </a:pPr>
            <a:r>
              <a:rPr lang="en-US" sz="2800" u="sng" dirty="0"/>
              <a:t>Develop ideas for your studio sensor project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C70621-0A99-4465-9694-B2999BFE443D}"/>
              </a:ext>
            </a:extLst>
          </p:cNvPr>
          <p:cNvSpPr txBox="1"/>
          <p:nvPr/>
        </p:nvSpPr>
        <p:spPr>
          <a:xfrm>
            <a:off x="381703" y="4960417"/>
            <a:ext cx="7484471" cy="19677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987" b="1" dirty="0">
                <a:latin typeface="Corbel" pitchFamily="34" charset="0"/>
              </a:rPr>
              <a:t>Download: quiz1.m   &amp;   </a:t>
            </a:r>
            <a:r>
              <a:rPr lang="en-US" sz="2987" b="1" dirty="0" err="1">
                <a:latin typeface="Corbel" pitchFamily="34" charset="0"/>
              </a:rPr>
              <a:t>A.mat</a:t>
            </a:r>
            <a:endParaRPr lang="en-US" sz="2987" b="1" dirty="0">
              <a:latin typeface="Corbel" pitchFamily="34" charset="0"/>
            </a:endParaRPr>
          </a:p>
          <a:p>
            <a:pPr algn="ctr"/>
            <a:endParaRPr lang="en-US" sz="3200" b="1" dirty="0">
              <a:latin typeface="Corbel" pitchFamily="34" charset="0"/>
            </a:endParaRPr>
          </a:p>
          <a:p>
            <a:pPr algn="ctr"/>
            <a:r>
              <a:rPr lang="en-US" sz="3200" dirty="0"/>
              <a:t>Try the quiz:  &gt;&gt; quiz1</a:t>
            </a:r>
          </a:p>
          <a:p>
            <a:pPr algn="ctr"/>
            <a:r>
              <a:rPr lang="en-US" sz="2800" dirty="0"/>
              <a:t>make sure all files are in your current directory </a:t>
            </a:r>
          </a:p>
        </p:txBody>
      </p:sp>
    </p:spTree>
    <p:extLst>
      <p:ext uri="{BB962C8B-B14F-4D97-AF65-F5344CB8AC3E}">
        <p14:creationId xmlns:p14="http://schemas.microsoft.com/office/powerpoint/2010/main" val="1409483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4389810" y="321358"/>
            <a:ext cx="2403355" cy="166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60" b="1" dirty="0"/>
              <a:t>Web/Network Drive Materials</a:t>
            </a:r>
            <a:r>
              <a:rPr lang="en-US" sz="2560" dirty="0"/>
              <a:t>: </a:t>
            </a:r>
          </a:p>
          <a:p>
            <a:r>
              <a:rPr lang="en-US" sz="2560" dirty="0" err="1"/>
              <a:t>xample</a:t>
            </a:r>
            <a:r>
              <a:rPr lang="en-US" sz="2560" dirty="0"/>
              <a:t> data files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3778" y="747027"/>
            <a:ext cx="7803931" cy="617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60" b="1" dirty="0"/>
              <a:t>Review:     </a:t>
            </a:r>
            <a:r>
              <a:rPr lang="en-US" sz="2560" dirty="0"/>
              <a:t>a)   Quiz Program &amp; Indicator Loops </a:t>
            </a:r>
          </a:p>
          <a:p>
            <a:pPr marL="1916445" lvl="3" indent="-514350">
              <a:buFont typeface="+mj-lt"/>
              <a:buAutoNum type="alphaLcParenR" startAt="2"/>
            </a:pPr>
            <a:r>
              <a:rPr lang="en-US" sz="2560" dirty="0"/>
              <a:t>Exercise: Guessing Game </a:t>
            </a:r>
          </a:p>
          <a:p>
            <a:pPr marL="1889790" lvl="3" indent="-487695">
              <a:buFont typeface="+mj-lt"/>
              <a:buAutoNum type="alphaLcParenR" startAt="2"/>
            </a:pPr>
            <a:r>
              <a:rPr lang="en-US" sz="2560" dirty="0"/>
              <a:t>Review: Addressing questions  </a:t>
            </a:r>
          </a:p>
          <a:p>
            <a:pPr marL="1859295" lvl="4"/>
            <a:endParaRPr lang="en-US" sz="2560" dirty="0"/>
          </a:p>
          <a:p>
            <a:r>
              <a:rPr lang="en-US" sz="2560" b="1" dirty="0"/>
              <a:t>Handout:  </a:t>
            </a:r>
            <a:r>
              <a:rPr lang="en-US" sz="2560" dirty="0"/>
              <a:t>(Include example data files online)</a:t>
            </a:r>
          </a:p>
          <a:p>
            <a:pPr marL="346075" indent="-346075">
              <a:spcAft>
                <a:spcPts val="1280"/>
              </a:spcAft>
              <a:buFont typeface="+mj-lt"/>
              <a:buAutoNum type="romanUcPeriod"/>
            </a:pPr>
            <a:r>
              <a:rPr lang="en-US" sz="2347" dirty="0"/>
              <a:t>Setup  </a:t>
            </a:r>
            <a:br>
              <a:rPr lang="en-US" sz="2347" dirty="0"/>
            </a:br>
            <a:r>
              <a:rPr lang="en-US" sz="2347" dirty="0"/>
              <a:t>     1)  Import Data &amp; convert to t, x, y, &amp; z vectors </a:t>
            </a:r>
            <a:br>
              <a:rPr lang="en-US" sz="2347" dirty="0"/>
            </a:br>
            <a:r>
              <a:rPr lang="en-US" sz="2347" dirty="0"/>
              <a:t>     2)  Time Vector and Sampling Frequency</a:t>
            </a:r>
          </a:p>
          <a:p>
            <a:pPr marL="393700" indent="-393700">
              <a:buFont typeface="+mj-lt"/>
              <a:buAutoNum type="romanUcPeriod" startAt="2"/>
            </a:pPr>
            <a:r>
              <a:rPr lang="en-US" sz="2347" u="sng" dirty="0"/>
              <a:t>Vector Analysis Tools</a:t>
            </a:r>
            <a:r>
              <a:rPr lang="en-US" sz="2347" dirty="0"/>
              <a:t>:  Accelerometer Practice Script</a:t>
            </a:r>
          </a:p>
          <a:p>
            <a:pPr marL="1341162" lvl="3" indent="-365771">
              <a:buFont typeface="+mj-lt"/>
              <a:buAutoNum type="arabicParenR" startAt="3"/>
            </a:pPr>
            <a:r>
              <a:rPr lang="en-US" sz="2347" dirty="0"/>
              <a:t>Vector Subsections &amp; Descriptive Statistics</a:t>
            </a:r>
          </a:p>
          <a:p>
            <a:pPr marL="1341162" lvl="3" indent="-365771">
              <a:buFont typeface="+mj-lt"/>
              <a:buAutoNum type="arabicParenR" startAt="3"/>
            </a:pPr>
            <a:r>
              <a:rPr lang="en-US" sz="2347" dirty="0"/>
              <a:t>The Find Function</a:t>
            </a:r>
          </a:p>
          <a:p>
            <a:pPr marL="1341162" lvl="3" indent="-365771">
              <a:buFont typeface="+mj-lt"/>
              <a:buAutoNum type="arabicParenR" startAt="3"/>
            </a:pPr>
            <a:r>
              <a:rPr lang="en-US" sz="2347" dirty="0"/>
              <a:t>Vector Calculations</a:t>
            </a:r>
          </a:p>
          <a:p>
            <a:pPr marL="1341162" lvl="3" indent="-365771">
              <a:spcAft>
                <a:spcPts val="1280"/>
              </a:spcAft>
              <a:buFont typeface="+mj-lt"/>
              <a:buAutoNum type="arabicParenR" startAt="3"/>
            </a:pPr>
            <a:r>
              <a:rPr lang="en-US" sz="2347" dirty="0"/>
              <a:t>Frequency Analysis (analyze1.m)</a:t>
            </a:r>
          </a:p>
          <a:p>
            <a:pPr marL="393700" indent="-393700">
              <a:spcAft>
                <a:spcPts val="1280"/>
              </a:spcAft>
              <a:buFont typeface="+mj-lt"/>
              <a:buAutoNum type="romanUcPeriod" startAt="2"/>
            </a:pPr>
            <a:r>
              <a:rPr lang="en-US" sz="2347" dirty="0"/>
              <a:t>Exploratory Data Analysis (Interactive Graphing)</a:t>
            </a:r>
          </a:p>
          <a:p>
            <a:pPr marL="393700" indent="-393700">
              <a:spcAft>
                <a:spcPts val="1280"/>
              </a:spcAft>
              <a:buFont typeface="+mj-lt"/>
              <a:buAutoNum type="romanUcPeriod" startAt="2"/>
            </a:pPr>
            <a:r>
              <a:rPr lang="en-US" sz="2347" dirty="0"/>
              <a:t>Example: Integration using Right Riemann Sum Assignment: </a:t>
            </a:r>
            <a:endParaRPr lang="en-US" sz="2560" dirty="0"/>
          </a:p>
        </p:txBody>
      </p:sp>
    </p:spTree>
    <p:extLst>
      <p:ext uri="{BB962C8B-B14F-4D97-AF65-F5344CB8AC3E}">
        <p14:creationId xmlns:p14="http://schemas.microsoft.com/office/powerpoint/2010/main" val="176536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D9F1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79" y="247578"/>
            <a:ext cx="7098030" cy="824477"/>
          </a:xfrm>
        </p:spPr>
        <p:txBody>
          <a:bodyPr/>
          <a:lstStyle/>
          <a:p>
            <a:r>
              <a:rPr lang="en-US" sz="3840" dirty="0">
                <a:latin typeface="Calibri" pitchFamily="34" charset="0"/>
                <a:cs typeface="Calibri" pitchFamily="34" charset="0"/>
              </a:rPr>
              <a:t>Learning from Code: Quiz Program 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1303" y="1462088"/>
            <a:ext cx="7772401" cy="5600864"/>
          </a:xfrm>
        </p:spPr>
        <p:txBody>
          <a:bodyPr/>
          <a:lstStyle/>
          <a:p>
            <a:pPr marL="487695" indent="-487695" algn="ctr">
              <a:buNone/>
            </a:pPr>
            <a:r>
              <a:rPr lang="en-US" b="1" dirty="0">
                <a:latin typeface="Corbel" pitchFamily="34" charset="0"/>
              </a:rPr>
              <a:t>Download:  quiz1.m   &amp;   </a:t>
            </a:r>
            <a:r>
              <a:rPr lang="en-US" b="1" dirty="0" err="1">
                <a:latin typeface="Corbel" pitchFamily="34" charset="0"/>
              </a:rPr>
              <a:t>A.mat</a:t>
            </a:r>
            <a:endParaRPr lang="en-US" b="1" dirty="0">
              <a:latin typeface="Corbel" pitchFamily="34" charset="0"/>
            </a:endParaRPr>
          </a:p>
          <a:p>
            <a:pPr marL="487695" indent="-487695" algn="ctr">
              <a:buNone/>
            </a:pPr>
            <a:r>
              <a:rPr lang="en-US" b="1" dirty="0">
                <a:latin typeface="Corbel" pitchFamily="34" charset="0"/>
              </a:rPr>
              <a:t>Run:  &gt;&gt; quiz1     Take the quiz </a:t>
            </a:r>
          </a:p>
          <a:p>
            <a:pPr marL="487695" indent="-487695" algn="ctr">
              <a:buNone/>
            </a:pPr>
            <a:endParaRPr lang="en-US" sz="1920" b="1" dirty="0">
              <a:latin typeface="Corbel" pitchFamily="34" charset="0"/>
            </a:endParaRPr>
          </a:p>
          <a:p>
            <a:pPr marL="487695" indent="-487695" algn="ctr">
              <a:spcAft>
                <a:spcPct val="50000"/>
              </a:spcAft>
              <a:buNone/>
            </a:pPr>
            <a:r>
              <a:rPr lang="en-US" sz="2560" dirty="0">
                <a:latin typeface="Corbel" pitchFamily="34" charset="0"/>
              </a:rPr>
              <a:t>Answer these questions</a:t>
            </a:r>
          </a:p>
          <a:p>
            <a:pPr marL="487695" indent="-487695">
              <a:spcAft>
                <a:spcPct val="50000"/>
              </a:spcAft>
              <a:buFontTx/>
              <a:buAutoNum type="arabicPeriod"/>
            </a:pPr>
            <a:r>
              <a:rPr lang="en-US" sz="2560" dirty="0">
                <a:latin typeface="Corbel" pitchFamily="34" charset="0"/>
              </a:rPr>
              <a:t>How does this program step through the questions in the input file regardless of how many there are? </a:t>
            </a:r>
          </a:p>
          <a:p>
            <a:pPr marL="487695" indent="-487695">
              <a:spcAft>
                <a:spcPct val="50000"/>
              </a:spcAft>
              <a:buFontTx/>
              <a:buAutoNum type="arabicPeriod"/>
            </a:pPr>
            <a:r>
              <a:rPr lang="en-US" sz="2560" dirty="0">
                <a:latin typeface="Corbel" pitchFamily="34" charset="0"/>
              </a:rPr>
              <a:t>What does the while loop in this program do? </a:t>
            </a:r>
            <a:br>
              <a:rPr lang="en-US" sz="2560" dirty="0">
                <a:latin typeface="Corbel" pitchFamily="34" charset="0"/>
              </a:rPr>
            </a:br>
            <a:r>
              <a:rPr lang="en-US" sz="2560" dirty="0">
                <a:latin typeface="Corbel" pitchFamily="34" charset="0"/>
              </a:rPr>
              <a:t>Why is a while loop essential here?  </a:t>
            </a:r>
          </a:p>
          <a:p>
            <a:pPr marL="487695" indent="-487695">
              <a:spcAft>
                <a:spcPct val="50000"/>
              </a:spcAft>
              <a:buFontTx/>
              <a:buAutoNum type="arabicPeriod"/>
            </a:pPr>
            <a:r>
              <a:rPr lang="en-US" sz="2560" dirty="0">
                <a:latin typeface="Corbel" pitchFamily="34" charset="0"/>
              </a:rPr>
              <a:t>How does the flag or indicator variable “indicate” work (look at all commands where it is used) ? </a:t>
            </a:r>
          </a:p>
          <a:p>
            <a:pPr marL="487695" indent="-487695">
              <a:spcAft>
                <a:spcPct val="50000"/>
              </a:spcAft>
              <a:buFontTx/>
              <a:buAutoNum type="arabicPeriod"/>
            </a:pPr>
            <a:r>
              <a:rPr lang="en-US" sz="2560" dirty="0">
                <a:latin typeface="Corbel" pitchFamily="34" charset="0"/>
              </a:rPr>
              <a:t>How is the score determined and maintained?</a:t>
            </a:r>
            <a:endParaRPr lang="en-US" sz="3413" dirty="0">
              <a:latin typeface="Corbe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F1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65785" y="247579"/>
            <a:ext cx="7098030" cy="74352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>
                <a:solidFill>
                  <a:srgbClr val="CC00CC"/>
                </a:solidFill>
              </a:rPr>
              <a:t>Indicator-type Loops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92762" y="1148759"/>
            <a:ext cx="7844076" cy="5647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>
                <a:latin typeface="Arial Narrow" pitchFamily="34" charset="0"/>
              </a:rPr>
              <a:t>Each loop </a:t>
            </a:r>
            <a:r>
              <a:rPr lang="en-US" dirty="0">
                <a:latin typeface="Arial Narrow" pitchFamily="34" charset="0"/>
                <a:sym typeface="Wingdings" pitchFamily="2" charset="2"/>
              </a:rPr>
              <a:t> </a:t>
            </a:r>
          </a:p>
          <a:p>
            <a:pPr lvl="1">
              <a:spcAft>
                <a:spcPts val="1800"/>
              </a:spcAft>
            </a:pPr>
            <a:r>
              <a:rPr lang="en-US" sz="2800" dirty="0">
                <a:latin typeface="Arial Narrow" pitchFamily="34" charset="0"/>
              </a:rPr>
              <a:t>Checks to see if indicator variable has been changed</a:t>
            </a:r>
          </a:p>
          <a:p>
            <a:pPr lvl="1"/>
            <a:r>
              <a:rPr lang="en-US" sz="2800" dirty="0">
                <a:latin typeface="Arial Narrow" pitchFamily="34" charset="0"/>
              </a:rPr>
              <a:t>Indicator variable is changed by loop under certain conditions (often based on a users response)</a:t>
            </a:r>
          </a:p>
          <a:p>
            <a:pPr eaLnBrk="1" hangingPunct="1">
              <a:buFontTx/>
              <a:buNone/>
            </a:pPr>
            <a:endParaRPr lang="en-US" dirty="0">
              <a:solidFill>
                <a:schemeClr val="bg2"/>
              </a:solidFill>
              <a:latin typeface="Arial Narrow" pitchFamily="34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 Narrow" pitchFamily="34" charset="0"/>
              </a:rPr>
              <a:t>Keys </a:t>
            </a:r>
            <a:r>
              <a:rPr lang="en-US" dirty="0">
                <a:latin typeface="Arial Narrow" pitchFamily="34" charset="0"/>
                <a:sym typeface="Wingdings" pitchFamily="2" charset="2"/>
              </a:rPr>
              <a:t> </a:t>
            </a:r>
          </a:p>
          <a:p>
            <a:pPr lvl="1">
              <a:spcAft>
                <a:spcPts val="1200"/>
              </a:spcAft>
            </a:pPr>
            <a:r>
              <a:rPr lang="en-US" sz="2800" dirty="0">
                <a:latin typeface="Arial Narrow" pitchFamily="34" charset="0"/>
                <a:sym typeface="Wingdings" pitchFamily="2" charset="2"/>
              </a:rPr>
              <a:t>Set indicator variable </a:t>
            </a:r>
            <a:r>
              <a:rPr lang="en-US" sz="2800" u="sng" dirty="0">
                <a:latin typeface="Arial Narrow" pitchFamily="34" charset="0"/>
                <a:sym typeface="Wingdings" pitchFamily="2" charset="2"/>
              </a:rPr>
              <a:t>before</a:t>
            </a:r>
            <a:r>
              <a:rPr lang="en-US" sz="2800" dirty="0">
                <a:latin typeface="Arial Narrow" pitchFamily="34" charset="0"/>
                <a:sym typeface="Wingdings" pitchFamily="2" charset="2"/>
              </a:rPr>
              <a:t> loop</a:t>
            </a:r>
            <a:br>
              <a:rPr lang="en-US" sz="2800" dirty="0">
                <a:latin typeface="Arial Narrow" pitchFamily="34" charset="0"/>
                <a:sym typeface="Wingdings" pitchFamily="2" charset="2"/>
              </a:rPr>
            </a:br>
            <a:r>
              <a:rPr lang="en-US" sz="2800" dirty="0">
                <a:latin typeface="Arial Narrow" pitchFamily="34" charset="0"/>
                <a:sym typeface="Wingdings" pitchFamily="2" charset="2"/>
              </a:rPr>
              <a:t>		(e.g. test = 1)</a:t>
            </a:r>
          </a:p>
          <a:p>
            <a:pPr lvl="1">
              <a:spcAft>
                <a:spcPts val="1200"/>
              </a:spcAft>
            </a:pPr>
            <a:r>
              <a:rPr lang="en-US" sz="2800" dirty="0">
                <a:latin typeface="Arial Narrow" pitchFamily="34" charset="0"/>
                <a:sym typeface="Wingdings" pitchFamily="2" charset="2"/>
              </a:rPr>
              <a:t>While loop checks if indicator equals the initial value</a:t>
            </a:r>
            <a:br>
              <a:rPr lang="en-US" sz="2800" dirty="0">
                <a:latin typeface="Arial Narrow" pitchFamily="34" charset="0"/>
                <a:sym typeface="Wingdings" pitchFamily="2" charset="2"/>
              </a:rPr>
            </a:br>
            <a:r>
              <a:rPr lang="en-US" sz="2800" dirty="0">
                <a:latin typeface="Arial Narrow" pitchFamily="34" charset="0"/>
                <a:sym typeface="Wingdings" pitchFamily="2" charset="2"/>
              </a:rPr>
              <a:t>		(e.g., while test ==1)</a:t>
            </a:r>
          </a:p>
          <a:p>
            <a:pPr lvl="1">
              <a:spcAft>
                <a:spcPts val="1200"/>
              </a:spcAft>
            </a:pPr>
            <a:r>
              <a:rPr lang="en-US" sz="2800" dirty="0">
                <a:latin typeface="Arial Narrow" pitchFamily="34" charset="0"/>
                <a:sym typeface="Wingdings" pitchFamily="2" charset="2"/>
              </a:rPr>
              <a:t>Conditions in loop can change indicator variable 	</a:t>
            </a:r>
            <a:br>
              <a:rPr lang="en-US" sz="2800" dirty="0">
                <a:latin typeface="Arial Narrow" pitchFamily="34" charset="0"/>
                <a:sym typeface="Wingdings" pitchFamily="2" charset="2"/>
              </a:rPr>
            </a:br>
            <a:r>
              <a:rPr lang="en-US" sz="2800" dirty="0">
                <a:latin typeface="Arial Narrow" pitchFamily="34" charset="0"/>
                <a:sym typeface="Wingdings" pitchFamily="2" charset="2"/>
              </a:rPr>
              <a:t>		(e.g., with user input test =0) </a:t>
            </a:r>
            <a:endParaRPr lang="en-US" sz="2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93238" y="166823"/>
            <a:ext cx="6958899" cy="51985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987" u="sng" dirty="0"/>
              <a:t>Quiz Program  I/O statements</a:t>
            </a:r>
            <a:r>
              <a:rPr lang="en-US" dirty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08546" y="1052086"/>
            <a:ext cx="6980076" cy="5600963"/>
          </a:xfrm>
        </p:spPr>
        <p:txBody>
          <a:bodyPr/>
          <a:lstStyle/>
          <a:p>
            <a:pPr eaLnBrk="1" hangingPunct="1"/>
            <a:r>
              <a:rPr lang="en-US" sz="2133" dirty="0"/>
              <a:t>Download quiz1.m and </a:t>
            </a:r>
            <a:r>
              <a:rPr lang="en-US" sz="2133" dirty="0" err="1"/>
              <a:t>A.mat</a:t>
            </a:r>
            <a:r>
              <a:rPr lang="en-US" sz="2133" dirty="0"/>
              <a:t> from website</a:t>
            </a:r>
          </a:p>
          <a:p>
            <a:pPr eaLnBrk="1" hangingPunct="1">
              <a:buFontTx/>
              <a:buNone/>
            </a:pPr>
            <a:endParaRPr lang="en-US" sz="1280" dirty="0"/>
          </a:p>
          <a:p>
            <a:pPr eaLnBrk="1" hangingPunct="1"/>
            <a:r>
              <a:rPr lang="en-US" sz="2133" dirty="0"/>
              <a:t>Run quiz1.m from command line   (&gt;&gt; quiz1)</a:t>
            </a:r>
          </a:p>
          <a:p>
            <a:pPr eaLnBrk="1" hangingPunct="1">
              <a:buFontTx/>
              <a:buNone/>
            </a:pPr>
            <a:endParaRPr lang="en-US" sz="1280" dirty="0"/>
          </a:p>
          <a:p>
            <a:pPr eaLnBrk="1" hangingPunct="1"/>
            <a:r>
              <a:rPr lang="en-US" sz="2133" dirty="0"/>
              <a:t>Things to notice: </a:t>
            </a:r>
          </a:p>
          <a:p>
            <a:pPr lvl="1" eaLnBrk="1" hangingPunct="1"/>
            <a:r>
              <a:rPr lang="en-US" sz="2133" b="1" dirty="0"/>
              <a:t>Fill Logic: </a:t>
            </a:r>
            <a:r>
              <a:rPr lang="en-US" sz="2133" dirty="0"/>
              <a:t>Use of for loop to move through questions </a:t>
            </a:r>
            <a:r>
              <a:rPr lang="en-US" sz="2133" dirty="0">
                <a:sym typeface="Wingdings" pitchFamily="2" charset="2"/>
              </a:rPr>
              <a:t> stored file can contain any number of questions</a:t>
            </a:r>
            <a:endParaRPr lang="en-US" sz="2133" dirty="0"/>
          </a:p>
          <a:p>
            <a:pPr lvl="1" eaLnBrk="1" hangingPunct="1"/>
            <a:r>
              <a:rPr lang="en-US" sz="2133" b="1" dirty="0"/>
              <a:t>Accumulation logic:</a:t>
            </a:r>
            <a:r>
              <a:rPr lang="en-US" sz="2133" dirty="0"/>
              <a:t> Use of accumulation variables</a:t>
            </a:r>
          </a:p>
          <a:p>
            <a:pPr lvl="2" eaLnBrk="1" hangingPunct="1"/>
            <a:r>
              <a:rPr lang="en-US" sz="2133" dirty="0" err="1"/>
              <a:t>qscore</a:t>
            </a:r>
            <a:r>
              <a:rPr lang="en-US" sz="2133" dirty="0"/>
              <a:t> – decreasing</a:t>
            </a:r>
          </a:p>
          <a:p>
            <a:pPr lvl="2" eaLnBrk="1" hangingPunct="1"/>
            <a:r>
              <a:rPr lang="en-US" sz="2133" dirty="0"/>
              <a:t>score – increasing</a:t>
            </a:r>
          </a:p>
          <a:p>
            <a:pPr lvl="1" eaLnBrk="1" hangingPunct="1"/>
            <a:r>
              <a:rPr lang="en-US" sz="2133" b="1" dirty="0"/>
              <a:t>Indicator Logic:</a:t>
            </a:r>
            <a:r>
              <a:rPr lang="en-US" sz="2133" dirty="0"/>
              <a:t>  Use of while loop, if statement, and indicator variable (x) to repeat until questions is correct</a:t>
            </a:r>
          </a:p>
          <a:p>
            <a:pPr lvl="1" eaLnBrk="1" hangingPunct="1">
              <a:buFontTx/>
              <a:buNone/>
            </a:pPr>
            <a:endParaRPr lang="en-US" sz="2133" dirty="0"/>
          </a:p>
          <a:p>
            <a:pPr lvl="1" eaLnBrk="1" hangingPunct="1"/>
            <a:r>
              <a:rPr lang="en-US" sz="2133" dirty="0"/>
              <a:t>input via, file &amp; menu command</a:t>
            </a:r>
          </a:p>
          <a:p>
            <a:pPr lvl="1" eaLnBrk="1" hangingPunct="1"/>
            <a:r>
              <a:rPr lang="en-US" sz="2133" dirty="0"/>
              <a:t>output via display with some concatenation 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F1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6A28D27-21B7-4CF0-9E3D-3F4BC73703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3348"/>
            <a:ext cx="8229600" cy="70239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dirty="0">
                <a:latin typeface="+mn-lt"/>
              </a:rPr>
              <a:t>Loop Logic: Key Example Problems* 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A5301275-4608-4D1A-949B-DA85D04EC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7593" y="1038443"/>
            <a:ext cx="2234413" cy="40576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560" b="1" dirty="0">
                <a:latin typeface="Arial Narrow" panose="020B0606020202030204" pitchFamily="34" charset="0"/>
              </a:rPr>
              <a:t>A Loop Counter</a:t>
            </a:r>
            <a:r>
              <a:rPr lang="en-US" altLang="en-US" sz="2560" dirty="0">
                <a:latin typeface="Arial Narrow" panose="020B060602020203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n-US" altLang="en-US" sz="2560" dirty="0">
                <a:latin typeface="Arial Narrow" panose="020B0606020202030204" pitchFamily="34" charset="0"/>
              </a:rPr>
              <a:t>k = 0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560" dirty="0">
                <a:solidFill>
                  <a:schemeClr val="accent2"/>
                </a:solidFill>
                <a:latin typeface="Arial Narrow" panose="020B0606020202030204" pitchFamily="34" charset="0"/>
              </a:rPr>
              <a:t>while</a:t>
            </a:r>
            <a:r>
              <a:rPr lang="en-US" altLang="en-US" sz="2560" dirty="0">
                <a:latin typeface="Arial Narrow" panose="020B0606020202030204" pitchFamily="34" charset="0"/>
              </a:rPr>
              <a:t>  … </a:t>
            </a:r>
            <a:br>
              <a:rPr lang="en-US" altLang="en-US" sz="2560" dirty="0">
                <a:latin typeface="Arial Narrow" panose="020B0606020202030204" pitchFamily="34" charset="0"/>
              </a:rPr>
            </a:br>
            <a:br>
              <a:rPr lang="en-US" altLang="en-US" sz="2560" dirty="0">
                <a:latin typeface="Arial Narrow" panose="020B0606020202030204" pitchFamily="34" charset="0"/>
              </a:rPr>
            </a:br>
            <a:r>
              <a:rPr lang="en-US" altLang="en-US" sz="2560" dirty="0">
                <a:latin typeface="Arial Narrow" panose="020B0606020202030204" pitchFamily="34" charset="0"/>
              </a:rPr>
              <a:t>     k = k + 1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560" dirty="0">
                <a:solidFill>
                  <a:schemeClr val="accent2"/>
                </a:solidFill>
                <a:latin typeface="Arial Narrow" panose="020B0606020202030204" pitchFamily="34" charset="0"/>
              </a:rPr>
              <a:t>end</a:t>
            </a:r>
          </a:p>
          <a:p>
            <a:pPr eaLnBrk="1" hangingPunct="1">
              <a:spcBef>
                <a:spcPct val="10000"/>
              </a:spcBef>
            </a:pPr>
            <a:endParaRPr lang="en-US" altLang="en-US" sz="4400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179204" name="Text Box 4">
            <a:extLst>
              <a:ext uri="{FF2B5EF4-FFF2-40B4-BE49-F238E27FC236}">
                <a16:creationId xmlns:a16="http://schemas.microsoft.com/office/drawing/2014/main" id="{C3DB0A2B-E077-4DBE-AC49-73D75A808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012" y="1058353"/>
            <a:ext cx="2544341" cy="40317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10000"/>
              </a:spcBef>
            </a:pPr>
            <a:r>
              <a:rPr lang="en-US" altLang="en-US" sz="2560" b="1" dirty="0">
                <a:latin typeface="Arial Narrow" panose="020B0606020202030204" pitchFamily="34" charset="0"/>
              </a:rPr>
              <a:t>Element-by-Element</a:t>
            </a:r>
          </a:p>
          <a:p>
            <a:pPr eaLnBrk="1" hangingPunct="1">
              <a:spcBef>
                <a:spcPct val="10000"/>
              </a:spcBef>
            </a:pPr>
            <a:br>
              <a:rPr lang="en-US" altLang="en-US" sz="2560" dirty="0">
                <a:latin typeface="Arial Narrow" panose="020B0606020202030204" pitchFamily="34" charset="0"/>
              </a:rPr>
            </a:br>
            <a:r>
              <a:rPr lang="en-US" altLang="en-US" sz="2560" dirty="0">
                <a:solidFill>
                  <a:schemeClr val="accent2"/>
                </a:solidFill>
                <a:latin typeface="Arial Narrow" panose="020B0606020202030204" pitchFamily="34" charset="0"/>
              </a:rPr>
              <a:t>for</a:t>
            </a:r>
            <a:r>
              <a:rPr lang="en-US" altLang="en-US" sz="2560" dirty="0">
                <a:latin typeface="Arial Narrow" panose="020B0606020202030204" pitchFamily="34" charset="0"/>
              </a:rPr>
              <a:t> k = 1:length(x)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560" dirty="0">
                <a:latin typeface="Arial Narrow" panose="020B0606020202030204" pitchFamily="34" charset="0"/>
              </a:rPr>
              <a:t>     </a:t>
            </a:r>
            <a:r>
              <a:rPr lang="en-US" altLang="en-US" sz="2560" dirty="0">
                <a:solidFill>
                  <a:schemeClr val="accent2"/>
                </a:solidFill>
                <a:latin typeface="Arial Narrow" panose="020B0606020202030204" pitchFamily="34" charset="0"/>
              </a:rPr>
              <a:t>if </a:t>
            </a:r>
            <a:r>
              <a:rPr lang="en-US" altLang="en-US" sz="2560" dirty="0">
                <a:latin typeface="Arial Narrow" panose="020B0606020202030204" pitchFamily="34" charset="0"/>
              </a:rPr>
              <a:t>x(k) == … 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560" dirty="0">
                <a:latin typeface="Arial Narrow" panose="020B0606020202030204" pitchFamily="34" charset="0"/>
              </a:rPr>
              <a:t>          y(k) = f(x(k))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560" dirty="0">
                <a:latin typeface="Arial Narrow" panose="020B0606020202030204" pitchFamily="34" charset="0"/>
              </a:rPr>
              <a:t>          …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560" dirty="0">
                <a:latin typeface="Arial Narrow" panose="020B0606020202030204" pitchFamily="34" charset="0"/>
              </a:rPr>
              <a:t>     </a:t>
            </a:r>
            <a:r>
              <a:rPr lang="en-US" altLang="en-US" sz="2560" dirty="0">
                <a:solidFill>
                  <a:schemeClr val="accent2"/>
                </a:solidFill>
                <a:latin typeface="Arial Narrow" panose="020B0606020202030204" pitchFamily="34" charset="0"/>
              </a:rPr>
              <a:t>end </a:t>
            </a:r>
          </a:p>
          <a:p>
            <a:pPr eaLnBrk="1" hangingPunct="1"/>
            <a:r>
              <a:rPr lang="en-US" altLang="en-US" sz="2560" dirty="0">
                <a:solidFill>
                  <a:schemeClr val="accent2"/>
                </a:solidFill>
                <a:latin typeface="Arial Narrow" panose="020B0606020202030204" pitchFamily="34" charset="0"/>
              </a:rPr>
              <a:t>end</a:t>
            </a:r>
            <a:endParaRPr lang="en-US" altLang="en-US" sz="1920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eaLnBrk="1" hangingPunct="1"/>
            <a:endParaRPr lang="en-US" altLang="en-US" sz="1280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179205" name="Text Box 5">
            <a:extLst>
              <a:ext uri="{FF2B5EF4-FFF2-40B4-BE49-F238E27FC236}">
                <a16:creationId xmlns:a16="http://schemas.microsoft.com/office/drawing/2014/main" id="{13CFCC1E-3464-48D9-8AD3-EBB90557B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8408" y="1058353"/>
            <a:ext cx="2590096" cy="40673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10000"/>
              </a:spcBef>
              <a:spcAft>
                <a:spcPts val="1200"/>
              </a:spcAft>
            </a:pPr>
            <a:r>
              <a:rPr lang="en-US" altLang="en-US" sz="2560" b="1" dirty="0">
                <a:latin typeface="Arial Narrow" panose="020B0606020202030204" pitchFamily="34" charset="0"/>
              </a:rPr>
              <a:t>Response Indicator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560" dirty="0">
                <a:latin typeface="Arial Narrow" panose="020B0606020202030204" pitchFamily="34" charset="0"/>
              </a:rPr>
              <a:t>q = 1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560" dirty="0">
                <a:solidFill>
                  <a:schemeClr val="accent2"/>
                </a:solidFill>
                <a:latin typeface="Arial Narrow" panose="020B0606020202030204" pitchFamily="34" charset="0"/>
              </a:rPr>
              <a:t>while</a:t>
            </a:r>
            <a:r>
              <a:rPr lang="en-US" altLang="en-US" sz="2560" dirty="0">
                <a:latin typeface="Arial Narrow" panose="020B0606020202030204" pitchFamily="34" charset="0"/>
              </a:rPr>
              <a:t> q == 1 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560" dirty="0">
                <a:latin typeface="Arial Narrow" panose="020B0606020202030204" pitchFamily="34" charset="0"/>
              </a:rPr>
              <a:t>      x = input (‘… ? ‘)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560" dirty="0">
                <a:latin typeface="Arial Narrow" panose="020B0606020202030204" pitchFamily="34" charset="0"/>
              </a:rPr>
              <a:t>      </a:t>
            </a:r>
            <a:r>
              <a:rPr lang="en-US" altLang="en-US" sz="2560" dirty="0">
                <a:solidFill>
                  <a:schemeClr val="accent2"/>
                </a:solidFill>
                <a:latin typeface="Arial Narrow" panose="020B0606020202030204" pitchFamily="34" charset="0"/>
              </a:rPr>
              <a:t>if </a:t>
            </a:r>
            <a:r>
              <a:rPr lang="en-US" altLang="en-US" sz="2560" dirty="0">
                <a:latin typeface="Arial Narrow" panose="020B0606020202030204" pitchFamily="34" charset="0"/>
              </a:rPr>
              <a:t> a == x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560" dirty="0">
                <a:latin typeface="Arial Narrow" panose="020B0606020202030204" pitchFamily="34" charset="0"/>
              </a:rPr>
              <a:t>              q =0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560" dirty="0">
                <a:latin typeface="Arial Narrow" panose="020B0606020202030204" pitchFamily="34" charset="0"/>
              </a:rPr>
              <a:t>      </a:t>
            </a:r>
            <a:r>
              <a:rPr lang="en-US" altLang="en-US" sz="2560" dirty="0">
                <a:solidFill>
                  <a:schemeClr val="accent2"/>
                </a:solidFill>
                <a:latin typeface="Arial Narrow" panose="020B0606020202030204" pitchFamily="34" charset="0"/>
              </a:rPr>
              <a:t>end</a:t>
            </a:r>
          </a:p>
          <a:p>
            <a:pPr eaLnBrk="1" hangingPunct="1">
              <a:spcBef>
                <a:spcPct val="10000"/>
              </a:spcBef>
              <a:spcAft>
                <a:spcPts val="600"/>
              </a:spcAft>
            </a:pPr>
            <a:r>
              <a:rPr lang="en-US" altLang="en-US" sz="2560" dirty="0">
                <a:solidFill>
                  <a:schemeClr val="accent2"/>
                </a:solidFill>
                <a:latin typeface="Arial Narrow" panose="020B0606020202030204" pitchFamily="34" charset="0"/>
              </a:rPr>
              <a:t>end</a:t>
            </a:r>
            <a:endParaRPr lang="en-US" altLang="en-US" sz="2560" b="1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179206" name="Text Box 6">
            <a:extLst>
              <a:ext uri="{FF2B5EF4-FFF2-40B4-BE49-F238E27FC236}">
                <a16:creationId xmlns:a16="http://schemas.microsoft.com/office/drawing/2014/main" id="{94B8AEC4-96A2-408D-B7F0-B8930DA84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163" y="5316271"/>
            <a:ext cx="23571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Accumulation</a:t>
            </a:r>
          </a:p>
        </p:txBody>
      </p:sp>
      <p:sp>
        <p:nvSpPr>
          <p:cNvPr id="179207" name="Text Box 7">
            <a:extLst>
              <a:ext uri="{FF2B5EF4-FFF2-40B4-BE49-F238E27FC236}">
                <a16:creationId xmlns:a16="http://schemas.microsoft.com/office/drawing/2014/main" id="{A3E9D337-711B-4713-A215-8F1AA53AD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543" y="5300460"/>
            <a:ext cx="21132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/>
              <a:t>Fill</a:t>
            </a:r>
          </a:p>
        </p:txBody>
      </p:sp>
      <p:sp>
        <p:nvSpPr>
          <p:cNvPr id="179208" name="Text Box 8">
            <a:extLst>
              <a:ext uri="{FF2B5EF4-FFF2-40B4-BE49-F238E27FC236}">
                <a16:creationId xmlns:a16="http://schemas.microsoft.com/office/drawing/2014/main" id="{B94F774A-679B-48DA-B280-C1550416E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8408" y="5316271"/>
            <a:ext cx="27635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/>
              <a:t>Indication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D87D6E-BEA0-4904-A442-2BA4C802BDBD}"/>
              </a:ext>
            </a:extLst>
          </p:cNvPr>
          <p:cNvSpPr txBox="1"/>
          <p:nvPr/>
        </p:nvSpPr>
        <p:spPr>
          <a:xfrm>
            <a:off x="791901" y="6259962"/>
            <a:ext cx="693589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dirty="0"/>
              <a:t>* i.e., things you should definitely know for the Lab Practical!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179204" grpId="0" animBg="1"/>
      <p:bldP spid="179205" grpId="0" animBg="1"/>
      <p:bldP spid="179206" grpId="0"/>
      <p:bldP spid="179207" grpId="0"/>
      <p:bldP spid="17920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F1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7E7E4BB-FEAE-414E-B2C0-C3DF1EC8DF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184" y="119982"/>
            <a:ext cx="6999890" cy="102401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200" b="1" dirty="0"/>
              <a:t>Review Exercise:  </a:t>
            </a:r>
            <a:r>
              <a:rPr lang="en-US" altLang="en-US" sz="3200" dirty="0"/>
              <a:t>Develop the following guessing game program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1E96151-8936-40E5-AD5E-A152FA8244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092" y="1506975"/>
            <a:ext cx="7574074" cy="5527040"/>
          </a:xfrm>
        </p:spPr>
        <p:txBody>
          <a:bodyPr>
            <a:normAutofit fontScale="92500"/>
          </a:bodyPr>
          <a:lstStyle/>
          <a:p>
            <a:pPr marL="487695" indent="-487695">
              <a:spcAft>
                <a:spcPts val="1920"/>
              </a:spcAft>
              <a:buFontTx/>
              <a:buAutoNum type="arabicPeriod"/>
            </a:pPr>
            <a:r>
              <a:rPr lang="en-US" altLang="en-US" dirty="0"/>
              <a:t>Player starts with 10 points </a:t>
            </a:r>
          </a:p>
          <a:p>
            <a:pPr marL="487695" indent="-487695">
              <a:spcAft>
                <a:spcPts val="1920"/>
              </a:spcAft>
              <a:buFontTx/>
              <a:buAutoNum type="arabicPeriod"/>
            </a:pPr>
            <a:r>
              <a:rPr lang="en-US" altLang="en-US" dirty="0"/>
              <a:t>The program randomly picks a number from 1 to 100.  </a:t>
            </a:r>
            <a:br>
              <a:rPr lang="en-US" altLang="en-US" dirty="0"/>
            </a:br>
            <a:r>
              <a:rPr lang="en-US" altLang="en-US" dirty="0"/>
              <a:t> N.B. code for picking this number is</a:t>
            </a:r>
            <a:r>
              <a:rPr lang="en-US" altLang="en-US" dirty="0">
                <a:solidFill>
                  <a:schemeClr val="accent2"/>
                </a:solidFill>
                <a:latin typeface="Arial Narrow" panose="020B0606020202030204" pitchFamily="34" charset="0"/>
              </a:rPr>
              <a:t>:    </a:t>
            </a:r>
            <a:r>
              <a:rPr lang="en-US" altLang="en-US" sz="2600" b="1" dirty="0">
                <a:solidFill>
                  <a:srgbClr val="7030A0"/>
                </a:solidFill>
                <a:latin typeface="Arial Narrow" panose="020B0606020202030204" pitchFamily="34" charset="0"/>
              </a:rPr>
              <a:t>n = ceil(rand*100)</a:t>
            </a:r>
            <a:r>
              <a:rPr lang="en-US" altLang="en-US" sz="2600" b="1" dirty="0">
                <a:solidFill>
                  <a:srgbClr val="7030A0"/>
                </a:solidFill>
              </a:rPr>
              <a:t> </a:t>
            </a:r>
          </a:p>
          <a:p>
            <a:pPr marL="487695" indent="-487695">
              <a:spcAft>
                <a:spcPts val="1920"/>
              </a:spcAft>
              <a:buFontTx/>
              <a:buAutoNum type="arabicPeriod"/>
            </a:pPr>
            <a:r>
              <a:rPr lang="en-US" altLang="en-US" dirty="0"/>
              <a:t>The program asks player to guess a value </a:t>
            </a:r>
            <a:br>
              <a:rPr lang="en-US" altLang="en-US" dirty="0"/>
            </a:br>
            <a:r>
              <a:rPr lang="en-US" altLang="en-US" dirty="0"/>
              <a:t>					</a:t>
            </a:r>
            <a:r>
              <a:rPr lang="en-US" altLang="en-US" dirty="0">
                <a:sym typeface="Wingdings" panose="05000000000000000000" pitchFamily="2" charset="2"/>
              </a:rPr>
              <a:t></a:t>
            </a:r>
            <a:r>
              <a:rPr lang="en-US" altLang="en-US" dirty="0"/>
              <a:t> player enters a number</a:t>
            </a:r>
            <a:endParaRPr lang="en-US" altLang="en-US" sz="2133" dirty="0"/>
          </a:p>
          <a:p>
            <a:pPr marL="487695" indent="-487695">
              <a:buFontTx/>
              <a:buAutoNum type="arabicPeriod"/>
            </a:pPr>
            <a:r>
              <a:rPr lang="en-US" altLang="en-US" dirty="0"/>
              <a:t>Program tells player they are high, low or correct.  </a:t>
            </a:r>
            <a:br>
              <a:rPr lang="en-US" altLang="en-US" dirty="0"/>
            </a:br>
            <a:r>
              <a:rPr lang="en-US" altLang="en-US" dirty="0"/>
              <a:t>	 </a:t>
            </a:r>
            <a:r>
              <a:rPr lang="en-US" altLang="en-US" dirty="0">
                <a:solidFill>
                  <a:srgbClr val="0070C0"/>
                </a:solidFill>
              </a:rPr>
              <a:t>if</a:t>
            </a:r>
            <a:r>
              <a:rPr lang="en-US" altLang="en-US" dirty="0"/>
              <a:t> correct game is over and score is displayed </a:t>
            </a:r>
            <a:br>
              <a:rPr lang="en-US" altLang="en-US" dirty="0"/>
            </a:br>
            <a:r>
              <a:rPr lang="en-US" altLang="en-US" dirty="0"/>
              <a:t>	</a:t>
            </a:r>
            <a:r>
              <a:rPr lang="en-US" altLang="en-US" dirty="0">
                <a:solidFill>
                  <a:schemeClr val="tx2"/>
                </a:solidFill>
              </a:rPr>
              <a:t> </a:t>
            </a:r>
            <a:r>
              <a:rPr lang="en-US" altLang="en-US" dirty="0"/>
              <a:t>or</a:t>
            </a:r>
            <a:r>
              <a:rPr lang="en-US" altLang="en-US" dirty="0">
                <a:solidFill>
                  <a:schemeClr val="tx2"/>
                </a:solidFill>
              </a:rPr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elseif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/>
              <a:t>incorrect they lose one point &amp; go back to #3  </a:t>
            </a:r>
            <a:br>
              <a:rPr lang="en-US" altLang="en-US" sz="2133" dirty="0"/>
            </a:br>
            <a:endParaRPr lang="en-US" altLang="en-US" sz="3500" dirty="0"/>
          </a:p>
          <a:p>
            <a:pPr marL="487695" indent="-487695">
              <a:spcAft>
                <a:spcPts val="1920"/>
              </a:spcAft>
              <a:buNone/>
            </a:pPr>
            <a:r>
              <a:rPr lang="en-US" altLang="en-US" dirty="0"/>
              <a:t>Submit a copy of your program and a copy of some game play including validation (how can you be sure this program is working correctly?)  </a:t>
            </a:r>
          </a:p>
        </p:txBody>
      </p:sp>
      <p:sp>
        <p:nvSpPr>
          <p:cNvPr id="2" name="Curved Right Arrow 1"/>
          <p:cNvSpPr/>
          <p:nvPr/>
        </p:nvSpPr>
        <p:spPr>
          <a:xfrm flipV="1">
            <a:off x="40341" y="3133165"/>
            <a:ext cx="874059" cy="1992944"/>
          </a:xfrm>
          <a:prstGeom prst="curvedRightArrow">
            <a:avLst>
              <a:gd name="adj1" fmla="val 25000"/>
              <a:gd name="adj2" fmla="val 45911"/>
              <a:gd name="adj3" fmla="val 27026"/>
            </a:avLst>
          </a:prstGeom>
          <a:solidFill>
            <a:srgbClr val="0F6FC6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2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D9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3324" y="123772"/>
            <a:ext cx="7282850" cy="168843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Analyzing Sensor Data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A Vector Toolbox </a:t>
            </a:r>
            <a:br>
              <a:rPr lang="en-US" b="1" dirty="0">
                <a:latin typeface="+mn-lt"/>
              </a:rPr>
            </a:br>
            <a:r>
              <a:rPr lang="en-US" dirty="0">
                <a:latin typeface="+mn-lt"/>
              </a:rPr>
              <a:t>Part II: The toolbox</a:t>
            </a:r>
            <a:endParaRPr lang="en-US" b="1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83324" y="2295426"/>
            <a:ext cx="7062952" cy="261403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920"/>
              </a:spcAft>
              <a:buNone/>
            </a:pPr>
            <a:r>
              <a:rPr lang="en-US" dirty="0"/>
              <a:t>By the end of this Lab, you should be able to:</a:t>
            </a:r>
          </a:p>
          <a:p>
            <a:pPr>
              <a:spcBef>
                <a:spcPts val="0"/>
              </a:spcBef>
              <a:spcAft>
                <a:spcPts val="1920"/>
              </a:spcAft>
            </a:pPr>
            <a:r>
              <a:rPr lang="en-US" sz="2800" dirty="0">
                <a:solidFill>
                  <a:srgbClr val="C00000"/>
                </a:solidFill>
                <a:sym typeface="Wingdings" panose="05000000000000000000" pitchFamily="2" charset="2"/>
              </a:rPr>
              <a:t> </a:t>
            </a:r>
            <a:r>
              <a:rPr lang="en-US" sz="2800" dirty="0"/>
              <a:t>Use indicator logic in a loop</a:t>
            </a:r>
          </a:p>
          <a:p>
            <a:pPr>
              <a:spcBef>
                <a:spcPts val="0"/>
              </a:spcBef>
              <a:spcAft>
                <a:spcPts val="1920"/>
              </a:spcAft>
            </a:pPr>
            <a:r>
              <a:rPr lang="en-US" sz="2800" dirty="0"/>
              <a:t>Use vector functions to explore data</a:t>
            </a:r>
          </a:p>
          <a:p>
            <a:pPr>
              <a:spcBef>
                <a:spcPts val="0"/>
              </a:spcBef>
              <a:spcAft>
                <a:spcPts val="1920"/>
              </a:spcAft>
            </a:pPr>
            <a:r>
              <a:rPr lang="en-US" sz="2800" u="sng" dirty="0"/>
              <a:t>Develop ideas for your studio sensor project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C70621-0A99-4465-9694-B2999BFE443D}"/>
              </a:ext>
            </a:extLst>
          </p:cNvPr>
          <p:cNvSpPr txBox="1"/>
          <p:nvPr/>
        </p:nvSpPr>
        <p:spPr>
          <a:xfrm>
            <a:off x="381703" y="5392679"/>
            <a:ext cx="7484471" cy="10116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987" b="1" dirty="0">
                <a:latin typeface="Corbel" pitchFamily="34" charset="0"/>
              </a:rPr>
              <a:t>Download: analyze1.m</a:t>
            </a:r>
          </a:p>
          <a:p>
            <a:pPr algn="ctr"/>
            <a:r>
              <a:rPr lang="en-US" sz="2987" dirty="0">
                <a:latin typeface="Corbel" pitchFamily="34" charset="0"/>
              </a:rPr>
              <a:t>(if you have not done so already)</a:t>
            </a:r>
          </a:p>
        </p:txBody>
      </p:sp>
    </p:spTree>
    <p:extLst>
      <p:ext uri="{BB962C8B-B14F-4D97-AF65-F5344CB8AC3E}">
        <p14:creationId xmlns:p14="http://schemas.microsoft.com/office/powerpoint/2010/main" val="17093954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6001</TotalTime>
  <Words>1630</Words>
  <Application>Microsoft Office PowerPoint</Application>
  <PresentationFormat>Custom</PresentationFormat>
  <Paragraphs>220</Paragraphs>
  <Slides>19</Slides>
  <Notes>0</Notes>
  <HiddenSlides>7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Arial Narrow</vt:lpstr>
      <vt:lpstr>Calibri</vt:lpstr>
      <vt:lpstr>Calibri Light</vt:lpstr>
      <vt:lpstr>Cambria Math</vt:lpstr>
      <vt:lpstr>Corbel</vt:lpstr>
      <vt:lpstr>Symbol</vt:lpstr>
      <vt:lpstr>Wingdings</vt:lpstr>
      <vt:lpstr>Office Theme</vt:lpstr>
      <vt:lpstr>Vector Analysis Toolbox</vt:lpstr>
      <vt:lpstr>Analyzing Sensor Data  A Vector Toolbox  Part I: Loops Conclusion</vt:lpstr>
      <vt:lpstr>PowerPoint Presentation</vt:lpstr>
      <vt:lpstr>Learning from Code: Quiz Program </vt:lpstr>
      <vt:lpstr>Indicator-type Loops</vt:lpstr>
      <vt:lpstr>Quiz Program  I/O statements </vt:lpstr>
      <vt:lpstr>Loop Logic: Key Example Problems* </vt:lpstr>
      <vt:lpstr>Review Exercise:  Develop the following guessing game program</vt:lpstr>
      <vt:lpstr>Analyzing Sensor Data  A Vector Toolbox  Part II: The toolbox</vt:lpstr>
      <vt:lpstr>Exercise: Vector Addressing Start with &gt;&gt; x = 1 + 3*(1:20) </vt:lpstr>
      <vt:lpstr>PowerPoint Presentation</vt:lpstr>
      <vt:lpstr>Analyzing Sensor Data (Handout)</vt:lpstr>
      <vt:lpstr>Time Stamp for iOS version of the  Physics Toolbox Suite</vt:lpstr>
      <vt:lpstr>Using analyze1.m</vt:lpstr>
      <vt:lpstr>e.g., Walking data </vt:lpstr>
      <vt:lpstr>Integrating a Vector  (e.g., Right Riemann Sum)</vt:lpstr>
      <vt:lpstr>Test Vector</vt:lpstr>
      <vt:lpstr>PowerPoint Presentation</vt:lpstr>
      <vt:lpstr>Trapezoidal Rule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Vectors and Matrices?</dc:title>
  <dc:creator>S. Scott Moor</dc:creator>
  <cp:lastModifiedBy>Steven Moor</cp:lastModifiedBy>
  <cp:revision>483</cp:revision>
  <cp:lastPrinted>2018-11-07T18:49:08Z</cp:lastPrinted>
  <dcterms:created xsi:type="dcterms:W3CDTF">2015-01-23T15:40:31Z</dcterms:created>
  <dcterms:modified xsi:type="dcterms:W3CDTF">2020-04-04T15:33:08Z</dcterms:modified>
</cp:coreProperties>
</file>