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6" r:id="rId3"/>
    <p:sldId id="379" r:id="rId4"/>
    <p:sldId id="394" r:id="rId5"/>
    <p:sldId id="404" r:id="rId6"/>
    <p:sldId id="395" r:id="rId7"/>
    <p:sldId id="403" r:id="rId8"/>
    <p:sldId id="405" r:id="rId9"/>
    <p:sldId id="406" r:id="rId10"/>
    <p:sldId id="407" r:id="rId11"/>
    <p:sldId id="408" r:id="rId12"/>
    <p:sldId id="398" r:id="rId13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B9D82E6-2A5E-4FDF-B12F-14B0A8D7782D}">
          <p14:sldIdLst>
            <p14:sldId id="257"/>
            <p14:sldId id="256"/>
          </p14:sldIdLst>
        </p14:section>
        <p14:section name="Accumulation Logic" id="{194C32E1-BE78-42CC-ADEE-9D13224B035C}">
          <p14:sldIdLst>
            <p14:sldId id="379"/>
            <p14:sldId id="394"/>
            <p14:sldId id="404"/>
            <p14:sldId id="395"/>
            <p14:sldId id="403"/>
            <p14:sldId id="405"/>
            <p14:sldId id="406"/>
          </p14:sldIdLst>
        </p14:section>
        <p14:section name="While Loops" id="{02EB2D3A-4ACE-4A05-A09F-FDAAFD95DFF0}">
          <p14:sldIdLst>
            <p14:sldId id="407"/>
            <p14:sldId id="408"/>
            <p14:sldId id="39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CC"/>
    <a:srgbClr val="D9F1D9"/>
    <a:srgbClr val="E8D9F3"/>
    <a:srgbClr val="E4FFC9"/>
    <a:srgbClr val="A5E8A2"/>
    <a:srgbClr val="954ECA"/>
    <a:srgbClr val="D5B8EA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 snapToGrid="0">
      <p:cViewPr varScale="1">
        <p:scale>
          <a:sx n="62" d="100"/>
          <a:sy n="62" d="100"/>
        </p:scale>
        <p:origin x="34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7344"/>
    </p:cViewPr>
  </p:sorterViewPr>
  <p:notesViewPr>
    <p:cSldViewPr snapToGrid="0">
      <p:cViewPr varScale="1">
        <p:scale>
          <a:sx n="86" d="100"/>
          <a:sy n="86" d="100"/>
        </p:scale>
        <p:origin x="297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6"/>
          </a:xfrm>
          <a:prstGeom prst="rect">
            <a:avLst/>
          </a:prstGeom>
        </p:spPr>
        <p:txBody>
          <a:bodyPr vert="horz" lIns="97925" tIns="48963" rIns="97925" bIns="48963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1726"/>
          </a:xfrm>
          <a:prstGeom prst="rect">
            <a:avLst/>
          </a:prstGeom>
        </p:spPr>
        <p:txBody>
          <a:bodyPr vert="horz" lIns="97925" tIns="48963" rIns="97925" bIns="48963" rtlCol="0"/>
          <a:lstStyle>
            <a:lvl1pPr algn="r">
              <a:defRPr sz="1300"/>
            </a:lvl1pPr>
          </a:lstStyle>
          <a:p>
            <a:fld id="{FE76DB2C-D098-47BF-9677-6F21E5599F34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1198563"/>
            <a:ext cx="5762625" cy="3241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925" tIns="48963" rIns="97925" bIns="4896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80"/>
            <a:ext cx="5852160" cy="3780472"/>
          </a:xfrm>
          <a:prstGeom prst="rect">
            <a:avLst/>
          </a:prstGeom>
        </p:spPr>
        <p:txBody>
          <a:bodyPr vert="horz" lIns="97925" tIns="48963" rIns="97925" bIns="4896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5"/>
          </a:xfrm>
          <a:prstGeom prst="rect">
            <a:avLst/>
          </a:prstGeom>
        </p:spPr>
        <p:txBody>
          <a:bodyPr vert="horz" lIns="97925" tIns="48963" rIns="97925" bIns="48963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5"/>
          </a:xfrm>
          <a:prstGeom prst="rect">
            <a:avLst/>
          </a:prstGeom>
        </p:spPr>
        <p:txBody>
          <a:bodyPr vert="horz" lIns="97925" tIns="48963" rIns="97925" bIns="48963" rtlCol="0" anchor="b"/>
          <a:lstStyle>
            <a:lvl1pPr algn="r">
              <a:defRPr sz="1300"/>
            </a:lvl1pPr>
          </a:lstStyle>
          <a:p>
            <a:fld id="{205D374B-657A-4D6C-A5A2-42B74656FE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186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2729-06D5-49CD-9E1D-E4C7DA6002FA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89A9-55CA-4ACF-98AF-AD8FE22D0D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007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2729-06D5-49CD-9E1D-E4C7DA6002FA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89A9-55CA-4ACF-98AF-AD8FE22D0D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747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2729-06D5-49CD-9E1D-E4C7DA6002FA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89A9-55CA-4ACF-98AF-AD8FE22D0D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035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2729-06D5-49CD-9E1D-E4C7DA6002FA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89A9-55CA-4ACF-98AF-AD8FE22D0D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410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2729-06D5-49CD-9E1D-E4C7DA6002FA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89A9-55CA-4ACF-98AF-AD8FE22D0D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878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025236"/>
            <a:ext cx="5613400" cy="53311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025236"/>
            <a:ext cx="5648037" cy="53311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2729-06D5-49CD-9E1D-E4C7DA6002FA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89A9-55CA-4ACF-98AF-AD8FE22D0D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888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2729-06D5-49CD-9E1D-E4C7DA6002FA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89A9-55CA-4ACF-98AF-AD8FE22D0D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559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2729-06D5-49CD-9E1D-E4C7DA6002FA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89A9-55CA-4ACF-98AF-AD8FE22D0D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725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2729-06D5-49CD-9E1D-E4C7DA6002FA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89A9-55CA-4ACF-98AF-AD8FE22D0D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326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2729-06D5-49CD-9E1D-E4C7DA6002FA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89A9-55CA-4ACF-98AF-AD8FE22D0D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589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2729-06D5-49CD-9E1D-E4C7DA6002FA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89A9-55CA-4ACF-98AF-AD8FE22D0D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794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6400" y="245053"/>
            <a:ext cx="11413837" cy="669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399" y="1062182"/>
            <a:ext cx="11413837" cy="5294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F2729-06D5-49CD-9E1D-E4C7DA6002FA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689A9-55CA-4ACF-98AF-AD8FE22D0D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120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742" y="449889"/>
            <a:ext cx="466689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Handouts:  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Quick Review </a:t>
            </a:r>
            <a:r>
              <a:rPr lang="en-US" sz="2400" dirty="0" smtClean="0"/>
              <a:t>Quiz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(Finish m-file online)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Loop Lab </a:t>
            </a:r>
          </a:p>
          <a:p>
            <a:endParaRPr lang="en-US" sz="2400" b="1" dirty="0"/>
          </a:p>
          <a:p>
            <a:r>
              <a:rPr lang="en-US" sz="2400" b="1" dirty="0"/>
              <a:t>Web/Network Drive Materials</a:t>
            </a:r>
            <a:r>
              <a:rPr lang="en-US" sz="2400" dirty="0"/>
              <a:t>: </a:t>
            </a:r>
          </a:p>
          <a:p>
            <a:r>
              <a:rPr lang="en-US" sz="2400" dirty="0" err="1"/>
              <a:t>fact.m</a:t>
            </a:r>
            <a:endParaRPr lang="en-US" sz="2400" dirty="0"/>
          </a:p>
          <a:p>
            <a:endParaRPr lang="en-US" sz="2400" dirty="0"/>
          </a:p>
          <a:p>
            <a:r>
              <a:rPr lang="en-US" sz="2400" b="1" dirty="0"/>
              <a:t>Introduction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- Questions from MATLAB work</a:t>
            </a:r>
          </a:p>
          <a:p>
            <a:endParaRPr lang="en-US" sz="2400" dirty="0"/>
          </a:p>
          <a:p>
            <a:endParaRPr lang="en-US" sz="2400" dirty="0"/>
          </a:p>
          <a:p>
            <a:pPr algn="r"/>
            <a:r>
              <a:rPr lang="en-US" sz="2400" b="1" dirty="0"/>
              <a:t>Outline </a:t>
            </a:r>
            <a:r>
              <a:rPr lang="en-US" sz="2400" dirty="0">
                <a:sym typeface="Wingdings" panose="05000000000000000000" pitchFamily="2" charset="2"/>
              </a:rPr>
              <a:t> </a:t>
            </a:r>
            <a:r>
              <a:rPr lang="en-US" sz="2400" dirty="0"/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32847" y="612844"/>
            <a:ext cx="62931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400" dirty="0"/>
              <a:t>Intro  		</a:t>
            </a:r>
          </a:p>
          <a:p>
            <a:pPr marL="457200" indent="-457200">
              <a:buFontTx/>
              <a:buAutoNum type="arabicPeriod"/>
            </a:pPr>
            <a:r>
              <a:rPr lang="en-US" sz="2400" dirty="0"/>
              <a:t>Review:  			</a:t>
            </a:r>
          </a:p>
          <a:p>
            <a:pPr marL="457200" indent="-457200">
              <a:buFontTx/>
              <a:buAutoNum type="arabicPeriod"/>
            </a:pPr>
            <a:r>
              <a:rPr lang="en-US" sz="2400" b="1" dirty="0"/>
              <a:t>Slide Intro: </a:t>
            </a:r>
            <a:r>
              <a:rPr lang="en-US" sz="2400" dirty="0"/>
              <a:t>Loops &amp; the For structure</a:t>
            </a:r>
            <a:br>
              <a:rPr lang="en-US" sz="2400" dirty="0"/>
            </a:br>
            <a:r>
              <a:rPr lang="en-US" sz="2400" dirty="0"/>
              <a:t>Accumulation Logic and Recursion Equations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Background – 	loop index &amp; overview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Example loop: Factorial Function</a:t>
            </a:r>
          </a:p>
          <a:p>
            <a:pPr lvl="1"/>
            <a:r>
              <a:rPr lang="en-US" sz="2400" dirty="0"/>
              <a:t> </a:t>
            </a:r>
          </a:p>
          <a:p>
            <a:r>
              <a:rPr lang="en-US" sz="2400" b="1" dirty="0"/>
              <a:t>Lab Handout:  </a:t>
            </a:r>
            <a:r>
              <a:rPr lang="en-US" sz="2400" dirty="0"/>
              <a:t>Accumulation Loops </a:t>
            </a:r>
            <a:endParaRPr lang="en-US" sz="2400" b="1" dirty="0"/>
          </a:p>
          <a:p>
            <a:pPr lvl="1" indent="-457200">
              <a:buFontTx/>
              <a:buAutoNum type="arabicPeriod"/>
            </a:pPr>
            <a:r>
              <a:rPr lang="en-US" sz="2400" dirty="0"/>
              <a:t>Example Loop: Spring energy</a:t>
            </a:r>
          </a:p>
          <a:p>
            <a:pPr lvl="1" indent="-457200">
              <a:buFontTx/>
              <a:buAutoNum type="arabicPeriod"/>
            </a:pPr>
            <a:r>
              <a:rPr lang="en-US" sz="2400" dirty="0"/>
              <a:t>Exercise: charge on a capacitor vs. time </a:t>
            </a:r>
          </a:p>
          <a:p>
            <a:pPr lvl="1" indent="-457200">
              <a:buFontTx/>
              <a:buAutoNum type="arabicPeriod"/>
            </a:pPr>
            <a:r>
              <a:rPr lang="en-US" sz="2400" dirty="0"/>
              <a:t>Accumulation with while loops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While Loops (slides available)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Example Loop: length to Spring energy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Exercise: time to charge on a capacitor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sz="2400" dirty="0"/>
              <a:t>Assignment: 2 capacitor charging programs</a:t>
            </a:r>
          </a:p>
        </p:txBody>
      </p:sp>
    </p:spTree>
    <p:extLst>
      <p:ext uri="{BB962C8B-B14F-4D97-AF65-F5344CB8AC3E}">
        <p14:creationId xmlns:p14="http://schemas.microsoft.com/office/powerpoint/2010/main" val="176536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081" y="154742"/>
            <a:ext cx="11413837" cy="669348"/>
          </a:xfrm>
        </p:spPr>
        <p:txBody>
          <a:bodyPr>
            <a:normAutofit fontScale="90000"/>
          </a:bodyPr>
          <a:lstStyle/>
          <a:p>
            <a:r>
              <a:rPr lang="en-US" dirty="0"/>
              <a:t>Loops: Accumulation to an Answer (Lab Handout)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494" y="1228436"/>
            <a:ext cx="11942506" cy="5629563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dirty="0"/>
              <a:t>Example: Elastic Energy (For loop)				</a:t>
            </a:r>
            <a:endParaRPr lang="en-US" b="1" dirty="0"/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Exercise: Capacitor Charging (For loop)			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Exercise: Impact of Step Size						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Accumulating with a While loop	</a:t>
            </a:r>
            <a:r>
              <a:rPr lang="en-US" dirty="0" smtClean="0"/>
              <a:t>(do appendix exercise)</a:t>
            </a:r>
            <a:r>
              <a:rPr lang="en-US" dirty="0"/>
              <a:t>			</a:t>
            </a:r>
            <a:br>
              <a:rPr lang="en-US" dirty="0"/>
            </a:br>
            <a:r>
              <a:rPr lang="en-US" dirty="0"/>
              <a:t> 	Example:  		Spring compression for a given energy</a:t>
            </a:r>
            <a:br>
              <a:rPr lang="en-US" dirty="0"/>
            </a:br>
            <a:r>
              <a:rPr lang="en-US" dirty="0"/>
              <a:t> 	Important Note:	 </a:t>
            </a:r>
            <a:r>
              <a:rPr lang="en-US" b="1" dirty="0">
                <a:solidFill>
                  <a:srgbClr val="FF0000"/>
                </a:solidFill>
              </a:rPr>
              <a:t>^c  </a:t>
            </a:r>
            <a:r>
              <a:rPr lang="en-US" dirty="0"/>
              <a:t>to stop “crash out” of a program </a:t>
            </a:r>
            <a:br>
              <a:rPr lang="en-US" dirty="0"/>
            </a:br>
            <a:r>
              <a:rPr lang="en-US" dirty="0"/>
              <a:t> 	Exercise: 		Charging time for a given charge</a:t>
            </a:r>
          </a:p>
          <a:p>
            <a:pPr marL="0" indent="0">
              <a:buNone/>
            </a:pPr>
            <a:endParaRPr lang="en-US" sz="1400" dirty="0"/>
          </a:p>
          <a:p>
            <a:pPr marL="571500" indent="-571500">
              <a:buAutoNum type="romanUcPeriod" startAt="5"/>
            </a:pPr>
            <a:r>
              <a:rPr lang="en-US" dirty="0"/>
              <a:t>Lab Assign – Capacitor Charging 		(Also try new Pig Latin program)</a:t>
            </a:r>
          </a:p>
          <a:p>
            <a:pPr marL="1028700" lvl="1" indent="-571500">
              <a:buFont typeface="+mj-lt"/>
              <a:buAutoNum type="arabicParenR"/>
            </a:pPr>
            <a:r>
              <a:rPr lang="en-US" b="1" dirty="0"/>
              <a:t>Voltage at a given time </a:t>
            </a:r>
            <a:r>
              <a:rPr lang="en-US" dirty="0"/>
              <a:t>(from part II) </a:t>
            </a:r>
          </a:p>
          <a:p>
            <a:pPr marL="1028700" lvl="1" indent="-571500">
              <a:buFont typeface="+mj-lt"/>
              <a:buAutoNum type="arabicParenR"/>
            </a:pPr>
            <a:r>
              <a:rPr lang="en-US" b="1" dirty="0"/>
              <a:t>Time to reach a given voltage</a:t>
            </a:r>
            <a:r>
              <a:rPr lang="en-US" dirty="0"/>
              <a:t> (analogous to example in part IV)</a:t>
            </a:r>
          </a:p>
          <a:p>
            <a:pPr marL="1028700" lvl="1" indent="-571500">
              <a:buFont typeface="+mj-lt"/>
              <a:buAutoNum type="arabicParenR"/>
            </a:pPr>
            <a:r>
              <a:rPr lang="en-US" dirty="0"/>
              <a:t>Bonus: 		Write a function to plot the charge vs time given R, C and V</a:t>
            </a:r>
            <a:r>
              <a:rPr lang="en-US" baseline="-25000" dirty="0"/>
              <a:t>s   </a:t>
            </a:r>
            <a:br>
              <a:rPr lang="en-US" baseline="-25000" dirty="0"/>
            </a:br>
            <a:r>
              <a:rPr lang="en-US" dirty="0"/>
              <a:t>Take it farther: 	Make it animate the charging in real time! </a:t>
            </a:r>
          </a:p>
        </p:txBody>
      </p:sp>
    </p:spTree>
    <p:extLst>
      <p:ext uri="{BB962C8B-B14F-4D97-AF65-F5344CB8AC3E}">
        <p14:creationId xmlns:p14="http://schemas.microsoft.com/office/powerpoint/2010/main" val="3480753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1410" y="3720405"/>
            <a:ext cx="11413837" cy="1432918"/>
          </a:xfrm>
        </p:spPr>
        <p:txBody>
          <a:bodyPr>
            <a:noAutofit/>
          </a:bodyPr>
          <a:lstStyle/>
          <a:p>
            <a:pPr marL="1546225" indent="-1546225" algn="l"/>
            <a:r>
              <a:rPr lang="en-US" sz="3200" b="1" dirty="0" smtClean="0"/>
              <a:t>Problem:  </a:t>
            </a:r>
            <a:r>
              <a:rPr lang="en-US" sz="3200" dirty="0" smtClean="0"/>
              <a:t>Before running the loop, </a:t>
            </a:r>
            <a:br>
              <a:rPr lang="en-US" sz="3200" dirty="0" smtClean="0"/>
            </a:br>
            <a:r>
              <a:rPr lang="en-US" sz="3200" dirty="0" smtClean="0"/>
              <a:t>how many iterations are required cannot be determined.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795048" y="1773528"/>
            <a:ext cx="6636540" cy="1400383"/>
          </a:xfrm>
          <a:prstGeom prst="rect">
            <a:avLst/>
          </a:prstGeom>
          <a:solidFill>
            <a:srgbClr val="E8D9F3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Energy Recursion Formula </a:t>
            </a:r>
          </a:p>
          <a:p>
            <a:pPr algn="ctr"/>
            <a:endParaRPr lang="en-US" sz="1600" b="1" dirty="0" smtClean="0"/>
          </a:p>
          <a:p>
            <a:pPr algn="ctr"/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3600" baseline="-25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36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E</a:t>
            </a:r>
            <a:r>
              <a:rPr lang="en-US" sz="36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i-1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 k *x</a:t>
            </a:r>
            <a:r>
              <a:rPr lang="en-US" sz="36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3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351411" y="397453"/>
            <a:ext cx="11413837" cy="716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Example 2: </a:t>
            </a:r>
            <a:r>
              <a:rPr lang="en-US" sz="3600" dirty="0" smtClean="0"/>
              <a:t>Find distance required to reach a given energy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492877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472611" y="1099334"/>
            <a:ext cx="6760396" cy="352403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 program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whileeg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 this script demonstrates a simple while loop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x=6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k=0;  			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this initializes the loop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vbl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while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 &lt;= x   		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logical condition controls loop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k			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echo print loop variable to see what is happening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k=k+1;    		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change the loop variable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47272" y="286135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While Loops: Appendix A</a:t>
            </a:r>
          </a:p>
        </p:txBody>
      </p:sp>
      <p:sp>
        <p:nvSpPr>
          <p:cNvPr id="6" name="Rectangle 5"/>
          <p:cNvSpPr/>
          <p:nvPr/>
        </p:nvSpPr>
        <p:spPr>
          <a:xfrm>
            <a:off x="2343941" y="5264588"/>
            <a:ext cx="6760396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mic Sans MS" panose="030F0702030302020204" pitchFamily="66" charset="0"/>
              <a:buChar char="•"/>
              <a:tabLst>
                <a:tab pos="152400" algn="l"/>
                <a:tab pos="1219200" algn="l"/>
              </a:tabLs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vary index increment step sizes  (in k = k + 1)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mic Sans MS" panose="030F0702030302020204" pitchFamily="66" charset="0"/>
              <a:buChar char="•"/>
              <a:tabLst>
                <a:tab pos="152400" algn="l"/>
                <a:tab pos="1219200" algn="l"/>
              </a:tabLs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a different operation (e.g., try k = k*2)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mic Sans MS" panose="030F0702030302020204" pitchFamily="66" charset="0"/>
              <a:buChar char="•"/>
              <a:tabLst>
                <a:tab pos="152400" algn="l"/>
                <a:tab pos="1219200" algn="l"/>
              </a:tabLs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vary the starting point (the k = 1 line)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138829"/>
              </p:ext>
            </p:extLst>
          </p:nvPr>
        </p:nvGraphicFramePr>
        <p:xfrm>
          <a:off x="7598176" y="1099334"/>
          <a:ext cx="4875927" cy="4221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8" name="Visio" r:id="rId4" imgW="3114588" imgH="2686011" progId="Visio.Drawing.11">
                  <p:embed/>
                </p:oleObj>
              </mc:Choice>
              <mc:Fallback>
                <p:oleObj name="Visio" r:id="rId4" imgW="3114588" imgH="2686011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8176" y="1099334"/>
                        <a:ext cx="4875927" cy="42218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78644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6400" y="100669"/>
            <a:ext cx="11331389" cy="669348"/>
          </a:xfrm>
        </p:spPr>
        <p:txBody>
          <a:bodyPr>
            <a:normAutofit fontScale="90000"/>
          </a:bodyPr>
          <a:lstStyle/>
          <a:p>
            <a:r>
              <a:rPr lang="en-US" dirty="0"/>
              <a:t>Loops 2: Accumulating an Answer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93335" y="1065229"/>
            <a:ext cx="5301942" cy="542233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/>
              <a:t>By the end of this Lab, </a:t>
            </a:r>
            <a:br>
              <a:rPr lang="en-US" sz="2400" dirty="0"/>
            </a:br>
            <a:r>
              <a:rPr lang="en-US" sz="2400" dirty="0"/>
              <a:t>you should be able to:</a:t>
            </a:r>
          </a:p>
          <a:p>
            <a:r>
              <a:rPr lang="en-US" sz="2400" dirty="0"/>
              <a:t>use a </a:t>
            </a:r>
            <a:r>
              <a:rPr lang="en-US" sz="2400" b="1" i="1" dirty="0"/>
              <a:t>for loop </a:t>
            </a:r>
            <a:r>
              <a:rPr lang="en-US" sz="2400" dirty="0"/>
              <a:t>to solve problems requiring </a:t>
            </a:r>
            <a:r>
              <a:rPr lang="en-US" sz="2400" b="1" i="1" dirty="0"/>
              <a:t>accumulating an answer </a:t>
            </a:r>
            <a:r>
              <a:rPr lang="en-US" sz="2400" dirty="0"/>
              <a:t>in steps</a:t>
            </a:r>
          </a:p>
          <a:p>
            <a:r>
              <a:rPr lang="en-US" sz="2400" dirty="0"/>
              <a:t>use a </a:t>
            </a:r>
            <a:r>
              <a:rPr lang="en-US" sz="2400" b="1" i="1" dirty="0"/>
              <a:t>while loop </a:t>
            </a:r>
            <a:r>
              <a:rPr lang="en-US" sz="2400" dirty="0"/>
              <a:t>to solve problems requiring </a:t>
            </a:r>
            <a:r>
              <a:rPr lang="en-US" sz="2400" b="1" i="1" dirty="0"/>
              <a:t>accumulating an answer</a:t>
            </a:r>
            <a:r>
              <a:rPr lang="en-US" sz="2400" dirty="0"/>
              <a:t> in steps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0986" y="4613725"/>
            <a:ext cx="4750062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Download </a:t>
            </a:r>
            <a:r>
              <a:rPr lang="en-US" sz="2400" b="1" i="1" dirty="0" err="1"/>
              <a:t>fact.m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to your working directory</a:t>
            </a:r>
          </a:p>
          <a:p>
            <a:pPr algn="ctr"/>
            <a:r>
              <a:rPr lang="en-US" sz="2400" dirty="0"/>
              <a:t>Try it out, e.g. &gt;&gt; fact(5)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xmlns="" id="{B22781C3-4740-44A1-AF6D-EA3A7E401360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5841943" y="969214"/>
            <a:ext cx="6149705" cy="56766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000" u="sng" dirty="0"/>
              <a:t>Computer Outcomes: </a:t>
            </a:r>
          </a:p>
          <a:p>
            <a:pPr marL="511175" indent="-511175">
              <a:buFont typeface="Arial" panose="020B0604020202020204" pitchFamily="34" charset="0"/>
              <a:buNone/>
            </a:pPr>
            <a:r>
              <a:rPr lang="en-US" sz="2000" b="1" dirty="0"/>
              <a:t>C.1	solve engineering problems using computer tools.</a:t>
            </a:r>
          </a:p>
          <a:p>
            <a:pPr marL="511175" indent="-511175">
              <a:buFont typeface="Arial" panose="020B0604020202020204" pitchFamily="34" charset="0"/>
              <a:buNone/>
            </a:pPr>
            <a:r>
              <a:rPr lang="en-US" sz="2000" dirty="0"/>
              <a:t>C.2	apply arrays and array manipulations.</a:t>
            </a:r>
          </a:p>
          <a:p>
            <a:pPr marL="511175" indent="-511175">
              <a:buFont typeface="Arial" panose="020B0604020202020204" pitchFamily="34" charset="0"/>
              <a:buNone/>
            </a:pPr>
            <a:r>
              <a:rPr lang="en-US" sz="2000" dirty="0"/>
              <a:t>C.3	use and explain text variables &amp; ASCII text files. </a:t>
            </a:r>
          </a:p>
          <a:p>
            <a:pPr marL="511175" indent="-511175">
              <a:buFont typeface="Arial" panose="020B0604020202020204" pitchFamily="34" charset="0"/>
              <a:buNone/>
            </a:pPr>
            <a:r>
              <a:rPr lang="en-US" sz="2000" dirty="0"/>
              <a:t>C.4	write a function with multiple inputs and outputs at the command line.</a:t>
            </a:r>
          </a:p>
          <a:p>
            <a:pPr marL="511175" indent="-511175">
              <a:buFont typeface="Arial" panose="020B0604020202020204" pitchFamily="34" charset="0"/>
              <a:buNone/>
            </a:pPr>
            <a:r>
              <a:rPr lang="en-US" sz="2000" dirty="0"/>
              <a:t>C.5	write a function that results in a non-numerical output. </a:t>
            </a:r>
          </a:p>
          <a:p>
            <a:pPr marL="511175" indent="-511175">
              <a:buNone/>
            </a:pPr>
            <a:r>
              <a:rPr lang="en-US" sz="2000" dirty="0"/>
              <a:t>C.6	write programs using logical expressions and conditional statements. </a:t>
            </a:r>
          </a:p>
          <a:p>
            <a:pPr marL="511175" indent="-511175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7030A0"/>
                </a:solidFill>
              </a:rPr>
              <a:t>C.7	write programs using loop structures.</a:t>
            </a:r>
          </a:p>
          <a:p>
            <a:pPr marL="511175" indent="-511175">
              <a:buFont typeface="Arial" panose="020B0604020202020204" pitchFamily="34" charset="0"/>
              <a:buNone/>
            </a:pPr>
            <a:r>
              <a:rPr lang="en-US" sz="2000" dirty="0"/>
              <a:t>C.8	fit data that follows linear, exponential or power law forms.</a:t>
            </a:r>
          </a:p>
          <a:p>
            <a:pPr marL="511175" indent="-511175">
              <a:buFont typeface="Arial" panose="020B0604020202020204" pitchFamily="34" charset="0"/>
              <a:buNone/>
            </a:pPr>
            <a:r>
              <a:rPr lang="en-US" sz="2000" b="1" dirty="0"/>
              <a:t>C.9 	properly communicate a solution based on computer calculation or program.</a:t>
            </a:r>
          </a:p>
        </p:txBody>
      </p:sp>
    </p:spTree>
    <p:extLst>
      <p:ext uri="{BB962C8B-B14F-4D97-AF65-F5344CB8AC3E}">
        <p14:creationId xmlns:p14="http://schemas.microsoft.com/office/powerpoint/2010/main" val="140948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533401"/>
            <a:ext cx="8229600" cy="6397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/>
              <a:t>Example: </a:t>
            </a:r>
            <a:r>
              <a:rPr lang="en-US" altLang="en-US" dirty="0"/>
              <a:t>An accumulation problem</a:t>
            </a: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365161" y="1920876"/>
            <a:ext cx="91826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810" y="1441749"/>
            <a:ext cx="11331116" cy="440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9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07" y="147283"/>
            <a:ext cx="6384818" cy="66934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4. Plan &amp; Test Calculations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25064"/>
              </p:ext>
            </p:extLst>
          </p:nvPr>
        </p:nvGraphicFramePr>
        <p:xfrm>
          <a:off x="451194" y="710382"/>
          <a:ext cx="7191909" cy="29897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137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39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48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842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6365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Test Calculations 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60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k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k!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= k * (k-1)!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y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630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1! =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=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630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2! = 2 * 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= 2 * 1!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=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630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3! = 3 * 2 * 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= 3 * 2!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= 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630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4! = 4 * 3 * 2 * 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= 4 * 3!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= 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946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5! = 5 * 4 * 3 * 2 * 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= 5 * 4!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= 120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45116" y="3709263"/>
                <a:ext cx="3871684" cy="984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200" b="0" dirty="0"/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−1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sz="3200" b="0" dirty="0"/>
              </a:p>
              <a:p>
                <a:r>
                  <a:rPr lang="en-US" sz="3200" dirty="0"/>
                  <a:t>or  	</a:t>
                </a:r>
                <a:r>
                  <a:rPr lang="en-US" sz="3200" i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en-US" sz="3200" i="1" baseline="-25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k</a:t>
                </a:r>
                <a:r>
                  <a:rPr lang="en-US" sz="3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k  ( y</a:t>
                </a:r>
                <a:r>
                  <a:rPr lang="en-US" sz="3200" i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k-1 </a:t>
                </a:r>
                <a:r>
                  <a:rPr lang="en-US" sz="3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116" y="3709263"/>
                <a:ext cx="3871684" cy="984885"/>
              </a:xfrm>
              <a:prstGeom prst="rect">
                <a:avLst/>
              </a:prstGeom>
              <a:blipFill>
                <a:blip r:embed="rId3"/>
                <a:stretch>
                  <a:fillRect l="-6457" b="-24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03013" y="3709263"/>
            <a:ext cx="3138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Recursion</a:t>
            </a:r>
            <a:r>
              <a:rPr lang="en-US" sz="2000" b="1" dirty="0"/>
              <a:t> </a:t>
            </a:r>
            <a:r>
              <a:rPr lang="en-US" sz="2800" b="1" dirty="0"/>
              <a:t>Formula: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41590" y="147283"/>
            <a:ext cx="4360099" cy="67107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7938C05-2CE6-4A16-965C-5D26FADDD3A9}"/>
              </a:ext>
            </a:extLst>
          </p:cNvPr>
          <p:cNvSpPr txBox="1"/>
          <p:nvPr/>
        </p:nvSpPr>
        <p:spPr>
          <a:xfrm>
            <a:off x="252212" y="4928109"/>
            <a:ext cx="3240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Calculation Process: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4986DB7D-A859-4FEE-AB19-8C1061CC0338}"/>
                  </a:ext>
                </a:extLst>
              </p:cNvPr>
              <p:cNvSpPr/>
              <p:nvPr/>
            </p:nvSpPr>
            <p:spPr>
              <a:xfrm>
                <a:off x="3441728" y="5048060"/>
                <a:ext cx="4201376" cy="1631216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000" dirty="0"/>
                  <a:t>apply recursion successively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starting at k = 1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 = 1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repeat n times, </a:t>
                </a:r>
                <a:br>
                  <a:rPr lang="en-US" sz="2000" dirty="0"/>
                </a:br>
                <a:r>
                  <a:rPr lang="en-US" sz="2000" dirty="0"/>
                  <a:t>increasing k by one each time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until k = n  </a:t>
                </a: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986DB7D-A859-4FEE-AB19-8C1061CC03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1728" y="5048060"/>
                <a:ext cx="4201376" cy="1631216"/>
              </a:xfrm>
              <a:prstGeom prst="rect">
                <a:avLst/>
              </a:prstGeom>
              <a:blipFill rotWithShape="0">
                <a:blip r:embed="rId5"/>
                <a:stretch>
                  <a:fillRect l="-1447" t="-1481" b="-5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6544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0458D4-9BAF-4106-B605-480CF34A7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DF06FE9-8F43-4CBA-9D90-2889827F6CE8}"/>
              </a:ext>
            </a:extLst>
          </p:cNvPr>
          <p:cNvSpPr txBox="1"/>
          <p:nvPr/>
        </p:nvSpPr>
        <p:spPr>
          <a:xfrm>
            <a:off x="406400" y="1557867"/>
            <a:ext cx="111872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Note on variables n &amp; k being used in this example (in calculations, flowchart and code) </a:t>
            </a:r>
          </a:p>
          <a:p>
            <a:r>
              <a:rPr lang="en-US" sz="2400" dirty="0"/>
              <a:t>	k is used to represent the current base value in the recursive calculation </a:t>
            </a:r>
          </a:p>
          <a:p>
            <a:r>
              <a:rPr lang="en-US" sz="2400" dirty="0"/>
              <a:t>	n is used to represent the base input </a:t>
            </a:r>
          </a:p>
          <a:p>
            <a:r>
              <a:rPr lang="en-US" sz="2400" dirty="0"/>
              <a:t>	</a:t>
            </a:r>
          </a:p>
          <a:p>
            <a:r>
              <a:rPr lang="en-US" sz="2400" dirty="0"/>
              <a:t>when the calculation (i.e. the loop) is done k = n.   </a:t>
            </a:r>
          </a:p>
          <a:p>
            <a:endParaRPr lang="en-US" sz="2400" dirty="0"/>
          </a:p>
          <a:p>
            <a:r>
              <a:rPr lang="en-US" sz="2400" dirty="0"/>
              <a:t>Programs based on recursion equations usually end up with two program variables for one algebraic variables </a:t>
            </a:r>
          </a:p>
          <a:p>
            <a:pPr marL="800100" lvl="1" indent="-342900">
              <a:buAutoNum type="arabicPeriod"/>
            </a:pPr>
            <a:r>
              <a:rPr lang="en-US" sz="2400" dirty="0"/>
              <a:t>the current value in the recursion calculation </a:t>
            </a:r>
          </a:p>
          <a:p>
            <a:pPr marL="800100" lvl="1" indent="-342900">
              <a:buAutoNum type="arabicPeriod"/>
            </a:pPr>
            <a:r>
              <a:rPr lang="en-US" sz="2400" dirty="0"/>
              <a:t>the final value </a:t>
            </a:r>
          </a:p>
          <a:p>
            <a:pPr marL="800100" lvl="1" indent="-342900">
              <a:buAutoNum type="arabicPeriod"/>
            </a:pPr>
            <a:endParaRPr lang="en-US" sz="2400" dirty="0"/>
          </a:p>
          <a:p>
            <a:r>
              <a:rPr lang="en-US" sz="2400" dirty="0"/>
              <a:t>It is important to not get them confused.  </a:t>
            </a:r>
          </a:p>
        </p:txBody>
      </p:sp>
    </p:spTree>
    <p:extLst>
      <p:ext uri="{BB962C8B-B14F-4D97-AF65-F5344CB8AC3E}">
        <p14:creationId xmlns:p14="http://schemas.microsoft.com/office/powerpoint/2010/main" val="84682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1"/>
            <a:ext cx="9744182" cy="6397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Try it: A Factorial function (Accumulation) 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124178" y="838200"/>
            <a:ext cx="4797778" cy="5867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Arial Narrow" panose="020B0606020202030204" pitchFamily="34" charset="0"/>
              </a:rPr>
              <a:t>function</a:t>
            </a:r>
            <a:r>
              <a:rPr lang="en-US" altLang="en-US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 y = fact(n)</a:t>
            </a:r>
            <a:endParaRPr lang="en-US" altLang="en-US" sz="24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solidFill>
                  <a:srgbClr val="228B22"/>
                </a:solidFill>
                <a:latin typeface="Arial Narrow" panose="020B0606020202030204" pitchFamily="34" charset="0"/>
              </a:rPr>
              <a:t>%  Lots ‘o’ intro. comments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4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solidFill>
                  <a:srgbClr val="009900"/>
                </a:solidFill>
                <a:latin typeface="Arial Narrow" panose="020B0606020202030204" pitchFamily="34" charset="0"/>
              </a:rPr>
              <a:t>% internal variable k = loop variable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solidFill>
                  <a:srgbClr val="228B22"/>
                </a:solidFill>
                <a:latin typeface="Arial Narrow" panose="020B0606020202030204" pitchFamily="34" charset="0"/>
              </a:rPr>
              <a:t>% initialize accumulation variable</a:t>
            </a:r>
            <a:endParaRPr lang="en-US" altLang="en-US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Arial Narrow" panose="020B0606020202030204" pitchFamily="34" charset="0"/>
              </a:rPr>
              <a:t>		y = 1;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8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solidFill>
                  <a:srgbClr val="009900"/>
                </a:solidFill>
                <a:latin typeface="Arial Narrow" panose="020B0606020202030204" pitchFamily="34" charset="0"/>
              </a:rPr>
              <a:t>%  use for loop to accumulate the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solidFill>
                  <a:srgbClr val="009900"/>
                </a:solidFill>
                <a:latin typeface="Arial Narrow" panose="020B0606020202030204" pitchFamily="34" charset="0"/>
              </a:rPr>
              <a:t>% factorial product in the variable 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Arial Narrow" panose="020B0606020202030204" pitchFamily="34" charset="0"/>
              </a:rPr>
              <a:t>for</a:t>
            </a:r>
            <a:r>
              <a:rPr lang="en-US" altLang="en-US" dirty="0">
                <a:solidFill>
                  <a:srgbClr val="000000"/>
                </a:solidFill>
                <a:latin typeface="Arial Narrow" panose="020B0606020202030204" pitchFamily="34" charset="0"/>
              </a:rPr>
              <a:t> k = 1 </a:t>
            </a:r>
            <a:r>
              <a:rPr lang="en-US" altLang="en-US" b="1" dirty="0">
                <a:solidFill>
                  <a:srgbClr val="000000"/>
                </a:solidFill>
                <a:latin typeface="Arial Narrow" panose="020B0606020202030204" pitchFamily="34" charset="0"/>
              </a:rPr>
              <a:t>: </a:t>
            </a:r>
            <a:r>
              <a:rPr lang="en-US" altLang="en-US" dirty="0">
                <a:solidFill>
                  <a:srgbClr val="000000"/>
                </a:solidFill>
                <a:latin typeface="Arial Narrow" panose="020B0606020202030204" pitchFamily="34" charset="0"/>
              </a:rPr>
              <a:t>n</a:t>
            </a:r>
            <a:endParaRPr lang="en-US" altLang="en-US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Arial Narrow" panose="020B0606020202030204" pitchFamily="34" charset="0"/>
              </a:rPr>
              <a:t>    	y = k * y;</a:t>
            </a:r>
            <a:endParaRPr lang="en-US" altLang="en-US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Arial Narrow" panose="020B0606020202030204" pitchFamily="34" charset="0"/>
              </a:rPr>
              <a:t>end</a:t>
            </a:r>
            <a:endParaRPr lang="en-US" altLang="en-US" sz="2000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5435030" y="838200"/>
            <a:ext cx="6061752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CC00CC"/>
                </a:solidFill>
              </a:rPr>
              <a:t>The accumulation variable (y) must have an initial value before the loop starts.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CC00CC"/>
                </a:solidFill>
              </a:rPr>
              <a:t>You can initialize the </a:t>
            </a:r>
            <a:r>
              <a:rPr lang="en-US" altLang="en-US" sz="2000" b="1" dirty="0">
                <a:solidFill>
                  <a:srgbClr val="CC00CC"/>
                </a:solidFill>
              </a:rPr>
              <a:t>accumulation variable </a:t>
            </a:r>
            <a:r>
              <a:rPr lang="en-US" altLang="en-US" sz="2000" dirty="0">
                <a:solidFill>
                  <a:srgbClr val="CC00CC"/>
                </a:solidFill>
              </a:rPr>
              <a:t>by:</a:t>
            </a:r>
            <a:r>
              <a:rPr lang="en-US" altLang="en-US" sz="2000" b="1" dirty="0">
                <a:solidFill>
                  <a:srgbClr val="CC00CC"/>
                </a:solidFill>
              </a:rPr>
              <a:t> </a:t>
            </a:r>
            <a:br>
              <a:rPr lang="en-US" altLang="en-US" sz="2000" b="1" dirty="0">
                <a:solidFill>
                  <a:srgbClr val="CC00CC"/>
                </a:solidFill>
              </a:rPr>
            </a:br>
            <a:r>
              <a:rPr lang="en-US" altLang="en-US" sz="2000" dirty="0">
                <a:solidFill>
                  <a:srgbClr val="CC00CC"/>
                </a:solidFill>
              </a:rPr>
              <a:t>carrying out the first calculation outside the loop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CC00CC"/>
                </a:solidFill>
              </a:rPr>
              <a:t>or use: 	</a:t>
            </a:r>
            <a:r>
              <a:rPr lang="en-US" altLang="en-US" sz="1200" dirty="0">
                <a:solidFill>
                  <a:srgbClr val="CC00CC"/>
                </a:solidFill>
                <a:latin typeface="Calibri" panose="020F0502020204030204" pitchFamily="34" charset="0"/>
              </a:rPr>
              <a:t>●</a:t>
            </a:r>
            <a:r>
              <a:rPr lang="en-US" altLang="en-US" sz="2000" dirty="0">
                <a:solidFill>
                  <a:srgbClr val="CC00CC"/>
                </a:solidFill>
              </a:rPr>
              <a:t>  1 to start a product</a:t>
            </a:r>
          </a:p>
          <a:p>
            <a:pPr lvl="2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 dirty="0">
                <a:solidFill>
                  <a:srgbClr val="CC00CC"/>
                </a:solidFill>
              </a:rPr>
              <a:t> 0 to start a summation</a:t>
            </a:r>
          </a:p>
          <a:p>
            <a:pPr lvl="2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 dirty="0">
                <a:solidFill>
                  <a:srgbClr val="CC00CC"/>
                </a:solidFill>
              </a:rPr>
              <a:t> [ ] to start a concatenation</a:t>
            </a:r>
            <a:r>
              <a:rPr lang="en-US" altLang="en-US" sz="2000" dirty="0">
                <a:solidFill>
                  <a:srgbClr val="660066"/>
                </a:solidFill>
              </a:rPr>
              <a:t> </a:t>
            </a:r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5207283" y="4125468"/>
            <a:ext cx="534084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990000"/>
                </a:solidFill>
              </a:rPr>
              <a:t>Inside the loop the </a:t>
            </a:r>
            <a:r>
              <a:rPr lang="en-US" altLang="en-US" sz="2000" b="1" dirty="0">
                <a:solidFill>
                  <a:srgbClr val="990000"/>
                </a:solidFill>
              </a:rPr>
              <a:t>accumulation variable </a:t>
            </a:r>
            <a:r>
              <a:rPr lang="en-US" altLang="en-US" sz="2000" dirty="0">
                <a:solidFill>
                  <a:srgbClr val="990000"/>
                </a:solidFill>
              </a:rPr>
              <a:t>appears on both the LHS and RHS to allow information to pass from one loop to the next.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AutoShape 8"/>
              <p:cNvSpPr>
                <a:spLocks/>
              </p:cNvSpPr>
              <p:nvPr/>
            </p:nvSpPr>
            <p:spPr bwMode="auto">
              <a:xfrm>
                <a:off x="6324067" y="5353051"/>
                <a:ext cx="3745043" cy="1333498"/>
              </a:xfrm>
              <a:prstGeom prst="borderCallout2">
                <a:avLst>
                  <a:gd name="adj1" fmla="val 9093"/>
                  <a:gd name="adj2" fmla="val -3125"/>
                  <a:gd name="adj3" fmla="val 9093"/>
                  <a:gd name="adj4" fmla="val -18944"/>
                  <a:gd name="adj5" fmla="val 31903"/>
                  <a:gd name="adj6" fmla="val -108010"/>
                </a:avLst>
              </a:prstGeom>
              <a:ln>
                <a:headEnd/>
                <a:tailEnd/>
              </a:ln>
              <a:ex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2400" dirty="0">
                    <a:latin typeface="+mn-lt"/>
                  </a:rPr>
                  <a:t>Recursion Formula</a:t>
                </a:r>
              </a:p>
              <a:p>
                <a:pPr eaLnBrk="1" hangingPunct="1"/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−1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sz="2400" dirty="0">
                  <a:latin typeface="+mn-lt"/>
                </a:endParaRPr>
              </a:p>
              <a:p>
                <a:pPr eaLnBrk="1" hangingPunct="1"/>
                <a:r>
                  <a:rPr lang="en-US" sz="2400" dirty="0"/>
                  <a:t>or  	</a:t>
                </a:r>
                <a:r>
                  <a:rPr lang="en-US" sz="2400" i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en-US" sz="2400" i="1" baseline="-25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k</a:t>
                </a:r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  k ( y</a:t>
                </a:r>
                <a:r>
                  <a:rPr lang="en-US" sz="2400" i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k-1 </a:t>
                </a:r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</a:p>
              <a:p>
                <a:pPr algn="ctr" eaLnBrk="1" hangingPunct="1"/>
                <a:endParaRPr lang="en-US" sz="2400" dirty="0">
                  <a:latin typeface="+mn-lt"/>
                </a:endParaRPr>
              </a:p>
              <a:p>
                <a:pPr algn="ctr" eaLnBrk="1" hangingPunct="1"/>
                <a:endParaRPr lang="en-US" altLang="en-US" sz="2800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6" name="AutoShap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24067" y="5353051"/>
                <a:ext cx="3745043" cy="1333498"/>
              </a:xfrm>
              <a:prstGeom prst="borderCallout2">
                <a:avLst>
                  <a:gd name="adj1" fmla="val 9093"/>
                  <a:gd name="adj2" fmla="val -3125"/>
                  <a:gd name="adj3" fmla="val 9093"/>
                  <a:gd name="adj4" fmla="val -18944"/>
                  <a:gd name="adj5" fmla="val 31903"/>
                  <a:gd name="adj6" fmla="val -108010"/>
                </a:avLst>
              </a:prstGeom>
              <a:blipFill>
                <a:blip r:embed="rId3"/>
                <a:stretch>
                  <a:fillRect t="-3167"/>
                </a:stretch>
              </a:blipFill>
              <a:ln>
                <a:headEnd/>
                <a:tailEnd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7429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105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6" grpId="0"/>
      <p:bldP spid="110597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081" y="154742"/>
            <a:ext cx="11413837" cy="669348"/>
          </a:xfrm>
        </p:spPr>
        <p:txBody>
          <a:bodyPr>
            <a:normAutofit fontScale="90000"/>
          </a:bodyPr>
          <a:lstStyle/>
          <a:p>
            <a:r>
              <a:rPr lang="en-US" dirty="0"/>
              <a:t>Loops: Accumulation to an Answer (Lab Handout)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494" y="1228436"/>
            <a:ext cx="11942506" cy="5629563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dirty="0"/>
              <a:t>Example: Elastic Energy (For loop)	</a:t>
            </a:r>
            <a:r>
              <a:rPr lang="en-US" dirty="0" smtClean="0"/>
              <a:t> - energy for a given compression</a:t>
            </a:r>
            <a:r>
              <a:rPr lang="en-US" dirty="0"/>
              <a:t>	</a:t>
            </a:r>
            <a:endParaRPr lang="en-US" b="1" dirty="0"/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Exercise: Capacitor Charging (For loop</a:t>
            </a:r>
            <a:r>
              <a:rPr lang="en-US" dirty="0" smtClean="0"/>
              <a:t>) – energy for a given time</a:t>
            </a:r>
            <a:r>
              <a:rPr lang="en-US" dirty="0"/>
              <a:t>		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Exercise: Impact of Step Size						</a:t>
            </a:r>
          </a:p>
        </p:txBody>
      </p:sp>
    </p:spTree>
    <p:extLst>
      <p:ext uri="{BB962C8B-B14F-4D97-AF65-F5344CB8AC3E}">
        <p14:creationId xmlns:p14="http://schemas.microsoft.com/office/powerpoint/2010/main" val="2751666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239" y="935944"/>
            <a:ext cx="6870388" cy="54813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6400" y="1447211"/>
            <a:ext cx="3477443" cy="1754326"/>
          </a:xfrm>
          <a:prstGeom prst="rect">
            <a:avLst/>
          </a:prstGeom>
          <a:solidFill>
            <a:srgbClr val="66FFCC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Recursion Equation(s)</a:t>
            </a:r>
          </a:p>
          <a:p>
            <a:pPr algn="ctr"/>
            <a:endParaRPr lang="en-US" sz="1600" b="1" dirty="0" smtClean="0"/>
          </a:p>
          <a:p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400" baseline="-25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E</a:t>
            </a:r>
            <a:r>
              <a:rPr lang="en-US" sz="24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i-1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 k *x</a:t>
            </a:r>
            <a:r>
              <a:rPr lang="en-US" sz="24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  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b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x</a:t>
            </a:r>
            <a:r>
              <a:rPr lang="en-US" sz="24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i-1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	        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(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Up Arrow 2"/>
          <p:cNvSpPr/>
          <p:nvPr/>
        </p:nvSpPr>
        <p:spPr>
          <a:xfrm>
            <a:off x="10142011" y="5828800"/>
            <a:ext cx="953734" cy="1029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xf</a:t>
            </a:r>
            <a:endParaRPr lang="en-US" sz="2800" dirty="0"/>
          </a:p>
        </p:txBody>
      </p:sp>
      <p:sp>
        <p:nvSpPr>
          <p:cNvPr id="7" name="Left-Right Arrow 6"/>
          <p:cNvSpPr/>
          <p:nvPr/>
        </p:nvSpPr>
        <p:spPr>
          <a:xfrm>
            <a:off x="5164658" y="6251647"/>
            <a:ext cx="4977353" cy="55450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x</a:t>
            </a:r>
            <a:endParaRPr lang="en-US" sz="28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06400" y="160597"/>
            <a:ext cx="11413837" cy="669348"/>
          </a:xfrm>
        </p:spPr>
        <p:txBody>
          <a:bodyPr/>
          <a:lstStyle/>
          <a:p>
            <a:r>
              <a:rPr lang="en-US" dirty="0" smtClean="0"/>
              <a:t>I. Example</a:t>
            </a:r>
            <a:r>
              <a:rPr lang="en-US" dirty="0"/>
              <a:t>: Elastic Energy (For loop)	</a:t>
            </a:r>
          </a:p>
        </p:txBody>
      </p:sp>
    </p:spTree>
    <p:extLst>
      <p:ext uri="{BB962C8B-B14F-4D97-AF65-F5344CB8AC3E}">
        <p14:creationId xmlns:p14="http://schemas.microsoft.com/office/powerpoint/2010/main" val="44143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 b="30782"/>
          <a:stretch/>
        </p:blipFill>
        <p:spPr>
          <a:xfrm>
            <a:off x="3026530" y="75461"/>
            <a:ext cx="5106304" cy="6686125"/>
          </a:xfrm>
          <a:prstGeom prst="rect">
            <a:avLst/>
          </a:prstGeom>
        </p:spPr>
      </p:pic>
      <p:sp>
        <p:nvSpPr>
          <p:cNvPr id="4" name="Text Box 8"/>
          <p:cNvSpPr txBox="1"/>
          <p:nvPr/>
        </p:nvSpPr>
        <p:spPr>
          <a:xfrm>
            <a:off x="8297531" y="75461"/>
            <a:ext cx="3802732" cy="6755906"/>
          </a:xfrm>
          <a:prstGeom prst="rect">
            <a:avLst/>
          </a:prstGeom>
          <a:solidFill>
            <a:srgbClr val="D9F1D9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US" sz="20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Octave</a:t>
            </a:r>
            <a:r>
              <a:rPr lang="es-US" sz="20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/MATLAB </a:t>
            </a:r>
            <a:r>
              <a:rPr lang="es-US" sz="20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function</a:t>
            </a:r>
            <a:endParaRPr lang="es-US" sz="2000" b="1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s-US" sz="1600" dirty="0">
              <a:solidFill>
                <a:srgbClr val="0000FF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US" sz="1600" dirty="0" err="1" smtClean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function</a:t>
            </a:r>
            <a:r>
              <a:rPr lang="es-US" sz="16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[E, error] = </a:t>
            </a:r>
            <a:r>
              <a:rPr lang="es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elastic</a:t>
            </a:r>
            <a:r>
              <a:rPr lang="es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(k, </a:t>
            </a:r>
            <a:r>
              <a:rPr lang="es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xf</a:t>
            </a:r>
            <a:r>
              <a:rPr lang="es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dx)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228B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228B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r>
              <a:rPr lang="en-US" sz="1600" dirty="0">
                <a:solidFill>
                  <a:srgbClr val="228B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en-US" sz="1600" dirty="0">
                <a:solidFill>
                  <a:srgbClr val="228B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Lots ‘o’ intro. Comments </a:t>
            </a:r>
            <a:br>
              <a:rPr lang="en-US" sz="1600" dirty="0">
                <a:solidFill>
                  <a:srgbClr val="228B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rgbClr val="228B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 (purpose author, date …)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 smtClean="0">
              <a:solidFill>
                <a:srgbClr val="228B2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228B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r>
              <a:rPr lang="en-US" sz="1600" dirty="0">
                <a:solidFill>
                  <a:srgbClr val="228B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loop setup, initial energy, initial 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228B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position, and number of steps  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E = 0;   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x = 0; 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N = round(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xf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/dx);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228B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Loop to accumulate the total energy by 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228B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making small changes in spring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1:N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16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 = x + dx;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E = E + k*(x)*dx;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228B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Energy by analytical equation 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1/2 * k *xf^2;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228B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calculation of error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error = E -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Bent Arrow 6"/>
          <p:cNvSpPr/>
          <p:nvPr/>
        </p:nvSpPr>
        <p:spPr>
          <a:xfrm flipV="1">
            <a:off x="1072449" y="4793011"/>
            <a:ext cx="1840434" cy="1127022"/>
          </a:xfrm>
          <a:prstGeom prst="bentArrow">
            <a:avLst>
              <a:gd name="adj1" fmla="val 17913"/>
              <a:gd name="adj2" fmla="val 26558"/>
              <a:gd name="adj3" fmla="val 25000"/>
              <a:gd name="adj4" fmla="val 4375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625" y="2895317"/>
            <a:ext cx="2809257" cy="2123658"/>
          </a:xfrm>
          <a:prstGeom prst="rect">
            <a:avLst/>
          </a:prstGeom>
          <a:solidFill>
            <a:srgbClr val="E8D9F3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Recursion Equation(s) 5 &amp; 6</a:t>
            </a:r>
          </a:p>
          <a:p>
            <a:pPr algn="ctr"/>
            <a:endParaRPr lang="en-US" sz="1600" b="1" dirty="0" smtClean="0"/>
          </a:p>
          <a:p>
            <a:pPr algn="ctr"/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400" baseline="-25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E</a:t>
            </a:r>
            <a:r>
              <a:rPr lang="en-US" sz="24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i-1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 k *x</a:t>
            </a:r>
            <a:r>
              <a:rPr lang="en-US" sz="24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b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x</a:t>
            </a:r>
            <a:r>
              <a:rPr lang="en-US" sz="24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i-1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	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6971" y="1186494"/>
            <a:ext cx="1455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Flowchart </a:t>
            </a:r>
            <a:endParaRPr lang="en-US" sz="2400" b="1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03626" y="245053"/>
            <a:ext cx="3138398" cy="214304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Notice </a:t>
            </a:r>
            <a:br>
              <a:rPr lang="en-US" sz="3200" dirty="0" smtClean="0"/>
            </a:br>
            <a:r>
              <a:rPr lang="en-US" sz="3200" dirty="0" smtClean="0"/>
              <a:t>(i.e., Study)</a:t>
            </a:r>
            <a:br>
              <a:rPr lang="en-US" sz="3200" dirty="0" smtClean="0"/>
            </a:br>
            <a:r>
              <a:rPr lang="en-US" sz="3200" dirty="0" smtClean="0"/>
              <a:t>The Logic Progression </a:t>
            </a:r>
            <a:endParaRPr lang="en-US" sz="3200" dirty="0"/>
          </a:p>
        </p:txBody>
      </p:sp>
      <p:sp>
        <p:nvSpPr>
          <p:cNvPr id="13" name="Right Arrow 12"/>
          <p:cNvSpPr/>
          <p:nvPr/>
        </p:nvSpPr>
        <p:spPr>
          <a:xfrm>
            <a:off x="7760118" y="1949817"/>
            <a:ext cx="557953" cy="58592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30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7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8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5646</TotalTime>
  <Words>431</Words>
  <Application>Microsoft Office PowerPoint</Application>
  <PresentationFormat>Widescreen</PresentationFormat>
  <Paragraphs>179</Paragraphs>
  <Slides>12</Slides>
  <Notes>0</Notes>
  <HiddenSlides>2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Arial Narrow</vt:lpstr>
      <vt:lpstr>Calibri</vt:lpstr>
      <vt:lpstr>Cambria Math</vt:lpstr>
      <vt:lpstr>Comic Sans MS</vt:lpstr>
      <vt:lpstr>Corbel</vt:lpstr>
      <vt:lpstr>Courier New</vt:lpstr>
      <vt:lpstr>Symbol</vt:lpstr>
      <vt:lpstr>Times New Roman</vt:lpstr>
      <vt:lpstr>Wingdings</vt:lpstr>
      <vt:lpstr>Office Theme</vt:lpstr>
      <vt:lpstr>Visio</vt:lpstr>
      <vt:lpstr>PowerPoint Presentation</vt:lpstr>
      <vt:lpstr>Loops 2: Accumulating an Answer</vt:lpstr>
      <vt:lpstr>Example: An accumulation problem</vt:lpstr>
      <vt:lpstr>4. Plan &amp; Test Calculations</vt:lpstr>
      <vt:lpstr>PowerPoint Presentation</vt:lpstr>
      <vt:lpstr>Try it: A Factorial function (Accumulation) </vt:lpstr>
      <vt:lpstr>Loops: Accumulation to an Answer (Lab Handout)</vt:lpstr>
      <vt:lpstr>I. Example: Elastic Energy (For loop) </vt:lpstr>
      <vt:lpstr>Notice  (i.e., Study) The Logic Progression </vt:lpstr>
      <vt:lpstr>Loops: Accumulation to an Answer (Lab Handout)</vt:lpstr>
      <vt:lpstr>Problem:  Before running the loop,  how many iterations are required cannot be determined. </vt:lpstr>
      <vt:lpstr>While Loops: Appendix 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Vectors and Matrices?</dc:title>
  <dc:creator>S. Scott Moor</dc:creator>
  <cp:lastModifiedBy>S S Moor</cp:lastModifiedBy>
  <cp:revision>402</cp:revision>
  <cp:lastPrinted>2018-10-24T16:34:31Z</cp:lastPrinted>
  <dcterms:created xsi:type="dcterms:W3CDTF">2015-01-23T15:40:31Z</dcterms:created>
  <dcterms:modified xsi:type="dcterms:W3CDTF">2020-03-28T20:50:25Z</dcterms:modified>
</cp:coreProperties>
</file>