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2"/>
  </p:notesMasterIdLst>
  <p:handoutMasterIdLst>
    <p:handoutMasterId r:id="rId33"/>
  </p:handoutMasterIdLst>
  <p:sldIdLst>
    <p:sldId id="346" r:id="rId3"/>
    <p:sldId id="371" r:id="rId4"/>
    <p:sldId id="339" r:id="rId5"/>
    <p:sldId id="365" r:id="rId6"/>
    <p:sldId id="415" r:id="rId7"/>
    <p:sldId id="394" r:id="rId8"/>
    <p:sldId id="417" r:id="rId9"/>
    <p:sldId id="419" r:id="rId10"/>
    <p:sldId id="356" r:id="rId11"/>
    <p:sldId id="384" r:id="rId12"/>
    <p:sldId id="341" r:id="rId13"/>
    <p:sldId id="350" r:id="rId14"/>
    <p:sldId id="348" r:id="rId15"/>
    <p:sldId id="364" r:id="rId16"/>
    <p:sldId id="420" r:id="rId17"/>
    <p:sldId id="393" r:id="rId18"/>
    <p:sldId id="387" r:id="rId19"/>
    <p:sldId id="423" r:id="rId20"/>
    <p:sldId id="424" r:id="rId21"/>
    <p:sldId id="403" r:id="rId22"/>
    <p:sldId id="416" r:id="rId23"/>
    <p:sldId id="404" r:id="rId24"/>
    <p:sldId id="378" r:id="rId25"/>
    <p:sldId id="425" r:id="rId26"/>
    <p:sldId id="408" r:id="rId27"/>
    <p:sldId id="410" r:id="rId28"/>
    <p:sldId id="418" r:id="rId29"/>
    <p:sldId id="377" r:id="rId30"/>
    <p:sldId id="385" r:id="rId31"/>
  </p:sldIdLst>
  <p:sldSz cx="12192000" cy="6858000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 to Class" id="{83670797-5356-4BF2-80A5-9CB49A1A919B}">
          <p14:sldIdLst>
            <p14:sldId id="346"/>
            <p14:sldId id="371"/>
            <p14:sldId id="339"/>
            <p14:sldId id="365"/>
            <p14:sldId id="415"/>
          </p14:sldIdLst>
        </p14:section>
        <p14:section name="1. Equivelent Resistance Lab - Part the First" id="{8D1A0BE2-D905-4DA5-9455-437DF3A845DE}">
          <p14:sldIdLst>
            <p14:sldId id="394"/>
            <p14:sldId id="417"/>
            <p14:sldId id="419"/>
          </p14:sldIdLst>
        </p14:section>
        <p14:section name="MATLAB basics" id="{221F5BBF-C73A-412B-9492-A50E8444014F}">
          <p14:sldIdLst>
            <p14:sldId id="356"/>
            <p14:sldId id="384"/>
          </p14:sldIdLst>
        </p14:section>
        <p14:section name="Command Line Calculation" id="{02DAF97D-BB74-49C8-A94A-30DD651898F4}">
          <p14:sldIdLst>
            <p14:sldId id="341"/>
            <p14:sldId id="350"/>
            <p14:sldId id="348"/>
            <p14:sldId id="364"/>
          </p14:sldIdLst>
        </p14:section>
        <p14:section name="Variables" id="{AAA0D604-7A31-4189-9EE2-6F40F27DFFA8}">
          <p14:sldIdLst>
            <p14:sldId id="420"/>
            <p14:sldId id="393"/>
            <p14:sldId id="387"/>
            <p14:sldId id="423"/>
          </p14:sldIdLst>
        </p14:section>
        <p14:section name="Creating a Script" id="{1808A65A-B2E1-4967-8087-427FAC9A82F1}">
          <p14:sldIdLst>
            <p14:sldId id="424"/>
            <p14:sldId id="403"/>
            <p14:sldId id="416"/>
            <p14:sldId id="404"/>
            <p14:sldId id="378"/>
            <p14:sldId id="425"/>
            <p14:sldId id="408"/>
          </p14:sldIdLst>
        </p14:section>
        <p14:section name="Close" id="{B8E843FF-D4E5-4C43-854C-75D5837511F7}">
          <p14:sldIdLst>
            <p14:sldId id="410"/>
            <p14:sldId id="418"/>
            <p14:sldId id="377"/>
            <p14:sldId id="3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BC00"/>
    <a:srgbClr val="00E400"/>
    <a:srgbClr val="3E1B59"/>
    <a:srgbClr val="CCECFF"/>
    <a:srgbClr val="C5FFC5"/>
    <a:srgbClr val="99FF99"/>
    <a:srgbClr val="FFFF99"/>
    <a:srgbClr val="80008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97" autoAdjust="0"/>
    <p:restoredTop sz="94683" autoAdjust="0"/>
  </p:normalViewPr>
  <p:slideViewPr>
    <p:cSldViewPr>
      <p:cViewPr varScale="1">
        <p:scale>
          <a:sx n="81" d="100"/>
          <a:sy n="81" d="100"/>
        </p:scale>
        <p:origin x="108" y="6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246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3"/>
            <a:ext cx="2972098" cy="466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90" tIns="45647" rIns="91290" bIns="45647" numCol="1" anchor="t" anchorCtr="0" compatLnSpc="1">
            <a:prstTxWarp prst="textNoShape">
              <a:avLst/>
            </a:prstTxWarp>
          </a:bodyPr>
          <a:lstStyle>
            <a:lvl1pPr algn="l" defTabSz="912700" eaLnBrk="1" hangingPunct="1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906" y="3"/>
            <a:ext cx="2972097" cy="466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90" tIns="45647" rIns="91290" bIns="45647" numCol="1" anchor="t" anchorCtr="0" compatLnSpc="1">
            <a:prstTxWarp prst="textNoShape">
              <a:avLst/>
            </a:prstTxWarp>
          </a:bodyPr>
          <a:lstStyle>
            <a:lvl1pPr algn="r" defTabSz="912700" eaLnBrk="1" hangingPunct="1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47246"/>
            <a:ext cx="2972098" cy="466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90" tIns="45647" rIns="91290" bIns="45647" numCol="1" anchor="b" anchorCtr="0" compatLnSpc="1">
            <a:prstTxWarp prst="textNoShape">
              <a:avLst/>
            </a:prstTxWarp>
          </a:bodyPr>
          <a:lstStyle>
            <a:lvl1pPr algn="l" defTabSz="912700" eaLnBrk="1" hangingPunct="1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906" y="8847246"/>
            <a:ext cx="2972097" cy="466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90" tIns="45647" rIns="91290" bIns="45647" numCol="1" anchor="b" anchorCtr="0" compatLnSpc="1">
            <a:prstTxWarp prst="textNoShape">
              <a:avLst/>
            </a:prstTxWarp>
          </a:bodyPr>
          <a:lstStyle>
            <a:lvl1pPr algn="r" defTabSz="912700" eaLnBrk="1" hangingPunct="1">
              <a:defRPr sz="11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9D28F1D-8CE7-4D32-84C7-EAA0901751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932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72098" cy="466617"/>
          </a:xfrm>
          <a:prstGeom prst="rect">
            <a:avLst/>
          </a:prstGeom>
        </p:spPr>
        <p:txBody>
          <a:bodyPr vert="horz" lIns="86324" tIns="43162" rIns="86324" bIns="43162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417" y="3"/>
            <a:ext cx="2972098" cy="466617"/>
          </a:xfrm>
          <a:prstGeom prst="rect">
            <a:avLst/>
          </a:prstGeom>
        </p:spPr>
        <p:txBody>
          <a:bodyPr vert="horz" lIns="86324" tIns="43162" rIns="86324" bIns="43162" rtlCol="0"/>
          <a:lstStyle>
            <a:lvl1pPr algn="r">
              <a:defRPr sz="1100"/>
            </a:lvl1pPr>
          </a:lstStyle>
          <a:p>
            <a:fld id="{2EBB6791-89D2-49D5-BD8B-D3B5BF595DC1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3413" y="1162050"/>
            <a:ext cx="5591175" cy="3146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324" tIns="43162" rIns="86324" bIns="431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103" y="4482918"/>
            <a:ext cx="5485805" cy="3666717"/>
          </a:xfrm>
          <a:prstGeom prst="rect">
            <a:avLst/>
          </a:prstGeom>
        </p:spPr>
        <p:txBody>
          <a:bodyPr vert="horz" lIns="86324" tIns="43162" rIns="86324" bIns="431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8847246"/>
            <a:ext cx="2972098" cy="466617"/>
          </a:xfrm>
          <a:prstGeom prst="rect">
            <a:avLst/>
          </a:prstGeom>
        </p:spPr>
        <p:txBody>
          <a:bodyPr vert="horz" lIns="86324" tIns="43162" rIns="86324" bIns="43162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417" y="8847246"/>
            <a:ext cx="2972098" cy="466617"/>
          </a:xfrm>
          <a:prstGeom prst="rect">
            <a:avLst/>
          </a:prstGeom>
        </p:spPr>
        <p:txBody>
          <a:bodyPr vert="horz" lIns="86324" tIns="43162" rIns="86324" bIns="43162" rtlCol="0" anchor="b"/>
          <a:lstStyle>
            <a:lvl1pPr algn="r">
              <a:defRPr sz="1100"/>
            </a:lvl1pPr>
          </a:lstStyle>
          <a:p>
            <a:fld id="{DA873E79-6CB2-4A9C-833A-E09289840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496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49282-3452-422E-88D1-48472B9A6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78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53D92-6ADF-429E-9647-08F9276DA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40800" y="228600"/>
            <a:ext cx="28448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83312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C1CE9-3FF5-46BF-B85F-0637E5105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15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06400" y="228600"/>
            <a:ext cx="11379200" cy="586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89792-1338-4B4E-984E-44208B481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89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636B7A-F085-4BA3-B55E-4C065C2F401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947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EBE775-9A62-4312-86C3-BCF6ACDA3E9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578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B9C2F4-1364-4596-9F31-D0796FF7388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43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143000"/>
            <a:ext cx="5588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43000"/>
            <a:ext cx="5588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242094-80B0-4AE0-9231-DCDD246581E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3566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F9F023-E0B9-4E83-BE66-55642C8882B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7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2B2289-7576-4720-BE31-10413DB1800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629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A4EA3D-534D-495B-AD70-5316DC5AFBC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763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079F4-6E0C-4F53-A40C-F21651F0B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860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25224A-9767-4DDB-A4BA-E158C0E8494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7851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B28ABB-9B4A-4C44-8F13-337F94C9F57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3991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875896-FF68-46C8-B6A0-C06C409F19F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3166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40800" y="228600"/>
            <a:ext cx="28448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83312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197A54-6B47-44B0-9F44-958D9C3E267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221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92490-7C94-4753-AD45-973455FE54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22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143000"/>
            <a:ext cx="5588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43000"/>
            <a:ext cx="5588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08F78-7177-4E40-8A2B-E272D79D2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9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F98F1-54BB-4F9A-9CA7-943C89F65B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04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998CA-925F-46B0-BEA3-75133534F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1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FB37D-45E1-43E0-A260-66096F0B4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2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EF947-A4FA-408D-8E19-FE9BC3C5D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41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08146-9F56-4594-92E5-DAED1AF78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8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228600"/>
            <a:ext cx="1117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143000"/>
            <a:ext cx="113792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1DF9D1A-CA3D-4399-A75E-3E86D998C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228600"/>
            <a:ext cx="1117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143000"/>
            <a:ext cx="113792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 algn="ct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pPr eaLnBrk="1" hangingPunct="1"/>
            <a:fld id="{3AA5B6D0-ED5F-45AF-A9CF-2FCC7BDDDACF}" type="slidenum">
              <a:rPr lang="en-US" altLang="en-US" smtClean="0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021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381000"/>
            <a:ext cx="8229600" cy="1470025"/>
          </a:xfrm>
        </p:spPr>
        <p:txBody>
          <a:bodyPr/>
          <a:lstStyle/>
          <a:p>
            <a:pPr eaLnBrk="1" hangingPunct="1"/>
            <a:r>
              <a:rPr lang="en-US" sz="3600" dirty="0"/>
              <a:t>ENGR 128: Engineering Fundamentals</a:t>
            </a:r>
            <a:br>
              <a:rPr lang="en-US" sz="3600" dirty="0"/>
            </a:br>
            <a:r>
              <a:rPr lang="en-US" sz="3600" dirty="0"/>
              <a:t>Computer Lab – Spring 2020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1851025"/>
            <a:ext cx="6324600" cy="5873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S. Scott Moor</a:t>
            </a: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697"/>
          <a:stretch/>
        </p:blipFill>
        <p:spPr>
          <a:xfrm>
            <a:off x="9067800" y="5486400"/>
            <a:ext cx="2971800" cy="12192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908774" y="4655403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First-Year </a:t>
            </a:r>
            <a:br>
              <a:rPr lang="en-US" dirty="0"/>
            </a:br>
            <a:r>
              <a:rPr lang="en-US" dirty="0"/>
              <a:t>Engineering Program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1" y="1402866"/>
            <a:ext cx="6707841" cy="4032690"/>
          </a:xfrm>
          <a:prstGeom prst="rect">
            <a:avLst/>
          </a:prstGeom>
        </p:spPr>
      </p:pic>
      <p:sp>
        <p:nvSpPr>
          <p:cNvPr id="17411" name="Text Box 11"/>
          <p:cNvSpPr txBox="1">
            <a:spLocks noChangeArrowheads="1"/>
          </p:cNvSpPr>
          <p:nvPr/>
        </p:nvSpPr>
        <p:spPr bwMode="auto">
          <a:xfrm>
            <a:off x="118710" y="165524"/>
            <a:ext cx="403566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00"/>
                </a:solidFill>
              </a:rPr>
              <a:t>MATLAB Interface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00"/>
                </a:solidFill>
              </a:rPr>
              <a:t>(review using software)</a:t>
            </a:r>
          </a:p>
        </p:txBody>
      </p:sp>
      <p:sp>
        <p:nvSpPr>
          <p:cNvPr id="63492" name="AutoShape 16"/>
          <p:cNvSpPr>
            <a:spLocks/>
          </p:cNvSpPr>
          <p:nvPr/>
        </p:nvSpPr>
        <p:spPr bwMode="auto">
          <a:xfrm>
            <a:off x="5715000" y="228600"/>
            <a:ext cx="4800600" cy="990600"/>
          </a:xfrm>
          <a:prstGeom prst="borderCallout2">
            <a:avLst>
              <a:gd name="adj1" fmla="val 11537"/>
              <a:gd name="adj2" fmla="val -1588"/>
              <a:gd name="adj3" fmla="val 11537"/>
              <a:gd name="adj4" fmla="val -5755"/>
              <a:gd name="adj5" fmla="val 177148"/>
              <a:gd name="adj6" fmla="val -2092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US" alt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The Current Directory where your work will be.   Your may want to change to portable media or U: drive. </a:t>
            </a:r>
          </a:p>
        </p:txBody>
      </p:sp>
      <p:sp>
        <p:nvSpPr>
          <p:cNvPr id="63493" name="AutoShape 17"/>
          <p:cNvSpPr>
            <a:spLocks/>
          </p:cNvSpPr>
          <p:nvPr/>
        </p:nvSpPr>
        <p:spPr bwMode="auto">
          <a:xfrm>
            <a:off x="1801907" y="5657235"/>
            <a:ext cx="4267200" cy="990600"/>
          </a:xfrm>
          <a:prstGeom prst="borderCallout2">
            <a:avLst>
              <a:gd name="adj1" fmla="val 11537"/>
              <a:gd name="adj2" fmla="val 99684"/>
              <a:gd name="adj3" fmla="val 11537"/>
              <a:gd name="adj4" fmla="val 108216"/>
              <a:gd name="adj5" fmla="val -92896"/>
              <a:gd name="adj6" fmla="val 12195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00"/>
                </a:solidFill>
                <a:latin typeface="Comic Sans MS" panose="030F0702030302020204" pitchFamily="66" charset="0"/>
              </a:rPr>
              <a:t>Command Window:  Where you do your work and see your answers. </a:t>
            </a:r>
          </a:p>
          <a:p>
            <a:pPr eaLnBrk="1" hangingPunct="1"/>
            <a:r>
              <a:rPr lang="en-US" altLang="en-US" sz="2000" b="1">
                <a:solidFill>
                  <a:srgbClr val="000000"/>
                </a:solidFill>
                <a:latin typeface="Comic Sans MS" panose="030F0702030302020204" pitchFamily="66" charset="0"/>
              </a:rPr>
              <a:t>&gt;&gt;</a:t>
            </a:r>
            <a:r>
              <a:rPr lang="en-US" altLang="en-US" sz="2000">
                <a:solidFill>
                  <a:srgbClr val="000000"/>
                </a:solidFill>
                <a:latin typeface="Comic Sans MS" panose="030F0702030302020204" pitchFamily="66" charset="0"/>
              </a:rPr>
              <a:t> is the “command prompt”</a:t>
            </a:r>
          </a:p>
        </p:txBody>
      </p:sp>
      <p:sp>
        <p:nvSpPr>
          <p:cNvPr id="17415" name="AutoShape 8"/>
          <p:cNvSpPr>
            <a:spLocks/>
          </p:cNvSpPr>
          <p:nvPr/>
        </p:nvSpPr>
        <p:spPr bwMode="auto">
          <a:xfrm>
            <a:off x="5728173" y="2386546"/>
            <a:ext cx="1753935" cy="1569944"/>
          </a:xfrm>
          <a:prstGeom prst="borderCallout2">
            <a:avLst>
              <a:gd name="adj1" fmla="val 10046"/>
              <a:gd name="adj2" fmla="val 101586"/>
              <a:gd name="adj3" fmla="val 9189"/>
              <a:gd name="adj4" fmla="val 107821"/>
              <a:gd name="adj5" fmla="val 509"/>
              <a:gd name="adj6" fmla="val 17642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 sz="2000">
                <a:solidFill>
                  <a:srgbClr val="000000"/>
                </a:solidFill>
                <a:latin typeface="Comic Sans MS" panose="030F0702030302020204" pitchFamily="66" charset="0"/>
              </a:rPr>
              <a:t>This shows the current variables in your workspace.  </a:t>
            </a:r>
          </a:p>
        </p:txBody>
      </p:sp>
      <p:sp>
        <p:nvSpPr>
          <p:cNvPr id="17416" name="AutoShape 10"/>
          <p:cNvSpPr>
            <a:spLocks/>
          </p:cNvSpPr>
          <p:nvPr/>
        </p:nvSpPr>
        <p:spPr bwMode="auto">
          <a:xfrm>
            <a:off x="536339" y="1613060"/>
            <a:ext cx="1600201" cy="1546972"/>
          </a:xfrm>
          <a:prstGeom prst="borderCallout2">
            <a:avLst>
              <a:gd name="adj1" fmla="val 17646"/>
              <a:gd name="adj2" fmla="val 100347"/>
              <a:gd name="adj3" fmla="val 16111"/>
              <a:gd name="adj4" fmla="val 104514"/>
              <a:gd name="adj5" fmla="val 87211"/>
              <a:gd name="adj6" fmla="val 19222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srgbClr val="000000"/>
                </a:solidFill>
              </a:rPr>
              <a:t>The files in your current directory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839200" y="28956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Command History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09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nimBg="1"/>
      <p:bldP spid="6349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Calculations in MATLAB (similar to Excel)</a:t>
            </a:r>
          </a:p>
        </p:txBody>
      </p:sp>
      <p:graphicFrame>
        <p:nvGraphicFramePr>
          <p:cNvPr id="150571" name="Group 4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329337"/>
              </p:ext>
            </p:extLst>
          </p:nvPr>
        </p:nvGraphicFramePr>
        <p:xfrm>
          <a:off x="1828800" y="1223964"/>
          <a:ext cx="8534400" cy="4402139"/>
        </p:xfrm>
        <a:graphic>
          <a:graphicData uri="http://schemas.openxmlformats.org/drawingml/2006/table">
            <a:tbl>
              <a:tblPr/>
              <a:tblGrid>
                <a:gridCol w="426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3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 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Subtraction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7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+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Addition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*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Multiplication 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7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Division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^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Exponentiation 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Calculations with Numbers. 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60400" indent="-660400" eaLnBrk="1" hangingPunct="1">
              <a:lnSpc>
                <a:spcPct val="80000"/>
              </a:lnSpc>
              <a:buNone/>
            </a:pPr>
            <a:endParaRPr lang="en-US" sz="3200" dirty="0"/>
          </a:p>
          <a:p>
            <a:pPr marL="660400" indent="-660400" eaLnBrk="1" hangingPunct="1">
              <a:lnSpc>
                <a:spcPct val="80000"/>
              </a:lnSpc>
              <a:buNone/>
            </a:pPr>
            <a:endParaRPr lang="en-US" sz="3200" dirty="0"/>
          </a:p>
          <a:p>
            <a:pPr marL="660400" indent="-660400" eaLnBrk="1" hangingPunct="1">
              <a:lnSpc>
                <a:spcPct val="80000"/>
              </a:lnSpc>
              <a:buNone/>
            </a:pPr>
            <a:r>
              <a:rPr lang="en-US" sz="3200" dirty="0"/>
              <a:t> In the MATLAB Command Window, Try: </a:t>
            </a:r>
          </a:p>
          <a:p>
            <a:pPr marL="660400" indent="-660400" eaLnBrk="1" hangingPunct="1">
              <a:lnSpc>
                <a:spcPct val="80000"/>
              </a:lnSpc>
              <a:buNone/>
            </a:pPr>
            <a:r>
              <a:rPr lang="en-US" sz="2000" dirty="0"/>
              <a:t> </a:t>
            </a: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6994235" y="6073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2400">
              <a:latin typeface="Arial Unicode MS" panose="020B0604020202020204" pitchFamily="34" charset="-128"/>
            </a:endParaRP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973975"/>
              </p:ext>
            </p:extLst>
          </p:nvPr>
        </p:nvGraphicFramePr>
        <p:xfrm>
          <a:off x="7620000" y="1447800"/>
          <a:ext cx="1533525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4" name="Equation" r:id="rId3" imgW="317225" imgH="393359" progId="Equation.3">
                  <p:embed/>
                </p:oleObj>
              </mc:Choice>
              <mc:Fallback>
                <p:oleObj name="Equation" r:id="rId3" imgW="317225" imgH="39335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1447800"/>
                        <a:ext cx="1533525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0"/>
            <a:ext cx="8382000" cy="762000"/>
          </a:xfrm>
        </p:spPr>
        <p:txBody>
          <a:bodyPr/>
          <a:lstStyle/>
          <a:p>
            <a:pPr eaLnBrk="1" hangingPunct="1"/>
            <a:r>
              <a:rPr lang="en-US" sz="2400" dirty="0"/>
              <a:t>Simple MATLAB calculations with numbers (show in MATLAB)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19814"/>
            <a:ext cx="5715000" cy="590958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Command for problem above 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/>
              <a:t>	&gt;&gt; 8*3/5   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/>
              <a:t>	</a:t>
            </a:r>
            <a:r>
              <a:rPr lang="en-US" sz="2400" dirty="0" err="1"/>
              <a:t>ans</a:t>
            </a:r>
            <a:r>
              <a:rPr lang="en-US" sz="2400" dirty="0"/>
              <a:t> =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/>
              <a:t>	     4.8				</a:t>
            </a:r>
            <a:r>
              <a:rPr lang="en-US" sz="2400" dirty="0">
                <a:solidFill>
                  <a:srgbClr val="7030A0"/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Last answer is stored in  	</a:t>
            </a:r>
            <a:r>
              <a:rPr lang="en-US" sz="2400" dirty="0">
                <a:sym typeface="Wingdings" panose="05000000000000000000" pitchFamily="2" charset="2"/>
              </a:rPr>
              <a:t> </a:t>
            </a:r>
            <a:r>
              <a:rPr lang="en-US" sz="2400" dirty="0"/>
              <a:t>	“</a:t>
            </a:r>
            <a:r>
              <a:rPr lang="en-US" sz="2400" dirty="0" err="1"/>
              <a:t>ans</a:t>
            </a:r>
            <a:r>
              <a:rPr lang="en-US" sz="2400" dirty="0"/>
              <a:t>”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functions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/>
              <a:t>	&gt;&gt; sin(pi/4)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/>
              <a:t>	&gt;&gt; round(5.56)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/>
              <a:t>	&gt;&gt; </a:t>
            </a:r>
            <a:r>
              <a:rPr lang="en-US" sz="2400" dirty="0" err="1"/>
              <a:t>disp</a:t>
            </a:r>
            <a:r>
              <a:rPr lang="en-US" sz="2400" dirty="0"/>
              <a:t>(‘Hello World’)</a:t>
            </a:r>
            <a:br>
              <a:rPr lang="en-US" sz="2400" dirty="0"/>
            </a:br>
            <a:endParaRPr lang="en-US" sz="2000" dirty="0"/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538287" y="3029859"/>
            <a:ext cx="2438400" cy="990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>
                <a:latin typeface="Arial Unicode MS" panose="020B0604020202020204" pitchFamily="34" charset="-128"/>
              </a:rPr>
              <a:t>&gt;&gt; </a:t>
            </a:r>
            <a:r>
              <a:rPr lang="en-US" sz="2000" dirty="0" err="1">
                <a:latin typeface="Arial Unicode MS" panose="020B0604020202020204" pitchFamily="34" charset="-128"/>
              </a:rPr>
              <a:t>ans</a:t>
            </a:r>
            <a:r>
              <a:rPr lang="en-US" sz="2000" dirty="0">
                <a:latin typeface="Arial Unicode MS" panose="020B0604020202020204" pitchFamily="34" charset="-128"/>
              </a:rPr>
              <a:t>*12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err="1">
                <a:latin typeface="Arial Unicode MS" panose="020B0604020202020204" pitchFamily="34" charset="-128"/>
              </a:rPr>
              <a:t>ans</a:t>
            </a:r>
            <a:r>
              <a:rPr lang="en-US" sz="2000" dirty="0">
                <a:latin typeface="Arial Unicode MS" panose="020B0604020202020204" pitchFamily="34" charset="-128"/>
              </a:rPr>
              <a:t> =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>
                <a:latin typeface="Arial Unicode MS" panose="020B0604020202020204" pitchFamily="34" charset="-128"/>
              </a:rPr>
              <a:t>   57.6000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934200" y="914400"/>
            <a:ext cx="5029200" cy="453047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None/>
            </a:pPr>
            <a:r>
              <a:rPr lang="en-US" sz="2400" u="sng" dirty="0"/>
              <a:t>Some Handy Stuff</a:t>
            </a:r>
          </a:p>
          <a:p>
            <a:pPr algn="ctr" eaLnBrk="1" hangingPunct="1">
              <a:lnSpc>
                <a:spcPct val="90000"/>
              </a:lnSpc>
              <a:buNone/>
            </a:pPr>
            <a:endParaRPr lang="en-US" sz="2000" u="sng" dirty="0"/>
          </a:p>
          <a:p>
            <a:pPr marL="285750" indent="-285750" eaLnBrk="1" hangingPunct="1">
              <a:lnSpc>
                <a:spcPct val="90000"/>
              </a:lnSpc>
            </a:pPr>
            <a:r>
              <a:rPr lang="en-US" sz="2400" dirty="0"/>
              <a:t>You can Suppress showing result </a:t>
            </a:r>
            <a:br>
              <a:rPr lang="en-US" sz="2400" dirty="0"/>
            </a:br>
            <a:r>
              <a:rPr lang="en-US" sz="2400" dirty="0"/>
              <a:t>with </a:t>
            </a:r>
            <a:r>
              <a:rPr lang="en-US" sz="2400" dirty="0">
                <a:sym typeface="Wingdings" panose="05000000000000000000" pitchFamily="2" charset="2"/>
              </a:rPr>
              <a:t>semicolon ;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dirty="0">
                <a:sym typeface="Wingdings" panose="05000000000000000000" pitchFamily="2" charset="2"/>
              </a:rPr>
              <a:t>(in previous example) 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400" dirty="0">
              <a:sym typeface="Wingdings" panose="05000000000000000000" pitchFamily="2" charset="2"/>
            </a:endParaRPr>
          </a:p>
          <a:p>
            <a:pPr marL="285750" indent="-285750" eaLnBrk="1" hangingPunct="1">
              <a:lnSpc>
                <a:spcPct val="90000"/>
              </a:lnSpc>
            </a:pPr>
            <a:r>
              <a:rPr lang="en-US" sz="2400" dirty="0">
                <a:sym typeface="Wingdings" panose="05000000000000000000" pitchFamily="2" charset="2"/>
              </a:rPr>
              <a:t>To eliminate extra line spaces in command window </a:t>
            </a:r>
            <a:br>
              <a:rPr lang="en-US" sz="2400" dirty="0">
                <a:sym typeface="Wingdings" panose="05000000000000000000" pitchFamily="2" charset="2"/>
              </a:rPr>
            </a:br>
            <a:r>
              <a:rPr lang="en-US" sz="2400" dirty="0">
                <a:sym typeface="Wingdings" panose="05000000000000000000" pitchFamily="2" charset="2"/>
              </a:rPr>
              <a:t>	&gt;&gt; format compact </a:t>
            </a:r>
          </a:p>
          <a:p>
            <a:pPr marL="285750" indent="-285750" eaLnBrk="1" hangingPunct="1">
              <a:lnSpc>
                <a:spcPct val="90000"/>
              </a:lnSpc>
            </a:pPr>
            <a:endParaRPr lang="en-US" sz="2400" dirty="0">
              <a:sym typeface="Wingdings" panose="05000000000000000000" pitchFamily="2" charset="2"/>
            </a:endParaRPr>
          </a:p>
          <a:p>
            <a:pPr marL="285750" indent="-285750" eaLnBrk="1" hangingPunct="1">
              <a:lnSpc>
                <a:spcPct val="90000"/>
              </a:lnSpc>
            </a:pPr>
            <a:r>
              <a:rPr lang="en-US" sz="2400" dirty="0">
                <a:sym typeface="Wingdings" panose="05000000000000000000" pitchFamily="2" charset="2"/>
              </a:rPr>
              <a:t>To go back to the “spacey” output</a:t>
            </a:r>
            <a:br>
              <a:rPr lang="en-US" sz="2400" dirty="0">
                <a:sym typeface="Wingdings" panose="05000000000000000000" pitchFamily="2" charset="2"/>
              </a:rPr>
            </a:br>
            <a:r>
              <a:rPr lang="en-US" sz="2400" dirty="0">
                <a:sym typeface="Wingdings" panose="05000000000000000000" pitchFamily="2" charset="2"/>
              </a:rPr>
              <a:t>	&gt;&gt; format loose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Review: handy pieces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7" y="1295400"/>
            <a:ext cx="11455400" cy="4572000"/>
          </a:xfrm>
        </p:spPr>
        <p:txBody>
          <a:bodyPr/>
          <a:lstStyle/>
          <a:p>
            <a:r>
              <a:rPr lang="en-US" dirty="0"/>
              <a:t>Command for problem above 		</a:t>
            </a:r>
            <a:r>
              <a:rPr lang="en-US" dirty="0">
                <a:sym typeface="Wingdings" panose="05000000000000000000" pitchFamily="2" charset="2"/>
              </a:rPr>
              <a:t></a:t>
            </a:r>
            <a:r>
              <a:rPr lang="en-US" dirty="0"/>
              <a:t>	&gt;&gt; 8*3/5   	or 	</a:t>
            </a:r>
            <a:br>
              <a:rPr lang="en-US" dirty="0"/>
            </a:br>
            <a:r>
              <a:rPr lang="en-US" dirty="0"/>
              <a:t> 								</a:t>
            </a:r>
          </a:p>
          <a:p>
            <a:r>
              <a:rPr lang="en-US" dirty="0"/>
              <a:t>Last answer is stored in  			</a:t>
            </a:r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dirty="0"/>
              <a:t>	“</a:t>
            </a:r>
            <a:r>
              <a:rPr lang="en-US" dirty="0" err="1"/>
              <a:t>ans</a:t>
            </a:r>
            <a:r>
              <a:rPr lang="en-US" dirty="0"/>
              <a:t>”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To go to previous commands 		   	up arrow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Compact line spacing 					&gt;&gt; format compact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Spread out line spacing				&gt;&gt; format loose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D9C99-FB2F-4B91-93D3-7E040EBBC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Calculating with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2FEA6-CA7D-406D-9D08-F20F2ECEC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990600"/>
            <a:ext cx="11379200" cy="5715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Computer (e.g. MATLAB) Variable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label on storage bins</a:t>
            </a:r>
          </a:p>
          <a:p>
            <a:pPr marL="0" indent="0">
              <a:buNone/>
            </a:pPr>
            <a:r>
              <a:rPr lang="en-US" dirty="0"/>
              <a:t>	e.g. 	label is “stuff)</a:t>
            </a:r>
          </a:p>
          <a:p>
            <a:pPr marL="0" indent="0">
              <a:buNone/>
            </a:pPr>
            <a:r>
              <a:rPr lang="en-US" dirty="0"/>
              <a:t>		content is 4.8 </a:t>
            </a:r>
          </a:p>
          <a:p>
            <a:pPr marL="0" indent="0">
              <a:buNone/>
            </a:pPr>
            <a:r>
              <a:rPr lang="en-US" dirty="0"/>
              <a:t>	in MATLAB  	&gt;&gt; stuff = 8*3/5</a:t>
            </a:r>
          </a:p>
          <a:p>
            <a:r>
              <a:rPr lang="en-US" dirty="0"/>
              <a:t>lots of things can be put in a bin (numbers, vectors, text …)</a:t>
            </a:r>
          </a:p>
          <a:p>
            <a:endParaRPr lang="en-US" dirty="0"/>
          </a:p>
          <a:p>
            <a:r>
              <a:rPr lang="en-US" dirty="0"/>
              <a:t>Variable names 		must start with a letter</a:t>
            </a:r>
            <a:br>
              <a:rPr lang="en-US" dirty="0"/>
            </a:br>
            <a:r>
              <a:rPr lang="en-US" dirty="0"/>
              <a:t>				can use letters, numbers and underscores</a:t>
            </a:r>
            <a:br>
              <a:rPr lang="en-US" dirty="0"/>
            </a:br>
            <a:r>
              <a:rPr lang="en-US" dirty="0"/>
              <a:t>				up to 63 characters long!</a:t>
            </a:r>
          </a:p>
        </p:txBody>
      </p:sp>
      <p:sp useBgFill="1">
        <p:nvSpPr>
          <p:cNvPr id="4" name="Cube 3"/>
          <p:cNvSpPr/>
          <p:nvPr/>
        </p:nvSpPr>
        <p:spPr bwMode="auto">
          <a:xfrm>
            <a:off x="5791200" y="1678632"/>
            <a:ext cx="1905000" cy="1447800"/>
          </a:xfrm>
          <a:prstGeom prst="cub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90927" y="238961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Stuff</a:t>
            </a:r>
          </a:p>
        </p:txBody>
      </p:sp>
      <p:sp>
        <p:nvSpPr>
          <p:cNvPr id="6" name="Bent Arrow 5"/>
          <p:cNvSpPr/>
          <p:nvPr/>
        </p:nvSpPr>
        <p:spPr bwMode="auto">
          <a:xfrm rot="16200000" flipH="1">
            <a:off x="7185611" y="719817"/>
            <a:ext cx="631084" cy="1629851"/>
          </a:xfrm>
          <a:prstGeom prst="ben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10600" y="990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 8*3/5</a:t>
            </a:r>
          </a:p>
        </p:txBody>
      </p:sp>
    </p:spTree>
    <p:extLst>
      <p:ext uri="{BB962C8B-B14F-4D97-AF65-F5344CB8AC3E}">
        <p14:creationId xmlns:p14="http://schemas.microsoft.com/office/powerpoint/2010/main" val="1394687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(review for students if needed)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691080"/>
            <a:ext cx="6985000" cy="4176320"/>
          </a:xfrm>
          <a:ln>
            <a:solidFill>
              <a:srgbClr val="00CC00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For resistance</a:t>
            </a:r>
          </a:p>
          <a:p>
            <a:r>
              <a:rPr lang="en-US" dirty="0"/>
              <a:t>Enter resistance into variables (show </a:t>
            </a:r>
          </a:p>
          <a:p>
            <a:pPr marL="0" indent="0">
              <a:buNone/>
            </a:pPr>
            <a:r>
              <a:rPr lang="en-US" dirty="0"/>
              <a:t>	Ra = 150	</a:t>
            </a:r>
            <a:r>
              <a:rPr lang="en-US" dirty="0" err="1"/>
              <a:t>Rb</a:t>
            </a:r>
            <a:r>
              <a:rPr lang="en-US" dirty="0"/>
              <a:t> = 220 	  </a:t>
            </a:r>
            <a:r>
              <a:rPr lang="en-US" dirty="0">
                <a:solidFill>
                  <a:srgbClr val="00CC00"/>
                </a:solidFill>
              </a:rPr>
              <a:t>% inputs</a:t>
            </a:r>
          </a:p>
          <a:p>
            <a:r>
              <a:rPr lang="en-US" dirty="0"/>
              <a:t>Calculating series resistance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Rs</a:t>
            </a:r>
            <a:r>
              <a:rPr lang="en-US" dirty="0"/>
              <a:t> = Ra + </a:t>
            </a:r>
            <a:r>
              <a:rPr lang="en-US" dirty="0" err="1"/>
              <a:t>Rb</a:t>
            </a:r>
            <a:endParaRPr lang="en-US" dirty="0"/>
          </a:p>
          <a:p>
            <a:r>
              <a:rPr lang="en-US" dirty="0"/>
              <a:t>Calculating parallel resistance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Rp</a:t>
            </a:r>
            <a:r>
              <a:rPr lang="en-US" dirty="0"/>
              <a:t> = 1/(1/Ra + 1/</a:t>
            </a:r>
            <a:r>
              <a:rPr lang="en-US" dirty="0" err="1"/>
              <a:t>Rb</a:t>
            </a:r>
            <a:r>
              <a:rPr lang="en-US" dirty="0"/>
              <a:t>)</a:t>
            </a:r>
          </a:p>
          <a:p>
            <a:r>
              <a:rPr lang="en-US" dirty="0"/>
              <a:t>Note suppressing, workspace and up arrow. 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DCA268D8-B782-4230-904D-B3521DB9F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468" y="2297741"/>
            <a:ext cx="1828800" cy="15382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>
                <a:latin typeface="Arial Unicode MS" panose="020B0604020202020204" pitchFamily="34" charset="-128"/>
              </a:rPr>
              <a:t>&gt;&gt; x=10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>
                <a:latin typeface="Arial Unicode MS" panose="020B0604020202020204" pitchFamily="34" charset="-128"/>
              </a:rPr>
              <a:t>x =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>
                <a:latin typeface="Arial Unicode MS" panose="020B0604020202020204" pitchFamily="34" charset="-128"/>
              </a:rPr>
              <a:t>    10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Arial Unicode MS" panose="020B0604020202020204" pitchFamily="34" charset="-128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3723C9C1-70A8-4723-B015-A3F522687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329112"/>
            <a:ext cx="1981200" cy="15382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>
                <a:latin typeface="Arial Unicode MS" panose="020B0604020202020204" pitchFamily="34" charset="-128"/>
              </a:rPr>
              <a:t>&gt;&gt; y=3;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>
                <a:latin typeface="Arial Unicode MS" panose="020B0604020202020204" pitchFamily="34" charset="-128"/>
              </a:rPr>
              <a:t>&gt;&gt; u=</a:t>
            </a:r>
            <a:r>
              <a:rPr lang="en-US" sz="2400" dirty="0" err="1">
                <a:latin typeface="Arial Unicode MS" panose="020B0604020202020204" pitchFamily="34" charset="-128"/>
              </a:rPr>
              <a:t>x+y</a:t>
            </a:r>
            <a:endParaRPr lang="en-US" sz="2400" dirty="0">
              <a:latin typeface="Arial Unicode MS" panose="020B0604020202020204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>
                <a:latin typeface="Arial Unicode MS" panose="020B0604020202020204" pitchFamily="34" charset="-128"/>
              </a:rPr>
              <a:t>u =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>
                <a:latin typeface="Arial Unicode MS" panose="020B0604020202020204" pitchFamily="34" charset="-128"/>
              </a:rPr>
              <a:t>    13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E59B6E-E85C-44F7-A4B0-D549189DAFC7}"/>
              </a:ext>
            </a:extLst>
          </p:cNvPr>
          <p:cNvSpPr/>
          <p:nvPr/>
        </p:nvSpPr>
        <p:spPr>
          <a:xfrm>
            <a:off x="499626" y="1047528"/>
            <a:ext cx="6096000" cy="75713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Can store in variables:  e.g. &gt;&gt; stuff = 8*3/5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875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2267"/>
            <a:ext cx="10363200" cy="615851"/>
          </a:xfrm>
        </p:spPr>
        <p:txBody>
          <a:bodyPr/>
          <a:lstStyle/>
          <a:p>
            <a:pPr eaLnBrk="1" hangingPunct="1"/>
            <a:r>
              <a:rPr lang="en-US" dirty="0"/>
              <a:t>An Important detail:    Order Matters!!!</a:t>
            </a:r>
            <a:endParaRPr lang="en-US" sz="4000" b="1" dirty="0"/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5105400" y="1970881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x = 427</a:t>
            </a:r>
          </a:p>
        </p:txBody>
      </p:sp>
      <p:sp>
        <p:nvSpPr>
          <p:cNvPr id="151558" name="AutoShape 6"/>
          <p:cNvSpPr>
            <a:spLocks/>
          </p:cNvSpPr>
          <p:nvPr/>
        </p:nvSpPr>
        <p:spPr bwMode="auto">
          <a:xfrm>
            <a:off x="7696200" y="1183208"/>
            <a:ext cx="4267200" cy="1798142"/>
          </a:xfrm>
          <a:prstGeom prst="borderCallout1">
            <a:avLst>
              <a:gd name="adj1" fmla="val 5769"/>
              <a:gd name="adj2" fmla="val -2630"/>
              <a:gd name="adj3" fmla="val 42299"/>
              <a:gd name="adj4" fmla="val -29629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US" sz="2800" b="1" u="sng" dirty="0">
                <a:latin typeface="Calibri" panose="020F0502020204030204" pitchFamily="34" charset="0"/>
              </a:rPr>
              <a:t>RHS</a:t>
            </a:r>
          </a:p>
          <a:p>
            <a:pPr eaLnBrk="1" hangingPunct="1"/>
            <a:r>
              <a:rPr lang="en-US" sz="2800" dirty="0">
                <a:latin typeface="Calibri" panose="020F0502020204030204" pitchFamily="34" charset="0"/>
              </a:rPr>
              <a:t>Value or expression that variable equals</a:t>
            </a:r>
          </a:p>
        </p:txBody>
      </p:sp>
      <p:sp>
        <p:nvSpPr>
          <p:cNvPr id="151561" name="AutoShape 9"/>
          <p:cNvSpPr>
            <a:spLocks/>
          </p:cNvSpPr>
          <p:nvPr/>
        </p:nvSpPr>
        <p:spPr bwMode="auto">
          <a:xfrm>
            <a:off x="838200" y="1371600"/>
            <a:ext cx="3514725" cy="1054249"/>
          </a:xfrm>
          <a:prstGeom prst="borderCallout1">
            <a:avLst>
              <a:gd name="adj1" fmla="val 5769"/>
              <a:gd name="adj2" fmla="val 102500"/>
              <a:gd name="adj3" fmla="val 73282"/>
              <a:gd name="adj4" fmla="val 124026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US" sz="2800" b="1" u="sng" dirty="0">
                <a:latin typeface="Calibri" panose="020F0502020204030204" pitchFamily="34" charset="0"/>
              </a:rPr>
              <a:t>LHS</a:t>
            </a:r>
          </a:p>
          <a:p>
            <a:pPr eaLnBrk="1" hangingPunct="1"/>
            <a:r>
              <a:rPr lang="en-US" sz="2800" dirty="0">
                <a:latin typeface="Calibri" panose="020F0502020204030204" pitchFamily="34" charset="0"/>
              </a:rPr>
              <a:t>Name of variable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105400" y="3668748"/>
            <a:ext cx="167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427 = x</a:t>
            </a:r>
          </a:p>
        </p:txBody>
      </p:sp>
      <p:sp>
        <p:nvSpPr>
          <p:cNvPr id="9" name="AutoShape 6"/>
          <p:cNvSpPr>
            <a:spLocks/>
          </p:cNvSpPr>
          <p:nvPr/>
        </p:nvSpPr>
        <p:spPr bwMode="auto">
          <a:xfrm>
            <a:off x="7663070" y="3668748"/>
            <a:ext cx="4267200" cy="2655852"/>
          </a:xfrm>
          <a:prstGeom prst="borderCallout1">
            <a:avLst>
              <a:gd name="adj1" fmla="val 5769"/>
              <a:gd name="adj2" fmla="val -2630"/>
              <a:gd name="adj3" fmla="val 12451"/>
              <a:gd name="adj4" fmla="val -25204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US" sz="2800" dirty="0">
                <a:latin typeface="Calibri" panose="020F0502020204030204" pitchFamily="34" charset="0"/>
              </a:rPr>
              <a:t>This order means that you are assigning a variable with the name “427” to be equal to the variable x</a:t>
            </a:r>
          </a:p>
          <a:p>
            <a:pPr eaLnBrk="1" hangingPunct="1"/>
            <a:r>
              <a:rPr lang="en-US" sz="2800" dirty="0">
                <a:latin typeface="Calibri" panose="020F0502020204030204" pitchFamily="34" charset="0"/>
              </a:rPr>
              <a:t>427 is not a legal variable name! x may be empty </a:t>
            </a:r>
          </a:p>
        </p:txBody>
      </p:sp>
      <p:sp>
        <p:nvSpPr>
          <p:cNvPr id="2" name="&quot;Not Allowed&quot; Symbol 1">
            <a:extLst>
              <a:ext uri="{FF2B5EF4-FFF2-40B4-BE49-F238E27FC236}">
                <a16:creationId xmlns:a16="http://schemas.microsoft.com/office/drawing/2014/main" id="{6BC4CA8D-5046-4E76-A67F-FDC80AE3A496}"/>
              </a:ext>
            </a:extLst>
          </p:cNvPr>
          <p:cNvSpPr/>
          <p:nvPr/>
        </p:nvSpPr>
        <p:spPr bwMode="auto">
          <a:xfrm>
            <a:off x="4610100" y="2895600"/>
            <a:ext cx="2667000" cy="2276450"/>
          </a:xfrm>
          <a:prstGeom prst="noSmoking">
            <a:avLst>
              <a:gd name="adj" fmla="val 5575"/>
            </a:avLst>
          </a:prstGeom>
          <a:solidFill>
            <a:srgbClr val="FF0000">
              <a:alpha val="5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FF0000"/>
              </a:highlight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748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8" grpId="0" animBg="1"/>
      <p:bldP spid="151561" grpId="0" animBg="1"/>
      <p:bldP spid="9" grpId="0" animBg="1"/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variables are similar but not identical to algebraic variables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447800"/>
            <a:ext cx="11633200" cy="4953000"/>
          </a:xfrm>
        </p:spPr>
        <p:txBody>
          <a:bodyPr/>
          <a:lstStyle/>
          <a:p>
            <a:r>
              <a:rPr lang="en-US" dirty="0"/>
              <a:t>Computer </a:t>
            </a:r>
            <a:r>
              <a:rPr lang="en-US" dirty="0" err="1"/>
              <a:t>vbls</a:t>
            </a:r>
            <a:r>
              <a:rPr lang="en-US" dirty="0"/>
              <a:t> are just names on a storage container </a:t>
            </a:r>
          </a:p>
          <a:p>
            <a:r>
              <a:rPr lang="en-US" dirty="0"/>
              <a:t>Storing something new replaces previous contents  (show examples)</a:t>
            </a:r>
          </a:p>
          <a:p>
            <a:endParaRPr lang="en-US" dirty="0"/>
          </a:p>
          <a:p>
            <a:r>
              <a:rPr lang="en-US" dirty="0"/>
              <a:t>In the command window try</a:t>
            </a:r>
          </a:p>
          <a:p>
            <a:pPr marL="0" indent="0">
              <a:buNone/>
            </a:pPr>
            <a:r>
              <a:rPr lang="en-US" dirty="0"/>
              <a:t>	&gt;&gt; N = 1</a:t>
            </a:r>
          </a:p>
          <a:p>
            <a:pPr marL="0" indent="0">
              <a:buNone/>
            </a:pPr>
            <a:r>
              <a:rPr lang="en-US" dirty="0"/>
              <a:t>	&gt;&gt; N = N + 1 </a:t>
            </a:r>
          </a:p>
          <a:p>
            <a:pPr marL="0" indent="0">
              <a:buNone/>
            </a:pPr>
            <a:r>
              <a:rPr lang="en-US" dirty="0"/>
              <a:t>	Notice what happens. </a:t>
            </a:r>
          </a:p>
          <a:p>
            <a:pPr marL="0" indent="0">
              <a:buNone/>
            </a:pPr>
            <a:r>
              <a:rPr lang="en-US" dirty="0"/>
              <a:t>	The second expression is not legal in algebra but handy in programming</a:t>
            </a:r>
          </a:p>
        </p:txBody>
      </p:sp>
    </p:spTree>
    <p:extLst>
      <p:ext uri="{BB962C8B-B14F-4D97-AF65-F5344CB8AC3E}">
        <p14:creationId xmlns:p14="http://schemas.microsoft.com/office/powerpoint/2010/main" val="26187888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Programs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useful set of instructions in a file </a:t>
            </a:r>
          </a:p>
          <a:p>
            <a:r>
              <a:rPr lang="en-US" dirty="0"/>
              <a:t>Allows repeated use </a:t>
            </a:r>
          </a:p>
          <a:p>
            <a:endParaRPr lang="en-US" dirty="0"/>
          </a:p>
          <a:p>
            <a:r>
              <a:rPr lang="en-US" dirty="0"/>
              <a:t>Programs are written in an Editor Window</a:t>
            </a:r>
          </a:p>
          <a:p>
            <a:r>
              <a:rPr lang="en-US" dirty="0"/>
              <a:t>They are then “Called” from the command window</a:t>
            </a:r>
          </a:p>
          <a:p>
            <a:r>
              <a:rPr lang="en-US" dirty="0"/>
              <a:t>The result of program is often shown in the command window</a:t>
            </a:r>
          </a:p>
        </p:txBody>
      </p:sp>
    </p:spTree>
    <p:extLst>
      <p:ext uri="{BB962C8B-B14F-4D97-AF65-F5344CB8AC3E}">
        <p14:creationId xmlns:p14="http://schemas.microsoft.com/office/powerpoint/2010/main" val="3330086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6800" y="228600"/>
            <a:ext cx="10058400" cy="58939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endParaRPr lang="en-US" sz="700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2000" b="1" dirty="0">
                <a:latin typeface="Calibri" panose="020F0502020204030204" pitchFamily="34" charset="0"/>
              </a:rPr>
              <a:t>Instructions: 	</a:t>
            </a:r>
            <a:r>
              <a:rPr lang="en-US" sz="2000" dirty="0">
                <a:latin typeface="Calibri" panose="020F0502020204030204" pitchFamily="34" charset="0"/>
              </a:rPr>
              <a:t>Equivalent Resistance Lab – two parts (to be handed out separately).  </a:t>
            </a:r>
          </a:p>
          <a:p>
            <a:pPr eaLnBrk="1" hangingPunct="1">
              <a:defRPr/>
            </a:pPr>
            <a:r>
              <a:rPr lang="en-US" sz="2000" dirty="0">
                <a:latin typeface="Calibri" panose="020F0502020204030204" pitchFamily="34" charset="0"/>
              </a:rPr>
              <a:t>		Summary Page and Script Example </a:t>
            </a:r>
          </a:p>
          <a:p>
            <a:pPr eaLnBrk="1" hangingPunct="1">
              <a:defRPr/>
            </a:pPr>
            <a:r>
              <a:rPr lang="en-US" sz="2000" b="1" dirty="0">
                <a:latin typeface="Calibri" panose="020F0502020204030204" pitchFamily="34" charset="0"/>
              </a:rPr>
              <a:t>Outline: 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>
                <a:latin typeface="Calibri" panose="020F0502020204030204" pitchFamily="34" charset="0"/>
              </a:rPr>
              <a:t>Introduction (instructor start) </a:t>
            </a:r>
            <a:br>
              <a:rPr lang="en-US" sz="2000" dirty="0">
                <a:latin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  <a:sym typeface="Wingdings" panose="05000000000000000000" pitchFamily="2" charset="2"/>
              </a:rPr>
              <a:t> </a:t>
            </a:r>
            <a:r>
              <a:rPr lang="en-US" sz="2000" dirty="0">
                <a:latin typeface="Calibri" panose="020F0502020204030204" pitchFamily="34" charset="0"/>
              </a:rPr>
              <a:t>Instructor Introduction (do take time to introduce yourself)</a:t>
            </a:r>
            <a:br>
              <a:rPr lang="en-US" sz="2000" dirty="0">
                <a:latin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  <a:sym typeface="Wingdings" panose="05000000000000000000" pitchFamily="2" charset="2"/>
              </a:rPr>
              <a:t> Quick Lab Intro.  </a:t>
            </a:r>
            <a:endParaRPr lang="en-US" sz="2000" dirty="0">
              <a:latin typeface="Calibri" panose="020F0502020204030204" pitchFamily="34" charset="0"/>
            </a:endParaRPr>
          </a:p>
          <a:p>
            <a:pPr marL="457200" indent="-457200" eaLnBrk="1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>
                <a:latin typeface="Calibri" panose="020F0502020204030204" pitchFamily="34" charset="0"/>
              </a:rPr>
              <a:t>Preparing to Program</a:t>
            </a:r>
            <a:r>
              <a:rPr lang="en-US" sz="2000" dirty="0">
                <a:latin typeface="Calibri" panose="020F0502020204030204" pitchFamily="34" charset="0"/>
              </a:rPr>
              <a:t>: The importance of Hand Calculations (&amp; I/O) </a:t>
            </a:r>
            <a:br>
              <a:rPr lang="en-US" sz="2000" dirty="0">
                <a:latin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</a:rPr>
              <a:t>Handout: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Equivalent Resistance Lab – Part the First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Activity 1: Two resistor Series and Parallel Resistance     		Hand Calc.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Activity 2: Three resistor Series and Parallel Eq.  Resistance	Hand Calc. </a:t>
            </a:r>
          </a:p>
          <a:p>
            <a:pPr marL="457200" indent="-457200" eaLnBrk="1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>
                <a:latin typeface="Calibri" panose="020F0502020204030204" pitchFamily="34" charset="0"/>
              </a:rPr>
              <a:t>MATLAB </a:t>
            </a:r>
            <a:r>
              <a:rPr lang="en-US" sz="2000" b="1" dirty="0">
                <a:latin typeface="Calibri" panose="020F0502020204030204" pitchFamily="34" charset="0"/>
              </a:rPr>
              <a:t>Calculations in the Command Window   </a:t>
            </a:r>
            <a:br>
              <a:rPr lang="en-US" sz="2000" dirty="0">
                <a:latin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</a:rPr>
              <a:t>1. Calculating with numbers, 		2. Calculations with computer variables.  </a:t>
            </a:r>
            <a:br>
              <a:rPr lang="en-US" sz="2000" dirty="0">
                <a:latin typeface="Calibri" panose="020F0502020204030204" pitchFamily="34" charset="0"/>
              </a:rPr>
            </a:b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Activity 3: MATLAB Command Window Calculation 		MATLAB Calc. </a:t>
            </a:r>
          </a:p>
          <a:p>
            <a:pPr marL="457200" indent="-457200" eaLnBrk="1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>
                <a:latin typeface="Calibri" panose="020F0502020204030204" pitchFamily="34" charset="0"/>
              </a:rPr>
              <a:t>Script Intro - </a:t>
            </a:r>
            <a:r>
              <a:rPr lang="en-US" sz="2000" b="1" dirty="0">
                <a:latin typeface="Calibri" panose="020F0502020204030204" pitchFamily="34" charset="0"/>
              </a:rPr>
              <a:t>Scripts &amp; Documentation</a:t>
            </a:r>
            <a:r>
              <a:rPr lang="en-US" sz="2000" dirty="0">
                <a:latin typeface="Calibri" panose="020F0502020204030204" pitchFamily="34" charset="0"/>
              </a:rPr>
              <a:t>				</a:t>
            </a:r>
            <a:r>
              <a:rPr lang="en-US" sz="2000" dirty="0" err="1">
                <a:latin typeface="Calibri" panose="020F0502020204030204" pitchFamily="34" charset="0"/>
              </a:rPr>
              <a:t>Template.m</a:t>
            </a:r>
            <a:r>
              <a:rPr lang="en-US" sz="2000" dirty="0">
                <a:latin typeface="Calibri" panose="020F0502020204030204" pitchFamily="34" charset="0"/>
              </a:rPr>
              <a:t> </a:t>
            </a:r>
            <a:br>
              <a:rPr lang="en-US" sz="2000" dirty="0">
                <a:latin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</a:rPr>
              <a:t>Handout :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Equivalent Resistance Lab – Part the Second </a:t>
            </a:r>
          </a:p>
          <a:p>
            <a:pPr marL="914400" lvl="1" indent="-457200" eaLnBrk="1" hangingPunct="1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000" strike="sngStrike" dirty="0">
                <a:solidFill>
                  <a:srgbClr val="FF0000"/>
                </a:solidFill>
                <a:latin typeface="Calibri" panose="020F0502020204030204" pitchFamily="34" charset="0"/>
              </a:rPr>
              <a:t>Part the first in scripts</a:t>
            </a:r>
          </a:p>
          <a:p>
            <a:pPr marL="914400" lvl="1" indent="-457200" eaLnBrk="1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Design mixed combinations </a:t>
            </a:r>
          </a:p>
          <a:p>
            <a:pPr marL="914400" lvl="1" indent="-457200" eaLnBrk="1" hangingPunct="1">
              <a:spcAft>
                <a:spcPts val="1200"/>
              </a:spcAft>
              <a:buFont typeface="+mj-lt"/>
              <a:buAutoNum type="alphaLcParenR"/>
              <a:defRPr/>
            </a:pP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Area Program problem			</a:t>
            </a:r>
          </a:p>
        </p:txBody>
      </p:sp>
      <p:sp>
        <p:nvSpPr>
          <p:cNvPr id="2" name="TextBox 1"/>
          <p:cNvSpPr txBox="1"/>
          <p:nvPr/>
        </p:nvSpPr>
        <p:spPr>
          <a:xfrm rot="16200000">
            <a:off x="-857933" y="2610535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libri" panose="020F0502020204030204" pitchFamily="34" charset="0"/>
              </a:rPr>
              <a:t>Class Plan</a:t>
            </a: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8077200" cy="533400"/>
          </a:xfrm>
        </p:spPr>
        <p:txBody>
          <a:bodyPr/>
          <a:lstStyle/>
          <a:p>
            <a:r>
              <a:rPr lang="en-US" altLang="en-US" sz="2800" dirty="0"/>
              <a:t>How to Write a Script (Code or Program) file in </a:t>
            </a:r>
            <a:r>
              <a:rPr lang="en-US" altLang="en-US" sz="2800" dirty="0" err="1"/>
              <a:t>Matlab</a:t>
            </a:r>
            <a:endParaRPr lang="en-US" altLang="en-US" sz="28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11125200" cy="4495800"/>
          </a:xfrm>
        </p:spPr>
        <p:txBody>
          <a:bodyPr/>
          <a:lstStyle/>
          <a:p>
            <a:pPr marL="533400" indent="-533400" eaLnBrk="1" hangingPunct="1">
              <a:spcBef>
                <a:spcPct val="100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400" dirty="0">
                <a:latin typeface="Arial Narrow" pitchFamily="34" charset="0"/>
              </a:rPr>
              <a:t>Start </a:t>
            </a:r>
            <a:r>
              <a:rPr lang="en-US" dirty="0">
                <a:latin typeface="Arial Narrow" pitchFamily="34" charset="0"/>
              </a:rPr>
              <a:t>an m-file: 	</a:t>
            </a:r>
            <a:r>
              <a:rPr lang="en-US" dirty="0">
                <a:latin typeface="Arial Narrow" pitchFamily="34" charset="0"/>
                <a:sym typeface="Wingdings" pitchFamily="2" charset="2"/>
              </a:rPr>
              <a:t>open </a:t>
            </a:r>
            <a:r>
              <a:rPr lang="en-US" dirty="0" err="1">
                <a:latin typeface="Arial Narrow" pitchFamily="34" charset="0"/>
                <a:sym typeface="Wingdings" pitchFamily="2" charset="2"/>
              </a:rPr>
              <a:t>Template.m</a:t>
            </a:r>
            <a:r>
              <a:rPr lang="en-US" dirty="0">
                <a:latin typeface="Arial Narrow" pitchFamily="34" charset="0"/>
                <a:sym typeface="Wingdings" pitchFamily="2" charset="2"/>
              </a:rPr>
              <a:t>  (double click on it in the current file window) </a:t>
            </a:r>
            <a:br>
              <a:rPr lang="en-US" dirty="0">
                <a:latin typeface="Arial Narrow" pitchFamily="34" charset="0"/>
                <a:sym typeface="Wingdings" pitchFamily="2" charset="2"/>
              </a:rPr>
            </a:br>
            <a:r>
              <a:rPr lang="en-US" dirty="0">
                <a:latin typeface="Arial Narrow" pitchFamily="34" charset="0"/>
                <a:sym typeface="Wingdings" pitchFamily="2" charset="2"/>
              </a:rPr>
              <a:t>			or </a:t>
            </a:r>
            <a:br>
              <a:rPr lang="en-US" dirty="0">
                <a:latin typeface="Arial Narrow" pitchFamily="34" charset="0"/>
                <a:sym typeface="Wingdings" pitchFamily="2" charset="2"/>
              </a:rPr>
            </a:br>
            <a:r>
              <a:rPr lang="en-US" dirty="0">
                <a:latin typeface="Arial Narrow" pitchFamily="34" charset="0"/>
                <a:sym typeface="Wingdings" pitchFamily="2" charset="2"/>
              </a:rPr>
              <a:t>			</a:t>
            </a:r>
            <a:r>
              <a:rPr lang="en-US" dirty="0">
                <a:latin typeface="Arial Narrow" pitchFamily="34" charset="0"/>
              </a:rPr>
              <a:t>On the Home ribbon  </a:t>
            </a:r>
            <a:r>
              <a:rPr lang="en-US" dirty="0">
                <a:latin typeface="Arial Narrow" pitchFamily="34" charset="0"/>
                <a:sym typeface="Wingdings" pitchFamily="2" charset="2"/>
              </a:rPr>
              <a:t> click on New Script  (blank script)</a:t>
            </a:r>
            <a:br>
              <a:rPr lang="en-US" dirty="0">
                <a:latin typeface="Arial Narrow" pitchFamily="34" charset="0"/>
                <a:sym typeface="Wingdings" pitchFamily="2" charset="2"/>
              </a:rPr>
            </a:br>
            <a:r>
              <a:rPr lang="en-US" dirty="0">
                <a:latin typeface="Arial Narrow" pitchFamily="34" charset="0"/>
                <a:sym typeface="Wingdings" pitchFamily="2" charset="2"/>
              </a:rPr>
              <a:t>	</a:t>
            </a:r>
          </a:p>
          <a:p>
            <a:pPr marL="508000" indent="-508000" eaLnBrk="1" hangingPunct="1">
              <a:spcBef>
                <a:spcPct val="100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dirty="0">
                <a:latin typeface="Arial Narrow" pitchFamily="34" charset="0"/>
                <a:sym typeface="Wingdings" pitchFamily="2" charset="2"/>
              </a:rPr>
              <a:t>Write a Descriptive Header		Save with given file name</a:t>
            </a:r>
          </a:p>
          <a:p>
            <a:pPr marL="508000" indent="-508000" eaLnBrk="1" hangingPunct="1">
              <a:spcBef>
                <a:spcPct val="100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dirty="0">
                <a:latin typeface="Arial Narrow" pitchFamily="34" charset="0"/>
                <a:sym typeface="Wingdings" pitchFamily="2" charset="2"/>
              </a:rPr>
              <a:t>Write Desired Calculations</a:t>
            </a:r>
          </a:p>
          <a:p>
            <a:pPr marL="508000" indent="-508000" eaLnBrk="1" hangingPunct="1">
              <a:spcBef>
                <a:spcPct val="100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dirty="0">
                <a:latin typeface="Arial Narrow" pitchFamily="34" charset="0"/>
                <a:sym typeface="Wingdings" pitchFamily="2" charset="2"/>
              </a:rPr>
              <a:t>Insert Comments 			</a:t>
            </a:r>
          </a:p>
          <a:p>
            <a:pPr marL="508000" indent="-508000" eaLnBrk="1" hangingPunct="1">
              <a:spcBef>
                <a:spcPct val="10000"/>
              </a:spcBef>
              <a:spcAft>
                <a:spcPts val="600"/>
              </a:spcAft>
              <a:buFontTx/>
              <a:buAutoNum type="arabicPeriod"/>
              <a:defRPr/>
            </a:pPr>
            <a:endParaRPr lang="en-US" dirty="0">
              <a:latin typeface="Arial Narrow" pitchFamily="34" charset="0"/>
              <a:sym typeface="Wingdings" pitchFamily="2" charset="2"/>
            </a:endParaRPr>
          </a:p>
          <a:p>
            <a:pPr marL="0" indent="0" eaLnBrk="1" hangingPunct="1">
              <a:spcBef>
                <a:spcPct val="10000"/>
              </a:spcBef>
              <a:spcAft>
                <a:spcPts val="600"/>
              </a:spcAft>
              <a:buNone/>
              <a:defRPr/>
            </a:pPr>
            <a:r>
              <a:rPr lang="en-US" dirty="0">
                <a:latin typeface="Arial Narrow" pitchFamily="34" charset="0"/>
                <a:sym typeface="Wingdings" pitchFamily="2" charset="2"/>
              </a:rPr>
              <a:t>Run Script  by typing the file name (without the .m) in the command window </a:t>
            </a:r>
          </a:p>
        </p:txBody>
      </p:sp>
    </p:spTree>
    <p:extLst>
      <p:ext uri="{BB962C8B-B14F-4D97-AF65-F5344CB8AC3E}">
        <p14:creationId xmlns:p14="http://schemas.microsoft.com/office/powerpoint/2010/main" val="33641409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8077200" cy="533400"/>
          </a:xfrm>
        </p:spPr>
        <p:txBody>
          <a:bodyPr/>
          <a:lstStyle/>
          <a:p>
            <a:r>
              <a:rPr lang="en-US" altLang="en-US" sz="2800" dirty="0"/>
              <a:t>How to Write a Script (Code or Program) in MATLAB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0" y="752475"/>
            <a:ext cx="11811000" cy="5867400"/>
          </a:xfrm>
        </p:spPr>
        <p:txBody>
          <a:bodyPr/>
          <a:lstStyle/>
          <a:p>
            <a:pPr marL="508000" indent="-508000" eaLnBrk="1" hangingPunct="1">
              <a:spcBef>
                <a:spcPct val="10000"/>
              </a:spcBef>
              <a:spcAft>
                <a:spcPts val="600"/>
              </a:spcAft>
              <a:buFont typeface="+mj-lt"/>
              <a:buAutoNum type="arabicPeriod" startAt="2"/>
              <a:defRPr/>
            </a:pPr>
            <a:r>
              <a:rPr lang="en-US" sz="2400" dirty="0">
                <a:latin typeface="Arial Narrow" pitchFamily="34" charset="0"/>
                <a:sym typeface="Wingdings" pitchFamily="2" charset="2"/>
              </a:rPr>
              <a:t>Write a Descriptive Header  (see </a:t>
            </a:r>
            <a:r>
              <a:rPr lang="en-US" sz="2400" dirty="0" err="1">
                <a:latin typeface="Arial Narrow" pitchFamily="34" charset="0"/>
                <a:sym typeface="Wingdings" pitchFamily="2" charset="2"/>
              </a:rPr>
              <a:t>Template.m</a:t>
            </a:r>
            <a:r>
              <a:rPr lang="en-US" sz="2400" dirty="0">
                <a:latin typeface="Arial Narrow" pitchFamily="34" charset="0"/>
                <a:sym typeface="Wingdings" pitchFamily="2" charset="2"/>
              </a:rPr>
              <a:t>)</a:t>
            </a:r>
          </a:p>
          <a:p>
            <a:pPr marL="517525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br>
              <a:rPr lang="en-US" sz="1400" dirty="0">
                <a:latin typeface="Arial Narrow" pitchFamily="34" charset="0"/>
                <a:sym typeface="Wingdings" pitchFamily="2" charset="2"/>
              </a:rPr>
            </a:br>
            <a:r>
              <a:rPr lang="en-US" sz="2400" dirty="0">
                <a:solidFill>
                  <a:srgbClr val="00BC00"/>
                </a:solidFill>
              </a:rPr>
              <a:t>%  Program File Name:   </a:t>
            </a:r>
            <a:r>
              <a:rPr lang="en-US" sz="2400" dirty="0" err="1">
                <a:solidFill>
                  <a:srgbClr val="00BC00"/>
                </a:solidFill>
              </a:rPr>
              <a:t>CylScript.m</a:t>
            </a:r>
            <a:r>
              <a:rPr lang="en-US" sz="2400" dirty="0">
                <a:solidFill>
                  <a:srgbClr val="00BC00"/>
                </a:solidFill>
              </a:rPr>
              <a:t> 				</a:t>
            </a:r>
            <a:r>
              <a:rPr lang="en-US" sz="2400" dirty="0">
                <a:solidFill>
                  <a:srgbClr val="FF0000"/>
                </a:solidFill>
                <a:latin typeface="Arial Narrow" pitchFamily="34" charset="0"/>
                <a:sym typeface="Wingdings" pitchFamily="2" charset="2"/>
              </a:rPr>
              <a:t>  Code title </a:t>
            </a:r>
            <a:endParaRPr lang="en-US" sz="2400" dirty="0">
              <a:solidFill>
                <a:srgbClr val="00BC00"/>
              </a:solidFill>
            </a:endParaRPr>
          </a:p>
          <a:p>
            <a:pPr marL="51752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BC00"/>
                </a:solidFill>
              </a:rPr>
              <a:t>%  Written by:   S. Scott Moor      Date Created: Sept. 2018 	</a:t>
            </a:r>
            <a:r>
              <a:rPr lang="en-US" sz="2400" dirty="0">
                <a:solidFill>
                  <a:srgbClr val="FF0000"/>
                </a:solidFill>
                <a:latin typeface="Arial Narrow" pitchFamily="34" charset="0"/>
                <a:sym typeface="Wingdings" pitchFamily="2" charset="2"/>
              </a:rPr>
              <a:t>  Who wrote it, when</a:t>
            </a:r>
            <a:endParaRPr lang="en-US" sz="2400" dirty="0">
              <a:solidFill>
                <a:srgbClr val="00BC00"/>
              </a:solidFill>
            </a:endParaRPr>
          </a:p>
          <a:p>
            <a:pPr marL="517525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BC00"/>
                </a:solidFill>
              </a:rPr>
              <a:t>%  Purpose of Script: is to calculate the Volume and 		</a:t>
            </a:r>
            <a:r>
              <a:rPr lang="en-US" sz="2400" dirty="0">
                <a:solidFill>
                  <a:srgbClr val="FF0000"/>
                </a:solidFill>
                <a:latin typeface="Arial Narrow" pitchFamily="34" charset="0"/>
                <a:sym typeface="Wingdings" pitchFamily="2" charset="2"/>
              </a:rPr>
              <a:t>  Purpose of Code</a:t>
            </a:r>
            <a:endParaRPr lang="en-US" sz="2400" dirty="0">
              <a:solidFill>
                <a:srgbClr val="00BC00"/>
              </a:solidFill>
            </a:endParaRPr>
          </a:p>
          <a:p>
            <a:pPr marL="517525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BC00"/>
                </a:solidFill>
              </a:rPr>
              <a:t>%        Surface Area  of a right circular cylinder </a:t>
            </a:r>
            <a:br>
              <a:rPr lang="en-US" sz="2400" dirty="0">
                <a:solidFill>
                  <a:srgbClr val="00BC00"/>
                </a:solidFill>
              </a:rPr>
            </a:br>
            <a:r>
              <a:rPr lang="en-US" sz="2400" dirty="0">
                <a:solidFill>
                  <a:srgbClr val="00BC00"/>
                </a:solidFill>
              </a:rPr>
              <a:t>%        based on radius and height. </a:t>
            </a:r>
          </a:p>
          <a:p>
            <a:pPr marL="517525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BC00"/>
                </a:solidFill>
              </a:rPr>
              <a:t>%</a:t>
            </a:r>
          </a:p>
          <a:p>
            <a:pPr marL="517525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BC00"/>
                </a:solidFill>
              </a:rPr>
              <a:t>%               Variable    = description [units]</a:t>
            </a:r>
          </a:p>
          <a:p>
            <a:pPr marL="517525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BC00"/>
                </a:solidFill>
              </a:rPr>
              <a:t>%  Inputs:  	r	= radius [length units]</a:t>
            </a:r>
            <a:r>
              <a:rPr lang="en-US" sz="2400" dirty="0">
                <a:solidFill>
                  <a:srgbClr val="FF0000"/>
                </a:solidFill>
                <a:latin typeface="Arial Narrow" pitchFamily="34" charset="0"/>
                <a:sym typeface="Wingdings" panose="05000000000000000000" pitchFamily="2" charset="2"/>
              </a:rPr>
              <a:t> 			 Input def.</a:t>
            </a:r>
            <a:endParaRPr lang="en-US" sz="2400" dirty="0">
              <a:solidFill>
                <a:srgbClr val="00BC00"/>
              </a:solidFill>
            </a:endParaRPr>
          </a:p>
          <a:p>
            <a:pPr marL="517525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BC00"/>
                </a:solidFill>
              </a:rPr>
              <a:t>%   		h 	= height [same length units]</a:t>
            </a:r>
          </a:p>
          <a:p>
            <a:pPr marL="517525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BC00"/>
                </a:solidFill>
              </a:rPr>
              <a:t>%</a:t>
            </a:r>
          </a:p>
          <a:p>
            <a:pPr marL="517525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BC00"/>
                </a:solidFill>
              </a:rPr>
              <a:t>%  Outputs    	V 	= volume of cylinder (cubic length units)	</a:t>
            </a:r>
            <a:r>
              <a:rPr lang="en-US" sz="2400" dirty="0">
                <a:solidFill>
                  <a:srgbClr val="FF0000"/>
                </a:solidFill>
                <a:latin typeface="Arial Narrow" pitchFamily="34" charset="0"/>
                <a:sym typeface="Wingdings" pitchFamily="2" charset="2"/>
              </a:rPr>
              <a:t> Output def.</a:t>
            </a:r>
            <a:endParaRPr lang="en-US" sz="2400" dirty="0">
              <a:solidFill>
                <a:srgbClr val="00BC00"/>
              </a:solidFill>
            </a:endParaRPr>
          </a:p>
          <a:p>
            <a:pPr marL="517525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BC00"/>
                </a:solidFill>
              </a:rPr>
              <a:t>%			SA 	= surface Area of cylinder (squared length units)</a:t>
            </a:r>
          </a:p>
          <a:p>
            <a:pPr marL="0" indent="0" eaLnBrk="1" hangingPunct="1">
              <a:spcBef>
                <a:spcPct val="10000"/>
              </a:spcBef>
              <a:spcAft>
                <a:spcPts val="600"/>
              </a:spcAft>
              <a:buNone/>
              <a:defRPr/>
            </a:pPr>
            <a:endParaRPr lang="en-US" sz="2400" dirty="0">
              <a:latin typeface="Arial Narrow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278219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820400" cy="1321742"/>
          </a:xfrm>
        </p:spPr>
        <p:txBody>
          <a:bodyPr/>
          <a:lstStyle/>
          <a:p>
            <a:r>
              <a:rPr lang="en-US" dirty="0"/>
              <a:t>Describe above process</a:t>
            </a:r>
            <a:br>
              <a:rPr lang="en-US" dirty="0"/>
            </a:br>
            <a:r>
              <a:rPr lang="en-US" dirty="0"/>
              <a:t>(Code and comments shown of final page of handout)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9800" y="1396138"/>
            <a:ext cx="6324600" cy="4597709"/>
          </a:xfrm>
        </p:spPr>
        <p:txBody>
          <a:bodyPr/>
          <a:lstStyle/>
          <a:p>
            <a:r>
              <a:rPr lang="en-US" sz="2400" dirty="0"/>
              <a:t>Program intro comments on previous slide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Input section  (hard coded in this case)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Flow Comments 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Display command </a:t>
            </a:r>
            <a:r>
              <a:rPr lang="en-US" sz="2400" dirty="0" err="1"/>
              <a:t>disp</a:t>
            </a:r>
            <a:r>
              <a:rPr lang="en-US" sz="2400" dirty="0"/>
              <a:t>(‘text’)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31922" y="1371600"/>
            <a:ext cx="5687878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228B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%  Program File Name:   </a:t>
            </a:r>
            <a:r>
              <a:rPr lang="en-US" sz="2000" dirty="0" err="1">
                <a:solidFill>
                  <a:srgbClr val="228B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CylScript.m</a:t>
            </a:r>
            <a:r>
              <a:rPr lang="en-US" sz="2000" dirty="0">
                <a:solidFill>
                  <a:srgbClr val="228B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	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228B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% ...   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228B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%  Input Section (hard coded in meters)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 = 1.3;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 = 2;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228B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% Calculation &amp; Output: of volume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(‘</a:t>
            </a:r>
            <a:r>
              <a:rPr lang="en-US" sz="2000" dirty="0">
                <a:solidFill>
                  <a:srgbClr val="A02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Volume of Cylinder (cubic meters):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 = pi*r.^2.*h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228B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% Calculation &amp; Output:  of surface area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(‘</a:t>
            </a:r>
            <a:r>
              <a:rPr lang="en-US" sz="2000" dirty="0">
                <a:solidFill>
                  <a:srgbClr val="A02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Surface Area of Cylinder (square meters):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SA = 2*pi*r.*(r + h)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319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11176000" cy="762000"/>
          </a:xfrm>
        </p:spPr>
        <p:txBody>
          <a:bodyPr/>
          <a:lstStyle/>
          <a:p>
            <a:r>
              <a:rPr lang="en-US" sz="3600" dirty="0"/>
              <a:t>Notes on naming m-files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95337"/>
            <a:ext cx="8001000" cy="5638800"/>
          </a:xfrm>
        </p:spPr>
        <p:txBody>
          <a:bodyPr/>
          <a:lstStyle/>
          <a:p>
            <a:r>
              <a:rPr lang="en-US" b="1" u="sng" dirty="0"/>
              <a:t>Do not include any spaces in file names </a:t>
            </a:r>
          </a:p>
          <a:p>
            <a:r>
              <a:rPr lang="en-US" b="1" dirty="0"/>
              <a:t>Make name unique </a:t>
            </a:r>
          </a:p>
          <a:p>
            <a:pPr lvl="1"/>
            <a:r>
              <a:rPr lang="en-US" dirty="0"/>
              <a:t>Avoid other names that you are using</a:t>
            </a:r>
            <a:br>
              <a:rPr lang="en-US" dirty="0"/>
            </a:br>
            <a:r>
              <a:rPr lang="en-US" dirty="0"/>
              <a:t>(e.g. variables) </a:t>
            </a:r>
          </a:p>
          <a:p>
            <a:pPr lvl="1"/>
            <a:r>
              <a:rPr lang="en-US" dirty="0"/>
              <a:t>Avoid MATLAB command names </a:t>
            </a:r>
          </a:p>
          <a:p>
            <a:pPr lvl="1"/>
            <a:r>
              <a:rPr lang="en-US" dirty="0"/>
              <a:t>You can check if a name is already used with the help command (type help name and see if you get anything)</a:t>
            </a:r>
          </a:p>
          <a:p>
            <a:r>
              <a:rPr lang="en-US" dirty="0"/>
              <a:t>Start with a letter, use letters, numbers and </a:t>
            </a:r>
            <a:r>
              <a:rPr lang="en-US" b="1" dirty="0"/>
              <a:t>_</a:t>
            </a:r>
          </a:p>
          <a:p>
            <a:r>
              <a:rPr lang="en-US" dirty="0"/>
              <a:t>Names are case sensitive  (e.g., b and B are different)</a:t>
            </a:r>
          </a:p>
          <a:p>
            <a:r>
              <a:rPr lang="en-US" dirty="0"/>
              <a:t>Can be up to 31 characters long</a:t>
            </a:r>
          </a:p>
          <a:p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8153400" y="2396574"/>
            <a:ext cx="403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dirty="0"/>
              <a:t>Remember to “</a:t>
            </a:r>
            <a:r>
              <a:rPr lang="en-US" b="1" dirty="0"/>
              <a:t>call</a:t>
            </a:r>
            <a:r>
              <a:rPr lang="en-US" dirty="0"/>
              <a:t>” a script use its name </a:t>
            </a:r>
            <a:br>
              <a:rPr lang="en-US" dirty="0"/>
            </a:br>
            <a:r>
              <a:rPr lang="en-US" dirty="0"/>
              <a:t>without the </a:t>
            </a:r>
            <a:r>
              <a:rPr lang="en-US" b="1" dirty="0"/>
              <a:t>.m</a:t>
            </a:r>
          </a:p>
        </p:txBody>
      </p:sp>
    </p:spTree>
    <p:extLst>
      <p:ext uri="{BB962C8B-B14F-4D97-AF65-F5344CB8AC3E}">
        <p14:creationId xmlns:p14="http://schemas.microsoft.com/office/powerpoint/2010/main" val="18834033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Equivalent Resistance Lab II (handout/next slide)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143000"/>
            <a:ext cx="11379200" cy="3505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Note, we could convert previous example hand calculations to a script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Have students conceive of a network conceive a three-resistor network that has both series and parallel parts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 Make sure they understand what a schematic circuit diagram is.  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 you will likely need to discuss after they have given them a little time to try it (possibly give an example).  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7856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Equivalent Resistance Lab II (handout)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143000"/>
            <a:ext cx="11379200" cy="3505200"/>
          </a:xfrm>
        </p:spPr>
        <p:txBody>
          <a:bodyPr/>
          <a:lstStyle/>
          <a:p>
            <a:r>
              <a:rPr lang="en-US" dirty="0"/>
              <a:t>Could convert previous example hand calculations to a script (optional)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Conceive a three-resistor network that has both series and parallel parts</a:t>
            </a:r>
          </a:p>
          <a:p>
            <a:pPr lvl="1"/>
            <a:r>
              <a:rPr lang="en-US" dirty="0"/>
              <a:t>Hand draw a schematic diagram of the network – check with instructor </a:t>
            </a:r>
          </a:p>
          <a:p>
            <a:pPr lvl="1"/>
            <a:r>
              <a:rPr lang="en-US" dirty="0"/>
              <a:t>Calculate the network resistance:	by hand  &amp; </a:t>
            </a:r>
          </a:p>
          <a:p>
            <a:pPr marL="457200" lvl="1" indent="0">
              <a:buNone/>
            </a:pPr>
            <a:r>
              <a:rPr lang="en-US" dirty="0"/>
              <a:t>						in a script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9005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457200"/>
            <a:ext cx="11049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Toward end of lab </a:t>
            </a:r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dirty="0"/>
              <a:t>Go over final slides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Importance of the = sign as the "assignment operator"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Where to find MATLAB</a:t>
            </a:r>
          </a:p>
          <a:p>
            <a:endParaRPr lang="en-US" dirty="0"/>
          </a:p>
          <a:p>
            <a:r>
              <a:rPr lang="en-US" dirty="0"/>
              <a:t>Note last page of lab handout is a one page summary of </a:t>
            </a:r>
            <a:br>
              <a:rPr lang="en-US" dirty="0"/>
            </a:br>
            <a:r>
              <a:rPr lang="en-US" dirty="0"/>
              <a:t>- most labs include a one page summary. 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single page summary of today’s MALAB stuff </a:t>
            </a:r>
            <a:br>
              <a:rPr lang="en-US" dirty="0"/>
            </a:br>
            <a:r>
              <a:rPr lang="en-US" dirty="0"/>
              <a:t>	(commands, functions, operators and key ideas covered in this first lab)   </a:t>
            </a:r>
          </a:p>
          <a:p>
            <a:r>
              <a:rPr lang="en-US" dirty="0"/>
              <a:t>	Will do for most labs)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example of script problem on back of summary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2946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839200" cy="609600"/>
          </a:xfrm>
        </p:spPr>
        <p:txBody>
          <a:bodyPr/>
          <a:lstStyle/>
          <a:p>
            <a:pPr eaLnBrk="1" hangingPunct="1"/>
            <a:r>
              <a:rPr lang="en-US" dirty="0"/>
              <a:t>MATLAB Availability (see syllabus)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776288"/>
            <a:ext cx="11353800" cy="5929312"/>
          </a:xfrm>
        </p:spPr>
        <p:txBody>
          <a:bodyPr/>
          <a:lstStyle/>
          <a:p>
            <a:pPr marL="228600" indent="-228600" eaLnBrk="1" hangingPunct="1">
              <a:defRPr/>
            </a:pPr>
            <a:r>
              <a:rPr lang="en-US" dirty="0"/>
              <a:t>MATLAB only: 		Almost all ET labs </a:t>
            </a:r>
            <a:br>
              <a:rPr lang="en-US" dirty="0"/>
            </a:br>
            <a:r>
              <a:rPr lang="en-US" dirty="0"/>
              <a:t>University:  		Neff just off the main lobby, 24/7 Computer Lab </a:t>
            </a:r>
            <a:br>
              <a:rPr lang="en-US" dirty="0"/>
            </a:br>
            <a:endParaRPr lang="en-US" sz="1400" dirty="0"/>
          </a:p>
          <a:p>
            <a:pPr marL="228600" indent="-228600" eaLnBrk="1" hangingPunct="1">
              <a:defRPr/>
            </a:pPr>
            <a:endParaRPr lang="en-US" sz="100" dirty="0"/>
          </a:p>
          <a:p>
            <a:pPr marL="228600" indent="-228600" eaLnBrk="1" hangingPunct="1">
              <a:defRPr/>
            </a:pPr>
            <a:r>
              <a:rPr lang="en-US" dirty="0"/>
              <a:t>Downloadable directly from </a:t>
            </a:r>
            <a:r>
              <a:rPr lang="en-US" dirty="0" err="1"/>
              <a:t>MathWorks</a:t>
            </a:r>
            <a:r>
              <a:rPr lang="en-US" dirty="0"/>
              <a:t> </a:t>
            </a:r>
          </a:p>
          <a:p>
            <a:pPr marL="628650" lvl="1" indent="-228600" eaLnBrk="1" hangingPunct="1">
              <a:defRPr/>
            </a:pPr>
            <a:r>
              <a:rPr lang="en-US" dirty="0"/>
              <a:t>MATLAB-Simulink Student Suite - $99</a:t>
            </a:r>
          </a:p>
          <a:p>
            <a:pPr marL="628650" lvl="1" indent="-228600" eaLnBrk="1" hangingPunct="1">
              <a:defRPr/>
            </a:pPr>
            <a:r>
              <a:rPr lang="en-US" dirty="0"/>
              <a:t>MATLAB Student (unbundled) - $50   (no symbolic math)</a:t>
            </a:r>
          </a:p>
          <a:p>
            <a:pPr marL="400050" lvl="1" indent="0" eaLnBrk="1" hangingPunct="1">
              <a:buNone/>
              <a:defRPr/>
            </a:pPr>
            <a:endParaRPr lang="en-US" sz="1600" dirty="0"/>
          </a:p>
          <a:p>
            <a:pPr marL="228600" indent="-228600" eaLnBrk="1" hangingPunct="1">
              <a:defRPr/>
            </a:pPr>
            <a:r>
              <a:rPr lang="en-US" dirty="0"/>
              <a:t>Free (Open-Source) Programs </a:t>
            </a:r>
          </a:p>
          <a:p>
            <a:pPr marL="0" indent="0" eaLnBrk="1" hangingPunct="1">
              <a:buNone/>
              <a:defRPr/>
            </a:pPr>
            <a:r>
              <a:rPr lang="en-US" b="1" dirty="0"/>
              <a:t>    </a:t>
            </a:r>
            <a:r>
              <a:rPr lang="en-US" sz="2400" b="1" dirty="0"/>
              <a:t>Octave</a:t>
            </a:r>
            <a:r>
              <a:rPr lang="en-US" sz="2400" dirty="0"/>
              <a:t> </a:t>
            </a:r>
            <a:r>
              <a:rPr lang="en-US" sz="2400" b="1" dirty="0"/>
              <a:t>4.2.1   </a:t>
            </a:r>
            <a:r>
              <a:rPr lang="en-US" sz="2400" dirty="0"/>
              <a:t>MATLAB-like (a little harder to use) 	</a:t>
            </a:r>
            <a:r>
              <a:rPr lang="en-US" sz="2400" dirty="0">
                <a:sym typeface="Wingdings" panose="05000000000000000000" pitchFamily="2" charset="2"/>
              </a:rPr>
              <a:t> </a:t>
            </a:r>
            <a:r>
              <a:rPr lang="en-US" sz="2400" dirty="0"/>
              <a:t> for PCs (MS &amp; Linux)</a:t>
            </a:r>
          </a:p>
          <a:p>
            <a:pPr marL="0" indent="0" eaLnBrk="1" hangingPunct="1">
              <a:buNone/>
              <a:defRPr/>
            </a:pPr>
            <a:r>
              <a:rPr lang="en-US" sz="2400" dirty="0"/>
              <a:t>		    there are MAC &amp; Android versions (but command window only)</a:t>
            </a:r>
          </a:p>
          <a:p>
            <a:pPr marL="0" indent="0" eaLnBrk="1" hangingPunct="1">
              <a:buNone/>
              <a:defRPr/>
            </a:pPr>
            <a:r>
              <a:rPr lang="en-US" sz="2400" b="1" dirty="0"/>
              <a:t>    Notepad ++, </a:t>
            </a:r>
            <a:r>
              <a:rPr lang="en-US" sz="2400" dirty="0"/>
              <a:t>a program editor with MATLAB editor format</a:t>
            </a:r>
          </a:p>
        </p:txBody>
      </p:sp>
    </p:spTree>
    <p:extLst>
      <p:ext uri="{BB962C8B-B14F-4D97-AF65-F5344CB8AC3E}">
        <p14:creationId xmlns:p14="http://schemas.microsoft.com/office/powerpoint/2010/main" val="42897132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457200"/>
          </a:xfrm>
        </p:spPr>
        <p:txBody>
          <a:bodyPr/>
          <a:lstStyle/>
          <a:p>
            <a:pPr eaLnBrk="1" hangingPunct="1"/>
            <a:r>
              <a:rPr lang="en-US" b="1" dirty="0"/>
              <a:t>Review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275" y="914400"/>
            <a:ext cx="9677400" cy="57150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Operators:  			^, *, /, +, -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Last answer stored in 		“</a:t>
            </a:r>
            <a:r>
              <a:rPr lang="en-US" dirty="0" err="1"/>
              <a:t>ans</a:t>
            </a:r>
            <a:r>
              <a:rPr lang="en-US" dirty="0"/>
              <a:t>”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Suppress printing  </a:t>
            </a:r>
            <a:r>
              <a:rPr lang="en-US" dirty="0">
                <a:sym typeface="Wingdings" panose="05000000000000000000" pitchFamily="2" charset="2"/>
              </a:rPr>
              <a:t>		;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ym typeface="Wingdings" panose="05000000000000000000" pitchFamily="2" charset="2"/>
              </a:rPr>
              <a:t>Format Printing			format </a:t>
            </a:r>
            <a:r>
              <a:rPr lang="en-US" i="1" dirty="0">
                <a:solidFill>
                  <a:srgbClr val="7030A0"/>
                </a:solidFill>
                <a:sym typeface="Wingdings" panose="05000000000000000000" pitchFamily="2" charset="2"/>
              </a:rPr>
              <a:t>modifier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ym typeface="Wingdings" panose="05000000000000000000" pitchFamily="2" charset="2"/>
              </a:rPr>
              <a:t>Get Help		</a:t>
            </a:r>
            <a:r>
              <a:rPr lang="en-US" i="1" dirty="0">
                <a:sym typeface="Wingdings" panose="05000000000000000000" pitchFamily="2" charset="2"/>
              </a:rPr>
              <a:t>		</a:t>
            </a:r>
            <a:r>
              <a:rPr lang="en-US" dirty="0">
                <a:sym typeface="Wingdings" panose="05000000000000000000" pitchFamily="2" charset="2"/>
              </a:rPr>
              <a:t>help</a:t>
            </a:r>
            <a:r>
              <a:rPr lang="en-US" i="1" dirty="0">
                <a:sym typeface="Wingdings" panose="05000000000000000000" pitchFamily="2" charset="2"/>
              </a:rPr>
              <a:t> </a:t>
            </a:r>
            <a:r>
              <a:rPr lang="en-US" i="1" dirty="0">
                <a:solidFill>
                  <a:srgbClr val="7030A0"/>
                </a:solidFill>
                <a:sym typeface="Wingdings" panose="05000000000000000000" pitchFamily="2" charset="2"/>
              </a:rPr>
              <a:t>Function/Command</a:t>
            </a:r>
          </a:p>
          <a:p>
            <a:pPr eaLnBrk="1" hangingPunct="1"/>
            <a:endParaRPr lang="en-US" dirty="0">
              <a:sym typeface="Wingdings" panose="05000000000000000000" pitchFamily="2" charset="2"/>
            </a:endParaRPr>
          </a:p>
          <a:p>
            <a:pPr eaLnBrk="1" hangingPunct="1"/>
            <a:r>
              <a:rPr lang="en-US" dirty="0">
                <a:sym typeface="Wingdings" panose="05000000000000000000" pitchFamily="2" charset="2"/>
              </a:rPr>
              <a:t>Order of precedence: </a:t>
            </a:r>
          </a:p>
          <a:p>
            <a:pPr lvl="1" eaLnBrk="1" hangingPunct="1"/>
            <a:r>
              <a:rPr lang="en-US" dirty="0">
                <a:sym typeface="Wingdings" panose="05000000000000000000" pitchFamily="2" charset="2"/>
              </a:rPr>
              <a:t>parentheses 		=&gt;  	inner to outer</a:t>
            </a:r>
          </a:p>
          <a:p>
            <a:pPr lvl="1" eaLnBrk="1" hangingPunct="1"/>
            <a:r>
              <a:rPr lang="en-US" dirty="0">
                <a:sym typeface="Wingdings" panose="05000000000000000000" pitchFamily="2" charset="2"/>
              </a:rPr>
              <a:t>exponentiation 		=&gt; 	L to R</a:t>
            </a:r>
          </a:p>
          <a:p>
            <a:pPr lvl="1" eaLnBrk="1" hangingPunct="1"/>
            <a:r>
              <a:rPr lang="en-US" dirty="0">
                <a:sym typeface="Wingdings" panose="05000000000000000000" pitchFamily="2" charset="2"/>
              </a:rPr>
              <a:t>Multiplication/Division 	=&gt; 	L to R</a:t>
            </a:r>
          </a:p>
          <a:p>
            <a:pPr lvl="1" eaLnBrk="1" hangingPunct="1"/>
            <a:r>
              <a:rPr lang="en-US" dirty="0">
                <a:sym typeface="Wingdings" panose="05000000000000000000" pitchFamily="2" charset="2"/>
              </a:rPr>
              <a:t>Addition/Subtraction 	=&gt; 	L to R</a:t>
            </a:r>
          </a:p>
          <a:p>
            <a:pPr eaLnBrk="1" hangingPunct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927924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Some Built in Functions: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95400"/>
            <a:ext cx="9753600" cy="40386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dirty="0"/>
              <a:t>sin(x), cos(x) …	-  calculate the trig. Function (radians)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dirty="0" err="1"/>
              <a:t>disp</a:t>
            </a:r>
            <a:r>
              <a:rPr lang="en-US" sz="3200" dirty="0"/>
              <a:t>('text')		-  display the text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dirty="0"/>
              <a:t>why 			-  try it 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597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" y="152400"/>
            <a:ext cx="12192000" cy="523875"/>
          </a:xfrm>
        </p:spPr>
        <p:txBody>
          <a:bodyPr/>
          <a:lstStyle/>
          <a:p>
            <a:pPr eaLnBrk="1" hangingPunct="1"/>
            <a:r>
              <a:rPr lang="en-US" sz="2400" b="1" dirty="0"/>
              <a:t>128 Computer Lab			Introduction: Variables &amp; Calculations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94193"/>
            <a:ext cx="4900613" cy="5715000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2200" u="sng" dirty="0"/>
              <a:t>By the end of this session 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2200" u="sng" dirty="0"/>
              <a:t>you should be able to: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en-US" sz="1600" u="sng" dirty="0"/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sz="2200" u="sng" dirty="0"/>
              <a:t>MATLAB</a:t>
            </a:r>
          </a:p>
          <a:p>
            <a:pPr marL="287338" indent="-287338" eaLnBrk="1" hangingPunct="1">
              <a:spcBef>
                <a:spcPts val="0"/>
              </a:spcBef>
              <a:defRPr/>
            </a:pPr>
            <a:r>
              <a:rPr lang="en-US" sz="2200" dirty="0"/>
              <a:t>Start MATLAB</a:t>
            </a:r>
          </a:p>
          <a:p>
            <a:pPr marL="290513" indent="-290513" eaLnBrk="1" hangingPunct="1">
              <a:spcBef>
                <a:spcPts val="0"/>
              </a:spcBef>
              <a:defRPr/>
            </a:pPr>
            <a:r>
              <a:rPr lang="en-US" sz="2200" dirty="0"/>
              <a:t>Use MATLAB as a calculator </a:t>
            </a:r>
          </a:p>
          <a:p>
            <a:pPr marL="290513" indent="-290513" eaLnBrk="1" hangingPunct="1">
              <a:spcBef>
                <a:spcPts val="0"/>
              </a:spcBef>
              <a:defRPr/>
            </a:pPr>
            <a:r>
              <a:rPr lang="en-US" sz="2200" dirty="0"/>
              <a:t>Use and explain the nature of computer “variables”</a:t>
            </a:r>
          </a:p>
          <a:p>
            <a:pPr marL="290513" indent="-290513" eaLnBrk="1" hangingPunct="1">
              <a:spcBef>
                <a:spcPts val="0"/>
              </a:spcBef>
              <a:defRPr/>
            </a:pPr>
            <a:r>
              <a:rPr lang="en-US" sz="2200" dirty="0"/>
              <a:t>Use a simple script files in MATLAB</a:t>
            </a:r>
          </a:p>
          <a:p>
            <a:pPr marL="290513" indent="-290513" eaLnBrk="1" hangingPunct="1">
              <a:spcBef>
                <a:spcPts val="0"/>
              </a:spcBef>
              <a:defRPr/>
            </a:pPr>
            <a:r>
              <a:rPr lang="en-US" sz="2200" dirty="0"/>
              <a:t>Use simple functions in MATLAB</a:t>
            </a:r>
          </a:p>
          <a:p>
            <a:pPr marL="290513" indent="-290513" eaLnBrk="1" hangingPunct="1">
              <a:spcBef>
                <a:spcPts val="0"/>
              </a:spcBef>
              <a:defRPr/>
            </a:pPr>
            <a:r>
              <a:rPr lang="en-US" sz="2200" dirty="0"/>
              <a:t>Use and explain the nature of the “=” sign as an assignment operator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en-US" sz="2200" dirty="0"/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sz="2200" u="sng" dirty="0"/>
              <a:t>Electronics</a:t>
            </a:r>
          </a:p>
          <a:p>
            <a:pPr marL="290513" indent="-290513" eaLnBrk="1" hangingPunct="1">
              <a:spcBef>
                <a:spcPts val="0"/>
              </a:spcBef>
              <a:defRPr/>
            </a:pPr>
            <a:r>
              <a:rPr lang="en-US" sz="2200" dirty="0"/>
              <a:t>Calculate equivalent resistance</a:t>
            </a:r>
          </a:p>
          <a:p>
            <a:pPr marL="0" indent="0" eaLnBrk="1" hangingPunct="1">
              <a:buNone/>
              <a:defRPr/>
            </a:pPr>
            <a:endParaRPr lang="en-US" sz="2200" dirty="0"/>
          </a:p>
          <a:p>
            <a:pPr marL="660400" indent="-660400" eaLnBrk="1" hangingPunct="1">
              <a:spcBef>
                <a:spcPct val="35000"/>
              </a:spcBef>
              <a:defRPr/>
            </a:pPr>
            <a:endParaRPr lang="en-US" sz="2200" dirty="0"/>
          </a:p>
          <a:p>
            <a:pPr marL="660400" indent="-660400" eaLnBrk="1" hangingPunct="1">
              <a:spcBef>
                <a:spcPct val="35000"/>
              </a:spcBef>
              <a:defRPr/>
            </a:pPr>
            <a:endParaRPr lang="en-US" sz="2200" dirty="0"/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5205413" y="784668"/>
            <a:ext cx="7000874" cy="59209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sz="2200" u="sng" kern="0" dirty="0"/>
              <a:t>Laboratory Outcomes: </a:t>
            </a:r>
            <a:br>
              <a:rPr lang="en-US" sz="2200" u="sng" kern="0" dirty="0"/>
            </a:br>
            <a:endParaRPr lang="en-US" sz="1600" u="sng" kern="0" dirty="0"/>
          </a:p>
          <a:p>
            <a:pPr marL="511175" indent="-511175">
              <a:spcBef>
                <a:spcPts val="0"/>
              </a:spcBef>
              <a:buFontTx/>
              <a:buNone/>
            </a:pPr>
            <a:r>
              <a:rPr lang="en-US" sz="2400" b="1" kern="0" dirty="0">
                <a:solidFill>
                  <a:srgbClr val="7030A0"/>
                </a:solidFill>
              </a:rPr>
              <a:t>C.1	solve engineering problems using computer tools.</a:t>
            </a:r>
          </a:p>
          <a:p>
            <a:pPr marL="511175" indent="-511175">
              <a:buFontTx/>
              <a:buNone/>
            </a:pPr>
            <a:r>
              <a:rPr lang="en-US" sz="2200" kern="0" dirty="0"/>
              <a:t>C.2	apply arrays and array manipulations.</a:t>
            </a:r>
          </a:p>
          <a:p>
            <a:pPr marL="511175" indent="-511175">
              <a:buFontTx/>
              <a:buNone/>
            </a:pPr>
            <a:r>
              <a:rPr lang="en-US" sz="2200" kern="0" dirty="0"/>
              <a:t>C.3	use and explain text variables &amp; ASCII text files. </a:t>
            </a:r>
          </a:p>
          <a:p>
            <a:pPr marL="511175" indent="-511175">
              <a:buFontTx/>
              <a:buNone/>
            </a:pPr>
            <a:r>
              <a:rPr lang="en-US" sz="2200" kern="0" dirty="0"/>
              <a:t>C.4	write a function with multiple inputs and </a:t>
            </a:r>
            <a:br>
              <a:rPr lang="en-US" sz="2200" kern="0" dirty="0"/>
            </a:br>
            <a:r>
              <a:rPr lang="en-US" sz="2200" kern="0" dirty="0"/>
              <a:t>outputs at the command line.</a:t>
            </a:r>
          </a:p>
          <a:p>
            <a:pPr marL="511175" indent="-511175">
              <a:buFontTx/>
              <a:buNone/>
            </a:pPr>
            <a:r>
              <a:rPr lang="en-US" sz="2200" kern="0" dirty="0"/>
              <a:t>C.5	write a function that results in a non-numerical output. </a:t>
            </a:r>
          </a:p>
          <a:p>
            <a:pPr marL="511175" indent="-511175">
              <a:buFontTx/>
              <a:buNone/>
            </a:pPr>
            <a:r>
              <a:rPr lang="en-US" sz="2200" kern="0" dirty="0"/>
              <a:t>C.6	write programs using logical expressions and conditional statements. </a:t>
            </a:r>
          </a:p>
          <a:p>
            <a:pPr marL="511175" indent="-511175">
              <a:buFontTx/>
              <a:buNone/>
            </a:pPr>
            <a:r>
              <a:rPr lang="en-US" sz="2200" kern="0" dirty="0"/>
              <a:t>C.7	write programs using loop structures.</a:t>
            </a:r>
          </a:p>
          <a:p>
            <a:pPr marL="511175" indent="-511175">
              <a:buFontTx/>
              <a:buNone/>
            </a:pPr>
            <a:r>
              <a:rPr lang="en-US" sz="2200" kern="0" dirty="0"/>
              <a:t>C.8	fit data that follows linear, exponential </a:t>
            </a:r>
            <a:br>
              <a:rPr lang="en-US" sz="2200" kern="0" dirty="0"/>
            </a:br>
            <a:r>
              <a:rPr lang="en-US" sz="2200" kern="0" dirty="0"/>
              <a:t>or power law forms.</a:t>
            </a:r>
          </a:p>
          <a:p>
            <a:pPr marL="511175" indent="-511175">
              <a:buFontTx/>
              <a:buNone/>
            </a:pPr>
            <a:r>
              <a:rPr lang="en-US" sz="2200" kern="0" dirty="0"/>
              <a:t>C.9 	properly communicate a solution based on computer calculation or program.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Some things you can expect: 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" y="1143000"/>
            <a:ext cx="5725886" cy="5319409"/>
          </a:xfrm>
        </p:spPr>
        <p:txBody>
          <a:bodyPr/>
          <a:lstStyle/>
          <a:p>
            <a:pPr eaLnBrk="1" hangingPunct="1">
              <a:lnSpc>
                <a:spcPts val="2900"/>
              </a:lnSpc>
              <a:spcBef>
                <a:spcPct val="30000"/>
              </a:spcBef>
            </a:pPr>
            <a:r>
              <a:rPr lang="en-US" sz="2400" dirty="0"/>
              <a:t>I expect you to ask questions &amp; tell me when you are not understanding</a:t>
            </a:r>
          </a:p>
          <a:p>
            <a:pPr eaLnBrk="1" hangingPunct="1">
              <a:lnSpc>
                <a:spcPts val="2900"/>
              </a:lnSpc>
              <a:spcBef>
                <a:spcPct val="30000"/>
              </a:spcBef>
            </a:pPr>
            <a:endParaRPr lang="en-US" sz="2400" dirty="0"/>
          </a:p>
          <a:p>
            <a:pPr eaLnBrk="1" hangingPunct="1">
              <a:lnSpc>
                <a:spcPts val="2900"/>
              </a:lnSpc>
              <a:spcBef>
                <a:spcPct val="30000"/>
              </a:spcBef>
            </a:pPr>
            <a:r>
              <a:rPr lang="en-US" sz="2400" dirty="0"/>
              <a:t>I expect you to seek my help  (start early)</a:t>
            </a:r>
            <a:br>
              <a:rPr lang="en-US" sz="2400" dirty="0"/>
            </a:br>
            <a:r>
              <a:rPr lang="en-US" sz="2400" b="1" i="1" dirty="0"/>
              <a:t>Please, don’t be afraid to ask questions</a:t>
            </a:r>
            <a:r>
              <a:rPr lang="en-US" sz="2400" dirty="0"/>
              <a:t>. </a:t>
            </a:r>
          </a:p>
          <a:p>
            <a:pPr eaLnBrk="1" hangingPunct="1">
              <a:lnSpc>
                <a:spcPts val="2900"/>
              </a:lnSpc>
              <a:spcBef>
                <a:spcPct val="30000"/>
              </a:spcBef>
            </a:pPr>
            <a:endParaRPr lang="en-US" sz="2400" dirty="0"/>
          </a:p>
          <a:p>
            <a:pPr eaLnBrk="1" hangingPunct="1">
              <a:lnSpc>
                <a:spcPts val="2900"/>
              </a:lnSpc>
              <a:spcBef>
                <a:spcPct val="30000"/>
              </a:spcBef>
            </a:pPr>
            <a:r>
              <a:rPr lang="en-US" sz="2400" b="1" dirty="0"/>
              <a:t>I post almost everything to online</a:t>
            </a:r>
            <a:br>
              <a:rPr lang="en-US" sz="2400" dirty="0"/>
            </a:br>
            <a:endParaRPr lang="en-US" sz="12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6019800" y="1143000"/>
            <a:ext cx="6008914" cy="5319409"/>
          </a:xfrm>
        </p:spPr>
        <p:txBody>
          <a:bodyPr/>
          <a:lstStyle/>
          <a:p>
            <a:pPr eaLnBrk="1" hangingPunct="1">
              <a:lnSpc>
                <a:spcPts val="2900"/>
              </a:lnSpc>
              <a:spcBef>
                <a:spcPct val="30000"/>
              </a:spcBef>
            </a:pPr>
            <a:r>
              <a:rPr lang="en-US" sz="2400" dirty="0"/>
              <a:t>This laboratory (and computers in general)  will take time </a:t>
            </a:r>
          </a:p>
          <a:p>
            <a:pPr eaLnBrk="1" hangingPunct="1">
              <a:lnSpc>
                <a:spcPts val="2900"/>
              </a:lnSpc>
              <a:spcBef>
                <a:spcPct val="30000"/>
              </a:spcBef>
            </a:pPr>
            <a:endParaRPr lang="en-US" sz="2400" dirty="0"/>
          </a:p>
          <a:p>
            <a:pPr eaLnBrk="1" hangingPunct="1">
              <a:lnSpc>
                <a:spcPts val="2900"/>
              </a:lnSpc>
              <a:spcBef>
                <a:spcPct val="30000"/>
              </a:spcBef>
            </a:pPr>
            <a:r>
              <a:rPr lang="en-US" sz="2400" dirty="0"/>
              <a:t>This material builds and therefore will get more difficult as the term progresses </a:t>
            </a:r>
            <a:br>
              <a:rPr lang="en-US" sz="2400" dirty="0"/>
            </a:br>
            <a:r>
              <a:rPr lang="en-US" sz="2400" dirty="0"/>
              <a:t>(get the early stuff down). </a:t>
            </a:r>
          </a:p>
          <a:p>
            <a:pPr eaLnBrk="1" hangingPunct="1">
              <a:lnSpc>
                <a:spcPts val="2900"/>
              </a:lnSpc>
              <a:spcBef>
                <a:spcPct val="30000"/>
              </a:spcBef>
            </a:pPr>
            <a:endParaRPr lang="en-US" sz="2400" dirty="0"/>
          </a:p>
          <a:p>
            <a:pPr eaLnBrk="1" hangingPunct="1">
              <a:lnSpc>
                <a:spcPts val="2900"/>
              </a:lnSpc>
              <a:spcBef>
                <a:spcPct val="30000"/>
              </a:spcBef>
            </a:pPr>
            <a:r>
              <a:rPr lang="en-US" sz="2400" dirty="0"/>
              <a:t>To do well you need to do </a:t>
            </a:r>
            <a:r>
              <a:rPr lang="en-US" sz="2400" u="sng" dirty="0"/>
              <a:t>all</a:t>
            </a:r>
            <a:r>
              <a:rPr lang="en-US" sz="2400" dirty="0"/>
              <a:t> assigned work.</a:t>
            </a:r>
            <a:br>
              <a:rPr lang="en-US" sz="2400" dirty="0"/>
            </a:br>
            <a:r>
              <a:rPr lang="en-US" sz="2400" dirty="0"/>
              <a:t>You must learn to solve problems yourself. </a:t>
            </a:r>
          </a:p>
          <a:p>
            <a:pPr eaLnBrk="1" hangingPunct="1">
              <a:lnSpc>
                <a:spcPts val="2900"/>
              </a:lnSpc>
              <a:spcBef>
                <a:spcPct val="30000"/>
              </a:spcBef>
            </a:pPr>
            <a:endParaRPr lang="en-US" sz="2400" dirty="0"/>
          </a:p>
          <a:p>
            <a:pPr eaLnBrk="1" hangingPunct="1">
              <a:lnSpc>
                <a:spcPts val="2900"/>
              </a:lnSpc>
              <a:spcBef>
                <a:spcPct val="30000"/>
              </a:spcBef>
            </a:pPr>
            <a:r>
              <a:rPr lang="en-US" sz="2400" dirty="0"/>
              <a:t>Computers can make you feel stupid  </a:t>
            </a:r>
            <a:br>
              <a:rPr lang="en-US" sz="2400" dirty="0"/>
            </a:br>
            <a:r>
              <a:rPr lang="en-US" sz="2400" dirty="0"/>
              <a:t>(actually, the computers are the stupid ones)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8000" y="4648200"/>
            <a:ext cx="4343400" cy="17235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en-US" sz="1400" dirty="0"/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Course Slogan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“</a:t>
            </a:r>
            <a:r>
              <a:rPr lang="en-US" b="1" dirty="0"/>
              <a:t>Computers are Stupid</a:t>
            </a:r>
            <a:r>
              <a:rPr lang="en-US" dirty="0"/>
              <a:t>”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228600"/>
            <a:ext cx="11176000" cy="533400"/>
          </a:xfrm>
        </p:spPr>
        <p:txBody>
          <a:bodyPr/>
          <a:lstStyle/>
          <a:p>
            <a:pPr eaLnBrk="1" hangingPunct="1"/>
            <a:r>
              <a:rPr lang="en-US" sz="2800" dirty="0"/>
              <a:t>Some Key Guidelines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914400"/>
            <a:ext cx="11582400" cy="5715000"/>
          </a:xfrm>
        </p:spPr>
        <p:txBody>
          <a:bodyPr/>
          <a:lstStyle/>
          <a:p>
            <a:pPr eaLnBrk="1" hangingPunct="1">
              <a:lnSpc>
                <a:spcPts val="2900"/>
              </a:lnSpc>
              <a:spcBef>
                <a:spcPct val="30000"/>
              </a:spcBef>
            </a:pPr>
            <a:r>
              <a:rPr lang="en-US" b="1" dirty="0"/>
              <a:t>Attendance Required:  </a:t>
            </a:r>
            <a:r>
              <a:rPr lang="en-US" dirty="0"/>
              <a:t>No make-up work will be accepted </a:t>
            </a:r>
            <a:br>
              <a:rPr lang="en-US" dirty="0"/>
            </a:br>
            <a:r>
              <a:rPr lang="en-US" dirty="0"/>
              <a:t>unless there is a </a:t>
            </a:r>
            <a:r>
              <a:rPr lang="en-US" u="sng" dirty="0"/>
              <a:t>documented</a:t>
            </a:r>
            <a:r>
              <a:rPr lang="en-US" dirty="0"/>
              <a:t> emergency or a pre-arranged situation.</a:t>
            </a:r>
          </a:p>
          <a:p>
            <a:pPr marL="0" indent="0" eaLnBrk="1" hangingPunct="1">
              <a:lnSpc>
                <a:spcPts val="2900"/>
              </a:lnSpc>
              <a:spcBef>
                <a:spcPct val="30000"/>
              </a:spcBef>
              <a:buNone/>
            </a:pPr>
            <a:endParaRPr lang="en-US" sz="1200" dirty="0"/>
          </a:p>
          <a:p>
            <a:pPr eaLnBrk="1" hangingPunct="1">
              <a:lnSpc>
                <a:spcPts val="2900"/>
              </a:lnSpc>
              <a:spcBef>
                <a:spcPct val="30000"/>
              </a:spcBef>
            </a:pPr>
            <a:r>
              <a:rPr lang="en-US" dirty="0"/>
              <a:t>Homework is expected before lab begins </a:t>
            </a:r>
          </a:p>
          <a:p>
            <a:pPr marL="400050" lvl="1" indent="0" eaLnBrk="1" hangingPunct="1">
              <a:lnSpc>
                <a:spcPts val="2900"/>
              </a:lnSpc>
              <a:spcBef>
                <a:spcPct val="30000"/>
              </a:spcBef>
              <a:buNone/>
            </a:pPr>
            <a:br>
              <a:rPr lang="en-US" dirty="0"/>
            </a:br>
            <a:r>
              <a:rPr lang="en-US" sz="2800" b="1" dirty="0"/>
              <a:t>NEVER</a:t>
            </a:r>
            <a:r>
              <a:rPr lang="en-US" sz="2800" dirty="0"/>
              <a:t> interrupt to run up and try and turn your homework in </a:t>
            </a:r>
            <a:br>
              <a:rPr lang="en-US" sz="2800" dirty="0"/>
            </a:br>
            <a:r>
              <a:rPr lang="en-US" sz="2800" dirty="0"/>
              <a:t>once class has begun (i.e., once instructor has started addressing the class). </a:t>
            </a:r>
            <a:endParaRPr lang="en-US" dirty="0"/>
          </a:p>
          <a:p>
            <a:pPr marL="400050" lvl="1" indent="0" eaLnBrk="1" hangingPunct="1">
              <a:lnSpc>
                <a:spcPts val="2900"/>
              </a:lnSpc>
              <a:spcBef>
                <a:spcPct val="30000"/>
              </a:spcBef>
              <a:buNone/>
            </a:pPr>
            <a:r>
              <a:rPr lang="en-US" sz="2800" dirty="0"/>
              <a:t>  </a:t>
            </a:r>
            <a:br>
              <a:rPr lang="en-US" sz="2800" dirty="0"/>
            </a:br>
            <a:r>
              <a:rPr lang="en-US" sz="2800" dirty="0"/>
              <a:t>Do not work on (or print) overdue assignments during lab.  </a:t>
            </a:r>
            <a:br>
              <a:rPr lang="en-US" sz="2800" dirty="0"/>
            </a:br>
            <a:r>
              <a:rPr lang="en-US" sz="2800" dirty="0"/>
              <a:t>(you need to work on the new lab)</a:t>
            </a:r>
          </a:p>
          <a:p>
            <a:pPr marL="400050" lvl="1" indent="0" eaLnBrk="1" hangingPunct="1">
              <a:lnSpc>
                <a:spcPts val="2900"/>
              </a:lnSpc>
              <a:spcBef>
                <a:spcPct val="30000"/>
              </a:spcBef>
              <a:buNone/>
            </a:pPr>
            <a:endParaRPr lang="en-US" sz="2800" dirty="0"/>
          </a:p>
          <a:p>
            <a:pPr marL="457200" indent="-457200" eaLnBrk="1" hangingPunct="1">
              <a:lnSpc>
                <a:spcPts val="2900"/>
              </a:lnSpc>
              <a:spcBef>
                <a:spcPct val="30000"/>
              </a:spcBef>
            </a:pPr>
            <a:r>
              <a:rPr lang="en-US" dirty="0"/>
              <a:t>You must type </a:t>
            </a:r>
            <a:r>
              <a:rPr lang="en-US" u="sng" dirty="0"/>
              <a:t>all</a:t>
            </a:r>
            <a:r>
              <a:rPr lang="en-US" dirty="0"/>
              <a:t> of your own code.  </a:t>
            </a:r>
            <a:br>
              <a:rPr lang="en-US" dirty="0"/>
            </a:br>
            <a:r>
              <a:rPr lang="en-US" dirty="0"/>
              <a:t>Your name must appear in the comments of all labs</a:t>
            </a:r>
          </a:p>
          <a:p>
            <a:pPr eaLnBrk="1" hangingPunct="1">
              <a:lnSpc>
                <a:spcPts val="2900"/>
              </a:lnSpc>
              <a:spcBef>
                <a:spcPct val="300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698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Equivalent Resistance Lab I (handout)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295400"/>
            <a:ext cx="9296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Hand Calculations – Critical preparation to program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Work Through Activities 1 &amp; 2 – Ask questions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483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304800"/>
            <a:ext cx="11049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Have students start on hand calculations for Series and Parallel Networks</a:t>
            </a:r>
            <a:br>
              <a:rPr lang="en-US" dirty="0"/>
            </a:br>
            <a:r>
              <a:rPr lang="en-US" dirty="0"/>
              <a:t> 	Note need to understand problem before programming 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Review Series and Parallel Networks as needed (next slide)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When students are getting toward the end of Activity 2 – Discuss Briefly</a:t>
            </a:r>
            <a:br>
              <a:rPr lang="en-US" dirty="0"/>
            </a:br>
            <a:r>
              <a:rPr lang="en-US" dirty="0"/>
              <a:t>(students likely need an intro to circuit diagrams)</a:t>
            </a:r>
            <a:br>
              <a:rPr lang="en-US" dirty="0"/>
            </a:br>
            <a:endParaRPr lang="en-US" dirty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Then, review the slides introducing MATLAB 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endParaRPr lang="en-US" dirty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Have students complete Activity 3 and turn in </a:t>
            </a:r>
          </a:p>
          <a:p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381445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457199"/>
          </a:xfrm>
        </p:spPr>
        <p:txBody>
          <a:bodyPr/>
          <a:lstStyle/>
          <a:p>
            <a:r>
              <a:rPr lang="en-US" dirty="0"/>
              <a:t>Equivalent resistance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15803" y="810678"/>
            <a:ext cx="4040188" cy="540904"/>
          </a:xfrm>
        </p:spPr>
        <p:txBody>
          <a:bodyPr/>
          <a:lstStyle/>
          <a:p>
            <a:r>
              <a:rPr lang="en-US" dirty="0"/>
              <a:t>In Series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5803" y="4903894"/>
                <a:ext cx="4771955" cy="138883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Formula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…</m:t>
                      </m:r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5803" y="4903894"/>
                <a:ext cx="4771955" cy="1388831"/>
              </a:xfrm>
              <a:blipFill>
                <a:blip r:embed="rId2"/>
                <a:stretch>
                  <a:fillRect l="-1916" t="-3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6096000" y="851557"/>
            <a:ext cx="4041775" cy="459147"/>
          </a:xfrm>
        </p:spPr>
        <p:txBody>
          <a:bodyPr/>
          <a:lstStyle/>
          <a:p>
            <a:r>
              <a:rPr lang="en-US" dirty="0"/>
              <a:t>In Parallel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169026" y="4778562"/>
                <a:ext cx="4879974" cy="153651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Formula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…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169026" y="4778562"/>
                <a:ext cx="4879974" cy="1536514"/>
              </a:xfrm>
              <a:blipFill rotWithShape="0">
                <a:blip r:embed="rId3"/>
                <a:stretch>
                  <a:fillRect l="-1998" t="-31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7B9A3D09-60BE-4C41-9924-0551805834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0285" y="719806"/>
            <a:ext cx="1905000" cy="331134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5B88A81-CBA7-4323-B3CB-6EFC24077A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3999" y="1081130"/>
            <a:ext cx="2667001" cy="3008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084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</a:rPr>
              <a:t>Options for Starting MATLAB</a:t>
            </a:r>
          </a:p>
        </p:txBody>
      </p:sp>
      <p:sp>
        <p:nvSpPr>
          <p:cNvPr id="1229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219200" y="1143000"/>
            <a:ext cx="9753600" cy="5257800"/>
          </a:xfrm>
        </p:spPr>
        <p:txBody>
          <a:bodyPr/>
          <a:lstStyle/>
          <a:p>
            <a:pPr eaLnBrk="1" hangingPunct="1"/>
            <a:r>
              <a:rPr lang="en-US" dirty="0"/>
              <a:t>Desktop: </a:t>
            </a:r>
          </a:p>
          <a:p>
            <a:pPr eaLnBrk="1" hangingPunct="1">
              <a:buFontTx/>
              <a:buNone/>
            </a:pPr>
            <a:r>
              <a:rPr lang="en-US" dirty="0"/>
              <a:t>		Icon (if present)</a:t>
            </a:r>
          </a:p>
          <a:p>
            <a:pPr eaLnBrk="1" hangingPunct="1">
              <a:buFontTx/>
              <a:buNone/>
            </a:pPr>
            <a:r>
              <a:rPr lang="en-US" dirty="0"/>
              <a:t>	</a:t>
            </a:r>
          </a:p>
          <a:p>
            <a:pPr eaLnBrk="1" hangingPunct="1"/>
            <a:r>
              <a:rPr lang="en-US" dirty="0"/>
              <a:t>Start Menu: </a:t>
            </a:r>
          </a:p>
          <a:p>
            <a:pPr eaLnBrk="1" hangingPunct="1">
              <a:buFontTx/>
              <a:buNone/>
            </a:pPr>
            <a:r>
              <a:rPr lang="en-US" dirty="0">
                <a:sym typeface="Wingdings" panose="05000000000000000000" pitchFamily="2" charset="2"/>
              </a:rPr>
              <a:t>		search for MATLAB</a:t>
            </a:r>
          </a:p>
          <a:p>
            <a:pPr eaLnBrk="1" hangingPunct="1"/>
            <a:endParaRPr lang="en-US" dirty="0">
              <a:sym typeface="Wingdings" panose="05000000000000000000" pitchFamily="2" charset="2"/>
            </a:endParaRPr>
          </a:p>
          <a:p>
            <a:pPr eaLnBrk="1" hangingPunct="1"/>
            <a:r>
              <a:rPr lang="en-US" dirty="0">
                <a:sym typeface="Wingdings" panose="05000000000000000000" pitchFamily="2" charset="2"/>
              </a:rPr>
              <a:t>Windows Explorer:  </a:t>
            </a:r>
          </a:p>
          <a:p>
            <a:pPr eaLnBrk="1" hangingPunct="1">
              <a:buFontTx/>
              <a:buNone/>
            </a:pPr>
            <a:r>
              <a:rPr lang="en-US" dirty="0"/>
              <a:t>		C:\Program Files\MATLAB\R2019a\bin</a:t>
            </a:r>
          </a:p>
          <a:p>
            <a:pPr eaLnBrk="1" hangingPunct="1">
              <a:buNone/>
            </a:pPr>
            <a:r>
              <a:rPr lang="en-US" dirty="0"/>
              <a:t>		Choose:  MATLAB </a:t>
            </a:r>
          </a:p>
        </p:txBody>
      </p:sp>
      <p:graphicFrame>
        <p:nvGraphicFramePr>
          <p:cNvPr id="12292" name="Object 9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6858000" y="1295401"/>
          <a:ext cx="1676400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1" name="Package" r:id="rId3" imgW="1155032" imgH="481263" progId="Package">
                  <p:embed/>
                </p:oleObj>
              </mc:Choice>
              <mc:Fallback>
                <p:oleObj name="Package" r:id="rId3" imgW="1155032" imgH="481263" progId="Package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1793" r="18750" b="32867"/>
                      <a:stretch>
                        <a:fillRect/>
                      </a:stretch>
                    </p:blipFill>
                    <p:spPr bwMode="auto">
                      <a:xfrm>
                        <a:off x="6858000" y="1295401"/>
                        <a:ext cx="1676400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2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Default Design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6534</TotalTime>
  <Words>2357</Words>
  <Application>Microsoft Office PowerPoint</Application>
  <PresentationFormat>Widescreen</PresentationFormat>
  <Paragraphs>312</Paragraphs>
  <Slides>29</Slides>
  <Notes>0</Notes>
  <HiddenSlides>9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Arial Unicode MS</vt:lpstr>
      <vt:lpstr>Arial</vt:lpstr>
      <vt:lpstr>Arial Narrow</vt:lpstr>
      <vt:lpstr>Calibri</vt:lpstr>
      <vt:lpstr>Cambria Math</vt:lpstr>
      <vt:lpstr>Comic Sans MS</vt:lpstr>
      <vt:lpstr>Times New Roman</vt:lpstr>
      <vt:lpstr>Default Design</vt:lpstr>
      <vt:lpstr>2_Default Design</vt:lpstr>
      <vt:lpstr>Package</vt:lpstr>
      <vt:lpstr>Equation</vt:lpstr>
      <vt:lpstr>ENGR 128: Engineering Fundamentals Computer Lab – Spring 2020</vt:lpstr>
      <vt:lpstr>PowerPoint Presentation</vt:lpstr>
      <vt:lpstr>128 Computer Lab   Introduction: Variables &amp; Calculations</vt:lpstr>
      <vt:lpstr>Some things you can expect: </vt:lpstr>
      <vt:lpstr>Some Key Guidelines</vt:lpstr>
      <vt:lpstr>Equivalent Resistance Lab I (handout)</vt:lpstr>
      <vt:lpstr>PowerPoint Presentation</vt:lpstr>
      <vt:lpstr>Equivalent resistance</vt:lpstr>
      <vt:lpstr>Options for Starting MATLAB</vt:lpstr>
      <vt:lpstr>PowerPoint Presentation</vt:lpstr>
      <vt:lpstr>Calculations in MATLAB (similar to Excel)</vt:lpstr>
      <vt:lpstr>Calculations with Numbers. </vt:lpstr>
      <vt:lpstr>Simple MATLAB calculations with numbers (show in MATLAB)</vt:lpstr>
      <vt:lpstr>Review: handy pieces </vt:lpstr>
      <vt:lpstr>Calculating with Variables</vt:lpstr>
      <vt:lpstr>(review for students if needed)</vt:lpstr>
      <vt:lpstr>An Important detail:    Order Matters!!!</vt:lpstr>
      <vt:lpstr>Computer variables are similar but not identical to algebraic variables </vt:lpstr>
      <vt:lpstr>Computer Programs </vt:lpstr>
      <vt:lpstr>How to Write a Script (Code or Program) file in Matlab</vt:lpstr>
      <vt:lpstr>How to Write a Script (Code or Program) in MATLAB</vt:lpstr>
      <vt:lpstr>Describe above process (Code and comments shown of final page of handout) </vt:lpstr>
      <vt:lpstr>Notes on naming m-files</vt:lpstr>
      <vt:lpstr>Equivalent Resistance Lab II (handout/next slide)</vt:lpstr>
      <vt:lpstr>Equivalent Resistance Lab II (handout)</vt:lpstr>
      <vt:lpstr>PowerPoint Presentation</vt:lpstr>
      <vt:lpstr>MATLAB Availability (see syllabus)</vt:lpstr>
      <vt:lpstr>Review</vt:lpstr>
      <vt:lpstr>Some Built in Functions: </vt:lpstr>
    </vt:vector>
  </TitlesOfParts>
  <Company>Lafayette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moors</dc:creator>
  <cp:lastModifiedBy>Steven Moor</cp:lastModifiedBy>
  <cp:revision>422</cp:revision>
  <cp:lastPrinted>2019-09-02T01:03:14Z</cp:lastPrinted>
  <dcterms:created xsi:type="dcterms:W3CDTF">2004-03-26T01:13:49Z</dcterms:created>
  <dcterms:modified xsi:type="dcterms:W3CDTF">2020-01-09T17:08:40Z</dcterms:modified>
</cp:coreProperties>
</file>