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4" r:id="rId11"/>
    <p:sldId id="313" r:id="rId12"/>
    <p:sldId id="315" r:id="rId13"/>
    <p:sldId id="316" r:id="rId14"/>
    <p:sldId id="317" r:id="rId15"/>
    <p:sldId id="318" r:id="rId16"/>
    <p:sldId id="319" r:id="rId17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23" autoAdjust="0"/>
    <p:restoredTop sz="91047" autoAdjust="0"/>
  </p:normalViewPr>
  <p:slideViewPr>
    <p:cSldViewPr>
      <p:cViewPr varScale="1">
        <p:scale>
          <a:sx n="104" d="100"/>
          <a:sy n="104" d="100"/>
        </p:scale>
        <p:origin x="165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1560" y="11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Faculty Candidate: Promothes Saha, Ph.D., P.E.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325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28A79AE-C9FD-4B97-919E-B3A0B517B8E2}" type="datetime1">
              <a:rPr lang="en-US"/>
              <a:pPr>
                <a:defRPr/>
              </a:pPr>
              <a:t>9/11/2019</a:t>
            </a:fld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Saha - University of Wyoming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5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8BE026-2535-4E36-8C3B-BB5A983FC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Faculty Candidate: Promothes Saha, Ph.D., P.E.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5025087-EA77-44A7-ACEE-F4AB40675BDF}" type="datetime1">
              <a:rPr lang="en-US"/>
              <a:pPr>
                <a:defRPr/>
              </a:pPr>
              <a:t>9/11/2019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330575"/>
            <a:ext cx="6816725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Saha - University of Wyoming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5DD6223-0D57-4A28-AD71-B2F299CCB6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0"/>
            <a:ext cx="7951659" cy="1481608"/>
          </a:xfrm>
        </p:spPr>
        <p:txBody>
          <a:bodyPr anchor="ctr"/>
          <a:lstStyle>
            <a:lvl1pPr algn="ctr">
              <a:defRPr sz="4800" b="1">
                <a:solidFill>
                  <a:srgbClr val="0070C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752600"/>
            <a:ext cx="7951659" cy="43561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3B6AD-7947-4BB8-9215-4AD4F0E5A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03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059" y="6379692"/>
            <a:ext cx="1981200" cy="341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121DFDC-69F0-4303-8758-4CE007CFD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2" descr="Image result for purdue university fort wayne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51575"/>
            <a:ext cx="1048265" cy="52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Font typeface="Wingdings" panose="05000000000000000000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Char char="o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Font typeface="Wingdings" panose="05000000000000000000" pitchFamily="2" charset="2"/>
        <a:buChar char="q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Char char="•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6600FF"/>
        </a:buClr>
        <a:buFont typeface="Wingdings" panose="05000000000000000000" pitchFamily="2" charset="2"/>
        <a:buChar char="ü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Trip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graphicFrame>
        <p:nvGraphicFramePr>
          <p:cNvPr id="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006914"/>
              </p:ext>
            </p:extLst>
          </p:nvPr>
        </p:nvGraphicFramePr>
        <p:xfrm>
          <a:off x="6706268" y="2609612"/>
          <a:ext cx="2083503" cy="2499360"/>
        </p:xfrm>
        <a:graphic>
          <a:graphicData uri="http://schemas.openxmlformats.org/drawingml/2006/table">
            <a:tbl>
              <a:tblPr/>
              <a:tblGrid>
                <a:gridCol w="694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Productions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Attractions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602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Box 40"/>
          <p:cNvSpPr txBox="1">
            <a:spLocks noChangeArrowheads="1"/>
          </p:cNvSpPr>
          <p:nvPr/>
        </p:nvSpPr>
        <p:spPr bwMode="auto">
          <a:xfrm>
            <a:off x="1524000" y="32004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3</a:t>
            </a:r>
          </a:p>
        </p:txBody>
      </p:sp>
      <p:sp>
        <p:nvSpPr>
          <p:cNvPr id="7" name="Text Box 41"/>
          <p:cNvSpPr txBox="1">
            <a:spLocks noChangeArrowheads="1"/>
          </p:cNvSpPr>
          <p:nvPr/>
        </p:nvSpPr>
        <p:spPr bwMode="auto">
          <a:xfrm>
            <a:off x="1600200" y="3657600"/>
            <a:ext cx="787395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76 A</a:t>
            </a:r>
          </a:p>
          <a:p>
            <a:pPr>
              <a:buNone/>
            </a:pPr>
            <a:r>
              <a:rPr lang="en-US" sz="1800">
                <a:latin typeface="Open Sans"/>
              </a:rPr>
              <a:t>602 P</a:t>
            </a: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4876800" y="18288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1</a:t>
            </a: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5791200" y="1828800"/>
            <a:ext cx="902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1080 A</a:t>
            </a: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4038600" y="29718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2</a:t>
            </a:r>
          </a:p>
        </p:txBody>
      </p:sp>
      <p:sp>
        <p:nvSpPr>
          <p:cNvPr id="11" name="Text Box 45"/>
          <p:cNvSpPr txBox="1">
            <a:spLocks noChangeArrowheads="1"/>
          </p:cNvSpPr>
          <p:nvPr/>
        </p:nvSpPr>
        <p:spPr bwMode="auto">
          <a:xfrm>
            <a:off x="5029200" y="2971800"/>
            <a:ext cx="774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</a:rPr>
              <a:t>531 A</a:t>
            </a:r>
          </a:p>
        </p:txBody>
      </p:sp>
      <p:sp>
        <p:nvSpPr>
          <p:cNvPr id="12" name="Text Box 46"/>
          <p:cNvSpPr txBox="1">
            <a:spLocks noChangeArrowheads="1"/>
          </p:cNvSpPr>
          <p:nvPr/>
        </p:nvSpPr>
        <p:spPr bwMode="auto">
          <a:xfrm>
            <a:off x="4419600" y="40386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4</a:t>
            </a:r>
          </a:p>
        </p:txBody>
      </p:sp>
      <p:sp>
        <p:nvSpPr>
          <p:cNvPr id="13" name="Text Box 47"/>
          <p:cNvSpPr txBox="1">
            <a:spLocks noChangeArrowheads="1"/>
          </p:cNvSpPr>
          <p:nvPr/>
        </p:nvSpPr>
        <p:spPr bwMode="auto">
          <a:xfrm>
            <a:off x="5334000" y="4038600"/>
            <a:ext cx="646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47 A</a:t>
            </a:r>
          </a:p>
        </p:txBody>
      </p:sp>
      <p:sp>
        <p:nvSpPr>
          <p:cNvPr id="14" name="Text Box 48"/>
          <p:cNvSpPr txBox="1">
            <a:spLocks noChangeArrowheads="1"/>
          </p:cNvSpPr>
          <p:nvPr/>
        </p:nvSpPr>
        <p:spPr bwMode="auto">
          <a:xfrm>
            <a:off x="5181600" y="50292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5</a:t>
            </a:r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5791200" y="5410200"/>
            <a:ext cx="646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82 A</a:t>
            </a:r>
          </a:p>
        </p:txBody>
      </p:sp>
      <p:sp>
        <p:nvSpPr>
          <p:cNvPr id="16" name="Line 50"/>
          <p:cNvSpPr>
            <a:spLocks noChangeShapeType="1"/>
          </p:cNvSpPr>
          <p:nvPr/>
        </p:nvSpPr>
        <p:spPr bwMode="auto">
          <a:xfrm flipV="1">
            <a:off x="2362200" y="2057400"/>
            <a:ext cx="2514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7" name="Line 51"/>
          <p:cNvSpPr>
            <a:spLocks noChangeShapeType="1"/>
          </p:cNvSpPr>
          <p:nvPr/>
        </p:nvSpPr>
        <p:spPr bwMode="auto">
          <a:xfrm flipV="1">
            <a:off x="2362200" y="3124200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 flipV="1">
            <a:off x="2362200" y="3124200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9" name="Line 53"/>
          <p:cNvSpPr>
            <a:spLocks noChangeShapeType="1"/>
          </p:cNvSpPr>
          <p:nvPr/>
        </p:nvSpPr>
        <p:spPr bwMode="auto">
          <a:xfrm>
            <a:off x="2362200" y="33528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20" name="Line 54"/>
          <p:cNvSpPr>
            <a:spLocks noChangeShapeType="1"/>
          </p:cNvSpPr>
          <p:nvPr/>
        </p:nvSpPr>
        <p:spPr bwMode="auto">
          <a:xfrm>
            <a:off x="2362200" y="3352800"/>
            <a:ext cx="2819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21" name="Text Box 55"/>
          <p:cNvSpPr txBox="1">
            <a:spLocks noChangeArrowheads="1"/>
          </p:cNvSpPr>
          <p:nvPr/>
        </p:nvSpPr>
        <p:spPr bwMode="auto">
          <a:xfrm>
            <a:off x="3124200" y="22860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20 min</a:t>
            </a:r>
          </a:p>
        </p:txBody>
      </p:sp>
      <p:sp>
        <p:nvSpPr>
          <p:cNvPr id="22" name="Text Box 56"/>
          <p:cNvSpPr txBox="1">
            <a:spLocks noChangeArrowheads="1"/>
          </p:cNvSpPr>
          <p:nvPr/>
        </p:nvSpPr>
        <p:spPr bwMode="auto">
          <a:xfrm>
            <a:off x="3124200" y="22860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20 min</a:t>
            </a:r>
          </a:p>
        </p:txBody>
      </p:sp>
      <p:sp>
        <p:nvSpPr>
          <p:cNvPr id="23" name="Text Box 57"/>
          <p:cNvSpPr txBox="1">
            <a:spLocks noChangeArrowheads="1"/>
          </p:cNvSpPr>
          <p:nvPr/>
        </p:nvSpPr>
        <p:spPr bwMode="auto">
          <a:xfrm>
            <a:off x="3124200" y="2895600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7 min</a:t>
            </a:r>
          </a:p>
        </p:txBody>
      </p:sp>
      <p:sp>
        <p:nvSpPr>
          <p:cNvPr id="24" name="Text Box 58"/>
          <p:cNvSpPr txBox="1">
            <a:spLocks noChangeArrowheads="1"/>
          </p:cNvSpPr>
          <p:nvPr/>
        </p:nvSpPr>
        <p:spPr bwMode="auto">
          <a:xfrm>
            <a:off x="3352800" y="35052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10 min</a:t>
            </a:r>
          </a:p>
        </p:txBody>
      </p:sp>
      <p:sp>
        <p:nvSpPr>
          <p:cNvPr id="25" name="Text Box 59"/>
          <p:cNvSpPr txBox="1">
            <a:spLocks noChangeArrowheads="1"/>
          </p:cNvSpPr>
          <p:nvPr/>
        </p:nvSpPr>
        <p:spPr bwMode="auto">
          <a:xfrm>
            <a:off x="3581400" y="44958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25 min</a:t>
            </a:r>
          </a:p>
        </p:txBody>
      </p:sp>
    </p:spTree>
    <p:extLst>
      <p:ext uri="{BB962C8B-B14F-4D97-AF65-F5344CB8AC3E}">
        <p14:creationId xmlns:p14="http://schemas.microsoft.com/office/powerpoint/2010/main" val="2647529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Trip Distribution, Example,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5" name="Group 61"/>
          <p:cNvGraphicFramePr>
            <a:graphicFrameLocks noGrp="1"/>
          </p:cNvGraphicFramePr>
          <p:nvPr/>
        </p:nvGraphicFramePr>
        <p:xfrm>
          <a:off x="6706268" y="2609612"/>
          <a:ext cx="2083503" cy="2499360"/>
        </p:xfrm>
        <a:graphic>
          <a:graphicData uri="http://schemas.openxmlformats.org/drawingml/2006/table">
            <a:tbl>
              <a:tblPr/>
              <a:tblGrid>
                <a:gridCol w="694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Productions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Attractions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602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Box 40"/>
          <p:cNvSpPr txBox="1">
            <a:spLocks noChangeArrowheads="1"/>
          </p:cNvSpPr>
          <p:nvPr/>
        </p:nvSpPr>
        <p:spPr bwMode="auto">
          <a:xfrm>
            <a:off x="1524000" y="32004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3</a:t>
            </a:r>
          </a:p>
        </p:txBody>
      </p:sp>
      <p:sp>
        <p:nvSpPr>
          <p:cNvPr id="7" name="Text Box 41"/>
          <p:cNvSpPr txBox="1">
            <a:spLocks noChangeArrowheads="1"/>
          </p:cNvSpPr>
          <p:nvPr/>
        </p:nvSpPr>
        <p:spPr bwMode="auto">
          <a:xfrm>
            <a:off x="1600200" y="3657600"/>
            <a:ext cx="787395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76 A</a:t>
            </a:r>
          </a:p>
          <a:p>
            <a:pPr>
              <a:buNone/>
            </a:pPr>
            <a:r>
              <a:rPr lang="en-US" sz="1800">
                <a:latin typeface="Open Sans"/>
              </a:rPr>
              <a:t>602 P</a:t>
            </a: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4876800" y="18288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1</a:t>
            </a: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5791200" y="1828800"/>
            <a:ext cx="902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1080 A</a:t>
            </a: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4038600" y="29718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2</a:t>
            </a:r>
          </a:p>
        </p:txBody>
      </p:sp>
      <p:sp>
        <p:nvSpPr>
          <p:cNvPr id="11" name="Text Box 45"/>
          <p:cNvSpPr txBox="1">
            <a:spLocks noChangeArrowheads="1"/>
          </p:cNvSpPr>
          <p:nvPr/>
        </p:nvSpPr>
        <p:spPr bwMode="auto">
          <a:xfrm>
            <a:off x="5029200" y="2971800"/>
            <a:ext cx="774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</a:rPr>
              <a:t>531 A</a:t>
            </a:r>
          </a:p>
        </p:txBody>
      </p:sp>
      <p:sp>
        <p:nvSpPr>
          <p:cNvPr id="12" name="Text Box 46"/>
          <p:cNvSpPr txBox="1">
            <a:spLocks noChangeArrowheads="1"/>
          </p:cNvSpPr>
          <p:nvPr/>
        </p:nvSpPr>
        <p:spPr bwMode="auto">
          <a:xfrm>
            <a:off x="4419600" y="40386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4</a:t>
            </a:r>
          </a:p>
        </p:txBody>
      </p:sp>
      <p:sp>
        <p:nvSpPr>
          <p:cNvPr id="13" name="Text Box 47"/>
          <p:cNvSpPr txBox="1">
            <a:spLocks noChangeArrowheads="1"/>
          </p:cNvSpPr>
          <p:nvPr/>
        </p:nvSpPr>
        <p:spPr bwMode="auto">
          <a:xfrm>
            <a:off x="5334000" y="4038600"/>
            <a:ext cx="646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47 A</a:t>
            </a:r>
          </a:p>
        </p:txBody>
      </p:sp>
      <p:sp>
        <p:nvSpPr>
          <p:cNvPr id="14" name="Text Box 48"/>
          <p:cNvSpPr txBox="1">
            <a:spLocks noChangeArrowheads="1"/>
          </p:cNvSpPr>
          <p:nvPr/>
        </p:nvSpPr>
        <p:spPr bwMode="auto">
          <a:xfrm>
            <a:off x="5181600" y="5029200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5</a:t>
            </a:r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5791200" y="5410200"/>
            <a:ext cx="646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82 A</a:t>
            </a:r>
          </a:p>
        </p:txBody>
      </p:sp>
      <p:sp>
        <p:nvSpPr>
          <p:cNvPr id="16" name="Line 50"/>
          <p:cNvSpPr>
            <a:spLocks noChangeShapeType="1"/>
          </p:cNvSpPr>
          <p:nvPr/>
        </p:nvSpPr>
        <p:spPr bwMode="auto">
          <a:xfrm flipV="1">
            <a:off x="2362200" y="2057400"/>
            <a:ext cx="2514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7" name="Line 51"/>
          <p:cNvSpPr>
            <a:spLocks noChangeShapeType="1"/>
          </p:cNvSpPr>
          <p:nvPr/>
        </p:nvSpPr>
        <p:spPr bwMode="auto">
          <a:xfrm flipV="1">
            <a:off x="2362200" y="3124200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 flipV="1">
            <a:off x="2362200" y="3124200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9" name="Line 53"/>
          <p:cNvSpPr>
            <a:spLocks noChangeShapeType="1"/>
          </p:cNvSpPr>
          <p:nvPr/>
        </p:nvSpPr>
        <p:spPr bwMode="auto">
          <a:xfrm>
            <a:off x="2362200" y="33528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20" name="Line 54"/>
          <p:cNvSpPr>
            <a:spLocks noChangeShapeType="1"/>
          </p:cNvSpPr>
          <p:nvPr/>
        </p:nvSpPr>
        <p:spPr bwMode="auto">
          <a:xfrm>
            <a:off x="2362200" y="3352800"/>
            <a:ext cx="2819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21" name="Text Box 55"/>
          <p:cNvSpPr txBox="1">
            <a:spLocks noChangeArrowheads="1"/>
          </p:cNvSpPr>
          <p:nvPr/>
        </p:nvSpPr>
        <p:spPr bwMode="auto">
          <a:xfrm>
            <a:off x="3124200" y="22860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20 min</a:t>
            </a:r>
          </a:p>
        </p:txBody>
      </p:sp>
      <p:sp>
        <p:nvSpPr>
          <p:cNvPr id="22" name="Text Box 56"/>
          <p:cNvSpPr txBox="1">
            <a:spLocks noChangeArrowheads="1"/>
          </p:cNvSpPr>
          <p:nvPr/>
        </p:nvSpPr>
        <p:spPr bwMode="auto">
          <a:xfrm>
            <a:off x="3124200" y="22860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20 min</a:t>
            </a:r>
          </a:p>
        </p:txBody>
      </p:sp>
      <p:sp>
        <p:nvSpPr>
          <p:cNvPr id="23" name="Text Box 57"/>
          <p:cNvSpPr txBox="1">
            <a:spLocks noChangeArrowheads="1"/>
          </p:cNvSpPr>
          <p:nvPr/>
        </p:nvSpPr>
        <p:spPr bwMode="auto">
          <a:xfrm>
            <a:off x="3124200" y="2895600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7 min</a:t>
            </a:r>
          </a:p>
        </p:txBody>
      </p:sp>
      <p:sp>
        <p:nvSpPr>
          <p:cNvPr id="24" name="Text Box 58"/>
          <p:cNvSpPr txBox="1">
            <a:spLocks noChangeArrowheads="1"/>
          </p:cNvSpPr>
          <p:nvPr/>
        </p:nvSpPr>
        <p:spPr bwMode="auto">
          <a:xfrm>
            <a:off x="3352800" y="35052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10 min</a:t>
            </a:r>
          </a:p>
        </p:txBody>
      </p:sp>
      <p:sp>
        <p:nvSpPr>
          <p:cNvPr id="25" name="Text Box 59"/>
          <p:cNvSpPr txBox="1">
            <a:spLocks noChangeArrowheads="1"/>
          </p:cNvSpPr>
          <p:nvPr/>
        </p:nvSpPr>
        <p:spPr bwMode="auto">
          <a:xfrm>
            <a:off x="3581400" y="4495800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25 min</a:t>
            </a:r>
          </a:p>
        </p:txBody>
      </p:sp>
    </p:spTree>
    <p:extLst>
      <p:ext uri="{BB962C8B-B14F-4D97-AF65-F5344CB8AC3E}">
        <p14:creationId xmlns:p14="http://schemas.microsoft.com/office/powerpoint/2010/main" val="4274083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Calculate Friction Factors, Step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5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929257"/>
              </p:ext>
            </p:extLst>
          </p:nvPr>
        </p:nvGraphicFramePr>
        <p:xfrm>
          <a:off x="5486400" y="1588891"/>
          <a:ext cx="3319846" cy="2926080"/>
        </p:xfrm>
        <a:graphic>
          <a:graphicData uri="http://schemas.openxmlformats.org/drawingml/2006/table">
            <a:tbl>
              <a:tblPr/>
              <a:tblGrid>
                <a:gridCol w="187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Travel time (min)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Friction Factor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013695"/>
              </p:ext>
            </p:extLst>
          </p:nvPr>
        </p:nvGraphicFramePr>
        <p:xfrm>
          <a:off x="228601" y="4541136"/>
          <a:ext cx="6515815" cy="1018087"/>
        </p:xfrm>
        <a:graphic>
          <a:graphicData uri="http://schemas.openxmlformats.org/drawingml/2006/table">
            <a:tbl>
              <a:tblPr/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5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Attraction TAZ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04217" y="4017916"/>
            <a:ext cx="1868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Open Sans"/>
                <a:cs typeface="Tahoma" pitchFamily="34" charset="0"/>
              </a:rPr>
              <a:t>For TAZ 3:</a:t>
            </a:r>
            <a:endParaRPr lang="en-US" dirty="0">
              <a:latin typeface="Open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7634" y="5640093"/>
            <a:ext cx="6082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dirty="0">
                <a:latin typeface="Open Sans"/>
              </a:rPr>
              <a:t>Intra-zonal travel time must be estimated since there is no network within zones</a:t>
            </a:r>
          </a:p>
        </p:txBody>
      </p:sp>
    </p:spTree>
    <p:extLst>
      <p:ext uri="{BB962C8B-B14F-4D97-AF65-F5344CB8AC3E}">
        <p14:creationId xmlns:p14="http://schemas.microsoft.com/office/powerpoint/2010/main" val="214945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Calculate Attractiveness of Each TAZ, Step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743625"/>
              </p:ext>
            </p:extLst>
          </p:nvPr>
        </p:nvGraphicFramePr>
        <p:xfrm>
          <a:off x="1080228" y="2942955"/>
          <a:ext cx="7010400" cy="274701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Attraction TAZ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</a:t>
                      </a:r>
                      <a:r>
                        <a:rPr kumimoji="0" 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j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1,080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F</a:t>
                      </a:r>
                      <a:r>
                        <a:rPr kumimoji="0" 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ij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</a:t>
                      </a:r>
                      <a:r>
                        <a:rPr kumimoji="0" 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j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*F</a:t>
                      </a:r>
                      <a:r>
                        <a:rPr kumimoji="0" 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ij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6,480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15,399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3,420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60882" y="2324934"/>
            <a:ext cx="48490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200" dirty="0" err="1">
                <a:latin typeface="Open Sans"/>
              </a:rPr>
              <a:t>i</a:t>
            </a:r>
            <a:r>
              <a:rPr lang="en-US" sz="2200" dirty="0">
                <a:latin typeface="Open Sans"/>
              </a:rPr>
              <a:t> = production TAZ, j = attraction TAZ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 l="38835" r="40929" b="28379"/>
          <a:stretch>
            <a:fillRect/>
          </a:stretch>
        </p:blipFill>
        <p:spPr bwMode="auto">
          <a:xfrm>
            <a:off x="2881746" y="1784206"/>
            <a:ext cx="2766909" cy="58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881746" y="5773054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200" b="1" i="1" dirty="0" err="1">
                <a:latin typeface="Open Sans"/>
              </a:rPr>
              <a:t>K</a:t>
            </a:r>
            <a:r>
              <a:rPr lang="en-US" sz="2200" b="1" i="1" baseline="-25000" dirty="0" err="1">
                <a:latin typeface="Open Sans"/>
              </a:rPr>
              <a:t>ij</a:t>
            </a:r>
            <a:r>
              <a:rPr lang="en-US" sz="2200" b="1" i="1" dirty="0">
                <a:latin typeface="Open Sans"/>
              </a:rPr>
              <a:t> not given </a:t>
            </a:r>
            <a:r>
              <a:rPr lang="en-US" sz="2200" b="1" i="1" dirty="0">
                <a:latin typeface="Open Sans"/>
                <a:cs typeface="Times New Roman"/>
              </a:rPr>
              <a:t>→ assume </a:t>
            </a:r>
            <a:r>
              <a:rPr lang="en-US" sz="2200" b="1" i="1" dirty="0" err="1">
                <a:latin typeface="Open Sans"/>
                <a:cs typeface="Times New Roman"/>
              </a:rPr>
              <a:t>K</a:t>
            </a:r>
            <a:r>
              <a:rPr lang="en-US" sz="2200" b="1" i="1" baseline="-25000" dirty="0" err="1">
                <a:latin typeface="Open Sans"/>
                <a:cs typeface="Times New Roman"/>
              </a:rPr>
              <a:t>ij</a:t>
            </a:r>
            <a:r>
              <a:rPr lang="en-US" sz="2200" b="1" i="1" dirty="0">
                <a:latin typeface="Open Sans"/>
                <a:cs typeface="Times New Roman"/>
              </a:rPr>
              <a:t> = 1</a:t>
            </a:r>
            <a:endParaRPr lang="en-US" sz="2200" b="1" i="1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12184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3999" cy="1481608"/>
          </a:xfrm>
        </p:spPr>
        <p:txBody>
          <a:bodyPr/>
          <a:lstStyle/>
          <a:p>
            <a:r>
              <a:rPr lang="en-US" sz="3600" dirty="0"/>
              <a:t>Calculate Relative Attractiveness of Each TAZ, Step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5" name="Group 68"/>
          <p:cNvGraphicFramePr>
            <a:graphicFrameLocks noGrp="1"/>
          </p:cNvGraphicFramePr>
          <p:nvPr/>
        </p:nvGraphicFramePr>
        <p:xfrm>
          <a:off x="166255" y="2957946"/>
          <a:ext cx="8797634" cy="2095246"/>
        </p:xfrm>
        <a:graphic>
          <a:graphicData uri="http://schemas.openxmlformats.org/drawingml/2006/table">
            <a:tbl>
              <a:tblPr/>
              <a:tblGrid>
                <a:gridCol w="1257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7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7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70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Attraction TAZ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j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*F</a:t>
                      </a:r>
                      <a:r>
                        <a:rPr kumimoji="0" lang="en-US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ij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6,480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15,399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3,420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26,473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Att</a:t>
                      </a:r>
                      <a:r>
                        <a:rPr kumimoji="0" lang="en-US" sz="16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rel</a:t>
                      </a:r>
                      <a:r>
                        <a:rPr kumimoji="0" lang="en-US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 j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6480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/26473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=0.2448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0.5817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0.1292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0.0319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0.0124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 l="38835" r="37207" b="18831"/>
          <a:stretch>
            <a:fillRect/>
          </a:stretch>
        </p:blipFill>
        <p:spPr bwMode="auto">
          <a:xfrm>
            <a:off x="2743200" y="1828800"/>
            <a:ext cx="3275826" cy="103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68107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220199" cy="1481608"/>
          </a:xfrm>
        </p:spPr>
        <p:txBody>
          <a:bodyPr/>
          <a:lstStyle/>
          <a:p>
            <a:r>
              <a:rPr lang="en-US" dirty="0">
                <a:latin typeface="Open Sans"/>
                <a:cs typeface="Tahoma" pitchFamily="34" charset="0"/>
              </a:rPr>
              <a:t>Distribute Productions to TAZs (apply Gravity Model), Step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8370" r="39765" b="28379"/>
          <a:stretch>
            <a:fillRect/>
          </a:stretch>
        </p:blipFill>
        <p:spPr bwMode="auto">
          <a:xfrm>
            <a:off x="2784763" y="1742642"/>
            <a:ext cx="2989646" cy="58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Group 115"/>
          <p:cNvGraphicFramePr>
            <a:graphicFrameLocks noGrp="1"/>
          </p:cNvGraphicFramePr>
          <p:nvPr/>
        </p:nvGraphicFramePr>
        <p:xfrm>
          <a:off x="1413163" y="2743200"/>
          <a:ext cx="6096000" cy="286512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TAZ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Relative attractiveness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Distributed Trips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0.2448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0.5817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0.1292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0.0319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0.0124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1.0000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438400" y="2231377"/>
            <a:ext cx="48490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200" dirty="0">
                <a:latin typeface="Open Sans"/>
              </a:rPr>
              <a:t>P</a:t>
            </a:r>
            <a:r>
              <a:rPr lang="en-US" sz="2200" baseline="-25000" dirty="0">
                <a:latin typeface="Open Sans"/>
              </a:rPr>
              <a:t>3</a:t>
            </a:r>
            <a:r>
              <a:rPr lang="en-US" sz="2200" dirty="0">
                <a:latin typeface="Open Sans"/>
              </a:rPr>
              <a:t> = 602 (total production of TAZ 3)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0072" y="5689256"/>
            <a:ext cx="484909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600" b="1" i="1" dirty="0">
                <a:latin typeface="Open Sans"/>
              </a:rPr>
              <a:t>Repeat 1 – 5 for each TAZ</a:t>
            </a:r>
          </a:p>
        </p:txBody>
      </p:sp>
    </p:spTree>
    <p:extLst>
      <p:ext uri="{BB962C8B-B14F-4D97-AF65-F5344CB8AC3E}">
        <p14:creationId xmlns:p14="http://schemas.microsoft.com/office/powerpoint/2010/main" val="2115245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Open Sans"/>
                <a:cs typeface="Tahoma" pitchFamily="34" charset="0"/>
              </a:rPr>
              <a:t>Trip Distribution: </a:t>
            </a:r>
            <a:br>
              <a:rPr lang="en-US" dirty="0">
                <a:latin typeface="Open Sans"/>
                <a:cs typeface="Tahoma" pitchFamily="34" charset="0"/>
              </a:rPr>
            </a:br>
            <a:r>
              <a:rPr lang="en-US" dirty="0">
                <a:latin typeface="Open Sans"/>
                <a:cs typeface="Tahoma" pitchFamily="34" charset="0"/>
              </a:rPr>
              <a:t>First Iteration, Step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41618" y="3077249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3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017818" y="3534449"/>
            <a:ext cx="1338828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Intra-zonal </a:t>
            </a:r>
          </a:p>
          <a:p>
            <a:pPr>
              <a:buNone/>
            </a:pPr>
            <a:r>
              <a:rPr lang="en-US" sz="1800">
                <a:latin typeface="Open Sans"/>
              </a:rPr>
              <a:t>78 trips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294418" y="1705649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1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208818" y="1705649"/>
            <a:ext cx="902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1080 A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456218" y="2848649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2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446818" y="2848649"/>
            <a:ext cx="774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531 A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837218" y="3915449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4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7751618" y="3915449"/>
            <a:ext cx="646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47 A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7599218" y="4906049"/>
            <a:ext cx="838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1800">
                <a:latin typeface="Open Sans"/>
              </a:rPr>
              <a:t>TAZ 5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8208818" y="5287049"/>
            <a:ext cx="646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82 A</a:t>
            </a: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4779818" y="1934249"/>
            <a:ext cx="2514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779818" y="3001049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4779818" y="3001049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4779818" y="3229649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4779818" y="3229649"/>
            <a:ext cx="2819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buNone/>
            </a:pPr>
            <a:endParaRPr lang="en-US" sz="1800">
              <a:latin typeface="Open Sans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410200" y="2169776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</a:rPr>
              <a:t>147 trips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56646" y="2751281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</a:rPr>
              <a:t>350 trips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770418" y="3382049"/>
            <a:ext cx="94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19 trips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999018" y="4372649"/>
            <a:ext cx="81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>
                <a:latin typeface="Open Sans"/>
              </a:rPr>
              <a:t>8 trips</a:t>
            </a:r>
          </a:p>
        </p:txBody>
      </p:sp>
      <p:graphicFrame>
        <p:nvGraphicFramePr>
          <p:cNvPr id="25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337661"/>
              </p:ext>
            </p:extLst>
          </p:nvPr>
        </p:nvGraphicFramePr>
        <p:xfrm>
          <a:off x="725978" y="4155717"/>
          <a:ext cx="4419600" cy="2011680"/>
        </p:xfrm>
        <a:graphic>
          <a:graphicData uri="http://schemas.openxmlformats.org/drawingml/2006/table">
            <a:tbl>
              <a:tblPr/>
              <a:tblGrid>
                <a:gridCol w="73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0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TAZ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147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350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Open Sans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" name="Text Box 80"/>
          <p:cNvSpPr txBox="1">
            <a:spLocks noChangeArrowheads="1"/>
          </p:cNvSpPr>
          <p:nvPr/>
        </p:nvSpPr>
        <p:spPr bwMode="auto">
          <a:xfrm>
            <a:off x="3028871" y="3786385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</a:rPr>
              <a:t>A</a:t>
            </a:r>
          </a:p>
        </p:txBody>
      </p:sp>
      <p:sp>
        <p:nvSpPr>
          <p:cNvPr id="27" name="Text Box 80"/>
          <p:cNvSpPr txBox="1">
            <a:spLocks noChangeArrowheads="1"/>
          </p:cNvSpPr>
          <p:nvPr/>
        </p:nvSpPr>
        <p:spPr bwMode="auto">
          <a:xfrm>
            <a:off x="344977" y="4924644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262835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Adjust Attractions, Step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91440" lvl="0" indent="-91440" eaLnBrk="1" fontAlgn="auto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defRPr/>
            </a:pPr>
            <a:r>
              <a:rPr lang="en-US" sz="2600" kern="1200" dirty="0">
                <a:latin typeface="Open Sans"/>
                <a:ea typeface="Open Sans Light" panose="020B0306030504020204" pitchFamily="34" charset="0"/>
                <a:cs typeface="Open Sans Light" panose="020B0306030504020204" pitchFamily="34" charset="0"/>
              </a:rPr>
              <a:t>Compare</a:t>
            </a:r>
          </a:p>
          <a:p>
            <a:pPr marL="803275" lvl="1" indent="-346075" algn="l" fontAlgn="auto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Ø"/>
            </a:pPr>
            <a:r>
              <a:rPr lang="en-US" sz="2200" dirty="0">
                <a:latin typeface="Open Sans"/>
                <a:ea typeface="Open Sans Light" panose="020B0306030504020204" pitchFamily="34" charset="0"/>
                <a:cs typeface="Open Sans Light" panose="020B0306030504020204" pitchFamily="34" charset="0"/>
              </a:rPr>
              <a:t># of attractions distributed to each TAZ </a:t>
            </a:r>
          </a:p>
          <a:p>
            <a:pPr marL="803275" lvl="1" indent="-346075" algn="l" fontAlgn="auto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Ø"/>
            </a:pPr>
            <a:r>
              <a:rPr lang="en-US" sz="2200" dirty="0">
                <a:latin typeface="Open Sans"/>
                <a:ea typeface="Open Sans Light" panose="020B0306030504020204" pitchFamily="34" charset="0"/>
                <a:cs typeface="Open Sans Light" panose="020B0306030504020204" pitchFamily="34" charset="0"/>
              </a:rPr>
              <a:t># of attractions estimated from trip generation</a:t>
            </a:r>
          </a:p>
          <a:p>
            <a:pPr marL="91440" lvl="0" indent="-91440" eaLnBrk="1" fontAlgn="auto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defRPr/>
            </a:pPr>
            <a:r>
              <a:rPr lang="en-US" sz="2600" kern="1200" dirty="0">
                <a:latin typeface="Open Sans"/>
                <a:ea typeface="Open Sans Light" panose="020B0306030504020204" pitchFamily="34" charset="0"/>
                <a:cs typeface="Open Sans Light" panose="020B0306030504020204" pitchFamily="34" charset="0"/>
              </a:rPr>
              <a:t>Adjust</a:t>
            </a:r>
          </a:p>
          <a:p>
            <a:pPr marL="803275" lvl="1" indent="-346075" algn="l" eaLnBrk="1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200" kern="1200" dirty="0">
                <a:latin typeface="Open Sans"/>
                <a:ea typeface="Open Sans Light" panose="020B0306030504020204" pitchFamily="34" charset="0"/>
                <a:cs typeface="Open Sans Light" panose="020B0306030504020204" pitchFamily="34" charset="0"/>
              </a:rPr>
              <a:t>In subsequent iterations, # of attractions used in gravity model for each TAZ is adjusted based on whether gravity model over or under estimated trips in previous iteration</a:t>
            </a:r>
          </a:p>
          <a:p>
            <a:pPr marL="803275" lvl="1" indent="-346075" algn="l" eaLnBrk="1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200" kern="1200" dirty="0">
                <a:latin typeface="Open Sans"/>
                <a:ea typeface="Open Sans Light" panose="020B0306030504020204" pitchFamily="34" charset="0"/>
                <a:cs typeface="Open Sans Light" panose="020B0306030504020204" pitchFamily="34" charset="0"/>
              </a:rPr>
              <a:t>Iterations continues until two (closely) match (typically 4 to 5 iterations required</a:t>
            </a:r>
            <a:r>
              <a:rPr lang="en-US" sz="2200" dirty="0">
                <a:latin typeface="Open Sans"/>
                <a:ea typeface="Open Sans Light" panose="020B0306030504020204" pitchFamily="34" charset="0"/>
                <a:cs typeface="Open Sans Light" panose="020B0306030504020204" pitchFamily="34" charset="0"/>
              </a:rPr>
              <a:t>)</a:t>
            </a:r>
            <a:endParaRPr lang="en-US" sz="2200" kern="1200" dirty="0">
              <a:latin typeface="Open Sans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6974" t="-5801" r="37440" b="13805"/>
          <a:stretch>
            <a:fillRect/>
          </a:stretch>
        </p:blipFill>
        <p:spPr bwMode="auto">
          <a:xfrm>
            <a:off x="3064373" y="5218660"/>
            <a:ext cx="3042110" cy="102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0785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Inputs and Outputs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685800" y="1752600"/>
            <a:ext cx="79516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b="1" dirty="0">
                <a:cs typeface="Tahoma" pitchFamily="34" charset="0"/>
              </a:rPr>
              <a:t>Input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>
                <a:cs typeface="Tahoma" pitchFamily="34" charset="0"/>
              </a:rPr>
              <a:t>Trip generation - productions &amp; attractions (balanced by purpose)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>
                <a:cs typeface="Tahoma" pitchFamily="34" charset="0"/>
              </a:rPr>
              <a:t>Path skimming - travel times or impedances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>
                <a:cs typeface="Tahoma" pitchFamily="34" charset="0"/>
              </a:rPr>
              <a:t>Travel times in form of matrix, each cell represents time it takes to travel from one TAZ to another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b="1" dirty="0">
                <a:cs typeface="Tahoma" pitchFamily="34" charset="0"/>
              </a:rPr>
              <a:t>Output</a:t>
            </a:r>
            <a:r>
              <a:rPr lang="en-US" dirty="0">
                <a:cs typeface="Tahoma" pitchFamily="34" charset="0"/>
              </a:rPr>
              <a:t> of trip distribution model: trip table or OD matrix, each cell represents number of person trips between each zonal exchange</a:t>
            </a:r>
          </a:p>
        </p:txBody>
      </p:sp>
    </p:spTree>
    <p:extLst>
      <p:ext uri="{BB962C8B-B14F-4D97-AF65-F5344CB8AC3E}">
        <p14:creationId xmlns:p14="http://schemas.microsoft.com/office/powerpoint/2010/main" val="3830444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0059" y="6131426"/>
            <a:ext cx="1981200" cy="341270"/>
          </a:xfrm>
        </p:spPr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Text Box 39"/>
          <p:cNvSpPr txBox="1">
            <a:spLocks noChangeArrowheads="1"/>
          </p:cNvSpPr>
          <p:nvPr/>
        </p:nvSpPr>
        <p:spPr bwMode="auto">
          <a:xfrm>
            <a:off x="314325" y="555625"/>
            <a:ext cx="4071938" cy="40011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latin typeface="Open Sans"/>
              </a:rPr>
              <a:t>Trip Generation P &amp; A per purpose</a:t>
            </a:r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4648202" y="533400"/>
            <a:ext cx="4032068" cy="40011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latin typeface="Open Sans"/>
              </a:rPr>
              <a:t>Impedance: Travel Time Matrix</a:t>
            </a:r>
          </a:p>
        </p:txBody>
      </p:sp>
      <p:sp>
        <p:nvSpPr>
          <p:cNvPr id="7" name="Text Box 72"/>
          <p:cNvSpPr txBox="1">
            <a:spLocks noChangeArrowheads="1"/>
          </p:cNvSpPr>
          <p:nvPr/>
        </p:nvSpPr>
        <p:spPr bwMode="auto">
          <a:xfrm>
            <a:off x="3308441" y="2979951"/>
            <a:ext cx="2438400" cy="406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2000" dirty="0">
                <a:latin typeface="Open Sans"/>
              </a:rPr>
              <a:t>Trip Distribution</a:t>
            </a:r>
          </a:p>
        </p:txBody>
      </p:sp>
      <p:sp>
        <p:nvSpPr>
          <p:cNvPr id="8" name="Line 106"/>
          <p:cNvSpPr>
            <a:spLocks noChangeShapeType="1"/>
          </p:cNvSpPr>
          <p:nvPr/>
        </p:nvSpPr>
        <p:spPr bwMode="auto">
          <a:xfrm>
            <a:off x="4462554" y="3387938"/>
            <a:ext cx="1496" cy="2309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buNone/>
            </a:pPr>
            <a:endParaRPr lang="en-US" sz="2000">
              <a:latin typeface="Open Sans"/>
            </a:endParaRPr>
          </a:p>
        </p:txBody>
      </p:sp>
      <p:graphicFrame>
        <p:nvGraphicFramePr>
          <p:cNvPr id="9" name="Group 2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97607"/>
              </p:ext>
            </p:extLst>
          </p:nvPr>
        </p:nvGraphicFramePr>
        <p:xfrm>
          <a:off x="942975" y="999983"/>
          <a:ext cx="3057525" cy="1828800"/>
        </p:xfrm>
        <a:graphic>
          <a:graphicData uri="http://schemas.openxmlformats.org/drawingml/2006/table">
            <a:tbl>
              <a:tblPr/>
              <a:tblGrid>
                <a:gridCol w="78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Productions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Attractions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Group 2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89318"/>
              </p:ext>
            </p:extLst>
          </p:nvPr>
        </p:nvGraphicFramePr>
        <p:xfrm>
          <a:off x="1443089" y="3615101"/>
          <a:ext cx="5230584" cy="1981182"/>
        </p:xfrm>
        <a:graphic>
          <a:graphicData uri="http://schemas.openxmlformats.org/drawingml/2006/table">
            <a:tbl>
              <a:tblPr/>
              <a:tblGrid>
                <a:gridCol w="871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17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Group 2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13587"/>
              </p:ext>
            </p:extLst>
          </p:nvPr>
        </p:nvGraphicFramePr>
        <p:xfrm>
          <a:off x="4886142" y="989115"/>
          <a:ext cx="3572058" cy="1828800"/>
        </p:xfrm>
        <a:graphic>
          <a:graphicData uri="http://schemas.openxmlformats.org/drawingml/2006/table">
            <a:tbl>
              <a:tblPr/>
              <a:tblGrid>
                <a:gridCol w="595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5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5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 Box 253"/>
          <p:cNvSpPr txBox="1">
            <a:spLocks noChangeArrowheads="1"/>
          </p:cNvSpPr>
          <p:nvPr/>
        </p:nvSpPr>
        <p:spPr bwMode="auto">
          <a:xfrm>
            <a:off x="2288313" y="5596456"/>
            <a:ext cx="43982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  <a:cs typeface="Arial" panose="020B0604020202020204" pitchFamily="34" charset="0"/>
              </a:rPr>
              <a:t>1080      531         76         47         82 </a:t>
            </a:r>
          </a:p>
        </p:txBody>
      </p:sp>
      <p:sp>
        <p:nvSpPr>
          <p:cNvPr id="13" name="Text Box 254"/>
          <p:cNvSpPr txBox="1">
            <a:spLocks noChangeArrowheads="1"/>
          </p:cNvSpPr>
          <p:nvPr/>
        </p:nvSpPr>
        <p:spPr bwMode="auto">
          <a:xfrm>
            <a:off x="6704558" y="3926602"/>
            <a:ext cx="106784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dirty="0">
                <a:latin typeface="Open Sans"/>
                <a:cs typeface="Arial" panose="020B0604020202020204" pitchFamily="34" charset="0"/>
              </a:rPr>
              <a:t>234</a:t>
            </a:r>
          </a:p>
          <a:p>
            <a:pPr>
              <a:buNone/>
            </a:pPr>
            <a:r>
              <a:rPr lang="en-US" sz="1800" dirty="0">
                <a:latin typeface="Open Sans"/>
                <a:cs typeface="Arial" panose="020B0604020202020204" pitchFamily="34" charset="0"/>
              </a:rPr>
              <a:t>76</a:t>
            </a:r>
          </a:p>
          <a:p>
            <a:pPr>
              <a:buNone/>
            </a:pPr>
            <a:r>
              <a:rPr lang="en-US" sz="1800" dirty="0">
                <a:latin typeface="Open Sans"/>
                <a:cs typeface="Arial" panose="020B0604020202020204" pitchFamily="34" charset="0"/>
              </a:rPr>
              <a:t>602</a:t>
            </a:r>
          </a:p>
          <a:p>
            <a:pPr>
              <a:buNone/>
            </a:pPr>
            <a:r>
              <a:rPr lang="en-US" sz="1800" dirty="0">
                <a:latin typeface="Open Sans"/>
                <a:cs typeface="Arial" panose="020B0604020202020204" pitchFamily="34" charset="0"/>
              </a:rPr>
              <a:t>432</a:t>
            </a:r>
          </a:p>
          <a:p>
            <a:pPr>
              <a:buNone/>
            </a:pPr>
            <a:r>
              <a:rPr lang="en-US" sz="1800" dirty="0">
                <a:latin typeface="Open Sans"/>
                <a:cs typeface="Arial" panose="020B0604020202020204" pitchFamily="34" charset="0"/>
              </a:rPr>
              <a:t>472</a:t>
            </a:r>
          </a:p>
          <a:p>
            <a:pPr>
              <a:buNone/>
            </a:pPr>
            <a:r>
              <a:rPr lang="en-US" sz="1800" dirty="0">
                <a:solidFill>
                  <a:srgbClr val="FF3300"/>
                </a:solidFill>
                <a:latin typeface="Open Sans"/>
                <a:cs typeface="Arial" panose="020B0604020202020204" pitchFamily="34" charset="0"/>
              </a:rPr>
              <a:t>1816</a:t>
            </a:r>
          </a:p>
        </p:txBody>
      </p:sp>
      <p:sp>
        <p:nvSpPr>
          <p:cNvPr id="14" name="Text Box 255"/>
          <p:cNvSpPr txBox="1">
            <a:spLocks noChangeArrowheads="1"/>
          </p:cNvSpPr>
          <p:nvPr/>
        </p:nvSpPr>
        <p:spPr bwMode="auto">
          <a:xfrm>
            <a:off x="7662504" y="3927817"/>
            <a:ext cx="148149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latin typeface="Open Sans"/>
              </a:rPr>
              <a:t>Production </a:t>
            </a:r>
          </a:p>
        </p:txBody>
      </p:sp>
      <p:sp>
        <p:nvSpPr>
          <p:cNvPr id="15" name="Text Box 256"/>
          <p:cNvSpPr txBox="1">
            <a:spLocks noChangeArrowheads="1"/>
          </p:cNvSpPr>
          <p:nvPr/>
        </p:nvSpPr>
        <p:spPr bwMode="auto">
          <a:xfrm>
            <a:off x="2065499" y="5995312"/>
            <a:ext cx="133722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 dirty="0">
                <a:latin typeface="Open Sans"/>
              </a:rPr>
              <a:t>Attraction </a:t>
            </a:r>
          </a:p>
        </p:txBody>
      </p:sp>
      <p:sp>
        <p:nvSpPr>
          <p:cNvPr id="16" name="Rectangle 258"/>
          <p:cNvSpPr>
            <a:spLocks noChangeArrowheads="1"/>
          </p:cNvSpPr>
          <p:nvPr/>
        </p:nvSpPr>
        <p:spPr bwMode="auto">
          <a:xfrm>
            <a:off x="1074470" y="3953218"/>
            <a:ext cx="6588034" cy="315913"/>
          </a:xfrm>
          <a:prstGeom prst="rect">
            <a:avLst/>
          </a:prstGeom>
          <a:noFill/>
          <a:ln w="762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 sz="2000">
              <a:latin typeface="Open Sans"/>
            </a:endParaRPr>
          </a:p>
        </p:txBody>
      </p:sp>
      <p:sp>
        <p:nvSpPr>
          <p:cNvPr id="17" name="Rectangle 260"/>
          <p:cNvSpPr>
            <a:spLocks noChangeArrowheads="1"/>
          </p:cNvSpPr>
          <p:nvPr/>
        </p:nvSpPr>
        <p:spPr bwMode="auto">
          <a:xfrm>
            <a:off x="2338618" y="3455538"/>
            <a:ext cx="814251" cy="2514600"/>
          </a:xfrm>
          <a:prstGeom prst="rect">
            <a:avLst/>
          </a:prstGeom>
          <a:noFill/>
          <a:ln w="5715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 sz="2000">
              <a:latin typeface="Open San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013200" y="1967884"/>
            <a:ext cx="857250" cy="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ine 106"/>
          <p:cNvSpPr>
            <a:spLocks noChangeShapeType="1"/>
          </p:cNvSpPr>
          <p:nvPr/>
        </p:nvSpPr>
        <p:spPr bwMode="auto">
          <a:xfrm>
            <a:off x="4424454" y="1978238"/>
            <a:ext cx="14196" cy="9992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buNone/>
            </a:pPr>
            <a:endParaRPr lang="en-US" sz="200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67159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Method: Gravity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Adapted from Newton’s Law of Gravitation</a:t>
            </a:r>
          </a:p>
          <a:p>
            <a:pPr marL="803275" lvl="1" indent="-401638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dirty="0">
                <a:cs typeface="Tahoma" pitchFamily="34" charset="0"/>
              </a:rPr>
              <a:t>Gravitation force = f(mass &amp; distance between two objects)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Applied to trip distribution</a:t>
            </a:r>
          </a:p>
          <a:p>
            <a:pPr marL="803275" lvl="1" indent="-401638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dirty="0">
                <a:cs typeface="Tahoma" pitchFamily="34" charset="0"/>
              </a:rPr>
              <a:t>Travel between two TAZs = f(relative attractiveness of TAZs &amp; accessibility)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Determines number of trips being exchanged between two TAZs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Performed for all zonal interchanges in area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5" name="Picture 4" descr="400px-NewtonsLawOfUniversalGravit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0728" y="5003598"/>
            <a:ext cx="2623272" cy="1836114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9853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Gravity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442497"/>
              </p:ext>
            </p:extLst>
          </p:nvPr>
        </p:nvGraphicFramePr>
        <p:xfrm>
          <a:off x="808047" y="1860656"/>
          <a:ext cx="3328987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409400" imgH="583920" progId="Equation.3">
                  <p:embed/>
                </p:oleObj>
              </mc:Choice>
              <mc:Fallback>
                <p:oleObj name="Equation" r:id="rId3" imgW="1409400" imgH="583920" progId="Equation.3">
                  <p:embed/>
                  <p:pic>
                    <p:nvPicPr>
                      <p:cNvPr id="14028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47" y="1860656"/>
                        <a:ext cx="3328987" cy="137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8634" y="3496647"/>
            <a:ext cx="8958984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buNone/>
            </a:pPr>
            <a:r>
              <a:rPr lang="en-US" sz="2000" dirty="0" err="1">
                <a:solidFill>
                  <a:schemeClr val="tx1"/>
                </a:solidFill>
                <a:latin typeface="Open Sans"/>
              </a:rPr>
              <a:t>T</a:t>
            </a:r>
            <a:r>
              <a:rPr lang="en-US" sz="2000" baseline="-25000" dirty="0" err="1">
                <a:solidFill>
                  <a:schemeClr val="tx1"/>
                </a:solidFill>
                <a:latin typeface="Open Sans"/>
              </a:rPr>
              <a:t>ij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= Trips from zone </a:t>
            </a:r>
            <a:r>
              <a:rPr lang="en-US" sz="2000" dirty="0" err="1">
                <a:solidFill>
                  <a:schemeClr val="tx1"/>
                </a:solidFill>
                <a:latin typeface="Open San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to zone j </a:t>
            </a:r>
          </a:p>
          <a:p>
            <a:pPr eaLnBrk="0" hangingPunct="0">
              <a:lnSpc>
                <a:spcPct val="15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Open Sans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Open San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= Trip production in zone </a:t>
            </a:r>
            <a:r>
              <a:rPr lang="en-US" sz="2000" dirty="0" err="1">
                <a:solidFill>
                  <a:schemeClr val="tx1"/>
                </a:solidFill>
                <a:latin typeface="Open San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</a:t>
            </a:r>
          </a:p>
          <a:p>
            <a:pPr eaLnBrk="0" hangingPunct="0">
              <a:lnSpc>
                <a:spcPct val="150000"/>
              </a:lnSpc>
              <a:buNone/>
            </a:pPr>
            <a:r>
              <a:rPr lang="en-US" sz="2000" dirty="0" err="1">
                <a:solidFill>
                  <a:schemeClr val="tx1"/>
                </a:solidFill>
                <a:latin typeface="Open Sans"/>
              </a:rPr>
              <a:t>A</a:t>
            </a:r>
            <a:r>
              <a:rPr lang="en-US" sz="2000" baseline="-25000" dirty="0" err="1">
                <a:solidFill>
                  <a:schemeClr val="tx1"/>
                </a:solidFill>
                <a:latin typeface="Open San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= Trip attraction in zone j</a:t>
            </a:r>
          </a:p>
          <a:p>
            <a:pPr eaLnBrk="0" hangingPunct="0">
              <a:lnSpc>
                <a:spcPct val="150000"/>
              </a:lnSpc>
              <a:buNone/>
            </a:pPr>
            <a:r>
              <a:rPr lang="en-US" sz="2000" dirty="0" err="1">
                <a:solidFill>
                  <a:schemeClr val="tx1"/>
                </a:solidFill>
                <a:latin typeface="Open Sans"/>
              </a:rPr>
              <a:t>F</a:t>
            </a:r>
            <a:r>
              <a:rPr lang="en-US" sz="2000" baseline="-25000" dirty="0" err="1">
                <a:solidFill>
                  <a:schemeClr val="tx1"/>
                </a:solidFill>
                <a:latin typeface="Open Sans"/>
              </a:rPr>
              <a:t>ij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=Friction factor: Effect of travel time, distance &amp; cost between zones </a:t>
            </a:r>
            <a:r>
              <a:rPr lang="en-US" sz="2000" dirty="0" err="1">
                <a:solidFill>
                  <a:schemeClr val="tx1"/>
                </a:solidFill>
                <a:latin typeface="Open San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&amp; j</a:t>
            </a:r>
          </a:p>
          <a:p>
            <a:pPr eaLnBrk="0" hangingPunct="0">
              <a:lnSpc>
                <a:spcPct val="150000"/>
              </a:lnSpc>
              <a:buNone/>
            </a:pPr>
            <a:r>
              <a:rPr lang="en-US" sz="2000" dirty="0" err="1">
                <a:solidFill>
                  <a:schemeClr val="tx1"/>
                </a:solidFill>
                <a:latin typeface="Open Sans"/>
              </a:rPr>
              <a:t>K</a:t>
            </a:r>
            <a:r>
              <a:rPr lang="en-US" sz="2000" baseline="-25000" dirty="0" err="1">
                <a:solidFill>
                  <a:schemeClr val="tx1"/>
                </a:solidFill>
                <a:latin typeface="Open Sans"/>
              </a:rPr>
              <a:t>ij</a:t>
            </a:r>
            <a:r>
              <a:rPr lang="en-US" sz="2000" dirty="0">
                <a:solidFill>
                  <a:schemeClr val="tx1"/>
                </a:solidFill>
                <a:latin typeface="Open Sans"/>
              </a:rPr>
              <a:t> = Socioeconomic factor</a:t>
            </a:r>
          </a:p>
        </p:txBody>
      </p:sp>
      <p:sp>
        <p:nvSpPr>
          <p:cNvPr id="7" name="Oval 6"/>
          <p:cNvSpPr/>
          <p:nvPr/>
        </p:nvSpPr>
        <p:spPr>
          <a:xfrm>
            <a:off x="5078854" y="1806392"/>
            <a:ext cx="942109" cy="94210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198600" y="3939991"/>
            <a:ext cx="942109" cy="9421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7" idx="5"/>
            <a:endCxn id="8" idx="1"/>
          </p:cNvCxnSpPr>
          <p:nvPr/>
        </p:nvCxnSpPr>
        <p:spPr>
          <a:xfrm>
            <a:off x="5882994" y="2610532"/>
            <a:ext cx="1453575" cy="1467428"/>
          </a:xfrm>
          <a:prstGeom prst="straightConnector1">
            <a:avLst/>
          </a:prstGeom>
          <a:ln w="3492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17657" y="2008910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Open Sans"/>
              </a:rPr>
              <a:t>P</a:t>
            </a:r>
            <a:r>
              <a:rPr lang="en-US" baseline="-25000" dirty="0">
                <a:solidFill>
                  <a:schemeClr val="tx1"/>
                </a:solidFill>
                <a:latin typeface="Open Sans"/>
              </a:rPr>
              <a:t>i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87709" y="4142509"/>
            <a:ext cx="5757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err="1">
                <a:solidFill>
                  <a:schemeClr val="tx1"/>
                </a:solidFill>
                <a:latin typeface="Open Sans"/>
              </a:rPr>
              <a:t>A</a:t>
            </a:r>
            <a:r>
              <a:rPr lang="en-US" baseline="-25000" dirty="0" err="1">
                <a:solidFill>
                  <a:schemeClr val="tx1"/>
                </a:solidFill>
                <a:latin typeface="Open Sans"/>
              </a:rPr>
              <a:t>j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77000" y="2743200"/>
            <a:ext cx="596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err="1">
                <a:solidFill>
                  <a:schemeClr val="tx1"/>
                </a:solidFill>
                <a:latin typeface="Open Sans"/>
              </a:rPr>
              <a:t>T</a:t>
            </a:r>
            <a:r>
              <a:rPr lang="en-US" baseline="-25000" dirty="0" err="1">
                <a:solidFill>
                  <a:schemeClr val="tx1"/>
                </a:solidFill>
                <a:latin typeface="Open Sans"/>
              </a:rPr>
              <a:t>ij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49895" y="3144982"/>
            <a:ext cx="609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err="1">
                <a:solidFill>
                  <a:schemeClr val="tx1"/>
                </a:solidFill>
                <a:latin typeface="Open Sans"/>
              </a:rPr>
              <a:t>F</a:t>
            </a:r>
            <a:r>
              <a:rPr lang="en-US" baseline="-25000" dirty="0" err="1">
                <a:solidFill>
                  <a:schemeClr val="tx1"/>
                </a:solidFill>
                <a:latin typeface="Open Sans"/>
              </a:rPr>
              <a:t>ij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80604" y="3671455"/>
            <a:ext cx="6286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err="1">
                <a:solidFill>
                  <a:schemeClr val="tx1"/>
                </a:solidFill>
                <a:latin typeface="Open Sans"/>
              </a:rPr>
              <a:t>K</a:t>
            </a:r>
            <a:r>
              <a:rPr lang="en-US" baseline="-25000" dirty="0" err="1">
                <a:solidFill>
                  <a:schemeClr val="tx1"/>
                </a:solidFill>
                <a:latin typeface="Open Sans"/>
              </a:rPr>
              <a:t>ij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3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Friction Factor </a:t>
            </a:r>
            <a:r>
              <a:rPr lang="en-US" dirty="0" err="1"/>
              <a:t>F</a:t>
            </a:r>
            <a:r>
              <a:rPr lang="en-US" baseline="-25000" dirty="0" err="1"/>
              <a:t>ij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b="1" dirty="0">
                <a:cs typeface="Tahoma" pitchFamily="34" charset="0"/>
              </a:rPr>
              <a:t>Represent travel time </a:t>
            </a:r>
            <a:r>
              <a:rPr lang="en-US" sz="1800" dirty="0">
                <a:cs typeface="Tahoma" pitchFamily="34" charset="0"/>
              </a:rPr>
              <a:t>of impedance in gravity model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dirty="0">
                <a:cs typeface="Tahoma" pitchFamily="34" charset="0"/>
              </a:rPr>
              <a:t>Express effects of spatial separation or accessibility on travel patterns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dirty="0">
                <a:cs typeface="Tahoma" pitchFamily="34" charset="0"/>
              </a:rPr>
              <a:t>Must be calibrated: frequency of travel from trip distribution matches frequency observed in travel surveys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dirty="0">
                <a:cs typeface="Tahoma" pitchFamily="34" charset="0"/>
              </a:rPr>
              <a:t>Assumed not to change for forecast year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b="1" dirty="0">
                <a:cs typeface="Tahoma" pitchFamily="34" charset="0"/>
              </a:rPr>
              <a:t>Higher as travel time decreases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b="1" dirty="0">
                <a:cs typeface="Tahoma" pitchFamily="34" charset="0"/>
              </a:rPr>
              <a:t>Differ by trip purposes</a:t>
            </a:r>
          </a:p>
          <a:p>
            <a:pPr marL="803275" lvl="1" indent="-401638">
              <a:lnSpc>
                <a:spcPct val="105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dirty="0">
                <a:cs typeface="Tahoma" pitchFamily="34" charset="0"/>
              </a:rPr>
              <a:t>HBW: largest, NHB: middle, HBO: smallest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800" i="1" dirty="0">
                <a:cs typeface="Tahoma" pitchFamily="34" charset="0"/>
              </a:rPr>
              <a:t>Greater friction factor or # of attractions compared to other TAZs means greater relative attractiveness of TAZ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17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Friction Factor </a:t>
            </a:r>
            <a:r>
              <a:rPr lang="en-US" dirty="0" err="1"/>
              <a:t>F</a:t>
            </a:r>
            <a:r>
              <a:rPr lang="en-US" baseline="-25000" dirty="0" err="1"/>
              <a:t>ij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" name="Content Placeholder 5" descr="Rectangle: Click to edit Master text styles&#10;Second level&#10;Third level&#10;Fourth level&#10;Fifth level"/>
          <p:cNvSpPr txBox="1">
            <a:spLocks/>
          </p:cNvSpPr>
          <p:nvPr/>
        </p:nvSpPr>
        <p:spPr bwMode="auto">
          <a:xfrm>
            <a:off x="558799" y="1674643"/>
            <a:ext cx="8178800" cy="51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Font typeface="Wingdings" panose="05000000000000000000" pitchFamily="2" charset="2"/>
              <a:buNone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None/>
              <a:defRPr sz="26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Font typeface="Wingdings" panose="05000000000000000000" pitchFamily="2" charset="2"/>
              <a:buNone/>
              <a:defRPr sz="23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anose="05000000000000000000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cs typeface="Tahoma" pitchFamily="34" charset="0"/>
              </a:rPr>
              <a:t>Power function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kern="0" dirty="0">
              <a:cs typeface="Tahoma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cs typeface="Tahoma" pitchFamily="34" charset="0"/>
              </a:rPr>
              <a:t>Exponential function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kern="0" dirty="0">
              <a:cs typeface="Tahoma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cs typeface="Tahoma" pitchFamily="34" charset="0"/>
              </a:rPr>
              <a:t>Gamma function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l="38835" t="-4545" r="38370" b="29310"/>
          <a:stretch>
            <a:fillRect/>
          </a:stretch>
        </p:blipFill>
        <p:spPr bwMode="auto">
          <a:xfrm>
            <a:off x="1066800" y="2213102"/>
            <a:ext cx="3122815" cy="637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 l="33718" t="-8814" r="33950" b="21542"/>
          <a:stretch>
            <a:fillRect/>
          </a:stretch>
        </p:blipFill>
        <p:spPr bwMode="auto">
          <a:xfrm>
            <a:off x="914400" y="3361751"/>
            <a:ext cx="4420821" cy="734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 l="22553" t="-351" r="23251" b="17948"/>
          <a:stretch>
            <a:fillRect/>
          </a:stretch>
        </p:blipFill>
        <p:spPr bwMode="auto">
          <a:xfrm>
            <a:off x="914400" y="4537519"/>
            <a:ext cx="7410331" cy="702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171513"/>
              </p:ext>
            </p:extLst>
          </p:nvPr>
        </p:nvGraphicFramePr>
        <p:xfrm>
          <a:off x="446671" y="5109704"/>
          <a:ext cx="81280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59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Open Sans"/>
                        </a:rPr>
                        <a:t>Coefficient Estimation for Gamma Functions (Source: NCHRP 365)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Trip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1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HBW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28,507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-0.020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-0.123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1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HBO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139,173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-1.285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-0.094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1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NHB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219,113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-1.332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/>
                        </a:rPr>
                        <a:t>-0.100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/>
          <a:srcRect t="10533" r="3426"/>
          <a:stretch/>
        </p:blipFill>
        <p:spPr>
          <a:xfrm>
            <a:off x="5203079" y="1753183"/>
            <a:ext cx="3940921" cy="256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Intrazonal</a:t>
            </a:r>
            <a:r>
              <a:rPr lang="en-US" dirty="0"/>
              <a:t> Travel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Content Placeholder 5" descr="Rectangle: Click to edit Master text styles&#10;Second level&#10;Third level&#10;Fourth level&#10;Fifth level"/>
          <p:cNvSpPr txBox="1">
            <a:spLocks/>
          </p:cNvSpPr>
          <p:nvPr/>
        </p:nvSpPr>
        <p:spPr bwMode="auto">
          <a:xfrm>
            <a:off x="382458" y="1752600"/>
            <a:ext cx="8178800" cy="530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Font typeface="Wingdings" panose="05000000000000000000" pitchFamily="2" charset="2"/>
              <a:buNone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None/>
              <a:defRPr sz="26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Font typeface="Wingdings" panose="05000000000000000000" pitchFamily="2" charset="2"/>
              <a:buNone/>
              <a:defRPr sz="23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anose="05000000000000000000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5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0" dirty="0">
                <a:cs typeface="Tahoma" pitchFamily="34" charset="0"/>
              </a:rPr>
              <a:t>Generally not produced by software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0" dirty="0">
                <a:cs typeface="Tahoma" pitchFamily="34" charset="0"/>
              </a:rPr>
              <a:t>Must be estimated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0" dirty="0">
                <a:cs typeface="Tahoma" pitchFamily="34" charset="0"/>
              </a:rPr>
              <a:t>Determines # of trips staying within TAZ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0" dirty="0">
                <a:cs typeface="Tahoma" pitchFamily="34" charset="0"/>
              </a:rPr>
              <a:t>Nearest neighbor technique: </a:t>
            </a:r>
            <a:br>
              <a:rPr lang="en-US" sz="2400" kern="0" dirty="0">
                <a:cs typeface="Tahoma" pitchFamily="34" charset="0"/>
              </a:rPr>
            </a:br>
            <a:br>
              <a:rPr lang="en-US" sz="2400" kern="0" dirty="0">
                <a:cs typeface="Tahoma" pitchFamily="34" charset="0"/>
              </a:rPr>
            </a:br>
            <a:endParaRPr lang="en-US" sz="2400" kern="0" baseline="-25000" dirty="0">
              <a:cs typeface="Tahoma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kern="0" dirty="0">
                <a:cs typeface="Tahoma" pitchFamily="34" charset="0"/>
              </a:rPr>
              <a:t>Function of TAZ area &amp; </a:t>
            </a:r>
            <a:r>
              <a:rPr lang="en-US" sz="2400" kern="0" dirty="0" err="1">
                <a:cs typeface="Tahoma" pitchFamily="34" charset="0"/>
              </a:rPr>
              <a:t>intrazonal</a:t>
            </a:r>
            <a:r>
              <a:rPr lang="en-US" sz="2400" kern="0" dirty="0">
                <a:cs typeface="Tahoma" pitchFamily="34" charset="0"/>
              </a:rPr>
              <a:t> speed</a:t>
            </a:r>
            <a:endParaRPr lang="en-US" sz="2800" kern="0" dirty="0">
              <a:cs typeface="Tahoma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l="31857" t="-6121" r="32787" b="53607"/>
          <a:stretch>
            <a:fillRect/>
          </a:stretch>
        </p:blipFill>
        <p:spPr bwMode="auto">
          <a:xfrm>
            <a:off x="786384" y="3849004"/>
            <a:ext cx="4203738" cy="58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 l="30461" r="31392" b="33218"/>
          <a:stretch>
            <a:fillRect/>
          </a:stretch>
        </p:blipFill>
        <p:spPr bwMode="auto">
          <a:xfrm>
            <a:off x="786384" y="4988496"/>
            <a:ext cx="4535580" cy="50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943600" y="4988496"/>
            <a:ext cx="2895600" cy="1785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969963" algn="l"/>
              </a:tabLst>
            </a:pPr>
            <a:r>
              <a:rPr lang="en-US" sz="14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TT</a:t>
            </a:r>
            <a:r>
              <a:rPr lang="en-US" sz="1400" baseline="-250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intra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 – </a:t>
            </a:r>
            <a:r>
              <a:rPr lang="en-US" sz="14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intrazonal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 TT (min)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969963" algn="l"/>
              </a:tabLst>
            </a:pPr>
            <a:r>
              <a:rPr lang="en-US" sz="14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TAZ</a:t>
            </a:r>
            <a:r>
              <a:rPr lang="en-US" sz="1400" baseline="-250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area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 – area of TAZ (mi</a:t>
            </a:r>
            <a:r>
              <a:rPr lang="en-US" sz="1400" baseline="300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2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969963" algn="l"/>
              </a:tabLst>
            </a:pPr>
            <a:r>
              <a:rPr lang="en-US" sz="14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V</a:t>
            </a:r>
            <a:r>
              <a:rPr lang="en-US" sz="1400" baseline="-250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intra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 – </a:t>
            </a:r>
            <a:r>
              <a:rPr lang="en-US" sz="14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intrazontal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 speed (mph)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969963" algn="l"/>
              </a:tabLst>
            </a:pP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	CBD: </a:t>
            </a:r>
            <a:r>
              <a:rPr lang="en-US" sz="14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V</a:t>
            </a:r>
            <a:r>
              <a:rPr lang="en-US" sz="1400" baseline="-250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intra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 = 15 mph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969963" algn="l"/>
              </a:tabLst>
            </a:pP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	Rural: </a:t>
            </a:r>
            <a:r>
              <a:rPr lang="en-US" sz="14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V</a:t>
            </a:r>
            <a:r>
              <a:rPr lang="en-US" sz="1400" baseline="-25000" dirty="0" err="1">
                <a:solidFill>
                  <a:schemeClr val="tx1"/>
                </a:solidFill>
                <a:latin typeface="Open Sans"/>
                <a:cs typeface="Tahoma" pitchFamily="34" charset="0"/>
              </a:rPr>
              <a:t>intra</a:t>
            </a:r>
            <a:r>
              <a:rPr lang="en-US" sz="1400" dirty="0">
                <a:solidFill>
                  <a:schemeClr val="tx1"/>
                </a:solidFill>
                <a:latin typeface="Open Sans"/>
                <a:cs typeface="Tahoma" pitchFamily="34" charset="0"/>
              </a:rPr>
              <a:t> = 30 mph</a:t>
            </a:r>
          </a:p>
        </p:txBody>
      </p:sp>
    </p:spTree>
    <p:extLst>
      <p:ext uri="{BB962C8B-B14F-4D97-AF65-F5344CB8AC3E}">
        <p14:creationId xmlns:p14="http://schemas.microsoft.com/office/powerpoint/2010/main" val="588510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baseline="-25000" dirty="0" err="1"/>
              <a:t>ij</a:t>
            </a:r>
            <a:r>
              <a:rPr lang="en-US" dirty="0"/>
              <a:t> Factor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Accounts for socioeconomic linkages not accounted for by gravity model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Accounts for variables other than travel time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err="1">
                <a:cs typeface="Tahoma" pitchFamily="34" charset="0"/>
              </a:rPr>
              <a:t>i</a:t>
            </a:r>
            <a:r>
              <a:rPr lang="en-US" sz="2000" dirty="0">
                <a:cs typeface="Tahoma" pitchFamily="34" charset="0"/>
              </a:rPr>
              <a:t>-j TAZ specific factor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If </a:t>
            </a:r>
            <a:r>
              <a:rPr lang="en-US" sz="2000" dirty="0" err="1">
                <a:cs typeface="Tahoma" pitchFamily="34" charset="0"/>
              </a:rPr>
              <a:t>i</a:t>
            </a:r>
            <a:r>
              <a:rPr lang="en-US" sz="2000" dirty="0">
                <a:cs typeface="Tahoma" pitchFamily="34" charset="0"/>
              </a:rPr>
              <a:t>-j pair has too many trips, use K-factor &lt; 1.0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If </a:t>
            </a:r>
            <a:r>
              <a:rPr lang="en-US" sz="2000" dirty="0" err="1">
                <a:cs typeface="Tahoma" pitchFamily="34" charset="0"/>
              </a:rPr>
              <a:t>i</a:t>
            </a:r>
            <a:r>
              <a:rPr lang="en-US" sz="2000" dirty="0">
                <a:cs typeface="Tahoma" pitchFamily="34" charset="0"/>
              </a:rPr>
              <a:t>-j pair has too few trips, use K-factor &gt; 1.0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K-factor = 0 → prohibit trip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cs typeface="Tahoma" pitchFamily="34" charset="0"/>
              </a:rPr>
              <a:t>Use with caution, decreases sensitivity of model to variables which may change over time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9866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6141</TotalTime>
  <Words>991</Words>
  <Application>Microsoft Office PowerPoint</Application>
  <PresentationFormat>On-screen Show (4:3)</PresentationFormat>
  <Paragraphs>436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Open Sans</vt:lpstr>
      <vt:lpstr>Times New Roman</vt:lpstr>
      <vt:lpstr>Verdana</vt:lpstr>
      <vt:lpstr>Wingdings</vt:lpstr>
      <vt:lpstr>Profile</vt:lpstr>
      <vt:lpstr>Equation</vt:lpstr>
      <vt:lpstr>Trip Distribution</vt:lpstr>
      <vt:lpstr>Inputs and Outputs</vt:lpstr>
      <vt:lpstr>PowerPoint Presentation</vt:lpstr>
      <vt:lpstr>Method: Gravity Model</vt:lpstr>
      <vt:lpstr>Gravity Model</vt:lpstr>
      <vt:lpstr>Friction Factor Fij</vt:lpstr>
      <vt:lpstr>Friction Factor Fij</vt:lpstr>
      <vt:lpstr>Intrazonal Travel Times</vt:lpstr>
      <vt:lpstr>Kij Factor</vt:lpstr>
      <vt:lpstr>Trip Distribution, Example, Step 1</vt:lpstr>
      <vt:lpstr>Calculate Friction Factors, Step 2</vt:lpstr>
      <vt:lpstr>Calculate Attractiveness of Each TAZ, Step 3</vt:lpstr>
      <vt:lpstr>Calculate Relative Attractiveness of Each TAZ, Step 4</vt:lpstr>
      <vt:lpstr>Distribute Productions to TAZs (apply Gravity Model), Step 5</vt:lpstr>
      <vt:lpstr>Trip Distribution:  First Iteration, Step 6</vt:lpstr>
      <vt:lpstr>Adjust Attractions, Step 7</vt:lpstr>
    </vt:vector>
  </TitlesOfParts>
  <Company>University of Wyoming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Civil &amp; Architectural Engineering</dc:creator>
  <cp:lastModifiedBy>Promothes Saha</cp:lastModifiedBy>
  <cp:revision>310</cp:revision>
  <cp:lastPrinted>2012-09-10T00:38:33Z</cp:lastPrinted>
  <dcterms:created xsi:type="dcterms:W3CDTF">2001-09-24T18:35:11Z</dcterms:created>
  <dcterms:modified xsi:type="dcterms:W3CDTF">2019-09-12T02:51:48Z</dcterms:modified>
</cp:coreProperties>
</file>