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325" r:id="rId2"/>
    <p:sldId id="326" r:id="rId3"/>
    <p:sldId id="329" r:id="rId4"/>
    <p:sldId id="316" r:id="rId5"/>
    <p:sldId id="327" r:id="rId6"/>
    <p:sldId id="317" r:id="rId7"/>
    <p:sldId id="304" r:id="rId8"/>
    <p:sldId id="306" r:id="rId9"/>
    <p:sldId id="308" r:id="rId10"/>
    <p:sldId id="309" r:id="rId11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23" autoAdjust="0"/>
    <p:restoredTop sz="91047" autoAdjust="0"/>
  </p:normalViewPr>
  <p:slideViewPr>
    <p:cSldViewPr>
      <p:cViewPr varScale="1">
        <p:scale>
          <a:sx n="105" d="100"/>
          <a:sy n="105" d="100"/>
        </p:scale>
        <p:origin x="162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1560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70C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51575"/>
            <a:ext cx="1048265" cy="52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D6D76-D1FC-48C0-BF9A-A678E5C559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 </a:t>
            </a:r>
            <a:r>
              <a:rPr lang="en-US" dirty="0" smtClean="0"/>
              <a:t>Choice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028AE-E3BB-4422-8201-3976AD1B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23008C-EDD2-46BD-9E4D-2DA015D4C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32001"/>
              </p:ext>
            </p:extLst>
          </p:nvPr>
        </p:nvGraphicFramePr>
        <p:xfrm>
          <a:off x="266699" y="1941830"/>
          <a:ext cx="8610601" cy="1988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7730">
                  <a:extLst>
                    <a:ext uri="{9D8B030D-6E8A-4147-A177-3AD203B41FA5}">
                      <a16:colId xmlns:a16="http://schemas.microsoft.com/office/drawing/2014/main" val="3759005895"/>
                    </a:ext>
                  </a:extLst>
                </a:gridCol>
                <a:gridCol w="1175817">
                  <a:extLst>
                    <a:ext uri="{9D8B030D-6E8A-4147-A177-3AD203B41FA5}">
                      <a16:colId xmlns:a16="http://schemas.microsoft.com/office/drawing/2014/main" val="1183008146"/>
                    </a:ext>
                  </a:extLst>
                </a:gridCol>
                <a:gridCol w="1175817">
                  <a:extLst>
                    <a:ext uri="{9D8B030D-6E8A-4147-A177-3AD203B41FA5}">
                      <a16:colId xmlns:a16="http://schemas.microsoft.com/office/drawing/2014/main" val="446539874"/>
                    </a:ext>
                  </a:extLst>
                </a:gridCol>
                <a:gridCol w="1175817">
                  <a:extLst>
                    <a:ext uri="{9D8B030D-6E8A-4147-A177-3AD203B41FA5}">
                      <a16:colId xmlns:a16="http://schemas.microsoft.com/office/drawing/2014/main" val="3702805029"/>
                    </a:ext>
                  </a:extLst>
                </a:gridCol>
                <a:gridCol w="1211997">
                  <a:extLst>
                    <a:ext uri="{9D8B030D-6E8A-4147-A177-3AD203B41FA5}">
                      <a16:colId xmlns:a16="http://schemas.microsoft.com/office/drawing/2014/main" val="4239882974"/>
                    </a:ext>
                  </a:extLst>
                </a:gridCol>
                <a:gridCol w="1034049">
                  <a:extLst>
                    <a:ext uri="{9D8B030D-6E8A-4147-A177-3AD203B41FA5}">
                      <a16:colId xmlns:a16="http://schemas.microsoft.com/office/drawing/2014/main" val="3839365210"/>
                    </a:ext>
                  </a:extLst>
                </a:gridCol>
                <a:gridCol w="1679374">
                  <a:extLst>
                    <a:ext uri="{9D8B030D-6E8A-4147-A177-3AD203B41FA5}">
                      <a16:colId xmlns:a16="http://schemas.microsoft.com/office/drawing/2014/main" val="853180422"/>
                    </a:ext>
                  </a:extLst>
                </a:gridCol>
              </a:tblGrid>
              <a:tr h="19367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OD MATRIX (MORNING PEAK PERIOD)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47123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Trips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3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4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Productions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0115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5383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2553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5631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15120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28687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28687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0840415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2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2343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10000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4412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32908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49663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49663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866235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3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3913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3340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36841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54960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99055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99055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956832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4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175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414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913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12263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13765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13765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608278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11814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16308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47797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115251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191170</a:t>
                      </a:r>
                      <a:endParaRPr lang="en-US" sz="18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191170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503953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691EB5C-DB77-45EE-B3A0-1480E1C31199}"/>
              </a:ext>
            </a:extLst>
          </p:cNvPr>
          <p:cNvSpPr txBox="1"/>
          <p:nvPr/>
        </p:nvSpPr>
        <p:spPr>
          <a:xfrm>
            <a:off x="1981200" y="4160039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Available mode: </a:t>
            </a:r>
            <a:r>
              <a:rPr lang="en-US" dirty="0"/>
              <a:t>auto and transit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80147A-BF76-487C-8DCC-913BB180DB62}"/>
              </a:ext>
            </a:extLst>
          </p:cNvPr>
          <p:cNvSpPr txBox="1"/>
          <p:nvPr/>
        </p:nvSpPr>
        <p:spPr>
          <a:xfrm>
            <a:off x="1524000" y="4808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Estimate the trip distribution by mode?</a:t>
            </a:r>
          </a:p>
        </p:txBody>
      </p:sp>
    </p:spTree>
    <p:extLst>
      <p:ext uri="{BB962C8B-B14F-4D97-AF65-F5344CB8AC3E}">
        <p14:creationId xmlns:p14="http://schemas.microsoft.com/office/powerpoint/2010/main" val="136866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Another method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Trip End Model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544" y="1936254"/>
            <a:ext cx="3815465" cy="352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772891" y="1927018"/>
            <a:ext cx="434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>
                <a:solidFill>
                  <a:schemeClr val="tx1"/>
                </a:solidFill>
                <a:latin typeface="Open Sans"/>
              </a:rPr>
              <a:t>Input: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Open Sans"/>
              </a:rPr>
              <a:t>P</a:t>
            </a:r>
            <a:r>
              <a:rPr lang="en-US" sz="1600" baseline="-25000" dirty="0">
                <a:solidFill>
                  <a:schemeClr val="tx1"/>
                </a:solidFill>
                <a:latin typeface="Open Sans"/>
              </a:rPr>
              <a:t>TAZ</a:t>
            </a:r>
            <a:r>
              <a:rPr lang="en-US" sz="1600" dirty="0">
                <a:solidFill>
                  <a:schemeClr val="tx1"/>
                </a:solidFill>
                <a:latin typeface="Open Sans"/>
              </a:rPr>
              <a:t> = 10,000 trips/day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Open Sans"/>
              </a:rPr>
              <a:t>1.80 HHs/auto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Open Sans"/>
              </a:rPr>
              <a:t>15,000 persons/mi</a:t>
            </a:r>
            <a:r>
              <a:rPr lang="en-US" sz="1600" baseline="30000" dirty="0">
                <a:solidFill>
                  <a:schemeClr val="tx1"/>
                </a:solidFill>
                <a:latin typeface="Open Sans"/>
              </a:rPr>
              <a:t>2</a:t>
            </a:r>
          </a:p>
          <a:p>
            <a:pPr>
              <a:buNone/>
            </a:pPr>
            <a:endParaRPr lang="en-US" sz="1600" dirty="0">
              <a:solidFill>
                <a:schemeClr val="tx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7121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89FE3-DBDC-47D0-9C9B-3503B382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 Logit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EB1B1-9A9A-4892-993F-DE714156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FDEAD5D-A2FB-4835-A5DA-FA333B2F26A1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229600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>
                <a:latin typeface="Open Sans"/>
              </a:rPr>
              <a:t>U</a:t>
            </a:r>
            <a:r>
              <a:rPr lang="en-US" sz="2400" baseline="-25000" dirty="0" err="1">
                <a:latin typeface="Open Sans"/>
              </a:rPr>
              <a:t>auto</a:t>
            </a:r>
            <a:r>
              <a:rPr lang="en-US" sz="2400" dirty="0">
                <a:latin typeface="Open Sans"/>
              </a:rPr>
              <a:t> = 1</a:t>
            </a:r>
            <a:r>
              <a:rPr lang="en-US" sz="2400" dirty="0" smtClean="0">
                <a:latin typeface="Open Sans"/>
              </a:rPr>
              <a:t>+0.003*Income/1000-0.04*TravelTime-0.24*Cost</a:t>
            </a:r>
            <a:endParaRPr lang="en-US" sz="2400" b="1" u="sng" dirty="0">
              <a:solidFill>
                <a:srgbClr val="FF3300"/>
              </a:solidFill>
              <a:latin typeface="Open Sans"/>
            </a:endParaRPr>
          </a:p>
          <a:p>
            <a:pPr>
              <a:buNone/>
            </a:pPr>
            <a:endParaRPr lang="en-US" sz="2400" dirty="0">
              <a:latin typeface="Open Sans"/>
            </a:endParaRPr>
          </a:p>
          <a:p>
            <a:pPr>
              <a:buNone/>
            </a:pPr>
            <a:r>
              <a:rPr lang="en-US" sz="2400" dirty="0" err="1">
                <a:latin typeface="Open Sans"/>
              </a:rPr>
              <a:t>U</a:t>
            </a:r>
            <a:r>
              <a:rPr lang="en-US" sz="2400" baseline="-25000" dirty="0" err="1">
                <a:latin typeface="Open Sans"/>
              </a:rPr>
              <a:t>transit</a:t>
            </a:r>
            <a:r>
              <a:rPr lang="en-US" sz="2400" dirty="0">
                <a:latin typeface="Open Sans"/>
              </a:rPr>
              <a:t> = </a:t>
            </a:r>
            <a:r>
              <a:rPr lang="en-US" sz="2400" dirty="0" smtClean="0">
                <a:latin typeface="Open Sans"/>
              </a:rPr>
              <a:t>-3-0.001*Income/1000 </a:t>
            </a:r>
            <a:r>
              <a:rPr lang="en-US" sz="2400" dirty="0">
                <a:latin typeface="Open Sans"/>
              </a:rPr>
              <a:t>-0.04*TravelTime-0.24*Cost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1CAE4279-F43D-4D2A-9906-30A05CCB7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32830" r="32022" b="17285"/>
          <a:stretch>
            <a:fillRect/>
          </a:stretch>
        </p:blipFill>
        <p:spPr bwMode="auto">
          <a:xfrm>
            <a:off x="2438400" y="2061243"/>
            <a:ext cx="3922009" cy="136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4877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D9BC-A69A-43A8-82E5-0EFC4E4995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 of Binary Logit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8D1C8-7A98-4263-8C2A-6B24E9C57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14C37A7-557E-433F-B25E-F1205D14DB2D}"/>
              </a:ext>
            </a:extLst>
          </p:cNvPr>
          <p:cNvGraphicFramePr>
            <a:graphicFrameLocks noGrp="1"/>
          </p:cNvGraphicFramePr>
          <p:nvPr/>
        </p:nvGraphicFramePr>
        <p:xfrm>
          <a:off x="1416413" y="1905000"/>
          <a:ext cx="633802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546">
                  <a:extLst>
                    <a:ext uri="{9D8B030D-6E8A-4147-A177-3AD203B41FA5}">
                      <a16:colId xmlns:a16="http://schemas.microsoft.com/office/drawing/2014/main" val="3634446356"/>
                    </a:ext>
                  </a:extLst>
                </a:gridCol>
                <a:gridCol w="1325054">
                  <a:extLst>
                    <a:ext uri="{9D8B030D-6E8A-4147-A177-3AD203B41FA5}">
                      <a16:colId xmlns:a16="http://schemas.microsoft.com/office/drawing/2014/main" val="221883691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74975970"/>
                    </a:ext>
                  </a:extLst>
                </a:gridCol>
                <a:gridCol w="1108023">
                  <a:extLst>
                    <a:ext uri="{9D8B030D-6E8A-4147-A177-3AD203B41FA5}">
                      <a16:colId xmlns:a16="http://schemas.microsoft.com/office/drawing/2014/main" val="2760291878"/>
                    </a:ext>
                  </a:extLst>
                </a:gridCol>
                <a:gridCol w="1267606">
                  <a:extLst>
                    <a:ext uri="{9D8B030D-6E8A-4147-A177-3AD203B41FA5}">
                      <a16:colId xmlns:a16="http://schemas.microsoft.com/office/drawing/2014/main" val="894508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Passenger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Travel</a:t>
                      </a:r>
                    </a:p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439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771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388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2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240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4717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00200" y="4648200"/>
            <a:ext cx="6656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22222"/>
                </a:solidFill>
                <a:latin typeface="Roboto" panose="02000000000000000000" pitchFamily="2" charset="0"/>
              </a:rPr>
              <a:t>“In </a:t>
            </a:r>
            <a:r>
              <a:rPr lang="en-US" dirty="0">
                <a:solidFill>
                  <a:srgbClr val="222222"/>
                </a:solidFill>
                <a:latin typeface="Roboto" panose="02000000000000000000" pitchFamily="2" charset="0"/>
              </a:rPr>
              <a:t>economics, </a:t>
            </a:r>
            <a:r>
              <a:rPr lang="en-US" b="1" dirty="0">
                <a:solidFill>
                  <a:srgbClr val="222222"/>
                </a:solidFill>
                <a:latin typeface="Roboto" panose="02000000000000000000" pitchFamily="2" charset="0"/>
              </a:rPr>
              <a:t>utility function</a:t>
            </a:r>
            <a:r>
              <a:rPr lang="en-US" dirty="0">
                <a:solidFill>
                  <a:srgbClr val="222222"/>
                </a:solidFill>
                <a:latin typeface="Roboto" panose="02000000000000000000" pitchFamily="2" charset="0"/>
              </a:rPr>
              <a:t> is an important concept that measures preferences over a set of goods and services</a:t>
            </a:r>
            <a:r>
              <a:rPr lang="en-US" dirty="0" smtClean="0">
                <a:solidFill>
                  <a:srgbClr val="222222"/>
                </a:solidFill>
                <a:latin typeface="Roboto" panose="02000000000000000000" pitchFamily="2" charset="0"/>
              </a:rPr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01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 Logit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Content Placeholder 5" descr="Rectangle: Click to edit Master text styles&#10;Second level&#10;Third level&#10;Fourth level&#10;Fifth level"/>
          <p:cNvSpPr txBox="1">
            <a:spLocks/>
          </p:cNvSpPr>
          <p:nvPr/>
        </p:nvSpPr>
        <p:spPr bwMode="auto">
          <a:xfrm>
            <a:off x="508054" y="1648073"/>
            <a:ext cx="8614610" cy="4716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None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23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kern="0" dirty="0">
                <a:latin typeface="Open Sans"/>
              </a:rPr>
              <a:t>Probabilities of selecting auto &amp; transit modes:</a:t>
            </a:r>
          </a:p>
          <a:p>
            <a:pPr>
              <a:spcBef>
                <a:spcPct val="50000"/>
              </a:spcBef>
            </a:pPr>
            <a:endParaRPr lang="en-US" sz="2600" kern="0" dirty="0">
              <a:latin typeface="Open Sans"/>
            </a:endParaRPr>
          </a:p>
          <a:p>
            <a:pPr>
              <a:spcBef>
                <a:spcPct val="50000"/>
              </a:spcBef>
            </a:pPr>
            <a:endParaRPr lang="en-US" sz="2600" kern="0" dirty="0">
              <a:latin typeface="Open Sans"/>
            </a:endParaRPr>
          </a:p>
          <a:p>
            <a:pPr>
              <a:spcBef>
                <a:spcPct val="50000"/>
              </a:spcBef>
            </a:pPr>
            <a:endParaRPr lang="en-US" sz="2600" i="1" kern="0" dirty="0">
              <a:latin typeface="Open Sans"/>
            </a:endParaRPr>
          </a:p>
          <a:p>
            <a:pPr>
              <a:spcBef>
                <a:spcPct val="50000"/>
              </a:spcBef>
            </a:pPr>
            <a:r>
              <a:rPr lang="en-US" sz="2200" i="1" kern="0" dirty="0" err="1">
                <a:latin typeface="Open Sans"/>
              </a:rPr>
              <a:t>P</a:t>
            </a:r>
            <a:r>
              <a:rPr lang="en-US" sz="2200" i="1" kern="0" baseline="-25000" dirty="0" err="1">
                <a:latin typeface="Open Sans"/>
              </a:rPr>
              <a:t>auto</a:t>
            </a:r>
            <a:r>
              <a:rPr lang="en-US" sz="2200" i="1" kern="0" baseline="-25000" dirty="0">
                <a:latin typeface="Open Sans"/>
              </a:rPr>
              <a:t> </a:t>
            </a:r>
            <a:r>
              <a:rPr lang="en-US" sz="2200" i="1" kern="0" baseline="-25000" dirty="0" err="1">
                <a:latin typeface="Open Sans"/>
              </a:rPr>
              <a:t>ij</a:t>
            </a:r>
            <a:r>
              <a:rPr lang="en-US" sz="2200" i="1" kern="0" dirty="0">
                <a:latin typeface="Open Sans"/>
              </a:rPr>
              <a:t> </a:t>
            </a:r>
            <a:r>
              <a:rPr lang="en-US" sz="2200" kern="0" dirty="0">
                <a:latin typeface="Open Sans"/>
              </a:rPr>
              <a:t>= probability of selecting auto mode for trip from TAZ </a:t>
            </a:r>
            <a:r>
              <a:rPr lang="en-US" sz="2200" kern="0" dirty="0" err="1">
                <a:latin typeface="Open Sans"/>
              </a:rPr>
              <a:t>i</a:t>
            </a:r>
            <a:r>
              <a:rPr lang="en-US" sz="2200" kern="0" dirty="0">
                <a:latin typeface="Open Sans"/>
              </a:rPr>
              <a:t> to TAZ j</a:t>
            </a:r>
          </a:p>
          <a:p>
            <a:pPr>
              <a:spcBef>
                <a:spcPct val="50000"/>
              </a:spcBef>
            </a:pPr>
            <a:r>
              <a:rPr lang="en-US" sz="2200" i="1" kern="0" dirty="0" err="1">
                <a:latin typeface="Open Sans"/>
              </a:rPr>
              <a:t>U</a:t>
            </a:r>
            <a:r>
              <a:rPr lang="en-US" sz="2200" i="1" kern="0" baseline="-25000" dirty="0" err="1">
                <a:latin typeface="Open Sans"/>
              </a:rPr>
              <a:t>auto</a:t>
            </a:r>
            <a:r>
              <a:rPr lang="en-US" sz="2200" i="1" kern="0" baseline="-25000" dirty="0">
                <a:latin typeface="Open Sans"/>
              </a:rPr>
              <a:t> </a:t>
            </a:r>
            <a:r>
              <a:rPr lang="en-US" sz="2200" i="1" kern="0" baseline="-25000" dirty="0" err="1">
                <a:latin typeface="Open Sans"/>
              </a:rPr>
              <a:t>ij</a:t>
            </a:r>
            <a:r>
              <a:rPr lang="en-US" sz="2200" kern="0" dirty="0">
                <a:latin typeface="Open Sans"/>
              </a:rPr>
              <a:t> = utility of auto mode for trip from TAZ </a:t>
            </a:r>
            <a:r>
              <a:rPr lang="en-US" sz="2200" kern="0" dirty="0" err="1">
                <a:latin typeface="Open Sans"/>
              </a:rPr>
              <a:t>i</a:t>
            </a:r>
            <a:r>
              <a:rPr lang="en-US" sz="2200" kern="0" dirty="0">
                <a:latin typeface="Open Sans"/>
              </a:rPr>
              <a:t> to TAZ j: f (auto LOS </a:t>
            </a:r>
            <a:r>
              <a:rPr lang="en-US" sz="2200" kern="0" dirty="0" err="1">
                <a:latin typeface="Open Sans"/>
              </a:rPr>
              <a:t>ij</a:t>
            </a:r>
            <a:r>
              <a:rPr lang="en-US" sz="2200" kern="0" dirty="0">
                <a:latin typeface="Open Sans"/>
              </a:rPr>
              <a:t>, auto cost </a:t>
            </a:r>
            <a:r>
              <a:rPr lang="en-US" sz="2200" kern="0" dirty="0" err="1">
                <a:latin typeface="Open Sans"/>
              </a:rPr>
              <a:t>ij</a:t>
            </a:r>
            <a:r>
              <a:rPr lang="en-US" sz="2200" kern="0" dirty="0">
                <a:latin typeface="Open Sans"/>
              </a:rPr>
              <a:t>, income </a:t>
            </a:r>
            <a:r>
              <a:rPr lang="en-US" sz="2200" kern="0" dirty="0" err="1">
                <a:latin typeface="Open Sans"/>
              </a:rPr>
              <a:t>i</a:t>
            </a:r>
            <a:r>
              <a:rPr lang="en-US" sz="2200" kern="0" dirty="0">
                <a:latin typeface="Open Sans"/>
              </a:rPr>
              <a:t>…)</a:t>
            </a:r>
          </a:p>
          <a:p>
            <a:pPr>
              <a:spcBef>
                <a:spcPct val="50000"/>
              </a:spcBef>
            </a:pPr>
            <a:r>
              <a:rPr lang="en-US" sz="2200" i="1" kern="0" dirty="0" err="1">
                <a:latin typeface="Open Sans"/>
              </a:rPr>
              <a:t>P</a:t>
            </a:r>
            <a:r>
              <a:rPr lang="en-US" sz="2200" i="1" kern="0" baseline="-25000" dirty="0" err="1">
                <a:latin typeface="Open Sans"/>
              </a:rPr>
              <a:t>transit</a:t>
            </a:r>
            <a:r>
              <a:rPr lang="en-US" sz="2200" i="1" kern="0" baseline="-25000" dirty="0">
                <a:latin typeface="Open Sans"/>
              </a:rPr>
              <a:t> </a:t>
            </a:r>
            <a:r>
              <a:rPr lang="en-US" sz="2200" i="1" kern="0" baseline="-25000" dirty="0" err="1">
                <a:latin typeface="Open Sans"/>
              </a:rPr>
              <a:t>ij</a:t>
            </a:r>
            <a:r>
              <a:rPr lang="en-US" sz="2200" i="1" kern="0" dirty="0">
                <a:latin typeface="Open Sans"/>
              </a:rPr>
              <a:t> </a:t>
            </a:r>
            <a:r>
              <a:rPr lang="en-US" sz="2200" kern="0" dirty="0">
                <a:latin typeface="Open Sans"/>
              </a:rPr>
              <a:t>= probability of selecting transit mode for trip from TAZ </a:t>
            </a:r>
            <a:r>
              <a:rPr lang="en-US" sz="2200" kern="0" dirty="0" err="1">
                <a:latin typeface="Open Sans"/>
              </a:rPr>
              <a:t>i</a:t>
            </a:r>
            <a:r>
              <a:rPr lang="en-US" sz="2200" kern="0" dirty="0">
                <a:latin typeface="Open Sans"/>
              </a:rPr>
              <a:t> to TAZ j</a:t>
            </a:r>
          </a:p>
          <a:p>
            <a:pPr>
              <a:spcBef>
                <a:spcPct val="50000"/>
              </a:spcBef>
            </a:pPr>
            <a:r>
              <a:rPr lang="en-US" sz="2200" i="1" kern="0" dirty="0" err="1">
                <a:latin typeface="Open Sans"/>
              </a:rPr>
              <a:t>U</a:t>
            </a:r>
            <a:r>
              <a:rPr lang="en-US" sz="2200" i="1" kern="0" baseline="-25000" dirty="0" err="1">
                <a:latin typeface="Open Sans"/>
              </a:rPr>
              <a:t>transit</a:t>
            </a:r>
            <a:r>
              <a:rPr lang="en-US" sz="2200" i="1" kern="0" baseline="-25000" dirty="0">
                <a:latin typeface="Open Sans"/>
              </a:rPr>
              <a:t> </a:t>
            </a:r>
            <a:r>
              <a:rPr lang="en-US" sz="2200" i="1" kern="0" baseline="-25000" dirty="0" err="1">
                <a:latin typeface="Open Sans"/>
              </a:rPr>
              <a:t>ij</a:t>
            </a:r>
            <a:r>
              <a:rPr lang="en-US" sz="2200" kern="0" dirty="0">
                <a:latin typeface="Open Sans"/>
              </a:rPr>
              <a:t> = utility of transit mode for trip from TAZ </a:t>
            </a:r>
            <a:r>
              <a:rPr lang="en-US" sz="2200" kern="0" dirty="0" err="1">
                <a:latin typeface="Open Sans"/>
              </a:rPr>
              <a:t>i</a:t>
            </a:r>
            <a:r>
              <a:rPr lang="en-US" sz="2200" kern="0" dirty="0">
                <a:latin typeface="Open Sans"/>
              </a:rPr>
              <a:t> to TAZ j: f (transit LOS </a:t>
            </a:r>
            <a:r>
              <a:rPr lang="en-US" sz="2200" kern="0" dirty="0" err="1">
                <a:latin typeface="Open Sans"/>
              </a:rPr>
              <a:t>ij</a:t>
            </a:r>
            <a:r>
              <a:rPr lang="en-US" sz="2200" kern="0" dirty="0">
                <a:latin typeface="Open Sans"/>
              </a:rPr>
              <a:t>, transit cost </a:t>
            </a:r>
            <a:r>
              <a:rPr lang="en-US" sz="2200" kern="0" dirty="0" err="1">
                <a:latin typeface="Open Sans"/>
              </a:rPr>
              <a:t>ij</a:t>
            </a:r>
            <a:r>
              <a:rPr lang="en-US" sz="2200" kern="0" dirty="0">
                <a:latin typeface="Open Sans"/>
              </a:rPr>
              <a:t>, income </a:t>
            </a:r>
            <a:r>
              <a:rPr lang="en-US" sz="2200" kern="0" dirty="0" err="1">
                <a:latin typeface="Open Sans"/>
              </a:rPr>
              <a:t>i</a:t>
            </a:r>
            <a:r>
              <a:rPr lang="en-US" sz="2200" kern="0" dirty="0">
                <a:latin typeface="Open Sans"/>
              </a:rPr>
              <a:t>…)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32830" r="32022" b="17285"/>
          <a:stretch>
            <a:fillRect/>
          </a:stretch>
        </p:blipFill>
        <p:spPr bwMode="auto">
          <a:xfrm>
            <a:off x="2209800" y="2209800"/>
            <a:ext cx="3922009" cy="136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7203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CFED3-78ED-4252-B129-37E836B79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Travel time and cost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31553-257E-4F51-A63F-2008B011D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0B0F6-82A4-40AE-B2E5-6840488D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59552"/>
              </p:ext>
            </p:extLst>
          </p:nvPr>
        </p:nvGraphicFramePr>
        <p:xfrm>
          <a:off x="1066800" y="1828800"/>
          <a:ext cx="6896100" cy="1133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134">
                  <a:extLst>
                    <a:ext uri="{9D8B030D-6E8A-4147-A177-3AD203B41FA5}">
                      <a16:colId xmlns:a16="http://schemas.microsoft.com/office/drawing/2014/main" val="108669959"/>
                    </a:ext>
                  </a:extLst>
                </a:gridCol>
                <a:gridCol w="801207">
                  <a:extLst>
                    <a:ext uri="{9D8B030D-6E8A-4147-A177-3AD203B41FA5}">
                      <a16:colId xmlns:a16="http://schemas.microsoft.com/office/drawing/2014/main" val="2712067901"/>
                    </a:ext>
                  </a:extLst>
                </a:gridCol>
                <a:gridCol w="848898">
                  <a:extLst>
                    <a:ext uri="{9D8B030D-6E8A-4147-A177-3AD203B41FA5}">
                      <a16:colId xmlns:a16="http://schemas.microsoft.com/office/drawing/2014/main" val="1419221651"/>
                    </a:ext>
                  </a:extLst>
                </a:gridCol>
                <a:gridCol w="887050">
                  <a:extLst>
                    <a:ext uri="{9D8B030D-6E8A-4147-A177-3AD203B41FA5}">
                      <a16:colId xmlns:a16="http://schemas.microsoft.com/office/drawing/2014/main" val="2275738573"/>
                    </a:ext>
                  </a:extLst>
                </a:gridCol>
                <a:gridCol w="877512">
                  <a:extLst>
                    <a:ext uri="{9D8B030D-6E8A-4147-A177-3AD203B41FA5}">
                      <a16:colId xmlns:a16="http://schemas.microsoft.com/office/drawing/2014/main" val="3551679260"/>
                    </a:ext>
                  </a:extLst>
                </a:gridCol>
                <a:gridCol w="753516">
                  <a:extLst>
                    <a:ext uri="{9D8B030D-6E8A-4147-A177-3AD203B41FA5}">
                      <a16:colId xmlns:a16="http://schemas.microsoft.com/office/drawing/2014/main" val="2250186751"/>
                    </a:ext>
                  </a:extLst>
                </a:gridCol>
                <a:gridCol w="1011046">
                  <a:extLst>
                    <a:ext uri="{9D8B030D-6E8A-4147-A177-3AD203B41FA5}">
                      <a16:colId xmlns:a16="http://schemas.microsoft.com/office/drawing/2014/main" val="3347395629"/>
                    </a:ext>
                  </a:extLst>
                </a:gridCol>
                <a:gridCol w="1058737">
                  <a:extLst>
                    <a:ext uri="{9D8B030D-6E8A-4147-A177-3AD203B41FA5}">
                      <a16:colId xmlns:a16="http://schemas.microsoft.com/office/drawing/2014/main" val="3110333563"/>
                    </a:ext>
                  </a:extLst>
                </a:gridCol>
              </a:tblGrid>
              <a:tr h="16192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ZONE DATA (CENSUS)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4881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Zone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Households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Income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Cars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Size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Workers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Office space (ft^2)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Retail space (ft^2)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3884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23,000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30,000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2.00E+06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5.00E+06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14937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35,000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25,000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3.00E+06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1.50E+07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6949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85,000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55,000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1.00E+07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1.00E+07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120322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15,000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85,000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2.50E+07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2.00E+07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004988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12858"/>
              </p:ext>
            </p:extLst>
          </p:nvPr>
        </p:nvGraphicFramePr>
        <p:xfrm>
          <a:off x="788128" y="3352800"/>
          <a:ext cx="7594599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110">
                  <a:extLst>
                    <a:ext uri="{9D8B030D-6E8A-4147-A177-3AD203B41FA5}">
                      <a16:colId xmlns:a16="http://schemas.microsoft.com/office/drawing/2014/main" val="645234847"/>
                    </a:ext>
                  </a:extLst>
                </a:gridCol>
                <a:gridCol w="619643">
                  <a:extLst>
                    <a:ext uri="{9D8B030D-6E8A-4147-A177-3AD203B41FA5}">
                      <a16:colId xmlns:a16="http://schemas.microsoft.com/office/drawing/2014/main" val="2859848486"/>
                    </a:ext>
                  </a:extLst>
                </a:gridCol>
                <a:gridCol w="619643">
                  <a:extLst>
                    <a:ext uri="{9D8B030D-6E8A-4147-A177-3AD203B41FA5}">
                      <a16:colId xmlns:a16="http://schemas.microsoft.com/office/drawing/2014/main" val="2167205603"/>
                    </a:ext>
                  </a:extLst>
                </a:gridCol>
                <a:gridCol w="619643">
                  <a:extLst>
                    <a:ext uri="{9D8B030D-6E8A-4147-A177-3AD203B41FA5}">
                      <a16:colId xmlns:a16="http://schemas.microsoft.com/office/drawing/2014/main" val="4176120432"/>
                    </a:ext>
                  </a:extLst>
                </a:gridCol>
                <a:gridCol w="638709">
                  <a:extLst>
                    <a:ext uri="{9D8B030D-6E8A-4147-A177-3AD203B41FA5}">
                      <a16:colId xmlns:a16="http://schemas.microsoft.com/office/drawing/2014/main" val="3010988569"/>
                    </a:ext>
                  </a:extLst>
                </a:gridCol>
                <a:gridCol w="622821">
                  <a:extLst>
                    <a:ext uri="{9D8B030D-6E8A-4147-A177-3AD203B41FA5}">
                      <a16:colId xmlns:a16="http://schemas.microsoft.com/office/drawing/2014/main" val="3123868193"/>
                    </a:ext>
                  </a:extLst>
                </a:gridCol>
                <a:gridCol w="813480">
                  <a:extLst>
                    <a:ext uri="{9D8B030D-6E8A-4147-A177-3AD203B41FA5}">
                      <a16:colId xmlns:a16="http://schemas.microsoft.com/office/drawing/2014/main" val="2222521717"/>
                    </a:ext>
                  </a:extLst>
                </a:gridCol>
                <a:gridCol w="610110">
                  <a:extLst>
                    <a:ext uri="{9D8B030D-6E8A-4147-A177-3AD203B41FA5}">
                      <a16:colId xmlns:a16="http://schemas.microsoft.com/office/drawing/2014/main" val="518132652"/>
                    </a:ext>
                  </a:extLst>
                </a:gridCol>
                <a:gridCol w="610110">
                  <a:extLst>
                    <a:ext uri="{9D8B030D-6E8A-4147-A177-3AD203B41FA5}">
                      <a16:colId xmlns:a16="http://schemas.microsoft.com/office/drawing/2014/main" val="240185056"/>
                    </a:ext>
                  </a:extLst>
                </a:gridCol>
                <a:gridCol w="610110">
                  <a:extLst>
                    <a:ext uri="{9D8B030D-6E8A-4147-A177-3AD203B41FA5}">
                      <a16:colId xmlns:a16="http://schemas.microsoft.com/office/drawing/2014/main" val="704802387"/>
                    </a:ext>
                  </a:extLst>
                </a:gridCol>
                <a:gridCol w="610110">
                  <a:extLst>
                    <a:ext uri="{9D8B030D-6E8A-4147-A177-3AD203B41FA5}">
                      <a16:colId xmlns:a16="http://schemas.microsoft.com/office/drawing/2014/main" val="335799263"/>
                    </a:ext>
                  </a:extLst>
                </a:gridCol>
                <a:gridCol w="610110">
                  <a:extLst>
                    <a:ext uri="{9D8B030D-6E8A-4147-A177-3AD203B41FA5}">
                      <a16:colId xmlns:a16="http://schemas.microsoft.com/office/drawing/2014/main" val="3098723756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ZONE-TO-ZONE TRAVEL TIMES (CAR)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ZONE-TO-ZONE TRAVEL TIMES (BUS)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1020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211424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40519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2937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000385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503392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2310529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ZONE-TO-ZONE COSTS (CAR)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ZONE-TO-ZONE TRAVEL COSTS (BUS)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0738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43914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33109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63825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5077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0.75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1722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64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In-class </a:t>
            </a:r>
            <a:r>
              <a:rPr lang="en-US" dirty="0" err="1">
                <a:solidFill>
                  <a:srgbClr val="FF0000"/>
                </a:solidFill>
              </a:rPr>
              <a:t>acitivity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87642" y="1741717"/>
            <a:ext cx="6749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 dirty="0">
                <a:latin typeface="Open Sans"/>
              </a:rPr>
              <a:t>Travel characteristics between two zones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40066" y="4474478"/>
            <a:ext cx="5290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Open Sans"/>
              </a:rPr>
              <a:t>U = </a:t>
            </a:r>
            <a:r>
              <a:rPr lang="en-US" sz="2400" dirty="0" err="1">
                <a:solidFill>
                  <a:schemeClr val="tx1"/>
                </a:solidFill>
                <a:latin typeface="Open Sans"/>
              </a:rPr>
              <a:t>a</a:t>
            </a:r>
            <a:r>
              <a:rPr lang="en-US" sz="2400" i="1" baseline="-25000" dirty="0" err="1">
                <a:solidFill>
                  <a:schemeClr val="tx1"/>
                </a:solidFill>
                <a:latin typeface="Open Sans"/>
              </a:rPr>
              <a:t>k</a:t>
            </a:r>
            <a:r>
              <a:rPr lang="en-US" sz="2400" dirty="0">
                <a:solidFill>
                  <a:schemeClr val="tx1"/>
                </a:solidFill>
                <a:latin typeface="Open Sans"/>
              </a:rPr>
              <a:t>– 0.35</a:t>
            </a:r>
            <a:r>
              <a:rPr lang="en-US" sz="2400" i="1" dirty="0">
                <a:solidFill>
                  <a:schemeClr val="tx1"/>
                </a:solidFill>
                <a:latin typeface="Open Sans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Open Sans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Open Sans"/>
              </a:rPr>
              <a:t> – 0.08</a:t>
            </a:r>
            <a:r>
              <a:rPr lang="en-US" sz="2400" i="1" dirty="0">
                <a:solidFill>
                  <a:schemeClr val="tx1"/>
                </a:solidFill>
                <a:latin typeface="Open Sans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Open Sans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Open Sans"/>
              </a:rPr>
              <a:t> – 0.005</a:t>
            </a:r>
            <a:r>
              <a:rPr lang="en-US" sz="2400" i="1" dirty="0">
                <a:solidFill>
                  <a:schemeClr val="tx1"/>
                </a:solidFill>
                <a:latin typeface="Open Sans"/>
              </a:rPr>
              <a:t>c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325777"/>
              </p:ext>
            </p:extLst>
          </p:nvPr>
        </p:nvGraphicFramePr>
        <p:xfrm>
          <a:off x="1966493" y="2372175"/>
          <a:ext cx="4602021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Worksheet" r:id="rId3" imgW="4448086" imgH="1847965" progId="Excel.Sheet.8">
                  <p:embed/>
                </p:oleObj>
              </mc:Choice>
              <mc:Fallback>
                <p:oleObj name="Worksheet" r:id="rId3" imgW="4448086" imgH="1847965" progId="Excel.Sheet.8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493" y="2372175"/>
                        <a:ext cx="4602021" cy="184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AD8C93F-932F-4E48-A4B1-A16E34AAC5B5}"/>
              </a:ext>
            </a:extLst>
          </p:cNvPr>
          <p:cNvSpPr/>
          <p:nvPr/>
        </p:nvSpPr>
        <p:spPr>
          <a:xfrm>
            <a:off x="838200" y="5201909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Open Sans"/>
              </a:rPr>
              <a:t>Trip distribution: </a:t>
            </a:r>
            <a:r>
              <a:rPr lang="en-US" dirty="0">
                <a:latin typeface="Open Sans"/>
              </a:rPr>
              <a:t>total of 12,450 trips going from A to B</a:t>
            </a:r>
          </a:p>
        </p:txBody>
      </p:sp>
    </p:spTree>
    <p:extLst>
      <p:ext uri="{BB962C8B-B14F-4D97-AF65-F5344CB8AC3E}">
        <p14:creationId xmlns:p14="http://schemas.microsoft.com/office/powerpoint/2010/main" val="247111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Modal Alternatives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u="sng" dirty="0">
                <a:cs typeface="Tahoma" pitchFamily="34" charset="0"/>
              </a:rPr>
              <a:t>Auto modes</a:t>
            </a:r>
          </a:p>
          <a:p>
            <a:pPr marL="806450" lvl="1" indent="-457200" algn="l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SOV – single occupancy vehicle (drive alone)</a:t>
            </a:r>
          </a:p>
          <a:p>
            <a:pPr marL="806450" lvl="1" indent="-457200" algn="l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HOV – high occupancy vehicle (carpool, vanpool…)</a:t>
            </a:r>
          </a:p>
          <a:p>
            <a:pPr marL="806450" lvl="1" indent="-457200" algn="l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Auto + toll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u="sng" dirty="0">
                <a:cs typeface="Tahoma" pitchFamily="34" charset="0"/>
              </a:rPr>
              <a:t>Transit modes</a:t>
            </a:r>
          </a:p>
          <a:p>
            <a:pPr marL="806450" lvl="1" indent="-457200" algn="l">
              <a:lnSpc>
                <a:spcPct val="95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Bus service (local, express, BRT, intercity)</a:t>
            </a:r>
          </a:p>
          <a:p>
            <a:pPr marL="806450" lvl="1" indent="-457200" algn="l">
              <a:lnSpc>
                <a:spcPct val="95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Rail modes (streetcar, LRT, heavy rail, commuter rail)</a:t>
            </a:r>
          </a:p>
          <a:p>
            <a:pPr marL="806450" lvl="1" indent="-457200" algn="l">
              <a:lnSpc>
                <a:spcPct val="95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Paratransit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u="sng" dirty="0">
                <a:cs typeface="Tahoma" pitchFamily="34" charset="0"/>
              </a:rPr>
              <a:t>Non-motorized modes</a:t>
            </a:r>
          </a:p>
          <a:p>
            <a:pPr marL="713232" lvl="1" indent="-457200" algn="l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800" dirty="0">
                <a:cs typeface="Tahoma" pitchFamily="34" charset="0"/>
              </a:rPr>
              <a:t>Walking, biking…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63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 Selection Attributes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40408"/>
            <a:ext cx="7951659" cy="43561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>
                <a:cs typeface="Tahoma" pitchFamily="34" charset="0"/>
              </a:rPr>
              <a:t>Modal characteristics</a:t>
            </a:r>
          </a:p>
          <a:p>
            <a:pPr marL="713232" lvl="1" indent="-457200" algn="l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>
                <a:cs typeface="Tahoma" pitchFamily="34" charset="0"/>
              </a:rPr>
              <a:t>LOS, in-vehicle travel times, access time, parking fee, tolls, transit fare, transfers, convenience, safety &amp; security, comfort…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>
                <a:cs typeface="Tahoma" pitchFamily="34" charset="0"/>
              </a:rPr>
              <a:t>Traveler characteristics</a:t>
            </a:r>
          </a:p>
          <a:p>
            <a:pPr marL="713232" lvl="1" indent="-457200" algn="l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>
                <a:cs typeface="Tahoma" pitchFamily="34" charset="0"/>
              </a:rPr>
              <a:t>Auto availability, HH income, gender, age, worker/student status, preference…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>
                <a:cs typeface="Tahoma" pitchFamily="34" charset="0"/>
              </a:rPr>
              <a:t>Area characteristic (build environment)</a:t>
            </a:r>
          </a:p>
          <a:p>
            <a:pPr marL="713232" lvl="1" indent="-457200" algn="l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>
                <a:cs typeface="Tahoma" pitchFamily="34" charset="0"/>
              </a:rPr>
              <a:t>Density, design, distance to transit, pedestrian/bike/transit facilities, land use…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353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609600"/>
            <a:ext cx="7951659" cy="872008"/>
          </a:xfrm>
        </p:spPr>
        <p:txBody>
          <a:bodyPr/>
          <a:lstStyle/>
          <a:p>
            <a:r>
              <a:rPr lang="en-US" sz="4000" dirty="0"/>
              <a:t>Another Method</a:t>
            </a:r>
            <a:br>
              <a:rPr lang="en-US" sz="4000" dirty="0"/>
            </a:br>
            <a:r>
              <a:rPr lang="en-US" sz="4000" u="sng" dirty="0">
                <a:solidFill>
                  <a:srgbClr val="00B050"/>
                </a:solidFill>
              </a:rPr>
              <a:t>Direct Generation Model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72904"/>
            <a:ext cx="4417406" cy="324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105400" y="2057400"/>
            <a:ext cx="4559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>
                <a:solidFill>
                  <a:schemeClr val="tx1"/>
                </a:solidFill>
                <a:latin typeface="Open Sans"/>
              </a:rPr>
              <a:t>Input: 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Open Sans"/>
              </a:rPr>
              <a:t>5,000 population, 50 acres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Open Sans"/>
              </a:rPr>
              <a:t>(100 persons/acre)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Open Sans"/>
              </a:rPr>
              <a:t>40% 0 cars/HH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Open Sans"/>
              </a:rPr>
              <a:t>60% 1 car/HH</a:t>
            </a:r>
          </a:p>
          <a:p>
            <a:pPr>
              <a:buNone/>
            </a:pPr>
            <a:endParaRPr lang="en-US" sz="1600" dirty="0">
              <a:solidFill>
                <a:schemeClr val="tx1"/>
              </a:solidFill>
              <a:latin typeface="Open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327470"/>
            <a:ext cx="34277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Open Sans"/>
              </a:rPr>
              <a:t>Source: THE, Garber &amp; </a:t>
            </a:r>
            <a:r>
              <a:rPr lang="en-US" sz="2000" dirty="0" err="1">
                <a:solidFill>
                  <a:schemeClr val="tx1"/>
                </a:solidFill>
                <a:latin typeface="Open Sans"/>
              </a:rPr>
              <a:t>Hoel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5549026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6090</TotalTime>
  <Words>594</Words>
  <Application>Microsoft Office PowerPoint</Application>
  <PresentationFormat>On-screen Show (4:3)</PresentationFormat>
  <Paragraphs>310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Open Sans</vt:lpstr>
      <vt:lpstr>Roboto</vt:lpstr>
      <vt:lpstr>Tahoma</vt:lpstr>
      <vt:lpstr>Times New Roman</vt:lpstr>
      <vt:lpstr>Verdana</vt:lpstr>
      <vt:lpstr>Wingdings</vt:lpstr>
      <vt:lpstr>Profile</vt:lpstr>
      <vt:lpstr>Worksheet</vt:lpstr>
      <vt:lpstr>Mode Choice</vt:lpstr>
      <vt:lpstr>Binary Logit Model</vt:lpstr>
      <vt:lpstr>Example of Binary Logit Model</vt:lpstr>
      <vt:lpstr>Binary Logit Model</vt:lpstr>
      <vt:lpstr>Travel time and cost</vt:lpstr>
      <vt:lpstr>Another Example In-class acitivity</vt:lpstr>
      <vt:lpstr>Modal Alternatives</vt:lpstr>
      <vt:lpstr>Mode Selection Attributes</vt:lpstr>
      <vt:lpstr>Another Method Direct Generation Model </vt:lpstr>
      <vt:lpstr>Another method Trip End Model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329</cp:revision>
  <cp:lastPrinted>2019-09-17T18:17:54Z</cp:lastPrinted>
  <dcterms:created xsi:type="dcterms:W3CDTF">2001-09-24T18:35:11Z</dcterms:created>
  <dcterms:modified xsi:type="dcterms:W3CDTF">2019-10-01T18:05:02Z</dcterms:modified>
</cp:coreProperties>
</file>