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8"/>
  </p:notesMasterIdLst>
  <p:handoutMasterIdLst>
    <p:handoutMasterId r:id="rId29"/>
  </p:handoutMasterIdLst>
  <p:sldIdLst>
    <p:sldId id="323" r:id="rId2"/>
    <p:sldId id="303" r:id="rId3"/>
    <p:sldId id="325" r:id="rId4"/>
    <p:sldId id="328" r:id="rId5"/>
    <p:sldId id="327" r:id="rId6"/>
    <p:sldId id="329" r:id="rId7"/>
    <p:sldId id="331" r:id="rId8"/>
    <p:sldId id="330" r:id="rId9"/>
    <p:sldId id="332" r:id="rId10"/>
    <p:sldId id="333" r:id="rId11"/>
    <p:sldId id="334" r:id="rId12"/>
    <p:sldId id="324" r:id="rId13"/>
    <p:sldId id="326" r:id="rId14"/>
    <p:sldId id="304" r:id="rId15"/>
    <p:sldId id="309" r:id="rId16"/>
    <p:sldId id="319" r:id="rId17"/>
    <p:sldId id="311" r:id="rId18"/>
    <p:sldId id="310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35" r:id="rId27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3" autoAdjust="0"/>
    <p:restoredTop sz="91047" autoAdjust="0"/>
  </p:normalViewPr>
  <p:slideViewPr>
    <p:cSldViewPr>
      <p:cViewPr varScale="1">
        <p:scale>
          <a:sx n="105" d="100"/>
          <a:sy n="105" d="100"/>
        </p:scale>
        <p:origin x="16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1560" y="11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Faculty Candidate: Promothes Saha, Ph.D., P.E.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325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28A79AE-C9FD-4B97-919E-B3A0B517B8E2}" type="datetime1">
              <a:rPr lang="en-US"/>
              <a:pPr>
                <a:defRPr/>
              </a:pPr>
              <a:t>10/14/2019</a:t>
            </a:fld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290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Saha - University of Wyoming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325" y="6659563"/>
            <a:ext cx="40290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8BE026-2535-4E36-8C3B-BB5A983FC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Faculty Candidate: Promothes Saha, Ph.D., P.E.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90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5025087-EA77-44A7-ACEE-F4AB40675BDF}" type="datetime1">
              <a:rPr lang="en-US"/>
              <a:pPr>
                <a:defRPr/>
              </a:pPr>
              <a:t>10/14/2019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330575"/>
            <a:ext cx="6816725" cy="315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290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Saha - University of Wyoming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659563"/>
            <a:ext cx="40290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5DD6223-0D57-4A28-AD71-B2F299CCB6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Faculty Candidate: Promothes Saha, Ph.D., P.E.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5025087-EA77-44A7-ACEE-F4AB40675BDF}" type="datetime1">
              <a:rPr lang="en-US" smtClean="0"/>
              <a:pPr>
                <a:defRPr/>
              </a:pPr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Saha - University of Wyoming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5DD6223-0D57-4A28-AD71-B2F299CCB6F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410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 to Iowa DOT: A traffic impact letter is required if the AADT is less than or equal to 500 vehicles, and the peak-hour volume is less than or equal to 100 trips. Volumes over these thresholds require a traffic impact study.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Faculty Candidate: Promothes Saha, Ph.D., P.E.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5025087-EA77-44A7-ACEE-F4AB40675BDF}" type="datetime1">
              <a:rPr lang="en-US" smtClean="0"/>
              <a:pPr>
                <a:defRPr/>
              </a:pPr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Saha - University of Wyoming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55DD6223-0D57-4A28-AD71-B2F299CCB6FB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862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0"/>
            <a:ext cx="7951659" cy="1481608"/>
          </a:xfrm>
        </p:spPr>
        <p:txBody>
          <a:bodyPr anchor="ctr"/>
          <a:lstStyle>
            <a:lvl1pPr algn="ctr">
              <a:defRPr sz="4800" b="1">
                <a:solidFill>
                  <a:srgbClr val="0070C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1752600"/>
            <a:ext cx="7951659" cy="43561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3B6AD-7947-4BB8-9215-4AD4F0E5A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03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059" y="6379692"/>
            <a:ext cx="1981200" cy="341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121DFDC-69F0-4303-8758-4CE007CFD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2" descr="Image result for purdue university fort wayne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51575"/>
            <a:ext cx="1048265" cy="52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Font typeface="Wingdings" panose="05000000000000000000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Char char="o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Font typeface="Wingdings" panose="05000000000000000000" pitchFamily="2" charset="2"/>
        <a:buChar char="q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6600FF"/>
        </a:buClr>
        <a:buChar char="•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6600FF"/>
        </a:buClr>
        <a:buFont typeface="Wingdings" panose="05000000000000000000" pitchFamily="2" charset="2"/>
        <a:buChar char="ü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6600FF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6600FF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6600FF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6600FF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hVTc3GPUVV8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Traffic Impact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“Impact studies recommend on- and off-site transportation improvements to improve access to the site as well as </a:t>
            </a:r>
            <a:r>
              <a:rPr lang="en-US" b="1" dirty="0" smtClean="0">
                <a:solidFill>
                  <a:srgbClr val="FF0000"/>
                </a:solidFill>
              </a:rPr>
              <a:t>mitigate expected impacts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365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 Measures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n-US" dirty="0" smtClean="0"/>
              <a:t>Existing LOS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LOS with Project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LOS without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581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 Measures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6" y="1981200"/>
            <a:ext cx="9038968" cy="2667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370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Traffic Impact </a:t>
            </a:r>
            <a:r>
              <a:rPr lang="en-US" b="1" dirty="0"/>
              <a:t>L</a:t>
            </a:r>
            <a:r>
              <a:rPr lang="en-US" b="1" dirty="0" smtClean="0"/>
              <a:t>etter </a:t>
            </a:r>
          </a:p>
          <a:p>
            <a:pPr algn="ctr"/>
            <a:r>
              <a:rPr lang="en-US" dirty="0" smtClean="0"/>
              <a:t>or </a:t>
            </a:r>
          </a:p>
          <a:p>
            <a:pPr algn="ctr"/>
            <a:r>
              <a:rPr lang="en-US" b="1" dirty="0" smtClean="0"/>
              <a:t>Traffic Impact Study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336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4400" b="1" dirty="0" smtClean="0"/>
              <a:t>Example of Traffic Impact Study</a:t>
            </a:r>
            <a:endParaRPr lang="en-US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984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Natrona </a:t>
            </a:r>
            <a:r>
              <a:rPr lang="en-US" dirty="0"/>
              <a:t>County Schools is proposing </a:t>
            </a:r>
            <a:r>
              <a:rPr lang="en-US" b="1" dirty="0"/>
              <a:t>to construct the new Kelly</a:t>
            </a:r>
          </a:p>
          <a:p>
            <a:pPr algn="ctr"/>
            <a:r>
              <a:rPr lang="en-US" b="1" dirty="0"/>
              <a:t>Walsh High School </a:t>
            </a:r>
            <a:r>
              <a:rPr lang="en-US" dirty="0"/>
              <a:t>on the site where the current building </a:t>
            </a:r>
            <a:r>
              <a:rPr lang="en-US" dirty="0" smtClean="0"/>
              <a:t>exists. </a:t>
            </a:r>
            <a:r>
              <a:rPr lang="en-US" dirty="0"/>
              <a:t>There are currently 1,632 students at the school and </a:t>
            </a:r>
            <a:r>
              <a:rPr lang="en-US" dirty="0" smtClean="0"/>
              <a:t>the school </a:t>
            </a:r>
            <a:r>
              <a:rPr lang="en-US" dirty="0"/>
              <a:t>is being designed for </a:t>
            </a:r>
            <a:r>
              <a:rPr lang="en-US" b="1" dirty="0"/>
              <a:t>2,000 students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9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TIA will answer following questions: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will the </a:t>
            </a:r>
            <a:r>
              <a:rPr lang="en-US" b="1" dirty="0" smtClean="0"/>
              <a:t>effect of a development </a:t>
            </a:r>
            <a:r>
              <a:rPr lang="en-US" dirty="0" smtClean="0"/>
              <a:t>to the surrounding transport facilities?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is the </a:t>
            </a:r>
            <a:r>
              <a:rPr lang="en-US" b="1" dirty="0" smtClean="0"/>
              <a:t>additional traffic </a:t>
            </a:r>
            <a:r>
              <a:rPr lang="en-US" dirty="0" smtClean="0"/>
              <a:t>from the development?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are the </a:t>
            </a:r>
            <a:r>
              <a:rPr lang="en-US" b="1" dirty="0" smtClean="0"/>
              <a:t>impacts</a:t>
            </a:r>
            <a:r>
              <a:rPr lang="en-US" dirty="0" smtClean="0"/>
              <a:t> due to the additional traffic?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do you </a:t>
            </a:r>
            <a:r>
              <a:rPr lang="en-US" b="1" dirty="0" smtClean="0"/>
              <a:t>tackle the impact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945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Typical TIA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828800"/>
            <a:ext cx="6714153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17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 Project Description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752601"/>
            <a:ext cx="7951659" cy="43561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Site description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Study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291380" y="1338021"/>
            <a:ext cx="3429001" cy="42581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85793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2. Existing Traffic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 Traffic counts and level of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2230437"/>
            <a:ext cx="4533900" cy="3400425"/>
          </a:xfrm>
          <a:prstGeom prst="rect">
            <a:avLst/>
          </a:prstGeom>
        </p:spPr>
      </p:pic>
      <p:pic>
        <p:nvPicPr>
          <p:cNvPr id="1026" name="Picture 2" descr="Image result for synchro software traff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803" y="2364563"/>
            <a:ext cx="3024641" cy="216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114924" y="4662923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hlinkClick r:id="rId4"/>
              </a:rPr>
              <a:t>Tutorial: </a:t>
            </a:r>
            <a:r>
              <a:rPr lang="en-US" sz="1200" dirty="0" smtClean="0">
                <a:hlinkClick r:id="rId4"/>
              </a:rPr>
              <a:t>https</a:t>
            </a:r>
            <a:r>
              <a:rPr lang="en-US" sz="1200" dirty="0">
                <a:hlinkClick r:id="rId4"/>
              </a:rPr>
              <a:t>://</a:t>
            </a:r>
            <a:r>
              <a:rPr lang="en-US" sz="1200" dirty="0" smtClean="0">
                <a:hlinkClick r:id="rId4"/>
              </a:rPr>
              <a:t>www.youtube.com/watch?v=hVTc3GPUVV8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52069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2. Existing Traffic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2. Crash History: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383" y="1739949"/>
            <a:ext cx="2809875" cy="3552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9920" y="2362200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years?</a:t>
            </a:r>
          </a:p>
          <a:p>
            <a:r>
              <a:rPr lang="en-US" dirty="0" smtClean="0"/>
              <a:t>Source?</a:t>
            </a:r>
          </a:p>
          <a:p>
            <a:r>
              <a:rPr lang="en-US" dirty="0" smtClean="0"/>
              <a:t>Which roads?</a:t>
            </a:r>
          </a:p>
          <a:p>
            <a:r>
              <a:rPr lang="en-US" dirty="0" smtClean="0"/>
              <a:t>Define intersection?</a:t>
            </a:r>
          </a:p>
          <a:p>
            <a:r>
              <a:rPr lang="en-US" dirty="0" smtClean="0"/>
              <a:t>Address the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0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3999" cy="1494478"/>
          </a:xfrm>
        </p:spPr>
        <p:txBody>
          <a:bodyPr/>
          <a:lstStyle/>
          <a:p>
            <a:pPr algn="ctr"/>
            <a:r>
              <a:rPr lang="en-US" dirty="0" smtClean="0"/>
              <a:t>Traffic Impact Study / Assessment (TIA)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341870" y="1973114"/>
            <a:ext cx="3216353" cy="39940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374" y="2355889"/>
            <a:ext cx="4238625" cy="2924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1859774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 1: New development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1795171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2: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40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Future traffic without development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2362200"/>
            <a:ext cx="4524375" cy="34004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Level of Service (LOS) in 2038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2590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Annual growth rate?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94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4. Trip Generation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66228" y="-816989"/>
            <a:ext cx="2438400" cy="894917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Trip Generation Estimate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591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Trip Distribution and Assignment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090377" y="1657927"/>
            <a:ext cx="4417745" cy="45616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125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Trip Distribution and Assignment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303337" y="1865551"/>
            <a:ext cx="4385147" cy="413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29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6. Access the 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004" y="1897062"/>
            <a:ext cx="5234848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49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6. Mitigation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Approaches should be expanded? Run Synchro for all the options separately. Conduct Benefit-to-Cost analysis to choose the final option.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Add left turn?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Add right turn?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Add lane?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Change the intersection control?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127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4-step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96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70" y="2691708"/>
            <a:ext cx="3899630" cy="1481608"/>
          </a:xfrm>
        </p:spPr>
        <p:txBody>
          <a:bodyPr/>
          <a:lstStyle/>
          <a:p>
            <a:r>
              <a:rPr lang="en-US" sz="3200" dirty="0" smtClean="0"/>
              <a:t>Transportation Impact Analysis Process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4184"/>
            <a:ext cx="5145024" cy="681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1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Study Area Boundaries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570743" y="1294375"/>
            <a:ext cx="4245865" cy="527255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ounded Rectangle 5"/>
          <p:cNvSpPr/>
          <p:nvPr/>
        </p:nvSpPr>
        <p:spPr bwMode="auto">
          <a:xfrm>
            <a:off x="3886200" y="2590800"/>
            <a:ext cx="2057400" cy="1828800"/>
          </a:xfrm>
          <a:prstGeom prst="roundRect">
            <a:avLst/>
          </a:prstGeom>
          <a:solidFill>
            <a:srgbClr val="0070C0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31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Study Area Boundaries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“A frequency used method is to carry the analysis boundaries to locations where site-generated traffic will represent 5% or more of the roadways peak-hour approach capacity.”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b="1" dirty="0" smtClean="0"/>
              <a:t>The study area includes critical intersections on the </a:t>
            </a:r>
            <a:r>
              <a:rPr lang="en-US" sz="2800" b="1" dirty="0" smtClean="0">
                <a:solidFill>
                  <a:srgbClr val="FF0000"/>
                </a:solidFill>
              </a:rPr>
              <a:t>adjacent</a:t>
            </a:r>
            <a:r>
              <a:rPr lang="en-US" sz="2800" b="1" dirty="0" smtClean="0"/>
              <a:t> road network.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83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Study Area Boundaries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1608"/>
            <a:ext cx="8310885" cy="534115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" y="1676400"/>
            <a:ext cx="8310885" cy="3048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002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Horizon Years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n-US" dirty="0" smtClean="0"/>
              <a:t>The planning horizon year is the future year for estimating traffic impacts.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A general guide to set the planning year for when proposed developments will be fully operational and meeting their market goals, usually 3 to 5 years after opening 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46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Horizon Years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09" y="1280282"/>
            <a:ext cx="8985637" cy="5410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24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on Existing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n-US" dirty="0" smtClean="0"/>
              <a:t>Traffic volumes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Land use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Demographics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Transportation systems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Trip distribution data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Crash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3B6AD-7947-4BB8-9215-4AD4F0E5A3B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271968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9264</TotalTime>
  <Words>522</Words>
  <Application>Microsoft Office PowerPoint</Application>
  <PresentationFormat>On-screen Show (4:3)</PresentationFormat>
  <Paragraphs>106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Times New Roman</vt:lpstr>
      <vt:lpstr>Verdana</vt:lpstr>
      <vt:lpstr>Wingdings</vt:lpstr>
      <vt:lpstr>Profile</vt:lpstr>
      <vt:lpstr>Traffic Impact Studies</vt:lpstr>
      <vt:lpstr>Traffic Impact Study / Assessment (TIA)</vt:lpstr>
      <vt:lpstr>Transportation Impact Analysis Process</vt:lpstr>
      <vt:lpstr>Study Area Boundaries</vt:lpstr>
      <vt:lpstr>Study Area Boundaries</vt:lpstr>
      <vt:lpstr>Study Area Boundaries</vt:lpstr>
      <vt:lpstr>Horizon Years</vt:lpstr>
      <vt:lpstr>Horizon Years</vt:lpstr>
      <vt:lpstr>Data on Existing Conditions</vt:lpstr>
      <vt:lpstr>Performance Measures</vt:lpstr>
      <vt:lpstr>Performance Measures</vt:lpstr>
      <vt:lpstr>Deliverables</vt:lpstr>
      <vt:lpstr>PowerPoint Presentation</vt:lpstr>
      <vt:lpstr>Problem Statement</vt:lpstr>
      <vt:lpstr>TIA will answer following questions:</vt:lpstr>
      <vt:lpstr>Typical TIA Report</vt:lpstr>
      <vt:lpstr>1. Project Description</vt:lpstr>
      <vt:lpstr>2. Existing Traffic Conditions</vt:lpstr>
      <vt:lpstr>2. Existing Traffic Conditions</vt:lpstr>
      <vt:lpstr>3. Future traffic without development</vt:lpstr>
      <vt:lpstr>4. Trip Generation</vt:lpstr>
      <vt:lpstr>5. Trip Distribution and Assignment</vt:lpstr>
      <vt:lpstr>5. Trip Distribution and Assignment</vt:lpstr>
      <vt:lpstr>6. Access the Impact</vt:lpstr>
      <vt:lpstr>6. Mitigation</vt:lpstr>
      <vt:lpstr>Review 4-step Model</vt:lpstr>
    </vt:vector>
  </TitlesOfParts>
  <Company>University of Wyoming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Civil &amp; Architectural Engineering</dc:creator>
  <cp:lastModifiedBy>Promothes Saha</cp:lastModifiedBy>
  <cp:revision>335</cp:revision>
  <cp:lastPrinted>2012-09-10T00:38:33Z</cp:lastPrinted>
  <dcterms:created xsi:type="dcterms:W3CDTF">2001-09-24T18:35:11Z</dcterms:created>
  <dcterms:modified xsi:type="dcterms:W3CDTF">2019-10-14T17:51:31Z</dcterms:modified>
</cp:coreProperties>
</file>