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3"/>
  </p:notesMasterIdLst>
  <p:handoutMasterIdLst>
    <p:handoutMasterId r:id="rId24"/>
  </p:handoutMasterIdLst>
  <p:sldIdLst>
    <p:sldId id="303" r:id="rId2"/>
    <p:sldId id="305" r:id="rId3"/>
    <p:sldId id="304" r:id="rId4"/>
    <p:sldId id="306" r:id="rId5"/>
    <p:sldId id="307" r:id="rId6"/>
    <p:sldId id="308" r:id="rId7"/>
    <p:sldId id="309" r:id="rId8"/>
    <p:sldId id="325" r:id="rId9"/>
    <p:sldId id="310" r:id="rId10"/>
    <p:sldId id="311" r:id="rId11"/>
    <p:sldId id="313" r:id="rId12"/>
    <p:sldId id="312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3" r:id="rId22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23" autoAdjust="0"/>
    <p:restoredTop sz="91047" autoAdjust="0"/>
  </p:normalViewPr>
  <p:slideViewPr>
    <p:cSldViewPr>
      <p:cViewPr varScale="1">
        <p:scale>
          <a:sx n="105" d="100"/>
          <a:sy n="105" d="100"/>
        </p:scale>
        <p:origin x="162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3" d="100"/>
          <a:sy n="113" d="100"/>
        </p:scale>
        <p:origin x="1560" y="114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Faculty Candidate: Promothes Saha, Ph.D., P.E.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325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28A79AE-C9FD-4B97-919E-B3A0B517B8E2}" type="datetime1">
              <a:rPr lang="en-US"/>
              <a:pPr>
                <a:defRPr/>
              </a:pPr>
              <a:t>12/3/2019</a:t>
            </a:fld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Dr. Saha - University of Wyoming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325" y="6659563"/>
            <a:ext cx="40290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F8BE026-2535-4E36-8C3B-BB5A983FC7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Faculty Candidate: Promothes Saha, Ph.D., P.E.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325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15025087-EA77-44A7-ACEE-F4AB40675BDF}" type="datetime1">
              <a:rPr lang="en-US"/>
              <a:pPr>
                <a:defRPr/>
              </a:pPr>
              <a:t>12/3/2019</a:t>
            </a:fld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838" y="3330575"/>
            <a:ext cx="6816725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Dr. Saha - University of Wyoming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325" y="6659563"/>
            <a:ext cx="40290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5DD6223-0D57-4A28-AD71-B2F299CCB6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Faculty Candidate: Promothes Saha, Ph.D., P.E.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15025087-EA77-44A7-ACEE-F4AB40675BDF}" type="datetime1">
              <a:rPr lang="en-US" smtClean="0"/>
              <a:pPr>
                <a:defRPr/>
              </a:pPr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Saha - University of Wyoming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5DD6223-0D57-4A28-AD71-B2F299CCB6FB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410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0"/>
            <a:ext cx="7951659" cy="1481608"/>
          </a:xfrm>
        </p:spPr>
        <p:txBody>
          <a:bodyPr anchor="ctr"/>
          <a:lstStyle>
            <a:lvl1pPr algn="ctr">
              <a:defRPr sz="4800" b="1">
                <a:solidFill>
                  <a:srgbClr val="0070C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9" y="1752600"/>
            <a:ext cx="7951659" cy="43561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3B6AD-7947-4BB8-9215-4AD4F0E5A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033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059" y="6379692"/>
            <a:ext cx="1981200" cy="34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121DFDC-69F0-4303-8758-4CE007CFD3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2" descr="Image result for purdue university fort wayne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51575"/>
            <a:ext cx="1048265" cy="52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rgbClr val="6600FF"/>
        </a:buClr>
        <a:buFont typeface="Wingdings" panose="05000000000000000000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rgbClr val="6600FF"/>
        </a:buClr>
        <a:buChar char="o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rgbClr val="6600FF"/>
        </a:buClr>
        <a:buFont typeface="Wingdings" panose="05000000000000000000" pitchFamily="2" charset="2"/>
        <a:buChar char="q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rgbClr val="6600FF"/>
        </a:buClr>
        <a:buChar char="•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rgbClr val="6600FF"/>
        </a:buClr>
        <a:buFont typeface="Wingdings" panose="05000000000000000000" pitchFamily="2" charset="2"/>
        <a:buChar char="ü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rgbClr val="6600FF"/>
        </a:buClr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rgbClr val="6600FF"/>
        </a:buClr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rgbClr val="6600FF"/>
        </a:buClr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rgbClr val="6600FF"/>
        </a:buClr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citylab.com/transportation/2018/02/traffics-mind-boggling-economic-toll/552488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58siSPT6S8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3999" cy="1494478"/>
          </a:xfrm>
        </p:spPr>
        <p:txBody>
          <a:bodyPr/>
          <a:lstStyle/>
          <a:p>
            <a:pPr algn="ctr"/>
            <a:r>
              <a:rPr lang="en-US" sz="3600" dirty="0" smtClean="0"/>
              <a:t>Congestion Management Process (CMP)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3B6AD-7947-4BB8-9215-4AD4F0E5A3B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  <p:pic>
        <p:nvPicPr>
          <p:cNvPr id="1028" name="Picture 4" descr="https://www.aaroads.com/midwest/fort-wayne-in/coldwater_rd_nb_app_collins_r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62"/>
          <a:stretch/>
        </p:blipFill>
        <p:spPr bwMode="auto">
          <a:xfrm>
            <a:off x="4953000" y="1828800"/>
            <a:ext cx="392441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raffic congestion los ange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50136"/>
            <a:ext cx="4343400" cy="244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14400" y="28194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Los Angeles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0" y="360697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Fort Wayne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40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Congested Roadway Segments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3B6AD-7947-4BB8-9215-4AD4F0E5A3BF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808956"/>
            <a:ext cx="4150784" cy="42433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3508" y="32766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Green: 0.8-0.89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Yellow: 0.9-0.99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Red: 1.0+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505200" y="2057400"/>
            <a:ext cx="16002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36946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Congested Miles in Urban Area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3B6AD-7947-4BB8-9215-4AD4F0E5A3BF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" y="1752600"/>
            <a:ext cx="8991600" cy="424029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12192" y="5562600"/>
            <a:ext cx="9131808" cy="430295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788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Congested Miles in Urban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3B6AD-7947-4BB8-9215-4AD4F0E5A3BF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03" y="1905000"/>
            <a:ext cx="783907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24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Congestion Duration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So far, AM and PM peak hour analyzed. How about </a:t>
            </a:r>
            <a:r>
              <a:rPr lang="en-US" b="1" dirty="0" smtClean="0">
                <a:solidFill>
                  <a:srgbClr val="FF0000"/>
                </a:solidFill>
              </a:rPr>
              <a:t>beyond peak hours</a:t>
            </a:r>
            <a:r>
              <a:rPr lang="en-US" dirty="0" smtClean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High risk for congestion issues: </a:t>
            </a:r>
            <a:r>
              <a:rPr lang="en-US" dirty="0" smtClean="0"/>
              <a:t>locations with v/c rations greater than 0.9 for multiple hours.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3B6AD-7947-4BB8-9215-4AD4F0E5A3BF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245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High Risk Congestion Corridors in Fort Wayne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3B6AD-7947-4BB8-9215-4AD4F0E5A3BF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823641"/>
            <a:ext cx="4536065" cy="42140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33528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Macro-level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Micro-level Analysis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657600" y="3962400"/>
            <a:ext cx="7620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32992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Micro-level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Travel time and delay studies.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Intersection LOS analysis.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Safety analysis.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Corridor studies.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3B6AD-7947-4BB8-9215-4AD4F0E5A3BF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6591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Travel time and Delay Study,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3B6AD-7947-4BB8-9215-4AD4F0E5A3BF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752600"/>
            <a:ext cx="5429250" cy="434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2895600"/>
            <a:ext cx="3562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Using GPS Technology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38894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Comparison of 2012 and 2016 Travel Time and Delay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3B6AD-7947-4BB8-9215-4AD4F0E5A3BF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2176462"/>
            <a:ext cx="8972550" cy="250507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4419600" y="2895600"/>
            <a:ext cx="1143000" cy="1785937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47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Intersection LOS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3B6AD-7947-4BB8-9215-4AD4F0E5A3BF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752600"/>
            <a:ext cx="4343400" cy="43255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084402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Signalized Intersections: 197</a:t>
            </a:r>
          </a:p>
          <a:p>
            <a:r>
              <a:rPr lang="en-US" dirty="0" smtClean="0"/>
              <a:t>Non-signalized: 114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766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Intersection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3B6AD-7947-4BB8-9215-4AD4F0E5A3BF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889728" y="1991658"/>
            <a:ext cx="73913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Intersections that are predetermined to have a level of service </a:t>
            </a:r>
            <a:r>
              <a:rPr lang="en-US" b="1" dirty="0"/>
              <a:t>“D” or less </a:t>
            </a:r>
            <a:r>
              <a:rPr lang="en-US" dirty="0"/>
              <a:t>will also be evaluated to determine </a:t>
            </a:r>
            <a:r>
              <a:rPr lang="en-US" b="1" dirty="0"/>
              <a:t>the number of queued vehicles </a:t>
            </a:r>
            <a:r>
              <a:rPr lang="en-US" dirty="0"/>
              <a:t>that do not clear the intersection at the end of the analysis period.</a:t>
            </a:r>
          </a:p>
        </p:txBody>
      </p:sp>
    </p:spTree>
    <p:extLst>
      <p:ext uri="{BB962C8B-B14F-4D97-AF65-F5344CB8AC3E}">
        <p14:creationId xmlns:p14="http://schemas.microsoft.com/office/powerpoint/2010/main" val="471111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Top 10 congested cities in USA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800" dirty="0" smtClean="0"/>
              <a:t>Source: </a:t>
            </a:r>
            <a:r>
              <a:rPr lang="en-US" sz="1800" dirty="0" smtClean="0">
                <a:hlinkClick r:id="rId2"/>
              </a:rPr>
              <a:t>https</a:t>
            </a:r>
            <a:r>
              <a:rPr lang="en-US" sz="1800" dirty="0">
                <a:hlinkClick r:id="rId2"/>
              </a:rPr>
              <a:t>://www.citylab.com/transportation/2018/02/traffics-mind-boggling-economic-toll/552488</a:t>
            </a:r>
            <a:r>
              <a:rPr lang="en-US" sz="1800" dirty="0" smtClean="0">
                <a:hlinkClick r:id="rId2"/>
              </a:rPr>
              <a:t>/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3B6AD-7947-4BB8-9215-4AD4F0E5A3BF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828800"/>
            <a:ext cx="5734050" cy="2533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53340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Congestion Costs: $305 billion in 2017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911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Congestion mitigation strategies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Access management</a:t>
            </a:r>
          </a:p>
          <a:p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www.youtube.com/watch?v=j58siSPT6S8</a:t>
            </a:r>
            <a:r>
              <a:rPr lang="en-US" sz="24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Frontage/access road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Corridor protection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Transit marketing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Bicycle access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Intersection improvements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Signal timing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Incident management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3B6AD-7947-4BB8-9215-4AD4F0E5A3BF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027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Common congestion management: toll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905000"/>
            <a:ext cx="4191000" cy="1698879"/>
          </a:xfrm>
        </p:spPr>
        <p:txBody>
          <a:bodyPr/>
          <a:lstStyle/>
          <a:p>
            <a:r>
              <a:rPr lang="en-US" sz="2000" dirty="0" smtClean="0"/>
              <a:t>A toll bridge carries 5,000veh/day. The current toll is 150 cents. When the toll is increased by 25 cents, traffic volume decreases by 500 </a:t>
            </a:r>
            <a:r>
              <a:rPr lang="en-US" sz="2000" dirty="0" err="1" smtClean="0"/>
              <a:t>veh</a:t>
            </a:r>
            <a:r>
              <a:rPr lang="en-US" sz="2000" dirty="0" smtClean="0"/>
              <a:t>/day. Determine: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</a:t>
            </a:r>
            <a:r>
              <a:rPr lang="en-US" sz="2000" b="1" dirty="0" smtClean="0"/>
              <a:t>he amount of toll </a:t>
            </a:r>
            <a:r>
              <a:rPr lang="en-US" sz="2000" dirty="0" smtClean="0"/>
              <a:t>that should be charged such that revenue is maximized.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How much </a:t>
            </a:r>
            <a:r>
              <a:rPr lang="en-US" sz="2000" b="1" dirty="0" smtClean="0"/>
              <a:t>additional revenue</a:t>
            </a:r>
            <a:r>
              <a:rPr lang="en-US" sz="2000" dirty="0" smtClean="0"/>
              <a:t> will be received?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3B6AD-7947-4BB8-9215-4AD4F0E5A3BF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2050" name="Picture 2" descr="Image result for San FranciscoâOakland Bay Brid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428" y="2117979"/>
            <a:ext cx="44577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053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Define Congestion Management Network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9" y="2286000"/>
            <a:ext cx="4038601" cy="3822700"/>
          </a:xfrm>
        </p:spPr>
        <p:txBody>
          <a:bodyPr/>
          <a:lstStyle/>
          <a:p>
            <a:pPr algn="ctr"/>
            <a:r>
              <a:rPr lang="en-US" sz="2400" dirty="0"/>
              <a:t>Urban areas with </a:t>
            </a:r>
            <a:r>
              <a:rPr lang="en-US" sz="2400" b="1" dirty="0"/>
              <a:t>populations over 200,000</a:t>
            </a:r>
            <a:r>
              <a:rPr lang="en-US" sz="2400" dirty="0"/>
              <a:t> have been directed to use the Metropolitan Planning Area boundaries for the Congestion Management Network.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3B6AD-7947-4BB8-9215-4AD4F0E5A3BF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847056"/>
            <a:ext cx="4242159" cy="416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15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Congestion Management Network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509" y="1816100"/>
            <a:ext cx="4229100" cy="42291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3B6AD-7947-4BB8-9215-4AD4F0E5A3B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86" y="1816100"/>
            <a:ext cx="4242159" cy="41671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599" y="4038600"/>
            <a:ext cx="3276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Congestion Management Boundary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52426" y="4041648"/>
            <a:ext cx="3276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Congestion Management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391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System Performance Measures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The roadway system performance measures selected are as follows: </a:t>
            </a: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Percent </a:t>
            </a:r>
            <a:r>
              <a:rPr lang="en-US" sz="2400" b="1" dirty="0"/>
              <a:t>of weekday </a:t>
            </a:r>
            <a:r>
              <a:rPr lang="en-US" sz="2400" dirty="0"/>
              <a:t>peak hour vehicle miles traveled (VMT) with volume to capacity greater than “X” (“X” is a defined </a:t>
            </a:r>
            <a:r>
              <a:rPr lang="en-US" sz="2400" b="1" dirty="0"/>
              <a:t>v/c</a:t>
            </a:r>
            <a:r>
              <a:rPr lang="en-US" sz="2400" dirty="0"/>
              <a:t> threshold and can be translated to a level of service). </a:t>
            </a: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Total </a:t>
            </a:r>
            <a:r>
              <a:rPr lang="en-US" sz="2400" b="1" dirty="0"/>
              <a:t>weekday </a:t>
            </a:r>
            <a:r>
              <a:rPr lang="en-US" sz="2400" dirty="0"/>
              <a:t>peak hour vehicle miles traveled (VMT) with volume to capacity greater than “X” (“X” is a defined v/c threshold and can be translated to a level of service).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3B6AD-7947-4BB8-9215-4AD4F0E5A3B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263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Establish System Performance Standards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Highway System: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3B6AD-7947-4BB8-9215-4AD4F0E5A3BF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187485"/>
              </p:ext>
            </p:extLst>
          </p:nvPr>
        </p:nvGraphicFramePr>
        <p:xfrm>
          <a:off x="3099528" y="2590800"/>
          <a:ext cx="29718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086">
                  <a:extLst>
                    <a:ext uri="{9D8B030D-6E8A-4147-A177-3AD203B41FA5}">
                      <a16:colId xmlns:a16="http://schemas.microsoft.com/office/drawing/2014/main" val="1660530600"/>
                    </a:ext>
                  </a:extLst>
                </a:gridCol>
                <a:gridCol w="2122714">
                  <a:extLst>
                    <a:ext uri="{9D8B030D-6E8A-4147-A177-3AD203B41FA5}">
                      <a16:colId xmlns:a16="http://schemas.microsoft.com/office/drawing/2014/main" val="25437398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620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Acceptable Service Levels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928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385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57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381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Unacceptable service levels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787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04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029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Lane Capacities and benchmark v/c ratios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3B6AD-7947-4BB8-9215-4AD4F0E5A3BF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733209"/>
            <a:ext cx="5105224" cy="43948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3840" y="2807265"/>
            <a:ext cx="3733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The selected criteria indicate when congestion is approaching </a:t>
            </a:r>
            <a:r>
              <a:rPr lang="en-US" sz="2000" b="1" dirty="0"/>
              <a:t>maximum capacities for LOS “D” </a:t>
            </a:r>
            <a:r>
              <a:rPr lang="en-US" sz="2000" dirty="0"/>
              <a:t>and exceeding this level will result in volume to capacity ratios over 1.00. </a:t>
            </a:r>
          </a:p>
        </p:txBody>
      </p:sp>
    </p:spTree>
    <p:extLst>
      <p:ext uri="{BB962C8B-B14F-4D97-AF65-F5344CB8AC3E}">
        <p14:creationId xmlns:p14="http://schemas.microsoft.com/office/powerpoint/2010/main" val="2431895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In-class Activity-3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784793"/>
            <a:ext cx="3814761" cy="22548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3B6AD-7947-4BB8-9215-4AD4F0E5A3BF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260409"/>
              </p:ext>
            </p:extLst>
          </p:nvPr>
        </p:nvGraphicFramePr>
        <p:xfrm>
          <a:off x="1524000" y="4213688"/>
          <a:ext cx="6800850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475">
                  <a:extLst>
                    <a:ext uri="{9D8B030D-6E8A-4147-A177-3AD203B41FA5}">
                      <a16:colId xmlns:a16="http://schemas.microsoft.com/office/drawing/2014/main" val="2044545395"/>
                    </a:ext>
                  </a:extLst>
                </a:gridCol>
                <a:gridCol w="1228726">
                  <a:extLst>
                    <a:ext uri="{9D8B030D-6E8A-4147-A177-3AD203B41FA5}">
                      <a16:colId xmlns:a16="http://schemas.microsoft.com/office/drawing/2014/main" val="3150315527"/>
                    </a:ext>
                  </a:extLst>
                </a:gridCol>
                <a:gridCol w="1038224">
                  <a:extLst>
                    <a:ext uri="{9D8B030D-6E8A-4147-A177-3AD203B41FA5}">
                      <a16:colId xmlns:a16="http://schemas.microsoft.com/office/drawing/2014/main" val="1524119939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428898793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3215936156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32460733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Street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 street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 street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AM Peak Vol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 Peak Vol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Length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237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 469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Maplecrest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 69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2542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2522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2.26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58653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05000" y="5316637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Calculate AM V/C Ratio?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Is this roadway segment congested?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Example V/C Ratio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784793"/>
            <a:ext cx="3814761" cy="22548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3B6AD-7947-4BB8-9215-4AD4F0E5A3B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391663"/>
              </p:ext>
            </p:extLst>
          </p:nvPr>
        </p:nvGraphicFramePr>
        <p:xfrm>
          <a:off x="-1" y="4114800"/>
          <a:ext cx="9067800" cy="125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475">
                  <a:extLst>
                    <a:ext uri="{9D8B030D-6E8A-4147-A177-3AD203B41FA5}">
                      <a16:colId xmlns:a16="http://schemas.microsoft.com/office/drawing/2014/main" val="2044545395"/>
                    </a:ext>
                  </a:extLst>
                </a:gridCol>
                <a:gridCol w="1228726">
                  <a:extLst>
                    <a:ext uri="{9D8B030D-6E8A-4147-A177-3AD203B41FA5}">
                      <a16:colId xmlns:a16="http://schemas.microsoft.com/office/drawing/2014/main" val="3150315527"/>
                    </a:ext>
                  </a:extLst>
                </a:gridCol>
                <a:gridCol w="1038224">
                  <a:extLst>
                    <a:ext uri="{9D8B030D-6E8A-4147-A177-3AD203B41FA5}">
                      <a16:colId xmlns:a16="http://schemas.microsoft.com/office/drawing/2014/main" val="1524119939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428898793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3215936156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3246073368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1002557502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5315027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Street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 street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 street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AM Peak Vol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 Peak Vol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Length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AM V/C Ratio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 V/C Ratio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237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 469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Maplecrest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 69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2542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2522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2.26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0.71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0.7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586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9541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05000" y="537464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Calculate AM V/C Ratio?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Is this roadway segment congested?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08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6035</TotalTime>
  <Words>564</Words>
  <Application>Microsoft Office PowerPoint</Application>
  <PresentationFormat>On-screen Show (4:3)</PresentationFormat>
  <Paragraphs>134</Paragraphs>
  <Slides>21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Times New Roman</vt:lpstr>
      <vt:lpstr>Verdana</vt:lpstr>
      <vt:lpstr>Wingdings</vt:lpstr>
      <vt:lpstr>Profile</vt:lpstr>
      <vt:lpstr>Congestion Management Process (CMP)</vt:lpstr>
      <vt:lpstr>Top 10 congested cities in USA</vt:lpstr>
      <vt:lpstr>Define Congestion Management Network</vt:lpstr>
      <vt:lpstr>Congestion Management Network</vt:lpstr>
      <vt:lpstr>System Performance Measures</vt:lpstr>
      <vt:lpstr>Establish System Performance Standards</vt:lpstr>
      <vt:lpstr>Lane Capacities and benchmark v/c ratios</vt:lpstr>
      <vt:lpstr>In-class Activity-3</vt:lpstr>
      <vt:lpstr>Example V/C Ratio</vt:lpstr>
      <vt:lpstr>Congested Roadway Segments</vt:lpstr>
      <vt:lpstr>Congested Miles in Urban Area</vt:lpstr>
      <vt:lpstr>Congested Miles in Urban Area</vt:lpstr>
      <vt:lpstr>Congestion Duration</vt:lpstr>
      <vt:lpstr>High Risk Congestion Corridors in Fort Wayne</vt:lpstr>
      <vt:lpstr>Micro-level Analysis</vt:lpstr>
      <vt:lpstr>Travel time and Delay Study, example</vt:lpstr>
      <vt:lpstr>Comparison of 2012 and 2016 Travel Time and Delay</vt:lpstr>
      <vt:lpstr>Intersection LOS</vt:lpstr>
      <vt:lpstr>Intersection Analysis</vt:lpstr>
      <vt:lpstr>Congestion mitigation strategies</vt:lpstr>
      <vt:lpstr>Common congestion management: toll</vt:lpstr>
    </vt:vector>
  </TitlesOfParts>
  <Company>University of Wyoming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</dc:title>
  <dc:creator>Civil &amp; Architectural Engineering</dc:creator>
  <cp:lastModifiedBy>Promothes Saha</cp:lastModifiedBy>
  <cp:revision>330</cp:revision>
  <cp:lastPrinted>2012-09-10T00:38:33Z</cp:lastPrinted>
  <dcterms:created xsi:type="dcterms:W3CDTF">2001-09-24T18:35:11Z</dcterms:created>
  <dcterms:modified xsi:type="dcterms:W3CDTF">2019-12-03T21:05:30Z</dcterms:modified>
</cp:coreProperties>
</file>