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8"/>
  </p:notesMasterIdLst>
  <p:handoutMasterIdLst>
    <p:handoutMasterId r:id="rId29"/>
  </p:handoutMasterIdLst>
  <p:sldIdLst>
    <p:sldId id="303" r:id="rId2"/>
    <p:sldId id="299" r:id="rId3"/>
    <p:sldId id="287" r:id="rId4"/>
    <p:sldId id="309" r:id="rId5"/>
    <p:sldId id="310" r:id="rId6"/>
    <p:sldId id="311" r:id="rId7"/>
    <p:sldId id="288" r:id="rId8"/>
    <p:sldId id="290" r:id="rId9"/>
    <p:sldId id="325" r:id="rId10"/>
    <p:sldId id="291" r:id="rId11"/>
    <p:sldId id="317" r:id="rId12"/>
    <p:sldId id="292" r:id="rId13"/>
    <p:sldId id="293" r:id="rId14"/>
    <p:sldId id="326" r:id="rId15"/>
    <p:sldId id="300" r:id="rId16"/>
    <p:sldId id="313" r:id="rId17"/>
    <p:sldId id="314" r:id="rId18"/>
    <p:sldId id="327" r:id="rId19"/>
    <p:sldId id="296" r:id="rId20"/>
    <p:sldId id="302" r:id="rId21"/>
    <p:sldId id="322" r:id="rId22"/>
    <p:sldId id="324" r:id="rId23"/>
    <p:sldId id="297" r:id="rId24"/>
    <p:sldId id="282" r:id="rId25"/>
    <p:sldId id="307" r:id="rId26"/>
    <p:sldId id="294" r:id="rId27"/>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4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61988" autoAdjust="0"/>
  </p:normalViewPr>
  <p:slideViewPr>
    <p:cSldViewPr>
      <p:cViewPr varScale="1">
        <p:scale>
          <a:sx n="71" d="100"/>
          <a:sy n="71" d="100"/>
        </p:scale>
        <p:origin x="25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2418"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pitchFamily="18" charset="0"/>
              </a:defRPr>
            </a:lvl1pPr>
          </a:lstStyle>
          <a:p>
            <a:pPr>
              <a:defRPr/>
            </a:pPr>
            <a:r>
              <a:rPr lang="en-US" dirty="0"/>
              <a:t>Instructor: Promothes Saha, Ph.D., P.E.</a:t>
            </a:r>
          </a:p>
        </p:txBody>
      </p:sp>
      <p:sp>
        <p:nvSpPr>
          <p:cNvPr id="5123" name="Rectangle 3"/>
          <p:cNvSpPr>
            <a:spLocks noGrp="1" noChangeArrowheads="1"/>
          </p:cNvSpPr>
          <p:nvPr>
            <p:ph type="dt" sz="quarter"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fld id="{828A79AE-C9FD-4B97-919E-B3A0B517B8E2}" type="datetime1">
              <a:rPr lang="en-US"/>
              <a:pPr>
                <a:defRPr/>
              </a:pPr>
              <a:t>1/27/2020</a:t>
            </a:fld>
            <a:endParaRPr lang="en-US"/>
          </a:p>
        </p:txBody>
      </p:sp>
      <p:sp>
        <p:nvSpPr>
          <p:cNvPr id="5124" name="Rectangle 4"/>
          <p:cNvSpPr>
            <a:spLocks noGrp="1" noChangeArrowheads="1"/>
          </p:cNvSpPr>
          <p:nvPr>
            <p:ph type="ftr" sz="quarter" idx="2"/>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r>
              <a:rPr lang="en-US" dirty="0"/>
              <a:t>Dr. Saha – Purdue University Fort Wayne</a:t>
            </a:r>
          </a:p>
        </p:txBody>
      </p:sp>
      <p:sp>
        <p:nvSpPr>
          <p:cNvPr id="5125" name="Rectangle 5"/>
          <p:cNvSpPr>
            <a:spLocks noGrp="1" noChangeArrowheads="1"/>
          </p:cNvSpPr>
          <p:nvPr>
            <p:ph type="sldNum" sz="quarter" idx="3"/>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F8BE026-2535-4E36-8C3B-BB5A983FC7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pitchFamily="18" charset="0"/>
              </a:defRPr>
            </a:lvl1pPr>
          </a:lstStyle>
          <a:p>
            <a:pPr>
              <a:defRPr/>
            </a:pPr>
            <a:r>
              <a:rPr lang="en-US"/>
              <a:t>Faculty Candidate: Promothes Saha, Ph.D., P.E.</a:t>
            </a:r>
          </a:p>
        </p:txBody>
      </p:sp>
      <p:sp>
        <p:nvSpPr>
          <p:cNvPr id="3075" name="Rectangle 3"/>
          <p:cNvSpPr>
            <a:spLocks noGrp="1" noChangeArrowheads="1"/>
          </p:cNvSpPr>
          <p:nvPr>
            <p:ph type="dt"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fld id="{15025087-EA77-44A7-ACEE-F4AB40675BDF}" type="datetime1">
              <a:rPr lang="en-US"/>
              <a:pPr>
                <a:defRPr/>
              </a:pPr>
              <a:t>1/27/2020</a:t>
            </a:fld>
            <a:endParaRPr lang="en-US"/>
          </a:p>
        </p:txBody>
      </p:sp>
      <p:sp>
        <p:nvSpPr>
          <p:cNvPr id="410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39838" y="3330575"/>
            <a:ext cx="68167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r>
              <a:rPr lang="en-US"/>
              <a:t>Dr. Saha - University of Wyoming</a:t>
            </a:r>
          </a:p>
        </p:txBody>
      </p:sp>
      <p:sp>
        <p:nvSpPr>
          <p:cNvPr id="3079" name="Rectangle 7"/>
          <p:cNvSpPr>
            <a:spLocks noGrp="1" noChangeArrowheads="1"/>
          </p:cNvSpPr>
          <p:nvPr>
            <p:ph type="sldNum" sz="quarter" idx="5"/>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5DD6223-0D57-4A28-AD71-B2F299CCB6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Faculty Candidate: Promothes Saha, Ph.D., P.E.</a:t>
            </a:r>
          </a:p>
        </p:txBody>
      </p:sp>
      <p:sp>
        <p:nvSpPr>
          <p:cNvPr id="5" name="Date Placeholder 4"/>
          <p:cNvSpPr>
            <a:spLocks noGrp="1"/>
          </p:cNvSpPr>
          <p:nvPr>
            <p:ph type="dt" idx="11"/>
          </p:nvPr>
        </p:nvSpPr>
        <p:spPr/>
        <p:txBody>
          <a:bodyPr/>
          <a:lstStyle/>
          <a:p>
            <a:pPr>
              <a:defRPr/>
            </a:pPr>
            <a:fld id="{15025087-EA77-44A7-ACEE-F4AB40675BDF}" type="datetime1">
              <a:rPr lang="en-US" smtClean="0"/>
              <a:pPr>
                <a:defRPr/>
              </a:pPr>
              <a:t>1/27/2020</a:t>
            </a:fld>
            <a:endParaRPr lang="en-US"/>
          </a:p>
        </p:txBody>
      </p:sp>
      <p:sp>
        <p:nvSpPr>
          <p:cNvPr id="6" name="Footer Placeholder 5"/>
          <p:cNvSpPr>
            <a:spLocks noGrp="1"/>
          </p:cNvSpPr>
          <p:nvPr>
            <p:ph type="ftr" sz="quarter" idx="12"/>
          </p:nvPr>
        </p:nvSpPr>
        <p:spPr/>
        <p:txBody>
          <a:bodyPr/>
          <a:lstStyle/>
          <a:p>
            <a:pPr>
              <a:defRPr/>
            </a:pPr>
            <a:r>
              <a:rPr lang="en-US"/>
              <a:t>Dr. Saha - University of Wyoming</a:t>
            </a:r>
          </a:p>
        </p:txBody>
      </p:sp>
      <p:sp>
        <p:nvSpPr>
          <p:cNvPr id="7" name="Slide Number Placeholder 6"/>
          <p:cNvSpPr>
            <a:spLocks noGrp="1"/>
          </p:cNvSpPr>
          <p:nvPr>
            <p:ph type="sldNum" sz="quarter" idx="13"/>
          </p:nvPr>
        </p:nvSpPr>
        <p:spPr/>
        <p:txBody>
          <a:bodyPr/>
          <a:lstStyle/>
          <a:p>
            <a:pPr>
              <a:defRPr/>
            </a:pPr>
            <a:fld id="{55DD6223-0D57-4A28-AD71-B2F299CCB6FB}" type="slidenum">
              <a:rPr lang="en-US" altLang="en-US" smtClean="0"/>
              <a:pPr>
                <a:defRPr/>
              </a:pPr>
              <a:t>1</a:t>
            </a:fld>
            <a:endParaRPr lang="en-US" altLang="en-US"/>
          </a:p>
        </p:txBody>
      </p:sp>
    </p:spTree>
    <p:extLst>
      <p:ext uri="{BB962C8B-B14F-4D97-AF65-F5344CB8AC3E}">
        <p14:creationId xmlns:p14="http://schemas.microsoft.com/office/powerpoint/2010/main" val="137641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350DB01-8C02-4C1A-B4B9-FBE775724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FF00E6D9-632E-42DE-BA87-7C3F7B13FD26}"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26627" name="Rectangle 2">
            <a:extLst>
              <a:ext uri="{FF2B5EF4-FFF2-40B4-BE49-F238E27FC236}">
                <a16:creationId xmlns:a16="http://schemas.microsoft.com/office/drawing/2014/main" id="{CF24680C-C7D5-48F7-8317-C942EF60C29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ECC753A-B0B8-4799-A567-A22F8B3C8E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Curve resistance:</a:t>
            </a:r>
          </a:p>
          <a:p>
            <a:pPr eaLnBrk="1" hangingPunct="1"/>
            <a:r>
              <a:rPr lang="en-US" altLang="en-US">
                <a:latin typeface="Arial" panose="020B0604020202020204" pitchFamily="34" charset="0"/>
              </a:rPr>
              <a:t>Passenger car is maneuvered to take a curve, external forces act on the front wheels of the vehicle.</a:t>
            </a:r>
          </a:p>
          <a:p>
            <a:pPr eaLnBrk="1" hangingPunct="1"/>
            <a:r>
              <a:rPr lang="en-US" altLang="en-US">
                <a:latin typeface="Arial" panose="020B0604020202020204" pitchFamily="34" charset="0"/>
              </a:rPr>
              <a:t>These forces have components that have a retarding effect on the forward motion of the vehicle.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Power requirements:</a:t>
            </a:r>
          </a:p>
          <a:p>
            <a:pPr eaLnBrk="1" hangingPunct="1"/>
            <a:r>
              <a:rPr lang="en-US" altLang="en-US">
                <a:latin typeface="Arial" panose="020B0604020202020204" pitchFamily="34" charset="0"/>
              </a:rPr>
              <a:t>Power is the rate at which work is done. </a:t>
            </a:r>
          </a:p>
          <a:p>
            <a:pPr eaLnBrk="1" hangingPunct="1"/>
            <a:r>
              <a:rPr lang="en-US" altLang="en-US">
                <a:latin typeface="Arial" panose="020B0604020202020204" pitchFamily="34" charset="0"/>
              </a:rPr>
              <a:t>The performance capability of a vehicle is measured in terms of the horsepower the engine can produce to overcome air, grade, curve, and friction resistance forces and put the vehicle in 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036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CF4EC84-9D18-4BA3-BC73-10D3660049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E89F504C-F2B4-4585-9DBB-A9491924D757}" type="slidenum">
              <a:rPr lang="en-US" altLang="en-US" smtClean="0">
                <a:latin typeface="Arial" panose="020B0604020202020204" pitchFamily="34" charset="0"/>
              </a:rPr>
              <a:pPr/>
              <a:t>12</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ACEBC146-32BC-4FA9-B44C-473C362807DC}"/>
              </a:ext>
            </a:extLst>
          </p:cNvPr>
          <p:cNvSpPr>
            <a:spLocks noGrp="1" noRot="1" noChangeAspect="1" noChangeArrowheads="1" noTextEdit="1"/>
          </p:cNvSpPr>
          <p:nvPr>
            <p:ph type="sldImg"/>
          </p:nvPr>
        </p:nvSpPr>
        <p:spPr>
          <a:xfrm>
            <a:off x="1538288" y="676275"/>
            <a:ext cx="2968625" cy="2225675"/>
          </a:xfrm>
          <a:ln/>
        </p:spPr>
      </p:sp>
      <p:sp>
        <p:nvSpPr>
          <p:cNvPr id="30724" name="Rectangle 3">
            <a:extLst>
              <a:ext uri="{FF2B5EF4-FFF2-40B4-BE49-F238E27FC236}">
                <a16:creationId xmlns:a16="http://schemas.microsoft.com/office/drawing/2014/main" id="{A5752048-5D25-4C32-A077-68F3EA44F26C}"/>
              </a:ext>
            </a:extLst>
          </p:cNvPr>
          <p:cNvSpPr>
            <a:spLocks noGrp="1" noChangeArrowheads="1"/>
          </p:cNvSpPr>
          <p:nvPr>
            <p:ph type="body" idx="1"/>
          </p:nvPr>
        </p:nvSpPr>
        <p:spPr>
          <a:xfrm>
            <a:off x="708025" y="2978150"/>
            <a:ext cx="5661025" cy="534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Figure 3.6</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Text gives formulas to determine the lb of resistance due to each of the factors given previously/ shown on figure above.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For example:   R</a:t>
            </a:r>
            <a:r>
              <a:rPr lang="en-US" altLang="en-US" baseline="-25000" dirty="0">
                <a:latin typeface="Arial" panose="020B0604020202020204" pitchFamily="34" charset="0"/>
              </a:rPr>
              <a:t>d</a:t>
            </a:r>
            <a:r>
              <a:rPr lang="en-US" altLang="en-US" dirty="0">
                <a:latin typeface="Arial" panose="020B0604020202020204" pitchFamily="34" charset="0"/>
              </a:rPr>
              <a:t> = 0.5 * (2.15 * p * C</a:t>
            </a:r>
            <a:r>
              <a:rPr lang="en-US" altLang="en-US" baseline="-25000" dirty="0">
                <a:latin typeface="Arial" panose="020B0604020202020204" pitchFamily="34" charset="0"/>
              </a:rPr>
              <a:t>D</a:t>
            </a:r>
            <a:r>
              <a:rPr lang="en-US" altLang="en-US" dirty="0">
                <a:latin typeface="Arial" panose="020B0604020202020204" pitchFamily="34" charset="0"/>
              </a:rPr>
              <a:t> * A * u</a:t>
            </a:r>
            <a:r>
              <a:rPr lang="en-US" altLang="en-US" baseline="30000" dirty="0">
                <a:latin typeface="Arial" panose="020B0604020202020204" pitchFamily="34" charset="0"/>
              </a:rPr>
              <a:t>2</a:t>
            </a:r>
            <a:r>
              <a:rPr lang="en-US" altLang="en-US" dirty="0">
                <a:latin typeface="Arial" panose="020B0604020202020204" pitchFamily="34" charset="0"/>
              </a:rPr>
              <a:t>) / g</a:t>
            </a:r>
          </a:p>
          <a:p>
            <a:pPr eaLnBrk="1" hangingPunct="1"/>
            <a:r>
              <a:rPr lang="en-US" altLang="en-US" dirty="0">
                <a:latin typeface="Arial" panose="020B0604020202020204" pitchFamily="34" charset="0"/>
              </a:rPr>
              <a:t>	R</a:t>
            </a:r>
            <a:r>
              <a:rPr lang="en-US" altLang="en-US" baseline="-25000" dirty="0">
                <a:latin typeface="Arial" panose="020B0604020202020204" pitchFamily="34" charset="0"/>
              </a:rPr>
              <a:t>d</a:t>
            </a:r>
            <a:r>
              <a:rPr lang="en-US" altLang="en-US" dirty="0">
                <a:latin typeface="Arial" panose="020B0604020202020204" pitchFamily="34" charset="0"/>
              </a:rPr>
              <a:t> = Air resistance force (lb)</a:t>
            </a:r>
          </a:p>
          <a:p>
            <a:pPr eaLnBrk="1" hangingPunct="1"/>
            <a:r>
              <a:rPr lang="en-US" altLang="en-US" dirty="0">
                <a:latin typeface="Arial" panose="020B0604020202020204" pitchFamily="34" charset="0"/>
              </a:rPr>
              <a:t>	p = Density of air (0.766 lb/ft^3 at sea level, less</a:t>
            </a:r>
          </a:p>
          <a:p>
            <a:pPr eaLnBrk="1" hangingPunct="1"/>
            <a:r>
              <a:rPr lang="en-US" altLang="en-US" dirty="0">
                <a:latin typeface="Arial" panose="020B0604020202020204" pitchFamily="34" charset="0"/>
              </a:rPr>
              <a:t>                               at higher elevations)</a:t>
            </a:r>
          </a:p>
          <a:p>
            <a:pPr eaLnBrk="1" hangingPunct="1"/>
            <a:r>
              <a:rPr lang="en-US" altLang="en-US" dirty="0">
                <a:latin typeface="Arial" panose="020B0604020202020204" pitchFamily="34" charset="0"/>
              </a:rPr>
              <a:t>	C</a:t>
            </a:r>
            <a:r>
              <a:rPr lang="en-US" altLang="en-US" baseline="-25000" dirty="0">
                <a:latin typeface="Arial" panose="020B0604020202020204" pitchFamily="34" charset="0"/>
              </a:rPr>
              <a:t>D</a:t>
            </a:r>
            <a:r>
              <a:rPr lang="en-US" altLang="en-US" dirty="0">
                <a:latin typeface="Arial" panose="020B0604020202020204" pitchFamily="34" charset="0"/>
              </a:rPr>
              <a:t> = Aerodynamic drag coefficient</a:t>
            </a:r>
          </a:p>
          <a:p>
            <a:pPr eaLnBrk="1" hangingPunct="1"/>
            <a:r>
              <a:rPr lang="en-US" altLang="en-US" dirty="0">
                <a:latin typeface="Arial" panose="020B0604020202020204" pitchFamily="34" charset="0"/>
              </a:rPr>
              <a:t>	        Current value for cars is 0.4</a:t>
            </a:r>
          </a:p>
          <a:p>
            <a:pPr eaLnBrk="1" hangingPunct="1"/>
            <a:r>
              <a:rPr lang="en-US" altLang="en-US" dirty="0">
                <a:latin typeface="Arial" panose="020B0604020202020204" pitchFamily="34" charset="0"/>
              </a:rPr>
              <a:t>	        Trucks range from 0.5 to 0.8, but a typical</a:t>
            </a:r>
          </a:p>
          <a:p>
            <a:pPr eaLnBrk="1" hangingPunct="1"/>
            <a:r>
              <a:rPr lang="en-US" altLang="en-US" dirty="0">
                <a:latin typeface="Arial" panose="020B0604020202020204" pitchFamily="34" charset="0"/>
              </a:rPr>
              <a:t>                                    value is 0.5</a:t>
            </a:r>
          </a:p>
          <a:p>
            <a:pPr eaLnBrk="1" hangingPunct="1"/>
            <a:r>
              <a:rPr lang="en-US" altLang="en-US" dirty="0">
                <a:latin typeface="Arial" panose="020B0604020202020204" pitchFamily="34" charset="0"/>
              </a:rPr>
              <a:t>	A = Frontal cross sectional area (ft^2)</a:t>
            </a:r>
          </a:p>
          <a:p>
            <a:pPr eaLnBrk="1" hangingPunct="1"/>
            <a:r>
              <a:rPr lang="en-US" altLang="en-US" dirty="0">
                <a:latin typeface="Arial" panose="020B0604020202020204" pitchFamily="34" charset="0"/>
              </a:rPr>
              <a:t>	u = Vehicle speed (mph)</a:t>
            </a:r>
          </a:p>
          <a:p>
            <a:pPr eaLnBrk="1" hangingPunct="1"/>
            <a:r>
              <a:rPr lang="en-US" altLang="en-US" dirty="0">
                <a:latin typeface="Arial" panose="020B0604020202020204" pitchFamily="34" charset="0"/>
              </a:rPr>
              <a:t>	g = Acceleration due to gravity = 32.2 ft/sec^2</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different resistance effects are summed to arrive at the total resistance (R) acting on a vehicle traveling a velocity of u (mph).</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horsepower (P) required to overcome R is :</a:t>
            </a:r>
          </a:p>
          <a:p>
            <a:pPr eaLnBrk="1" hangingPunct="1"/>
            <a:r>
              <a:rPr lang="en-US" altLang="en-US" dirty="0">
                <a:latin typeface="Arial" panose="020B0604020202020204" pitchFamily="34" charset="0"/>
              </a:rPr>
              <a:t>P = (1.47 * R * u) / 550</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Example 3.5 (partial) mentioned on previous slide.	</a:t>
            </a:r>
          </a:p>
          <a:p>
            <a:pPr eaLnBrk="1" hangingPunct="1"/>
            <a:r>
              <a:rPr lang="en-US" altLang="en-US" dirty="0">
                <a:latin typeface="Arial" panose="020B0604020202020204" pitchFamily="34" charset="0"/>
              </a:rPr>
              <a:t>Determine the horsepower produced by a passenger car traveling at a speed of 65 mi/h on a straight road of 5 percent grade with a smooth pavement. Assume the weight of the car is 4000 lb and the cross-sectional area of the car is 40 ft2.</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force produced by the car should be at least equal to the sum of the acting resistance forces.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R = (air resistance) +(rolling resistance) + upgrade resistance)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Use Eq. 3.13 to determine air resistance.  Ra = 172.9 lb</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Use Eq. 3.14 to determine rolling resistance.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Rr = 72 lb.</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Grade resistance = 4000 x 5 / 100 = 200 lb</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R = Ra + Rr + Grade resistance = 172.9 + 72 + 200 = 444.9 lb.</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Use Eq. 3.17 to determine horsepower produced.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 = 1.47 x 444.9 x 65 / 550 = 77.3 hp</a:t>
            </a:r>
          </a:p>
          <a:p>
            <a:pPr eaLnBrk="1" hangingPunct="1"/>
            <a:r>
              <a:rPr lang="en-US" altLang="en-US" dirty="0">
                <a:latin typeface="Arial" panose="020B0604020202020204" pitchFamily="34" charset="0"/>
              </a:rPr>
              <a:t>	</a:t>
            </a:r>
          </a:p>
          <a:p>
            <a:pPr eaLnBrk="1" hangingPunct="1"/>
            <a:r>
              <a:rPr lang="en-US" altLang="en-US" dirty="0">
                <a:latin typeface="Arial" panose="020B0604020202020204" pitchFamily="34" charset="0"/>
              </a:rPr>
              <a:t>	</a:t>
            </a:r>
          </a:p>
        </p:txBody>
      </p:sp>
    </p:spTree>
    <p:extLst>
      <p:ext uri="{BB962C8B-B14F-4D97-AF65-F5344CB8AC3E}">
        <p14:creationId xmlns:p14="http://schemas.microsoft.com/office/powerpoint/2010/main" val="233384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B0FB60B-E84D-4EFA-8E16-B02AE1298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4F4267F6-F9F7-434F-BD3E-D8F402076212}" type="slidenum">
              <a:rPr lang="en-US" altLang="en-US" smtClean="0">
                <a:latin typeface="Arial" panose="020B0604020202020204" pitchFamily="34" charset="0"/>
              </a:rPr>
              <a:pPr/>
              <a:t>13</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3F1541B5-CDF4-4E12-9484-222467B1903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8169760E-4FC3-4B9C-AA37-38681FD296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Fig. 3.7 in text:  Forces Acting on a Vehicle Braking on a Downgrade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Braking Distance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action of the forces (shown in Figure 3.6) on the moving vehicle and the effect of perception-reaction time are used to determine important parameters related to the dynamic characteristics of the vehicles. These include the braking distance of a vehicle</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See handwritten notes for derivation of the braking distance, reaction distance and stopping sight distance formulas, and for example problems in which these formulas are used.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Db = u^2 / ( 30 x (f +- G) )</a:t>
            </a:r>
          </a:p>
        </p:txBody>
      </p:sp>
    </p:spTree>
    <p:extLst>
      <p:ext uri="{BB962C8B-B14F-4D97-AF65-F5344CB8AC3E}">
        <p14:creationId xmlns:p14="http://schemas.microsoft.com/office/powerpoint/2010/main" val="163739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10C5747-D3C6-4E7B-B36D-C205C327FC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B01B6CEB-6F15-4601-9EF2-3C4D542496BB}" type="slidenum">
              <a:rPr lang="en-US" altLang="en-US" smtClean="0">
                <a:latin typeface="Arial" panose="020B0604020202020204" pitchFamily="34" charset="0"/>
              </a:rPr>
              <a:pPr/>
              <a:t>15</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F7F025B8-7AD6-44B3-BEF3-47D58B6177E9}"/>
              </a:ext>
            </a:extLst>
          </p:cNvPr>
          <p:cNvSpPr>
            <a:spLocks noGrp="1" noRot="1" noChangeAspect="1" noChangeArrowheads="1" noTextEdit="1"/>
          </p:cNvSpPr>
          <p:nvPr>
            <p:ph type="sldImg"/>
          </p:nvPr>
        </p:nvSpPr>
        <p:spPr>
          <a:xfrm>
            <a:off x="1463675" y="712788"/>
            <a:ext cx="3629025" cy="2722562"/>
          </a:xfrm>
          <a:ln/>
        </p:spPr>
      </p:sp>
      <p:sp>
        <p:nvSpPr>
          <p:cNvPr id="34820" name="Rectangle 3">
            <a:extLst>
              <a:ext uri="{FF2B5EF4-FFF2-40B4-BE49-F238E27FC236}">
                <a16:creationId xmlns:a16="http://schemas.microsoft.com/office/drawing/2014/main" id="{C0203F1D-BAA4-4155-B2FB-1B4AB3DD998E}"/>
              </a:ext>
            </a:extLst>
          </p:cNvPr>
          <p:cNvSpPr>
            <a:spLocks noGrp="1" noChangeArrowheads="1"/>
          </p:cNvSpPr>
          <p:nvPr>
            <p:ph type="body" idx="1"/>
          </p:nvPr>
        </p:nvSpPr>
        <p:spPr>
          <a:xfrm>
            <a:off x="708025" y="3663950"/>
            <a:ext cx="5661025" cy="4737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See handwritten notes for derivation of braking distance, reaction distance and stopping sight distance relationships.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distance traveled by a vehicle between the time the driver observes an object in the vehicle’s path and the time the vehicle actually comes to rest is longer than the braking distance, since it includes the distance traveled during perception-reaction time. This distance is referred to in this text as the stopping sight distance 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Eqn 3.27 for S given on next slide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AASHTO also recommends that a deceleration rate of 11.2 ft/sec2 be used, as this is a comfortable deceleration rate for most drivers. </a:t>
            </a:r>
          </a:p>
          <a:p>
            <a:pPr eaLnBrk="1" hangingPunct="1"/>
            <a:r>
              <a:rPr lang="en-US" altLang="en-US">
                <a:latin typeface="Arial" panose="020B0604020202020204" pitchFamily="34" charset="0"/>
              </a:rPr>
              <a:t>This rate is further justified because many studies have shown that when most drivers need to stop in an emergency, the rate of deceleration is greater than 14.8 ft/sec2.</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As mentioned previously, the perception-reaction time recommended by AASHTO to determine the perception reaction distance is 2.5 sec.—90</a:t>
            </a:r>
            <a:r>
              <a:rPr lang="en-US" altLang="en-US" baseline="30000">
                <a:latin typeface="Arial" panose="020B0604020202020204" pitchFamily="34" charset="0"/>
              </a:rPr>
              <a:t>th</a:t>
            </a:r>
            <a:r>
              <a:rPr lang="en-US" altLang="en-US">
                <a:latin typeface="Arial" panose="020B0604020202020204" pitchFamily="34" charset="0"/>
              </a:rPr>
              <a:t> - 95</a:t>
            </a:r>
            <a:r>
              <a:rPr lang="en-US" altLang="en-US" baseline="30000">
                <a:latin typeface="Arial" panose="020B0604020202020204" pitchFamily="34" charset="0"/>
              </a:rPr>
              <a:t>th</a:t>
            </a:r>
            <a:r>
              <a:rPr lang="en-US" altLang="en-US">
                <a:latin typeface="Arial" panose="020B0604020202020204" pitchFamily="34" charset="0"/>
              </a:rPr>
              <a:t> percentile.</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8015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0870611-3997-433A-9812-5B2DC091A154}"/>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00DE02DA-C115-426C-A052-6004197BFF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formula is for:</a:t>
            </a:r>
          </a:p>
          <a:p>
            <a:pPr lvl="1" eaLnBrk="1" hangingPunct="1"/>
            <a:r>
              <a:rPr lang="en-US" altLang="en-US">
                <a:latin typeface="Arial" panose="020B0604020202020204" pitchFamily="34" charset="0"/>
              </a:rPr>
              <a:t>u in mi/hr</a:t>
            </a:r>
          </a:p>
          <a:p>
            <a:pPr lvl="1" eaLnBrk="1" hangingPunct="1"/>
            <a:r>
              <a:rPr lang="en-US" altLang="en-US">
                <a:latin typeface="Arial" panose="020B0604020202020204" pitchFamily="34" charset="0"/>
              </a:rPr>
              <a:t>t in sec.</a:t>
            </a:r>
          </a:p>
          <a:p>
            <a:pPr lvl="1" eaLnBrk="1" hangingPunct="1"/>
            <a:r>
              <a:rPr lang="en-US" altLang="en-US">
                <a:latin typeface="Arial" panose="020B0604020202020204" pitchFamily="34" charset="0"/>
              </a:rPr>
              <a:t>a &amp; g in ft/sec^2</a:t>
            </a:r>
          </a:p>
          <a:p>
            <a:pPr lvl="1" eaLnBrk="1" hangingPunct="1"/>
            <a:r>
              <a:rPr lang="en-US" altLang="en-US">
                <a:latin typeface="Arial" panose="020B0604020202020204" pitchFamily="34" charset="0"/>
              </a:rPr>
              <a:t>G as a decimal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values 1.47 and 30 incorporate all required units conversions</a:t>
            </a:r>
          </a:p>
        </p:txBody>
      </p:sp>
      <p:sp>
        <p:nvSpPr>
          <p:cNvPr id="36868" name="Slide Number Placeholder 3">
            <a:extLst>
              <a:ext uri="{FF2B5EF4-FFF2-40B4-BE49-F238E27FC236}">
                <a16:creationId xmlns:a16="http://schemas.microsoft.com/office/drawing/2014/main" id="{52CF88B6-4904-4529-B65D-5B40B78AC2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49338492-6FD8-4397-BC79-1A711DE112E9}" type="slidenum">
              <a:rPr lang="en-US" altLang="en-US" smtClean="0">
                <a:latin typeface="Arial" panose="020B0604020202020204" pitchFamily="34" charset="0"/>
              </a:rPr>
              <a:pPr/>
              <a:t>16</a:t>
            </a:fld>
            <a:endParaRPr lang="en-US" altLang="en-US">
              <a:latin typeface="Arial" panose="020B0604020202020204" pitchFamily="34" charset="0"/>
            </a:endParaRPr>
          </a:p>
        </p:txBody>
      </p:sp>
    </p:spTree>
    <p:extLst>
      <p:ext uri="{BB962C8B-B14F-4D97-AF65-F5344CB8AC3E}">
        <p14:creationId xmlns:p14="http://schemas.microsoft.com/office/powerpoint/2010/main" val="2722295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7AB2321-468D-4AAB-A777-CB58C5ABCA25}"/>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34E23265-1793-4C21-BC0F-D9AA3143A9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Table 3.4 in text:  Stopping Sight Distances (SSD’s) for Different Speeds on Level Roads</a:t>
            </a:r>
          </a:p>
        </p:txBody>
      </p:sp>
      <p:sp>
        <p:nvSpPr>
          <p:cNvPr id="38916" name="Slide Number Placeholder 3">
            <a:extLst>
              <a:ext uri="{FF2B5EF4-FFF2-40B4-BE49-F238E27FC236}">
                <a16:creationId xmlns:a16="http://schemas.microsoft.com/office/drawing/2014/main" id="{C8689494-14DD-499A-B58D-2FDCEE8F8B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D4ECD021-4740-4C56-8BE0-F3D585F23B30}" type="slidenum">
              <a:rPr lang="en-US" altLang="en-US" smtClean="0">
                <a:latin typeface="Arial" panose="020B0604020202020204" pitchFamily="34" charset="0"/>
              </a:rPr>
              <a:pPr/>
              <a:t>17</a:t>
            </a:fld>
            <a:endParaRPr lang="en-US" altLang="en-US">
              <a:latin typeface="Arial" panose="020B0604020202020204" pitchFamily="34" charset="0"/>
            </a:endParaRPr>
          </a:p>
        </p:txBody>
      </p:sp>
    </p:spTree>
    <p:extLst>
      <p:ext uri="{BB962C8B-B14F-4D97-AF65-F5344CB8AC3E}">
        <p14:creationId xmlns:p14="http://schemas.microsoft.com/office/powerpoint/2010/main" val="959246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6C1D26B-3D8E-44C8-AAC4-755AAC5B81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2CA4EC11-DCA0-4696-9BB9-E3830A223BD7}" type="slidenum">
              <a:rPr lang="en-US" altLang="en-US" smtClean="0">
                <a:latin typeface="Arial" panose="020B0604020202020204" pitchFamily="34" charset="0"/>
              </a:rPr>
              <a:pPr/>
              <a:t>19</a:t>
            </a:fld>
            <a:endParaRPr lang="en-US" altLang="en-US">
              <a:latin typeface="Arial" panose="020B0604020202020204" pitchFamily="34" charset="0"/>
            </a:endParaRPr>
          </a:p>
        </p:txBody>
      </p:sp>
      <p:sp>
        <p:nvSpPr>
          <p:cNvPr id="45059" name="Rectangle 2">
            <a:extLst>
              <a:ext uri="{FF2B5EF4-FFF2-40B4-BE49-F238E27FC236}">
                <a16:creationId xmlns:a16="http://schemas.microsoft.com/office/drawing/2014/main" id="{A46C2006-C6AC-4E30-8178-82C94479821C}"/>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52019EC-8C45-4A49-BB3A-414AFCDAFF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Fig. 3.8 in text:  Forces on a Vehicle traveling on a Horizontal Curve Section of Road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When a vehicle is moving around a circular curve, there is an inward radial force acting on the vehicle, usually referred to as the centrifugal force. </a:t>
            </a:r>
          </a:p>
          <a:p>
            <a:pPr eaLnBrk="1" hangingPunct="1"/>
            <a:r>
              <a:rPr lang="en-US" altLang="en-US" dirty="0">
                <a:latin typeface="Arial" panose="020B0604020202020204" pitchFamily="34" charset="0"/>
              </a:rPr>
              <a:t>There is also an outward radial force acting toward the center of curvature as a result of the centripetal acceleration.</a:t>
            </a:r>
          </a:p>
          <a:p>
            <a:pPr eaLnBrk="1" hangingPunct="1"/>
            <a:r>
              <a:rPr lang="en-US" altLang="en-US" dirty="0">
                <a:latin typeface="Arial" panose="020B0604020202020204" pitchFamily="34" charset="0"/>
              </a:rPr>
              <a:t>In order to balance the effect of the centripetal acceleration, the cross-slope of the road is inclined downward toward the center of the curve. The inclination of the roadway toward the center of the curve is known as superelevation.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See handwritten notes for derivation of the formula relating e, f, R and u, and for examples using this formula.</a:t>
            </a:r>
          </a:p>
        </p:txBody>
      </p:sp>
    </p:spTree>
    <p:extLst>
      <p:ext uri="{BB962C8B-B14F-4D97-AF65-F5344CB8AC3E}">
        <p14:creationId xmlns:p14="http://schemas.microsoft.com/office/powerpoint/2010/main" val="3707038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4F99629-FEEF-48CD-BA4E-438604D862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2B722FCC-14D5-47C1-8C1F-8C7272D54852}" type="slidenum">
              <a:rPr lang="en-US" altLang="en-US" smtClean="0">
                <a:latin typeface="Arial" panose="020B0604020202020204" pitchFamily="34" charset="0"/>
              </a:rPr>
              <a:pPr/>
              <a:t>20</a:t>
            </a:fld>
            <a:endParaRPr lang="en-US" altLang="en-US">
              <a:latin typeface="Arial" panose="020B0604020202020204" pitchFamily="34" charset="0"/>
            </a:endParaRPr>
          </a:p>
        </p:txBody>
      </p:sp>
      <p:sp>
        <p:nvSpPr>
          <p:cNvPr id="47107" name="Rectangle 2">
            <a:extLst>
              <a:ext uri="{FF2B5EF4-FFF2-40B4-BE49-F238E27FC236}">
                <a16:creationId xmlns:a16="http://schemas.microsoft.com/office/drawing/2014/main" id="{A459E63D-0A53-4ABC-A92F-9F8718FB863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57751A7-46F8-45C9-AF3D-B6670DA35D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See handwritten notes for derivation of the formula relating e, f, R and u, and for examples using this formula.</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35506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DD351C8-A3B1-492B-AD35-EAEBE3A44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68128889-1E25-465B-B330-313D68E2EA14}" type="slidenum">
              <a:rPr lang="en-US" altLang="en-US" smtClean="0">
                <a:latin typeface="Arial" panose="020B0604020202020204" pitchFamily="34" charset="0"/>
              </a:rPr>
              <a:pPr/>
              <a:t>21</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DAF33C1C-FC49-4513-A668-7E23ABF69021}"/>
              </a:ext>
            </a:extLst>
          </p:cNvPr>
          <p:cNvSpPr>
            <a:spLocks noGrp="1" noRot="1" noChangeAspect="1" noChangeArrowheads="1" noTextEdit="1"/>
          </p:cNvSpPr>
          <p:nvPr>
            <p:ph type="sldImg"/>
          </p:nvPr>
        </p:nvSpPr>
        <p:spPr>
          <a:xfrm>
            <a:off x="1600200" y="676275"/>
            <a:ext cx="2765425" cy="2073275"/>
          </a:xfrm>
          <a:ln/>
        </p:spPr>
      </p:sp>
      <p:sp>
        <p:nvSpPr>
          <p:cNvPr id="49156" name="Rectangle 3">
            <a:extLst>
              <a:ext uri="{FF2B5EF4-FFF2-40B4-BE49-F238E27FC236}">
                <a16:creationId xmlns:a16="http://schemas.microsoft.com/office/drawing/2014/main" id="{DDB454A6-D3AF-4678-8452-4697D6DF1151}"/>
              </a:ext>
            </a:extLst>
          </p:cNvPr>
          <p:cNvSpPr>
            <a:spLocks noGrp="1" noChangeArrowheads="1"/>
          </p:cNvSpPr>
          <p:nvPr>
            <p:ph type="body" idx="1"/>
          </p:nvPr>
        </p:nvSpPr>
        <p:spPr>
          <a:xfrm>
            <a:off x="708025" y="2901950"/>
            <a:ext cx="5661025"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See handwritten notes for the derivation of the circular curve formula given on this slide.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minimum radius of a circular curve R for a vehicle traveling at u mi/h can be determined by considering the equilibrium of the forces on the vehicle in a direction parallel to the roadway.</a:t>
            </a:r>
          </a:p>
          <a:p>
            <a:pPr eaLnBrk="1" hangingPunct="1"/>
            <a:r>
              <a:rPr lang="en-US" altLang="en-US" dirty="0">
                <a:latin typeface="Arial" panose="020B0604020202020204" pitchFamily="34" charset="0"/>
              </a:rPr>
              <a:t>When the vehicle is in equilibrium with respect to the incline (that is, the vehicle moves forward but neither up nor down the incline), equating the relevant forces results in the equations given on this slide.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Stipulated maximum values that should be used for either e or fs.</a:t>
            </a:r>
          </a:p>
          <a:p>
            <a:pPr eaLnBrk="1" hangingPunct="1"/>
            <a:r>
              <a:rPr lang="en-US" altLang="en-US" dirty="0">
                <a:latin typeface="Arial" panose="020B0604020202020204" pitchFamily="34" charset="0"/>
              </a:rPr>
              <a:t>Several factors control the maximum value for the rate of superelevation, including</a:t>
            </a:r>
          </a:p>
          <a:p>
            <a:pPr eaLnBrk="1" hangingPunct="1"/>
            <a:r>
              <a:rPr lang="en-US" altLang="en-US" dirty="0">
                <a:latin typeface="Arial" panose="020B0604020202020204" pitchFamily="34" charset="0"/>
              </a:rPr>
              <a:t>…the location of the highway (that is, whether it is in an urban or rural area),</a:t>
            </a:r>
          </a:p>
          <a:p>
            <a:pPr eaLnBrk="1" hangingPunct="1"/>
            <a:r>
              <a:rPr lang="en-US" altLang="en-US" dirty="0">
                <a:latin typeface="Arial" panose="020B0604020202020204" pitchFamily="34" charset="0"/>
              </a:rPr>
              <a:t>…weather conditions (such as the occurrence of snow),</a:t>
            </a:r>
          </a:p>
          <a:p>
            <a:pPr eaLnBrk="1" hangingPunct="1"/>
            <a:r>
              <a:rPr lang="en-US" altLang="en-US" dirty="0">
                <a:latin typeface="Arial" panose="020B0604020202020204" pitchFamily="34" charset="0"/>
              </a:rPr>
              <a:t>…the distribution of slow-moving traffic within the traffic stream.</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For highways located in rural areas with no snow or ice, a maximum superelevation rate of 0.10 generally is used.</a:t>
            </a:r>
          </a:p>
          <a:p>
            <a:pPr eaLnBrk="1" hangingPunct="1"/>
            <a:r>
              <a:rPr lang="en-US" altLang="en-US" dirty="0">
                <a:latin typeface="Arial" panose="020B0604020202020204" pitchFamily="34" charset="0"/>
              </a:rPr>
              <a:t>For highways located in rural areas with snow and ice, values ranging from 0.08 to 0.10 are used—WYDOT uses </a:t>
            </a:r>
            <a:r>
              <a:rPr lang="en-US" altLang="en-US" dirty="0" err="1">
                <a:latin typeface="Arial" panose="020B0604020202020204" pitchFamily="34" charset="0"/>
              </a:rPr>
              <a:t>eMAX</a:t>
            </a:r>
            <a:r>
              <a:rPr lang="en-US" altLang="en-US" dirty="0">
                <a:latin typeface="Arial" panose="020B0604020202020204" pitchFamily="34" charset="0"/>
              </a:rPr>
              <a:t> = 8% in areas that are not mountainous and 6% in mountainous areas.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Because of the relatively low speeds on local urban roads, these roads are usually not </a:t>
            </a:r>
            <a:r>
              <a:rPr lang="en-US" altLang="en-US" dirty="0" err="1">
                <a:latin typeface="Arial" panose="020B0604020202020204" pitchFamily="34" charset="0"/>
              </a:rPr>
              <a:t>superelevated</a:t>
            </a:r>
            <a:r>
              <a:rPr lang="en-US" altLang="en-US" dirty="0">
                <a:latin typeface="Arial" panose="020B0604020202020204" pitchFamily="34" charset="0"/>
              </a:rPr>
              <a:t>—WYDOT often uses a 2% normal crown section.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Side friction values are given on the next slide.</a:t>
            </a:r>
          </a:p>
        </p:txBody>
      </p:sp>
    </p:spTree>
    <p:extLst>
      <p:ext uri="{BB962C8B-B14F-4D97-AF65-F5344CB8AC3E}">
        <p14:creationId xmlns:p14="http://schemas.microsoft.com/office/powerpoint/2010/main" val="2731723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16CAB17-8F18-4F16-8A50-83AD487664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A4F761E9-E9D1-49D3-91CA-BA0056E27CBA}" type="slidenum">
              <a:rPr lang="en-US" altLang="en-US" smtClean="0">
                <a:latin typeface="Arial" panose="020B0604020202020204" pitchFamily="34" charset="0"/>
              </a:rPr>
              <a:pPr/>
              <a:t>22</a:t>
            </a:fld>
            <a:endParaRPr lang="en-US" altLang="en-US">
              <a:latin typeface="Arial" panose="020B0604020202020204" pitchFamily="34" charset="0"/>
            </a:endParaRPr>
          </a:p>
        </p:txBody>
      </p:sp>
      <p:sp>
        <p:nvSpPr>
          <p:cNvPr id="51203" name="Rectangle 2">
            <a:extLst>
              <a:ext uri="{FF2B5EF4-FFF2-40B4-BE49-F238E27FC236}">
                <a16:creationId xmlns:a16="http://schemas.microsoft.com/office/drawing/2014/main" id="{EE523199-0E93-4718-AEFD-EAEABCBB2844}"/>
              </a:ext>
            </a:extLst>
          </p:cNvPr>
          <p:cNvSpPr>
            <a:spLocks noGrp="1" noRot="1" noChangeAspect="1" noChangeArrowheads="1" noTextEdit="1"/>
          </p:cNvSpPr>
          <p:nvPr>
            <p:ph type="sldImg"/>
          </p:nvPr>
        </p:nvSpPr>
        <p:spPr>
          <a:xfrm>
            <a:off x="1600200" y="676275"/>
            <a:ext cx="2765425" cy="2073275"/>
          </a:xfrm>
          <a:ln/>
        </p:spPr>
      </p:sp>
      <p:sp>
        <p:nvSpPr>
          <p:cNvPr id="51204" name="Rectangle 3">
            <a:extLst>
              <a:ext uri="{FF2B5EF4-FFF2-40B4-BE49-F238E27FC236}">
                <a16:creationId xmlns:a16="http://schemas.microsoft.com/office/drawing/2014/main" id="{69057DDD-8EFF-4B3C-A1F6-B6391905E848}"/>
              </a:ext>
            </a:extLst>
          </p:cNvPr>
          <p:cNvSpPr>
            <a:spLocks noGrp="1" noChangeArrowheads="1"/>
          </p:cNvSpPr>
          <p:nvPr>
            <p:ph type="body" idx="1"/>
          </p:nvPr>
        </p:nvSpPr>
        <p:spPr>
          <a:xfrm>
            <a:off x="708025" y="2901950"/>
            <a:ext cx="5661025"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See handwritten notes for the derivation of the circular curve formula given on this slide.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minimum radius of a circular curve R for a vehicle traveling at u mi/h can be determined by considering the equilibrium of the forces on the vehicle in a direction parallel to the roadway.</a:t>
            </a:r>
          </a:p>
          <a:p>
            <a:pPr eaLnBrk="1" hangingPunct="1"/>
            <a:r>
              <a:rPr lang="en-US" altLang="en-US" dirty="0">
                <a:latin typeface="Arial" panose="020B0604020202020204" pitchFamily="34" charset="0"/>
              </a:rPr>
              <a:t>When the vehicle is in equilibrium with respect to the incline (that is, the vehicle moves forward but neither up nor down the incline), equating the relevant forces results in the equations given on this slide.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Stipulated maximum values that should be used for either e or fs.</a:t>
            </a:r>
          </a:p>
          <a:p>
            <a:pPr eaLnBrk="1" hangingPunct="1"/>
            <a:r>
              <a:rPr lang="en-US" altLang="en-US" dirty="0">
                <a:latin typeface="Arial" panose="020B0604020202020204" pitchFamily="34" charset="0"/>
              </a:rPr>
              <a:t>Several factors control the maximum value for the rate of superelevation, including</a:t>
            </a:r>
          </a:p>
          <a:p>
            <a:pPr eaLnBrk="1" hangingPunct="1"/>
            <a:r>
              <a:rPr lang="en-US" altLang="en-US" dirty="0">
                <a:latin typeface="Arial" panose="020B0604020202020204" pitchFamily="34" charset="0"/>
              </a:rPr>
              <a:t>…the location of the highway (that is, whether it is in an urban or rural area),</a:t>
            </a:r>
          </a:p>
          <a:p>
            <a:pPr eaLnBrk="1" hangingPunct="1"/>
            <a:r>
              <a:rPr lang="en-US" altLang="en-US" dirty="0">
                <a:latin typeface="Arial" panose="020B0604020202020204" pitchFamily="34" charset="0"/>
              </a:rPr>
              <a:t>…weather conditions (such as the occurrence of snow),</a:t>
            </a:r>
          </a:p>
          <a:p>
            <a:pPr eaLnBrk="1" hangingPunct="1"/>
            <a:r>
              <a:rPr lang="en-US" altLang="en-US" dirty="0">
                <a:latin typeface="Arial" panose="020B0604020202020204" pitchFamily="34" charset="0"/>
              </a:rPr>
              <a:t>…the distribution of slow-moving traffic within the traffic stream.</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For highways located in rural areas with no snow or ice, a maximum superelevation rate of 0.10 generally is used.</a:t>
            </a:r>
          </a:p>
          <a:p>
            <a:pPr eaLnBrk="1" hangingPunct="1"/>
            <a:r>
              <a:rPr lang="en-US" altLang="en-US" dirty="0">
                <a:latin typeface="Arial" panose="020B0604020202020204" pitchFamily="34" charset="0"/>
              </a:rPr>
              <a:t>For highways located in rural areas with snow and ice, values ranging from 0.08 to 0.10 are used—WYDOT uses </a:t>
            </a:r>
            <a:r>
              <a:rPr lang="en-US" altLang="en-US" dirty="0" err="1">
                <a:latin typeface="Arial" panose="020B0604020202020204" pitchFamily="34" charset="0"/>
              </a:rPr>
              <a:t>eMAX</a:t>
            </a:r>
            <a:r>
              <a:rPr lang="en-US" altLang="en-US" dirty="0">
                <a:latin typeface="Arial" panose="020B0604020202020204" pitchFamily="34" charset="0"/>
              </a:rPr>
              <a:t> = 8% in areas that are not mountainous and 6% in mountainous areas.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Because of the relatively low speeds on local urban roads, these roads are usually not </a:t>
            </a:r>
            <a:r>
              <a:rPr lang="en-US" altLang="en-US" dirty="0" err="1">
                <a:latin typeface="Arial" panose="020B0604020202020204" pitchFamily="34" charset="0"/>
              </a:rPr>
              <a:t>superelevated</a:t>
            </a:r>
            <a:r>
              <a:rPr lang="en-US" altLang="en-US" dirty="0">
                <a:latin typeface="Arial" panose="020B0604020202020204" pitchFamily="34" charset="0"/>
              </a:rPr>
              <a:t>—WYDOT often uses a 2% normal crown section.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Side friction values are given on the next slide.</a:t>
            </a:r>
          </a:p>
        </p:txBody>
      </p:sp>
    </p:spTree>
    <p:extLst>
      <p:ext uri="{BB962C8B-B14F-4D97-AF65-F5344CB8AC3E}">
        <p14:creationId xmlns:p14="http://schemas.microsoft.com/office/powerpoint/2010/main" val="194059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C4A2BD1-0F88-4214-BFC1-840A96C560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DE7AEAA3-D321-4D22-9AC3-6BF6FC26E579}" type="slidenum">
              <a:rPr lang="en-US" altLang="en-US" smtClean="0">
                <a:latin typeface="Arial" panose="020B0604020202020204" pitchFamily="34" charset="0"/>
              </a:rPr>
              <a:pPr/>
              <a:t>2</a:t>
            </a:fld>
            <a:endParaRPr lang="en-US" altLang="en-US">
              <a:latin typeface="Arial" panose="020B0604020202020204" pitchFamily="34" charset="0"/>
            </a:endParaRPr>
          </a:p>
        </p:txBody>
      </p:sp>
      <p:sp>
        <p:nvSpPr>
          <p:cNvPr id="8195" name="Rectangle 2">
            <a:extLst>
              <a:ext uri="{FF2B5EF4-FFF2-40B4-BE49-F238E27FC236}">
                <a16:creationId xmlns:a16="http://schemas.microsoft.com/office/drawing/2014/main" id="{996B4345-F5D3-4C50-AF41-4626FE00580D}"/>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8E4C2D2B-9E53-4D65-B15C-40F677F794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Static:  Weight and size of the vehicle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Kinematic:  Motion, without considering the forces that cause the vehicle to move—speed, accel/ decel rates, etc.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Dynamic:  Forces that cause or retard the motion of the vehicle.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Designing any highway involves the selection of a design vehicle, whose characteristics will encompass those of nearly all vehicles expected to use the highway.  </a:t>
            </a:r>
          </a:p>
          <a:p>
            <a:pPr eaLnBrk="1" hangingPunct="1"/>
            <a:r>
              <a:rPr lang="en-US" altLang="en-US">
                <a:latin typeface="Arial" panose="020B0604020202020204" pitchFamily="34" charset="0"/>
              </a:rPr>
              <a:t>The characteristics of the design vehicle are then used to determine criteria for geometric design, intersection design and sight – distance requirements.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3193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42CDCB9-D387-4DA5-A2AE-295A5E7A1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4FDAAD42-A654-4B8F-BF1B-C37A300C3C0C}" type="slidenum">
              <a:rPr lang="en-US" altLang="en-US" smtClean="0">
                <a:latin typeface="Arial" panose="020B0604020202020204" pitchFamily="34" charset="0"/>
              </a:rPr>
              <a:pPr/>
              <a:t>23</a:t>
            </a:fld>
            <a:endParaRPr lang="en-US" altLang="en-US">
              <a:latin typeface="Arial" panose="020B0604020202020204" pitchFamily="34" charset="0"/>
            </a:endParaRPr>
          </a:p>
        </p:txBody>
      </p:sp>
      <p:sp>
        <p:nvSpPr>
          <p:cNvPr id="53251" name="Rectangle 2">
            <a:extLst>
              <a:ext uri="{FF2B5EF4-FFF2-40B4-BE49-F238E27FC236}">
                <a16:creationId xmlns:a16="http://schemas.microsoft.com/office/drawing/2014/main" id="{1B3C50A7-003D-42AA-B29F-C5EF76B3F17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DBA6262B-6B2E-492C-A35B-F74CCEF8C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Side friction coefficients given in the AASHTO Green Book are based on observations of driver behavior and are comfortable levels of lateral acceleration/ force that are tolerated by most drivers—not the actual, sliding-impending coefficient of friction between the tires and the pavement.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Essentially, the coefficient of side friction can be regarded as the coefficient of friction between the driver’s butt and the seat, rather than between the tires and the pavement surface.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values used for side friction, mainly vary with the design speed. Table 3.3 gives values recommended by AASHTO for speeds greater than 50 mph.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AASHTO side friction values for design speeds less than 50 mph are greater than the values given in the table;. for example, for 30 mph…</a:t>
            </a:r>
          </a:p>
          <a:p>
            <a:pPr eaLnBrk="1" hangingPunct="1"/>
            <a:r>
              <a:rPr lang="en-US" altLang="en-US">
                <a:latin typeface="Arial" panose="020B0604020202020204" pitchFamily="34" charset="0"/>
              </a:rPr>
              <a:t>…0.20 from the 2011 Green Book v. 0.16 from table in text.</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05223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0129CB24-90C7-4427-A435-49EAD4F58B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E0711836-ECDA-4654-86E2-646321B15BE0}" type="slidenum">
              <a:rPr lang="en-US" altLang="en-US" smtClean="0">
                <a:latin typeface="Arial" panose="020B0604020202020204" pitchFamily="34" charset="0"/>
              </a:rPr>
              <a:pPr/>
              <a:t>24</a:t>
            </a:fld>
            <a:endParaRPr lang="en-US" altLang="en-US">
              <a:latin typeface="Arial" panose="020B0604020202020204" pitchFamily="34" charset="0"/>
            </a:endParaRPr>
          </a:p>
        </p:txBody>
      </p:sp>
      <p:sp>
        <p:nvSpPr>
          <p:cNvPr id="57347" name="Rectangle 2">
            <a:extLst>
              <a:ext uri="{FF2B5EF4-FFF2-40B4-BE49-F238E27FC236}">
                <a16:creationId xmlns:a16="http://schemas.microsoft.com/office/drawing/2014/main" id="{E71666F7-E5E1-49D5-8BA7-DB090ADE64D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687DE28-EAEE-4878-BA6C-24F403137C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 prefer to solve accel/ braking problems using the fundamental principles of dynamics, rather than stuffing values in the formulas given above.</a:t>
            </a:r>
          </a:p>
        </p:txBody>
      </p:sp>
    </p:spTree>
    <p:extLst>
      <p:ext uri="{BB962C8B-B14F-4D97-AF65-F5344CB8AC3E}">
        <p14:creationId xmlns:p14="http://schemas.microsoft.com/office/powerpoint/2010/main" val="194334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F64C5CB-5F6B-4C8D-B6EF-078EB4D97A28}"/>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DD3C9DA3-3D8A-4F19-90B0-D8252D6349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7158458C-861E-4024-86BA-C66A7005DC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38F78EDD-941B-4B13-ADE5-F84782536D82}" type="slidenum">
              <a:rPr lang="en-US" altLang="en-US" smtClean="0">
                <a:latin typeface="Arial" panose="020B0604020202020204" pitchFamily="34" charset="0"/>
              </a:rPr>
              <a:pPr/>
              <a:t>25</a:t>
            </a:fld>
            <a:endParaRPr lang="en-US" altLang="en-US">
              <a:latin typeface="Arial" panose="020B0604020202020204" pitchFamily="34" charset="0"/>
            </a:endParaRPr>
          </a:p>
        </p:txBody>
      </p:sp>
    </p:spTree>
    <p:extLst>
      <p:ext uri="{BB962C8B-B14F-4D97-AF65-F5344CB8AC3E}">
        <p14:creationId xmlns:p14="http://schemas.microsoft.com/office/powerpoint/2010/main" val="135080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3B121E6B-4616-49FA-97ED-1BEE1FEF9E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7FD6E724-0317-4655-984F-8EE84DE76DC1}" type="slidenum">
              <a:rPr lang="en-US" altLang="en-US" smtClean="0">
                <a:latin typeface="Arial" panose="020B0604020202020204" pitchFamily="34" charset="0"/>
              </a:rPr>
              <a:pPr/>
              <a:t>26</a:t>
            </a:fld>
            <a:endParaRPr lang="en-US" altLang="en-US">
              <a:latin typeface="Arial" panose="020B0604020202020204" pitchFamily="34" charset="0"/>
            </a:endParaRPr>
          </a:p>
        </p:txBody>
      </p:sp>
      <p:sp>
        <p:nvSpPr>
          <p:cNvPr id="69635" name="Rectangle 2">
            <a:extLst>
              <a:ext uri="{FF2B5EF4-FFF2-40B4-BE49-F238E27FC236}">
                <a16:creationId xmlns:a16="http://schemas.microsoft.com/office/drawing/2014/main" id="{3C9E1C76-750D-4971-904F-86E4722E8422}"/>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FE0D511-44C1-4BE3-8020-41DA288C28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See handwritten notes for additional examples concerning braking distance, reaction distance and stopping sight distance.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Example 3.6</a:t>
            </a:r>
          </a:p>
          <a:p>
            <a:pPr eaLnBrk="1" hangingPunct="1"/>
            <a:r>
              <a:rPr lang="en-US" altLang="en-US">
                <a:latin typeface="Arial" panose="020B0604020202020204" pitchFamily="34" charset="0"/>
              </a:rPr>
              <a:t>Traveling 55mph down 5% grade see accident.  Stopped 30ft from accident--when did he see the accident?  P-R time = 2.5 sec</a:t>
            </a:r>
          </a:p>
          <a:p>
            <a:pPr eaLnBrk="1" hangingPunct="1"/>
            <a:r>
              <a:rPr lang="en-US" altLang="en-US">
                <a:latin typeface="Arial" panose="020B0604020202020204" pitchFamily="34" charset="0"/>
              </a:rPr>
              <a:t>a/g = 0.35</a:t>
            </a:r>
          </a:p>
          <a:p>
            <a:pPr eaLnBrk="1" hangingPunct="1"/>
            <a:r>
              <a:rPr lang="en-US" altLang="en-US">
                <a:latin typeface="Arial" panose="020B0604020202020204" pitchFamily="34" charset="0"/>
              </a:rPr>
              <a:t>S = 1.47ut + u</a:t>
            </a:r>
            <a:r>
              <a:rPr lang="en-US" altLang="en-US" baseline="30000">
                <a:latin typeface="Arial" panose="020B0604020202020204" pitchFamily="34" charset="0"/>
              </a:rPr>
              <a:t>2</a:t>
            </a:r>
            <a:r>
              <a:rPr lang="en-US" altLang="en-US">
                <a:latin typeface="Arial" panose="020B0604020202020204" pitchFamily="34" charset="0"/>
              </a:rPr>
              <a:t> / 30 (0.35 – 0.05)</a:t>
            </a:r>
          </a:p>
          <a:p>
            <a:pPr eaLnBrk="1" hangingPunct="1"/>
            <a:r>
              <a:rPr lang="en-US" altLang="en-US">
                <a:latin typeface="Arial" panose="020B0604020202020204" pitchFamily="34" charset="0"/>
              </a:rPr>
              <a:t>S = 1.47 x 55 x 2.5 + 55</a:t>
            </a:r>
            <a:r>
              <a:rPr lang="en-US" altLang="en-US" baseline="30000">
                <a:latin typeface="Arial" panose="020B0604020202020204" pitchFamily="34" charset="0"/>
              </a:rPr>
              <a:t>2</a:t>
            </a:r>
            <a:r>
              <a:rPr lang="en-US" altLang="en-US">
                <a:latin typeface="Arial" panose="020B0604020202020204" pitchFamily="34" charset="0"/>
              </a:rPr>
              <a:t> / (30 x 0.30) </a:t>
            </a:r>
          </a:p>
          <a:p>
            <a:pPr eaLnBrk="1" hangingPunct="1"/>
            <a:r>
              <a:rPr lang="en-US" altLang="en-US">
                <a:latin typeface="Arial" panose="020B0604020202020204" pitchFamily="34" charset="0"/>
              </a:rPr>
              <a:t>S = 202.13 + 336.11</a:t>
            </a:r>
          </a:p>
          <a:p>
            <a:pPr eaLnBrk="1" hangingPunct="1"/>
            <a:r>
              <a:rPr lang="en-US" altLang="en-US">
                <a:latin typeface="Arial" panose="020B0604020202020204" pitchFamily="34" charset="0"/>
              </a:rPr>
              <a:t>S = 538.2 ft</a:t>
            </a:r>
          </a:p>
          <a:p>
            <a:pPr eaLnBrk="1" hangingPunct="1"/>
            <a:r>
              <a:rPr lang="en-US" altLang="en-US">
                <a:latin typeface="Arial" panose="020B0604020202020204" pitchFamily="34" charset="0"/>
              </a:rPr>
              <a:t>S + 30 = 568.2 ft</a:t>
            </a:r>
          </a:p>
        </p:txBody>
      </p:sp>
    </p:spTree>
    <p:extLst>
      <p:ext uri="{BB962C8B-B14F-4D97-AF65-F5344CB8AC3E}">
        <p14:creationId xmlns:p14="http://schemas.microsoft.com/office/powerpoint/2010/main" val="28800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7BF9D9D-FF5D-472D-8CDE-7CA4B3421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9AEC2EC8-9C81-4997-890F-15AED695DCEA}" type="slidenum">
              <a:rPr lang="en-US" altLang="en-US" smtClean="0">
                <a:latin typeface="Arial" panose="020B0604020202020204" pitchFamily="34" charset="0"/>
              </a:rPr>
              <a:pPr/>
              <a:t>3</a:t>
            </a:fld>
            <a:endParaRPr lang="en-US" altLang="en-US">
              <a:latin typeface="Arial" panose="020B0604020202020204" pitchFamily="34" charset="0"/>
            </a:endParaRPr>
          </a:p>
        </p:txBody>
      </p:sp>
      <p:sp>
        <p:nvSpPr>
          <p:cNvPr id="10243" name="Rectangle 2">
            <a:extLst>
              <a:ext uri="{FF2B5EF4-FFF2-40B4-BE49-F238E27FC236}">
                <a16:creationId xmlns:a16="http://schemas.microsoft.com/office/drawing/2014/main" id="{FAD22908-5EBD-4B33-8D33-CEEE54F0A6E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78F009D6-2707-4E64-97EC-119E5FF11C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Size effects:  Lane width, Shoulder width, Parking bays (all due to length and width of vehicle) and Lengths of vertical curves (due to eye height of driver in vehicle)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Weight effects:  Pavement thickness (due to weight carried by each axle/ number of repetitions of axle load) and maximum grades and climbing lanes (due to the acceleration characteristics of particular vehicle).</a:t>
            </a:r>
          </a:p>
          <a:p>
            <a:pPr eaLnBrk="1" hangingPunct="1"/>
            <a:endParaRPr lang="en-US" altLang="en-US" sz="900" dirty="0">
              <a:latin typeface="Arial" panose="020B0604020202020204" pitchFamily="34" charset="0"/>
            </a:endParaRPr>
          </a:p>
          <a:p>
            <a:pPr eaLnBrk="1" hangingPunct="1"/>
            <a:endParaRPr lang="en-US" altLang="en-US" sz="900" dirty="0">
              <a:latin typeface="Arial" panose="020B0604020202020204" pitchFamily="34" charset="0"/>
            </a:endParaRPr>
          </a:p>
          <a:p>
            <a:pPr eaLnBrk="1" hangingPunct="1"/>
            <a:endParaRPr lang="en-US" altLang="en-US" sz="900" dirty="0">
              <a:latin typeface="Arial" panose="020B0604020202020204" pitchFamily="34" charset="0"/>
            </a:endParaRPr>
          </a:p>
        </p:txBody>
      </p:sp>
    </p:spTree>
    <p:extLst>
      <p:ext uri="{BB962C8B-B14F-4D97-AF65-F5344CB8AC3E}">
        <p14:creationId xmlns:p14="http://schemas.microsoft.com/office/powerpoint/2010/main" val="227944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191FD8D-ECDB-4179-B7F5-1EEDED2404C1}"/>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803CE9C3-5ED1-492D-A1A2-5C253CDDD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AASHTO Green Book gives dimensions for 19 different design vehicles within four classes of vehicles—passenger cars, trucks, buses and recreational vehicles—plus farm tractor.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Examples of vehicles which encompass range of vehicle sizes that are “out there”: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Passenger car (P):  Height = 4.3 ft., Width = 7 ft., Length = 19 ft.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Intermediate semi-trailer (WB-40):  Height = 13.5 ft., Width = 8.0 ft., Length = 45.5 ft.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Interstate semi-trailer (WB-67):  Height = 13.5 ft., Width = 8.5 ft., Length = 73.5 ft.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Triple-semi-trailer / trailers (WB-100T): Height = 13.5 ft., Width = 8.5 ft., Length = 104.8 ft.</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14340" name="Slide Number Placeholder 3">
            <a:extLst>
              <a:ext uri="{FF2B5EF4-FFF2-40B4-BE49-F238E27FC236}">
                <a16:creationId xmlns:a16="http://schemas.microsoft.com/office/drawing/2014/main" id="{64D2615B-1A57-44AC-BBEC-E321A3478E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312E36EE-13BB-431B-98B4-9BD7E915D135}" type="slidenum">
              <a:rPr lang="en-US" altLang="en-US" smtClean="0">
                <a:latin typeface="Arial" panose="020B0604020202020204" pitchFamily="34" charset="0"/>
              </a:rPr>
              <a:pPr/>
              <a:t>4</a:t>
            </a:fld>
            <a:endParaRPr lang="en-US" altLang="en-US">
              <a:latin typeface="Arial" panose="020B0604020202020204" pitchFamily="34" charset="0"/>
            </a:endParaRPr>
          </a:p>
        </p:txBody>
      </p:sp>
    </p:spTree>
    <p:extLst>
      <p:ext uri="{BB962C8B-B14F-4D97-AF65-F5344CB8AC3E}">
        <p14:creationId xmlns:p14="http://schemas.microsoft.com/office/powerpoint/2010/main" val="242565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72CEA36-2D36-4160-B0F0-55A57F388ADC}"/>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242A0BB-EC91-4DDC-BACA-CC2F9712DF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Green Book also gives low speed (&lt;10 mph) turning-radii requirements for the different design vehicles, for use in such) things as intersection design.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Values given above are for the SU (Single Unit Truck) design vehicle (something like a UPS truck)—note the 38 ft. center turning radius and the modest amount of off-tracking (wider width between path of right rear wheel and front overhang—43.5 ft. – 28.3 ft.)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Could be used as the design vehicle for intersections on residential streets and park roads.</a:t>
            </a:r>
          </a:p>
          <a:p>
            <a:pPr eaLnBrk="1" hangingPunct="1"/>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96A18F86-9091-4C6E-B5A1-E80D076ECC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A76487AE-D926-410F-BBBA-9FB16E032452}"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1210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2FFE6B7-862F-4712-89A5-BEDC16C59433}"/>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F743B3CA-D66C-4DD0-B0BB-B391EE5171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As will be mentioned when we cover geometry of intersections, their layout is done with computer software—</a:t>
            </a:r>
            <a:r>
              <a:rPr lang="en-US" altLang="en-US" b="1" dirty="0" err="1">
                <a:latin typeface="Arial" panose="020B0604020202020204" pitchFamily="34" charset="0"/>
              </a:rPr>
              <a:t>Autoturn</a:t>
            </a:r>
            <a:r>
              <a:rPr lang="en-US" altLang="en-US" dirty="0">
                <a:latin typeface="Arial" panose="020B0604020202020204" pitchFamily="34" charset="0"/>
              </a:rPr>
              <a:t>—that allows the turning movements of the design vehicle to be superimposed on the proposed intersection.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Values given above are for the WB-67 (Wheel Base / length from front to rear axles)design vehicle (typical tractor trailer seen on the interstate)—note the 41 ft. center turning radius and the large amount of off-tracking (wider width between path of right rear wheel and front overhang).</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Could be used as the design vehicle for intersections of freeway ramp terminals and arterial highways, and for intersections of state highways and industrial streets with high traffic volumes, etc.</a:t>
            </a:r>
          </a:p>
          <a:p>
            <a:pPr eaLnBrk="1" hangingPunct="1"/>
            <a:endParaRPr lang="en-US" altLang="en-US"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FB360AE1-0B1D-4232-BD56-35BF60361E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F9E002D9-FEE4-4744-8101-72866B262339}" type="slidenum">
              <a:rPr lang="en-US" altLang="en-US" smtClean="0">
                <a:latin typeface="Arial" panose="020B0604020202020204" pitchFamily="34" charset="0"/>
              </a:rPr>
              <a:pPr/>
              <a:t>6</a:t>
            </a:fld>
            <a:endParaRPr lang="en-US" altLang="en-US">
              <a:latin typeface="Arial" panose="020B0604020202020204" pitchFamily="34" charset="0"/>
            </a:endParaRPr>
          </a:p>
        </p:txBody>
      </p:sp>
    </p:spTree>
    <p:extLst>
      <p:ext uri="{BB962C8B-B14F-4D97-AF65-F5344CB8AC3E}">
        <p14:creationId xmlns:p14="http://schemas.microsoft.com/office/powerpoint/2010/main" val="144000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39D5FB3-1569-4308-89C3-0488426ABC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252B3C1A-F790-46F1-A510-4A0458AA83CD}"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AA2EC526-F1B5-4168-B507-CB58EBE81846}"/>
              </a:ext>
            </a:extLst>
          </p:cNvPr>
          <p:cNvSpPr>
            <a:spLocks noGrp="1" noRot="1" noChangeAspect="1" noChangeArrowheads="1" noTextEdit="1"/>
          </p:cNvSpPr>
          <p:nvPr>
            <p:ph type="sldImg"/>
          </p:nvPr>
        </p:nvSpPr>
        <p:spPr>
          <a:xfrm>
            <a:off x="1031875" y="676275"/>
            <a:ext cx="2762250" cy="2073275"/>
          </a:xfrm>
          <a:ln/>
        </p:spPr>
      </p:sp>
      <p:sp>
        <p:nvSpPr>
          <p:cNvPr id="20484" name="Rectangle 3">
            <a:extLst>
              <a:ext uri="{FF2B5EF4-FFF2-40B4-BE49-F238E27FC236}">
                <a16:creationId xmlns:a16="http://schemas.microsoft.com/office/drawing/2014/main" id="{9F12BA2D-C50B-4284-857A-B19269137B28}"/>
              </a:ext>
            </a:extLst>
          </p:cNvPr>
          <p:cNvSpPr>
            <a:spLocks noGrp="1" noChangeArrowheads="1"/>
          </p:cNvSpPr>
          <p:nvPr>
            <p:ph type="body" idx="1"/>
          </p:nvPr>
        </p:nvSpPr>
        <p:spPr>
          <a:xfrm>
            <a:off x="708025" y="3054350"/>
            <a:ext cx="5661025" cy="5273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primary element among kinematic characteristics is the acceleration capability of the vehicle.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Acceleration capability is important in several traffic operations such as passing maneuvers, gap acceptance, etc.</a:t>
            </a:r>
          </a:p>
          <a:p>
            <a:pPr eaLnBrk="1" hangingPunct="1"/>
            <a:r>
              <a:rPr lang="en-US" altLang="en-US">
                <a:latin typeface="Arial" panose="020B0604020202020204" pitchFamily="34" charset="0"/>
              </a:rPr>
              <a:t>Length of highway features such as freeway acceleration lanes, climbing lanes on grades, etc. are also governed by accel./ decal. capabilities of vehicles (RV’s, trucks, etc.)</a:t>
            </a:r>
          </a:p>
          <a:p>
            <a:pPr eaLnBrk="1" hangingPunct="1"/>
            <a:r>
              <a:rPr lang="en-US" altLang="en-US">
                <a:latin typeface="Arial" panose="020B0604020202020204" pitchFamily="34" charset="0"/>
              </a:rPr>
              <a:t>Therefore, a study of the kinematic characteristics of the vehicle primarily involves a study of how accel / decel rates influence the elements of motion, such as velocity and distance.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Accel/ decel rates given above are taken from figures from text:</a:t>
            </a:r>
          </a:p>
          <a:p>
            <a:pPr eaLnBrk="1" hangingPunct="1"/>
            <a:r>
              <a:rPr lang="en-US" altLang="en-US">
                <a:latin typeface="Arial" panose="020B0604020202020204" pitchFamily="34" charset="0"/>
              </a:rPr>
              <a:t>Heavily loaded truck (200 lb/hp):  1.0 to 1.80 ft/ sec^2 ( 0 to 10 mph &amp; 0 to 50 mph)</a:t>
            </a:r>
          </a:p>
          <a:p>
            <a:pPr eaLnBrk="1" hangingPunct="1"/>
            <a:r>
              <a:rPr lang="en-US" altLang="en-US">
                <a:latin typeface="Arial" panose="020B0604020202020204" pitchFamily="34" charset="0"/>
              </a:rPr>
              <a:t>Lightly loaded truck (100 lb/hp): 1.6  to 2.80 ft/ sec^2 </a:t>
            </a:r>
          </a:p>
          <a:p>
            <a:pPr eaLnBrk="1" hangingPunct="1"/>
            <a:r>
              <a:rPr lang="en-US" altLang="en-US">
                <a:latin typeface="Arial" panose="020B0604020202020204" pitchFamily="34" charset="0"/>
              </a:rPr>
              <a:t>Light, powerful passenger car (25 lb/hp):  7.8 to 9.3 ft/sec^2</a:t>
            </a:r>
          </a:p>
          <a:p>
            <a:pPr eaLnBrk="1" hangingPunct="1"/>
            <a:r>
              <a:rPr lang="en-US" altLang="en-US">
                <a:latin typeface="Arial" panose="020B0604020202020204" pitchFamily="34" charset="0"/>
              </a:rPr>
              <a:t>Heavy, less powerful passenger car(35 lb/hp):  5.5 to 6.8 ft/ sec^2</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AASHTO Green Book uses a deceleration rate of 11.2 ft/sec^2 to determine the braking distance for passenger cars–90</a:t>
            </a:r>
            <a:r>
              <a:rPr lang="en-US" altLang="en-US" baseline="30000">
                <a:latin typeface="Arial" panose="020B0604020202020204" pitchFamily="34" charset="0"/>
              </a:rPr>
              <a:t>th</a:t>
            </a:r>
            <a:r>
              <a:rPr lang="en-US" altLang="en-US">
                <a:latin typeface="Arial" panose="020B0604020202020204" pitchFamily="34" charset="0"/>
              </a:rPr>
              <a:t> percentile value</a:t>
            </a:r>
          </a:p>
        </p:txBody>
      </p:sp>
    </p:spTree>
    <p:extLst>
      <p:ext uri="{BB962C8B-B14F-4D97-AF65-F5344CB8AC3E}">
        <p14:creationId xmlns:p14="http://schemas.microsoft.com/office/powerpoint/2010/main" val="95910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DF7818C-4B7A-42F0-A53F-95CDB05787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8E0F9B98-39C3-4FAF-8DC8-AF934C4DF49D}"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22531" name="Rectangle 2">
            <a:extLst>
              <a:ext uri="{FF2B5EF4-FFF2-40B4-BE49-F238E27FC236}">
                <a16:creationId xmlns:a16="http://schemas.microsoft.com/office/drawing/2014/main" id="{8DF35E99-8BF1-46EF-BF7C-999327014FC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437B4F3-9050-4291-B209-D59468960E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Fig 3.4 b from text—Tractors-semi-trailers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Note that, for a particular weight-to-power ratio, the acceleration rate decreases as the speed in increases—takes more power to overcome higher air resistance at higher speed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Max. accel. rate for a light/ high-powered car (25 lb/ hp) is 9.3 ft/sec^2 from 0 to 10 mph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Min. accel. rate for a heavy/ low-powered car (35 lb/ hp) is 5.5 ft/ sec^2 from 0 to 50 mph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However, trucks have much lower accel rates than cars—minimum of 1.0 ft/sec^2 for heavy, low-powered truck (200 lb/hp) to minimum of 0.6 ft/sec^2 for a  very heavy/ very low-powered (300 lb/hp) truck from 0 to 50 mph.</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2403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1A6B804-A766-4452-9D2E-F858D5A92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Tahoma" panose="020B0604030504040204" pitchFamily="34" charset="0"/>
              </a:defRPr>
            </a:lvl1pPr>
            <a:lvl2pPr marL="742950" indent="-285750" defTabSz="893763">
              <a:defRPr>
                <a:solidFill>
                  <a:schemeClr val="tx1"/>
                </a:solidFill>
                <a:latin typeface="Tahoma" panose="020B0604030504040204" pitchFamily="34" charset="0"/>
              </a:defRPr>
            </a:lvl2pPr>
            <a:lvl3pPr marL="1143000" indent="-228600" defTabSz="893763">
              <a:defRPr>
                <a:solidFill>
                  <a:schemeClr val="tx1"/>
                </a:solidFill>
                <a:latin typeface="Tahoma" panose="020B0604030504040204" pitchFamily="34" charset="0"/>
              </a:defRPr>
            </a:lvl3pPr>
            <a:lvl4pPr marL="1600200" indent="-228600" defTabSz="893763">
              <a:defRPr>
                <a:solidFill>
                  <a:schemeClr val="tx1"/>
                </a:solidFill>
                <a:latin typeface="Tahoma" panose="020B0604030504040204" pitchFamily="34" charset="0"/>
              </a:defRPr>
            </a:lvl4pPr>
            <a:lvl5pPr marL="2057400" indent="-228600" defTabSz="893763">
              <a:defRPr>
                <a:solidFill>
                  <a:schemeClr val="tx1"/>
                </a:solidFill>
                <a:latin typeface="Tahoma" panose="020B0604030504040204" pitchFamily="34" charset="0"/>
              </a:defRPr>
            </a:lvl5pPr>
            <a:lvl6pPr marL="2514600" indent="-228600" defTabSz="893763" eaLnBrk="0" fontAlgn="base" hangingPunct="0">
              <a:spcBef>
                <a:spcPct val="0"/>
              </a:spcBef>
              <a:spcAft>
                <a:spcPct val="0"/>
              </a:spcAft>
              <a:defRPr>
                <a:solidFill>
                  <a:schemeClr val="tx1"/>
                </a:solidFill>
                <a:latin typeface="Tahoma" panose="020B0604030504040204" pitchFamily="34" charset="0"/>
              </a:defRPr>
            </a:lvl6pPr>
            <a:lvl7pPr marL="2971800" indent="-228600" defTabSz="893763" eaLnBrk="0" fontAlgn="base" hangingPunct="0">
              <a:spcBef>
                <a:spcPct val="0"/>
              </a:spcBef>
              <a:spcAft>
                <a:spcPct val="0"/>
              </a:spcAft>
              <a:defRPr>
                <a:solidFill>
                  <a:schemeClr val="tx1"/>
                </a:solidFill>
                <a:latin typeface="Tahoma" panose="020B0604030504040204" pitchFamily="34" charset="0"/>
              </a:defRPr>
            </a:lvl7pPr>
            <a:lvl8pPr marL="3429000" indent="-228600" defTabSz="893763" eaLnBrk="0" fontAlgn="base" hangingPunct="0">
              <a:spcBef>
                <a:spcPct val="0"/>
              </a:spcBef>
              <a:spcAft>
                <a:spcPct val="0"/>
              </a:spcAft>
              <a:defRPr>
                <a:solidFill>
                  <a:schemeClr val="tx1"/>
                </a:solidFill>
                <a:latin typeface="Tahoma" panose="020B0604030504040204" pitchFamily="34" charset="0"/>
              </a:defRPr>
            </a:lvl8pPr>
            <a:lvl9pPr marL="3886200" indent="-228600" defTabSz="893763" eaLnBrk="0" fontAlgn="base" hangingPunct="0">
              <a:spcBef>
                <a:spcPct val="0"/>
              </a:spcBef>
              <a:spcAft>
                <a:spcPct val="0"/>
              </a:spcAft>
              <a:defRPr>
                <a:solidFill>
                  <a:schemeClr val="tx1"/>
                </a:solidFill>
                <a:latin typeface="Tahoma" panose="020B0604030504040204" pitchFamily="34" charset="0"/>
              </a:defRPr>
            </a:lvl9pPr>
          </a:lstStyle>
          <a:p>
            <a:fld id="{8DB16357-12D3-4CED-AB68-016451896F40}" type="slidenum">
              <a:rPr lang="en-US" altLang="en-US" smtClean="0">
                <a:latin typeface="Arial" panose="020B0604020202020204" pitchFamily="34" charset="0"/>
              </a:rPr>
              <a:pPr/>
              <a:t>10</a:t>
            </a:fld>
            <a:endParaRPr lang="en-US" altLang="en-US">
              <a:latin typeface="Arial" panose="020B0604020202020204" pitchFamily="34" charset="0"/>
            </a:endParaRPr>
          </a:p>
        </p:txBody>
      </p:sp>
      <p:sp>
        <p:nvSpPr>
          <p:cNvPr id="24579" name="Rectangle 2">
            <a:extLst>
              <a:ext uri="{FF2B5EF4-FFF2-40B4-BE49-F238E27FC236}">
                <a16:creationId xmlns:a16="http://schemas.microsoft.com/office/drawing/2014/main" id="{D17586BA-0078-4C29-ABF2-C48A44BC87C5}"/>
              </a:ext>
            </a:extLst>
          </p:cNvPr>
          <p:cNvSpPr>
            <a:spLocks noGrp="1" noRot="1" noChangeAspect="1" noChangeArrowheads="1" noTextEdit="1"/>
          </p:cNvSpPr>
          <p:nvPr>
            <p:ph type="sldImg"/>
          </p:nvPr>
        </p:nvSpPr>
        <p:spPr>
          <a:xfrm>
            <a:off x="1069975" y="676275"/>
            <a:ext cx="3067050" cy="2301875"/>
          </a:xfrm>
          <a:ln/>
        </p:spPr>
      </p:sp>
      <p:sp>
        <p:nvSpPr>
          <p:cNvPr id="24580" name="Rectangle 3">
            <a:extLst>
              <a:ext uri="{FF2B5EF4-FFF2-40B4-BE49-F238E27FC236}">
                <a16:creationId xmlns:a16="http://schemas.microsoft.com/office/drawing/2014/main" id="{E6A0B9DF-9410-45BD-AC3E-B8B630D6F18D}"/>
              </a:ext>
            </a:extLst>
          </p:cNvPr>
          <p:cNvSpPr>
            <a:spLocks noGrp="1" noChangeArrowheads="1"/>
          </p:cNvSpPr>
          <p:nvPr>
            <p:ph type="body" idx="1"/>
          </p:nvPr>
        </p:nvSpPr>
        <p:spPr>
          <a:xfrm>
            <a:off x="719138" y="3130550"/>
            <a:ext cx="5661025" cy="519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Slide is self-explanatory—but here are some details: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Air resistance:</a:t>
            </a:r>
          </a:p>
          <a:p>
            <a:pPr eaLnBrk="1" hangingPunct="1"/>
            <a:r>
              <a:rPr lang="en-US" altLang="en-US">
                <a:latin typeface="Arial" panose="020B0604020202020204" pitchFamily="34" charset="0"/>
              </a:rPr>
              <a:t>Related to frontal area of vehicle, square of speed of vehicle, density of the air and aerodynamic drag coefficient.</a:t>
            </a:r>
          </a:p>
          <a:p>
            <a:pPr eaLnBrk="1" hangingPunct="1"/>
            <a:r>
              <a:rPr lang="en-US" altLang="en-US">
                <a:latin typeface="Arial" panose="020B0604020202020204" pitchFamily="34" charset="0"/>
              </a:rPr>
              <a:t>Will give a more detailed explain on later slide.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Grade resistance:</a:t>
            </a:r>
          </a:p>
          <a:p>
            <a:pPr eaLnBrk="1" hangingPunct="1"/>
            <a:r>
              <a:rPr lang="en-US" altLang="en-US">
                <a:latin typeface="Arial" panose="020B0604020202020204" pitchFamily="34" charset="0"/>
              </a:rPr>
              <a:t>When trucks encounter a grade they slow down, due to the effect of grade resistance-- especially low-powered, heavily loaded trucks.</a:t>
            </a:r>
          </a:p>
          <a:p>
            <a:pPr eaLnBrk="1" hangingPunct="1"/>
            <a:r>
              <a:rPr lang="en-US" altLang="en-US">
                <a:latin typeface="Arial" panose="020B0604020202020204" pitchFamily="34" charset="0"/>
              </a:rPr>
              <a:t>The magnitude of this decrease in speed v. the length of grade over which it occurs is used to determine where climbing lanes should start. </a:t>
            </a:r>
          </a:p>
          <a:p>
            <a:pPr eaLnBrk="1" hangingPunct="1"/>
            <a:r>
              <a:rPr lang="en-US" altLang="en-US">
                <a:latin typeface="Arial" panose="020B0604020202020204" pitchFamily="34" charset="0"/>
              </a:rPr>
              <a:t>Climbing lane design discussed very briefly on a later slide. </a:t>
            </a:r>
          </a:p>
          <a:p>
            <a:pPr eaLnBrk="1" hangingPunct="1"/>
            <a:r>
              <a:rPr lang="en-US" altLang="en-US">
                <a:latin typeface="Arial" panose="020B0604020202020204" pitchFamily="34" charset="0"/>
              </a:rPr>
              <a:t>One of the topics presented in Geometric Design course.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Rolling resistance:</a:t>
            </a:r>
          </a:p>
          <a:p>
            <a:pPr eaLnBrk="1" hangingPunct="1"/>
            <a:r>
              <a:rPr lang="en-US" altLang="en-US">
                <a:latin typeface="Arial" panose="020B0604020202020204" pitchFamily="34" charset="0"/>
              </a:rPr>
              <a:t>Forces within the vehicle itself that offer resistance to motion.</a:t>
            </a:r>
          </a:p>
          <a:p>
            <a:pPr eaLnBrk="1" hangingPunct="1"/>
            <a:r>
              <a:rPr lang="en-US" altLang="en-US">
                <a:latin typeface="Arial" panose="020B0604020202020204" pitchFamily="34" charset="0"/>
              </a:rPr>
              <a:t>Forces are due mainly to frictional effects on moving parts of the vehicle, but they also include the frictional slip between the pavement surface and the tires. The rolling resistance depends on the speed of the vehicle and the type of pavement.</a:t>
            </a:r>
          </a:p>
          <a:p>
            <a:pPr eaLnBrk="1" hangingPunct="1"/>
            <a:r>
              <a:rPr lang="en-US" altLang="en-US">
                <a:latin typeface="Arial" panose="020B0604020202020204" pitchFamily="34" charset="0"/>
              </a:rPr>
              <a:t>Rolling forces are relatively lower on smooth pavements than on rough pavements.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0439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599" y="0"/>
            <a:ext cx="7951659" cy="1481608"/>
          </a:xfrm>
        </p:spPr>
        <p:txBody>
          <a:bodyPr anchor="ctr"/>
          <a:lstStyle>
            <a:lvl1pPr algn="ctr">
              <a:defRPr sz="4800" b="1">
                <a:solidFill>
                  <a:srgbClr val="000099"/>
                </a:solidFill>
              </a:defRPr>
            </a:lvl1pPr>
          </a:lstStyle>
          <a:p>
            <a:endParaRPr lang="en-US" dirty="0"/>
          </a:p>
        </p:txBody>
      </p:sp>
      <p:sp>
        <p:nvSpPr>
          <p:cNvPr id="3" name="Subtitle 2"/>
          <p:cNvSpPr>
            <a:spLocks noGrp="1"/>
          </p:cNvSpPr>
          <p:nvPr>
            <p:ph type="subTitle" idx="1"/>
          </p:nvPr>
        </p:nvSpPr>
        <p:spPr>
          <a:xfrm>
            <a:off x="609599" y="1752600"/>
            <a:ext cx="7951659" cy="43561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8"/>
          <p:cNvSpPr>
            <a:spLocks noGrp="1" noChangeArrowheads="1"/>
          </p:cNvSpPr>
          <p:nvPr>
            <p:ph type="sldNum" sz="quarter" idx="12"/>
          </p:nvPr>
        </p:nvSpPr>
        <p:spPr>
          <a:ln/>
        </p:spPr>
        <p:txBody>
          <a:bodyPr/>
          <a:lstStyle>
            <a:lvl1pPr>
              <a:defRPr/>
            </a:lvl1pPr>
          </a:lstStyle>
          <a:p>
            <a:pPr>
              <a:defRPr/>
            </a:pPr>
            <a:fld id="{E983B6AD-7947-4BB8-9215-4AD4F0E5A3BF}" type="slidenum">
              <a:rPr lang="en-US" altLang="en-US"/>
              <a:pPr>
                <a:defRPr/>
              </a:pPr>
              <a:t>‹#›</a:t>
            </a:fld>
            <a:endParaRPr lang="en-US" altLang="en-US"/>
          </a:p>
        </p:txBody>
      </p:sp>
    </p:spTree>
    <p:extLst>
      <p:ext uri="{BB962C8B-B14F-4D97-AF65-F5344CB8AC3E}">
        <p14:creationId xmlns:p14="http://schemas.microsoft.com/office/powerpoint/2010/main" val="274603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4888B9A6-9880-4909-A6B6-0B0847B0BB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0F8C2E37-B82B-43C0-A1CB-D43AECA4CB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3F932F3D-C29D-4926-811E-D49CD0F50E11}"/>
              </a:ext>
            </a:extLst>
          </p:cNvPr>
          <p:cNvSpPr>
            <a:spLocks noGrp="1" noChangeArrowheads="1"/>
          </p:cNvSpPr>
          <p:nvPr>
            <p:ph type="sldNum" sz="quarter" idx="12"/>
          </p:nvPr>
        </p:nvSpPr>
        <p:spPr>
          <a:ln/>
        </p:spPr>
        <p:txBody>
          <a:bodyPr/>
          <a:lstStyle>
            <a:lvl1pPr>
              <a:defRPr/>
            </a:lvl1pPr>
          </a:lstStyle>
          <a:p>
            <a:pPr>
              <a:defRPr/>
            </a:pPr>
            <a:fld id="{DBA2ABFE-7AEA-4822-8CE2-44308C38E81A}" type="slidenum">
              <a:rPr lang="en-US" altLang="en-US"/>
              <a:pPr>
                <a:defRPr/>
              </a:pPr>
              <a:t>‹#›</a:t>
            </a:fld>
            <a:endParaRPr lang="en-US" altLang="en-US"/>
          </a:p>
        </p:txBody>
      </p:sp>
    </p:spTree>
    <p:extLst>
      <p:ext uri="{BB962C8B-B14F-4D97-AF65-F5344CB8AC3E}">
        <p14:creationId xmlns:p14="http://schemas.microsoft.com/office/powerpoint/2010/main" val="6416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2293BEAD-1D3B-4F60-93D5-613B7AA75B2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8">
            <a:extLst>
              <a:ext uri="{FF2B5EF4-FFF2-40B4-BE49-F238E27FC236}">
                <a16:creationId xmlns:a16="http://schemas.microsoft.com/office/drawing/2014/main" id="{B50AC650-27F2-40F5-8F29-E179C0A235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1092B174-1A32-40AA-86DA-AD02FD063BAE}"/>
              </a:ext>
            </a:extLst>
          </p:cNvPr>
          <p:cNvSpPr>
            <a:spLocks noGrp="1" noChangeArrowheads="1"/>
          </p:cNvSpPr>
          <p:nvPr>
            <p:ph type="sldNum" sz="quarter" idx="12"/>
          </p:nvPr>
        </p:nvSpPr>
        <p:spPr>
          <a:ln/>
        </p:spPr>
        <p:txBody>
          <a:bodyPr/>
          <a:lstStyle>
            <a:lvl1pPr>
              <a:defRPr/>
            </a:lvl1pPr>
          </a:lstStyle>
          <a:p>
            <a:pPr>
              <a:defRPr/>
            </a:pPr>
            <a:fld id="{73C2689D-BAFE-4A2A-85BE-95843405118E}" type="slidenum">
              <a:rPr lang="en-US" altLang="en-US"/>
              <a:pPr>
                <a:defRPr/>
              </a:pPr>
              <a:t>‹#›</a:t>
            </a:fld>
            <a:endParaRPr lang="en-US" altLang="en-US"/>
          </a:p>
        </p:txBody>
      </p:sp>
    </p:spTree>
    <p:extLst>
      <p:ext uri="{BB962C8B-B14F-4D97-AF65-F5344CB8AC3E}">
        <p14:creationId xmlns:p14="http://schemas.microsoft.com/office/powerpoint/2010/main" val="370691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1701BC03-E319-4BC9-A69C-D811425B6C3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29D13178-CAC2-4D77-A6AF-71F165403F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FF7A1A3E-EFF0-4DA0-84B5-D4CA59B43760}"/>
              </a:ext>
            </a:extLst>
          </p:cNvPr>
          <p:cNvSpPr>
            <a:spLocks noGrp="1" noChangeArrowheads="1"/>
          </p:cNvSpPr>
          <p:nvPr>
            <p:ph type="sldNum" sz="quarter" idx="12"/>
          </p:nvPr>
        </p:nvSpPr>
        <p:spPr>
          <a:ln/>
        </p:spPr>
        <p:txBody>
          <a:bodyPr/>
          <a:lstStyle>
            <a:lvl1pPr>
              <a:defRPr/>
            </a:lvl1pPr>
          </a:lstStyle>
          <a:p>
            <a:pPr>
              <a:defRPr/>
            </a:pPr>
            <a:fld id="{842DA471-6CA1-49AB-A516-129658980D45}" type="slidenum">
              <a:rPr lang="en-US" altLang="en-US"/>
              <a:pPr>
                <a:defRPr/>
              </a:pPr>
              <a:t>‹#›</a:t>
            </a:fld>
            <a:endParaRPr lang="en-US" altLang="en-US"/>
          </a:p>
        </p:txBody>
      </p:sp>
    </p:spTree>
    <p:extLst>
      <p:ext uri="{BB962C8B-B14F-4D97-AF65-F5344CB8AC3E}">
        <p14:creationId xmlns:p14="http://schemas.microsoft.com/office/powerpoint/2010/main" val="2821762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3366FF"/>
          </a:solidFill>
          <a:ln w="9525">
            <a:solidFill>
              <a:srgbClr val="3366FF"/>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Rectangle 8"/>
          <p:cNvSpPr>
            <a:spLocks noGrp="1" noChangeArrowheads="1"/>
          </p:cNvSpPr>
          <p:nvPr>
            <p:ph type="sldNum" sz="quarter" idx="4"/>
          </p:nvPr>
        </p:nvSpPr>
        <p:spPr bwMode="auto">
          <a:xfrm>
            <a:off x="6580059" y="6379692"/>
            <a:ext cx="1981200" cy="34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121DFDC-69F0-4303-8758-4CE007CFD35B}" type="slidenum">
              <a:rPr lang="en-US" altLang="en-US"/>
              <a:pPr>
                <a:defRPr/>
              </a:pPr>
              <a:t>‹#›</a:t>
            </a:fld>
            <a:endParaRPr lang="en-US" altLang="en-US"/>
          </a:p>
        </p:txBody>
      </p:sp>
      <p:pic>
        <p:nvPicPr>
          <p:cNvPr id="9" name="Picture 2" descr="Image result for purdue university fort wayn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09600" y="6270625"/>
            <a:ext cx="1031421" cy="51910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6600FF"/>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6600FF"/>
        </a:buClr>
        <a:buChar char="o"/>
        <a:defRPr sz="2600">
          <a:solidFill>
            <a:schemeClr val="tx1"/>
          </a:solidFill>
          <a:latin typeface="+mn-lt"/>
        </a:defRPr>
      </a:lvl2pPr>
      <a:lvl3pPr marL="1304925" indent="-395288" algn="l" rtl="0" eaLnBrk="0" fontAlgn="base" hangingPunct="0">
        <a:spcBef>
          <a:spcPct val="20000"/>
        </a:spcBef>
        <a:spcAft>
          <a:spcPct val="0"/>
        </a:spcAft>
        <a:buClr>
          <a:srgbClr val="6600FF"/>
        </a:buClr>
        <a:buFont typeface="Wingdings" panose="05000000000000000000" pitchFamily="2" charset="2"/>
        <a:buChar char="q"/>
        <a:defRPr sz="2300">
          <a:solidFill>
            <a:schemeClr val="tx1"/>
          </a:solidFill>
          <a:latin typeface="+mn-lt"/>
        </a:defRPr>
      </a:lvl3pPr>
      <a:lvl4pPr marL="1693863" indent="-387350" algn="l" rtl="0" eaLnBrk="0" fontAlgn="base" hangingPunct="0">
        <a:spcBef>
          <a:spcPct val="20000"/>
        </a:spcBef>
        <a:spcAft>
          <a:spcPct val="0"/>
        </a:spcAft>
        <a:buClr>
          <a:srgbClr val="6600FF"/>
        </a:buClr>
        <a:buChar char="•"/>
        <a:defRPr sz="2000">
          <a:solidFill>
            <a:schemeClr val="tx1"/>
          </a:solidFill>
          <a:latin typeface="+mn-lt"/>
        </a:defRPr>
      </a:lvl4pPr>
      <a:lvl5pPr marL="2093913" indent="-398463" algn="l" rtl="0" eaLnBrk="0" fontAlgn="base" hangingPunct="0">
        <a:spcBef>
          <a:spcPct val="25000"/>
        </a:spcBef>
        <a:spcAft>
          <a:spcPct val="0"/>
        </a:spcAft>
        <a:buClr>
          <a:srgbClr val="6600FF"/>
        </a:buClr>
        <a:buFont typeface="Wingdings" panose="05000000000000000000" pitchFamily="2" charset="2"/>
        <a:buChar char="ü"/>
        <a:defRPr sz="2000">
          <a:solidFill>
            <a:schemeClr val="tx1"/>
          </a:solidFill>
          <a:latin typeface="+mn-lt"/>
        </a:defRPr>
      </a:lvl5pPr>
      <a:lvl6pPr marL="25511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6pPr>
      <a:lvl7pPr marL="30083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7pPr>
      <a:lvl8pPr marL="34655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8pPr>
      <a:lvl9pPr marL="39227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3.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5.emf"/><Relationship Id="rId4" Type="http://schemas.openxmlformats.org/officeDocument/2006/relationships/oleObject" Target="../embeddings/oleObject4.bin"/><Relationship Id="rId9"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494478"/>
          </a:xfrm>
        </p:spPr>
        <p:txBody>
          <a:bodyPr/>
          <a:lstStyle/>
          <a:p>
            <a:r>
              <a:rPr lang="en-US" sz="4400" dirty="0"/>
              <a:t>CE 34500 – Transportation Engineering</a:t>
            </a:r>
          </a:p>
        </p:txBody>
      </p:sp>
      <p:sp>
        <p:nvSpPr>
          <p:cNvPr id="3" name="Subtitle 2"/>
          <p:cNvSpPr>
            <a:spLocks noGrp="1"/>
          </p:cNvSpPr>
          <p:nvPr>
            <p:ph type="subTitle" idx="1"/>
          </p:nvPr>
        </p:nvSpPr>
        <p:spPr>
          <a:xfrm>
            <a:off x="591976" y="2743200"/>
            <a:ext cx="4589623" cy="1600200"/>
          </a:xfrm>
        </p:spPr>
        <p:txBody>
          <a:bodyPr/>
          <a:lstStyle/>
          <a:p>
            <a:pPr eaLnBrk="1" hangingPunct="1">
              <a:defRPr/>
            </a:pPr>
            <a:r>
              <a:rPr lang="en-US" sz="2800" b="1" dirty="0">
                <a:solidFill>
                  <a:srgbClr val="000099"/>
                </a:solidFill>
              </a:rPr>
              <a:t>Chapter 3: </a:t>
            </a:r>
            <a:r>
              <a:rPr lang="en-US" sz="2800" dirty="0"/>
              <a:t>Characteristics of the Driver, the Pedestrian, the Vehicle, and the Road</a:t>
            </a:r>
          </a:p>
        </p:txBody>
      </p:sp>
      <p:sp>
        <p:nvSpPr>
          <p:cNvPr id="5" name="Slide Number Placeholder 4"/>
          <p:cNvSpPr>
            <a:spLocks noGrp="1"/>
          </p:cNvSpPr>
          <p:nvPr>
            <p:ph type="sldNum" sz="quarter" idx="12"/>
          </p:nvPr>
        </p:nvSpPr>
        <p:spPr/>
        <p:txBody>
          <a:bodyPr/>
          <a:lstStyle/>
          <a:p>
            <a:pPr>
              <a:defRPr/>
            </a:pPr>
            <a:fld id="{E983B6AD-7947-4BB8-9215-4AD4F0E5A3BF}" type="slidenum">
              <a:rPr lang="en-US" altLang="en-US" smtClean="0"/>
              <a:pPr>
                <a:defRPr/>
              </a:pPr>
              <a:t>1</a:t>
            </a:fld>
            <a:endParaRPr lang="en-US" altLang="en-US"/>
          </a:p>
        </p:txBody>
      </p:sp>
      <p:pic>
        <p:nvPicPr>
          <p:cNvPr id="6" name="Picture 2" descr="Image result for traffic and highway engineering garber and hoel">
            <a:extLst>
              <a:ext uri="{FF2B5EF4-FFF2-40B4-BE49-F238E27FC236}">
                <a16:creationId xmlns:a16="http://schemas.microsoft.com/office/drawing/2014/main" id="{55784221-127E-43B5-B35F-FF0D11103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135" y="1854285"/>
            <a:ext cx="329088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0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ACE4E1AB-D390-493B-A5CA-F85C98BC9753}"/>
              </a:ext>
            </a:extLst>
          </p:cNvPr>
          <p:cNvSpPr>
            <a:spLocks noGrp="1" noChangeArrowheads="1"/>
          </p:cNvSpPr>
          <p:nvPr>
            <p:ph type="body" idx="1"/>
          </p:nvPr>
        </p:nvSpPr>
        <p:spPr>
          <a:xfrm>
            <a:off x="574675" y="1752600"/>
            <a:ext cx="7543800" cy="4648200"/>
          </a:xfrm>
        </p:spPr>
        <p:txBody>
          <a:bodyPr/>
          <a:lstStyle/>
          <a:p>
            <a:pPr eaLnBrk="1" hangingPunct="1">
              <a:lnSpc>
                <a:spcPct val="90000"/>
              </a:lnSpc>
            </a:pPr>
            <a:r>
              <a:rPr lang="en-US" altLang="en-US" b="1" dirty="0">
                <a:effectLst/>
              </a:rPr>
              <a:t>Dynamic Characteristics</a:t>
            </a:r>
          </a:p>
          <a:p>
            <a:pPr lvl="1" eaLnBrk="1" hangingPunct="1">
              <a:lnSpc>
                <a:spcPct val="90000"/>
              </a:lnSpc>
            </a:pPr>
            <a:r>
              <a:rPr lang="en-US" altLang="en-US" dirty="0">
                <a:effectLst/>
              </a:rPr>
              <a:t>Air Resistance</a:t>
            </a:r>
          </a:p>
          <a:p>
            <a:pPr lvl="2" eaLnBrk="1" hangingPunct="1">
              <a:lnSpc>
                <a:spcPct val="90000"/>
              </a:lnSpc>
            </a:pPr>
            <a:r>
              <a:rPr lang="en-US" altLang="en-US" dirty="0">
                <a:effectLst/>
              </a:rPr>
              <a:t>From air in front and around vehicle</a:t>
            </a:r>
          </a:p>
          <a:p>
            <a:pPr lvl="1" eaLnBrk="1" hangingPunct="1">
              <a:lnSpc>
                <a:spcPct val="90000"/>
              </a:lnSpc>
            </a:pPr>
            <a:r>
              <a:rPr lang="en-US" altLang="en-US" dirty="0">
                <a:effectLst/>
              </a:rPr>
              <a:t>Grade Resistance</a:t>
            </a:r>
          </a:p>
          <a:p>
            <a:pPr lvl="2" eaLnBrk="1" hangingPunct="1">
              <a:lnSpc>
                <a:spcPct val="90000"/>
              </a:lnSpc>
            </a:pPr>
            <a:r>
              <a:rPr lang="en-US" altLang="en-US" dirty="0">
                <a:effectLst/>
              </a:rPr>
              <a:t>Component of weight when moving up hill</a:t>
            </a:r>
          </a:p>
          <a:p>
            <a:pPr lvl="1" eaLnBrk="1" hangingPunct="1">
              <a:lnSpc>
                <a:spcPct val="90000"/>
              </a:lnSpc>
            </a:pPr>
            <a:r>
              <a:rPr lang="en-US" altLang="en-US" dirty="0">
                <a:effectLst/>
              </a:rPr>
              <a:t>Rolling Resistance</a:t>
            </a:r>
          </a:p>
          <a:p>
            <a:pPr lvl="2" eaLnBrk="1" hangingPunct="1">
              <a:lnSpc>
                <a:spcPct val="90000"/>
              </a:lnSpc>
            </a:pPr>
            <a:r>
              <a:rPr lang="en-US" altLang="en-US" dirty="0">
                <a:effectLst/>
              </a:rPr>
              <a:t>Frictional effects on moving parts within the vehicle and between pavement and tires</a:t>
            </a:r>
          </a:p>
        </p:txBody>
      </p:sp>
      <p:sp>
        <p:nvSpPr>
          <p:cNvPr id="6" name="Rectangle 2">
            <a:extLst>
              <a:ext uri="{FF2B5EF4-FFF2-40B4-BE49-F238E27FC236}">
                <a16:creationId xmlns:a16="http://schemas.microsoft.com/office/drawing/2014/main" id="{E51B7FB8-769E-42A5-9E2F-2FFE7A409A41}"/>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Vehicle Characteristics</a:t>
            </a:r>
          </a:p>
        </p:txBody>
      </p:sp>
    </p:spTree>
    <p:extLst>
      <p:ext uri="{BB962C8B-B14F-4D97-AF65-F5344CB8AC3E}">
        <p14:creationId xmlns:p14="http://schemas.microsoft.com/office/powerpoint/2010/main" val="263846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91A4A845-4550-448D-BDAD-F57C785B7366}"/>
              </a:ext>
            </a:extLst>
          </p:cNvPr>
          <p:cNvSpPr>
            <a:spLocks noGrp="1" noChangeArrowheads="1"/>
          </p:cNvSpPr>
          <p:nvPr>
            <p:ph type="body" idx="1"/>
          </p:nvPr>
        </p:nvSpPr>
        <p:spPr>
          <a:xfrm>
            <a:off x="574675" y="1752600"/>
            <a:ext cx="7543800" cy="4648200"/>
          </a:xfrm>
        </p:spPr>
        <p:txBody>
          <a:bodyPr/>
          <a:lstStyle/>
          <a:p>
            <a:pPr eaLnBrk="1" hangingPunct="1">
              <a:lnSpc>
                <a:spcPct val="90000"/>
              </a:lnSpc>
            </a:pPr>
            <a:r>
              <a:rPr lang="en-US" altLang="en-US" b="1" dirty="0">
                <a:effectLst/>
              </a:rPr>
              <a:t>Dynamic Characteristics</a:t>
            </a:r>
          </a:p>
          <a:p>
            <a:pPr lvl="1" eaLnBrk="1" hangingPunct="1">
              <a:lnSpc>
                <a:spcPct val="90000"/>
              </a:lnSpc>
            </a:pPr>
            <a:r>
              <a:rPr lang="en-US" altLang="en-US" dirty="0">
                <a:effectLst/>
              </a:rPr>
              <a:t>Curve resistance</a:t>
            </a:r>
          </a:p>
          <a:p>
            <a:pPr lvl="2" eaLnBrk="1" hangingPunct="1">
              <a:lnSpc>
                <a:spcPct val="90000"/>
              </a:lnSpc>
            </a:pPr>
            <a:r>
              <a:rPr lang="en-US" altLang="en-US" dirty="0">
                <a:effectLst/>
              </a:rPr>
              <a:t>Retarding force on front wheels which resist forward motion of vehicle </a:t>
            </a:r>
          </a:p>
          <a:p>
            <a:pPr lvl="1" eaLnBrk="1" hangingPunct="1">
              <a:lnSpc>
                <a:spcPct val="90000"/>
              </a:lnSpc>
            </a:pPr>
            <a:r>
              <a:rPr lang="en-US" altLang="en-US" dirty="0">
                <a:effectLst/>
              </a:rPr>
              <a:t>Power requirements</a:t>
            </a:r>
          </a:p>
          <a:p>
            <a:pPr lvl="2" eaLnBrk="1" hangingPunct="1">
              <a:lnSpc>
                <a:spcPct val="90000"/>
              </a:lnSpc>
            </a:pPr>
            <a:r>
              <a:rPr lang="en-US" altLang="en-US" dirty="0">
                <a:effectLst/>
              </a:rPr>
              <a:t>Sufficient to overcome sum of all resisting forces and put vehicle in motion</a:t>
            </a:r>
          </a:p>
        </p:txBody>
      </p:sp>
      <p:sp>
        <p:nvSpPr>
          <p:cNvPr id="6" name="Rectangle 2">
            <a:extLst>
              <a:ext uri="{FF2B5EF4-FFF2-40B4-BE49-F238E27FC236}">
                <a16:creationId xmlns:a16="http://schemas.microsoft.com/office/drawing/2014/main" id="{C02215CA-806B-49E0-8B7D-7BF62B44F34E}"/>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Vehicle Characteristics</a:t>
            </a:r>
          </a:p>
        </p:txBody>
      </p:sp>
    </p:spTree>
    <p:extLst>
      <p:ext uri="{BB962C8B-B14F-4D97-AF65-F5344CB8AC3E}">
        <p14:creationId xmlns:p14="http://schemas.microsoft.com/office/powerpoint/2010/main" val="114635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Fig3-6">
            <a:extLst>
              <a:ext uri="{FF2B5EF4-FFF2-40B4-BE49-F238E27FC236}">
                <a16:creationId xmlns:a16="http://schemas.microsoft.com/office/drawing/2014/main" id="{92FC5D5A-6A8C-4EB7-A1C5-FD71A7236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828800"/>
            <a:ext cx="8648700" cy="366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6B0867B2-1572-4F51-94FE-6BAFDE3054F8}"/>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Vehicle Characteristics</a:t>
            </a:r>
          </a:p>
        </p:txBody>
      </p:sp>
    </p:spTree>
    <p:extLst>
      <p:ext uri="{BB962C8B-B14F-4D97-AF65-F5344CB8AC3E}">
        <p14:creationId xmlns:p14="http://schemas.microsoft.com/office/powerpoint/2010/main" val="151502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a:extLst>
              <a:ext uri="{FF2B5EF4-FFF2-40B4-BE49-F238E27FC236}">
                <a16:creationId xmlns:a16="http://schemas.microsoft.com/office/drawing/2014/main" id="{D6E07977-BD0C-40B7-9476-205932192C16}"/>
              </a:ext>
            </a:extLst>
          </p:cNvPr>
          <p:cNvSpPr>
            <a:spLocks noGrp="1" noChangeArrowheads="1"/>
          </p:cNvSpPr>
          <p:nvPr>
            <p:ph type="body" idx="1"/>
          </p:nvPr>
        </p:nvSpPr>
        <p:spPr>
          <a:xfrm>
            <a:off x="762000" y="3200400"/>
            <a:ext cx="2514600" cy="1371600"/>
          </a:xfrm>
        </p:spPr>
        <p:txBody>
          <a:bodyPr/>
          <a:lstStyle/>
          <a:p>
            <a:pPr marL="0" indent="0" algn="ctr" eaLnBrk="1" hangingPunct="1">
              <a:buNone/>
              <a:defRPr/>
            </a:pPr>
            <a:r>
              <a:rPr lang="en-US" b="1" dirty="0">
                <a:effectLst/>
              </a:rPr>
              <a:t>Braking Distance</a:t>
            </a:r>
          </a:p>
          <a:p>
            <a:pPr algn="ctr" eaLnBrk="1" hangingPunct="1">
              <a:defRPr/>
            </a:pPr>
            <a:endParaRPr lang="en-US" b="1" dirty="0"/>
          </a:p>
        </p:txBody>
      </p:sp>
      <p:pic>
        <p:nvPicPr>
          <p:cNvPr id="31748" name="Picture 4" descr="Fig3-7">
            <a:extLst>
              <a:ext uri="{FF2B5EF4-FFF2-40B4-BE49-F238E27FC236}">
                <a16:creationId xmlns:a16="http://schemas.microsoft.com/office/drawing/2014/main" id="{C79107FE-EEF5-4B38-8FD0-12FE28F2C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76425"/>
            <a:ext cx="51816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1B3E1F5-613D-42CA-BF30-B53BDA7F537A}"/>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Vehicle Characteristics</a:t>
            </a:r>
          </a:p>
        </p:txBody>
      </p:sp>
    </p:spTree>
    <p:extLst>
      <p:ext uri="{BB962C8B-B14F-4D97-AF65-F5344CB8AC3E}">
        <p14:creationId xmlns:p14="http://schemas.microsoft.com/office/powerpoint/2010/main" val="354350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B24C-604D-48EA-8792-098F17D9BC6E}"/>
              </a:ext>
            </a:extLst>
          </p:cNvPr>
          <p:cNvSpPr>
            <a:spLocks noGrp="1"/>
          </p:cNvSpPr>
          <p:nvPr>
            <p:ph type="title"/>
          </p:nvPr>
        </p:nvSpPr>
        <p:spPr>
          <a:xfrm>
            <a:off x="574675" y="304801"/>
            <a:ext cx="8001000" cy="990600"/>
          </a:xfrm>
        </p:spPr>
        <p:txBody>
          <a:bodyPr/>
          <a:lstStyle/>
          <a:p>
            <a:pPr algn="ctr"/>
            <a:r>
              <a:rPr lang="en-US" sz="4800" b="1" dirty="0">
                <a:solidFill>
                  <a:srgbClr val="FF0000"/>
                </a:solidFill>
              </a:rPr>
              <a:t>Example 3.5</a:t>
            </a:r>
          </a:p>
        </p:txBody>
      </p:sp>
      <p:sp>
        <p:nvSpPr>
          <p:cNvPr id="3" name="Date Placeholder 2">
            <a:extLst>
              <a:ext uri="{FF2B5EF4-FFF2-40B4-BE49-F238E27FC236}">
                <a16:creationId xmlns:a16="http://schemas.microsoft.com/office/drawing/2014/main" id="{556E0779-3B51-4643-A8D7-41FDCC503D24}"/>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5E85A745-DB27-4063-835A-6EE787E60603}"/>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6ED826A-6C05-4E80-8FE8-DBECE87C4F7C}"/>
              </a:ext>
            </a:extLst>
          </p:cNvPr>
          <p:cNvSpPr>
            <a:spLocks noGrp="1"/>
          </p:cNvSpPr>
          <p:nvPr>
            <p:ph type="sldNum" sz="quarter" idx="12"/>
          </p:nvPr>
        </p:nvSpPr>
        <p:spPr/>
        <p:txBody>
          <a:bodyPr/>
          <a:lstStyle/>
          <a:p>
            <a:pPr>
              <a:defRPr/>
            </a:pPr>
            <a:fld id="{842DA471-6CA1-49AB-A516-129658980D45}" type="slidenum">
              <a:rPr lang="en-US" altLang="en-US" smtClean="0"/>
              <a:pPr>
                <a:defRPr/>
              </a:pPr>
              <a:t>14</a:t>
            </a:fld>
            <a:endParaRPr lang="en-US" altLang="en-US"/>
          </a:p>
        </p:txBody>
      </p:sp>
    </p:spTree>
    <p:extLst>
      <p:ext uri="{BB962C8B-B14F-4D97-AF65-F5344CB8AC3E}">
        <p14:creationId xmlns:p14="http://schemas.microsoft.com/office/powerpoint/2010/main" val="378065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ABD955-6341-4AE5-8FB3-43BEBD8673A3}"/>
              </a:ext>
            </a:extLst>
          </p:cNvPr>
          <p:cNvSpPr>
            <a:spLocks noGrp="1"/>
          </p:cNvSpPr>
          <p:nvPr>
            <p:ph idx="1"/>
          </p:nvPr>
        </p:nvSpPr>
        <p:spPr/>
        <p:txBody>
          <a:bodyPr/>
          <a:lstStyle/>
          <a:p>
            <a:pPr>
              <a:defRPr/>
            </a:pPr>
            <a:r>
              <a:rPr lang="en-US" b="1" dirty="0">
                <a:effectLst/>
              </a:rPr>
              <a:t>Stopping Sight Distance Formula</a:t>
            </a:r>
          </a:p>
          <a:p>
            <a:pPr lvl="1">
              <a:defRPr/>
            </a:pPr>
            <a:r>
              <a:rPr lang="en-US" sz="2600" dirty="0">
                <a:effectLst/>
              </a:rPr>
              <a:t>Stopping distance =</a:t>
            </a:r>
          </a:p>
          <a:p>
            <a:pPr marL="0" indent="0">
              <a:buFont typeface="Wingdings" panose="05000000000000000000" pitchFamily="2" charset="2"/>
              <a:buNone/>
              <a:defRPr/>
            </a:pPr>
            <a:r>
              <a:rPr lang="en-US" sz="2600" dirty="0">
                <a:effectLst/>
              </a:rPr>
              <a:t>           Reaction distance + Braking distance</a:t>
            </a:r>
          </a:p>
          <a:p>
            <a:pPr lvl="1" indent="-342900">
              <a:defRPr/>
            </a:pPr>
            <a:r>
              <a:rPr lang="en-US" sz="2600" dirty="0">
                <a:effectLst/>
              </a:rPr>
              <a:t>Reaction time = 2.5 sec. (&gt;90</a:t>
            </a:r>
            <a:r>
              <a:rPr lang="en-US" sz="2600" baseline="30000" dirty="0">
                <a:effectLst/>
              </a:rPr>
              <a:t>th</a:t>
            </a:r>
            <a:r>
              <a:rPr lang="en-US" sz="2600" dirty="0">
                <a:effectLst/>
              </a:rPr>
              <a:t> percentile)</a:t>
            </a:r>
          </a:p>
          <a:p>
            <a:pPr lvl="1" indent="-342900">
              <a:defRPr/>
            </a:pPr>
            <a:r>
              <a:rPr lang="en-US" sz="2600" dirty="0">
                <a:effectLst/>
              </a:rPr>
              <a:t>Braking deceleration rate = 11.2 </a:t>
            </a:r>
            <a:r>
              <a:rPr lang="en-US" sz="2600" dirty="0" err="1">
                <a:effectLst/>
              </a:rPr>
              <a:t>ft</a:t>
            </a:r>
            <a:r>
              <a:rPr lang="en-US" sz="2600" dirty="0">
                <a:effectLst/>
              </a:rPr>
              <a:t>/sec</a:t>
            </a:r>
            <a:r>
              <a:rPr lang="en-US" sz="2600" baseline="30000" dirty="0">
                <a:effectLst/>
              </a:rPr>
              <a:t>2</a:t>
            </a:r>
          </a:p>
          <a:p>
            <a:pPr lvl="2" indent="-342900">
              <a:defRPr/>
            </a:pPr>
            <a:r>
              <a:rPr lang="en-US" sz="2200" dirty="0">
                <a:effectLst/>
              </a:rPr>
              <a:t>Can be achieved by most drivers while retaining control of vehicle</a:t>
            </a:r>
          </a:p>
          <a:p>
            <a:pPr lvl="2" indent="-342900">
              <a:defRPr/>
            </a:pPr>
            <a:r>
              <a:rPr lang="en-US" sz="2200" dirty="0">
                <a:effectLst/>
              </a:rPr>
              <a:t>When most drivers make emergency stop, deceleration rate is &gt;14.8 </a:t>
            </a:r>
            <a:r>
              <a:rPr lang="en-US" sz="2200" dirty="0" err="1">
                <a:effectLst/>
              </a:rPr>
              <a:t>ft</a:t>
            </a:r>
            <a:r>
              <a:rPr lang="en-US" sz="2200" dirty="0">
                <a:effectLst/>
              </a:rPr>
              <a:t>/sec</a:t>
            </a:r>
            <a:r>
              <a:rPr lang="en-US" sz="2200" baseline="30000" dirty="0">
                <a:effectLst/>
              </a:rPr>
              <a:t>2</a:t>
            </a:r>
          </a:p>
          <a:p>
            <a:pPr lvl="1" indent="-342900">
              <a:defRPr/>
            </a:pPr>
            <a:endParaRPr lang="en-US" sz="2400" dirty="0">
              <a:effectLst/>
            </a:endParaRPr>
          </a:p>
          <a:p>
            <a:pPr lvl="1" indent="-342900">
              <a:defRPr/>
            </a:pPr>
            <a:endParaRPr lang="en-US" sz="2400" dirty="0">
              <a:effectLst/>
            </a:endParaRPr>
          </a:p>
          <a:p>
            <a:pPr lvl="1" indent="-342900">
              <a:defRPr/>
            </a:pPr>
            <a:endParaRPr lang="en-US" sz="2400" dirty="0">
              <a:effectLst/>
            </a:endParaRPr>
          </a:p>
          <a:p>
            <a:pPr lvl="1" indent="-342900">
              <a:defRPr/>
            </a:pPr>
            <a:endParaRPr lang="en-US" sz="2400" baseline="30000" dirty="0">
              <a:effectLst/>
            </a:endParaRPr>
          </a:p>
          <a:p>
            <a:pPr lvl="2" indent="-342900">
              <a:defRPr/>
            </a:pPr>
            <a:endParaRPr lang="en-US" sz="2000" baseline="30000" dirty="0">
              <a:effectLst/>
            </a:endParaRPr>
          </a:p>
        </p:txBody>
      </p:sp>
      <p:sp>
        <p:nvSpPr>
          <p:cNvPr id="6" name="Rectangle 2">
            <a:extLst>
              <a:ext uri="{FF2B5EF4-FFF2-40B4-BE49-F238E27FC236}">
                <a16:creationId xmlns:a16="http://schemas.microsoft.com/office/drawing/2014/main" id="{3246EEC4-1E96-4551-A331-9F98A74585BC}"/>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Vehicle Characteristics</a:t>
            </a:r>
          </a:p>
        </p:txBody>
      </p:sp>
    </p:spTree>
    <p:extLst>
      <p:ext uri="{BB962C8B-B14F-4D97-AF65-F5344CB8AC3E}">
        <p14:creationId xmlns:p14="http://schemas.microsoft.com/office/powerpoint/2010/main" val="226294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ADF5F0F-9BCC-4C3C-8AE8-7DF594540B67}"/>
              </a:ext>
            </a:extLst>
          </p:cNvPr>
          <p:cNvSpPr>
            <a:spLocks noGrp="1" noChangeArrowheads="1"/>
          </p:cNvSpPr>
          <p:nvPr>
            <p:ph type="title"/>
          </p:nvPr>
        </p:nvSpPr>
        <p:spPr>
          <a:xfrm>
            <a:off x="574675" y="304801"/>
            <a:ext cx="8001000" cy="990600"/>
          </a:xfrm>
        </p:spPr>
        <p:txBody>
          <a:bodyPr/>
          <a:lstStyle/>
          <a:p>
            <a:pPr algn="ctr" eaLnBrk="1" hangingPunct="1"/>
            <a:r>
              <a:rPr lang="en-US" altLang="en-US" sz="4400" b="1" dirty="0">
                <a:solidFill>
                  <a:srgbClr val="000099"/>
                </a:solidFill>
              </a:rPr>
              <a:t>Stopping Sight Distance</a:t>
            </a:r>
          </a:p>
        </p:txBody>
      </p:sp>
      <p:graphicFrame>
        <p:nvGraphicFramePr>
          <p:cNvPr id="35843" name="Object 3">
            <a:extLst>
              <a:ext uri="{FF2B5EF4-FFF2-40B4-BE49-F238E27FC236}">
                <a16:creationId xmlns:a16="http://schemas.microsoft.com/office/drawing/2014/main" id="{E706665A-6FD9-4F81-9C9D-26278E5B4925}"/>
              </a:ext>
            </a:extLst>
          </p:cNvPr>
          <p:cNvGraphicFramePr>
            <a:graphicFrameLocks noChangeAspect="1"/>
          </p:cNvGraphicFramePr>
          <p:nvPr/>
        </p:nvGraphicFramePr>
        <p:xfrm>
          <a:off x="1246188" y="2514600"/>
          <a:ext cx="6499225" cy="2590800"/>
        </p:xfrm>
        <a:graphic>
          <a:graphicData uri="http://schemas.openxmlformats.org/presentationml/2006/ole">
            <mc:AlternateContent xmlns:mc="http://schemas.openxmlformats.org/markup-compatibility/2006">
              <mc:Choice xmlns:v="urn:schemas-microsoft-com:vml" Requires="v">
                <p:oleObj spid="_x0000_s1058" name="Equation" r:id="rId4" imgW="1638260" imgH="609565" progId="Equation.DSMT4">
                  <p:embed/>
                </p:oleObj>
              </mc:Choice>
              <mc:Fallback>
                <p:oleObj name="Equation" r:id="rId4" imgW="1638260" imgH="609565" progId="Equation.DSMT4">
                  <p:embed/>
                  <p:pic>
                    <p:nvPicPr>
                      <p:cNvPr id="35843" name="Object 3">
                        <a:extLst>
                          <a:ext uri="{FF2B5EF4-FFF2-40B4-BE49-F238E27FC236}">
                            <a16:creationId xmlns:a16="http://schemas.microsoft.com/office/drawing/2014/main" id="{E706665A-6FD9-4F81-9C9D-26278E5B49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188" y="2514600"/>
                        <a:ext cx="6499225" cy="2590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3136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0909BBE-E185-48B5-B506-A3BA3D82A434}"/>
              </a:ext>
            </a:extLst>
          </p:cNvPr>
          <p:cNvSpPr>
            <a:spLocks noGrp="1" noChangeArrowheads="1"/>
          </p:cNvSpPr>
          <p:nvPr>
            <p:ph type="title"/>
          </p:nvPr>
        </p:nvSpPr>
        <p:spPr>
          <a:xfrm>
            <a:off x="606051" y="90379"/>
            <a:ext cx="8001000" cy="914400"/>
          </a:xfrm>
        </p:spPr>
        <p:txBody>
          <a:bodyPr/>
          <a:lstStyle/>
          <a:p>
            <a:pPr algn="ctr" eaLnBrk="1" hangingPunct="1"/>
            <a:r>
              <a:rPr lang="en-US" altLang="en-US" sz="4400" b="1" dirty="0">
                <a:solidFill>
                  <a:srgbClr val="000099"/>
                </a:solidFill>
                <a:effectLst/>
              </a:rPr>
              <a:t>Stopping Sight Distance</a:t>
            </a:r>
          </a:p>
        </p:txBody>
      </p:sp>
      <p:sp>
        <p:nvSpPr>
          <p:cNvPr id="3" name="Content Placeholder 2">
            <a:extLst>
              <a:ext uri="{FF2B5EF4-FFF2-40B4-BE49-F238E27FC236}">
                <a16:creationId xmlns:a16="http://schemas.microsoft.com/office/drawing/2014/main" id="{C2C5416F-E4C5-42E6-BA5B-1FEA04C94CFE}"/>
              </a:ext>
            </a:extLst>
          </p:cNvPr>
          <p:cNvSpPr>
            <a:spLocks noGrp="1"/>
          </p:cNvSpPr>
          <p:nvPr>
            <p:ph idx="1"/>
          </p:nvPr>
        </p:nvSpPr>
        <p:spPr/>
        <p:txBody>
          <a:bodyPr/>
          <a:lstStyle/>
          <a:p>
            <a:pPr eaLnBrk="1" hangingPunct="1">
              <a:defRPr/>
            </a:pPr>
            <a:endParaRPr lang="en-US"/>
          </a:p>
        </p:txBody>
      </p:sp>
      <p:pic>
        <p:nvPicPr>
          <p:cNvPr id="37892" name="Picture 2">
            <a:extLst>
              <a:ext uri="{FF2B5EF4-FFF2-40B4-BE49-F238E27FC236}">
                <a16:creationId xmlns:a16="http://schemas.microsoft.com/office/drawing/2014/main" id="{81A89916-C037-44FD-8B34-4CD2350D5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171358"/>
            <a:ext cx="7935913" cy="568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19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B24C-604D-48EA-8792-098F17D9BC6E}"/>
              </a:ext>
            </a:extLst>
          </p:cNvPr>
          <p:cNvSpPr>
            <a:spLocks noGrp="1"/>
          </p:cNvSpPr>
          <p:nvPr>
            <p:ph type="title"/>
          </p:nvPr>
        </p:nvSpPr>
        <p:spPr>
          <a:xfrm>
            <a:off x="573706" y="3276600"/>
            <a:ext cx="8001000" cy="990600"/>
          </a:xfrm>
        </p:spPr>
        <p:txBody>
          <a:bodyPr/>
          <a:lstStyle/>
          <a:p>
            <a:pPr algn="ctr"/>
            <a:r>
              <a:rPr lang="en-US" sz="4400" b="1" dirty="0">
                <a:solidFill>
                  <a:srgbClr val="FF0000"/>
                </a:solidFill>
              </a:rPr>
              <a:t>Example 3.6, </a:t>
            </a:r>
            <a:r>
              <a:rPr lang="en-US" sz="4400" b="1" dirty="0" smtClean="0">
                <a:solidFill>
                  <a:srgbClr val="FF0000"/>
                </a:solidFill>
              </a:rPr>
              <a:t>3.7</a:t>
            </a:r>
            <a:endParaRPr lang="en-US" sz="4400" b="1" dirty="0">
              <a:solidFill>
                <a:srgbClr val="FF0000"/>
              </a:solidFill>
            </a:endParaRPr>
          </a:p>
        </p:txBody>
      </p:sp>
      <p:sp>
        <p:nvSpPr>
          <p:cNvPr id="3" name="Date Placeholder 2">
            <a:extLst>
              <a:ext uri="{FF2B5EF4-FFF2-40B4-BE49-F238E27FC236}">
                <a16:creationId xmlns:a16="http://schemas.microsoft.com/office/drawing/2014/main" id="{556E0779-3B51-4643-A8D7-41FDCC503D24}"/>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5E85A745-DB27-4063-835A-6EE787E60603}"/>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6ED826A-6C05-4E80-8FE8-DBECE87C4F7C}"/>
              </a:ext>
            </a:extLst>
          </p:cNvPr>
          <p:cNvSpPr>
            <a:spLocks noGrp="1"/>
          </p:cNvSpPr>
          <p:nvPr>
            <p:ph type="sldNum" sz="quarter" idx="12"/>
          </p:nvPr>
        </p:nvSpPr>
        <p:spPr/>
        <p:txBody>
          <a:bodyPr/>
          <a:lstStyle/>
          <a:p>
            <a:pPr>
              <a:defRPr/>
            </a:pPr>
            <a:fld id="{842DA471-6CA1-49AB-A516-129658980D45}" type="slidenum">
              <a:rPr lang="en-US" altLang="en-US" smtClean="0"/>
              <a:pPr>
                <a:defRPr/>
              </a:pPr>
              <a:t>18</a:t>
            </a:fld>
            <a:endParaRPr lang="en-US" altLang="en-US"/>
          </a:p>
        </p:txBody>
      </p:sp>
    </p:spTree>
    <p:extLst>
      <p:ext uri="{BB962C8B-B14F-4D97-AF65-F5344CB8AC3E}">
        <p14:creationId xmlns:p14="http://schemas.microsoft.com/office/powerpoint/2010/main" val="146341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AD7BCC9-81DB-4B85-9B87-2E62F9F8AB17}"/>
              </a:ext>
            </a:extLst>
          </p:cNvPr>
          <p:cNvSpPr>
            <a:spLocks noGrp="1" noChangeArrowheads="1"/>
          </p:cNvSpPr>
          <p:nvPr>
            <p:ph type="title"/>
          </p:nvPr>
        </p:nvSpPr>
        <p:spPr/>
        <p:txBody>
          <a:bodyPr/>
          <a:lstStyle/>
          <a:p>
            <a:pPr algn="ctr" eaLnBrk="1" hangingPunct="1"/>
            <a:r>
              <a:rPr lang="en-US" altLang="en-US" sz="4400" b="1" dirty="0">
                <a:solidFill>
                  <a:srgbClr val="000099"/>
                </a:solidFill>
                <a:effectLst/>
              </a:rPr>
              <a:t>Minimum Radius of a Circular Curve</a:t>
            </a:r>
          </a:p>
        </p:txBody>
      </p:sp>
      <p:pic>
        <p:nvPicPr>
          <p:cNvPr id="44035" name="Picture 4" descr="Fig3-8">
            <a:extLst>
              <a:ext uri="{FF2B5EF4-FFF2-40B4-BE49-F238E27FC236}">
                <a16:creationId xmlns:a16="http://schemas.microsoft.com/office/drawing/2014/main" id="{CCE1043A-9F50-4324-B7B9-59DCD52F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828800"/>
            <a:ext cx="8001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39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50D47A-F3D4-4FB4-8EE3-5B3CDDE2E9E1}"/>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Vehicle Characteristics</a:t>
            </a:r>
          </a:p>
        </p:txBody>
      </p:sp>
      <p:sp>
        <p:nvSpPr>
          <p:cNvPr id="7171" name="Rectangle 3">
            <a:extLst>
              <a:ext uri="{FF2B5EF4-FFF2-40B4-BE49-F238E27FC236}">
                <a16:creationId xmlns:a16="http://schemas.microsoft.com/office/drawing/2014/main" id="{40F75D4E-DD99-44E0-A6E3-4A5BF298B20D}"/>
              </a:ext>
            </a:extLst>
          </p:cNvPr>
          <p:cNvSpPr>
            <a:spLocks noGrp="1" noChangeArrowheads="1"/>
          </p:cNvSpPr>
          <p:nvPr>
            <p:ph type="body" idx="1"/>
          </p:nvPr>
        </p:nvSpPr>
        <p:spPr>
          <a:xfrm>
            <a:off x="552263" y="1714313"/>
            <a:ext cx="7543800" cy="5121275"/>
          </a:xfrm>
        </p:spPr>
        <p:txBody>
          <a:bodyPr/>
          <a:lstStyle/>
          <a:p>
            <a:pPr eaLnBrk="1" hangingPunct="1"/>
            <a:r>
              <a:rPr lang="en-US" altLang="en-US" sz="2200" b="1" dirty="0">
                <a:effectLst/>
              </a:rPr>
              <a:t>Static</a:t>
            </a:r>
          </a:p>
          <a:p>
            <a:pPr lvl="1" eaLnBrk="1" hangingPunct="1"/>
            <a:r>
              <a:rPr lang="en-US" altLang="en-US" sz="2200" dirty="0">
                <a:effectLst/>
              </a:rPr>
              <a:t>Weight and size of vehicle</a:t>
            </a:r>
          </a:p>
          <a:p>
            <a:pPr eaLnBrk="1" hangingPunct="1"/>
            <a:r>
              <a:rPr lang="en-US" altLang="en-US" sz="2200" b="1" dirty="0">
                <a:effectLst/>
              </a:rPr>
              <a:t>Kinematic</a:t>
            </a:r>
          </a:p>
          <a:p>
            <a:pPr lvl="1" eaLnBrk="1" hangingPunct="1"/>
            <a:r>
              <a:rPr lang="en-US" altLang="en-US" sz="2200" dirty="0">
                <a:effectLst/>
              </a:rPr>
              <a:t>Motion w/o considering forces that cause vehicle to move</a:t>
            </a:r>
          </a:p>
          <a:p>
            <a:pPr eaLnBrk="1" hangingPunct="1"/>
            <a:r>
              <a:rPr lang="en-US" altLang="en-US" sz="2200" b="1" dirty="0">
                <a:effectLst/>
              </a:rPr>
              <a:t>Dynamic</a:t>
            </a:r>
          </a:p>
          <a:p>
            <a:pPr lvl="1" eaLnBrk="1" hangingPunct="1"/>
            <a:r>
              <a:rPr lang="en-US" altLang="en-US" sz="2200" dirty="0">
                <a:effectLst/>
              </a:rPr>
              <a:t>Forces that cause or retard motion of vehicle</a:t>
            </a:r>
          </a:p>
          <a:p>
            <a:pPr eaLnBrk="1" hangingPunct="1"/>
            <a:r>
              <a:rPr lang="en-US" altLang="en-US" sz="2200" b="1" dirty="0">
                <a:effectLst/>
              </a:rPr>
              <a:t>Choice of Design Vehicle</a:t>
            </a:r>
          </a:p>
          <a:p>
            <a:pPr lvl="1" eaLnBrk="1" hangingPunct="1"/>
            <a:r>
              <a:rPr lang="en-US" altLang="en-US" sz="2200" dirty="0">
                <a:effectLst/>
              </a:rPr>
              <a:t>Has characteristics that encompass those of nearly all vehicles expected to use highway</a:t>
            </a:r>
          </a:p>
        </p:txBody>
      </p:sp>
    </p:spTree>
    <p:extLst>
      <p:ext uri="{BB962C8B-B14F-4D97-AF65-F5344CB8AC3E}">
        <p14:creationId xmlns:p14="http://schemas.microsoft.com/office/powerpoint/2010/main" val="328814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1555-773A-45BD-8350-CF85DA8C943C}"/>
              </a:ext>
            </a:extLst>
          </p:cNvPr>
          <p:cNvSpPr>
            <a:spLocks noGrp="1"/>
          </p:cNvSpPr>
          <p:nvPr>
            <p:ph type="title"/>
          </p:nvPr>
        </p:nvSpPr>
        <p:spPr/>
        <p:txBody>
          <a:bodyPr/>
          <a:lstStyle/>
          <a:p>
            <a:pPr algn="ctr">
              <a:defRPr/>
            </a:pPr>
            <a:r>
              <a:rPr lang="en-US" altLang="en-US" sz="4400" b="1" dirty="0">
                <a:solidFill>
                  <a:srgbClr val="000099"/>
                </a:solidFill>
                <a:effectLst/>
              </a:rPr>
              <a:t>Minimum Radius of a Circular Curve</a:t>
            </a:r>
            <a:endParaRPr lang="en-US" sz="4400" b="1" dirty="0">
              <a:solidFill>
                <a:srgbClr val="000099"/>
              </a:solidFill>
            </a:endParaRPr>
          </a:p>
        </p:txBody>
      </p:sp>
      <p:sp>
        <p:nvSpPr>
          <p:cNvPr id="4" name="Content Placeholder 3">
            <a:extLst>
              <a:ext uri="{FF2B5EF4-FFF2-40B4-BE49-F238E27FC236}">
                <a16:creationId xmlns:a16="http://schemas.microsoft.com/office/drawing/2014/main" id="{D15A943D-0DDD-4A5C-8E4C-FE6765D6200A}"/>
              </a:ext>
            </a:extLst>
          </p:cNvPr>
          <p:cNvSpPr>
            <a:spLocks noGrp="1"/>
          </p:cNvSpPr>
          <p:nvPr>
            <p:ph idx="1"/>
          </p:nvPr>
        </p:nvSpPr>
        <p:spPr>
          <a:xfrm>
            <a:off x="574675" y="1752600"/>
            <a:ext cx="7543800" cy="4664075"/>
          </a:xfrm>
        </p:spPr>
        <p:txBody>
          <a:bodyPr/>
          <a:lstStyle/>
          <a:p>
            <a:pPr>
              <a:defRPr/>
            </a:pPr>
            <a:r>
              <a:rPr lang="en-US" b="1" dirty="0">
                <a:effectLst/>
              </a:rPr>
              <a:t>Minimum Curve Radius Formula</a:t>
            </a:r>
          </a:p>
          <a:p>
            <a:pPr lvl="1">
              <a:defRPr/>
            </a:pPr>
            <a:r>
              <a:rPr lang="en-US" dirty="0">
                <a:effectLst/>
              </a:rPr>
              <a:t>Forces acting on vehicle</a:t>
            </a:r>
          </a:p>
          <a:p>
            <a:pPr lvl="2">
              <a:defRPr/>
            </a:pPr>
            <a:r>
              <a:rPr lang="en-US" sz="2200" dirty="0">
                <a:effectLst/>
              </a:rPr>
              <a:t>Vehicle weight</a:t>
            </a:r>
          </a:p>
          <a:p>
            <a:pPr lvl="2">
              <a:defRPr/>
            </a:pPr>
            <a:r>
              <a:rPr lang="en-US" sz="2200" dirty="0">
                <a:effectLst/>
              </a:rPr>
              <a:t>Friction force between tires &amp; roadway</a:t>
            </a:r>
          </a:p>
          <a:p>
            <a:pPr lvl="2">
              <a:defRPr/>
            </a:pPr>
            <a:r>
              <a:rPr lang="en-US" sz="2200" dirty="0">
                <a:effectLst/>
              </a:rPr>
              <a:t>Centrifugal force</a:t>
            </a:r>
          </a:p>
          <a:p>
            <a:pPr lvl="1">
              <a:defRPr/>
            </a:pPr>
            <a:r>
              <a:rPr lang="en-US" dirty="0">
                <a:effectLst/>
              </a:rPr>
              <a:t>Sum of forces acting on vehicle parallel to roadway is zero</a:t>
            </a:r>
          </a:p>
          <a:p>
            <a:pPr marL="971550" lvl="1" indent="-457200">
              <a:defRPr/>
            </a:pPr>
            <a:r>
              <a:rPr lang="en-US" dirty="0">
                <a:effectLst/>
              </a:rPr>
              <a:t>Coefficient of “side friction”</a:t>
            </a:r>
          </a:p>
          <a:p>
            <a:pPr marL="1371600" lvl="2" indent="-457200">
              <a:defRPr/>
            </a:pPr>
            <a:r>
              <a:rPr lang="en-US" sz="2200" dirty="0">
                <a:effectLst/>
              </a:rPr>
              <a:t>Based on driver comfort</a:t>
            </a:r>
          </a:p>
          <a:p>
            <a:pPr marL="1371600" lvl="2" indent="-457200">
              <a:defRPr/>
            </a:pPr>
            <a:r>
              <a:rPr lang="en-US" sz="2200" dirty="0">
                <a:effectLst/>
              </a:rPr>
              <a:t>Given in Table 3.3</a:t>
            </a:r>
          </a:p>
        </p:txBody>
      </p:sp>
    </p:spTree>
    <p:extLst>
      <p:ext uri="{BB962C8B-B14F-4D97-AF65-F5344CB8AC3E}">
        <p14:creationId xmlns:p14="http://schemas.microsoft.com/office/powerpoint/2010/main" val="370529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4E35416-B5FA-4CDB-A68D-30766890D5E6}"/>
              </a:ext>
            </a:extLst>
          </p:cNvPr>
          <p:cNvSpPr>
            <a:spLocks noGrp="1" noChangeArrowheads="1"/>
          </p:cNvSpPr>
          <p:nvPr>
            <p:ph type="title"/>
          </p:nvPr>
        </p:nvSpPr>
        <p:spPr/>
        <p:txBody>
          <a:bodyPr/>
          <a:lstStyle/>
          <a:p>
            <a:pPr algn="ctr" eaLnBrk="1" hangingPunct="1"/>
            <a:r>
              <a:rPr lang="en-US" altLang="en-US" sz="4400" b="1" dirty="0">
                <a:solidFill>
                  <a:srgbClr val="000099"/>
                </a:solidFill>
                <a:effectLst/>
              </a:rPr>
              <a:t>Minimum Radius of a Circular Curve</a:t>
            </a:r>
          </a:p>
        </p:txBody>
      </p:sp>
      <p:sp>
        <p:nvSpPr>
          <p:cNvPr id="48131" name="Content Placeholder 1">
            <a:extLst>
              <a:ext uri="{FF2B5EF4-FFF2-40B4-BE49-F238E27FC236}">
                <a16:creationId xmlns:a16="http://schemas.microsoft.com/office/drawing/2014/main" id="{09904FDC-C0EC-4841-94C3-1A966F54F936}"/>
              </a:ext>
            </a:extLst>
          </p:cNvPr>
          <p:cNvSpPr>
            <a:spLocks noGrp="1" noChangeArrowheads="1"/>
          </p:cNvSpPr>
          <p:nvPr>
            <p:ph idx="1"/>
          </p:nvPr>
        </p:nvSpPr>
        <p:spPr>
          <a:xfrm>
            <a:off x="552263" y="1752600"/>
            <a:ext cx="7543800" cy="4648200"/>
          </a:xfrm>
        </p:spPr>
        <p:txBody>
          <a:bodyPr/>
          <a:lstStyle/>
          <a:p>
            <a:r>
              <a:rPr lang="en-US" altLang="en-US" sz="2800" b="1" dirty="0">
                <a:effectLst/>
              </a:rPr>
              <a:t>Minimum Curve Radius Formula</a:t>
            </a:r>
          </a:p>
          <a:p>
            <a:pPr lvl="1"/>
            <a:r>
              <a:rPr lang="en-US" altLang="en-US" sz="2400" dirty="0">
                <a:effectLst/>
              </a:rPr>
              <a:t>Maximum Superelevation Rate</a:t>
            </a:r>
          </a:p>
          <a:p>
            <a:pPr lvl="2"/>
            <a:r>
              <a:rPr lang="en-US" altLang="en-US" sz="2000" dirty="0">
                <a:effectLst/>
              </a:rPr>
              <a:t>Depends on various factors—rural or urban area, weather conditions, etc.</a:t>
            </a:r>
          </a:p>
          <a:p>
            <a:pPr lvl="2"/>
            <a:r>
              <a:rPr lang="en-US" altLang="en-US" sz="2000" dirty="0">
                <a:effectLst/>
              </a:rPr>
              <a:t>Ranges from 0.12 to 0.04</a:t>
            </a:r>
          </a:p>
          <a:p>
            <a:pPr lvl="2"/>
            <a:r>
              <a:rPr lang="en-US" altLang="en-US" sz="2000" dirty="0">
                <a:effectLst/>
              </a:rPr>
              <a:t>Maximum rate of 8% used in areas (e.g., Wyoming) which experience winter weather (snow and ice on roadway)</a:t>
            </a:r>
          </a:p>
          <a:p>
            <a:pPr lvl="2"/>
            <a:r>
              <a:rPr lang="en-US" altLang="en-US" sz="2000" dirty="0">
                <a:effectLst/>
              </a:rPr>
              <a:t>Maximum rate of 4% used in urban areas to minimize effects on adjacent property, intersections, etc. </a:t>
            </a:r>
            <a:r>
              <a:rPr lang="en-US" altLang="en-US" sz="2000" b="1" dirty="0">
                <a:effectLst/>
              </a:rPr>
              <a:t> </a:t>
            </a:r>
            <a:br>
              <a:rPr lang="en-US" altLang="en-US" sz="2000" b="1" dirty="0">
                <a:effectLst/>
              </a:rPr>
            </a:br>
            <a:endParaRPr lang="en-US" altLang="en-US" sz="2000" b="1" dirty="0">
              <a:effectLst/>
            </a:endParaRPr>
          </a:p>
        </p:txBody>
      </p:sp>
    </p:spTree>
    <p:extLst>
      <p:ext uri="{BB962C8B-B14F-4D97-AF65-F5344CB8AC3E}">
        <p14:creationId xmlns:p14="http://schemas.microsoft.com/office/powerpoint/2010/main" val="200607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316B341-232F-4312-B056-0711187CABD6}"/>
              </a:ext>
            </a:extLst>
          </p:cNvPr>
          <p:cNvSpPr>
            <a:spLocks noGrp="1" noChangeArrowheads="1"/>
          </p:cNvSpPr>
          <p:nvPr>
            <p:ph type="title"/>
          </p:nvPr>
        </p:nvSpPr>
        <p:spPr/>
        <p:txBody>
          <a:bodyPr/>
          <a:lstStyle/>
          <a:p>
            <a:pPr algn="ctr" eaLnBrk="1" hangingPunct="1"/>
            <a:r>
              <a:rPr lang="en-US" altLang="en-US" sz="4400" b="1" dirty="0">
                <a:solidFill>
                  <a:srgbClr val="000099"/>
                </a:solidFill>
                <a:effectLst/>
              </a:rPr>
              <a:t>Minimum Radius of a Circular Curve</a:t>
            </a:r>
          </a:p>
        </p:txBody>
      </p:sp>
      <p:sp>
        <p:nvSpPr>
          <p:cNvPr id="50179" name="Rectangle 3">
            <a:extLst>
              <a:ext uri="{FF2B5EF4-FFF2-40B4-BE49-F238E27FC236}">
                <a16:creationId xmlns:a16="http://schemas.microsoft.com/office/drawing/2014/main" id="{E420C8CD-4DA4-44AF-823A-3CAED653014B}"/>
              </a:ext>
            </a:extLst>
          </p:cNvPr>
          <p:cNvSpPr>
            <a:spLocks noGrp="1" noChangeArrowheads="1"/>
          </p:cNvSpPr>
          <p:nvPr>
            <p:ph type="body" idx="1"/>
          </p:nvPr>
        </p:nvSpPr>
        <p:spPr>
          <a:xfrm>
            <a:off x="3886200" y="2362200"/>
            <a:ext cx="5105400" cy="533400"/>
          </a:xfrm>
        </p:spPr>
        <p:txBody>
          <a:bodyPr/>
          <a:lstStyle/>
          <a:p>
            <a:pPr algn="r" eaLnBrk="1" hangingPunct="1">
              <a:lnSpc>
                <a:spcPct val="90000"/>
              </a:lnSpc>
              <a:buFont typeface="Wingdings" panose="05000000000000000000" pitchFamily="2" charset="2"/>
              <a:buNone/>
            </a:pPr>
            <a:r>
              <a:rPr lang="en-US" altLang="en-US" i="1" dirty="0">
                <a:effectLst/>
              </a:rPr>
              <a:t>---------- Equations 3.33</a:t>
            </a:r>
          </a:p>
        </p:txBody>
      </p:sp>
      <p:graphicFrame>
        <p:nvGraphicFramePr>
          <p:cNvPr id="50180" name="Object 4">
            <a:extLst>
              <a:ext uri="{FF2B5EF4-FFF2-40B4-BE49-F238E27FC236}">
                <a16:creationId xmlns:a16="http://schemas.microsoft.com/office/drawing/2014/main" id="{66034D0F-06A8-4D77-941B-E9AF6A9469C0}"/>
              </a:ext>
            </a:extLst>
          </p:cNvPr>
          <p:cNvGraphicFramePr>
            <a:graphicFrameLocks noChangeAspect="1"/>
          </p:cNvGraphicFramePr>
          <p:nvPr>
            <p:extLst>
              <p:ext uri="{D42A27DB-BD31-4B8C-83A1-F6EECF244321}">
                <p14:modId xmlns:p14="http://schemas.microsoft.com/office/powerpoint/2010/main" val="426346854"/>
              </p:ext>
            </p:extLst>
          </p:nvPr>
        </p:nvGraphicFramePr>
        <p:xfrm>
          <a:off x="838200" y="1828800"/>
          <a:ext cx="3186113" cy="4038600"/>
        </p:xfrm>
        <a:graphic>
          <a:graphicData uri="http://schemas.openxmlformats.org/presentationml/2006/ole">
            <mc:AlternateContent xmlns:mc="http://schemas.openxmlformats.org/markup-compatibility/2006">
              <mc:Choice xmlns:v="urn:schemas-microsoft-com:vml" Requires="v">
                <p:oleObj spid="_x0000_s2082" name="Equation" r:id="rId4" imgW="838120" imgH="1081969" progId="Equation.3">
                  <p:embed/>
                </p:oleObj>
              </mc:Choice>
              <mc:Fallback>
                <p:oleObj name="Equation" r:id="rId4" imgW="838120" imgH="1081969" progId="Equation.3">
                  <p:embed/>
                  <p:pic>
                    <p:nvPicPr>
                      <p:cNvPr id="50180" name="Object 4">
                        <a:extLst>
                          <a:ext uri="{FF2B5EF4-FFF2-40B4-BE49-F238E27FC236}">
                            <a16:creationId xmlns:a16="http://schemas.microsoft.com/office/drawing/2014/main" id="{66034D0F-06A8-4D77-941B-E9AF6A9469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28800"/>
                        <a:ext cx="3186113"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3">
            <a:extLst>
              <a:ext uri="{FF2B5EF4-FFF2-40B4-BE49-F238E27FC236}">
                <a16:creationId xmlns:a16="http://schemas.microsoft.com/office/drawing/2014/main" id="{B77DBE72-3249-4CFB-82EE-A4E0FB255321}"/>
              </a:ext>
            </a:extLst>
          </p:cNvPr>
          <p:cNvSpPr txBox="1">
            <a:spLocks noChangeArrowheads="1"/>
          </p:cNvSpPr>
          <p:nvPr/>
        </p:nvSpPr>
        <p:spPr bwMode="auto">
          <a:xfrm>
            <a:off x="3429000" y="4800600"/>
            <a:ext cx="5562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rgbClr val="6600FF"/>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6600FF"/>
              </a:buClr>
              <a:buChar char="o"/>
              <a:defRPr sz="2600">
                <a:solidFill>
                  <a:schemeClr val="tx1"/>
                </a:solidFill>
                <a:latin typeface="+mn-lt"/>
              </a:defRPr>
            </a:lvl2pPr>
            <a:lvl3pPr marL="1304925" indent="-395288" algn="l" rtl="0" eaLnBrk="0" fontAlgn="base" hangingPunct="0">
              <a:spcBef>
                <a:spcPct val="20000"/>
              </a:spcBef>
              <a:spcAft>
                <a:spcPct val="0"/>
              </a:spcAft>
              <a:buClr>
                <a:srgbClr val="6600FF"/>
              </a:buClr>
              <a:buFont typeface="Wingdings" panose="05000000000000000000" pitchFamily="2" charset="2"/>
              <a:buChar char="q"/>
              <a:defRPr sz="2300">
                <a:solidFill>
                  <a:schemeClr val="tx1"/>
                </a:solidFill>
                <a:latin typeface="+mn-lt"/>
              </a:defRPr>
            </a:lvl3pPr>
            <a:lvl4pPr marL="1693863" indent="-387350" algn="l" rtl="0" eaLnBrk="0" fontAlgn="base" hangingPunct="0">
              <a:spcBef>
                <a:spcPct val="20000"/>
              </a:spcBef>
              <a:spcAft>
                <a:spcPct val="0"/>
              </a:spcAft>
              <a:buClr>
                <a:srgbClr val="6600FF"/>
              </a:buClr>
              <a:buChar char="•"/>
              <a:defRPr sz="2000">
                <a:solidFill>
                  <a:schemeClr val="tx1"/>
                </a:solidFill>
                <a:latin typeface="+mn-lt"/>
              </a:defRPr>
            </a:lvl4pPr>
            <a:lvl5pPr marL="2093913" indent="-398463" algn="l" rtl="0" eaLnBrk="0" fontAlgn="base" hangingPunct="0">
              <a:spcBef>
                <a:spcPct val="25000"/>
              </a:spcBef>
              <a:spcAft>
                <a:spcPct val="0"/>
              </a:spcAft>
              <a:buClr>
                <a:srgbClr val="6600FF"/>
              </a:buClr>
              <a:buFont typeface="Wingdings" panose="05000000000000000000" pitchFamily="2" charset="2"/>
              <a:buChar char="ü"/>
              <a:defRPr sz="2000">
                <a:solidFill>
                  <a:schemeClr val="tx1"/>
                </a:solidFill>
                <a:latin typeface="+mn-lt"/>
              </a:defRPr>
            </a:lvl5pPr>
            <a:lvl6pPr marL="25511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6pPr>
            <a:lvl7pPr marL="30083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7pPr>
            <a:lvl8pPr marL="34655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8pPr>
            <a:lvl9pPr marL="39227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9pPr>
          </a:lstStyle>
          <a:p>
            <a:pPr algn="r" eaLnBrk="1" hangingPunct="1">
              <a:lnSpc>
                <a:spcPct val="90000"/>
              </a:lnSpc>
              <a:buFont typeface="Wingdings" panose="05000000000000000000" pitchFamily="2" charset="2"/>
              <a:buNone/>
            </a:pPr>
            <a:r>
              <a:rPr lang="en-US" altLang="en-US" i="1" kern="0" dirty="0"/>
              <a:t>---------- Equations 3.34</a:t>
            </a:r>
          </a:p>
        </p:txBody>
      </p:sp>
    </p:spTree>
    <p:extLst>
      <p:ext uri="{BB962C8B-B14F-4D97-AF65-F5344CB8AC3E}">
        <p14:creationId xmlns:p14="http://schemas.microsoft.com/office/powerpoint/2010/main" val="3318087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7A7344B-5DB1-4987-9888-F81540D113C7}"/>
              </a:ext>
            </a:extLst>
          </p:cNvPr>
          <p:cNvSpPr>
            <a:spLocks noGrp="1" noChangeArrowheads="1"/>
          </p:cNvSpPr>
          <p:nvPr>
            <p:ph type="title"/>
          </p:nvPr>
        </p:nvSpPr>
        <p:spPr/>
        <p:txBody>
          <a:bodyPr/>
          <a:lstStyle/>
          <a:p>
            <a:pPr algn="ctr" eaLnBrk="1" hangingPunct="1"/>
            <a:r>
              <a:rPr lang="en-US" altLang="en-US" sz="4400" b="1" dirty="0">
                <a:solidFill>
                  <a:srgbClr val="000099"/>
                </a:solidFill>
                <a:effectLst/>
              </a:rPr>
              <a:t>Coefficient of Side Friction</a:t>
            </a:r>
          </a:p>
        </p:txBody>
      </p:sp>
      <p:sp>
        <p:nvSpPr>
          <p:cNvPr id="52227" name="Rectangle 3">
            <a:extLst>
              <a:ext uri="{FF2B5EF4-FFF2-40B4-BE49-F238E27FC236}">
                <a16:creationId xmlns:a16="http://schemas.microsoft.com/office/drawing/2014/main" id="{FC8F6195-E2E3-4299-B11B-15CD1A03FFA5}"/>
              </a:ext>
            </a:extLst>
          </p:cNvPr>
          <p:cNvSpPr>
            <a:spLocks noGrp="1" noChangeArrowheads="1"/>
          </p:cNvSpPr>
          <p:nvPr>
            <p:ph type="body" idx="1"/>
          </p:nvPr>
        </p:nvSpPr>
        <p:spPr>
          <a:xfrm>
            <a:off x="1066800" y="1752600"/>
            <a:ext cx="7543800" cy="914400"/>
          </a:xfrm>
        </p:spPr>
        <p:txBody>
          <a:bodyPr/>
          <a:lstStyle/>
          <a:p>
            <a:pPr algn="ctr" eaLnBrk="1" hangingPunct="1">
              <a:buFont typeface="Wingdings" panose="05000000000000000000" pitchFamily="2" charset="2"/>
              <a:buNone/>
            </a:pPr>
            <a:r>
              <a:rPr lang="en-US" altLang="en-US" sz="3600" b="1" u="sng" dirty="0">
                <a:effectLst/>
              </a:rPr>
              <a:t>Table 3.3</a:t>
            </a:r>
            <a:endParaRPr lang="en-US" altLang="en-US" sz="2800" b="1" u="sng" dirty="0">
              <a:effectLst/>
            </a:endParaRPr>
          </a:p>
        </p:txBody>
      </p:sp>
      <p:graphicFrame>
        <p:nvGraphicFramePr>
          <p:cNvPr id="320553" name="Group 41">
            <a:extLst>
              <a:ext uri="{FF2B5EF4-FFF2-40B4-BE49-F238E27FC236}">
                <a16:creationId xmlns:a16="http://schemas.microsoft.com/office/drawing/2014/main" id="{2227CD33-C058-4FE3-81B0-F55984B44EA5}"/>
              </a:ext>
            </a:extLst>
          </p:cNvPr>
          <p:cNvGraphicFramePr>
            <a:graphicFrameLocks noGrp="1"/>
          </p:cNvGraphicFramePr>
          <p:nvPr>
            <p:extLst>
              <p:ext uri="{D42A27DB-BD31-4B8C-83A1-F6EECF244321}">
                <p14:modId xmlns:p14="http://schemas.microsoft.com/office/powerpoint/2010/main" val="3958135706"/>
              </p:ext>
            </p:extLst>
          </p:nvPr>
        </p:nvGraphicFramePr>
        <p:xfrm>
          <a:off x="1790700" y="2438400"/>
          <a:ext cx="6096000" cy="3657603"/>
        </p:xfrm>
        <a:graphic>
          <a:graphicData uri="http://schemas.openxmlformats.org/drawingml/2006/table">
            <a:tbl>
              <a:tblPr/>
              <a:tblGrid>
                <a:gridCol w="2590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9448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Design Speed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Coefficient of Side Friction, </a:t>
                      </a:r>
                      <a:r>
                        <a:rPr kumimoji="0" lang="en-US" sz="2400" b="0" i="0" u="none" strike="noStrike" cap="none" normalizeH="0" baseline="0" dirty="0" err="1">
                          <a:ln>
                            <a:noFill/>
                          </a:ln>
                          <a:solidFill>
                            <a:schemeClr val="tx1"/>
                          </a:solidFill>
                          <a:effectLst/>
                          <a:latin typeface="Tahoma" pitchFamily="34" charset="0"/>
                        </a:rPr>
                        <a:t>f</a:t>
                      </a:r>
                      <a:r>
                        <a:rPr kumimoji="0" lang="en-US" sz="2400" b="0" i="0" u="none" strike="noStrike" cap="none" normalizeH="0" baseline="-25000" dirty="0" err="1">
                          <a:ln>
                            <a:noFill/>
                          </a:ln>
                          <a:solidFill>
                            <a:schemeClr val="tx1"/>
                          </a:solidFill>
                          <a:effectLst/>
                          <a:latin typeface="Tahoma" pitchFamily="34" charset="0"/>
                        </a:rPr>
                        <a:t>s</a:t>
                      </a:r>
                      <a:endParaRPr kumimoji="0" lang="en-US" sz="2800" b="0" i="0" u="none" strike="noStrike" cap="none" normalizeH="0" baseline="0" dirty="0">
                        <a:ln>
                          <a:noFill/>
                        </a:ln>
                        <a:solidFill>
                          <a:schemeClr val="tx1"/>
                        </a:solidFill>
                        <a:effectLst/>
                        <a:latin typeface="Tahoma"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3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30</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0.2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3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40</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0.16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3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50</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0.14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3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60</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0.12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3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70</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0.10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904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5F3BE47-52A8-4757-B76B-C44A46D094FA}"/>
              </a:ext>
            </a:extLst>
          </p:cNvPr>
          <p:cNvSpPr>
            <a:spLocks noGrp="1" noChangeArrowheads="1"/>
          </p:cNvSpPr>
          <p:nvPr>
            <p:ph type="title"/>
          </p:nvPr>
        </p:nvSpPr>
        <p:spPr/>
        <p:txBody>
          <a:bodyPr/>
          <a:lstStyle/>
          <a:p>
            <a:pPr algn="ctr" eaLnBrk="1" hangingPunct="1"/>
            <a:r>
              <a:rPr lang="en-US" altLang="en-US" sz="4400" b="1">
                <a:solidFill>
                  <a:srgbClr val="000099"/>
                </a:solidFill>
                <a:effectLst/>
              </a:rPr>
              <a:t>General Dynamics Formulas</a:t>
            </a:r>
          </a:p>
        </p:txBody>
      </p:sp>
      <p:sp>
        <p:nvSpPr>
          <p:cNvPr id="56323" name="Rectangle 3">
            <a:extLst>
              <a:ext uri="{FF2B5EF4-FFF2-40B4-BE49-F238E27FC236}">
                <a16:creationId xmlns:a16="http://schemas.microsoft.com/office/drawing/2014/main" id="{E5431DE3-6B55-4959-A405-ABA7B3C1A20C}"/>
              </a:ext>
            </a:extLst>
          </p:cNvPr>
          <p:cNvSpPr>
            <a:spLocks noGrp="1" noChangeArrowheads="1"/>
          </p:cNvSpPr>
          <p:nvPr>
            <p:ph type="body" idx="1"/>
          </p:nvPr>
        </p:nvSpPr>
        <p:spPr>
          <a:xfrm>
            <a:off x="547781" y="1676400"/>
            <a:ext cx="7543800" cy="4495800"/>
          </a:xfrm>
        </p:spPr>
        <p:txBody>
          <a:bodyPr/>
          <a:lstStyle/>
          <a:p>
            <a:pPr marL="609600" indent="-609600" eaLnBrk="1" hangingPunct="1">
              <a:defRPr/>
            </a:pPr>
            <a:r>
              <a:rPr lang="en-US" altLang="en-US" sz="2800" dirty="0">
                <a:effectLst/>
              </a:rPr>
              <a:t>General dynamics formulas</a:t>
            </a:r>
          </a:p>
          <a:p>
            <a:pPr marL="1371600" lvl="2" indent="-457200" eaLnBrk="1" hangingPunct="1">
              <a:defRPr/>
            </a:pPr>
            <a:r>
              <a:rPr lang="en-US" altLang="en-US" sz="2200" dirty="0" err="1">
                <a:effectLst/>
              </a:rPr>
              <a:t>V</a:t>
            </a:r>
            <a:r>
              <a:rPr lang="en-US" altLang="en-US" sz="2200" baseline="-25000" dirty="0" err="1">
                <a:effectLst/>
              </a:rPr>
              <a:t>f</a:t>
            </a:r>
            <a:r>
              <a:rPr lang="en-US" altLang="en-US" sz="2200" dirty="0">
                <a:effectLst/>
              </a:rPr>
              <a:t> = v</a:t>
            </a:r>
            <a:r>
              <a:rPr lang="en-US" altLang="en-US" sz="2200" baseline="-25000" dirty="0">
                <a:effectLst/>
              </a:rPr>
              <a:t>0</a:t>
            </a:r>
            <a:r>
              <a:rPr lang="en-US" altLang="en-US" sz="2200" dirty="0">
                <a:effectLst/>
              </a:rPr>
              <a:t> + at</a:t>
            </a:r>
          </a:p>
          <a:p>
            <a:pPr marL="1371600" lvl="2" indent="-457200" eaLnBrk="1" hangingPunct="1">
              <a:defRPr/>
            </a:pPr>
            <a:r>
              <a:rPr lang="en-US" altLang="en-US" sz="2200" dirty="0">
                <a:effectLst/>
              </a:rPr>
              <a:t>d = v</a:t>
            </a:r>
            <a:r>
              <a:rPr lang="en-US" altLang="en-US" sz="2200" baseline="-25000" dirty="0">
                <a:effectLst/>
              </a:rPr>
              <a:t>0</a:t>
            </a:r>
            <a:r>
              <a:rPr lang="en-US" altLang="en-US" sz="2200" dirty="0">
                <a:effectLst/>
              </a:rPr>
              <a:t>t + ½ at</a:t>
            </a:r>
            <a:r>
              <a:rPr lang="en-US" altLang="en-US" sz="2200" baseline="30000" dirty="0">
                <a:effectLst/>
              </a:rPr>
              <a:t>2</a:t>
            </a:r>
          </a:p>
          <a:p>
            <a:pPr marL="1371600" lvl="2" indent="-457200" eaLnBrk="1" hangingPunct="1">
              <a:defRPr/>
            </a:pPr>
            <a:r>
              <a:rPr lang="en-US" altLang="en-US" sz="2200" dirty="0" err="1">
                <a:effectLst/>
              </a:rPr>
              <a:t>V</a:t>
            </a:r>
            <a:r>
              <a:rPr lang="en-US" altLang="en-US" sz="2200" baseline="-25000" dirty="0" err="1">
                <a:effectLst/>
              </a:rPr>
              <a:t>f</a:t>
            </a:r>
            <a:r>
              <a:rPr lang="en-US" altLang="en-US" sz="2200" baseline="-25000" dirty="0">
                <a:effectLst/>
              </a:rPr>
              <a:t> </a:t>
            </a:r>
            <a:r>
              <a:rPr lang="en-US" altLang="en-US" sz="2200" baseline="30000" dirty="0">
                <a:effectLst/>
              </a:rPr>
              <a:t>2 </a:t>
            </a:r>
            <a:r>
              <a:rPr lang="en-US" altLang="en-US" sz="2200" dirty="0">
                <a:effectLst/>
              </a:rPr>
              <a:t>= v</a:t>
            </a:r>
            <a:r>
              <a:rPr lang="en-US" altLang="en-US" sz="2200" baseline="-25000" dirty="0">
                <a:effectLst/>
              </a:rPr>
              <a:t>0 </a:t>
            </a:r>
            <a:r>
              <a:rPr lang="en-US" altLang="en-US" sz="2200" baseline="30000" dirty="0">
                <a:effectLst/>
              </a:rPr>
              <a:t>2  </a:t>
            </a:r>
            <a:r>
              <a:rPr lang="en-US" altLang="en-US" sz="2200" dirty="0">
                <a:effectLst/>
              </a:rPr>
              <a:t>+ 2ad</a:t>
            </a:r>
          </a:p>
          <a:p>
            <a:pPr marL="914400" lvl="2" indent="0" eaLnBrk="1" hangingPunct="1">
              <a:buNone/>
              <a:defRPr/>
            </a:pPr>
            <a:endParaRPr lang="en-US" altLang="en-US" sz="2200" dirty="0">
              <a:effectLst/>
            </a:endParaRPr>
          </a:p>
          <a:p>
            <a:pPr marL="536575" indent="-457200" eaLnBrk="1" hangingPunct="1">
              <a:buNone/>
              <a:defRPr/>
            </a:pPr>
            <a:r>
              <a:rPr lang="en-US" altLang="en-US" sz="2000" dirty="0">
                <a:effectLst/>
              </a:rPr>
              <a:t>Where,</a:t>
            </a:r>
          </a:p>
          <a:p>
            <a:pPr marL="1371600" lvl="2" indent="-457200" eaLnBrk="1" hangingPunct="1">
              <a:buFont typeface="Wingdings" panose="05000000000000000000" pitchFamily="2" charset="2"/>
              <a:buNone/>
              <a:defRPr/>
            </a:pPr>
            <a:r>
              <a:rPr lang="en-US" altLang="en-US" sz="2200" dirty="0" err="1">
                <a:effectLst/>
              </a:rPr>
              <a:t>V</a:t>
            </a:r>
            <a:r>
              <a:rPr lang="en-US" altLang="en-US" sz="2200" baseline="-25000" dirty="0" err="1">
                <a:effectLst/>
              </a:rPr>
              <a:t>f</a:t>
            </a:r>
            <a:r>
              <a:rPr lang="en-US" altLang="en-US" sz="2200" dirty="0">
                <a:effectLst/>
              </a:rPr>
              <a:t> = final velocity (</a:t>
            </a:r>
            <a:r>
              <a:rPr lang="en-US" altLang="en-US" sz="2200" dirty="0" err="1">
                <a:effectLst/>
              </a:rPr>
              <a:t>ft</a:t>
            </a:r>
            <a:r>
              <a:rPr lang="en-US" altLang="en-US" sz="2200" dirty="0">
                <a:effectLst/>
              </a:rPr>
              <a:t>/sec)</a:t>
            </a:r>
          </a:p>
          <a:p>
            <a:pPr marL="1371600" lvl="2" indent="-457200" eaLnBrk="1" hangingPunct="1">
              <a:buFont typeface="Wingdings" panose="05000000000000000000" pitchFamily="2" charset="2"/>
              <a:buNone/>
              <a:defRPr/>
            </a:pPr>
            <a:r>
              <a:rPr lang="en-US" altLang="en-US" sz="2200" dirty="0">
                <a:effectLst/>
              </a:rPr>
              <a:t>v</a:t>
            </a:r>
            <a:r>
              <a:rPr lang="en-US" altLang="en-US" sz="2200" baseline="-25000" dirty="0">
                <a:effectLst/>
              </a:rPr>
              <a:t>0 </a:t>
            </a:r>
            <a:r>
              <a:rPr lang="en-US" altLang="en-US" sz="2200" dirty="0">
                <a:effectLst/>
              </a:rPr>
              <a:t>= initial velocity (</a:t>
            </a:r>
            <a:r>
              <a:rPr lang="en-US" altLang="en-US" sz="2200" dirty="0" err="1">
                <a:effectLst/>
              </a:rPr>
              <a:t>ft</a:t>
            </a:r>
            <a:r>
              <a:rPr lang="en-US" altLang="en-US" sz="2200" dirty="0">
                <a:effectLst/>
              </a:rPr>
              <a:t>/sec)</a:t>
            </a:r>
          </a:p>
          <a:p>
            <a:pPr marL="1371600" lvl="2" indent="-457200" eaLnBrk="1" hangingPunct="1">
              <a:buFont typeface="Wingdings" panose="05000000000000000000" pitchFamily="2" charset="2"/>
              <a:buNone/>
              <a:defRPr/>
            </a:pPr>
            <a:r>
              <a:rPr lang="en-US" altLang="en-US" sz="2200" dirty="0">
                <a:effectLst/>
              </a:rPr>
              <a:t>a = acceleration or deceleration rate (</a:t>
            </a:r>
            <a:r>
              <a:rPr lang="en-US" altLang="en-US" sz="2200" dirty="0" err="1">
                <a:effectLst/>
              </a:rPr>
              <a:t>ft</a:t>
            </a:r>
            <a:r>
              <a:rPr lang="en-US" altLang="en-US" sz="2200" dirty="0">
                <a:effectLst/>
              </a:rPr>
              <a:t>/sec</a:t>
            </a:r>
            <a:r>
              <a:rPr lang="en-US" altLang="en-US" sz="2200" baseline="30000" dirty="0">
                <a:effectLst/>
              </a:rPr>
              <a:t>2</a:t>
            </a:r>
            <a:r>
              <a:rPr lang="en-US" altLang="en-US" sz="2200" dirty="0">
                <a:effectLst/>
              </a:rPr>
              <a:t>)</a:t>
            </a:r>
          </a:p>
          <a:p>
            <a:pPr marL="1371600" lvl="2" indent="-457200" eaLnBrk="1" hangingPunct="1">
              <a:buFont typeface="Wingdings" panose="05000000000000000000" pitchFamily="2" charset="2"/>
              <a:buNone/>
              <a:defRPr/>
            </a:pPr>
            <a:r>
              <a:rPr lang="en-US" altLang="en-US" sz="2200" dirty="0">
                <a:effectLst/>
              </a:rPr>
              <a:t>t = time (sec)</a:t>
            </a:r>
          </a:p>
          <a:p>
            <a:pPr marL="1371600" lvl="2" indent="-457200" eaLnBrk="1" hangingPunct="1">
              <a:buFont typeface="Wingdings" panose="05000000000000000000" pitchFamily="2" charset="2"/>
              <a:buNone/>
              <a:defRPr/>
            </a:pPr>
            <a:r>
              <a:rPr lang="en-US" altLang="en-US" sz="2200" dirty="0">
                <a:effectLst/>
              </a:rPr>
              <a:t>d = distance (feet)</a:t>
            </a:r>
          </a:p>
          <a:p>
            <a:pPr marL="1371600" lvl="2" indent="-457200" eaLnBrk="1" hangingPunct="1">
              <a:buFont typeface="Wingdings" panose="05000000000000000000" pitchFamily="2" charset="2"/>
              <a:buNone/>
              <a:defRPr/>
            </a:pPr>
            <a:endParaRPr lang="en-US" altLang="en-US" sz="2000" dirty="0">
              <a:effectLst/>
            </a:endParaRPr>
          </a:p>
          <a:p>
            <a:pPr marL="1371600" lvl="2" indent="-457200" eaLnBrk="1" hangingPunct="1">
              <a:buFont typeface="Wingdings" panose="05000000000000000000" pitchFamily="2" charset="2"/>
              <a:buNone/>
              <a:defRPr/>
            </a:pPr>
            <a:endParaRPr lang="en-US" altLang="en-US" sz="2000" dirty="0">
              <a:effectLst/>
            </a:endParaRPr>
          </a:p>
        </p:txBody>
      </p:sp>
    </p:spTree>
    <p:extLst>
      <p:ext uri="{BB962C8B-B14F-4D97-AF65-F5344CB8AC3E}">
        <p14:creationId xmlns:p14="http://schemas.microsoft.com/office/powerpoint/2010/main" val="178127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751069F-B861-4368-ABA8-AFFB340E5D03}"/>
              </a:ext>
            </a:extLst>
          </p:cNvPr>
          <p:cNvSpPr>
            <a:spLocks noGrp="1" noChangeArrowheads="1"/>
          </p:cNvSpPr>
          <p:nvPr>
            <p:ph type="title"/>
          </p:nvPr>
        </p:nvSpPr>
        <p:spPr>
          <a:xfrm>
            <a:off x="574675" y="304801"/>
            <a:ext cx="8001000" cy="990600"/>
          </a:xfrm>
        </p:spPr>
        <p:txBody>
          <a:bodyPr/>
          <a:lstStyle/>
          <a:p>
            <a:pPr algn="ctr" eaLnBrk="1" hangingPunct="1"/>
            <a:r>
              <a:rPr lang="en-US" altLang="en-US" sz="4400" b="1" dirty="0">
                <a:solidFill>
                  <a:srgbClr val="000099"/>
                </a:solidFill>
                <a:effectLst/>
              </a:rPr>
              <a:t>Vehicle Characteristics </a:t>
            </a:r>
          </a:p>
        </p:txBody>
      </p:sp>
      <p:graphicFrame>
        <p:nvGraphicFramePr>
          <p:cNvPr id="64515" name="Content Placeholder 3">
            <a:extLst>
              <a:ext uri="{FF2B5EF4-FFF2-40B4-BE49-F238E27FC236}">
                <a16:creationId xmlns:a16="http://schemas.microsoft.com/office/drawing/2014/main" id="{36E74E5A-79A7-4D71-A264-6BDAFEC0EC7A}"/>
              </a:ext>
            </a:extLst>
          </p:cNvPr>
          <p:cNvGraphicFramePr>
            <a:graphicFrameLocks noGrp="1" noChangeAspect="1"/>
          </p:cNvGraphicFramePr>
          <p:nvPr>
            <p:ph idx="1"/>
            <p:extLst>
              <p:ext uri="{D42A27DB-BD31-4B8C-83A1-F6EECF244321}">
                <p14:modId xmlns:p14="http://schemas.microsoft.com/office/powerpoint/2010/main" val="6597678"/>
              </p:ext>
            </p:extLst>
          </p:nvPr>
        </p:nvGraphicFramePr>
        <p:xfrm>
          <a:off x="1004047" y="1566582"/>
          <a:ext cx="6096000" cy="1524000"/>
        </p:xfrm>
        <a:graphic>
          <a:graphicData uri="http://schemas.openxmlformats.org/presentationml/2006/ole">
            <mc:AlternateContent xmlns:mc="http://schemas.openxmlformats.org/markup-compatibility/2006">
              <mc:Choice xmlns:v="urn:schemas-microsoft-com:vml" Requires="v">
                <p:oleObj spid="_x0000_s3106" name="Equation" r:id="rId4" imgW="1727200" imgH="431800" progId="Equation.DSMT4">
                  <p:embed/>
                </p:oleObj>
              </mc:Choice>
              <mc:Fallback>
                <p:oleObj name="Equation" r:id="rId4" imgW="1727200" imgH="431800" progId="Equation.DSMT4">
                  <p:embed/>
                  <p:pic>
                    <p:nvPicPr>
                      <p:cNvPr id="64515" name="Content Placeholder 3">
                        <a:extLst>
                          <a:ext uri="{FF2B5EF4-FFF2-40B4-BE49-F238E27FC236}">
                            <a16:creationId xmlns:a16="http://schemas.microsoft.com/office/drawing/2014/main" id="{36E74E5A-79A7-4D71-A264-6BDAFEC0EC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047" y="1566582"/>
                        <a:ext cx="60960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3">
            <a:extLst>
              <a:ext uri="{FF2B5EF4-FFF2-40B4-BE49-F238E27FC236}">
                <a16:creationId xmlns:a16="http://schemas.microsoft.com/office/drawing/2014/main" id="{54C4BACB-85EE-4D2C-AC57-6E8D095EC4C8}"/>
              </a:ext>
            </a:extLst>
          </p:cNvPr>
          <p:cNvSpPr txBox="1">
            <a:spLocks noChangeArrowheads="1"/>
          </p:cNvSpPr>
          <p:nvPr/>
        </p:nvSpPr>
        <p:spPr bwMode="auto">
          <a:xfrm>
            <a:off x="838200" y="3200400"/>
            <a:ext cx="8162365" cy="2743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en-US" kern="0" dirty="0">
                <a:effectLst>
                  <a:outerShdw blurRad="38100" dist="38100" dir="2700000" algn="tl">
                    <a:srgbClr val="FFFFFF"/>
                  </a:outerShdw>
                </a:effectLst>
                <a:latin typeface="+mn-lt"/>
              </a:rPr>
              <a:t>Where,</a:t>
            </a:r>
          </a:p>
          <a:p>
            <a:pPr marL="342900" indent="-342900" eaLnBrk="1" hangingPunct="1">
              <a:spcBef>
                <a:spcPct val="20000"/>
              </a:spcBef>
              <a:buClr>
                <a:schemeClr val="hlink"/>
              </a:buClr>
              <a:buSzPct val="70000"/>
              <a:buFont typeface="Wingdings" pitchFamily="2" charset="2"/>
              <a:buNone/>
              <a:defRPr/>
            </a:pPr>
            <a:r>
              <a:rPr lang="en-US" kern="0" dirty="0">
                <a:effectLst>
                  <a:outerShdw blurRad="38100" dist="38100" dir="2700000" algn="tl">
                    <a:srgbClr val="FFFFFF"/>
                  </a:outerShdw>
                </a:effectLst>
                <a:latin typeface="+mn-lt"/>
              </a:rPr>
              <a:t>W = overall gross weighted (nearest 500 lb)</a:t>
            </a:r>
          </a:p>
          <a:p>
            <a:pPr marL="342900" indent="-342900" eaLnBrk="1" hangingPunct="1">
              <a:spcBef>
                <a:spcPct val="20000"/>
              </a:spcBef>
              <a:buClr>
                <a:schemeClr val="hlink"/>
              </a:buClr>
              <a:buSzPct val="70000"/>
              <a:buFont typeface="Wingdings" pitchFamily="2" charset="2"/>
              <a:buNone/>
              <a:defRPr/>
            </a:pPr>
            <a:r>
              <a:rPr lang="en-US" kern="0" dirty="0">
                <a:effectLst>
                  <a:outerShdw blurRad="38100" dist="38100" dir="2700000" algn="tl">
                    <a:srgbClr val="FFFFFF"/>
                  </a:outerShdw>
                </a:effectLst>
                <a:latin typeface="+mn-lt"/>
              </a:rPr>
              <a:t>L = extreme of any group of two or more    consecutive axles (ft)</a:t>
            </a:r>
          </a:p>
          <a:p>
            <a:pPr marL="342900" indent="-342900" eaLnBrk="1" hangingPunct="1">
              <a:spcBef>
                <a:spcPct val="20000"/>
              </a:spcBef>
              <a:buClr>
                <a:schemeClr val="hlink"/>
              </a:buClr>
              <a:buSzPct val="70000"/>
              <a:buFont typeface="Wingdings" pitchFamily="2" charset="2"/>
              <a:buNone/>
              <a:defRPr/>
            </a:pPr>
            <a:r>
              <a:rPr lang="en-US" kern="0" dirty="0">
                <a:effectLst>
                  <a:outerShdw blurRad="38100" dist="38100" dir="2700000" algn="tl">
                    <a:srgbClr val="FFFFFF"/>
                  </a:outerShdw>
                </a:effectLst>
                <a:latin typeface="+mn-lt"/>
              </a:rPr>
              <a:t>N = number of axles in group under consideration</a:t>
            </a:r>
            <a:endParaRPr lang="en-US" sz="1800" kern="0" dirty="0">
              <a:effectLst>
                <a:outerShdw blurRad="38100" dist="38100" dir="2700000" algn="tl">
                  <a:srgbClr val="FFFFFF"/>
                </a:outerShdw>
              </a:effectLst>
              <a:latin typeface="+mn-lt"/>
            </a:endParaRPr>
          </a:p>
        </p:txBody>
      </p:sp>
    </p:spTree>
    <p:extLst>
      <p:ext uri="{BB962C8B-B14F-4D97-AF65-F5344CB8AC3E}">
        <p14:creationId xmlns:p14="http://schemas.microsoft.com/office/powerpoint/2010/main" val="233678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31EB6F6-04E5-4DDA-928B-5433A023F6D9}"/>
              </a:ext>
            </a:extLst>
          </p:cNvPr>
          <p:cNvSpPr>
            <a:spLocks noGrp="1" noChangeArrowheads="1"/>
          </p:cNvSpPr>
          <p:nvPr>
            <p:ph type="title"/>
          </p:nvPr>
        </p:nvSpPr>
        <p:spPr/>
        <p:txBody>
          <a:bodyPr/>
          <a:lstStyle/>
          <a:p>
            <a:pPr algn="ctr" eaLnBrk="1" hangingPunct="1"/>
            <a:r>
              <a:rPr lang="en-US" altLang="en-US" sz="4400" b="1" dirty="0">
                <a:solidFill>
                  <a:srgbClr val="000099"/>
                </a:solidFill>
                <a:effectLst/>
              </a:rPr>
              <a:t>Stopping Distance Formulas</a:t>
            </a:r>
          </a:p>
        </p:txBody>
      </p:sp>
      <p:graphicFrame>
        <p:nvGraphicFramePr>
          <p:cNvPr id="68611" name="Object 4">
            <a:extLst>
              <a:ext uri="{FF2B5EF4-FFF2-40B4-BE49-F238E27FC236}">
                <a16:creationId xmlns:a16="http://schemas.microsoft.com/office/drawing/2014/main" id="{04CA13C1-DE2F-4956-B65D-EDE065DC129F}"/>
              </a:ext>
            </a:extLst>
          </p:cNvPr>
          <p:cNvGraphicFramePr>
            <a:graphicFrameLocks noChangeAspect="1"/>
          </p:cNvGraphicFramePr>
          <p:nvPr>
            <p:extLst>
              <p:ext uri="{D42A27DB-BD31-4B8C-83A1-F6EECF244321}">
                <p14:modId xmlns:p14="http://schemas.microsoft.com/office/powerpoint/2010/main" val="2887893265"/>
              </p:ext>
            </p:extLst>
          </p:nvPr>
        </p:nvGraphicFramePr>
        <p:xfrm>
          <a:off x="1943100" y="4005263"/>
          <a:ext cx="4648200" cy="1889125"/>
        </p:xfrm>
        <a:graphic>
          <a:graphicData uri="http://schemas.openxmlformats.org/presentationml/2006/ole">
            <mc:AlternateContent xmlns:mc="http://schemas.openxmlformats.org/markup-compatibility/2006">
              <mc:Choice xmlns:v="urn:schemas-microsoft-com:vml" Requires="v">
                <p:oleObj spid="_x0000_s4194" name="Equation" r:id="rId4" imgW="1638260" imgH="624875" progId="Equation.3">
                  <p:embed/>
                </p:oleObj>
              </mc:Choice>
              <mc:Fallback>
                <p:oleObj name="Equation" r:id="rId4" imgW="1638260" imgH="624875" progId="Equation.3">
                  <p:embed/>
                  <p:pic>
                    <p:nvPicPr>
                      <p:cNvPr id="68611" name="Object 4">
                        <a:extLst>
                          <a:ext uri="{FF2B5EF4-FFF2-40B4-BE49-F238E27FC236}">
                            <a16:creationId xmlns:a16="http://schemas.microsoft.com/office/drawing/2014/main" id="{04CA13C1-DE2F-4956-B65D-EDE065DC12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100" y="4005263"/>
                        <a:ext cx="4648200" cy="188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2" name="Object 5">
            <a:extLst>
              <a:ext uri="{FF2B5EF4-FFF2-40B4-BE49-F238E27FC236}">
                <a16:creationId xmlns:a16="http://schemas.microsoft.com/office/drawing/2014/main" id="{1CAE162F-732B-4732-826F-5D9EE42AAFED}"/>
              </a:ext>
            </a:extLst>
          </p:cNvPr>
          <p:cNvGraphicFramePr>
            <a:graphicFrameLocks noChangeAspect="1"/>
          </p:cNvGraphicFramePr>
          <p:nvPr>
            <p:extLst>
              <p:ext uri="{D42A27DB-BD31-4B8C-83A1-F6EECF244321}">
                <p14:modId xmlns:p14="http://schemas.microsoft.com/office/powerpoint/2010/main" val="4033943534"/>
              </p:ext>
            </p:extLst>
          </p:nvPr>
        </p:nvGraphicFramePr>
        <p:xfrm>
          <a:off x="4495800" y="1828800"/>
          <a:ext cx="3346450" cy="2176463"/>
        </p:xfrm>
        <a:graphic>
          <a:graphicData uri="http://schemas.openxmlformats.org/presentationml/2006/ole">
            <mc:AlternateContent xmlns:mc="http://schemas.openxmlformats.org/markup-compatibility/2006">
              <mc:Choice xmlns:v="urn:schemas-microsoft-com:vml" Requires="v">
                <p:oleObj spid="_x0000_s4195" name="Equation" r:id="rId6" imgW="990680" imgH="624875" progId="Equation.3">
                  <p:embed/>
                </p:oleObj>
              </mc:Choice>
              <mc:Fallback>
                <p:oleObj name="Equation" r:id="rId6" imgW="990680" imgH="624875" progId="Equation.3">
                  <p:embed/>
                  <p:pic>
                    <p:nvPicPr>
                      <p:cNvPr id="68612" name="Object 5">
                        <a:extLst>
                          <a:ext uri="{FF2B5EF4-FFF2-40B4-BE49-F238E27FC236}">
                            <a16:creationId xmlns:a16="http://schemas.microsoft.com/office/drawing/2014/main" id="{1CAE162F-732B-4732-826F-5D9EE42AAF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828800"/>
                        <a:ext cx="3346450" cy="217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3" name="Object 6">
            <a:extLst>
              <a:ext uri="{FF2B5EF4-FFF2-40B4-BE49-F238E27FC236}">
                <a16:creationId xmlns:a16="http://schemas.microsoft.com/office/drawing/2014/main" id="{059E2A6C-7F82-470E-8EB2-F6B7A6D629C1}"/>
              </a:ext>
            </a:extLst>
          </p:cNvPr>
          <p:cNvGraphicFramePr>
            <a:graphicFrameLocks noChangeAspect="1"/>
          </p:cNvGraphicFramePr>
          <p:nvPr>
            <p:extLst>
              <p:ext uri="{D42A27DB-BD31-4B8C-83A1-F6EECF244321}">
                <p14:modId xmlns:p14="http://schemas.microsoft.com/office/powerpoint/2010/main" val="3428319424"/>
              </p:ext>
            </p:extLst>
          </p:nvPr>
        </p:nvGraphicFramePr>
        <p:xfrm>
          <a:off x="914400" y="1828800"/>
          <a:ext cx="3124200" cy="2032000"/>
        </p:xfrm>
        <a:graphic>
          <a:graphicData uri="http://schemas.openxmlformats.org/presentationml/2006/ole">
            <mc:AlternateContent xmlns:mc="http://schemas.openxmlformats.org/markup-compatibility/2006">
              <mc:Choice xmlns:v="urn:schemas-microsoft-com:vml" Requires="v">
                <p:oleObj spid="_x0000_s4196" name="Equation" r:id="rId8" imgW="990680" imgH="624875" progId="Equation.3">
                  <p:embed/>
                </p:oleObj>
              </mc:Choice>
              <mc:Fallback>
                <p:oleObj name="Equation" r:id="rId8" imgW="990680" imgH="624875" progId="Equation.3">
                  <p:embed/>
                  <p:pic>
                    <p:nvPicPr>
                      <p:cNvPr id="68613" name="Object 6">
                        <a:extLst>
                          <a:ext uri="{FF2B5EF4-FFF2-40B4-BE49-F238E27FC236}">
                            <a16:creationId xmlns:a16="http://schemas.microsoft.com/office/drawing/2014/main" id="{059E2A6C-7F82-470E-8EB2-F6B7A6D629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1828800"/>
                        <a:ext cx="31242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8960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C914A5C-ACFC-4F55-8808-DEE3F1B6092D}"/>
              </a:ext>
            </a:extLst>
          </p:cNvPr>
          <p:cNvSpPr>
            <a:spLocks noGrp="1" noChangeArrowheads="1"/>
          </p:cNvSpPr>
          <p:nvPr>
            <p:ph type="body" idx="1"/>
          </p:nvPr>
        </p:nvSpPr>
        <p:spPr>
          <a:xfrm>
            <a:off x="574675" y="1752600"/>
            <a:ext cx="7543800" cy="4343400"/>
          </a:xfrm>
        </p:spPr>
        <p:txBody>
          <a:bodyPr/>
          <a:lstStyle/>
          <a:p>
            <a:pPr eaLnBrk="1" hangingPunct="1"/>
            <a:r>
              <a:rPr lang="en-US" altLang="en-US" b="1" dirty="0">
                <a:effectLst/>
              </a:rPr>
              <a:t>Static Characteristics</a:t>
            </a:r>
          </a:p>
          <a:p>
            <a:pPr lvl="1" eaLnBrk="1" hangingPunct="1"/>
            <a:r>
              <a:rPr lang="en-US" altLang="en-US" dirty="0">
                <a:effectLst/>
              </a:rPr>
              <a:t>Size effects—lane &amp; shoulder width, size of parking spaces, lengths of vertical curves, etc.</a:t>
            </a:r>
          </a:p>
          <a:p>
            <a:pPr lvl="1" eaLnBrk="1" hangingPunct="1"/>
            <a:r>
              <a:rPr lang="en-US" altLang="en-US" dirty="0">
                <a:effectLst/>
              </a:rPr>
              <a:t>Weight effects—pavement thickness, maximum grades, climbing lanes, etc.</a:t>
            </a:r>
          </a:p>
        </p:txBody>
      </p:sp>
      <p:sp>
        <p:nvSpPr>
          <p:cNvPr id="6" name="Rectangle 2">
            <a:extLst>
              <a:ext uri="{FF2B5EF4-FFF2-40B4-BE49-F238E27FC236}">
                <a16:creationId xmlns:a16="http://schemas.microsoft.com/office/drawing/2014/main" id="{DF61A1F0-ED93-4421-BFA1-05D5D9DD2C22}"/>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Vehicle Characteristics</a:t>
            </a:r>
          </a:p>
        </p:txBody>
      </p:sp>
    </p:spTree>
    <p:extLst>
      <p:ext uri="{BB962C8B-B14F-4D97-AF65-F5344CB8AC3E}">
        <p14:creationId xmlns:p14="http://schemas.microsoft.com/office/powerpoint/2010/main" val="127184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A8F8A7-A0F3-492E-A2F7-B9D0720BB53D}"/>
              </a:ext>
            </a:extLst>
          </p:cNvPr>
          <p:cNvSpPr>
            <a:spLocks noGrp="1"/>
          </p:cNvSpPr>
          <p:nvPr>
            <p:ph idx="1"/>
          </p:nvPr>
        </p:nvSpPr>
        <p:spPr/>
        <p:txBody>
          <a:bodyPr/>
          <a:lstStyle/>
          <a:p>
            <a:pPr eaLnBrk="1" hangingPunct="1">
              <a:defRPr/>
            </a:pPr>
            <a:endParaRPr lang="en-US"/>
          </a:p>
        </p:txBody>
      </p:sp>
      <p:pic>
        <p:nvPicPr>
          <p:cNvPr id="13316" name="Picture 2">
            <a:extLst>
              <a:ext uri="{FF2B5EF4-FFF2-40B4-BE49-F238E27FC236}">
                <a16:creationId xmlns:a16="http://schemas.microsoft.com/office/drawing/2014/main" id="{8EE0415A-D887-4D18-B919-B35CFB565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1285875"/>
            <a:ext cx="91884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2233C670-ABD1-42B6-B676-E9AAC77303FC}"/>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Vehicle Characteristics</a:t>
            </a:r>
          </a:p>
        </p:txBody>
      </p:sp>
    </p:spTree>
    <p:extLst>
      <p:ext uri="{BB962C8B-B14F-4D97-AF65-F5344CB8AC3E}">
        <p14:creationId xmlns:p14="http://schemas.microsoft.com/office/powerpoint/2010/main" val="182078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163FF690-D73C-4F5E-B302-100A1B06C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
            <a:ext cx="5451475"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12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a:extLst>
              <a:ext uri="{FF2B5EF4-FFF2-40B4-BE49-F238E27FC236}">
                <a16:creationId xmlns:a16="http://schemas.microsoft.com/office/drawing/2014/main" id="{BC659890-030B-4507-A71C-EBD501CDAFDD}"/>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609850" y="228600"/>
            <a:ext cx="4324350" cy="6372225"/>
          </a:xfrm>
        </p:spPr>
      </p:pic>
    </p:spTree>
    <p:extLst>
      <p:ext uri="{BB962C8B-B14F-4D97-AF65-F5344CB8AC3E}">
        <p14:creationId xmlns:p14="http://schemas.microsoft.com/office/powerpoint/2010/main" val="279153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a:extLst>
              <a:ext uri="{FF2B5EF4-FFF2-40B4-BE49-F238E27FC236}">
                <a16:creationId xmlns:a16="http://schemas.microsoft.com/office/drawing/2014/main" id="{19CA7D99-F3A1-40EC-A225-97F343B7E357}"/>
              </a:ext>
            </a:extLst>
          </p:cNvPr>
          <p:cNvSpPr>
            <a:spLocks noGrp="1" noChangeArrowheads="1"/>
          </p:cNvSpPr>
          <p:nvPr>
            <p:ph type="body" idx="1"/>
          </p:nvPr>
        </p:nvSpPr>
        <p:spPr>
          <a:xfrm>
            <a:off x="574675" y="1752600"/>
            <a:ext cx="7543800" cy="4419600"/>
          </a:xfrm>
        </p:spPr>
        <p:txBody>
          <a:bodyPr/>
          <a:lstStyle/>
          <a:p>
            <a:pPr eaLnBrk="1" hangingPunct="1">
              <a:defRPr/>
            </a:pPr>
            <a:r>
              <a:rPr lang="en-US" b="1" dirty="0">
                <a:effectLst/>
              </a:rPr>
              <a:t>Acceleration &amp; Deceleration</a:t>
            </a:r>
          </a:p>
          <a:p>
            <a:pPr lvl="1" eaLnBrk="1" hangingPunct="1">
              <a:defRPr/>
            </a:pPr>
            <a:r>
              <a:rPr lang="en-US" dirty="0">
                <a:effectLst/>
              </a:rPr>
              <a:t>Maximum Acceleration Rate</a:t>
            </a:r>
          </a:p>
          <a:p>
            <a:pPr lvl="2" eaLnBrk="1" hangingPunct="1">
              <a:defRPr/>
            </a:pPr>
            <a:r>
              <a:rPr lang="en-US" dirty="0">
                <a:effectLst/>
              </a:rPr>
              <a:t>Tractor-Trailer 1.0 to 2.8 ft/sec</a:t>
            </a:r>
            <a:r>
              <a:rPr lang="en-US" baseline="30000" dirty="0">
                <a:effectLst/>
              </a:rPr>
              <a:t>2</a:t>
            </a:r>
          </a:p>
          <a:p>
            <a:pPr lvl="2" eaLnBrk="1" hangingPunct="1">
              <a:defRPr/>
            </a:pPr>
            <a:r>
              <a:rPr lang="en-US" dirty="0">
                <a:effectLst/>
              </a:rPr>
              <a:t>Large Car 5.5 to 6.8 ft/sec</a:t>
            </a:r>
            <a:r>
              <a:rPr lang="en-US" baseline="30000" dirty="0">
                <a:effectLst/>
              </a:rPr>
              <a:t>2</a:t>
            </a:r>
            <a:r>
              <a:rPr lang="en-US" dirty="0">
                <a:effectLst/>
              </a:rPr>
              <a:t> </a:t>
            </a:r>
          </a:p>
          <a:p>
            <a:pPr lvl="2" eaLnBrk="1" hangingPunct="1">
              <a:defRPr/>
            </a:pPr>
            <a:r>
              <a:rPr lang="en-US" dirty="0">
                <a:effectLst/>
              </a:rPr>
              <a:t>Sports Car 7.8 to 9.3 ft/sec</a:t>
            </a:r>
            <a:r>
              <a:rPr lang="en-US" baseline="30000" dirty="0">
                <a:effectLst/>
              </a:rPr>
              <a:t>2</a:t>
            </a:r>
            <a:r>
              <a:rPr lang="en-US" dirty="0">
                <a:effectLst/>
              </a:rPr>
              <a:t> 	</a:t>
            </a:r>
          </a:p>
          <a:p>
            <a:pPr lvl="1" eaLnBrk="1" hangingPunct="1">
              <a:defRPr/>
            </a:pPr>
            <a:r>
              <a:rPr lang="en-US" dirty="0">
                <a:effectLst/>
              </a:rPr>
              <a:t>Braking Deceleration Rate</a:t>
            </a:r>
          </a:p>
          <a:p>
            <a:pPr lvl="2" eaLnBrk="1" hangingPunct="1">
              <a:defRPr/>
            </a:pPr>
            <a:r>
              <a:rPr lang="en-US" dirty="0">
                <a:effectLst/>
              </a:rPr>
              <a:t>Cars : 11.2 ft/sec</a:t>
            </a:r>
            <a:r>
              <a:rPr lang="en-US" baseline="30000" dirty="0">
                <a:effectLst/>
              </a:rPr>
              <a:t>2 </a:t>
            </a:r>
            <a:r>
              <a:rPr lang="en-US" dirty="0">
                <a:effectLst/>
              </a:rPr>
              <a:t> (Green Book / 90</a:t>
            </a:r>
            <a:r>
              <a:rPr lang="en-US" baseline="30000" dirty="0">
                <a:effectLst/>
              </a:rPr>
              <a:t>th</a:t>
            </a:r>
            <a:r>
              <a:rPr lang="en-US" dirty="0">
                <a:effectLst/>
              </a:rPr>
              <a:t> percentile)</a:t>
            </a:r>
          </a:p>
          <a:p>
            <a:pPr lvl="3" eaLnBrk="1" hangingPunct="1">
              <a:defRPr/>
            </a:pPr>
            <a:endParaRPr lang="en-US" dirty="0"/>
          </a:p>
          <a:p>
            <a:pPr eaLnBrk="1" hangingPunct="1">
              <a:defRPr/>
            </a:pPr>
            <a:endParaRPr lang="en-US" sz="4000" dirty="0"/>
          </a:p>
        </p:txBody>
      </p:sp>
      <p:sp>
        <p:nvSpPr>
          <p:cNvPr id="6" name="Rectangle 2">
            <a:extLst>
              <a:ext uri="{FF2B5EF4-FFF2-40B4-BE49-F238E27FC236}">
                <a16:creationId xmlns:a16="http://schemas.microsoft.com/office/drawing/2014/main" id="{FEEA1AAD-79E6-4D73-84F1-724D2ED2B29F}"/>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Vehicle Characteristics</a:t>
            </a:r>
          </a:p>
        </p:txBody>
      </p:sp>
    </p:spTree>
    <p:extLst>
      <p:ext uri="{BB962C8B-B14F-4D97-AF65-F5344CB8AC3E}">
        <p14:creationId xmlns:p14="http://schemas.microsoft.com/office/powerpoint/2010/main" val="1803652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Fig3-4b">
            <a:extLst>
              <a:ext uri="{FF2B5EF4-FFF2-40B4-BE49-F238E27FC236}">
                <a16:creationId xmlns:a16="http://schemas.microsoft.com/office/drawing/2014/main" id="{05E6B8BC-D1B5-4BB0-943C-05F4733DD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39215"/>
            <a:ext cx="7620000" cy="559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06EC777-39F6-471A-B619-C4525D5F6C21}"/>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Vehicle Characteristics</a:t>
            </a:r>
          </a:p>
        </p:txBody>
      </p:sp>
    </p:spTree>
    <p:extLst>
      <p:ext uri="{BB962C8B-B14F-4D97-AF65-F5344CB8AC3E}">
        <p14:creationId xmlns:p14="http://schemas.microsoft.com/office/powerpoint/2010/main" val="215118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B24C-604D-48EA-8792-098F17D9BC6E}"/>
              </a:ext>
            </a:extLst>
          </p:cNvPr>
          <p:cNvSpPr>
            <a:spLocks noGrp="1"/>
          </p:cNvSpPr>
          <p:nvPr>
            <p:ph type="title"/>
          </p:nvPr>
        </p:nvSpPr>
        <p:spPr>
          <a:xfrm>
            <a:off x="574675" y="304801"/>
            <a:ext cx="8001000" cy="990600"/>
          </a:xfrm>
        </p:spPr>
        <p:txBody>
          <a:bodyPr/>
          <a:lstStyle/>
          <a:p>
            <a:pPr algn="ctr"/>
            <a:r>
              <a:rPr lang="en-US" sz="4800" b="1" dirty="0">
                <a:solidFill>
                  <a:srgbClr val="FF0000"/>
                </a:solidFill>
              </a:rPr>
              <a:t>Example 3.4</a:t>
            </a:r>
          </a:p>
        </p:txBody>
      </p:sp>
      <p:sp>
        <p:nvSpPr>
          <p:cNvPr id="3" name="Date Placeholder 2">
            <a:extLst>
              <a:ext uri="{FF2B5EF4-FFF2-40B4-BE49-F238E27FC236}">
                <a16:creationId xmlns:a16="http://schemas.microsoft.com/office/drawing/2014/main" id="{556E0779-3B51-4643-A8D7-41FDCC503D24}"/>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5E85A745-DB27-4063-835A-6EE787E60603}"/>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6ED826A-6C05-4E80-8FE8-DBECE87C4F7C}"/>
              </a:ext>
            </a:extLst>
          </p:cNvPr>
          <p:cNvSpPr>
            <a:spLocks noGrp="1"/>
          </p:cNvSpPr>
          <p:nvPr>
            <p:ph type="sldNum" sz="quarter" idx="12"/>
          </p:nvPr>
        </p:nvSpPr>
        <p:spPr/>
        <p:txBody>
          <a:bodyPr/>
          <a:lstStyle/>
          <a:p>
            <a:pPr>
              <a:defRPr/>
            </a:pPr>
            <a:fld id="{842DA471-6CA1-49AB-A516-129658980D45}" type="slidenum">
              <a:rPr lang="en-US" altLang="en-US" smtClean="0"/>
              <a:pPr>
                <a:defRPr/>
              </a:pPr>
              <a:t>9</a:t>
            </a:fld>
            <a:endParaRPr lang="en-US" altLang="en-US"/>
          </a:p>
        </p:txBody>
      </p:sp>
    </p:spTree>
    <p:extLst>
      <p:ext uri="{BB962C8B-B14F-4D97-AF65-F5344CB8AC3E}">
        <p14:creationId xmlns:p14="http://schemas.microsoft.com/office/powerpoint/2010/main" val="789536216"/>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6307</TotalTime>
  <Words>3314</Words>
  <Application>Microsoft Office PowerPoint</Application>
  <PresentationFormat>On-screen Show (4:3)</PresentationFormat>
  <Paragraphs>356</Paragraphs>
  <Slides>26</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Tahoma</vt:lpstr>
      <vt:lpstr>Times New Roman</vt:lpstr>
      <vt:lpstr>Verdana</vt:lpstr>
      <vt:lpstr>Wingdings</vt:lpstr>
      <vt:lpstr>Profile</vt:lpstr>
      <vt:lpstr>Equation</vt:lpstr>
      <vt:lpstr>CE 34500 – Transportation Engineering</vt:lpstr>
      <vt:lpstr>Vehicle Characteristics</vt:lpstr>
      <vt:lpstr>Vehicle Characteristics</vt:lpstr>
      <vt:lpstr>Vehicle Characteristics</vt:lpstr>
      <vt:lpstr>PowerPoint Presentation</vt:lpstr>
      <vt:lpstr>PowerPoint Presentation</vt:lpstr>
      <vt:lpstr>Vehicle Characteristics</vt:lpstr>
      <vt:lpstr>Vehicle Characteristics</vt:lpstr>
      <vt:lpstr>Example 3.4</vt:lpstr>
      <vt:lpstr>Vehicle Characteristics</vt:lpstr>
      <vt:lpstr>Vehicle Characteristics</vt:lpstr>
      <vt:lpstr>Vehicle Characteristics</vt:lpstr>
      <vt:lpstr>Vehicle Characteristics</vt:lpstr>
      <vt:lpstr>Example 3.5</vt:lpstr>
      <vt:lpstr>Vehicle Characteristics</vt:lpstr>
      <vt:lpstr>Stopping Sight Distance</vt:lpstr>
      <vt:lpstr>Stopping Sight Distance</vt:lpstr>
      <vt:lpstr>Example 3.6, 3.7</vt:lpstr>
      <vt:lpstr>Minimum Radius of a Circular Curve</vt:lpstr>
      <vt:lpstr>Minimum Radius of a Circular Curve</vt:lpstr>
      <vt:lpstr>Minimum Radius of a Circular Curve</vt:lpstr>
      <vt:lpstr>Minimum Radius of a Circular Curve</vt:lpstr>
      <vt:lpstr>Coefficient of Side Friction</vt:lpstr>
      <vt:lpstr>General Dynamics Formulas</vt:lpstr>
      <vt:lpstr>Vehicle Characteristics </vt:lpstr>
      <vt:lpstr>Stopping Distance Formulas</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Civil &amp; Architectural Engineering</dc:creator>
  <cp:lastModifiedBy>Promothes Saha</cp:lastModifiedBy>
  <cp:revision>350</cp:revision>
  <cp:lastPrinted>2012-09-10T00:38:33Z</cp:lastPrinted>
  <dcterms:created xsi:type="dcterms:W3CDTF">2001-09-24T18:35:11Z</dcterms:created>
  <dcterms:modified xsi:type="dcterms:W3CDTF">2020-01-27T17:27:40Z</dcterms:modified>
</cp:coreProperties>
</file>