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7"/>
  </p:notesMasterIdLst>
  <p:handoutMasterIdLst>
    <p:handoutMasterId r:id="rId18"/>
  </p:handoutMasterIdLst>
  <p:sldIdLst>
    <p:sldId id="272" r:id="rId2"/>
    <p:sldId id="264" r:id="rId3"/>
    <p:sldId id="266" r:id="rId4"/>
    <p:sldId id="257" r:id="rId5"/>
    <p:sldId id="267" r:id="rId6"/>
    <p:sldId id="265" r:id="rId7"/>
    <p:sldId id="268" r:id="rId8"/>
    <p:sldId id="258" r:id="rId9"/>
    <p:sldId id="270" r:id="rId10"/>
    <p:sldId id="275" r:id="rId11"/>
    <p:sldId id="273" r:id="rId12"/>
    <p:sldId id="277" r:id="rId13"/>
    <p:sldId id="279" r:id="rId14"/>
    <p:sldId id="271" r:id="rId15"/>
    <p:sldId id="260" r:id="rId16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23" autoAdjust="0"/>
    <p:restoredTop sz="91047" autoAdjust="0"/>
  </p:normalViewPr>
  <p:slideViewPr>
    <p:cSldViewPr>
      <p:cViewPr varScale="1">
        <p:scale>
          <a:sx n="105" d="100"/>
          <a:sy n="105" d="100"/>
        </p:scale>
        <p:origin x="16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9" d="100"/>
          <a:sy n="109" d="100"/>
        </p:scale>
        <p:origin x="2436" y="84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1176" cy="366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Instructor: Promothes Saha, Ph.D., P.E.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025" y="0"/>
            <a:ext cx="4161176" cy="366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28A79AE-C9FD-4B97-919E-B3A0B517B8E2}" type="datetime1">
              <a:rPr lang="en-US"/>
              <a:pPr>
                <a:defRPr/>
              </a:pPr>
              <a:t>1/13/2020</a:t>
            </a:fld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110"/>
            <a:ext cx="4161176" cy="366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Dr. Saha – Purdue University Fort Wayne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025" y="6949110"/>
            <a:ext cx="4161176" cy="366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F8BE026-2535-4E36-8C3B-BB5A983FC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1176" cy="366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Faculty Candidate: Promothes Saha, Ph.D., P.E.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025" y="0"/>
            <a:ext cx="4161176" cy="366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5025087-EA77-44A7-ACEE-F4AB40675BDF}" type="datetime1">
              <a:rPr lang="en-US"/>
              <a:pPr>
                <a:defRPr/>
              </a:pPr>
              <a:t>1/13/2020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0489" y="3475383"/>
            <a:ext cx="7040224" cy="3291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9110"/>
            <a:ext cx="4161176" cy="366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Saha - University of Wyoming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025" y="6949110"/>
            <a:ext cx="4161176" cy="366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5DD6223-0D57-4A28-AD71-B2F299CCB6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516D03B1-D164-4172-8426-AF5EE07263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05CA0D6-DF5E-403E-B271-8C26EFAE9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A3BE1FAA-EC2E-4654-965C-2C3D28D7EF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1141" indent="-28158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26352" indent="-22395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77552" indent="-22395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27105" indent="-22395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01359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5612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9866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24119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628D271-6FC9-4D5A-A045-5E7C0F10AB67}" type="slidenum">
              <a:rPr lang="en-US" altLang="en-US" smtClean="0">
                <a:latin typeface="Arial" panose="020B0604020202020204" pitchFamily="34" charset="0"/>
              </a:rPr>
              <a:pPr/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858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293F19F6-D7B9-45B3-BC81-C19F834704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D7709E58-F358-4109-BFF0-604D3A40B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8EDA9C3A-8D08-4A3B-99DC-D5D419E57B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1141" indent="-28158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26352" indent="-22395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77552" indent="-22395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27105" indent="-22395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01359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5612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9866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24119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CF40311-A95D-4347-AE87-8ADFF022B46A}" type="slidenum">
              <a:rPr lang="en-US" altLang="en-US" smtClean="0">
                <a:latin typeface="Arial" panose="020B0604020202020204" pitchFamily="34" charset="0"/>
              </a:rPr>
              <a:pPr/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638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C0890FB1-FFD2-4BBA-8322-182AB994D5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E362E2E3-135D-4831-9085-FA5BDA013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DDA477FC-D49C-482A-929D-34DF38F54B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1141" indent="-28158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26352" indent="-22395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77552" indent="-22395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27105" indent="-22395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01359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5612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9866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24119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87639D6-1FA4-4F17-AE65-65841886D688}" type="slidenum">
              <a:rPr lang="en-US" altLang="en-US" smtClean="0">
                <a:latin typeface="Arial" panose="020B0604020202020204" pitchFamily="34" charset="0"/>
              </a:rPr>
              <a:pPr/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89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F587D954-9072-4991-B990-7E2EBA0953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BCD663DA-29B2-43EB-AA18-D5428FABD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ADD73F38-6339-4721-B1E9-8A2203C0B5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1141" indent="-28158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26352" indent="-22395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77552" indent="-22395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27105" indent="-22395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01359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5612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9866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24119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B71A635-A17F-4870-A649-14D539A7CBA5}" type="slidenum">
              <a:rPr lang="en-US" altLang="en-US" smtClean="0">
                <a:latin typeface="Arial" panose="020B0604020202020204" pitchFamily="34" charset="0"/>
              </a:rPr>
              <a:pPr/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897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DB044E9B-2FC6-45EC-9EF0-CE0B163AE5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BF27ADA3-AF8A-46F1-832F-A9D2201D6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A678788E-51C0-40C9-9D6E-1BAB245899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1141" indent="-28158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26352" indent="-22395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77552" indent="-22395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27105" indent="-22395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01359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5612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9866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24119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0C3B66C-2E89-4062-A740-33E4C33A5C26}" type="slidenum">
              <a:rPr lang="en-US" altLang="en-US" smtClean="0">
                <a:latin typeface="Arial" panose="020B0604020202020204" pitchFamily="34" charset="0"/>
              </a:rPr>
              <a:pPr/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544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E244A129-26E9-4389-A338-1A8428F4FB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5A13391C-DC37-4AF1-BEBE-83898586B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08D57952-EEC5-4A89-ABC0-CC271EC1DD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1141" indent="-28158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26352" indent="-22395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77552" indent="-22395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27105" indent="-22395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01359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5612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9866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24119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CC8A111-250A-425F-8577-3EF0BFBF8FBA}" type="slidenum">
              <a:rPr lang="en-US" altLang="en-US" smtClean="0">
                <a:latin typeface="Arial" panose="020B0604020202020204" pitchFamily="34" charset="0"/>
              </a:rPr>
              <a:pPr/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226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F3BD23AB-CC06-4407-A139-1A79215548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DA51EAFD-2E87-42CC-AEDD-998CAE5FA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EEB37CBB-17FA-4EF0-966D-C1FD6676B9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1141" indent="-28158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26352" indent="-22395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77552" indent="-22395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27105" indent="-22395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01359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5612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9866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24119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83F1CF6-6756-4F12-A15C-EEBF1F001B86}" type="slidenum">
              <a:rPr lang="en-US" altLang="en-US" smtClean="0">
                <a:latin typeface="Arial" panose="020B0604020202020204" pitchFamily="34" charset="0"/>
              </a:rPr>
              <a:pPr/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76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E925754F-E5C8-431F-BEE7-CB2742F967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F79DFF89-4BE5-4282-BBD2-998621355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F175D45F-2424-4C2D-9F3C-835DDB1630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1141" indent="-28158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26352" indent="-22395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77552" indent="-22395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27105" indent="-22395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01359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5612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9866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24119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72DD1DD-F4FE-4021-9AE1-4D71ED9F9F1C}" type="slidenum">
              <a:rPr lang="en-US" altLang="en-US" smtClean="0">
                <a:latin typeface="Arial" panose="020B0604020202020204" pitchFamily="34" charset="0"/>
              </a:rPr>
              <a:pPr/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6453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A1466742-29C5-4B58-8FF3-9CCE657726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7263" y="733425"/>
            <a:ext cx="4222750" cy="3168650"/>
          </a:xfrm>
          <a:ln/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624A2430-1D8E-4ED9-8E79-320D70298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240" y="4220818"/>
            <a:ext cx="5846632" cy="446929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Traffic operations:</a:t>
            </a:r>
          </a:p>
          <a:p>
            <a:endParaRPr lang="en-US" altLang="en-US">
              <a:latin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</a:rPr>
              <a:t>Integration of vehicle, driver and pedestrian characteristics to improve safety and capacity of streets and highways.</a:t>
            </a:r>
          </a:p>
          <a:p>
            <a:endParaRPr lang="en-US" altLang="en-US">
              <a:latin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</a:rPr>
              <a:t>Information obtained through traffic engineering studies serves to identify relevant characteristics and define related problems.</a:t>
            </a:r>
          </a:p>
          <a:p>
            <a:endParaRPr lang="en-US" altLang="en-US">
              <a:latin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</a:rPr>
              <a:t>Traffic flow is of fundamental importance in developing and designing strategies for intersection control, rural highways, and freeway segments.</a:t>
            </a:r>
          </a:p>
          <a:p>
            <a:endParaRPr lang="en-US" altLang="en-US">
              <a:latin typeface="Arial" panose="020B0604020202020204" pitchFamily="34" charset="0"/>
            </a:endParaRPr>
          </a:p>
          <a:p>
            <a:endParaRPr lang="en-US" altLang="en-US">
              <a:latin typeface="Arial" panose="020B0604020202020204" pitchFamily="34" charset="0"/>
            </a:endParaRPr>
          </a:p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C99C3A34-E4D3-4A03-A646-B65C25D7FC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1141" indent="-28158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26352" indent="-22395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77552" indent="-22395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27105" indent="-22395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01359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5612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9866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24119" indent="-2239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EB17143-02DE-4172-9E4F-C64CF491E4FA}" type="slidenum">
              <a:rPr lang="en-US" altLang="en-US" smtClean="0">
                <a:latin typeface="Arial" panose="020B0604020202020204" pitchFamily="34" charset="0"/>
              </a:rPr>
              <a:pPr/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140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0"/>
            <a:ext cx="7951659" cy="1481608"/>
          </a:xfrm>
        </p:spPr>
        <p:txBody>
          <a:bodyPr anchor="ctr"/>
          <a:lstStyle>
            <a:lvl1pPr algn="ctr">
              <a:defRPr sz="4800" b="1">
                <a:solidFill>
                  <a:srgbClr val="000099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1752600"/>
            <a:ext cx="7951659" cy="43561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3B6AD-7947-4BB8-9215-4AD4F0E5A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03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87B784-240A-4D38-9842-83B39385BB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21DFDC-69F0-4303-8758-4CE007CFD35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593025E-5527-4F5F-9FB0-55B138119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895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059" y="6379692"/>
            <a:ext cx="1981200" cy="341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121DFDC-69F0-4303-8758-4CE007CFD3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2" descr="Image result for purdue university fort wayn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270625"/>
            <a:ext cx="1031421" cy="519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§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Char char="o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q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Char char="•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ü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ahap@pfw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pfw.edu/sahap/CE345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4DA2A03-A542-488B-BD47-FD30C0292E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000000"/>
                </a:solidFill>
              </a:rPr>
              <a:t>** </a:t>
            </a:r>
            <a:r>
              <a:rPr lang="en-US" sz="1800" b="1" u="sng" dirty="0">
                <a:solidFill>
                  <a:srgbClr val="000000"/>
                </a:solidFill>
              </a:rPr>
              <a:t>Goal – get class off to good start, get students oriented</a:t>
            </a:r>
          </a:p>
          <a:p>
            <a:r>
              <a:rPr lang="en-US" sz="1800" b="1" u="sng" dirty="0">
                <a:solidFill>
                  <a:srgbClr val="000099"/>
                </a:solidFill>
              </a:rPr>
              <a:t>Handouts / Materials</a:t>
            </a:r>
            <a:r>
              <a:rPr lang="en-US" sz="2400" b="1" u="sng" dirty="0">
                <a:solidFill>
                  <a:srgbClr val="000099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Syllabi – one/student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Syllabus quiz</a:t>
            </a:r>
          </a:p>
          <a:p>
            <a:endParaRPr lang="en-US" sz="2000" dirty="0"/>
          </a:p>
          <a:p>
            <a:r>
              <a:rPr lang="en-US" sz="1800" b="1" u="sng" dirty="0">
                <a:solidFill>
                  <a:srgbClr val="000099"/>
                </a:solidFill>
              </a:rPr>
              <a:t>Class Schedule Overview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Introduce yourself, brief background of me, and the course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Syllabus Quiz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Show Students Blackboard and webpage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Talk about course topics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156BBD-38FB-4181-B5A8-1F66F4197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175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0F64E-E65E-445D-9D3D-6179290F3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990600"/>
          </a:xfrm>
        </p:spPr>
        <p:txBody>
          <a:bodyPr/>
          <a:lstStyle/>
          <a:p>
            <a:pPr algn="ctr"/>
            <a:r>
              <a:rPr lang="en-US" sz="4200" b="1" dirty="0">
                <a:solidFill>
                  <a:srgbClr val="000099"/>
                </a:solidFill>
              </a:rPr>
              <a:t>Course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3D12C-CC20-4908-A32B-53D44D519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talk about after 1</a:t>
            </a:r>
            <a:r>
              <a:rPr lang="en-US" baseline="30000" dirty="0"/>
              <a:t>st</a:t>
            </a:r>
            <a:r>
              <a:rPr lang="en-US" dirty="0"/>
              <a:t> exam.</a:t>
            </a:r>
          </a:p>
          <a:p>
            <a:r>
              <a:rPr lang="en-US" dirty="0"/>
              <a:t>Groups of three students.</a:t>
            </a:r>
          </a:p>
          <a:p>
            <a:r>
              <a:rPr lang="en-US" dirty="0"/>
              <a:t>Present your project at the final week.</a:t>
            </a:r>
          </a:p>
          <a:p>
            <a:r>
              <a:rPr lang="en-US" dirty="0"/>
              <a:t>Write a report (min. 10 pages) due in final week.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E876F-16C0-4583-B980-C60DE4E3F5F7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0CC5E-DD08-4A63-ACCF-59228CE999E2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F9593-6C78-49FE-8A5F-288D5E2429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80059" y="6379692"/>
            <a:ext cx="1981200" cy="341270"/>
          </a:xfrm>
        </p:spPr>
        <p:txBody>
          <a:bodyPr/>
          <a:lstStyle/>
          <a:p>
            <a:pPr>
              <a:defRPr/>
            </a:pPr>
            <a:fld id="{BD1AA289-24FE-4DC1-9249-B8C1DAD2FE7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44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F1080-8B7F-491E-9F5B-05C9533E0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B80C2-791B-4337-A2B4-45DCED6ED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2895600"/>
            <a:ext cx="8001000" cy="3124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0099"/>
                </a:solidFill>
              </a:rPr>
              <a:t>Syllabus Quiz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DCF62-41A2-478B-A102-52C766735725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6D16A-98A0-4DA5-9800-6A5CB133C072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D1EC2-C153-4B51-9B37-1FAECC1E3F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80059" y="6379692"/>
            <a:ext cx="1981200" cy="341270"/>
          </a:xfrm>
        </p:spPr>
        <p:txBody>
          <a:bodyPr/>
          <a:lstStyle/>
          <a:p>
            <a:pPr>
              <a:defRPr/>
            </a:pPr>
            <a:fld id="{BD1AA289-24FE-4DC1-9249-B8C1DAD2FE7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36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0F64E-E65E-445D-9D3D-6179290F3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990600"/>
          </a:xfrm>
        </p:spPr>
        <p:txBody>
          <a:bodyPr/>
          <a:lstStyle/>
          <a:p>
            <a:pPr algn="ctr"/>
            <a:r>
              <a:rPr lang="en-US" sz="4200" b="1" dirty="0">
                <a:solidFill>
                  <a:srgbClr val="000099"/>
                </a:solidFill>
              </a:rPr>
              <a:t>Quiz and class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3D12C-CC20-4908-A32B-53D44D519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Quiz every week on Monday.</a:t>
            </a:r>
          </a:p>
          <a:p>
            <a:pPr lvl="1"/>
            <a:r>
              <a:rPr lang="en-US" dirty="0"/>
              <a:t>Format: syllabus quiz</a:t>
            </a:r>
          </a:p>
          <a:p>
            <a:pPr lvl="1"/>
            <a:r>
              <a:rPr lang="en-US" dirty="0"/>
              <a:t>5 mins</a:t>
            </a:r>
          </a:p>
          <a:p>
            <a:pPr lvl="1"/>
            <a:r>
              <a:rPr lang="en-US" dirty="0"/>
              <a:t>3 questions from previous week.</a:t>
            </a:r>
          </a:p>
          <a:p>
            <a:pPr lvl="1"/>
            <a:r>
              <a:rPr lang="en-US" dirty="0"/>
              <a:t>No math.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E876F-16C0-4583-B980-C60DE4E3F5F7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0CC5E-DD08-4A63-ACCF-59228CE999E2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F9593-6C78-49FE-8A5F-288D5E2429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80059" y="6379692"/>
            <a:ext cx="1981200" cy="341270"/>
          </a:xfrm>
        </p:spPr>
        <p:txBody>
          <a:bodyPr/>
          <a:lstStyle/>
          <a:p>
            <a:pPr>
              <a:defRPr/>
            </a:pPr>
            <a:fld id="{BD1AA289-24FE-4DC1-9249-B8C1DAD2FE7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69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0F64E-E65E-445D-9D3D-6179290F3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990600"/>
          </a:xfrm>
        </p:spPr>
        <p:txBody>
          <a:bodyPr/>
          <a:lstStyle/>
          <a:p>
            <a:pPr algn="ctr"/>
            <a:r>
              <a:rPr lang="en-US" sz="4200" b="1" dirty="0">
                <a:solidFill>
                  <a:srgbClr val="000099"/>
                </a:solidFill>
              </a:rPr>
              <a:t>Computer Labs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3BEF666-755A-4E87-93D5-9ECDC91E52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27147" y="2057400"/>
            <a:ext cx="3821471" cy="25146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E876F-16C0-4583-B980-C60DE4E3F5F7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0CC5E-DD08-4A63-ACCF-59228CE999E2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F9593-6C78-49FE-8A5F-288D5E2429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80059" y="6379692"/>
            <a:ext cx="1981200" cy="341270"/>
          </a:xfrm>
        </p:spPr>
        <p:txBody>
          <a:bodyPr/>
          <a:lstStyle/>
          <a:p>
            <a:pPr>
              <a:defRPr/>
            </a:pPr>
            <a:fld id="{BD1AA289-24FE-4DC1-9249-B8C1DAD2FE7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773ABC-9447-4AD4-AD57-58A5C081490C}"/>
              </a:ext>
            </a:extLst>
          </p:cNvPr>
          <p:cNvSpPr txBox="1"/>
          <p:nvPr/>
        </p:nvSpPr>
        <p:spPr>
          <a:xfrm>
            <a:off x="152400" y="2209800"/>
            <a:ext cx="533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Total 4 </a:t>
            </a:r>
            <a:r>
              <a:rPr lang="en-US" dirty="0" smtClean="0"/>
              <a:t>labs (March 4 &amp; 11, April 1 &amp; 8) </a:t>
            </a:r>
            <a:r>
              <a:rPr lang="en-US" dirty="0"/>
              <a:t>in ET 315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Time?: Monday or Wednesday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Monday: 1:00 – 2:30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Wednesday: 2:30 – 4:00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564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A0B89-506E-4450-8EC5-8E3358AFE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990600"/>
          </a:xfrm>
        </p:spPr>
        <p:txBody>
          <a:bodyPr/>
          <a:lstStyle/>
          <a:p>
            <a:pPr algn="ctr">
              <a:defRPr/>
            </a:pPr>
            <a:r>
              <a:rPr lang="en-US" sz="4400" b="1" dirty="0">
                <a:solidFill>
                  <a:srgbClr val="000099"/>
                </a:solidFill>
              </a:rPr>
              <a:t>Textbook</a:t>
            </a:r>
          </a:p>
        </p:txBody>
      </p:sp>
      <p:pic>
        <p:nvPicPr>
          <p:cNvPr id="25603" name="Picture 2" descr="Image result for traffic and highway engineering garber and hoel">
            <a:extLst>
              <a:ext uri="{FF2B5EF4-FFF2-40B4-BE49-F238E27FC236}">
                <a16:creationId xmlns:a16="http://schemas.microsoft.com/office/drawing/2014/main" id="{6D62C638-8925-4E34-9581-426024B3E3E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2133600"/>
            <a:ext cx="3290888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4" name="Rectangle 3">
            <a:extLst>
              <a:ext uri="{FF2B5EF4-FFF2-40B4-BE49-F238E27FC236}">
                <a16:creationId xmlns:a16="http://schemas.microsoft.com/office/drawing/2014/main" id="{D7284200-033D-4BF4-9855-BBC5DBE77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981200"/>
            <a:ext cx="5715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3200" b="1" dirty="0">
                <a:latin typeface="CMU Serif" panose="02000603000000000000" pitchFamily="2" charset="0"/>
                <a:cs typeface="Times New Roman" panose="02020603050405020304" pitchFamily="18" charset="0"/>
              </a:rPr>
              <a:t>Garber and </a:t>
            </a:r>
            <a:r>
              <a:rPr lang="en-US" altLang="en-US" sz="3200" b="1" dirty="0" err="1">
                <a:latin typeface="CMU Serif" panose="02000603000000000000" pitchFamily="2" charset="0"/>
                <a:cs typeface="Times New Roman" panose="02020603050405020304" pitchFamily="18" charset="0"/>
              </a:rPr>
              <a:t>Hoel</a:t>
            </a:r>
            <a:r>
              <a:rPr lang="en-US" altLang="en-US" sz="3200" b="1" dirty="0">
                <a:latin typeface="CMU Serif" panose="02000603000000000000" pitchFamily="2" charset="0"/>
                <a:cs typeface="Times New Roman" panose="02020603050405020304" pitchFamily="18" charset="0"/>
              </a:rPr>
              <a:t>, Traffic and Highway Engineering, Brooks/Cole, Current Edition.</a:t>
            </a:r>
          </a:p>
          <a:p>
            <a:pPr algn="ctr"/>
            <a:endParaRPr lang="en-US" altLang="en-US" sz="3200" b="1" dirty="0">
              <a:latin typeface="CMU Serif" panose="02000603000000000000" pitchFamily="2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2800" b="1" dirty="0">
                <a:solidFill>
                  <a:srgbClr val="FF0000"/>
                </a:solidFill>
                <a:latin typeface="CMU Serif" panose="02000603000000000000" pitchFamily="2" charset="0"/>
                <a:cs typeface="Times New Roman" panose="02020603050405020304" pitchFamily="18" charset="0"/>
              </a:rPr>
              <a:t>Keep this book for </a:t>
            </a:r>
            <a:r>
              <a:rPr lang="en-US" altLang="en-US" sz="2800" b="1">
                <a:solidFill>
                  <a:srgbClr val="FF0000"/>
                </a:solidFill>
                <a:latin typeface="CMU Serif" panose="02000603000000000000" pitchFamily="2" charset="0"/>
                <a:cs typeface="Times New Roman" panose="02020603050405020304" pitchFamily="18" charset="0"/>
              </a:rPr>
              <a:t>future reference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405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59AEC67-41A2-4C88-9BB2-D5D37B75CA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675" y="304801"/>
            <a:ext cx="8001000" cy="990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000099"/>
                </a:solidFill>
              </a:rPr>
              <a:t>Course Topics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AF77951-FF26-4765-8BAC-7B5FA6B927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8511" y="1676400"/>
            <a:ext cx="8001000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u="sng" dirty="0"/>
              <a:t>Traffic Operations:</a:t>
            </a:r>
          </a:p>
          <a:p>
            <a:pPr lvl="1" eaLnBrk="1" hangingPunct="1">
              <a:defRPr/>
            </a:pPr>
            <a:r>
              <a:rPr lang="en-US" sz="1800" dirty="0"/>
              <a:t>Chapter 3: Characteristics of the Driver, the Pedestrian…</a:t>
            </a:r>
          </a:p>
          <a:p>
            <a:pPr lvl="1" eaLnBrk="1" hangingPunct="1">
              <a:defRPr/>
            </a:pPr>
            <a:r>
              <a:rPr lang="en-US" sz="1800" dirty="0"/>
              <a:t>Chapter 6: Fundamental principles of Traffic Flow.</a:t>
            </a:r>
          </a:p>
          <a:p>
            <a:pPr lvl="1" eaLnBrk="1" hangingPunct="1">
              <a:defRPr/>
            </a:pPr>
            <a:r>
              <a:rPr lang="en-US" sz="1800" dirty="0"/>
              <a:t>Chapter 9: Capacity and level of Service for Highway..</a:t>
            </a:r>
          </a:p>
          <a:p>
            <a:pPr lvl="1" eaLnBrk="1" hangingPunct="1">
              <a:defRPr/>
            </a:pPr>
            <a:r>
              <a:rPr lang="en-US" sz="1800" dirty="0"/>
              <a:t>Chapter 10: Capacity and level of Service at Signalized..</a:t>
            </a:r>
          </a:p>
          <a:p>
            <a:pPr eaLnBrk="1" hangingPunct="1">
              <a:defRPr/>
            </a:pPr>
            <a:r>
              <a:rPr lang="en-US" sz="2000" u="sng" dirty="0"/>
              <a:t>Transportation Planning: </a:t>
            </a:r>
          </a:p>
          <a:p>
            <a:pPr lvl="1" eaLnBrk="1" hangingPunct="1">
              <a:defRPr/>
            </a:pPr>
            <a:r>
              <a:rPr lang="en-US" sz="1800" dirty="0"/>
              <a:t>Chapter 12: Forecasting Travel Demand.</a:t>
            </a:r>
          </a:p>
          <a:p>
            <a:pPr eaLnBrk="1" hangingPunct="1">
              <a:defRPr/>
            </a:pPr>
            <a:r>
              <a:rPr lang="en-US" sz="2000" u="sng" dirty="0">
                <a:effectLst/>
              </a:rPr>
              <a:t>Location, Geometrics, and Drainage:</a:t>
            </a:r>
          </a:p>
          <a:p>
            <a:pPr lvl="1" eaLnBrk="1" hangingPunct="1">
              <a:defRPr/>
            </a:pPr>
            <a:r>
              <a:rPr lang="en-US" sz="1800" dirty="0"/>
              <a:t>Chapter 15: Geometric design of highway facilities.</a:t>
            </a:r>
            <a:endParaRPr lang="en-US" sz="1800" dirty="0">
              <a:effectLst/>
            </a:endParaRPr>
          </a:p>
          <a:p>
            <a:pPr eaLnBrk="1" hangingPunct="1">
              <a:defRPr/>
            </a:pPr>
            <a:r>
              <a:rPr lang="en-US" sz="2000" u="sng" dirty="0">
                <a:effectLst/>
              </a:rPr>
              <a:t>Materials and Pavements:</a:t>
            </a:r>
          </a:p>
          <a:p>
            <a:pPr lvl="1" eaLnBrk="1" hangingPunct="1">
              <a:defRPr/>
            </a:pPr>
            <a:r>
              <a:rPr lang="en-US" sz="1800" dirty="0"/>
              <a:t>Chapter 17: Soil Engineering for Highway Design.</a:t>
            </a:r>
          </a:p>
          <a:p>
            <a:pPr lvl="1" eaLnBrk="1" hangingPunct="1">
              <a:defRPr/>
            </a:pPr>
            <a:r>
              <a:rPr lang="en-US" sz="1800" dirty="0">
                <a:effectLst/>
              </a:rPr>
              <a:t>Chapter 19: Design of Flexible Highway Pavements.</a:t>
            </a:r>
          </a:p>
          <a:p>
            <a:pPr lvl="1" eaLnBrk="1" hangingPunct="1">
              <a:defRPr/>
            </a:pPr>
            <a:endParaRPr lang="en-US" sz="1800" dirty="0">
              <a:effectLst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sz="2000" dirty="0">
              <a:effectLst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sz="2000" dirty="0"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4087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8C94F0C-84D5-4E83-A7CC-8D25C5BFC4D9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76200" y="838200"/>
            <a:ext cx="9296400" cy="2209800"/>
          </a:xfrm>
        </p:spPr>
        <p:txBody>
          <a:bodyPr/>
          <a:lstStyle/>
          <a:p>
            <a:pPr algn="ctr">
              <a:defRPr/>
            </a:pPr>
            <a:r>
              <a:rPr lang="en-US" sz="4000" dirty="0"/>
              <a:t>CE 34500: Transportation Engineering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Spring, 2019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3200" b="0" dirty="0"/>
              <a:t>Instructor:  Promothes Saha, Ph.D., P.E.</a:t>
            </a:r>
            <a:endParaRPr lang="en-US" sz="4000" b="0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271ACCDF-72CF-4AB9-B639-8C16884EB936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1219200" y="4038600"/>
            <a:ext cx="7162800" cy="2209800"/>
          </a:xfrm>
        </p:spPr>
        <p:txBody>
          <a:bodyPr/>
          <a:lstStyle/>
          <a:p>
            <a:pPr algn="ctr">
              <a:defRPr/>
            </a:pPr>
            <a:endParaRPr lang="en-US" sz="40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en-US" sz="4000" b="1" dirty="0"/>
              <a:t>WELCOME BACK!!!</a:t>
            </a:r>
          </a:p>
          <a:p>
            <a:pPr>
              <a:defRPr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19322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B1FD398-4DF4-4384-8053-01C963F8D3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01000" cy="12160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000099"/>
                </a:solidFill>
              </a:rPr>
              <a:t>Introduction &amp; Course Overview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D752AA6-6713-43E4-A04B-2CCE753A05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5438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/>
              </a:rPr>
              <a:t>Names &amp; Manner of Address</a:t>
            </a:r>
          </a:p>
          <a:p>
            <a:pPr lvl="1" eaLnBrk="1" hangingPunct="1">
              <a:defRPr/>
            </a:pPr>
            <a:r>
              <a:rPr lang="en-US" dirty="0">
                <a:effectLst/>
              </a:rPr>
              <a:t>My name:  Dr. Saha</a:t>
            </a:r>
          </a:p>
          <a:p>
            <a:pPr lvl="1" eaLnBrk="1" hangingPunct="1">
              <a:defRPr/>
            </a:pPr>
            <a:r>
              <a:rPr lang="en-US" dirty="0">
                <a:effectLst/>
              </a:rPr>
              <a:t>My e-mail:  </a:t>
            </a:r>
            <a:r>
              <a:rPr lang="en-US" dirty="0">
                <a:effectLst/>
                <a:hlinkClick r:id="rId3"/>
              </a:rPr>
              <a:t>sahap@pfw.edu</a:t>
            </a:r>
            <a:r>
              <a:rPr lang="en-US" dirty="0">
                <a:effectLst/>
              </a:rPr>
              <a:t> </a:t>
            </a:r>
          </a:p>
          <a:p>
            <a:pPr lvl="1" eaLnBrk="1" hangingPunct="1">
              <a:defRPr/>
            </a:pPr>
            <a:r>
              <a:rPr lang="en-US" dirty="0">
                <a:effectLst/>
              </a:rPr>
              <a:t>Your names &amp; faces:</a:t>
            </a:r>
          </a:p>
          <a:p>
            <a:pPr lvl="2" eaLnBrk="1" hangingPunct="1">
              <a:defRPr/>
            </a:pPr>
            <a:r>
              <a:rPr lang="en-US" sz="2800" dirty="0">
                <a:effectLst/>
              </a:rPr>
              <a:t>Will do best I can:  Have horrible memory for names and faces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199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B1FD398-4DF4-4384-8053-01C963F8D3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6738" y="230187"/>
            <a:ext cx="8001000" cy="12160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000099"/>
                </a:solidFill>
              </a:rPr>
              <a:t>Introduction &amp; Course Overview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D752AA6-6713-43E4-A04B-2CCE753A05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>
                <a:effectLst/>
              </a:rPr>
              <a:t>Classroom Atmosphere</a:t>
            </a:r>
          </a:p>
          <a:p>
            <a:pPr lvl="1" eaLnBrk="1" hangingPunct="1">
              <a:defRPr/>
            </a:pPr>
            <a:r>
              <a:rPr lang="en-US" sz="3200" dirty="0">
                <a:effectLst/>
              </a:rPr>
              <a:t>Courteous and respectful</a:t>
            </a:r>
          </a:p>
          <a:p>
            <a:pPr lvl="1" eaLnBrk="1" hangingPunct="1">
              <a:defRPr/>
            </a:pPr>
            <a:r>
              <a:rPr lang="en-US" sz="3200" dirty="0">
                <a:effectLst/>
              </a:rPr>
              <a:t>Discussion &amp; questions from class members encouraged….within limits</a:t>
            </a:r>
          </a:p>
          <a:p>
            <a:pPr lvl="1" eaLnBrk="1" hangingPunct="1">
              <a:defRPr/>
            </a:pPr>
            <a:r>
              <a:rPr lang="en-US" sz="3200" dirty="0">
                <a:effectLst/>
              </a:rPr>
              <a:t>I will occasionally ask questions during class</a:t>
            </a:r>
          </a:p>
          <a:p>
            <a:pPr eaLnBrk="1" hangingPunct="1">
              <a:defRPr/>
            </a:pPr>
            <a:endParaRPr lang="en-US" sz="3600" dirty="0"/>
          </a:p>
          <a:p>
            <a:pPr eaLnBrk="1" hangingPunct="1">
              <a:defRPr/>
            </a:pPr>
            <a:endParaRPr lang="en-US" sz="36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36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35082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CF442CC-818D-4C35-AE74-8022680D00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000099"/>
                </a:solidFill>
              </a:rPr>
              <a:t>Introduction &amp; Course Overview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27532DF-1B78-4476-BB5F-0F44303E6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48662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effectLst/>
              </a:rPr>
              <a:t>Purpose of Course</a:t>
            </a:r>
          </a:p>
          <a:p>
            <a:pPr lvl="1" eaLnBrk="1" hangingPunct="1">
              <a:defRPr/>
            </a:pPr>
            <a:r>
              <a:rPr lang="en-US" sz="3200" dirty="0">
                <a:effectLst/>
              </a:rPr>
              <a:t>Overview of Transportation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sz="3200" dirty="0">
                <a:effectLst/>
              </a:rPr>
              <a:t>   …a very broad field of Civil Engineering</a:t>
            </a:r>
          </a:p>
          <a:p>
            <a:pPr lvl="1" eaLnBrk="1" hangingPunct="1">
              <a:defRPr/>
            </a:pPr>
            <a:r>
              <a:rPr lang="en-US" sz="3200" dirty="0">
                <a:effectLst/>
              </a:rPr>
              <a:t>Presentation of selected topics from numerous Transportation areas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36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37114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CF442CC-818D-4C35-AE74-8022680D00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000099"/>
                </a:solidFill>
              </a:rPr>
              <a:t>Introduction &amp; Course Overview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27532DF-1B78-4476-BB5F-0F44303E6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1584" y="1752600"/>
            <a:ext cx="75438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>
                <a:effectLst/>
              </a:rPr>
              <a:t>Purpose of Course</a:t>
            </a:r>
          </a:p>
          <a:p>
            <a:pPr lvl="1" eaLnBrk="1" hangingPunct="1">
              <a:defRPr/>
            </a:pPr>
            <a:r>
              <a:rPr lang="en-US" sz="1800" dirty="0">
                <a:effectLst/>
              </a:rPr>
              <a:t>Introduction to advanced Transportation classes</a:t>
            </a:r>
          </a:p>
          <a:p>
            <a:pPr lvl="2" eaLnBrk="1" hangingPunct="1">
              <a:defRPr/>
            </a:pPr>
            <a:r>
              <a:rPr lang="en-US" sz="1600" dirty="0">
                <a:effectLst/>
              </a:rPr>
              <a:t>CE 45000: Transportation Policy and Planning</a:t>
            </a:r>
          </a:p>
          <a:p>
            <a:pPr marL="514350" lvl="1" indent="0" eaLnBrk="1" hangingPunct="1">
              <a:buFontTx/>
              <a:buNone/>
              <a:defRPr/>
            </a:pPr>
            <a:endParaRPr lang="en-US" sz="1800" dirty="0">
              <a:effectLst/>
            </a:endParaRPr>
          </a:p>
          <a:p>
            <a:pPr marL="514350" lvl="1" indent="0" eaLnBrk="1" hangingPunct="1">
              <a:buFontTx/>
              <a:buNone/>
              <a:defRPr/>
            </a:pPr>
            <a:r>
              <a:rPr lang="en-US" sz="1600" dirty="0">
                <a:effectLst/>
              </a:rPr>
              <a:t>If you go graduate school, following courses are important:</a:t>
            </a:r>
          </a:p>
          <a:p>
            <a:pPr lvl="2" eaLnBrk="1" hangingPunct="1">
              <a:defRPr/>
            </a:pPr>
            <a:r>
              <a:rPr lang="en-US" sz="1600" dirty="0">
                <a:effectLst/>
              </a:rPr>
              <a:t>Geometric Design of Highways</a:t>
            </a:r>
          </a:p>
          <a:p>
            <a:pPr lvl="2" eaLnBrk="1" hangingPunct="1">
              <a:defRPr/>
            </a:pPr>
            <a:r>
              <a:rPr lang="en-US" sz="1600" dirty="0">
                <a:effectLst/>
              </a:rPr>
              <a:t>Pavement Design for Airports &amp; Highways</a:t>
            </a:r>
          </a:p>
          <a:p>
            <a:pPr lvl="2" eaLnBrk="1" hangingPunct="1">
              <a:defRPr/>
            </a:pPr>
            <a:r>
              <a:rPr lang="en-US" sz="1600" dirty="0">
                <a:effectLst/>
              </a:rPr>
              <a:t>Traffic Engineering Operations</a:t>
            </a:r>
          </a:p>
          <a:p>
            <a:pPr lvl="2" eaLnBrk="1" hangingPunct="1">
              <a:defRPr/>
            </a:pPr>
            <a:r>
              <a:rPr lang="en-US" sz="1600" dirty="0">
                <a:effectLst/>
              </a:rPr>
              <a:t>Transport Network Analysis</a:t>
            </a:r>
          </a:p>
          <a:p>
            <a:pPr lvl="2" eaLnBrk="1" hangingPunct="1">
              <a:defRPr/>
            </a:pPr>
            <a:r>
              <a:rPr lang="en-US" sz="1600" dirty="0">
                <a:effectLst/>
              </a:rPr>
              <a:t>Traffic Safety</a:t>
            </a:r>
          </a:p>
          <a:p>
            <a:pPr lvl="2" eaLnBrk="1" hangingPunct="1">
              <a:defRPr/>
            </a:pPr>
            <a:r>
              <a:rPr lang="en-US" sz="1600" dirty="0">
                <a:effectLst/>
              </a:rPr>
              <a:t>Intelligent Transportation Systems</a:t>
            </a:r>
          </a:p>
          <a:p>
            <a:pPr lvl="2" eaLnBrk="1" hangingPunct="1">
              <a:defRPr/>
            </a:pPr>
            <a:r>
              <a:rPr lang="en-US" sz="1600" dirty="0">
                <a:effectLst/>
              </a:rPr>
              <a:t>Pavement Management Systems</a:t>
            </a:r>
          </a:p>
          <a:p>
            <a:pPr lvl="2" eaLnBrk="1" hangingPunct="1">
              <a:defRPr/>
            </a:pPr>
            <a:r>
              <a:rPr lang="en-US" sz="1600" dirty="0">
                <a:effectLst/>
              </a:rPr>
              <a:t>Pavement Materials</a:t>
            </a:r>
          </a:p>
          <a:p>
            <a:pPr marL="914400" lvl="2" indent="0" eaLnBrk="1" hangingPunct="1">
              <a:buFont typeface="Wingdings" panose="05000000000000000000" pitchFamily="2" charset="2"/>
              <a:buNone/>
              <a:defRPr/>
            </a:pPr>
            <a:endParaRPr lang="en-US" sz="1600" dirty="0">
              <a:effectLst/>
            </a:endParaRPr>
          </a:p>
          <a:p>
            <a:pPr lvl="2" eaLnBrk="1" hangingPunct="1">
              <a:defRPr/>
            </a:pPr>
            <a:endParaRPr lang="en-US" sz="1600" dirty="0">
              <a:effectLst/>
            </a:endParaRPr>
          </a:p>
          <a:p>
            <a:pPr lvl="2" eaLnBrk="1" hangingPunct="1">
              <a:defRPr/>
            </a:pPr>
            <a:endParaRPr lang="en-US" sz="1800" dirty="0">
              <a:effectLst/>
            </a:endParaRPr>
          </a:p>
          <a:p>
            <a:pPr lvl="2" eaLnBrk="1" hangingPunct="1">
              <a:defRPr/>
            </a:pPr>
            <a:endParaRPr lang="en-US" sz="1800" dirty="0">
              <a:effectLst/>
            </a:endParaRPr>
          </a:p>
          <a:p>
            <a:pPr marL="457200" lvl="1" indent="0" eaLnBrk="1" hangingPunct="1">
              <a:buFontTx/>
              <a:buNone/>
              <a:defRPr/>
            </a:pPr>
            <a:endParaRPr lang="en-US" sz="2000" dirty="0"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4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0530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55910C6-5AB9-491F-B355-B60F56F16F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675" y="304801"/>
            <a:ext cx="80010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000099"/>
                </a:solidFill>
              </a:rPr>
              <a:t>Syllabus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FBBB0F06-1AF9-46A2-8211-F49C92E0DF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6219" y="1676400"/>
            <a:ext cx="8000999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effectLst/>
              </a:rPr>
              <a:t>Syllabus</a:t>
            </a:r>
          </a:p>
          <a:p>
            <a:pPr lvl="1" eaLnBrk="1" hangingPunct="1">
              <a:defRPr/>
            </a:pPr>
            <a:r>
              <a:rPr lang="en-US" sz="2000" dirty="0">
                <a:effectLst/>
              </a:rPr>
              <a:t>Posted on </a:t>
            </a:r>
            <a:r>
              <a:rPr lang="en-US" sz="2000" i="1" dirty="0"/>
              <a:t>course webpage (</a:t>
            </a:r>
            <a:r>
              <a:rPr lang="en-US" sz="2000" i="1" dirty="0">
                <a:hlinkClick r:id="rId3"/>
              </a:rPr>
              <a:t>http://users.pfw.edu/sahap/CE345.htm</a:t>
            </a:r>
            <a:r>
              <a:rPr lang="en-US" sz="2000" i="1" dirty="0"/>
              <a:t> ) </a:t>
            </a:r>
            <a:r>
              <a:rPr lang="en-US" sz="2000" dirty="0">
                <a:effectLst/>
              </a:rPr>
              <a:t>—read carefully</a:t>
            </a:r>
          </a:p>
          <a:p>
            <a:pPr marL="471487" lvl="1" indent="0" eaLnBrk="1" hangingPunct="1">
              <a:buNone/>
              <a:defRPr/>
            </a:pPr>
            <a:endParaRPr lang="en-US" sz="20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Course webpage:</a:t>
            </a:r>
          </a:p>
          <a:p>
            <a:pPr marL="72390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Check Frequently</a:t>
            </a:r>
          </a:p>
          <a:p>
            <a:pPr marL="72390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If you notice something is missing, tell me</a:t>
            </a:r>
          </a:p>
          <a:p>
            <a:pPr marL="457200" lvl="1" indent="0">
              <a:buFontTx/>
              <a:buNone/>
              <a:defRPr/>
            </a:pPr>
            <a:r>
              <a:rPr lang="en-US" sz="2400" dirty="0">
                <a:effectLst/>
              </a:rPr>
              <a:t>	</a:t>
            </a:r>
            <a:endParaRPr lang="en-US" sz="2800" dirty="0">
              <a:effectLst/>
            </a:endParaRPr>
          </a:p>
          <a:p>
            <a:pPr lvl="1" eaLnBrk="1" hangingPunct="1"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7480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55910C6-5AB9-491F-B355-B60F56F16F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675" y="304801"/>
            <a:ext cx="80010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000099"/>
                </a:solidFill>
              </a:rPr>
              <a:t>Syllabus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FBBB0F06-1AF9-46A2-8211-F49C92E0DF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501062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Course Evaluation</a:t>
            </a:r>
          </a:p>
          <a:p>
            <a:pPr lvl="1">
              <a:defRPr/>
            </a:pPr>
            <a:r>
              <a:rPr lang="en-US" sz="1800" dirty="0"/>
              <a:t>Participation: 5% </a:t>
            </a:r>
          </a:p>
          <a:p>
            <a:pPr lvl="1">
              <a:defRPr/>
            </a:pPr>
            <a:r>
              <a:rPr lang="en-US" sz="1800" dirty="0"/>
              <a:t>Quizzes: 5%</a:t>
            </a:r>
          </a:p>
          <a:p>
            <a:pPr lvl="1">
              <a:defRPr/>
            </a:pPr>
            <a:r>
              <a:rPr lang="en-US" sz="1800" dirty="0">
                <a:solidFill>
                  <a:srgbClr val="00B050"/>
                </a:solidFill>
              </a:rPr>
              <a:t>1</a:t>
            </a:r>
            <a:r>
              <a:rPr lang="en-US" sz="1800" baseline="30000" dirty="0">
                <a:solidFill>
                  <a:srgbClr val="00B050"/>
                </a:solidFill>
              </a:rPr>
              <a:t>st</a:t>
            </a:r>
            <a:r>
              <a:rPr lang="en-US" sz="1800" dirty="0">
                <a:solidFill>
                  <a:srgbClr val="00B050"/>
                </a:solidFill>
              </a:rPr>
              <a:t> exam:15%</a:t>
            </a:r>
          </a:p>
          <a:p>
            <a:pPr lvl="1">
              <a:defRPr/>
            </a:pPr>
            <a:r>
              <a:rPr lang="en-US" sz="1800" dirty="0">
                <a:solidFill>
                  <a:srgbClr val="00B050"/>
                </a:solidFill>
              </a:rPr>
              <a:t>2</a:t>
            </a:r>
            <a:r>
              <a:rPr lang="en-US" sz="1800" baseline="30000" dirty="0">
                <a:solidFill>
                  <a:srgbClr val="00B050"/>
                </a:solidFill>
              </a:rPr>
              <a:t>nd</a:t>
            </a:r>
            <a:r>
              <a:rPr lang="en-US" sz="1800" dirty="0">
                <a:solidFill>
                  <a:srgbClr val="00B050"/>
                </a:solidFill>
              </a:rPr>
              <a:t> exam: 15%</a:t>
            </a:r>
          </a:p>
          <a:p>
            <a:pPr lvl="1">
              <a:defRPr/>
            </a:pPr>
            <a:r>
              <a:rPr lang="en-US" sz="1800" dirty="0">
                <a:solidFill>
                  <a:srgbClr val="00B050"/>
                </a:solidFill>
              </a:rPr>
              <a:t>Final Exam: 15%</a:t>
            </a:r>
          </a:p>
          <a:p>
            <a:pPr lvl="1">
              <a:defRPr/>
            </a:pPr>
            <a:r>
              <a:rPr lang="en-US" sz="1800" dirty="0"/>
              <a:t>Course Project: 20%</a:t>
            </a:r>
          </a:p>
          <a:p>
            <a:pPr lvl="1">
              <a:defRPr/>
            </a:pPr>
            <a:r>
              <a:rPr lang="en-US" sz="1800" dirty="0"/>
              <a:t>Homework: 25%</a:t>
            </a:r>
          </a:p>
          <a:p>
            <a:pPr eaLnBrk="1" hangingPunct="1">
              <a:defRPr/>
            </a:pPr>
            <a:r>
              <a:rPr lang="en-US" sz="2800" dirty="0"/>
              <a:t>Exams:</a:t>
            </a:r>
          </a:p>
          <a:p>
            <a:pPr lvl="1" eaLnBrk="1" hangingPunct="1">
              <a:defRPr/>
            </a:pPr>
            <a:r>
              <a:rPr lang="en-US" sz="2800" dirty="0">
                <a:effectLst/>
              </a:rPr>
              <a:t>Closed book: Short questions (30%)</a:t>
            </a:r>
          </a:p>
          <a:p>
            <a:pPr lvl="1" eaLnBrk="1" hangingPunct="1">
              <a:defRPr/>
            </a:pPr>
            <a:r>
              <a:rPr lang="en-US" sz="2800" dirty="0">
                <a:effectLst/>
              </a:rPr>
              <a:t>Open book: Problems (70%)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45561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55910C6-5AB9-491F-B355-B60F56F16F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675" y="304801"/>
            <a:ext cx="8001000" cy="990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000099"/>
                </a:solidFill>
              </a:rPr>
              <a:t>Syllabus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FA8035A-4CFA-4EF1-A960-2A13D4D964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7730" y="1828799"/>
            <a:ext cx="7543800" cy="4724400"/>
          </a:xfrm>
        </p:spPr>
        <p:txBody>
          <a:bodyPr/>
          <a:lstStyle/>
          <a:p>
            <a:pPr eaLnBrk="1" hangingPunct="1"/>
            <a:r>
              <a:rPr lang="en-US" altLang="en-US" b="1" dirty="0">
                <a:effectLst/>
              </a:rPr>
              <a:t>Homework of various types</a:t>
            </a:r>
          </a:p>
          <a:p>
            <a:pPr lvl="1" eaLnBrk="1" hangingPunct="1"/>
            <a:r>
              <a:rPr lang="en-US" altLang="en-US" dirty="0">
                <a:effectLst/>
              </a:rPr>
              <a:t>Students strongly encouraged to work together, but </a:t>
            </a:r>
            <a:r>
              <a:rPr lang="en-US" altLang="en-US" b="1" u="sng" dirty="0">
                <a:effectLst/>
              </a:rPr>
              <a:t>independent</a:t>
            </a:r>
            <a:r>
              <a:rPr lang="en-US" altLang="en-US" dirty="0">
                <a:effectLst/>
              </a:rPr>
              <a:t> solutions required.</a:t>
            </a:r>
          </a:p>
          <a:p>
            <a:pPr lvl="1" eaLnBrk="1" hangingPunct="1"/>
            <a:r>
              <a:rPr lang="en-US" altLang="en-US" dirty="0">
                <a:effectLst/>
              </a:rPr>
              <a:t>All homework due dates announced in class.</a:t>
            </a:r>
          </a:p>
          <a:p>
            <a:pPr lvl="1" eaLnBrk="1" hangingPunct="1"/>
            <a:r>
              <a:rPr lang="en-US" altLang="en-US" b="1" u="sng" dirty="0">
                <a:effectLst/>
              </a:rPr>
              <a:t>Late assignments normally not accepted</a:t>
            </a:r>
            <a:r>
              <a:rPr lang="en-US" altLang="en-US" dirty="0"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1054358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7127</TotalTime>
  <Words>619</Words>
  <Application>Microsoft Office PowerPoint</Application>
  <PresentationFormat>On-screen Show (4:3)</PresentationFormat>
  <Paragraphs>138</Paragraphs>
  <Slides>15</Slides>
  <Notes>9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CMU Serif</vt:lpstr>
      <vt:lpstr>Tahoma</vt:lpstr>
      <vt:lpstr>Times New Roman</vt:lpstr>
      <vt:lpstr>Verdana</vt:lpstr>
      <vt:lpstr>Wingdings</vt:lpstr>
      <vt:lpstr>Profile</vt:lpstr>
      <vt:lpstr>PowerPoint Presentation</vt:lpstr>
      <vt:lpstr>CE 34500: Transportation Engineering  Spring, 2019  Instructor:  Promothes Saha, Ph.D., P.E.</vt:lpstr>
      <vt:lpstr>Introduction &amp; Course Overview</vt:lpstr>
      <vt:lpstr>Introduction &amp; Course Overview</vt:lpstr>
      <vt:lpstr>Introduction &amp; Course Overview</vt:lpstr>
      <vt:lpstr>Introduction &amp; Course Overview</vt:lpstr>
      <vt:lpstr>Syllabus</vt:lpstr>
      <vt:lpstr>Syllabus</vt:lpstr>
      <vt:lpstr>Syllabus</vt:lpstr>
      <vt:lpstr>Course Project</vt:lpstr>
      <vt:lpstr>PowerPoint Presentation</vt:lpstr>
      <vt:lpstr>Quiz and class participation</vt:lpstr>
      <vt:lpstr>Computer Labs</vt:lpstr>
      <vt:lpstr>Textbook</vt:lpstr>
      <vt:lpstr>Course Topics</vt:lpstr>
    </vt:vector>
  </TitlesOfParts>
  <Company>University of Wyoming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Civil &amp; Architectural Engineering</dc:creator>
  <cp:lastModifiedBy>Promothes Saha</cp:lastModifiedBy>
  <cp:revision>321</cp:revision>
  <cp:lastPrinted>2012-09-10T00:38:33Z</cp:lastPrinted>
  <dcterms:created xsi:type="dcterms:W3CDTF">2001-09-24T18:35:11Z</dcterms:created>
  <dcterms:modified xsi:type="dcterms:W3CDTF">2020-01-13T17:49:48Z</dcterms:modified>
</cp:coreProperties>
</file>