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84" r:id="rId2"/>
    <p:sldId id="346" r:id="rId3"/>
    <p:sldId id="311" r:id="rId4"/>
    <p:sldId id="312" r:id="rId5"/>
    <p:sldId id="313" r:id="rId6"/>
    <p:sldId id="388" r:id="rId7"/>
    <p:sldId id="389" r:id="rId8"/>
    <p:sldId id="390" r:id="rId9"/>
    <p:sldId id="391" r:id="rId10"/>
    <p:sldId id="314" r:id="rId11"/>
    <p:sldId id="315" r:id="rId12"/>
    <p:sldId id="392" r:id="rId13"/>
    <p:sldId id="316" r:id="rId14"/>
    <p:sldId id="317" r:id="rId15"/>
    <p:sldId id="318" r:id="rId16"/>
    <p:sldId id="319" r:id="rId17"/>
    <p:sldId id="393" r:id="rId18"/>
    <p:sldId id="320" r:id="rId19"/>
    <p:sldId id="394" r:id="rId20"/>
    <p:sldId id="395" r:id="rId21"/>
    <p:sldId id="32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803CD"/>
    <a:srgbClr val="330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94700" autoAdjust="0"/>
  </p:normalViewPr>
  <p:slideViewPr>
    <p:cSldViewPr snapToGrid="0">
      <p:cViewPr varScale="1">
        <p:scale>
          <a:sx n="59" d="100"/>
          <a:sy n="59" d="100"/>
        </p:scale>
        <p:origin x="96" y="907"/>
      </p:cViewPr>
      <p:guideLst/>
    </p:cSldViewPr>
  </p:slideViewPr>
  <p:notesTextViewPr>
    <p:cViewPr>
      <p:scale>
        <a:sx n="1" d="1"/>
        <a:sy n="1" d="1"/>
      </p:scale>
      <p:origin x="0" y="0"/>
    </p:cViewPr>
  </p:notesTextViewPr>
  <p:sorterViewPr>
    <p:cViewPr>
      <p:scale>
        <a:sx n="100" d="100"/>
        <a:sy n="100" d="100"/>
      </p:scale>
      <p:origin x="0" y="-149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7/13/2021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7/13/2021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7/13/2021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7/13/2021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6267-F3BD-4837-A851-75436711D3FA}"/>
              </a:ext>
            </a:extLst>
          </p:cNvPr>
          <p:cNvSpPr>
            <a:spLocks noGrp="1"/>
          </p:cNvSpPr>
          <p:nvPr>
            <p:ph type="ctrTitle"/>
          </p:nvPr>
        </p:nvSpPr>
        <p:spPr>
          <a:xfrm>
            <a:off x="1399309" y="1114050"/>
            <a:ext cx="9144000" cy="2387600"/>
          </a:xfrm>
        </p:spPr>
        <p:txBody>
          <a:bodyPr>
            <a:normAutofit/>
          </a:bodyPr>
          <a:lstStyle/>
          <a:p>
            <a:r>
              <a:rPr lang="en-US" sz="4000" b="1" dirty="0"/>
              <a:t>Chapter 07_05</a:t>
            </a:r>
          </a:p>
        </p:txBody>
      </p:sp>
      <p:sp>
        <p:nvSpPr>
          <p:cNvPr id="3" name="Subtitle 2">
            <a:extLst>
              <a:ext uri="{FF2B5EF4-FFF2-40B4-BE49-F238E27FC236}">
                <a16:creationId xmlns:a16="http://schemas.microsoft.com/office/drawing/2014/main" id="{2FAE9AAF-507C-4FFC-B956-0B9A6C3324BF}"/>
              </a:ext>
            </a:extLst>
          </p:cNvPr>
          <p:cNvSpPr>
            <a:spLocks noGrp="1"/>
          </p:cNvSpPr>
          <p:nvPr>
            <p:ph type="subTitle" idx="1"/>
          </p:nvPr>
        </p:nvSpPr>
        <p:spPr>
          <a:xfrm>
            <a:off x="1524000" y="3718416"/>
            <a:ext cx="9144000" cy="1655762"/>
          </a:xfrm>
        </p:spPr>
        <p:txBody>
          <a:bodyPr>
            <a:normAutofit lnSpcReduction="10000"/>
          </a:bodyPr>
          <a:lstStyle/>
          <a:p>
            <a:r>
              <a:rPr lang="en-US" sz="3200" dirty="0"/>
              <a:t>Greedy Algorithms:</a:t>
            </a:r>
          </a:p>
          <a:p>
            <a:r>
              <a:rPr lang="en-US" sz="3200" dirty="0"/>
              <a:t>Extension of Kruskal’s Algorithm</a:t>
            </a:r>
          </a:p>
          <a:p>
            <a:r>
              <a:rPr lang="en-US" sz="3200" dirty="0"/>
              <a:t>(Reference)</a:t>
            </a:r>
          </a:p>
        </p:txBody>
      </p:sp>
    </p:spTree>
    <p:extLst>
      <p:ext uri="{BB962C8B-B14F-4D97-AF65-F5344CB8AC3E}">
        <p14:creationId xmlns:p14="http://schemas.microsoft.com/office/powerpoint/2010/main" val="346886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526948"/>
              </p:ext>
            </p:extLst>
          </p:nvPr>
        </p:nvGraphicFramePr>
        <p:xfrm>
          <a:off x="1364876" y="3045656"/>
          <a:ext cx="3511924" cy="3017520"/>
        </p:xfrm>
        <a:graphic>
          <a:graphicData uri="http://schemas.openxmlformats.org/drawingml/2006/table">
            <a:tbl>
              <a:tblPr firstRow="1" firstCol="1" bandRow="1">
                <a:tableStyleId>{5C22544A-7EE6-4342-B048-85BDC9FD1C3A}</a:tableStyleId>
              </a:tblPr>
              <a:tblGrid>
                <a:gridCol w="1755962">
                  <a:extLst>
                    <a:ext uri="{9D8B030D-6E8A-4147-A177-3AD203B41FA5}">
                      <a16:colId xmlns:a16="http://schemas.microsoft.com/office/drawing/2014/main" val="20000"/>
                    </a:ext>
                  </a:extLst>
                </a:gridCol>
                <a:gridCol w="1755962">
                  <a:extLst>
                    <a:ext uri="{9D8B030D-6E8A-4147-A177-3AD203B41FA5}">
                      <a16:colId xmlns:a16="http://schemas.microsoft.com/office/drawing/2014/main" val="20001"/>
                    </a:ext>
                  </a:extLst>
                </a:gridCol>
              </a:tblGrid>
              <a:tr h="0">
                <a:tc gridSpan="2">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subset representatives</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element index</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representative</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2</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3</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3</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4</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5</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6</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3</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459334886"/>
              </p:ext>
            </p:extLst>
          </p:nvPr>
        </p:nvGraphicFramePr>
        <p:xfrm>
          <a:off x="2724274" y="1420909"/>
          <a:ext cx="1849716" cy="37084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70840">
                <a:tc>
                  <a:txBody>
                    <a:bodyPr/>
                    <a:lstStyle/>
                    <a:p>
                      <a:r>
                        <a:rPr lang="en-US" sz="18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307844422"/>
              </p:ext>
            </p:extLst>
          </p:nvPr>
        </p:nvGraphicFramePr>
        <p:xfrm>
          <a:off x="4784663" y="1414762"/>
          <a:ext cx="1233144" cy="386883"/>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86883">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3847979390"/>
              </p:ext>
            </p:extLst>
          </p:nvPr>
        </p:nvGraphicFramePr>
        <p:xfrm>
          <a:off x="6258852" y="1417017"/>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598426030"/>
              </p:ext>
            </p:extLst>
          </p:nvPr>
        </p:nvGraphicFramePr>
        <p:xfrm>
          <a:off x="9239862" y="1394958"/>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3556714461"/>
              </p:ext>
            </p:extLst>
          </p:nvPr>
        </p:nvGraphicFramePr>
        <p:xfrm>
          <a:off x="7765673" y="1412626"/>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46" name="Rectangle 45"/>
          <p:cNvSpPr/>
          <p:nvPr/>
        </p:nvSpPr>
        <p:spPr>
          <a:xfrm>
            <a:off x="2611838" y="1005352"/>
            <a:ext cx="1750864" cy="369332"/>
          </a:xfrm>
          <a:prstGeom prst="rect">
            <a:avLst/>
          </a:prstGeom>
        </p:spPr>
        <p:txBody>
          <a:bodyPr wrap="none">
            <a:spAutoFit/>
          </a:bodyPr>
          <a:lstStyle/>
          <a:p>
            <a:r>
              <a:rPr lang="en-US" dirty="0">
                <a:latin typeface="Microsoft YaHei" panose="020B0503020204020204" pitchFamily="34" charset="-122"/>
                <a:ea typeface="SimSun" panose="02010600030101010101" pitchFamily="2" charset="-122"/>
                <a:cs typeface="Microsoft YaHei" panose="020B0503020204020204" pitchFamily="34" charset="-122"/>
              </a:rPr>
              <a:t> size   last first</a:t>
            </a:r>
            <a:endParaRPr lang="en-US" dirty="0"/>
          </a:p>
        </p:txBody>
      </p:sp>
      <p:sp>
        <p:nvSpPr>
          <p:cNvPr id="47" name="Rectangle 46"/>
          <p:cNvSpPr>
            <a:spLocks noChangeArrowheads="1"/>
          </p:cNvSpPr>
          <p:nvPr/>
        </p:nvSpPr>
        <p:spPr bwMode="auto">
          <a:xfrm>
            <a:off x="1427162" y="1420909"/>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1</a:t>
            </a:r>
          </a:p>
        </p:txBody>
      </p:sp>
      <p:cxnSp>
        <p:nvCxnSpPr>
          <p:cNvPr id="48" name="AutoShape 417"/>
          <p:cNvCxnSpPr>
            <a:cxnSpLocks noChangeShapeType="1"/>
          </p:cNvCxnSpPr>
          <p:nvPr/>
        </p:nvCxnSpPr>
        <p:spPr bwMode="auto">
          <a:xfrm>
            <a:off x="4251263" y="159680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417"/>
          <p:cNvCxnSpPr>
            <a:cxnSpLocks noChangeShapeType="1"/>
          </p:cNvCxnSpPr>
          <p:nvPr/>
        </p:nvCxnSpPr>
        <p:spPr bwMode="auto">
          <a:xfrm>
            <a:off x="5725452" y="161541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AutoShape 417"/>
          <p:cNvCxnSpPr>
            <a:cxnSpLocks noChangeShapeType="1"/>
          </p:cNvCxnSpPr>
          <p:nvPr/>
        </p:nvCxnSpPr>
        <p:spPr bwMode="auto">
          <a:xfrm>
            <a:off x="7225296" y="1636061"/>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AutoShape 417"/>
          <p:cNvCxnSpPr>
            <a:cxnSpLocks noChangeShapeType="1"/>
          </p:cNvCxnSpPr>
          <p:nvPr/>
        </p:nvCxnSpPr>
        <p:spPr bwMode="auto">
          <a:xfrm>
            <a:off x="8689517" y="161485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AutoShape 422"/>
          <p:cNvCxnSpPr>
            <a:cxnSpLocks noChangeShapeType="1"/>
          </p:cNvCxnSpPr>
          <p:nvPr/>
        </p:nvCxnSpPr>
        <p:spPr bwMode="auto">
          <a:xfrm>
            <a:off x="3649132" y="1995819"/>
            <a:ext cx="5929396"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3" name="AutoShape 423"/>
          <p:cNvCxnSpPr>
            <a:cxnSpLocks noChangeShapeType="1"/>
          </p:cNvCxnSpPr>
          <p:nvPr/>
        </p:nvCxnSpPr>
        <p:spPr bwMode="auto">
          <a:xfrm flipV="1">
            <a:off x="9578528" y="1751428"/>
            <a:ext cx="0" cy="24439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6" name="AutoShape 421"/>
          <p:cNvCxnSpPr>
            <a:cxnSpLocks noChangeShapeType="1"/>
          </p:cNvCxnSpPr>
          <p:nvPr/>
        </p:nvCxnSpPr>
        <p:spPr bwMode="auto">
          <a:xfrm flipH="1">
            <a:off x="3649132" y="1676067"/>
            <a:ext cx="2017" cy="31975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59" name="Table 58"/>
          <p:cNvGraphicFramePr>
            <a:graphicFrameLocks noGrp="1"/>
          </p:cNvGraphicFramePr>
          <p:nvPr>
            <p:extLst>
              <p:ext uri="{D42A27DB-BD31-4B8C-83A1-F6EECF244321}">
                <p14:modId xmlns:p14="http://schemas.microsoft.com/office/powerpoint/2010/main" val="4083826421"/>
              </p:ext>
            </p:extLst>
          </p:nvPr>
        </p:nvGraphicFramePr>
        <p:xfrm>
          <a:off x="2724274" y="2189993"/>
          <a:ext cx="1849716" cy="37084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70840">
                <a:tc>
                  <a:txBody>
                    <a:bodyPr/>
                    <a:lstStyle/>
                    <a:p>
                      <a:r>
                        <a:rPr lang="en-US" sz="18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60" name="Rectangle 59"/>
          <p:cNvSpPr>
            <a:spLocks noChangeArrowheads="1"/>
          </p:cNvSpPr>
          <p:nvPr/>
        </p:nvSpPr>
        <p:spPr bwMode="auto">
          <a:xfrm>
            <a:off x="1460026" y="2192345"/>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2</a:t>
            </a:r>
          </a:p>
        </p:txBody>
      </p:sp>
      <p:graphicFrame>
        <p:nvGraphicFramePr>
          <p:cNvPr id="61" name="Table 60"/>
          <p:cNvGraphicFramePr>
            <a:graphicFrameLocks noGrp="1"/>
          </p:cNvGraphicFramePr>
          <p:nvPr>
            <p:extLst>
              <p:ext uri="{D42A27DB-BD31-4B8C-83A1-F6EECF244321}">
                <p14:modId xmlns:p14="http://schemas.microsoft.com/office/powerpoint/2010/main" val="482111136"/>
              </p:ext>
            </p:extLst>
          </p:nvPr>
        </p:nvGraphicFramePr>
        <p:xfrm>
          <a:off x="6258852" y="2801811"/>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a:t>
                      </a:r>
                      <a:r>
                        <a:rPr lang="en-US" sz="18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2" name="Table 61"/>
          <p:cNvGraphicFramePr>
            <a:graphicFrameLocks noGrp="1"/>
          </p:cNvGraphicFramePr>
          <p:nvPr>
            <p:extLst>
              <p:ext uri="{D42A27DB-BD31-4B8C-83A1-F6EECF244321}">
                <p14:modId xmlns:p14="http://schemas.microsoft.com/office/powerpoint/2010/main" val="3937190886"/>
              </p:ext>
            </p:extLst>
          </p:nvPr>
        </p:nvGraphicFramePr>
        <p:xfrm>
          <a:off x="8446844" y="2794599"/>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940967908"/>
              </p:ext>
            </p:extLst>
          </p:nvPr>
        </p:nvGraphicFramePr>
        <p:xfrm>
          <a:off x="9973729" y="2779740"/>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cxnSp>
        <p:nvCxnSpPr>
          <p:cNvPr id="64" name="AutoShape 417"/>
          <p:cNvCxnSpPr>
            <a:cxnSpLocks noChangeShapeType="1"/>
          </p:cNvCxnSpPr>
          <p:nvPr/>
        </p:nvCxnSpPr>
        <p:spPr bwMode="auto">
          <a:xfrm>
            <a:off x="9440329" y="302525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5" name="AutoShape 417"/>
          <p:cNvCxnSpPr>
            <a:cxnSpLocks noChangeShapeType="1"/>
          </p:cNvCxnSpPr>
          <p:nvPr/>
        </p:nvCxnSpPr>
        <p:spPr bwMode="auto">
          <a:xfrm>
            <a:off x="7940485" y="2992994"/>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6" name="Rectangle 65"/>
          <p:cNvSpPr>
            <a:spLocks noChangeArrowheads="1"/>
          </p:cNvSpPr>
          <p:nvPr/>
        </p:nvSpPr>
        <p:spPr bwMode="auto">
          <a:xfrm>
            <a:off x="5195372" y="2757777"/>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67" name="AutoShape 421"/>
          <p:cNvCxnSpPr>
            <a:cxnSpLocks noChangeShapeType="1"/>
          </p:cNvCxnSpPr>
          <p:nvPr/>
        </p:nvCxnSpPr>
        <p:spPr bwMode="auto">
          <a:xfrm flipH="1">
            <a:off x="7215809" y="3065274"/>
            <a:ext cx="2017" cy="31975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8" name="AutoShape 423"/>
          <p:cNvCxnSpPr>
            <a:cxnSpLocks noChangeShapeType="1"/>
          </p:cNvCxnSpPr>
          <p:nvPr/>
        </p:nvCxnSpPr>
        <p:spPr bwMode="auto">
          <a:xfrm flipV="1">
            <a:off x="10295704" y="3162395"/>
            <a:ext cx="0" cy="24439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AutoShape 422"/>
          <p:cNvCxnSpPr>
            <a:cxnSpLocks noChangeShapeType="1"/>
          </p:cNvCxnSpPr>
          <p:nvPr/>
        </p:nvCxnSpPr>
        <p:spPr bwMode="auto">
          <a:xfrm>
            <a:off x="7225296" y="3385026"/>
            <a:ext cx="3070408" cy="1319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72" name="AutoShape 422"/>
          <p:cNvCxnSpPr>
            <a:cxnSpLocks noChangeShapeType="1"/>
          </p:cNvCxnSpPr>
          <p:nvPr/>
        </p:nvCxnSpPr>
        <p:spPr bwMode="auto">
          <a:xfrm>
            <a:off x="3801532" y="2148219"/>
            <a:ext cx="5929396"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73" name="Table 72"/>
          <p:cNvGraphicFramePr>
            <a:graphicFrameLocks noGrp="1"/>
          </p:cNvGraphicFramePr>
          <p:nvPr>
            <p:extLst>
              <p:ext uri="{D42A27DB-BD31-4B8C-83A1-F6EECF244321}">
                <p14:modId xmlns:p14="http://schemas.microsoft.com/office/powerpoint/2010/main" val="3878122487"/>
              </p:ext>
            </p:extLst>
          </p:nvPr>
        </p:nvGraphicFramePr>
        <p:xfrm>
          <a:off x="6290951" y="3550078"/>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4" name="Table 73"/>
          <p:cNvGraphicFramePr>
            <a:graphicFrameLocks noGrp="1"/>
          </p:cNvGraphicFramePr>
          <p:nvPr>
            <p:extLst>
              <p:ext uri="{D42A27DB-BD31-4B8C-83A1-F6EECF244321}">
                <p14:modId xmlns:p14="http://schemas.microsoft.com/office/powerpoint/2010/main" val="1708153149"/>
              </p:ext>
            </p:extLst>
          </p:nvPr>
        </p:nvGraphicFramePr>
        <p:xfrm>
          <a:off x="6290951" y="4296060"/>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5" name="Table 74"/>
          <p:cNvGraphicFramePr>
            <a:graphicFrameLocks noGrp="1"/>
          </p:cNvGraphicFramePr>
          <p:nvPr>
            <p:extLst>
              <p:ext uri="{D42A27DB-BD31-4B8C-83A1-F6EECF244321}">
                <p14:modId xmlns:p14="http://schemas.microsoft.com/office/powerpoint/2010/main" val="3943582741"/>
              </p:ext>
            </p:extLst>
          </p:nvPr>
        </p:nvGraphicFramePr>
        <p:xfrm>
          <a:off x="6300438" y="4948572"/>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6" name="Rectangle 75"/>
          <p:cNvSpPr>
            <a:spLocks noChangeArrowheads="1"/>
          </p:cNvSpPr>
          <p:nvPr/>
        </p:nvSpPr>
        <p:spPr bwMode="auto">
          <a:xfrm>
            <a:off x="5198360" y="3550078"/>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7" name="Rectangle 76"/>
          <p:cNvSpPr>
            <a:spLocks noChangeArrowheads="1"/>
          </p:cNvSpPr>
          <p:nvPr/>
        </p:nvSpPr>
        <p:spPr bwMode="auto">
          <a:xfrm>
            <a:off x="5197861" y="4252582"/>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8" name="Rectangle 77"/>
          <p:cNvSpPr>
            <a:spLocks noChangeArrowheads="1"/>
          </p:cNvSpPr>
          <p:nvPr/>
        </p:nvSpPr>
        <p:spPr bwMode="auto">
          <a:xfrm>
            <a:off x="5195372" y="4905094"/>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9" name="Rectangle 78"/>
          <p:cNvSpPr/>
          <p:nvPr/>
        </p:nvSpPr>
        <p:spPr>
          <a:xfrm>
            <a:off x="5092667" y="5359893"/>
            <a:ext cx="6096000" cy="1200329"/>
          </a:xfrm>
          <a:prstGeom prst="rect">
            <a:avLst/>
          </a:prstGeom>
        </p:spPr>
        <p:txBody>
          <a:bodyPr>
            <a:spAutoFit/>
          </a:bodyPr>
          <a:lstStyle/>
          <a:p>
            <a:r>
              <a:rPr lang="en-US"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9.7  Linked-list representation of subsets  {1, 4, 5, 2 } and {3, 6 } obtained by quick find after performing union(1, 4), union(5, 2), union(4, 5) and union(3, 6). The lists of size 0 are considered deleted from the collection.</a:t>
            </a:r>
            <a:endParaRPr lang="en-US" sz="16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6" name="Cloud Callout 35"/>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997385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0893" y="1243787"/>
            <a:ext cx="8848165" cy="5078313"/>
          </a:xfrm>
          <a:prstGeom prst="rect">
            <a:avLst/>
          </a:prstGeom>
        </p:spPr>
        <p:txBody>
          <a:bodyPr wrap="square">
            <a:spAutoFit/>
          </a:bodyPr>
          <a:lstStyle/>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Under this scheme, the implementation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 requires assigning the corresponding element in the representative array to  x  and initializing the corresponding linked list to a single node with the  x  value.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this operation is obviously in ϴ( 1 ), and hence the initialization of   n  singleton subsets is in ϴ( n ).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efficiency of find( x ) is also in ϴ( 1 ):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all we need to do is to retrieve the x’s representative  in the representative array.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8816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0893" y="580399"/>
            <a:ext cx="8848165" cy="5878532"/>
          </a:xfrm>
          <a:prstGeom prst="rect">
            <a:avLst/>
          </a:prstGeom>
        </p:spPr>
        <p:txBody>
          <a:bodyPr wrap="square">
            <a:spAutoFit/>
          </a:bodyPr>
          <a:lstStyle/>
          <a:p>
            <a:pPr>
              <a:spcAft>
                <a:spcPts val="1200"/>
              </a:spcAft>
            </a:pP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Executing union(x, y) takes longer.  A straightforward solution would simply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append the  y’s list to the end of the  x’s list, update the information about their representative for all the elements in the y list, and then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delete the y’s list from the collection.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It is easy to verify, however, that with this algorithm the sequence of union operations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union(2, 1), union(3, 2), …, union(i+1, 1), …,  union(n, n-1),</a:t>
            </a:r>
          </a:p>
          <a:p>
            <a:pPr indent="457200">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runs in ϴ( n</a:t>
            </a:r>
            <a:r>
              <a:rPr lang="en-US" sz="2200" baseline="30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time, which is slow compared with several know </a:t>
            </a:r>
          </a:p>
          <a:p>
            <a:pPr indent="457200">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alternatives.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006443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399" y="1804645"/>
            <a:ext cx="8749553" cy="4094967"/>
          </a:xfrm>
          <a:prstGeom prst="rect">
            <a:avLst/>
          </a:prstGeom>
        </p:spPr>
        <p:txBody>
          <a:bodyPr wrap="square">
            <a:spAutoFit/>
          </a:bodyPr>
          <a:lstStyle/>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simple way to improve the overall efficiency of a sequence of union operations  is to always append the shorter of the two lists to the longer one, with ties broken arbitrarily.  Of course, the size of each list is assumed to the available by, say, storing the number of elements in the list’s header. This modification is called the union by size.  Though it does not improve the worst-case efficiency of a  single application of the union operation (it is still in ϴ( n ) ), the worst-case running time of any legitimate sequence of union-by-size operations turns out to be O(n log n)..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48122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028343"/>
            <a:ext cx="8758518" cy="5170646"/>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Here is a proof of this assertion.  Let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be an element of set S whose disjoint subsets we manipulate. Let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be the number of times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in a sequence of union-by-size operations.  How large can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get if set S has n elements?  Each time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must be in a smaller subset involved in computing the union whose size will be at least twice as large as the size of the subset containing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Hence, when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for the first time, the resulting set will have at least two elements; when it is updated for the second time, the resulting set will have at least four elements; and, in general, if it is updated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times, the resulting set will have at least  2</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elements. Since the entire set S has n elements  2</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n and hence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log</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 Therefore, the total number of possible updates of the representatives for all n elements in S will not exceed  n log</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Thus, for union by size, the time efficiency of a sequence of at most n-1 unions and m finds is in O(</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nlog</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 + m).</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310832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239346"/>
            <a:ext cx="8830235" cy="5618654"/>
          </a:xfrm>
          <a:prstGeom prst="rect">
            <a:avLst/>
          </a:prstGeom>
        </p:spPr>
        <p:txBody>
          <a:bodyPr wrap="square">
            <a:spAutoFit/>
          </a:bodyPr>
          <a:lstStyle/>
          <a:p>
            <a:pPr>
              <a:lnSpc>
                <a:spcPct val="150000"/>
              </a:lnSpc>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The quick union</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lnSpc>
                <a:spcPct val="150000"/>
              </a:lnSpc>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the second principal alternative for implementing disjoint subsets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lnSpc>
                <a:spcPct val="150000"/>
              </a:lnSpc>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quick union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represents each subset by a rooted tree.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nodes of the tree contain the subset’s elements (one per node), with the root’s element considered the subset’s representative;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tree’s edges are directed from children to their parents (Figure 9.8).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addition, a mapping of the set elements to their tree nodes is maintained. It can be implemented, say, as an array of pointers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mapping is not shown in figure 9.8 for the sake of simplicity.</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02831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2133601"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Oval 2"/>
          <p:cNvSpPr>
            <a:spLocks noChangeArrowheads="1"/>
          </p:cNvSpPr>
          <p:nvPr/>
        </p:nvSpPr>
        <p:spPr bwMode="auto">
          <a:xfrm>
            <a:off x="1589836"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4" name="Oval 3"/>
          <p:cNvSpPr>
            <a:spLocks noChangeArrowheads="1"/>
          </p:cNvSpPr>
          <p:nvPr/>
        </p:nvSpPr>
        <p:spPr bwMode="auto">
          <a:xfrm>
            <a:off x="2677366"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Oval 4"/>
          <p:cNvSpPr>
            <a:spLocks noChangeArrowheads="1"/>
          </p:cNvSpPr>
          <p:nvPr/>
        </p:nvSpPr>
        <p:spPr bwMode="auto">
          <a:xfrm>
            <a:off x="3221131"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6" name="Oval 5"/>
          <p:cNvSpPr>
            <a:spLocks noChangeArrowheads="1"/>
          </p:cNvSpPr>
          <p:nvPr/>
        </p:nvSpPr>
        <p:spPr bwMode="auto">
          <a:xfrm>
            <a:off x="3764896"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 name="Oval 6"/>
          <p:cNvSpPr>
            <a:spLocks noChangeArrowheads="1"/>
          </p:cNvSpPr>
          <p:nvPr/>
        </p:nvSpPr>
        <p:spPr bwMode="auto">
          <a:xfrm>
            <a:off x="4308661"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8" name="Oval 7"/>
          <p:cNvSpPr>
            <a:spLocks noChangeArrowheads="1"/>
          </p:cNvSpPr>
          <p:nvPr/>
        </p:nvSpPr>
        <p:spPr bwMode="auto">
          <a:xfrm>
            <a:off x="7951695"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9" name="Oval 8"/>
          <p:cNvSpPr>
            <a:spLocks noChangeArrowheads="1"/>
          </p:cNvSpPr>
          <p:nvPr/>
        </p:nvSpPr>
        <p:spPr bwMode="auto">
          <a:xfrm>
            <a:off x="7156918"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0" name="Oval 9"/>
          <p:cNvSpPr>
            <a:spLocks noChangeArrowheads="1"/>
          </p:cNvSpPr>
          <p:nvPr/>
        </p:nvSpPr>
        <p:spPr bwMode="auto">
          <a:xfrm>
            <a:off x="7951694"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1" name="Oval 10"/>
          <p:cNvSpPr>
            <a:spLocks noChangeArrowheads="1"/>
          </p:cNvSpPr>
          <p:nvPr/>
        </p:nvSpPr>
        <p:spPr bwMode="auto">
          <a:xfrm>
            <a:off x="7951694"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2" name="Oval 11"/>
          <p:cNvSpPr>
            <a:spLocks noChangeArrowheads="1"/>
          </p:cNvSpPr>
          <p:nvPr/>
        </p:nvSpPr>
        <p:spPr bwMode="auto">
          <a:xfrm>
            <a:off x="8812025"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3" name="Oval 12"/>
          <p:cNvSpPr>
            <a:spLocks noChangeArrowheads="1"/>
          </p:cNvSpPr>
          <p:nvPr/>
        </p:nvSpPr>
        <p:spPr bwMode="auto">
          <a:xfrm>
            <a:off x="8812025"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14" name="AutoShape 447"/>
          <p:cNvCxnSpPr>
            <a:cxnSpLocks noChangeShapeType="1"/>
            <a:stCxn id="7" idx="0"/>
            <a:endCxn id="6" idx="4"/>
          </p:cNvCxnSpPr>
          <p:nvPr/>
        </p:nvCxnSpPr>
        <p:spPr bwMode="auto">
          <a:xfrm flipH="1" flipV="1">
            <a:off x="4036779" y="2427867"/>
            <a:ext cx="543765" cy="46033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447"/>
          <p:cNvCxnSpPr>
            <a:cxnSpLocks noChangeShapeType="1"/>
          </p:cNvCxnSpPr>
          <p:nvPr/>
        </p:nvCxnSpPr>
        <p:spPr bwMode="auto">
          <a:xfrm flipH="1" flipV="1">
            <a:off x="2464802" y="2427868"/>
            <a:ext cx="424283"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447"/>
          <p:cNvCxnSpPr>
            <a:cxnSpLocks noChangeShapeType="1"/>
          </p:cNvCxnSpPr>
          <p:nvPr/>
        </p:nvCxnSpPr>
        <p:spPr bwMode="auto">
          <a:xfrm flipH="1" flipV="1">
            <a:off x="2991061" y="3413985"/>
            <a:ext cx="424283"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447"/>
          <p:cNvCxnSpPr>
            <a:cxnSpLocks noChangeShapeType="1"/>
            <a:stCxn id="12" idx="0"/>
          </p:cNvCxnSpPr>
          <p:nvPr/>
        </p:nvCxnSpPr>
        <p:spPr bwMode="auto">
          <a:xfrm flipH="1" flipV="1">
            <a:off x="8330731" y="2427868"/>
            <a:ext cx="753177"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447"/>
          <p:cNvCxnSpPr>
            <a:cxnSpLocks noChangeShapeType="1"/>
            <a:stCxn id="3" idx="0"/>
          </p:cNvCxnSpPr>
          <p:nvPr/>
        </p:nvCxnSpPr>
        <p:spPr bwMode="auto">
          <a:xfrm flipV="1">
            <a:off x="1861719" y="2427868"/>
            <a:ext cx="502651"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AutoShape 447"/>
          <p:cNvCxnSpPr>
            <a:cxnSpLocks noChangeShapeType="1"/>
            <a:stCxn id="9" idx="0"/>
          </p:cNvCxnSpPr>
          <p:nvPr/>
        </p:nvCxnSpPr>
        <p:spPr bwMode="auto">
          <a:xfrm flipV="1">
            <a:off x="7428801" y="2418903"/>
            <a:ext cx="753663" cy="46930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AutoShape 447"/>
          <p:cNvCxnSpPr>
            <a:cxnSpLocks noChangeShapeType="1"/>
            <a:stCxn id="10" idx="0"/>
          </p:cNvCxnSpPr>
          <p:nvPr/>
        </p:nvCxnSpPr>
        <p:spPr bwMode="auto">
          <a:xfrm flipV="1">
            <a:off x="8223577" y="2436831"/>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AutoShape 447"/>
          <p:cNvCxnSpPr>
            <a:cxnSpLocks noChangeShapeType="1"/>
          </p:cNvCxnSpPr>
          <p:nvPr/>
        </p:nvCxnSpPr>
        <p:spPr bwMode="auto">
          <a:xfrm flipV="1">
            <a:off x="8226518" y="3413985"/>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AutoShape 447"/>
          <p:cNvCxnSpPr>
            <a:cxnSpLocks noChangeShapeType="1"/>
          </p:cNvCxnSpPr>
          <p:nvPr/>
        </p:nvCxnSpPr>
        <p:spPr bwMode="auto">
          <a:xfrm flipV="1">
            <a:off x="9083907" y="3413985"/>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0" name="AutoShape 461"/>
          <p:cNvSpPr>
            <a:spLocks noChangeArrowheads="1"/>
          </p:cNvSpPr>
          <p:nvPr/>
        </p:nvSpPr>
        <p:spPr bwMode="auto">
          <a:xfrm>
            <a:off x="5714927" y="2965357"/>
            <a:ext cx="733425" cy="371475"/>
          </a:xfrm>
          <a:prstGeom prst="rightArrow">
            <a:avLst>
              <a:gd name="adj1" fmla="val 50000"/>
              <a:gd name="adj2" fmla="val 49359"/>
            </a:avLst>
          </a:prstGeom>
          <a:solidFill>
            <a:schemeClr val="tx1">
              <a:lumMod val="100000"/>
              <a:lumOff val="0"/>
            </a:schemeClr>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31" name="Rectangle 30"/>
          <p:cNvSpPr/>
          <p:nvPr/>
        </p:nvSpPr>
        <p:spPr>
          <a:xfrm>
            <a:off x="2086463" y="4860441"/>
            <a:ext cx="6997443" cy="769441"/>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9.8   (a) Forest representation of subsets {1, 4, 5, 2} and {3, 6} used by quick union.  (b)  Result of union(5, 6).</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25" name="Cloud Callout 24"/>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199705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708981"/>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markset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requires the creation of a single-node tree, which is a ϴ( 1 ) operation;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the initialization of n singleton subsets is in ϴ( n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 union(x, y) is implemented by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attaching the root of the y’s tree to the root of the x’ s tree; and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deleting the y’s tree from the collection by making the pointer to it root null.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this operation is clearly ϴ( 1 ).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89539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401205"/>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 find(x)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performed by following the pointer chain from the node containing x to the tree’s root whose element is returned as the subset’s representative.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a single find operation is in O(n) because a tree representing a subset can degenerate into a linked list with n nodes.</a:t>
            </a:r>
          </a:p>
          <a:p>
            <a:pPr marL="228600" marR="0">
              <a:spcBef>
                <a:spcPts val="0"/>
              </a:spcBef>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63105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6047" y="333137"/>
            <a:ext cx="8857129" cy="6524863"/>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time bound can be improved by a straightforward way: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always perform a union operation by attaching a smaller tree to the root of a larger one, with ties broken arbitrarily.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size of a tree can be measured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either by the number of nodes (this version is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 by size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or by its height (this version is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 by rank</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These options require storing, for each node of the tree,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either the number of node descendants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or the height of the subtree rooted at that node, respectively.</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One can easily prove that in either case the height of the tree will be logarithmic, making it possible to execute each find in O(log n) time.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58616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472D6-C09C-4D9B-B11C-57AB141EB5CF}"/>
              </a:ext>
            </a:extLst>
          </p:cNvPr>
          <p:cNvSpPr/>
          <p:nvPr/>
        </p:nvSpPr>
        <p:spPr>
          <a:xfrm>
            <a:off x="3010307" y="3105788"/>
            <a:ext cx="6226057"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following 19 viewgraphs are an extension of </a:t>
            </a:r>
          </a:p>
          <a:p>
            <a:r>
              <a:rPr lang="en-US" sz="2400" dirty="0">
                <a:latin typeface="Times New Roman" panose="02020603050405020304" pitchFamily="18" charset="0"/>
                <a:cs typeface="Times New Roman" panose="02020603050405020304" pitchFamily="18" charset="0"/>
              </a:rPr>
              <a:t>Kruskal’s Algorithm, which deals with improving of the “Worst-Case Time-Complexity of Kruskal’s Algorithm”.</a:t>
            </a:r>
          </a:p>
        </p:txBody>
      </p:sp>
    </p:spTree>
    <p:extLst>
      <p:ext uri="{BB962C8B-B14F-4D97-AF65-F5344CB8AC3E}">
        <p14:creationId xmlns:p14="http://schemas.microsoft.com/office/powerpoint/2010/main" val="2979293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739759"/>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Thus for quick union, the time efficiency of a sequence of at most n-1 unions and m finds is in O(n + m log n).</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In fact, an even better efficiency can be obtained by combining either variety of quick union with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path compression</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modification makes every node encountered during the execution of a find operation point to the tree’s root (Figure 9.9).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and similar techniques improve the efficiency of a sequence of at most n-1 unions and m finds to only slightly worse than linear.</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24380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2133601" y="1355238"/>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Oval 2"/>
          <p:cNvSpPr>
            <a:spLocks noChangeArrowheads="1"/>
          </p:cNvSpPr>
          <p:nvPr/>
        </p:nvSpPr>
        <p:spPr bwMode="auto">
          <a:xfrm>
            <a:off x="2976283"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4" name="Oval 3"/>
          <p:cNvSpPr>
            <a:spLocks noChangeArrowheads="1"/>
          </p:cNvSpPr>
          <p:nvPr/>
        </p:nvSpPr>
        <p:spPr bwMode="auto">
          <a:xfrm>
            <a:off x="3827926" y="3327472"/>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Oval 4"/>
          <p:cNvSpPr>
            <a:spLocks noChangeArrowheads="1"/>
          </p:cNvSpPr>
          <p:nvPr/>
        </p:nvSpPr>
        <p:spPr bwMode="auto">
          <a:xfrm>
            <a:off x="4627660" y="43347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6" name="AutoShape 473"/>
          <p:cNvSpPr>
            <a:spLocks noChangeArrowheads="1"/>
          </p:cNvSpPr>
          <p:nvPr/>
        </p:nvSpPr>
        <p:spPr bwMode="auto">
          <a:xfrm>
            <a:off x="1873625" y="1881018"/>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 name="AutoShape 473"/>
          <p:cNvSpPr>
            <a:spLocks noChangeArrowheads="1"/>
          </p:cNvSpPr>
          <p:nvPr/>
        </p:nvSpPr>
        <p:spPr bwMode="auto">
          <a:xfrm>
            <a:off x="2766163" y="2867136"/>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8" name="AutoShape 473"/>
          <p:cNvSpPr>
            <a:spLocks noChangeArrowheads="1"/>
          </p:cNvSpPr>
          <p:nvPr/>
        </p:nvSpPr>
        <p:spPr bwMode="auto">
          <a:xfrm>
            <a:off x="3626644" y="3841697"/>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9" name="AutoShape 473"/>
          <p:cNvSpPr>
            <a:spLocks noChangeArrowheads="1"/>
          </p:cNvSpPr>
          <p:nvPr/>
        </p:nvSpPr>
        <p:spPr bwMode="auto">
          <a:xfrm>
            <a:off x="4472331" y="4860536"/>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10" name="AutoShape 447"/>
          <p:cNvCxnSpPr>
            <a:cxnSpLocks noChangeShapeType="1"/>
            <a:stCxn id="3" idx="1"/>
          </p:cNvCxnSpPr>
          <p:nvPr/>
        </p:nvCxnSpPr>
        <p:spPr bwMode="auto">
          <a:xfrm flipH="1" flipV="1">
            <a:off x="2561447" y="1848299"/>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447"/>
          <p:cNvCxnSpPr>
            <a:cxnSpLocks noChangeShapeType="1"/>
          </p:cNvCxnSpPr>
          <p:nvPr/>
        </p:nvCxnSpPr>
        <p:spPr bwMode="auto">
          <a:xfrm flipH="1" flipV="1">
            <a:off x="3410293" y="2822860"/>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447"/>
          <p:cNvCxnSpPr>
            <a:cxnSpLocks noChangeShapeType="1"/>
          </p:cNvCxnSpPr>
          <p:nvPr/>
        </p:nvCxnSpPr>
        <p:spPr bwMode="auto">
          <a:xfrm flipH="1" flipV="1">
            <a:off x="4225097" y="3808976"/>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4" name="Oval 13"/>
          <p:cNvSpPr>
            <a:spLocks noChangeArrowheads="1"/>
          </p:cNvSpPr>
          <p:nvPr/>
        </p:nvSpPr>
        <p:spPr bwMode="auto">
          <a:xfrm>
            <a:off x="6517342" y="1355238"/>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5" name="Oval 14"/>
          <p:cNvSpPr>
            <a:spLocks noChangeArrowheads="1"/>
          </p:cNvSpPr>
          <p:nvPr/>
        </p:nvSpPr>
        <p:spPr bwMode="auto">
          <a:xfrm>
            <a:off x="7360025" y="2319491"/>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6" name="Oval 15"/>
          <p:cNvSpPr>
            <a:spLocks noChangeArrowheads="1"/>
          </p:cNvSpPr>
          <p:nvPr/>
        </p:nvSpPr>
        <p:spPr bwMode="auto">
          <a:xfrm>
            <a:off x="8435790"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7" name="Oval 16"/>
          <p:cNvSpPr>
            <a:spLocks noChangeArrowheads="1"/>
          </p:cNvSpPr>
          <p:nvPr/>
        </p:nvSpPr>
        <p:spPr bwMode="auto">
          <a:xfrm>
            <a:off x="9511558"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8" name="AutoShape 473"/>
          <p:cNvSpPr>
            <a:spLocks noChangeArrowheads="1"/>
          </p:cNvSpPr>
          <p:nvPr/>
        </p:nvSpPr>
        <p:spPr bwMode="auto">
          <a:xfrm>
            <a:off x="6354861" y="1884729"/>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9" name="AutoShape 473"/>
          <p:cNvSpPr>
            <a:spLocks noChangeArrowheads="1"/>
          </p:cNvSpPr>
          <p:nvPr/>
        </p:nvSpPr>
        <p:spPr bwMode="auto">
          <a:xfrm>
            <a:off x="7158743" y="2858720"/>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20" name="AutoShape 473"/>
          <p:cNvSpPr>
            <a:spLocks noChangeArrowheads="1"/>
          </p:cNvSpPr>
          <p:nvPr/>
        </p:nvSpPr>
        <p:spPr bwMode="auto">
          <a:xfrm>
            <a:off x="8245439" y="2845271"/>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21" name="AutoShape 473"/>
          <p:cNvSpPr>
            <a:spLocks noChangeArrowheads="1"/>
          </p:cNvSpPr>
          <p:nvPr/>
        </p:nvSpPr>
        <p:spPr bwMode="auto">
          <a:xfrm>
            <a:off x="9332135" y="2845271"/>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22" name="AutoShape 447"/>
          <p:cNvCxnSpPr>
            <a:cxnSpLocks noChangeShapeType="1"/>
          </p:cNvCxnSpPr>
          <p:nvPr/>
        </p:nvCxnSpPr>
        <p:spPr bwMode="auto">
          <a:xfrm flipH="1" flipV="1">
            <a:off x="6978475" y="1824114"/>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AutoShape 447"/>
          <p:cNvCxnSpPr>
            <a:cxnSpLocks noChangeShapeType="1"/>
            <a:stCxn id="16" idx="0"/>
          </p:cNvCxnSpPr>
          <p:nvPr/>
        </p:nvCxnSpPr>
        <p:spPr bwMode="auto">
          <a:xfrm flipH="1" flipV="1">
            <a:off x="7053955" y="1735986"/>
            <a:ext cx="1653718" cy="60537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5" name="AutoShape 447"/>
          <p:cNvCxnSpPr>
            <a:cxnSpLocks noChangeShapeType="1"/>
            <a:stCxn id="17" idx="0"/>
          </p:cNvCxnSpPr>
          <p:nvPr/>
        </p:nvCxnSpPr>
        <p:spPr bwMode="auto">
          <a:xfrm flipH="1" flipV="1">
            <a:off x="7053955" y="1591782"/>
            <a:ext cx="2729486" cy="7495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7" name="AutoShape 472"/>
          <p:cNvSpPr>
            <a:spLocks noChangeArrowheads="1"/>
          </p:cNvSpPr>
          <p:nvPr/>
        </p:nvSpPr>
        <p:spPr bwMode="auto">
          <a:xfrm>
            <a:off x="4945495" y="2464608"/>
            <a:ext cx="733425" cy="371475"/>
          </a:xfrm>
          <a:prstGeom prst="rightArrow">
            <a:avLst>
              <a:gd name="adj1" fmla="val 50000"/>
              <a:gd name="adj2" fmla="val 49359"/>
            </a:avLst>
          </a:prstGeom>
          <a:solidFill>
            <a:schemeClr val="tx1">
              <a:lumMod val="100000"/>
              <a:lumOff val="0"/>
            </a:schemeClr>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28" name="Rectangle 27"/>
          <p:cNvSpPr/>
          <p:nvPr/>
        </p:nvSpPr>
        <p:spPr>
          <a:xfrm>
            <a:off x="6433084" y="4645092"/>
            <a:ext cx="3624710" cy="430887"/>
          </a:xfrm>
          <a:prstGeom prst="rect">
            <a:avLst/>
          </a:prstGeom>
        </p:spPr>
        <p:txBody>
          <a:bodyPr wrap="none">
            <a:spAutoFit/>
          </a:bodyPr>
          <a:lstStyle/>
          <a:p>
            <a:r>
              <a:rPr lang="en-US" sz="2200" dirty="0">
                <a:latin typeface="Times New Roman" panose="02020603050405020304" pitchFamily="18" charset="0"/>
                <a:ea typeface="SimSun" panose="02010600030101010101" pitchFamily="2" charset="-122"/>
              </a:rPr>
              <a:t>Figure 9.9   Path compression.</a:t>
            </a:r>
            <a:endParaRPr lang="en-US" sz="2200" dirty="0"/>
          </a:p>
        </p:txBody>
      </p:sp>
      <p:sp>
        <p:nvSpPr>
          <p:cNvPr id="26" name="Cloud Callout 25"/>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1073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0539" y="472689"/>
            <a:ext cx="9126072" cy="6063198"/>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Different interpretation of </a:t>
            </a:r>
            <a:r>
              <a:rPr lang="en-US" sz="2200" b="1" i="1" dirty="0" err="1">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 algorithm</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In view of these observations, we can use a slightly different interpretation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Consider the algorithm’s operations as a progression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through a series of forests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containing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all</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the vertices of a given graph and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some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of its edges.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initial forest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consists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of |V| trivial trees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each comprising a single vertex of the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final forest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consists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of a single tree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which is a minimum spanning tree of the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On each iteration, the algorithm </a:t>
            </a:r>
          </a:p>
          <a:p>
            <a:pPr marL="1371600" marR="0" lvl="2" indent="-457200">
              <a:spcBef>
                <a:spcPts val="0"/>
              </a:spcBef>
              <a:spcAft>
                <a:spcPts val="1200"/>
              </a:spcAft>
              <a:buFont typeface="Wingdings" panose="05000000000000000000" pitchFamily="2" charset="2"/>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takes the next edge (u, v) from the sorted 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of the graph’s edges, </a:t>
            </a:r>
          </a:p>
          <a:p>
            <a:pPr marL="1371600" marR="0" lvl="2" indent="-457200">
              <a:spcBef>
                <a:spcPts val="0"/>
              </a:spcBef>
              <a:spcAft>
                <a:spcPts val="1200"/>
              </a:spcAft>
              <a:buFont typeface="Wingdings" panose="05000000000000000000" pitchFamily="2" charset="2"/>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finds the trees containing the vertices u and v</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p>
          <a:p>
            <a:pPr marL="1371600" marR="0" lvl="2" indent="-4572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if these trees are not the same,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unites them in a larger tree by adding the edge (u, v).</a:t>
            </a:r>
            <a:endParaRPr lang="en-US" sz="2200" dirty="0">
              <a:solidFill>
                <a:srgbClr val="0000FF"/>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pic>
        <p:nvPicPr>
          <p:cNvPr id="4" name="Picture 3" descr="Image result for smiley face images">
            <a:extLst>
              <a:ext uri="{FF2B5EF4-FFF2-40B4-BE49-F238E27FC236}">
                <a16:creationId xmlns:a16="http://schemas.microsoft.com/office/drawing/2014/main" id="{253818D1-17BE-4E25-B9EA-D1397AE9EC1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970" y="1972977"/>
            <a:ext cx="586105" cy="425450"/>
          </a:xfrm>
          <a:prstGeom prst="rect">
            <a:avLst/>
          </a:prstGeom>
          <a:noFill/>
        </p:spPr>
      </p:pic>
    </p:spTree>
    <p:extLst>
      <p:ext uri="{BB962C8B-B14F-4D97-AF65-F5344CB8AC3E}">
        <p14:creationId xmlns:p14="http://schemas.microsoft.com/office/powerpoint/2010/main" val="2378709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2611" y="1658472"/>
            <a:ext cx="8776447" cy="3754874"/>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Efficient union-find algorithm </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Fortunately, there are efficient algorithms for doing so, including the crucial check for whether two vertices belong to the same tree.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They are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union-find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algorithms.  </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an efficient union-find algorithm, the running time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will be dominated by the time needed for sorting the edge weights of a given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with an efficient sorting algorithm, the time efficiency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will be O( |E| log |E| ).</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90786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71437"/>
            <a:ext cx="8785412" cy="5078313"/>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requires a dynamic partition of some  n  element set  S  into a collection of disjoint subsets  S</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S</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After being initialize as a collection of  n  one-element subsets, each containing a different element of S, the collection is subjected to a sequence of intermixed  union and find operations.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union operations in any such sequence must be bounded above by n-1 because each union increases a subset’s size at least by  1  and there are only  n  elements in the entire set  S.)</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25854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26613"/>
            <a:ext cx="8785412" cy="5724644"/>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Thus, we are dealing here with an abstract data type of a collection of disjoint subsets of a finite set with the following operations:</a:t>
            </a:r>
          </a:p>
          <a:p>
            <a:pPr marL="742950" marR="0" lvl="1" indent="-285750">
              <a:spcBef>
                <a:spcPts val="0"/>
              </a:spcBef>
              <a:spcAft>
                <a:spcPts val="1200"/>
              </a:spcAft>
              <a:buFont typeface="Courier New" panose="02070309020205020404" pitchFamily="49" charset="0"/>
              <a:buChar char="o"/>
            </a:pP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creates a one-element set { x }.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Assumed that this operation can be applied to each of the  elements of set  S only once.</a:t>
            </a:r>
          </a:p>
          <a:p>
            <a:pPr marL="742950" marR="0" lvl="1" indent="-285750">
              <a:spcBef>
                <a:spcPts val="0"/>
              </a:spcBef>
              <a:spcAft>
                <a:spcPts val="1200"/>
              </a:spcAft>
              <a:buFont typeface="Courier New" panose="02070309020205020404" pitchFamily="49" charset="0"/>
              <a:buChar char="o"/>
            </a:pP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find(x)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returns a subset containing x.</a:t>
            </a:r>
          </a:p>
          <a:p>
            <a:pPr marL="742950" marR="0" lvl="1" indent="-285750">
              <a:spcBef>
                <a:spcPts val="0"/>
              </a:spcBef>
              <a:spcAft>
                <a:spcPts val="1200"/>
              </a:spcAft>
              <a:buFont typeface="Courier New" panose="02070309020205020404" pitchFamily="49" charset="0"/>
              <a:buChar char="o"/>
            </a:pP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union(x, y</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constructs the union of the disjoint subsets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y</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containing x and y, respectively, and adds it to the collection to replace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y</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which are deleted from it.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25094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548707"/>
            <a:ext cx="8785412" cy="6032421"/>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example, let  s = {1, 2, 3, 4, 5, 6 }. </a:t>
            </a:r>
          </a:p>
          <a:p>
            <a:pPr marL="914400" marR="0" lvl="0"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Then  </a:t>
            </a: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creates the set {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and applying this operation six times initializes the structure to the collection of six singleton set: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  { 2 }, { 3 },  { 4 },  { 5 },  { 6 }. </a:t>
            </a:r>
          </a:p>
          <a:p>
            <a:pPr marL="914400" marR="0" lvl="0" indent="-458788">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Performing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union(1, 4)</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union(5, 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yields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4}, { 5,  2 },  { 3 },  { 6 },</a:t>
            </a:r>
          </a:p>
          <a:p>
            <a:pPr marL="914400" marR="0" lvl="0" indent="-458788">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and, if followed by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union(4, 5)</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then by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union(3, 6)</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we end up with the disjoint subsets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4,  5,  2 },  { 3,  6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630147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71437"/>
            <a:ext cx="8785412" cy="5724644"/>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Most implementations of this abstract data type use one element from each of the disjoint subsets in a collection as that subset’s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representative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Some implementations do not impose any specific constraints on such a representative;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others do so by requiring, say, the smallest element of each subset to be used as the subset’s  representative.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Also, it is usually assumed that set elements are integers.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64940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9152" y="225978"/>
            <a:ext cx="8785412" cy="6201698"/>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6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457200" marR="0" lvl="0" indent="-457200">
              <a:spcBef>
                <a:spcPts val="0"/>
              </a:spcBef>
              <a:spcAft>
                <a:spcPts val="6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457200" marR="0" lvl="0" indent="-457200">
              <a:spcBef>
                <a:spcPts val="0"/>
              </a:spcBef>
              <a:spcAft>
                <a:spcPts val="6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There are two principal alternatives for implementing this data structure. </a:t>
            </a:r>
          </a:p>
          <a:p>
            <a:pPr marL="914400" marR="0" lvl="1"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first one, called the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find</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optimizes the time efficiency of the find operation; </a:t>
            </a:r>
          </a:p>
          <a:p>
            <a:pPr marL="914400" marR="0" lvl="1"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second one, called the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union</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optimizes the union operation.</a:t>
            </a:r>
          </a:p>
          <a:p>
            <a:pPr marL="914400" marR="0" lvl="0"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find</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uses an array indexed by the elements of the underlying set S;</a:t>
            </a:r>
          </a:p>
          <a:p>
            <a:pPr marL="1371600" marR="0" lvl="1" indent="-457200">
              <a:spcBef>
                <a:spcPts val="0"/>
              </a:spcBef>
              <a:spcAft>
                <a:spcPts val="6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array’s values indicate the representatives of the subsets containing those elements. </a:t>
            </a:r>
          </a:p>
          <a:p>
            <a:pPr marL="1371600" marR="0" lvl="1" indent="-457200">
              <a:spcBef>
                <a:spcPts val="0"/>
              </a:spcBef>
              <a:spcAft>
                <a:spcPts val="6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Each subset is implemented as a linked list whose header contains the pointers to the first and last elements of the list along with the number of elements in the list (see Figure 9.7 for an example).</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502487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6779</TotalTime>
  <Words>2135</Words>
  <Application>Microsoft Office PowerPoint</Application>
  <PresentationFormat>Widescreen</PresentationFormat>
  <Paragraphs>213</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Microsoft YaHei</vt:lpstr>
      <vt:lpstr>Arial</vt:lpstr>
      <vt:lpstr>Calibri</vt:lpstr>
      <vt:lpstr>Calibri Light</vt:lpstr>
      <vt:lpstr>Courier New</vt:lpstr>
      <vt:lpstr>Symbol</vt:lpstr>
      <vt:lpstr>Times New Roman</vt:lpstr>
      <vt:lpstr>Wingdings</vt:lpstr>
      <vt:lpstr>Office Theme</vt:lpstr>
      <vt:lpstr>Chapter 07_05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459</cp:revision>
  <dcterms:created xsi:type="dcterms:W3CDTF">2016-10-13T00:10:31Z</dcterms:created>
  <dcterms:modified xsi:type="dcterms:W3CDTF">2021-07-14T03:59:24Z</dcterms:modified>
</cp:coreProperties>
</file>