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69" r:id="rId2"/>
    <p:sldId id="396" r:id="rId3"/>
    <p:sldId id="322" r:id="rId4"/>
    <p:sldId id="323" r:id="rId5"/>
    <p:sldId id="324" r:id="rId6"/>
    <p:sldId id="325" r:id="rId7"/>
    <p:sldId id="326" r:id="rId8"/>
    <p:sldId id="397" r:id="rId9"/>
    <p:sldId id="328" r:id="rId10"/>
    <p:sldId id="398" r:id="rId11"/>
    <p:sldId id="399" r:id="rId12"/>
    <p:sldId id="400" r:id="rId13"/>
    <p:sldId id="401" r:id="rId14"/>
    <p:sldId id="402" r:id="rId15"/>
    <p:sldId id="329" r:id="rId16"/>
    <p:sldId id="450" r:id="rId17"/>
    <p:sldId id="463" r:id="rId18"/>
    <p:sldId id="465" r:id="rId19"/>
    <p:sldId id="466" r:id="rId20"/>
    <p:sldId id="467" r:id="rId21"/>
    <p:sldId id="468" r:id="rId22"/>
    <p:sldId id="473" r:id="rId23"/>
    <p:sldId id="462" r:id="rId24"/>
    <p:sldId id="451" r:id="rId25"/>
    <p:sldId id="452" r:id="rId26"/>
    <p:sldId id="470" r:id="rId27"/>
    <p:sldId id="453" r:id="rId28"/>
    <p:sldId id="471" r:id="rId29"/>
    <p:sldId id="472" r:id="rId30"/>
    <p:sldId id="454" r:id="rId31"/>
    <p:sldId id="455" r:id="rId32"/>
    <p:sldId id="457" r:id="rId33"/>
    <p:sldId id="458" r:id="rId34"/>
    <p:sldId id="459" r:id="rId35"/>
    <p:sldId id="330" r:id="rId36"/>
    <p:sldId id="403" r:id="rId37"/>
    <p:sldId id="331" r:id="rId38"/>
    <p:sldId id="404" r:id="rId39"/>
    <p:sldId id="332" r:id="rId40"/>
    <p:sldId id="483" r:id="rId41"/>
    <p:sldId id="484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0CC4"/>
    <a:srgbClr val="380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818" autoAdjust="0"/>
    <p:restoredTop sz="94700" autoAdjust="0"/>
  </p:normalViewPr>
  <p:slideViewPr>
    <p:cSldViewPr snapToGrid="0">
      <p:cViewPr varScale="1">
        <p:scale>
          <a:sx n="77" d="100"/>
          <a:sy n="77" d="100"/>
        </p:scale>
        <p:origin x="62" y="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FBB75E-C78C-4F5C-B49B-F13B86F4F354}"/>
              </a:ext>
            </a:extLst>
          </p:cNvPr>
          <p:cNvSpPr/>
          <p:nvPr/>
        </p:nvSpPr>
        <p:spPr>
          <a:xfrm>
            <a:off x="2851265" y="2136167"/>
            <a:ext cx="6168043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Chapter 07_03</a:t>
            </a:r>
            <a:br>
              <a:rPr lang="en-US" sz="4000" dirty="0"/>
            </a:br>
            <a:r>
              <a:rPr lang="en-US" sz="4000" dirty="0"/>
              <a:t>Greedy Algorithms</a:t>
            </a:r>
          </a:p>
          <a:p>
            <a:pPr algn="ctr"/>
            <a:endParaRPr lang="en-US" sz="2400" dirty="0">
              <a:solidFill>
                <a:srgbClr val="000000"/>
              </a:solidFill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algn="ctr"/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Microsoft YaHei" panose="020B0503020204020204" pitchFamily="34" charset="-122"/>
              </a:rPr>
              <a:t>Dijkstra’s Algorithm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Microsoft YaHei" panose="020B0503020204020204" pitchFamily="34" charset="-122"/>
              </a:rPr>
              <a:t>Single-Source Shortest Paths</a:t>
            </a:r>
          </a:p>
        </p:txBody>
      </p:sp>
    </p:spTree>
    <p:extLst>
      <p:ext uri="{BB962C8B-B14F-4D97-AF65-F5344CB8AC3E}">
        <p14:creationId xmlns:p14="http://schemas.microsoft.com/office/powerpoint/2010/main" val="369839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9164" y="598234"/>
            <a:ext cx="89736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Figure 9.11 demonstrates the application of Dijkstra’s algorithm to a specific graph.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90683" y="3004746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5656730" y="300474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805083" y="3981899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859742" y="3981899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765414" y="3981899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9" name="AutoShape 44"/>
          <p:cNvCxnSpPr>
            <a:cxnSpLocks noChangeShapeType="1"/>
            <a:endCxn id="4" idx="2"/>
          </p:cNvCxnSpPr>
          <p:nvPr/>
        </p:nvCxnSpPr>
        <p:spPr bwMode="auto">
          <a:xfrm>
            <a:off x="4434448" y="3262873"/>
            <a:ext cx="1222282" cy="476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6" idx="6"/>
          </p:cNvCxnSpPr>
          <p:nvPr/>
        </p:nvCxnSpPr>
        <p:spPr bwMode="auto">
          <a:xfrm>
            <a:off x="3403507" y="4244789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5" idx="6"/>
            <a:endCxn id="7" idx="2"/>
          </p:cNvCxnSpPr>
          <p:nvPr/>
        </p:nvCxnSpPr>
        <p:spPr bwMode="auto">
          <a:xfrm>
            <a:off x="5348848" y="4244789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stCxn id="6" idx="7"/>
          </p:cNvCxnSpPr>
          <p:nvPr/>
        </p:nvCxnSpPr>
        <p:spPr bwMode="auto">
          <a:xfrm flipV="1">
            <a:off x="3323874" y="3458808"/>
            <a:ext cx="641538" cy="60009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endCxn id="4" idx="4"/>
          </p:cNvCxnSpPr>
          <p:nvPr/>
        </p:nvCxnSpPr>
        <p:spPr bwMode="auto">
          <a:xfrm flipV="1">
            <a:off x="5299889" y="3530526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AutoShape 44"/>
          <p:cNvCxnSpPr>
            <a:cxnSpLocks noChangeShapeType="1"/>
            <a:stCxn id="5" idx="1"/>
            <a:endCxn id="3" idx="4"/>
          </p:cNvCxnSpPr>
          <p:nvPr/>
        </p:nvCxnSpPr>
        <p:spPr bwMode="auto">
          <a:xfrm flipH="1" flipV="1">
            <a:off x="4162566" y="3530526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AutoShape 44"/>
          <p:cNvCxnSpPr>
            <a:cxnSpLocks noChangeShapeType="1"/>
            <a:stCxn id="7" idx="1"/>
          </p:cNvCxnSpPr>
          <p:nvPr/>
        </p:nvCxnSpPr>
        <p:spPr bwMode="auto">
          <a:xfrm flipH="1" flipV="1">
            <a:off x="6106998" y="3490186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Rectangle 36"/>
          <p:cNvSpPr/>
          <p:nvPr/>
        </p:nvSpPr>
        <p:spPr>
          <a:xfrm>
            <a:off x="4899564" y="286028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395452" y="33946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341721" y="338211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441084" y="344357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402685" y="345950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914578" y="385240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923825" y="38786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1" descr="Image result for smiley face images">
            <a:extLst>
              <a:ext uri="{FF2B5EF4-FFF2-40B4-BE49-F238E27FC236}">
                <a16:creationId xmlns:a16="http://schemas.microsoft.com/office/drawing/2014/main" id="{49ACDD65-56FA-415E-A6CB-0887B49076D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2181983"/>
            <a:ext cx="586105" cy="4254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892808" y="4928421"/>
            <a:ext cx="7860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vertex a is designated as the source, then have a group of vertices {b, d} which are the adjacent to the vertex a.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={a} and V -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{b, d, c, e}, where the fringe has {b, d}. We need to calculate the distance (a, b) and (a, d), etc.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D72810F0-1D26-428E-821A-A0B6124BA3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02123"/>
              </p:ext>
            </p:extLst>
          </p:nvPr>
        </p:nvGraphicFramePr>
        <p:xfrm>
          <a:off x="1771684" y="1849973"/>
          <a:ext cx="89557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D359A1B-816D-43BD-8A0C-1B3F974864B0}"/>
              </a:ext>
            </a:extLst>
          </p:cNvPr>
          <p:cNvSpPr/>
          <p:nvPr/>
        </p:nvSpPr>
        <p:spPr>
          <a:xfrm>
            <a:off x="1982612" y="2303277"/>
            <a:ext cx="45572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		</a:t>
            </a:r>
          </a:p>
        </p:txBody>
      </p:sp>
    </p:spTree>
    <p:extLst>
      <p:ext uri="{BB962C8B-B14F-4D97-AF65-F5344CB8AC3E}">
        <p14:creationId xmlns:p14="http://schemas.microsoft.com/office/powerpoint/2010/main" val="620859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699385"/>
              </p:ext>
            </p:extLst>
          </p:nvPr>
        </p:nvGraphicFramePr>
        <p:xfrm>
          <a:off x="1393372" y="1368061"/>
          <a:ext cx="89557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393372" y="2098386"/>
            <a:ext cx="455724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	min 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b(a, 3)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		        d(a, 7) e(-,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)}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b(a, 3) 	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7135908" y="229816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8901955" y="2298164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8050308" y="3275317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6104967" y="327531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0010639" y="3275317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5" name="AutoShape 44"/>
          <p:cNvCxnSpPr>
            <a:cxnSpLocks noChangeShapeType="1"/>
            <a:endCxn id="31" idx="2"/>
          </p:cNvCxnSpPr>
          <p:nvPr/>
        </p:nvCxnSpPr>
        <p:spPr bwMode="auto">
          <a:xfrm>
            <a:off x="7679673" y="2556291"/>
            <a:ext cx="1222282" cy="476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AutoShape 44"/>
          <p:cNvCxnSpPr>
            <a:cxnSpLocks noChangeShapeType="1"/>
            <a:stCxn id="33" idx="6"/>
          </p:cNvCxnSpPr>
          <p:nvPr/>
        </p:nvCxnSpPr>
        <p:spPr bwMode="auto">
          <a:xfrm>
            <a:off x="6648732" y="3538207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44"/>
          <p:cNvCxnSpPr>
            <a:cxnSpLocks noChangeShapeType="1"/>
            <a:stCxn id="32" idx="6"/>
            <a:endCxn id="34" idx="2"/>
          </p:cNvCxnSpPr>
          <p:nvPr/>
        </p:nvCxnSpPr>
        <p:spPr bwMode="auto">
          <a:xfrm>
            <a:off x="8594073" y="3538207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44"/>
          <p:cNvCxnSpPr>
            <a:cxnSpLocks noChangeShapeType="1"/>
            <a:stCxn id="33" idx="7"/>
          </p:cNvCxnSpPr>
          <p:nvPr/>
        </p:nvCxnSpPr>
        <p:spPr bwMode="auto">
          <a:xfrm flipV="1">
            <a:off x="6569099" y="2752226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44"/>
          <p:cNvCxnSpPr>
            <a:cxnSpLocks noChangeShapeType="1"/>
            <a:endCxn id="31" idx="4"/>
          </p:cNvCxnSpPr>
          <p:nvPr/>
        </p:nvCxnSpPr>
        <p:spPr bwMode="auto">
          <a:xfrm flipV="1">
            <a:off x="8545114" y="2823944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44"/>
          <p:cNvCxnSpPr>
            <a:cxnSpLocks noChangeShapeType="1"/>
            <a:stCxn id="32" idx="1"/>
            <a:endCxn id="30" idx="4"/>
          </p:cNvCxnSpPr>
          <p:nvPr/>
        </p:nvCxnSpPr>
        <p:spPr bwMode="auto">
          <a:xfrm flipH="1" flipV="1">
            <a:off x="7407791" y="2823944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44"/>
          <p:cNvCxnSpPr>
            <a:cxnSpLocks noChangeShapeType="1"/>
            <a:stCxn id="34" idx="1"/>
          </p:cNvCxnSpPr>
          <p:nvPr/>
        </p:nvCxnSpPr>
        <p:spPr bwMode="auto">
          <a:xfrm flipH="1" flipV="1">
            <a:off x="9352223" y="278360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8144789" y="215370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640677" y="268809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586946" y="267553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686309" y="273699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647910" y="275292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159803" y="314581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169050" y="317210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 descr="Image result for smiley face images">
            <a:extLst>
              <a:ext uri="{FF2B5EF4-FFF2-40B4-BE49-F238E27FC236}">
                <a16:creationId xmlns:a16="http://schemas.microsoft.com/office/drawing/2014/main" id="{8BC7AA3F-AEA4-4CBE-972D-00C680620EC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97" y="3317801"/>
            <a:ext cx="586105" cy="425450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1780125" y="4324188"/>
            <a:ext cx="86317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Pick the vertex b instead of (d 7 a), since (a 3 b) has the minimum distance.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={a, b} and V -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{d, c, e}.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vertex c to the fringe group of vertices {c, d} adjacent to {a, b}.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 the distance (c b a), (d b a) with previous (d a), etc.</a:t>
            </a:r>
          </a:p>
        </p:txBody>
      </p:sp>
    </p:spTree>
    <p:extLst>
      <p:ext uri="{BB962C8B-B14F-4D97-AF65-F5344CB8AC3E}">
        <p14:creationId xmlns:p14="http://schemas.microsoft.com/office/powerpoint/2010/main" val="2967219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854512"/>
              </p:ext>
            </p:extLst>
          </p:nvPr>
        </p:nvGraphicFramePr>
        <p:xfrm>
          <a:off x="1524000" y="1412838"/>
          <a:ext cx="89557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10435" y="2957237"/>
                <a:ext cx="4658162" cy="16619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b(a, 3)		min {c(b, 3+4), </a:t>
                </a:r>
              </a:p>
              <a:p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d(b, 3+2)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d(a, 0+7), 		e(-,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)} </a:t>
                </a:r>
              </a:p>
              <a:p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d(b, 5) 	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435" y="2957237"/>
                <a:ext cx="4658162" cy="1661993"/>
              </a:xfrm>
              <a:prstGeom prst="rect">
                <a:avLst/>
              </a:prstGeom>
              <a:blipFill>
                <a:blip r:embed="rId2"/>
                <a:stretch>
                  <a:fillRect l="-1702" t="-2564" b="-6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7177473" y="2747051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8943520" y="2747051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8091873" y="372420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6146532" y="372420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0052204" y="3724204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5" name="AutoShape 44"/>
          <p:cNvCxnSpPr>
            <a:cxnSpLocks noChangeShapeType="1"/>
            <a:endCxn id="31" idx="2"/>
          </p:cNvCxnSpPr>
          <p:nvPr/>
        </p:nvCxnSpPr>
        <p:spPr bwMode="auto">
          <a:xfrm>
            <a:off x="7721238" y="3005178"/>
            <a:ext cx="1222282" cy="476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AutoShape 44"/>
          <p:cNvCxnSpPr>
            <a:cxnSpLocks noChangeShapeType="1"/>
            <a:stCxn id="33" idx="6"/>
          </p:cNvCxnSpPr>
          <p:nvPr/>
        </p:nvCxnSpPr>
        <p:spPr bwMode="auto">
          <a:xfrm>
            <a:off x="6690297" y="3987094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44"/>
          <p:cNvCxnSpPr>
            <a:cxnSpLocks noChangeShapeType="1"/>
            <a:stCxn id="32" idx="6"/>
            <a:endCxn id="34" idx="2"/>
          </p:cNvCxnSpPr>
          <p:nvPr/>
        </p:nvCxnSpPr>
        <p:spPr bwMode="auto">
          <a:xfrm>
            <a:off x="8635638" y="3987094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44"/>
          <p:cNvCxnSpPr>
            <a:cxnSpLocks noChangeShapeType="1"/>
            <a:stCxn id="33" idx="7"/>
          </p:cNvCxnSpPr>
          <p:nvPr/>
        </p:nvCxnSpPr>
        <p:spPr bwMode="auto">
          <a:xfrm flipV="1">
            <a:off x="6610664" y="3201113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44"/>
          <p:cNvCxnSpPr>
            <a:cxnSpLocks noChangeShapeType="1"/>
            <a:endCxn id="31" idx="4"/>
          </p:cNvCxnSpPr>
          <p:nvPr/>
        </p:nvCxnSpPr>
        <p:spPr bwMode="auto">
          <a:xfrm flipV="1">
            <a:off x="8586679" y="3272831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44"/>
          <p:cNvCxnSpPr>
            <a:cxnSpLocks noChangeShapeType="1"/>
            <a:stCxn id="32" idx="1"/>
            <a:endCxn id="30" idx="5"/>
          </p:cNvCxnSpPr>
          <p:nvPr/>
        </p:nvCxnSpPr>
        <p:spPr bwMode="auto">
          <a:xfrm flipH="1" flipV="1">
            <a:off x="7641605" y="3195832"/>
            <a:ext cx="529901" cy="605371"/>
          </a:xfrm>
          <a:prstGeom prst="straightConnector1">
            <a:avLst/>
          </a:prstGeom>
          <a:noFill/>
          <a:ln w="57150">
            <a:solidFill>
              <a:srgbClr val="330CC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44"/>
          <p:cNvCxnSpPr>
            <a:cxnSpLocks noChangeShapeType="1"/>
            <a:stCxn id="34" idx="1"/>
          </p:cNvCxnSpPr>
          <p:nvPr/>
        </p:nvCxnSpPr>
        <p:spPr bwMode="auto">
          <a:xfrm flipH="1" flipV="1">
            <a:off x="9393788" y="3232491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8186354" y="26025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682242" y="313697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628511" y="312442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812673" y="313499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689475" y="320181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201368" y="359470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210615" y="362099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0" y="207355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	min {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b(a, 3)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c(-,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7)	          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e(-,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)}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24" name="Picture 23" descr="Image result for smiley face images">
            <a:extLst>
              <a:ext uri="{FF2B5EF4-FFF2-40B4-BE49-F238E27FC236}">
                <a16:creationId xmlns:a16="http://schemas.microsoft.com/office/drawing/2014/main" id="{067312D8-D374-4CB9-84D7-FD8D902C85E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12" y="2865719"/>
            <a:ext cx="586105" cy="425450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1524000" y="4789584"/>
            <a:ext cx="91805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(d 2 b 3 a) has the minimum distance, pick the vertex d instead of (d 7 a) and (c 4 b 3 a).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={a, b, d} and V -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{c, e}.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vertex e to the group of vertices {c, e} adjacent to {a, b, d}.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 the distance (c b a), (c, d b a) and (e d b a), etc.</a:t>
            </a:r>
          </a:p>
        </p:txBody>
      </p:sp>
    </p:spTree>
    <p:extLst>
      <p:ext uri="{BB962C8B-B14F-4D97-AF65-F5344CB8AC3E}">
        <p14:creationId xmlns:p14="http://schemas.microsoft.com/office/powerpoint/2010/main" val="1647569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211902"/>
              </p:ext>
            </p:extLst>
          </p:nvPr>
        </p:nvGraphicFramePr>
        <p:xfrm>
          <a:off x="837408" y="646264"/>
          <a:ext cx="10285040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6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2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22756" y="3898567"/>
            <a:ext cx="577552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min{c(b, 4), c(d, 5}, e(d, 4)}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d(b, 5)	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</a:t>
            </a:r>
            <a:r>
              <a:rPr 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c(d, 5+5),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e(d, 5+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)}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7709494" y="3004746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9475541" y="3004746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8623894" y="3981899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6678553" y="3981899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0584225" y="3981899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6" name="AutoShape 44"/>
          <p:cNvCxnSpPr>
            <a:cxnSpLocks noChangeShapeType="1"/>
            <a:stCxn id="33" idx="6"/>
          </p:cNvCxnSpPr>
          <p:nvPr/>
        </p:nvCxnSpPr>
        <p:spPr bwMode="auto">
          <a:xfrm>
            <a:off x="7222318" y="4244789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44"/>
          <p:cNvCxnSpPr>
            <a:cxnSpLocks noChangeShapeType="1"/>
            <a:stCxn id="32" idx="6"/>
            <a:endCxn id="34" idx="2"/>
          </p:cNvCxnSpPr>
          <p:nvPr/>
        </p:nvCxnSpPr>
        <p:spPr bwMode="auto">
          <a:xfrm>
            <a:off x="9167659" y="4244789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44"/>
          <p:cNvCxnSpPr>
            <a:cxnSpLocks noChangeShapeType="1"/>
            <a:stCxn id="33" idx="7"/>
          </p:cNvCxnSpPr>
          <p:nvPr/>
        </p:nvCxnSpPr>
        <p:spPr bwMode="auto">
          <a:xfrm flipV="1">
            <a:off x="7142685" y="3458808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44"/>
          <p:cNvCxnSpPr>
            <a:cxnSpLocks noChangeShapeType="1"/>
            <a:endCxn id="31" idx="4"/>
          </p:cNvCxnSpPr>
          <p:nvPr/>
        </p:nvCxnSpPr>
        <p:spPr bwMode="auto">
          <a:xfrm flipV="1">
            <a:off x="9118700" y="3530526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44"/>
          <p:cNvCxnSpPr>
            <a:cxnSpLocks noChangeShapeType="1"/>
            <a:stCxn id="32" idx="1"/>
            <a:endCxn id="30" idx="4"/>
          </p:cNvCxnSpPr>
          <p:nvPr/>
        </p:nvCxnSpPr>
        <p:spPr bwMode="auto">
          <a:xfrm flipH="1" flipV="1">
            <a:off x="7981377" y="3530526"/>
            <a:ext cx="722150" cy="528372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44"/>
          <p:cNvCxnSpPr>
            <a:cxnSpLocks noChangeShapeType="1"/>
            <a:stCxn id="34" idx="1"/>
          </p:cNvCxnSpPr>
          <p:nvPr/>
        </p:nvCxnSpPr>
        <p:spPr bwMode="auto">
          <a:xfrm flipH="1" flipV="1">
            <a:off x="9925809" y="3490186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8642592" y="291065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214263" y="33946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160532" y="338211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259895" y="344357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221496" y="345950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733389" y="385240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42636" y="38786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6490" y="1310469"/>
            <a:ext cx="52158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  min{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b(a, 3)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c(-,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d(a, 7),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e(-,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)}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64771" y="2379010"/>
                <a:ext cx="5923857" cy="13456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min{c(b, 4), d(a, 7), d(b, 2), e(-,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)}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b(a, 3)	         min {c(b, 3+4), </a:t>
                </a:r>
              </a:p>
              <a:p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d(b, 3+</a:t>
                </a:r>
                <a:r>
                  <a:rPr lang="en-US" sz="22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trike="sngStrike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d(a, 0+7),</a:t>
                </a:r>
                <a:r>
                  <a:rPr lang="en-US" sz="2200" strike="sngStrik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trike="sngStrike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e(-, </a:t>
                </a:r>
                <a14:m>
                  <m:oMath xmlns:m="http://schemas.openxmlformats.org/officeDocument/2006/math">
                    <m:r>
                      <a:rPr lang="en-US" sz="2400" i="1" strike="sngStrike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sz="2400" strike="sngStrike" dirty="0">
                    <a:solidFill>
                      <a:srgbClr val="C00000"/>
                    </a:solidFill>
                  </a:rPr>
                  <a:t> </a:t>
                </a:r>
                <a:r>
                  <a:rPr lang="en-US" sz="2200" strike="sngStrike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  <a:r>
                  <a:rPr lang="en-US" sz="2200" strike="sngStrike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200" strike="sngStrik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71" y="2379010"/>
                <a:ext cx="5923857" cy="1345689"/>
              </a:xfrm>
              <a:prstGeom prst="rect">
                <a:avLst/>
              </a:prstGeom>
              <a:blipFill>
                <a:blip r:embed="rId2"/>
                <a:stretch>
                  <a:fillRect l="-1337" t="-905" r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4F8184E9-F5D8-47DD-A27A-5994E6A734A4}"/>
              </a:ext>
            </a:extLst>
          </p:cNvPr>
          <p:cNvSpPr/>
          <p:nvPr/>
        </p:nvSpPr>
        <p:spPr>
          <a:xfrm>
            <a:off x="758036" y="5027711"/>
            <a:ext cx="54778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min{e(d, 4), e(c, 6)}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7) 	      min{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e(d, 5+4), 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e(c, 7+6)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4741FFB-ED6C-4A1E-A4E6-1C0CA49B5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0905" y="508174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AFAD57E-E264-44A5-9D85-B06E52C3E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6952" y="508174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C0E0EDE-3A61-4348-9ABA-2D9DB9762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5305" y="605889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044D4AB-2E9C-4B41-AB75-45B823BF2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9964" y="605889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9981E62-DAA5-427E-8509-2F8A1838E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5636" y="6058897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50" name="AutoShape 44">
            <a:extLst>
              <a:ext uri="{FF2B5EF4-FFF2-40B4-BE49-F238E27FC236}">
                <a16:creationId xmlns:a16="http://schemas.microsoft.com/office/drawing/2014/main" id="{EB28F1AF-0184-490D-B4D9-8DD7DE23886F}"/>
              </a:ext>
            </a:extLst>
          </p:cNvPr>
          <p:cNvCxnSpPr>
            <a:cxnSpLocks noChangeShapeType="1"/>
            <a:endCxn id="27" idx="2"/>
          </p:cNvCxnSpPr>
          <p:nvPr/>
        </p:nvCxnSpPr>
        <p:spPr bwMode="auto">
          <a:xfrm>
            <a:off x="8384670" y="5339871"/>
            <a:ext cx="1222282" cy="4763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AutoShape 44">
            <a:extLst>
              <a:ext uri="{FF2B5EF4-FFF2-40B4-BE49-F238E27FC236}">
                <a16:creationId xmlns:a16="http://schemas.microsoft.com/office/drawing/2014/main" id="{CCE96CA3-132C-4737-A873-E8B17CAF9DAB}"/>
              </a:ext>
            </a:extLst>
          </p:cNvPr>
          <p:cNvCxnSpPr>
            <a:cxnSpLocks noChangeShapeType="1"/>
            <a:stCxn id="29" idx="6"/>
          </p:cNvCxnSpPr>
          <p:nvPr/>
        </p:nvCxnSpPr>
        <p:spPr bwMode="auto">
          <a:xfrm>
            <a:off x="7353729" y="6321787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AutoShape 44">
            <a:extLst>
              <a:ext uri="{FF2B5EF4-FFF2-40B4-BE49-F238E27FC236}">
                <a16:creationId xmlns:a16="http://schemas.microsoft.com/office/drawing/2014/main" id="{033C3AEC-AB5F-43A2-A71C-7FF528606984}"/>
              </a:ext>
            </a:extLst>
          </p:cNvPr>
          <p:cNvCxnSpPr>
            <a:cxnSpLocks noChangeShapeType="1"/>
            <a:stCxn id="28" idx="6"/>
            <a:endCxn id="49" idx="2"/>
          </p:cNvCxnSpPr>
          <p:nvPr/>
        </p:nvCxnSpPr>
        <p:spPr bwMode="auto">
          <a:xfrm>
            <a:off x="9299070" y="6321787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AutoShape 44">
            <a:extLst>
              <a:ext uri="{FF2B5EF4-FFF2-40B4-BE49-F238E27FC236}">
                <a16:creationId xmlns:a16="http://schemas.microsoft.com/office/drawing/2014/main" id="{BC74E8C7-329A-4C25-B207-9A6D2C7EF98C}"/>
              </a:ext>
            </a:extLst>
          </p:cNvPr>
          <p:cNvCxnSpPr>
            <a:cxnSpLocks noChangeShapeType="1"/>
            <a:stCxn id="29" idx="7"/>
          </p:cNvCxnSpPr>
          <p:nvPr/>
        </p:nvCxnSpPr>
        <p:spPr bwMode="auto">
          <a:xfrm flipV="1">
            <a:off x="7274096" y="5535806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AutoShape 44">
            <a:extLst>
              <a:ext uri="{FF2B5EF4-FFF2-40B4-BE49-F238E27FC236}">
                <a16:creationId xmlns:a16="http://schemas.microsoft.com/office/drawing/2014/main" id="{98B86432-44E3-4471-A9FA-0C5E337D3CD3}"/>
              </a:ext>
            </a:extLst>
          </p:cNvPr>
          <p:cNvCxnSpPr>
            <a:cxnSpLocks noChangeShapeType="1"/>
            <a:endCxn id="27" idx="4"/>
          </p:cNvCxnSpPr>
          <p:nvPr/>
        </p:nvCxnSpPr>
        <p:spPr bwMode="auto">
          <a:xfrm flipV="1">
            <a:off x="9250111" y="5607524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AutoShape 44">
            <a:extLst>
              <a:ext uri="{FF2B5EF4-FFF2-40B4-BE49-F238E27FC236}">
                <a16:creationId xmlns:a16="http://schemas.microsoft.com/office/drawing/2014/main" id="{46B66CD8-5074-49E0-A75B-51D23C44B8A1}"/>
              </a:ext>
            </a:extLst>
          </p:cNvPr>
          <p:cNvCxnSpPr>
            <a:cxnSpLocks noChangeShapeType="1"/>
            <a:stCxn id="28" idx="1"/>
            <a:endCxn id="26" idx="4"/>
          </p:cNvCxnSpPr>
          <p:nvPr/>
        </p:nvCxnSpPr>
        <p:spPr bwMode="auto">
          <a:xfrm flipH="1" flipV="1">
            <a:off x="8112788" y="5607524"/>
            <a:ext cx="722150" cy="528372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AutoShape 44">
            <a:extLst>
              <a:ext uri="{FF2B5EF4-FFF2-40B4-BE49-F238E27FC236}">
                <a16:creationId xmlns:a16="http://schemas.microsoft.com/office/drawing/2014/main" id="{3827302D-A314-4B10-B84B-E1327711B095}"/>
              </a:ext>
            </a:extLst>
          </p:cNvPr>
          <p:cNvCxnSpPr>
            <a:cxnSpLocks noChangeShapeType="1"/>
            <a:stCxn id="49" idx="1"/>
          </p:cNvCxnSpPr>
          <p:nvPr/>
        </p:nvCxnSpPr>
        <p:spPr bwMode="auto">
          <a:xfrm flipH="1" flipV="1">
            <a:off x="10057220" y="556718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14A75A58-F95B-44D8-9952-6169CA9B89E9}"/>
              </a:ext>
            </a:extLst>
          </p:cNvPr>
          <p:cNvSpPr/>
          <p:nvPr/>
        </p:nvSpPr>
        <p:spPr>
          <a:xfrm>
            <a:off x="8765570" y="495095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39EBEE5-D6E3-470F-85C0-7575365C5714}"/>
              </a:ext>
            </a:extLst>
          </p:cNvPr>
          <p:cNvSpPr/>
          <p:nvPr/>
        </p:nvSpPr>
        <p:spPr>
          <a:xfrm>
            <a:off x="7345674" y="547167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7226C47-797F-46E7-A0B5-1C25385CFEDB}"/>
              </a:ext>
            </a:extLst>
          </p:cNvPr>
          <p:cNvSpPr/>
          <p:nvPr/>
        </p:nvSpPr>
        <p:spPr>
          <a:xfrm>
            <a:off x="10291943" y="545911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7B29E1E-38F2-4FA9-A2A9-C52A0BF1EDBC}"/>
              </a:ext>
            </a:extLst>
          </p:cNvPr>
          <p:cNvSpPr/>
          <p:nvPr/>
        </p:nvSpPr>
        <p:spPr>
          <a:xfrm>
            <a:off x="8391306" y="552057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36E6B66-F49E-45F5-9FE0-E1B89EC27CE5}"/>
              </a:ext>
            </a:extLst>
          </p:cNvPr>
          <p:cNvSpPr/>
          <p:nvPr/>
        </p:nvSpPr>
        <p:spPr>
          <a:xfrm>
            <a:off x="9352907" y="553650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DED637E-8D75-4D96-BC38-5653B651BE03}"/>
              </a:ext>
            </a:extLst>
          </p:cNvPr>
          <p:cNvSpPr/>
          <p:nvPr/>
        </p:nvSpPr>
        <p:spPr>
          <a:xfrm>
            <a:off x="7864800" y="592939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D4CF3F5-8E19-41BA-8CD8-4E9A4162DDC6}"/>
              </a:ext>
            </a:extLst>
          </p:cNvPr>
          <p:cNvSpPr/>
          <p:nvPr/>
        </p:nvSpPr>
        <p:spPr>
          <a:xfrm>
            <a:off x="9874047" y="595568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AutoShape 44">
            <a:extLst>
              <a:ext uri="{FF2B5EF4-FFF2-40B4-BE49-F238E27FC236}">
                <a16:creationId xmlns:a16="http://schemas.microsoft.com/office/drawing/2014/main" id="{E2F0930D-DF66-44E2-8E3F-EE5EC6CD5FF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263334" y="3277752"/>
            <a:ext cx="1222282" cy="47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C4530F90-AF3B-4106-9884-9BADF2A70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3952" y="127608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335A4F7E-B459-4884-8557-7D8CF542F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9999" y="1276084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47BE595C-BF14-4746-A7B2-F95898EC1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8352" y="2253237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ED074CA2-CC4F-4E6A-A4DE-28AA54A47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3011" y="225323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21831C98-8ADC-4AD4-A740-1904B27EB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8683" y="2253237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70" name="AutoShape 44">
            <a:extLst>
              <a:ext uri="{FF2B5EF4-FFF2-40B4-BE49-F238E27FC236}">
                <a16:creationId xmlns:a16="http://schemas.microsoft.com/office/drawing/2014/main" id="{FF15EBE1-0EBF-4D26-94DA-60FE87EDE072}"/>
              </a:ext>
            </a:extLst>
          </p:cNvPr>
          <p:cNvCxnSpPr>
            <a:cxnSpLocks noChangeShapeType="1"/>
            <a:endCxn id="66" idx="2"/>
          </p:cNvCxnSpPr>
          <p:nvPr/>
        </p:nvCxnSpPr>
        <p:spPr bwMode="auto">
          <a:xfrm>
            <a:off x="8247717" y="1534211"/>
            <a:ext cx="1222282" cy="476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AutoShape 44">
            <a:extLst>
              <a:ext uri="{FF2B5EF4-FFF2-40B4-BE49-F238E27FC236}">
                <a16:creationId xmlns:a16="http://schemas.microsoft.com/office/drawing/2014/main" id="{CB844B8B-2FC1-4D5F-BCAD-174394693540}"/>
              </a:ext>
            </a:extLst>
          </p:cNvPr>
          <p:cNvCxnSpPr>
            <a:cxnSpLocks noChangeShapeType="1"/>
            <a:stCxn id="68" idx="6"/>
          </p:cNvCxnSpPr>
          <p:nvPr/>
        </p:nvCxnSpPr>
        <p:spPr bwMode="auto">
          <a:xfrm>
            <a:off x="7216776" y="2516127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" name="AutoShape 44">
            <a:extLst>
              <a:ext uri="{FF2B5EF4-FFF2-40B4-BE49-F238E27FC236}">
                <a16:creationId xmlns:a16="http://schemas.microsoft.com/office/drawing/2014/main" id="{C0DB7512-8793-4886-BB53-538032FEB5A6}"/>
              </a:ext>
            </a:extLst>
          </p:cNvPr>
          <p:cNvCxnSpPr>
            <a:cxnSpLocks noChangeShapeType="1"/>
            <a:stCxn id="67" idx="6"/>
            <a:endCxn id="69" idx="2"/>
          </p:cNvCxnSpPr>
          <p:nvPr/>
        </p:nvCxnSpPr>
        <p:spPr bwMode="auto">
          <a:xfrm>
            <a:off x="9162117" y="2516127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AutoShape 44">
            <a:extLst>
              <a:ext uri="{FF2B5EF4-FFF2-40B4-BE49-F238E27FC236}">
                <a16:creationId xmlns:a16="http://schemas.microsoft.com/office/drawing/2014/main" id="{6F64D38A-3BE0-4BF3-BA48-A4922C789E75}"/>
              </a:ext>
            </a:extLst>
          </p:cNvPr>
          <p:cNvCxnSpPr>
            <a:cxnSpLocks noChangeShapeType="1"/>
            <a:stCxn id="68" idx="7"/>
          </p:cNvCxnSpPr>
          <p:nvPr/>
        </p:nvCxnSpPr>
        <p:spPr bwMode="auto">
          <a:xfrm flipV="1">
            <a:off x="7137143" y="1730146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AutoShape 44">
            <a:extLst>
              <a:ext uri="{FF2B5EF4-FFF2-40B4-BE49-F238E27FC236}">
                <a16:creationId xmlns:a16="http://schemas.microsoft.com/office/drawing/2014/main" id="{96C286A8-5A60-4872-9F91-3828F136B142}"/>
              </a:ext>
            </a:extLst>
          </p:cNvPr>
          <p:cNvCxnSpPr>
            <a:cxnSpLocks noChangeShapeType="1"/>
            <a:endCxn id="66" idx="4"/>
          </p:cNvCxnSpPr>
          <p:nvPr/>
        </p:nvCxnSpPr>
        <p:spPr bwMode="auto">
          <a:xfrm flipV="1">
            <a:off x="9113158" y="1801864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" name="AutoShape 44">
            <a:extLst>
              <a:ext uri="{FF2B5EF4-FFF2-40B4-BE49-F238E27FC236}">
                <a16:creationId xmlns:a16="http://schemas.microsoft.com/office/drawing/2014/main" id="{B3D4AA78-17AE-46A6-A6B4-6C0F9426615B}"/>
              </a:ext>
            </a:extLst>
          </p:cNvPr>
          <p:cNvCxnSpPr>
            <a:cxnSpLocks noChangeShapeType="1"/>
            <a:stCxn id="67" idx="1"/>
            <a:endCxn id="65" idx="4"/>
          </p:cNvCxnSpPr>
          <p:nvPr/>
        </p:nvCxnSpPr>
        <p:spPr bwMode="auto">
          <a:xfrm flipH="1" flipV="1">
            <a:off x="7975835" y="1801864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" name="AutoShape 44">
            <a:extLst>
              <a:ext uri="{FF2B5EF4-FFF2-40B4-BE49-F238E27FC236}">
                <a16:creationId xmlns:a16="http://schemas.microsoft.com/office/drawing/2014/main" id="{CC27AD47-8BDC-4D45-8C17-D2AD760DDFD2}"/>
              </a:ext>
            </a:extLst>
          </p:cNvPr>
          <p:cNvCxnSpPr>
            <a:cxnSpLocks noChangeShapeType="1"/>
            <a:stCxn id="69" idx="1"/>
          </p:cNvCxnSpPr>
          <p:nvPr/>
        </p:nvCxnSpPr>
        <p:spPr bwMode="auto">
          <a:xfrm flipH="1" flipV="1">
            <a:off x="9920267" y="176152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FBB53AFB-32D0-44AC-AA62-A6B5DA2CB22A}"/>
              </a:ext>
            </a:extLst>
          </p:cNvPr>
          <p:cNvSpPr/>
          <p:nvPr/>
        </p:nvSpPr>
        <p:spPr>
          <a:xfrm>
            <a:off x="8563333" y="114880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4C63DED-00D5-4BFF-9E8F-F416EF788025}"/>
              </a:ext>
            </a:extLst>
          </p:cNvPr>
          <p:cNvSpPr/>
          <p:nvPr/>
        </p:nvSpPr>
        <p:spPr>
          <a:xfrm>
            <a:off x="7208721" y="166601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CAC6804-3D88-41E9-87B9-0E5251561DA1}"/>
              </a:ext>
            </a:extLst>
          </p:cNvPr>
          <p:cNvSpPr/>
          <p:nvPr/>
        </p:nvSpPr>
        <p:spPr>
          <a:xfrm>
            <a:off x="10154990" y="165345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B7D4EA9-42BA-47F7-9729-8D6F6F734C7E}"/>
              </a:ext>
            </a:extLst>
          </p:cNvPr>
          <p:cNvSpPr/>
          <p:nvPr/>
        </p:nvSpPr>
        <p:spPr>
          <a:xfrm>
            <a:off x="8254353" y="171491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6C22852-0A79-46D5-966A-EBA54C1AE296}"/>
              </a:ext>
            </a:extLst>
          </p:cNvPr>
          <p:cNvSpPr/>
          <p:nvPr/>
        </p:nvSpPr>
        <p:spPr>
          <a:xfrm>
            <a:off x="9215954" y="173084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917DC12-C405-4328-B945-F2D6DCC4AB49}"/>
              </a:ext>
            </a:extLst>
          </p:cNvPr>
          <p:cNvSpPr/>
          <p:nvPr/>
        </p:nvSpPr>
        <p:spPr>
          <a:xfrm>
            <a:off x="7727847" y="212373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FD1096D-A219-457E-83D3-0FADFF3443DD}"/>
              </a:ext>
            </a:extLst>
          </p:cNvPr>
          <p:cNvSpPr/>
          <p:nvPr/>
        </p:nvSpPr>
        <p:spPr>
          <a:xfrm>
            <a:off x="9737094" y="215002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4" name="Picture 83" descr="Image result for smiley face images">
            <a:extLst>
              <a:ext uri="{FF2B5EF4-FFF2-40B4-BE49-F238E27FC236}">
                <a16:creationId xmlns:a16="http://schemas.microsoft.com/office/drawing/2014/main" id="{12949866-826E-4F7C-8C56-056DDA73CB5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8074">
            <a:off x="663833" y="2140477"/>
            <a:ext cx="475862" cy="2920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5795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22794"/>
              </p:ext>
            </p:extLst>
          </p:nvPr>
        </p:nvGraphicFramePr>
        <p:xfrm>
          <a:off x="1423513" y="803978"/>
          <a:ext cx="89557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484669" y="1365361"/>
                <a:ext cx="5182783" cy="3600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a(-, 0)	           min{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b(a, 3)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c(-, </a:t>
                </a:r>
                <a:r>
                  <a:rPr lang="zh-CN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∞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0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d(a, 7)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	   	    e(-, </a:t>
                </a:r>
                <a:r>
                  <a:rPr lang="zh-CN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∞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)}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b(a, 3)	            min {c(b, 3+4), 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d(b, 3+2)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d(a, 0+7), e(-,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)} 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d(b, 5)	        min{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c(b, 3+4)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c(d, 5), e(d, 5+4)}</a:t>
                </a:r>
              </a:p>
              <a:p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c(b, 7) 	      min{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e(d, 5+4),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e(c, 7+6)}</a:t>
                </a:r>
                <a:endParaRPr lang="en-US" sz="2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e(d, 9)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669" y="1365361"/>
                <a:ext cx="5182783" cy="3600986"/>
              </a:xfrm>
              <a:prstGeom prst="rect">
                <a:avLst/>
              </a:prstGeom>
              <a:blipFill>
                <a:blip r:embed="rId2"/>
                <a:stretch>
                  <a:fillRect l="-1529" t="-1015" b="-23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7809239" y="2821863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9575286" y="2821863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8723639" y="379901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6778298" y="379901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0683970" y="379901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5" name="AutoShape 44"/>
          <p:cNvCxnSpPr>
            <a:cxnSpLocks noChangeShapeType="1"/>
            <a:endCxn id="31" idx="2"/>
          </p:cNvCxnSpPr>
          <p:nvPr/>
        </p:nvCxnSpPr>
        <p:spPr bwMode="auto">
          <a:xfrm>
            <a:off x="8353004" y="3079990"/>
            <a:ext cx="1222282" cy="4763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AutoShape 44"/>
          <p:cNvCxnSpPr>
            <a:cxnSpLocks noChangeShapeType="1"/>
            <a:stCxn id="33" idx="6"/>
          </p:cNvCxnSpPr>
          <p:nvPr/>
        </p:nvCxnSpPr>
        <p:spPr bwMode="auto">
          <a:xfrm>
            <a:off x="7322063" y="4061906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44"/>
          <p:cNvCxnSpPr>
            <a:cxnSpLocks noChangeShapeType="1"/>
            <a:stCxn id="32" idx="6"/>
            <a:endCxn id="34" idx="2"/>
          </p:cNvCxnSpPr>
          <p:nvPr/>
        </p:nvCxnSpPr>
        <p:spPr bwMode="auto">
          <a:xfrm>
            <a:off x="9267404" y="4061906"/>
            <a:ext cx="1416566" cy="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44"/>
          <p:cNvCxnSpPr>
            <a:cxnSpLocks noChangeShapeType="1"/>
            <a:stCxn id="33" idx="7"/>
          </p:cNvCxnSpPr>
          <p:nvPr/>
        </p:nvCxnSpPr>
        <p:spPr bwMode="auto">
          <a:xfrm flipV="1">
            <a:off x="7242430" y="3275925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44"/>
          <p:cNvCxnSpPr>
            <a:cxnSpLocks noChangeShapeType="1"/>
            <a:endCxn id="31" idx="4"/>
          </p:cNvCxnSpPr>
          <p:nvPr/>
        </p:nvCxnSpPr>
        <p:spPr bwMode="auto">
          <a:xfrm flipV="1">
            <a:off x="9218445" y="3347643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44"/>
          <p:cNvCxnSpPr>
            <a:cxnSpLocks noChangeShapeType="1"/>
            <a:stCxn id="32" idx="1"/>
            <a:endCxn id="30" idx="4"/>
          </p:cNvCxnSpPr>
          <p:nvPr/>
        </p:nvCxnSpPr>
        <p:spPr bwMode="auto">
          <a:xfrm flipH="1" flipV="1">
            <a:off x="8081122" y="3347643"/>
            <a:ext cx="722150" cy="528372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44"/>
          <p:cNvCxnSpPr>
            <a:cxnSpLocks noChangeShapeType="1"/>
            <a:stCxn id="34" idx="1"/>
          </p:cNvCxnSpPr>
          <p:nvPr/>
        </p:nvCxnSpPr>
        <p:spPr bwMode="auto">
          <a:xfrm flipH="1" flipV="1">
            <a:off x="10025554" y="3307303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8818120" y="2677399"/>
            <a:ext cx="3257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314008" y="321179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260277" y="319923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359640" y="326069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321241" y="327662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833134" y="366951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842381" y="369580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15037" y="5966647"/>
            <a:ext cx="91798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9.11     Application of Dijkstra’s algorithm. The next closest vertex is  shown in bold.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24" name="Picture 23" descr="Image result for smiley face images">
            <a:extLst>
              <a:ext uri="{FF2B5EF4-FFF2-40B4-BE49-F238E27FC236}">
                <a16:creationId xmlns:a16="http://schemas.microsoft.com/office/drawing/2014/main" id="{33D0FC6D-6E52-4921-8424-AD849DF4A15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8981">
            <a:off x="909691" y="2272153"/>
            <a:ext cx="513822" cy="335280"/>
          </a:xfrm>
          <a:prstGeom prst="rect">
            <a:avLst/>
          </a:prstGeom>
          <a:noFill/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747BB87-9123-465C-B46F-CCD862217072}"/>
              </a:ext>
            </a:extLst>
          </p:cNvPr>
          <p:cNvSpPr txBox="1"/>
          <p:nvPr/>
        </p:nvSpPr>
        <p:spPr>
          <a:xfrm>
            <a:off x="1481136" y="5511956"/>
            <a:ext cx="8349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process is ended for the fringe vertices = { }.</a:t>
            </a:r>
          </a:p>
        </p:txBody>
      </p:sp>
    </p:spTree>
    <p:extLst>
      <p:ext uri="{BB962C8B-B14F-4D97-AF65-F5344CB8AC3E}">
        <p14:creationId xmlns:p14="http://schemas.microsoft.com/office/powerpoint/2010/main" val="1192143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795" y="2438557"/>
            <a:ext cx="917985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shortest paths (identified by following nonnumeric labels backward from a destination vertex in the left column to the source) and their lengths (given by numeric labels of the tree vertices) are follows: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b :	a – b			of length 3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d :	a – b – d		of length 5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c :		a – b – c		of length 7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e :		a – b – d – e		of length 9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9.11     Application of Dijkstra’s algorithm. The next closest vertex is  shown in bold.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5286C22-DACC-4B80-B5F0-2408470E3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2337" y="862433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66D5903-7A5F-4FCC-BBAA-8E8B9B8C6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8384" y="862433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9CBF8C0-A4B9-4AFB-A2A3-C64A8DA01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6737" y="183958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A8AD6BE-5B66-407C-957D-02A236EB3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1396" y="183958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01C203-2035-4207-8524-23E8474B4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7068" y="183958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AutoShape 44">
            <a:extLst>
              <a:ext uri="{FF2B5EF4-FFF2-40B4-BE49-F238E27FC236}">
                <a16:creationId xmlns:a16="http://schemas.microsoft.com/office/drawing/2014/main" id="{11EDC991-3E0E-4276-94B4-52C6F603B9EC}"/>
              </a:ext>
            </a:extLst>
          </p:cNvPr>
          <p:cNvCxnSpPr>
            <a:cxnSpLocks noChangeShapeType="1"/>
            <a:endCxn id="4" idx="2"/>
          </p:cNvCxnSpPr>
          <p:nvPr/>
        </p:nvCxnSpPr>
        <p:spPr bwMode="auto">
          <a:xfrm>
            <a:off x="5276102" y="1120560"/>
            <a:ext cx="1222282" cy="4763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44">
            <a:extLst>
              <a:ext uri="{FF2B5EF4-FFF2-40B4-BE49-F238E27FC236}">
                <a16:creationId xmlns:a16="http://schemas.microsoft.com/office/drawing/2014/main" id="{B5C285F6-4314-4240-82ED-54D8DBC0FB63}"/>
              </a:ext>
            </a:extLst>
          </p:cNvPr>
          <p:cNvCxnSpPr>
            <a:cxnSpLocks noChangeShapeType="1"/>
            <a:stCxn id="6" idx="6"/>
          </p:cNvCxnSpPr>
          <p:nvPr/>
        </p:nvCxnSpPr>
        <p:spPr bwMode="auto">
          <a:xfrm>
            <a:off x="4245161" y="2102476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44">
            <a:extLst>
              <a:ext uri="{FF2B5EF4-FFF2-40B4-BE49-F238E27FC236}">
                <a16:creationId xmlns:a16="http://schemas.microsoft.com/office/drawing/2014/main" id="{6091422F-BCE5-4742-B7DF-9A5B59C74DA4}"/>
              </a:ext>
            </a:extLst>
          </p:cNvPr>
          <p:cNvCxnSpPr>
            <a:cxnSpLocks noChangeShapeType="1"/>
            <a:stCxn id="5" idx="6"/>
            <a:endCxn id="7" idx="2"/>
          </p:cNvCxnSpPr>
          <p:nvPr/>
        </p:nvCxnSpPr>
        <p:spPr bwMode="auto">
          <a:xfrm>
            <a:off x="6190502" y="2102476"/>
            <a:ext cx="1416566" cy="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>
            <a:extLst>
              <a:ext uri="{FF2B5EF4-FFF2-40B4-BE49-F238E27FC236}">
                <a16:creationId xmlns:a16="http://schemas.microsoft.com/office/drawing/2014/main" id="{45D09DBA-9475-49A8-9D6E-E78191A5A2F6}"/>
              </a:ext>
            </a:extLst>
          </p:cNvPr>
          <p:cNvCxnSpPr>
            <a:cxnSpLocks noChangeShapeType="1"/>
            <a:stCxn id="6" idx="7"/>
          </p:cNvCxnSpPr>
          <p:nvPr/>
        </p:nvCxnSpPr>
        <p:spPr bwMode="auto">
          <a:xfrm flipV="1">
            <a:off x="4165528" y="1316495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>
            <a:extLst>
              <a:ext uri="{FF2B5EF4-FFF2-40B4-BE49-F238E27FC236}">
                <a16:creationId xmlns:a16="http://schemas.microsoft.com/office/drawing/2014/main" id="{8C975480-0133-49CC-8C61-3E1BDB3B535C}"/>
              </a:ext>
            </a:extLst>
          </p:cNvPr>
          <p:cNvCxnSpPr>
            <a:cxnSpLocks noChangeShapeType="1"/>
            <a:endCxn id="4" idx="4"/>
          </p:cNvCxnSpPr>
          <p:nvPr/>
        </p:nvCxnSpPr>
        <p:spPr bwMode="auto">
          <a:xfrm flipV="1">
            <a:off x="6141543" y="1388213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>
            <a:extLst>
              <a:ext uri="{FF2B5EF4-FFF2-40B4-BE49-F238E27FC236}">
                <a16:creationId xmlns:a16="http://schemas.microsoft.com/office/drawing/2014/main" id="{CC40F9C4-6748-434A-A875-0F7DF2974DF9}"/>
              </a:ext>
            </a:extLst>
          </p:cNvPr>
          <p:cNvCxnSpPr>
            <a:cxnSpLocks noChangeShapeType="1"/>
            <a:stCxn id="5" idx="1"/>
            <a:endCxn id="3" idx="4"/>
          </p:cNvCxnSpPr>
          <p:nvPr/>
        </p:nvCxnSpPr>
        <p:spPr bwMode="auto">
          <a:xfrm flipH="1" flipV="1">
            <a:off x="5004220" y="1388213"/>
            <a:ext cx="722150" cy="528372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>
            <a:extLst>
              <a:ext uri="{FF2B5EF4-FFF2-40B4-BE49-F238E27FC236}">
                <a16:creationId xmlns:a16="http://schemas.microsoft.com/office/drawing/2014/main" id="{C9BE703E-AFBB-4368-97D1-6D8FA5D4C823}"/>
              </a:ext>
            </a:extLst>
          </p:cNvPr>
          <p:cNvCxnSpPr>
            <a:cxnSpLocks noChangeShapeType="1"/>
            <a:stCxn id="7" idx="1"/>
          </p:cNvCxnSpPr>
          <p:nvPr/>
        </p:nvCxnSpPr>
        <p:spPr bwMode="auto">
          <a:xfrm flipH="1" flipV="1">
            <a:off x="6948652" y="1347873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5A061ADE-0E7F-44FE-B152-847E399937B2}"/>
              </a:ext>
            </a:extLst>
          </p:cNvPr>
          <p:cNvSpPr/>
          <p:nvPr/>
        </p:nvSpPr>
        <p:spPr>
          <a:xfrm>
            <a:off x="4237106" y="1252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F32914-50EE-4DAB-92FC-78123109B513}"/>
              </a:ext>
            </a:extLst>
          </p:cNvPr>
          <p:cNvSpPr/>
          <p:nvPr/>
        </p:nvSpPr>
        <p:spPr>
          <a:xfrm>
            <a:off x="7183375" y="123980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2C71E53-C4E8-4318-B6A5-81116ECE6E24}"/>
              </a:ext>
            </a:extLst>
          </p:cNvPr>
          <p:cNvSpPr/>
          <p:nvPr/>
        </p:nvSpPr>
        <p:spPr>
          <a:xfrm>
            <a:off x="5282738" y="130126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3CEAE7-E81E-4644-96B8-90CFFA8F7D0C}"/>
              </a:ext>
            </a:extLst>
          </p:cNvPr>
          <p:cNvSpPr/>
          <p:nvPr/>
        </p:nvSpPr>
        <p:spPr>
          <a:xfrm>
            <a:off x="6244339" y="131719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34F9D34-BCDB-420C-82E4-F3E8916ACC6A}"/>
              </a:ext>
            </a:extLst>
          </p:cNvPr>
          <p:cNvSpPr/>
          <p:nvPr/>
        </p:nvSpPr>
        <p:spPr>
          <a:xfrm>
            <a:off x="4756232" y="171008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1ED7EB4-40C6-43E5-8076-6E748A2BC593}"/>
              </a:ext>
            </a:extLst>
          </p:cNvPr>
          <p:cNvSpPr/>
          <p:nvPr/>
        </p:nvSpPr>
        <p:spPr>
          <a:xfrm>
            <a:off x="6765479" y="173637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BF5C208-EB00-4AD4-A666-8E2C08C25B20}"/>
              </a:ext>
            </a:extLst>
          </p:cNvPr>
          <p:cNvSpPr/>
          <p:nvPr/>
        </p:nvSpPr>
        <p:spPr>
          <a:xfrm>
            <a:off x="5897970" y="709262"/>
            <a:ext cx="3257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1" descr="Image result for smiley face images">
            <a:extLst>
              <a:ext uri="{FF2B5EF4-FFF2-40B4-BE49-F238E27FC236}">
                <a16:creationId xmlns:a16="http://schemas.microsoft.com/office/drawing/2014/main" id="{685D4356-F547-4F58-961B-F29BA0A5267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7175">
            <a:off x="1138525" y="1658253"/>
            <a:ext cx="467549" cy="3380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3591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A4F9EC-59D3-4DC6-9D6A-5F32CBEE5707}"/>
              </a:ext>
            </a:extLst>
          </p:cNvPr>
          <p:cNvSpPr txBox="1"/>
          <p:nvPr/>
        </p:nvSpPr>
        <p:spPr>
          <a:xfrm>
            <a:off x="2851266" y="2558143"/>
            <a:ext cx="73650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weighted, directed graph and the steps in Dijkstra’ s algorithm for the given graph.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vertices in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edges in E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shaped in yellow and blue color, respectively.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2393705E-72E4-4819-B36F-3DE095C460B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1482">
            <a:off x="1660378" y="2043231"/>
            <a:ext cx="471644" cy="3069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7042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0153" y="412558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8992114" y="2511924"/>
            <a:ext cx="451204" cy="16136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3908" cy="16521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6" idx="7"/>
            <a:endCxn id="3" idx="4"/>
          </p:cNvCxnSpPr>
          <p:nvPr/>
        </p:nvCxnSpPr>
        <p:spPr>
          <a:xfrm flipV="1">
            <a:off x="10414285" y="3530138"/>
            <a:ext cx="427880" cy="6724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3"/>
          </p:cNvCxnSpPr>
          <p:nvPr/>
        </p:nvCxnSpPr>
        <p:spPr>
          <a:xfrm flipV="1">
            <a:off x="9151379" y="3453139"/>
            <a:ext cx="1498536" cy="7213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0CE175E-2193-4A6F-9491-A8E55E0BF739}"/>
              </a:ext>
            </a:extLst>
          </p:cNvPr>
          <p:cNvSpPr txBox="1"/>
          <p:nvPr/>
        </p:nvSpPr>
        <p:spPr>
          <a:xfrm>
            <a:off x="8600487" y="2511924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502221" y="3585624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307422"/>
              </p:ext>
            </p:extLst>
          </p:nvPr>
        </p:nvGraphicFramePr>
        <p:xfrm>
          <a:off x="1551105" y="1048519"/>
          <a:ext cx="95629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7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2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2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D915C8D6-5959-4B11-AAEE-B7E24D34293F}"/>
                  </a:ext>
                </a:extLst>
              </p:cNvPr>
              <p:cNvSpPr/>
              <p:nvPr/>
            </p:nvSpPr>
            <p:spPr>
              <a:xfrm>
                <a:off x="1434381" y="1778580"/>
                <a:ext cx="6096000" cy="120032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a(-, 0)		min {b(a, 7) c(a,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d(a, 6)	             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         </a:t>
                </a:r>
                <a:r>
                  <a:rPr 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e(a, </a:t>
                </a:r>
                <a:r>
                  <a:rPr lang="en-US" altLang="zh-CN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trike="sngStrike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𝛼</m:t>
                    </m:r>
                    <m:r>
                      <a:rPr lang="en-US" sz="2400" b="0" i="0" strike="sngStrike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(</m:t>
                    </m:r>
                  </m:oMath>
                </a14:m>
                <a:r>
                  <a:rPr lang="en-US" sz="2400" strike="sngStrike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-, </a:t>
                </a:r>
                <a14:m>
                  <m:oMath xmlns:m="http://schemas.openxmlformats.org/officeDocument/2006/math">
                    <m:r>
                      <a:rPr lang="en-US" sz="2400" i="1" strike="sngStrike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∞</m:t>
                    </m:r>
                  </m:oMath>
                </a14:m>
                <a:r>
                  <a:rPr lang="en-US" sz="2400" strike="sngStrike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)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e(a, 1)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D915C8D6-5959-4B11-AAEE-B7E24D3429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4381" y="1778580"/>
                <a:ext cx="6096000" cy="1200329"/>
              </a:xfrm>
              <a:prstGeom prst="rect">
                <a:avLst/>
              </a:prstGeom>
              <a:blipFill>
                <a:blip r:embed="rId2"/>
                <a:stretch>
                  <a:fillRect l="-1500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919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0153" y="412558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8992114" y="2511924"/>
            <a:ext cx="451204" cy="16136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3908" cy="16521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6" idx="7"/>
            <a:endCxn id="3" idx="4"/>
          </p:cNvCxnSpPr>
          <p:nvPr/>
        </p:nvCxnSpPr>
        <p:spPr>
          <a:xfrm flipV="1">
            <a:off x="10414285" y="3530138"/>
            <a:ext cx="427880" cy="6724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3"/>
          </p:cNvCxnSpPr>
          <p:nvPr/>
        </p:nvCxnSpPr>
        <p:spPr>
          <a:xfrm flipV="1">
            <a:off x="9151379" y="3453139"/>
            <a:ext cx="1498536" cy="7213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502221" y="3585624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094193"/>
              </p:ext>
            </p:extLst>
          </p:nvPr>
        </p:nvGraphicFramePr>
        <p:xfrm>
          <a:off x="1434381" y="1048519"/>
          <a:ext cx="9679666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5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3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0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D915C8D6-5959-4B11-AAEE-B7E24D34293F}"/>
              </a:ext>
            </a:extLst>
          </p:cNvPr>
          <p:cNvSpPr/>
          <p:nvPr/>
        </p:nvSpPr>
        <p:spPr>
          <a:xfrm>
            <a:off x="1434380" y="1778580"/>
            <a:ext cx="65822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min {b(a, 7) c(a,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 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 {b(a, 7) c(a,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d(e,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c(a, </a:t>
            </a:r>
            <a:r>
              <a:rPr lang="en-US" altLang="zh-CN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2)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5000A3-5763-4466-A54A-777DC8020464}"/>
              </a:ext>
            </a:extLst>
          </p:cNvPr>
          <p:cNvSpPr txBox="1"/>
          <p:nvPr/>
        </p:nvSpPr>
        <p:spPr>
          <a:xfrm>
            <a:off x="8706978" y="2438723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43C06447-FD82-49D5-936F-582341DCDC2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3647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0153" y="412558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8992114" y="2511924"/>
            <a:ext cx="451204" cy="16136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3908" cy="16521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6" idx="7"/>
            <a:endCxn id="3" idx="4"/>
          </p:cNvCxnSpPr>
          <p:nvPr/>
        </p:nvCxnSpPr>
        <p:spPr>
          <a:xfrm flipV="1">
            <a:off x="10414285" y="3530138"/>
            <a:ext cx="427880" cy="6724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3"/>
          </p:cNvCxnSpPr>
          <p:nvPr/>
        </p:nvCxnSpPr>
        <p:spPr>
          <a:xfrm flipV="1">
            <a:off x="9151379" y="3453139"/>
            <a:ext cx="1498536" cy="7213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502221" y="3585624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601430"/>
              </p:ext>
            </p:extLst>
          </p:nvPr>
        </p:nvGraphicFramePr>
        <p:xfrm>
          <a:off x="1338349" y="1048519"/>
          <a:ext cx="9775697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7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8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9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D915C8D6-5959-4B11-AAEE-B7E24D34293F}"/>
              </a:ext>
            </a:extLst>
          </p:cNvPr>
          <p:cNvSpPr/>
          <p:nvPr/>
        </p:nvSpPr>
        <p:spPr>
          <a:xfrm>
            <a:off x="1434380" y="1778580"/>
            <a:ext cx="646278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 min {b(a, 7) c(a,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 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c(a, </a:t>
            </a:r>
            <a:r>
              <a:rPr lang="en-US" altLang="zh-CN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2)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min {b(a, 7) b(d,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c(a, 4)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c(a, 4)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c(a, 4)           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5000A3-5763-4466-A54A-777DC8020464}"/>
              </a:ext>
            </a:extLst>
          </p:cNvPr>
          <p:cNvSpPr txBox="1"/>
          <p:nvPr/>
        </p:nvSpPr>
        <p:spPr>
          <a:xfrm>
            <a:off x="8706978" y="2438723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8EDFF3F8-A4EA-465A-AEA1-3B1712AC81E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502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A8E2B2-2BE1-4D26-9C03-F886ED201726}"/>
              </a:ext>
            </a:extLst>
          </p:cNvPr>
          <p:cNvSpPr/>
          <p:nvPr/>
        </p:nvSpPr>
        <p:spPr>
          <a:xfrm>
            <a:off x="688259" y="2054943"/>
            <a:ext cx="10962967" cy="7570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730188" y="597455"/>
            <a:ext cx="945892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Microsoft YaHei" panose="020B0503020204020204" pitchFamily="34" charset="-122"/>
              </a:rPr>
              <a:t>Dijkstra’s Algorithm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 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Consider the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single-source shortest-paths problem: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Given a vertex s (called the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source)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 a weighted connected graph G = (V, E),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find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shortest paths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to all its other vertices.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single-source shortest-paths problem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looks for </a:t>
            </a:r>
          </a:p>
          <a:p>
            <a:pPr marL="919163" lvl="2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 family of paths, </a:t>
            </a:r>
          </a:p>
          <a:p>
            <a:pPr marL="919163" lvl="2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each path leads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from the source to a different vertex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 the graph, </a:t>
            </a:r>
          </a:p>
          <a:p>
            <a:pPr marL="919163" lvl="2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some paths may have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edges in common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.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9163" lvl="1" indent="-461963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algorithm is </a:t>
            </a:r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not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interested in </a:t>
            </a:r>
            <a:r>
              <a:rPr lang="en-US" sz="22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 single shortest path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that starts at the source and visits all the other vertices.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9163" lvl="3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This could be a much more difficult problem (a version of the traveling salesman problem). 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19" y="1262148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6181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2698" y="4138454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stCxn id="2" idx="4"/>
            <a:endCxn id="5" idx="0"/>
          </p:cNvCxnSpPr>
          <p:nvPr/>
        </p:nvCxnSpPr>
        <p:spPr>
          <a:xfrm flipH="1">
            <a:off x="8992114" y="2550423"/>
            <a:ext cx="543765" cy="15751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6453" cy="1665030"/>
          </a:xfrm>
          <a:prstGeom prst="straightConnector1">
            <a:avLst/>
          </a:prstGeom>
          <a:ln w="38100">
            <a:solidFill>
              <a:srgbClr val="3803C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6" idx="7"/>
            <a:endCxn id="3" idx="4"/>
          </p:cNvCxnSpPr>
          <p:nvPr/>
        </p:nvCxnSpPr>
        <p:spPr>
          <a:xfrm flipV="1">
            <a:off x="10416830" y="3530138"/>
            <a:ext cx="425335" cy="6853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3"/>
          </p:cNvCxnSpPr>
          <p:nvPr/>
        </p:nvCxnSpPr>
        <p:spPr>
          <a:xfrm flipV="1">
            <a:off x="9183735" y="3453139"/>
            <a:ext cx="1466180" cy="76014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489272" y="360169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815571"/>
              </p:ext>
            </p:extLst>
          </p:nvPr>
        </p:nvGraphicFramePr>
        <p:xfrm>
          <a:off x="1338349" y="1048519"/>
          <a:ext cx="9775697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8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8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D915C8D6-5959-4B11-AAEE-B7E24D34293F}"/>
              </a:ext>
            </a:extLst>
          </p:cNvPr>
          <p:cNvSpPr/>
          <p:nvPr/>
        </p:nvSpPr>
        <p:spPr>
          <a:xfrm>
            <a:off x="1434380" y="1778580"/>
            <a:ext cx="639804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 min {b(a, 7) c(a,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 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c(a, </a:t>
            </a:r>
            <a:r>
              <a:rPr lang="en-US" altLang="zh-CN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2)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c(a, 4)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c(a, 4)         min { b(a, 7), b(d, 3), b(c, 2)}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min { b(a, 7),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b(d, 2+3),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b(c, 4+2)}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5)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3803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5000A3-5763-4466-A54A-777DC8020464}"/>
              </a:ext>
            </a:extLst>
          </p:cNvPr>
          <p:cNvSpPr txBox="1"/>
          <p:nvPr/>
        </p:nvSpPr>
        <p:spPr>
          <a:xfrm>
            <a:off x="8706978" y="2438723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E2176A78-ECB0-469F-A8D8-FA03D042321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16465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0153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8992114" y="2511924"/>
            <a:ext cx="451204" cy="16136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3908" cy="1652164"/>
          </a:xfrm>
          <a:prstGeom prst="straightConnector1">
            <a:avLst/>
          </a:prstGeom>
          <a:ln w="57150">
            <a:solidFill>
              <a:srgbClr val="3803C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6" idx="7"/>
            <a:endCxn id="3" idx="4"/>
          </p:cNvCxnSpPr>
          <p:nvPr/>
        </p:nvCxnSpPr>
        <p:spPr>
          <a:xfrm flipV="1">
            <a:off x="10414285" y="3530138"/>
            <a:ext cx="427880" cy="6724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3"/>
          </p:cNvCxnSpPr>
          <p:nvPr/>
        </p:nvCxnSpPr>
        <p:spPr>
          <a:xfrm flipV="1">
            <a:off x="9151379" y="3453139"/>
            <a:ext cx="1498536" cy="721380"/>
          </a:xfrm>
          <a:prstGeom prst="straightConnector1">
            <a:avLst/>
          </a:prstGeom>
          <a:ln w="57150">
            <a:solidFill>
              <a:srgbClr val="3803C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502221" y="3585624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/>
        </p:nvGraphicFramePr>
        <p:xfrm>
          <a:off x="1551105" y="1048519"/>
          <a:ext cx="95629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7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2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2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D915C8D6-5959-4B11-AAEE-B7E24D34293F}"/>
              </a:ext>
            </a:extLst>
          </p:cNvPr>
          <p:cNvSpPr/>
          <p:nvPr/>
        </p:nvSpPr>
        <p:spPr>
          <a:xfrm>
            <a:off x="1520313" y="1557063"/>
            <a:ext cx="64710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 min {b(a, 7) c(a,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 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c(a, </a:t>
            </a:r>
            <a:r>
              <a:rPr lang="en-US" altLang="zh-CN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2)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c(a, 4)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c(a, 4)          min { b(a, 7),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b(d, 2+3),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b(c, 4+2)}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5)</a:t>
            </a:r>
          </a:p>
          <a:p>
            <a:endParaRPr lang="en-US" sz="2400" dirty="0">
              <a:solidFill>
                <a:srgbClr val="3803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shortest paths are 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e)  of length 1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e - d) of length 2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c) of length 4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e - d - b) of length 5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length = 12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5000A3-5763-4466-A54A-777DC8020464}"/>
              </a:ext>
            </a:extLst>
          </p:cNvPr>
          <p:cNvSpPr txBox="1"/>
          <p:nvPr/>
        </p:nvSpPr>
        <p:spPr>
          <a:xfrm>
            <a:off x="8706978" y="2438723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200D9-455E-49FC-8164-89690B51D29F}"/>
              </a:ext>
            </a:extLst>
          </p:cNvPr>
          <p:cNvSpPr txBox="1"/>
          <p:nvPr/>
        </p:nvSpPr>
        <p:spPr>
          <a:xfrm>
            <a:off x="5003640" y="4729014"/>
            <a:ext cx="3617578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paths </a:t>
            </a:r>
            <a:r>
              <a:rPr lang="en-US" sz="20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not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c – d)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c – b)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b)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d)</a:t>
            </a:r>
          </a:p>
        </p:txBody>
      </p: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7A2FC059-2E6B-41B7-BD22-861C19C54EB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0407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0153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8992114" y="2511924"/>
            <a:ext cx="451204" cy="16136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3908" cy="1652164"/>
          </a:xfrm>
          <a:prstGeom prst="straightConnector1">
            <a:avLst/>
          </a:prstGeom>
          <a:ln w="57150">
            <a:solidFill>
              <a:srgbClr val="3803C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5" idx="7"/>
            <a:endCxn id="3" idx="3"/>
          </p:cNvCxnSpPr>
          <p:nvPr/>
        </p:nvCxnSpPr>
        <p:spPr>
          <a:xfrm flipV="1">
            <a:off x="9184363" y="3453139"/>
            <a:ext cx="1465552" cy="74944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4"/>
          </p:cNvCxnSpPr>
          <p:nvPr/>
        </p:nvCxnSpPr>
        <p:spPr>
          <a:xfrm flipV="1">
            <a:off x="10364778" y="3530138"/>
            <a:ext cx="477387" cy="639228"/>
          </a:xfrm>
          <a:prstGeom prst="straightConnector1">
            <a:avLst/>
          </a:prstGeom>
          <a:ln w="57150">
            <a:solidFill>
              <a:srgbClr val="3803C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496145" y="365510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/>
        </p:nvGraphicFramePr>
        <p:xfrm>
          <a:off x="1551105" y="1048519"/>
          <a:ext cx="95629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7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2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2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D915C8D6-5959-4B11-AAEE-B7E24D34293F}"/>
              </a:ext>
            </a:extLst>
          </p:cNvPr>
          <p:cNvSpPr/>
          <p:nvPr/>
        </p:nvSpPr>
        <p:spPr>
          <a:xfrm>
            <a:off x="1520313" y="1557063"/>
            <a:ext cx="64710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 min {b(a, 7) c(a, </a:t>
            </a:r>
            <a:r>
              <a:rPr lang="en-US" altLang="zh-CN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 </a:t>
            </a:r>
            <a:r>
              <a:rPr lang="en-US" sz="2400" b="1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b="1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sz="2400" strike="sngStrik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c(a, </a:t>
            </a:r>
            <a:r>
              <a:rPr lang="en-US" altLang="zh-CN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</a:t>
            </a:r>
            <a:r>
              <a:rPr lang="en-US" altLang="zh-CN" sz="2400" b="1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</a:t>
            </a:r>
            <a:r>
              <a:rPr lang="en-US" sz="2400" b="1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2) 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</a:t>
            </a:r>
            <a:r>
              <a:rPr lang="en-US" altLang="zh-CN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2+3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c(a, 4) 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}	</a:t>
            </a:r>
          </a:p>
          <a:p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c(a, 4)          min { b(a, 7), </a:t>
            </a:r>
            <a:r>
              <a:rPr lang="en-US" sz="2400" b="1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b(d, 2+3), 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b(c, 4+2)}</a:t>
            </a:r>
          </a:p>
          <a:p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5)</a:t>
            </a:r>
          </a:p>
          <a:p>
            <a:endParaRPr lang="en-US" sz="2400" dirty="0">
              <a:solidFill>
                <a:srgbClr val="3803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are not shortest paths: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e)  of length 1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e - d) of length 2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c) of length 4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c - b) of length 6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length = 13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5000A3-5763-4466-A54A-777DC8020464}"/>
              </a:ext>
            </a:extLst>
          </p:cNvPr>
          <p:cNvSpPr txBox="1"/>
          <p:nvPr/>
        </p:nvSpPr>
        <p:spPr>
          <a:xfrm>
            <a:off x="8706978" y="2438723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200D9-455E-49FC-8164-89690B51D29F}"/>
              </a:ext>
            </a:extLst>
          </p:cNvPr>
          <p:cNvSpPr txBox="1"/>
          <p:nvPr/>
        </p:nvSpPr>
        <p:spPr>
          <a:xfrm>
            <a:off x="5003640" y="4729014"/>
            <a:ext cx="3617578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paths </a:t>
            </a:r>
            <a:r>
              <a:rPr lang="en-US" sz="20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not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c – d)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c – b)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b)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d)</a:t>
            </a:r>
          </a:p>
        </p:txBody>
      </p: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7A2FC059-2E6B-41B7-BD22-861C19C54EB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56447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2F1BFB-24BF-4386-9C71-C789DAE5F247}"/>
              </a:ext>
            </a:extLst>
          </p:cNvPr>
          <p:cNvSpPr txBox="1"/>
          <p:nvPr/>
        </p:nvSpPr>
        <p:spPr>
          <a:xfrm>
            <a:off x="3135086" y="2558143"/>
            <a:ext cx="69450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weighted, directed graph and the steps in Dijkstra’ s algorithm for the given graph.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vertices in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edges in E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shaped in blue color, and the fringe has the nodes in yellow color.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D111937C-0DFE-4E5C-98F5-EFE8242922E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117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829845"/>
              </p:ext>
            </p:extLst>
          </p:nvPr>
        </p:nvGraphicFramePr>
        <p:xfrm>
          <a:off x="1172095" y="1412838"/>
          <a:ext cx="979468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2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23014" y="3273685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061107" y="3536575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006448" y="3536575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722466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6981474" y="3722466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8734566" y="3799465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7820166" y="2822312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64598" y="2781972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04681" y="3829515"/>
            <a:ext cx="48321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fringe vertices, 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b, c d, f,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97300" y="892441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300033" y="1911811"/>
            <a:ext cx="50259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		  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	</a:t>
            </a:r>
          </a:p>
          <a:p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BF0FFD81-5541-4F25-AF64-4BEBC0CEC76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27" y="229653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2360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67876"/>
              </p:ext>
            </p:extLst>
          </p:nvPr>
        </p:nvGraphicFramePr>
        <p:xfrm>
          <a:off x="1246909" y="1356607"/>
          <a:ext cx="9719870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2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3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3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839228" y="296155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605275" y="296155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753628" y="393870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808287" y="393870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713959" y="3938705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768476" y="507722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382993" y="3219679"/>
            <a:ext cx="1222282" cy="47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352052" y="4201595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297393" y="4201595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7272419" y="341561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9248434" y="348733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9232608" y="4387486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7272419" y="4387486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9025511" y="4464485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8111111" y="3487332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10055543" y="3446992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848109" y="281708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343997" y="335147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290266" y="333892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389629" y="340038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351230" y="341631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863123" y="380920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872370" y="38354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669727" y="463613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080079" y="463248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017563" y="452828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58961" y="4958778"/>
            <a:ext cx="45243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fringe vertices, 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c d, f,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97300" y="892441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337582" y="1997192"/>
            <a:ext cx="55343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3972DE-24F1-402B-BA28-159700B73CE3}"/>
              </a:ext>
            </a:extLst>
          </p:cNvPr>
          <p:cNvSpPr txBox="1"/>
          <p:nvPr/>
        </p:nvSpPr>
        <p:spPr>
          <a:xfrm>
            <a:off x="1858961" y="5789775"/>
            <a:ext cx="53099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{(c 1 b), </a:t>
            </a:r>
            <a:r>
              <a:rPr lang="en-US" dirty="0"/>
              <a:t>(f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b), (f 5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a), (e 6 a)}</a:t>
            </a:r>
            <a:r>
              <a:rPr lang="en-US" dirty="0"/>
              <a:t> 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424CD371-0293-41A7-95AF-D18A5764A73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29" y="2042578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56797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46909" y="1356607"/>
          <a:ext cx="9719870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2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3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3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839228" y="296155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605275" y="296155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753628" y="393870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808287" y="393870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713959" y="3938705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768476" y="507722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382993" y="3219679"/>
            <a:ext cx="1222282" cy="47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352052" y="4201595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297393" y="4201595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7272419" y="341561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9248434" y="348733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9232608" y="4387486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7272419" y="4387486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9025511" y="4464485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8111111" y="3487332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10055543" y="3446992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848109" y="281708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343997" y="335147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290266" y="333892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389629" y="340038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351230" y="341631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863123" y="380920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872370" y="38354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669727" y="463613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080079" y="463248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017563" y="452828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58961" y="4958778"/>
            <a:ext cx="45243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fringe vertices, 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c d, f,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97300" y="892441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337582" y="1997192"/>
            <a:ext cx="569352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   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4), f(a, 5), e(a, 6), 			 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f(b, 3+4),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f(a, 5), e(a, 6)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3972DE-24F1-402B-BA28-159700B73CE3}"/>
              </a:ext>
            </a:extLst>
          </p:cNvPr>
          <p:cNvSpPr txBox="1"/>
          <p:nvPr/>
        </p:nvSpPr>
        <p:spPr>
          <a:xfrm>
            <a:off x="1858961" y="5789775"/>
            <a:ext cx="53099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{(c 1 b), </a:t>
            </a:r>
            <a:r>
              <a:rPr lang="en-US" dirty="0"/>
              <a:t>(f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b), (f 5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a), (e 6 a)}</a:t>
            </a:r>
            <a:r>
              <a:rPr lang="en-US" dirty="0"/>
              <a:t> 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424CD371-0293-41A7-95AF-D18A5764A73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29" y="2042578"/>
            <a:ext cx="586105" cy="425450"/>
          </a:xfrm>
          <a:prstGeom prst="rect">
            <a:avLst/>
          </a:prstGeom>
          <a:noFill/>
        </p:spPr>
      </p:pic>
      <p:sp>
        <p:nvSpPr>
          <p:cNvPr id="33" name="Multiplication Sign 32">
            <a:extLst>
              <a:ext uri="{FF2B5EF4-FFF2-40B4-BE49-F238E27FC236}">
                <a16:creationId xmlns:a16="http://schemas.microsoft.com/office/drawing/2014/main" id="{A43B8DAD-E896-45FD-B9F0-71C13DB7119F}"/>
              </a:ext>
            </a:extLst>
          </p:cNvPr>
          <p:cNvSpPr/>
          <p:nvPr/>
        </p:nvSpPr>
        <p:spPr>
          <a:xfrm>
            <a:off x="8111110" y="-478496"/>
            <a:ext cx="3890004" cy="395685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791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705379"/>
              </p:ext>
            </p:extLst>
          </p:nvPr>
        </p:nvGraphicFramePr>
        <p:xfrm>
          <a:off x="1561190" y="928563"/>
          <a:ext cx="855367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23014" y="327368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061107" y="3536575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006448" y="3536575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722466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6981474" y="3722466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8734566" y="3799465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7820166" y="2822312"/>
            <a:ext cx="722150" cy="52837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64598" y="2781972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34634" y="4826674"/>
            <a:ext cx="27136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d, f,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10605" y="395099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488437" y="1421928"/>
            <a:ext cx="492444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	          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   min{f(b, 3+4), f(c, 4+4), 	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f(a, 5)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FAF85F4C-C901-4076-B636-10384D82EF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52" y="2248453"/>
            <a:ext cx="586105" cy="425450"/>
          </a:xfrm>
          <a:prstGeom prst="rect">
            <a:avLst/>
          </a:prstGeom>
          <a:noFill/>
        </p:spPr>
      </p:pic>
      <p:sp>
        <p:nvSpPr>
          <p:cNvPr id="33" name="Rectangle 32"/>
          <p:cNvSpPr/>
          <p:nvPr/>
        </p:nvSpPr>
        <p:spPr>
          <a:xfrm>
            <a:off x="4167917" y="546191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{(f 4 c), </a:t>
            </a:r>
            <a:r>
              <a:rPr lang="en-US" dirty="0"/>
              <a:t>(f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b), (f 5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a), (e 6 a), (d, 6 c)}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61915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197838"/>
              </p:ext>
            </p:extLst>
          </p:nvPr>
        </p:nvGraphicFramePr>
        <p:xfrm>
          <a:off x="998457" y="928563"/>
          <a:ext cx="1009072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5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7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922357" y="257916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688404" y="257916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836757" y="355631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891416" y="3556318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797088" y="355631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851605" y="469483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466122" y="2837292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435181" y="3819208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380522" y="3819208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7355548" y="3033227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9331563" y="3104945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9315737" y="4005099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7355548" y="4005099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9108640" y="4082098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8194240" y="3104945"/>
            <a:ext cx="722150" cy="52837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10138672" y="3064605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931238" y="243470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427126" y="296909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373395" y="295653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472758" y="30179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434359" y="303392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946252" y="342682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955499" y="345310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752856" y="425374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163208" y="425009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100692" y="41458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54225" y="5436072"/>
            <a:ext cx="27136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d, f,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10605" y="395099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931024" y="1421928"/>
            <a:ext cx="5929179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   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4), f(a, 5), e(a, 6), 			 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f(b, 3+4),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f(a, 5), e(a, 6)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min{f(b, 4), f(c, 4), 	f(a, 5), e(a, 6), 		               d(c, 6)}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f(c, 4+4),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f(a, 5),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7)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FAF85F4C-C901-4076-B636-10384D82EF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20" y="1246289"/>
            <a:ext cx="586105" cy="425450"/>
          </a:xfrm>
          <a:prstGeom prst="rect">
            <a:avLst/>
          </a:prstGeom>
          <a:noFill/>
        </p:spPr>
      </p:pic>
      <p:sp>
        <p:nvSpPr>
          <p:cNvPr id="33" name="Rectangle 32"/>
          <p:cNvSpPr/>
          <p:nvPr/>
        </p:nvSpPr>
        <p:spPr>
          <a:xfrm>
            <a:off x="4167917" y="546191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{(f 4 c), </a:t>
            </a:r>
            <a:r>
              <a:rPr lang="en-US" dirty="0"/>
              <a:t>(f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b), (f 5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a), (e 6 a), (d, 6 c)}</a:t>
            </a:r>
            <a:r>
              <a:rPr lang="en-US" dirty="0"/>
              <a:t> </a:t>
            </a:r>
          </a:p>
        </p:txBody>
      </p:sp>
      <p:sp>
        <p:nvSpPr>
          <p:cNvPr id="3" name="Multiplication Sign 2">
            <a:extLst>
              <a:ext uri="{FF2B5EF4-FFF2-40B4-BE49-F238E27FC236}">
                <a16:creationId xmlns:a16="http://schemas.microsoft.com/office/drawing/2014/main" id="{EA40456C-B3D2-4F2F-9E8D-9DE369F1B72B}"/>
              </a:ext>
            </a:extLst>
          </p:cNvPr>
          <p:cNvSpPr/>
          <p:nvPr/>
        </p:nvSpPr>
        <p:spPr>
          <a:xfrm>
            <a:off x="2938014" y="1867721"/>
            <a:ext cx="3665913" cy="354908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564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98457" y="928563"/>
          <a:ext cx="1009072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5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7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922357" y="257916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688404" y="257916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836757" y="3556318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891416" y="3556318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797088" y="355631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851605" y="469483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466122" y="2837292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435181" y="3819208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380522" y="3819208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7355548" y="3033227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9331563" y="3104945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9315737" y="4005099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7355548" y="4005099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9108640" y="4082098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8194240" y="3104945"/>
            <a:ext cx="722150" cy="528372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10138672" y="3064605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931238" y="243470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427126" y="296909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373395" y="295653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472758" y="30179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434359" y="303392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946252" y="342682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955499" y="345310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752856" y="425374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163208" y="425009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100692" y="41458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752856" y="5833352"/>
            <a:ext cx="29701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c, f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d,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10605" y="395099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931024" y="1421928"/>
            <a:ext cx="5929179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   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4), f(a, 5), e(a, 6), 			 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f(b, 3+4),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f(a, 5), e(a, 6)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min{f(b, 4), f(c, 4), 	f(a, 5), e(a, 6), 		               d(c, 6)}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f(c, 4+4),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f(a, 5),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7)          min {d(c, 6), d(f, 5), e(f, 2), e(a, 6)}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FAF85F4C-C901-4076-B636-10384D82EF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20" y="1246289"/>
            <a:ext cx="586105" cy="425450"/>
          </a:xfrm>
          <a:prstGeom prst="rect">
            <a:avLst/>
          </a:prstGeom>
          <a:noFill/>
        </p:spPr>
      </p:pic>
      <p:sp>
        <p:nvSpPr>
          <p:cNvPr id="37" name="Multiplication Sign 36">
            <a:extLst>
              <a:ext uri="{FF2B5EF4-FFF2-40B4-BE49-F238E27FC236}">
                <a16:creationId xmlns:a16="http://schemas.microsoft.com/office/drawing/2014/main" id="{D9C77395-2E12-4871-B52D-743E400373DF}"/>
              </a:ext>
            </a:extLst>
          </p:cNvPr>
          <p:cNvSpPr/>
          <p:nvPr/>
        </p:nvSpPr>
        <p:spPr>
          <a:xfrm>
            <a:off x="2061556" y="2169622"/>
            <a:ext cx="4305993" cy="337651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9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905232"/>
            <a:ext cx="873162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Microsoft YaHei" panose="020B0503020204020204" pitchFamily="34" charset="-122"/>
              </a:rPr>
              <a:t>Dijkstra’s Algorithm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 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single-source shortest-paths problem: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Given a vertex called the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source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in a weighted connected graph, find shortest paths to all its other vertices.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 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pplications of the shortest-paths problem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include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transportation planning and packet routing in communication networks, including the Internet.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Less obvious applications, such as, finding shortest paths in social networks, speech recognition, document formatting, robotics, compilers, and airline crew scheduling.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 entertainment, such as path-finding in video games and finding best solutions to puzzles using their state-space graphs.</a:t>
            </a:r>
            <a:endParaRPr lang="en-US" sz="22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99019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035239"/>
              </p:ext>
            </p:extLst>
          </p:nvPr>
        </p:nvGraphicFramePr>
        <p:xfrm>
          <a:off x="1608512" y="1457108"/>
          <a:ext cx="855367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23014" y="327368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061107" y="3536575"/>
            <a:ext cx="1422447" cy="0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006448" y="3536575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722466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6981474" y="3722466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8734566" y="3799465"/>
            <a:ext cx="14848" cy="6127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7820166" y="2822312"/>
            <a:ext cx="722150" cy="52837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64598" y="2781972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16540" y="5677334"/>
            <a:ext cx="29701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c, f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d,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97300" y="892441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574931" y="1964621"/>
            <a:ext cx="4924442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	          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   min{f(b, 3+4), f(c, 4+4), 	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f(a, 5)	           min{(e(f, 5+ 2),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d(c, 4+6), d(f, 5+5)}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4BD093EC-29D5-4D21-A508-F60B6EB0E08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2181983"/>
            <a:ext cx="586105" cy="425450"/>
          </a:xfrm>
          <a:prstGeom prst="rect">
            <a:avLst/>
          </a:prstGeom>
          <a:noFill/>
        </p:spPr>
      </p:pic>
      <p:sp>
        <p:nvSpPr>
          <p:cNvPr id="34" name="Rectangle 33"/>
          <p:cNvSpPr/>
          <p:nvPr/>
        </p:nvSpPr>
        <p:spPr>
          <a:xfrm>
            <a:off x="5133241" y="558500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(e 2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f), (e 6 a), (d, 6 c), (d, 5 f) }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35751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539881"/>
              </p:ext>
            </p:extLst>
          </p:nvPr>
        </p:nvGraphicFramePr>
        <p:xfrm>
          <a:off x="1468163" y="966309"/>
          <a:ext cx="855367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37862" y="3244487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endCxn id="6" idx="1"/>
          </p:cNvCxnSpPr>
          <p:nvPr/>
        </p:nvCxnSpPr>
        <p:spPr bwMode="auto">
          <a:xfrm>
            <a:off x="7963568" y="2785017"/>
            <a:ext cx="578748" cy="56566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 flipV="1">
            <a:off x="9006448" y="3507377"/>
            <a:ext cx="1431414" cy="2919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693268"/>
            <a:ext cx="1575832" cy="79593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endCxn id="9" idx="0"/>
          </p:cNvCxnSpPr>
          <p:nvPr/>
        </p:nvCxnSpPr>
        <p:spPr bwMode="auto">
          <a:xfrm>
            <a:off x="8734565" y="3808819"/>
            <a:ext cx="14849" cy="60338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1"/>
            <a:endCxn id="7" idx="5"/>
          </p:cNvCxnSpPr>
          <p:nvPr/>
        </p:nvCxnSpPr>
        <p:spPr bwMode="auto">
          <a:xfrm flipH="1" flipV="1">
            <a:off x="6981474" y="3722466"/>
            <a:ext cx="1575690" cy="766735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endCxn id="7" idx="6"/>
          </p:cNvCxnSpPr>
          <p:nvPr/>
        </p:nvCxnSpPr>
        <p:spPr bwMode="auto">
          <a:xfrm flipH="1" flipV="1">
            <a:off x="7061107" y="3536575"/>
            <a:ext cx="1425281" cy="18017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79446" y="275277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68163" y="5807942"/>
            <a:ext cx="32603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c, f, e}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d}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128202" y="411626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433103" y="1333735"/>
            <a:ext cx="532007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	          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   min{f(b, 3+4), f(c, 4+4), 	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f(a, 5)	           min{(e(f, 5+ 2),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d(c, 4+6), d(f, 5+5)}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	           min{d(c, 4+6),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d(f, 5+5),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d(e, 6+8)}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d(f, 10)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B88F4083-278E-4260-ADA1-69B58271F3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9" y="2236254"/>
            <a:ext cx="586105" cy="425450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4915568" y="57156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(d, 6 c), (d, 5 f), (d, 8 e) }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94552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837146"/>
              </p:ext>
            </p:extLst>
          </p:nvPr>
        </p:nvGraphicFramePr>
        <p:xfrm>
          <a:off x="1561190" y="998209"/>
          <a:ext cx="855367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37862" y="324448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endCxn id="6" idx="1"/>
          </p:cNvCxnSpPr>
          <p:nvPr/>
        </p:nvCxnSpPr>
        <p:spPr bwMode="auto">
          <a:xfrm>
            <a:off x="7963568" y="2785017"/>
            <a:ext cx="578748" cy="56566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 flipV="1">
            <a:off x="9006448" y="3507377"/>
            <a:ext cx="1431414" cy="29198"/>
          </a:xfrm>
          <a:prstGeom prst="straightConnector1">
            <a:avLst/>
          </a:prstGeom>
          <a:noFill/>
          <a:ln w="57150">
            <a:solidFill>
              <a:srgbClr val="330CC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693268"/>
            <a:ext cx="1575832" cy="79593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endCxn id="9" idx="0"/>
          </p:cNvCxnSpPr>
          <p:nvPr/>
        </p:nvCxnSpPr>
        <p:spPr bwMode="auto">
          <a:xfrm>
            <a:off x="8734565" y="3808819"/>
            <a:ext cx="14849" cy="60338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1"/>
            <a:endCxn id="7" idx="5"/>
          </p:cNvCxnSpPr>
          <p:nvPr/>
        </p:nvCxnSpPr>
        <p:spPr bwMode="auto">
          <a:xfrm flipH="1" flipV="1">
            <a:off x="6981474" y="3722466"/>
            <a:ext cx="1575690" cy="766735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endCxn id="7" idx="6"/>
          </p:cNvCxnSpPr>
          <p:nvPr/>
        </p:nvCxnSpPr>
        <p:spPr bwMode="auto">
          <a:xfrm flipH="1" flipV="1">
            <a:off x="7061107" y="3536575"/>
            <a:ext cx="1425281" cy="18017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79446" y="275277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946591" y="5678481"/>
            <a:ext cx="32603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c, f, e}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938624" y="545541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616470" y="1446554"/>
            <a:ext cx="492444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	                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   min{f(b, 3+4), f(c, 4+4), 	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f(a, 5)	           min{(e(f, 5+ 2),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d(c, 4+6), d(f, 5+5)}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	           min{d(c, 4+6),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d(f, 5+5),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d(e, 6+8)}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d(f, 10)	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3972DE-24F1-402B-BA28-159700B73CE3}"/>
              </a:ext>
            </a:extLst>
          </p:cNvPr>
          <p:cNvSpPr txBox="1"/>
          <p:nvPr/>
        </p:nvSpPr>
        <p:spPr>
          <a:xfrm>
            <a:off x="6513368" y="5642292"/>
            <a:ext cx="4369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Since both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d(c, 4+6) and d(f, 5+5) have the same distance, choose either one arbitrarily.</a:t>
            </a:r>
            <a:r>
              <a:rPr lang="en-US" dirty="0"/>
              <a:t> 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B88F4083-278E-4260-ADA1-69B58271F3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9" y="2236254"/>
            <a:ext cx="586105" cy="425450"/>
          </a:xfrm>
          <a:prstGeom prst="rect">
            <a:avLst/>
          </a:prstGeom>
          <a:noFill/>
        </p:spPr>
      </p:pic>
      <p:sp>
        <p:nvSpPr>
          <p:cNvPr id="34" name="TextBox 33"/>
          <p:cNvSpPr txBox="1"/>
          <p:nvPr/>
        </p:nvSpPr>
        <p:spPr>
          <a:xfrm>
            <a:off x="1468163" y="457200"/>
            <a:ext cx="1128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either</a:t>
            </a:r>
          </a:p>
        </p:txBody>
      </p:sp>
    </p:spTree>
    <p:extLst>
      <p:ext uri="{BB962C8B-B14F-4D97-AF65-F5344CB8AC3E}">
        <p14:creationId xmlns:p14="http://schemas.microsoft.com/office/powerpoint/2010/main" val="5163471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702598"/>
              </p:ext>
            </p:extLst>
          </p:nvPr>
        </p:nvGraphicFramePr>
        <p:xfrm>
          <a:off x="1468163" y="1056588"/>
          <a:ext cx="855367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37862" y="324448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endCxn id="6" idx="1"/>
          </p:cNvCxnSpPr>
          <p:nvPr/>
        </p:nvCxnSpPr>
        <p:spPr bwMode="auto">
          <a:xfrm>
            <a:off x="7963568" y="2785017"/>
            <a:ext cx="578748" cy="56566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 flipV="1">
            <a:off x="9006448" y="3507377"/>
            <a:ext cx="1431414" cy="2919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693268"/>
            <a:ext cx="1575832" cy="79593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endCxn id="9" idx="0"/>
          </p:cNvCxnSpPr>
          <p:nvPr/>
        </p:nvCxnSpPr>
        <p:spPr bwMode="auto">
          <a:xfrm>
            <a:off x="8734565" y="3808819"/>
            <a:ext cx="14849" cy="60338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1"/>
            <a:endCxn id="7" idx="5"/>
          </p:cNvCxnSpPr>
          <p:nvPr/>
        </p:nvCxnSpPr>
        <p:spPr bwMode="auto">
          <a:xfrm flipH="1" flipV="1">
            <a:off x="6981474" y="3722466"/>
            <a:ext cx="1575690" cy="766735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endCxn id="7" idx="6"/>
          </p:cNvCxnSpPr>
          <p:nvPr/>
        </p:nvCxnSpPr>
        <p:spPr bwMode="auto">
          <a:xfrm flipH="1" flipV="1">
            <a:off x="7061107" y="3536575"/>
            <a:ext cx="1425281" cy="18017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79446" y="2752774"/>
            <a:ext cx="738049" cy="568712"/>
          </a:xfrm>
          <a:prstGeom prst="straightConnector1">
            <a:avLst/>
          </a:prstGeom>
          <a:noFill/>
          <a:ln w="57150">
            <a:solidFill>
              <a:srgbClr val="330CC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980490" y="5888459"/>
            <a:ext cx="32603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c, f, e}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91236" y="537815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468163" y="1487624"/>
            <a:ext cx="532007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	          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   min{f(b, 3+4), f(c, 4+4), 	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f(a, 5)	           min{(e(f, 5+ 2),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d(c, 4+6), d(f, 5+5)}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	   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d(c, 4+6),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d(f, 5+5),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d(e, 6+8)}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d(c, 10)		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B88F4083-278E-4260-ADA1-69B58271F3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9" y="2236254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68163" y="457200"/>
            <a:ext cx="1128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23843928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37862" y="324448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endCxn id="6" idx="1"/>
          </p:cNvCxnSpPr>
          <p:nvPr/>
        </p:nvCxnSpPr>
        <p:spPr bwMode="auto">
          <a:xfrm>
            <a:off x="7963568" y="2785017"/>
            <a:ext cx="578748" cy="56566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 flipV="1">
            <a:off x="9006448" y="3507377"/>
            <a:ext cx="1431414" cy="29198"/>
          </a:xfrm>
          <a:prstGeom prst="straightConnector1">
            <a:avLst/>
          </a:prstGeom>
          <a:noFill/>
          <a:ln w="57150">
            <a:solidFill>
              <a:srgbClr val="330CC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693268"/>
            <a:ext cx="1575832" cy="79593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endCxn id="9" idx="0"/>
          </p:cNvCxnSpPr>
          <p:nvPr/>
        </p:nvCxnSpPr>
        <p:spPr bwMode="auto">
          <a:xfrm>
            <a:off x="8734565" y="3808819"/>
            <a:ext cx="14849" cy="60338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1"/>
            <a:endCxn id="7" idx="5"/>
          </p:cNvCxnSpPr>
          <p:nvPr/>
        </p:nvCxnSpPr>
        <p:spPr bwMode="auto">
          <a:xfrm flipH="1" flipV="1">
            <a:off x="6981474" y="3722466"/>
            <a:ext cx="1575690" cy="766735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endCxn id="7" idx="6"/>
          </p:cNvCxnSpPr>
          <p:nvPr/>
        </p:nvCxnSpPr>
        <p:spPr bwMode="auto">
          <a:xfrm flipH="1" flipV="1">
            <a:off x="7061107" y="3536575"/>
            <a:ext cx="1425281" cy="18017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79446" y="275277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B88F4083-278E-4260-ADA1-69B58271F3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9" y="2236254"/>
            <a:ext cx="586105" cy="425450"/>
          </a:xfrm>
          <a:prstGeom prst="rect">
            <a:avLst/>
          </a:prstGeom>
          <a:noFill/>
        </p:spPr>
      </p:pic>
      <p:sp>
        <p:nvSpPr>
          <p:cNvPr id="33" name="Rectangle 32"/>
          <p:cNvSpPr/>
          <p:nvPr/>
        </p:nvSpPr>
        <p:spPr>
          <a:xfrm>
            <a:off x="346712" y="1660717"/>
            <a:ext cx="6096000" cy="4093428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shortest paths (identified by following nonnumeric labels backward from a destination vertex in the left column to the source) and their lengths (given by numeric labels of the tree vertices) are follows: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b :	a – b		of length 3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c :	a – b – c		of length 4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f :	a – f		of length 5</a:t>
            </a:r>
          </a:p>
          <a:p>
            <a:pPr marL="457200"/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b :	a – e		of length 6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d :	a – f – d 		of length 10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 shows the application of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Dijkstra’s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algorithm. The next closest vertex is  shown in bold.</a:t>
            </a:r>
          </a:p>
        </p:txBody>
      </p:sp>
      <p:pic>
        <p:nvPicPr>
          <p:cNvPr id="30" name="Picture 29" descr="Image result for smiley face images">
            <a:extLst>
              <a:ext uri="{FF2B5EF4-FFF2-40B4-BE49-F238E27FC236}">
                <a16:creationId xmlns:a16="http://schemas.microsoft.com/office/drawing/2014/main" id="{6823AE8F-2D45-4FDA-B060-A3A009EBDF1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8" y="59594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29479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8811" y="1546316"/>
            <a:ext cx="8794377" cy="4094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Dijkstra’s algorithm vs Prim’s algorithm.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Both of them construct an expanding subtree of vertices by selecting the next vertex from the priority queue of the remaining vertices.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But, they solve different problems and therefore operate with priorities computed in a different manner:  </a:t>
            </a:r>
          </a:p>
          <a:p>
            <a:pPr marL="914400" marR="0" lvl="1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Dijkstra’s algorithm compares path lengths and therefore must add edge weights, </a:t>
            </a:r>
          </a:p>
          <a:p>
            <a:pPr marL="914400" marR="0" lvl="1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while Prim’s algorithm compares the edge weights as given.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96E20696-B8D2-49CA-BEED-28143ACF6A3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960446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7154" y="1493808"/>
            <a:ext cx="8403131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pseudocode of Dijkstra’s algorithm.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set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vertices for which a shortest path has already been found .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priority queue Q of the fringe vertices.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contains a given source vertex and the fringe contains the vertices adjacent to it after iteration 0 is completed.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8D01B41A-3960-4539-8B4B-45A998493AA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06" y="1412370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731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8822" y="353374"/>
            <a:ext cx="908124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 Dijkstra(G, s)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//Dijkstra’s algorithm for single-source shortest paths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	A weighted connected graph G = (V, E) with nonnegative weights  and its vertex Output:	The length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of a shortest path from s to v and its penultimate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vetex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for every 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vertex v in V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Initialize (Q) 	//Initialize priority queue to empty</a:t>
            </a: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every vertex v in V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{ 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∞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;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null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Insert(Q, v,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	//initialize vertex priority in the priority queue }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0;   Decrease(Q, s,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) 	//update priority of s with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Ø</a:t>
            </a: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0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|V| - 1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 {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u*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DeleteMin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(Q) 	//delete the minimum priority element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U { u* }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every vertex  u in   V - 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that is adjacent to u*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 {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{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u);  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u*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  Decrease (Q, u, 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} //end if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} //end for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}//end for</a:t>
            </a: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749251-B0DB-42DF-9876-F1034887AD43}"/>
              </a:ext>
            </a:extLst>
          </p:cNvPr>
          <p:cNvSpPr txBox="1"/>
          <p:nvPr/>
        </p:nvSpPr>
        <p:spPr>
          <a:xfrm>
            <a:off x="10424160" y="2124891"/>
            <a:ext cx="1140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next to the last</a:t>
            </a:r>
          </a:p>
        </p:txBody>
      </p:sp>
    </p:spTree>
    <p:extLst>
      <p:ext uri="{BB962C8B-B14F-4D97-AF65-F5344CB8AC3E}">
        <p14:creationId xmlns:p14="http://schemas.microsoft.com/office/powerpoint/2010/main" val="5717866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68822" y="353374"/>
                <a:ext cx="9081247" cy="64017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Algorithm   Dijkstra(G, s)</a:t>
                </a:r>
              </a:p>
              <a:p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…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Initialize (Q) 	//Initialize priority queue to empty</a:t>
                </a:r>
              </a:p>
              <a:p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every vertex v in V {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 ∞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; 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</a:t>
                </a:r>
                <a:r>
                  <a:rPr lang="en-US" sz="22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 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null</a:t>
                </a: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Insert(Q, v,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)	//initialize vertex priority in the priority queue }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0;   Decrease(Q, s,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) 	//update priority of s with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</a:t>
                </a: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 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Ø</a:t>
                </a:r>
              </a:p>
              <a:p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0  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to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|V| - 1  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do {</a:t>
                </a: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u*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DeleteMin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(Q) 	//delete the minimum priority element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V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 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 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{ u* }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every vertex  u in   V - V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that is adjacent to u* 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do {</a:t>
                </a: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u*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+ w(u*, u) &lt;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{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u*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+ w(u*, u);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  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</a:t>
                </a:r>
                <a:r>
                  <a:rPr lang="en-US" sz="22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u*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  Decrease (Q, u, 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} //end if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} //end for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}//end for</a:t>
                </a:r>
                <a:endParaRPr lang="en-US" sz="2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822" y="353374"/>
                <a:ext cx="9081247" cy="6401753"/>
              </a:xfrm>
              <a:prstGeom prst="rect">
                <a:avLst/>
              </a:prstGeom>
              <a:blipFill>
                <a:blip r:embed="rId2"/>
                <a:stretch>
                  <a:fillRect l="-872" t="-571" r="-671" b="-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41B8F82C-3AFF-422C-8221-01D8E4E6A3A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3322">
            <a:off x="608250" y="1951273"/>
            <a:ext cx="586105" cy="3906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87705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2612" y="1043732"/>
            <a:ext cx="881230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time efficiency of Dijkstra’s algorithm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depends on the data structures used for implementing the priority queue and for representing an input graph itself.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the reasons explained in the analysis of Prim’s algorithm before, it is in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ϴ( |V|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2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graphs represented by their weight matrix and the priority queue implemented as an unordered array.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graphs represented by their adjacency lists and the priority queue implemented as a min-heap, it is in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ϴ( |E | log |V |).  </a:t>
            </a:r>
            <a:endParaRPr lang="en-US" sz="2200" dirty="0">
              <a:solidFill>
                <a:srgbClr val="0000FF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34290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 still better upper bound can be achieved for both Prim’s and Dijkstra’s algorithms if the priority queue is implemented using a sophisticated data structure called the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Fibonacci heap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ϴ( |E | + |V | log |V |).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(e.g., [Cor09]).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However, its complexity and a considerable overhead make such an improvement primarily of theoretical value.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D2701E77-3F44-44E6-9EB6-EB1C4B4ACE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242" y="271320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01215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46602" y="1310661"/>
            <a:ext cx="88392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There are several well-known algorithms for finding shortest paths,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Floyd’s algorithm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the more general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all-pairs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shortest-paths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problem.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Dijkstra’s algorithm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best-known algorithm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the single-source shortest-paths problem.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4400" marR="0" lvl="1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This algorithm is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applicable to undirected and directed graphs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with nonnegative weights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only. </a:t>
            </a:r>
            <a:endParaRPr lang="en-US" sz="2400" dirty="0">
              <a:solidFill>
                <a:srgbClr val="0000FF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limitation has not impaired the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popularity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Dijkstra’s algorithm,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this condition is satisfied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 most applications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.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 </a:t>
            </a:r>
            <a:endParaRPr lang="en-US" sz="24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9B8A1AD3-019B-43A2-A122-DD15D52E5EA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387" y="3003550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42591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63231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F6267-F3BD-4837-A851-75436711D3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Chapter 07_04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AE9AAF-507C-4FFC-B956-0B9A6C332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18416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Greedy Algorithms:</a:t>
            </a:r>
          </a:p>
          <a:p>
            <a:r>
              <a:rPr lang="en-US" sz="3200" dirty="0"/>
              <a:t>Scheduling and </a:t>
            </a:r>
          </a:p>
          <a:p>
            <a:r>
              <a:rPr lang="en-US" sz="3200" dirty="0"/>
              <a:t>Huffman </a:t>
            </a:r>
            <a:r>
              <a:rPr lang="en-US" sz="3200"/>
              <a:t>Trees Code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886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83537" y="1687598"/>
            <a:ext cx="832576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Dijkstra’s algorithm finds the shortest paths to a graph’s vertices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 order of their distance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from a given source.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First, it finds the shortest path from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source to a vertex nearest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to it, then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to a second nearest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, and so on.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Before its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sz="24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iteration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commences, the algorithm has already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identified the shortest paths to i-1 other vertices nearest to the source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.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edges of the shortest paths leading to these vertices from the source form a subtree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</a:t>
            </a:r>
            <a:r>
              <a:rPr lang="en-US" sz="24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the given graph (Figure 9.10).  </a:t>
            </a:r>
            <a:endParaRPr lang="en-US" sz="24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19" y="1262148"/>
            <a:ext cx="586105" cy="425450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D811DAC-1304-450A-9B79-576A9DD63358}"/>
              </a:ext>
            </a:extLst>
          </p:cNvPr>
          <p:cNvSpPr txBox="1"/>
          <p:nvPr/>
        </p:nvSpPr>
        <p:spPr>
          <a:xfrm>
            <a:off x="10542494" y="1995662"/>
            <a:ext cx="1275037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Given a graph with n vertices, at the end of i-1</a:t>
            </a:r>
            <a:r>
              <a:rPr lang="en-US" baseline="30000" dirty="0"/>
              <a:t>th</a:t>
            </a:r>
            <a:r>
              <a:rPr lang="en-US" dirty="0"/>
              <a:t> iteration, there forms  a subtree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, including the source 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46B9D2B-D0EA-44D1-B437-75E37772AEFB}"/>
              </a:ext>
            </a:extLst>
          </p:cNvPr>
          <p:cNvCxnSpPr>
            <a:stCxn id="4" idx="1"/>
          </p:cNvCxnSpPr>
          <p:nvPr/>
        </p:nvCxnSpPr>
        <p:spPr>
          <a:xfrm flipH="1">
            <a:off x="10276114" y="3703822"/>
            <a:ext cx="266380" cy="406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333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rrowheads="1"/>
          </p:cNvSpPr>
          <p:nvPr/>
        </p:nvSpPr>
        <p:spPr bwMode="auto">
          <a:xfrm>
            <a:off x="3338792" y="229798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2510752" y="403915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1987512" y="44671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053042" y="360037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062567" y="45052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900767" y="32104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853142" y="37813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815167" y="307713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034242" y="40105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5720042" y="26770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12" name="AutoShape 502"/>
          <p:cNvCxnSpPr>
            <a:cxnSpLocks noChangeShapeType="1"/>
          </p:cNvCxnSpPr>
          <p:nvPr/>
        </p:nvCxnSpPr>
        <p:spPr bwMode="auto">
          <a:xfrm flipV="1">
            <a:off x="4035387" y="3167303"/>
            <a:ext cx="781685" cy="10160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503"/>
          <p:cNvCxnSpPr>
            <a:cxnSpLocks noChangeShapeType="1"/>
          </p:cNvCxnSpPr>
          <p:nvPr/>
        </p:nvCxnSpPr>
        <p:spPr bwMode="auto">
          <a:xfrm>
            <a:off x="3465157" y="2374823"/>
            <a:ext cx="2303145" cy="30480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504"/>
          <p:cNvCxnSpPr>
            <a:cxnSpLocks noChangeShapeType="1"/>
          </p:cNvCxnSpPr>
          <p:nvPr/>
        </p:nvCxnSpPr>
        <p:spPr bwMode="auto">
          <a:xfrm flipV="1">
            <a:off x="4948517" y="2745663"/>
            <a:ext cx="771525" cy="36068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505"/>
          <p:cNvCxnSpPr>
            <a:cxnSpLocks noChangeShapeType="1"/>
          </p:cNvCxnSpPr>
          <p:nvPr/>
        </p:nvCxnSpPr>
        <p:spPr bwMode="auto">
          <a:xfrm>
            <a:off x="3449917" y="2415463"/>
            <a:ext cx="1397000" cy="66548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506"/>
          <p:cNvCxnSpPr>
            <a:cxnSpLocks noChangeShapeType="1"/>
          </p:cNvCxnSpPr>
          <p:nvPr/>
        </p:nvCxnSpPr>
        <p:spPr bwMode="auto">
          <a:xfrm flipH="1">
            <a:off x="3185757" y="4107103"/>
            <a:ext cx="1847850" cy="42672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508"/>
          <p:cNvCxnSpPr>
            <a:cxnSpLocks noChangeShapeType="1"/>
          </p:cNvCxnSpPr>
          <p:nvPr/>
        </p:nvCxnSpPr>
        <p:spPr bwMode="auto">
          <a:xfrm flipV="1">
            <a:off x="3976967" y="3162858"/>
            <a:ext cx="838200" cy="67564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509"/>
          <p:cNvCxnSpPr>
            <a:cxnSpLocks noChangeShapeType="1"/>
          </p:cNvCxnSpPr>
          <p:nvPr/>
        </p:nvCxnSpPr>
        <p:spPr bwMode="auto">
          <a:xfrm flipH="1">
            <a:off x="3186392" y="3305733"/>
            <a:ext cx="714375" cy="342265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510"/>
          <p:cNvCxnSpPr>
            <a:cxnSpLocks noChangeShapeType="1"/>
          </p:cNvCxnSpPr>
          <p:nvPr/>
        </p:nvCxnSpPr>
        <p:spPr bwMode="auto">
          <a:xfrm>
            <a:off x="3186392" y="3647998"/>
            <a:ext cx="666750" cy="19050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511"/>
          <p:cNvCxnSpPr>
            <a:cxnSpLocks noChangeShapeType="1"/>
          </p:cNvCxnSpPr>
          <p:nvPr/>
        </p:nvCxnSpPr>
        <p:spPr bwMode="auto">
          <a:xfrm flipH="1">
            <a:off x="2638387" y="3715943"/>
            <a:ext cx="422910" cy="35052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512"/>
          <p:cNvCxnSpPr>
            <a:cxnSpLocks noChangeShapeType="1"/>
          </p:cNvCxnSpPr>
          <p:nvPr/>
        </p:nvCxnSpPr>
        <p:spPr bwMode="auto">
          <a:xfrm flipH="1">
            <a:off x="2576792" y="2431338"/>
            <a:ext cx="819150" cy="160782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513"/>
          <p:cNvCxnSpPr>
            <a:cxnSpLocks noChangeShapeType="1"/>
            <a:stCxn id="3" idx="3"/>
          </p:cNvCxnSpPr>
          <p:nvPr/>
        </p:nvCxnSpPr>
        <p:spPr bwMode="auto">
          <a:xfrm flipH="1">
            <a:off x="2105622" y="4152979"/>
            <a:ext cx="424659" cy="352269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514"/>
          <p:cNvCxnSpPr>
            <a:cxnSpLocks noChangeShapeType="1"/>
          </p:cNvCxnSpPr>
          <p:nvPr/>
        </p:nvCxnSpPr>
        <p:spPr bwMode="auto">
          <a:xfrm>
            <a:off x="2637117" y="4142028"/>
            <a:ext cx="426720" cy="39116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518"/>
          <p:cNvCxnSpPr>
            <a:cxnSpLocks noChangeShapeType="1"/>
          </p:cNvCxnSpPr>
          <p:nvPr/>
        </p:nvCxnSpPr>
        <p:spPr bwMode="auto">
          <a:xfrm flipH="1">
            <a:off x="5110442" y="2810433"/>
            <a:ext cx="657225" cy="122872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920343" y="803458"/>
            <a:ext cx="617301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185059" y="3655896"/>
            <a:ext cx="4203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200" baseline="-30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0</a:t>
            </a:r>
            <a:endParaRPr lang="en-US" sz="2200" dirty="0"/>
          </a:p>
        </p:txBody>
      </p:sp>
      <p:sp>
        <p:nvSpPr>
          <p:cNvPr id="33" name="Rectangle 32"/>
          <p:cNvSpPr/>
          <p:nvPr/>
        </p:nvSpPr>
        <p:spPr>
          <a:xfrm>
            <a:off x="3690523" y="2874846"/>
            <a:ext cx="5373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v*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39873" y="3098365"/>
            <a:ext cx="5373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u*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778791" y="3221264"/>
            <a:ext cx="496308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Figure  9.10   Idea of Dijkstra’s algorithm.  The subtree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</a:t>
            </a:r>
            <a:r>
              <a:rPr lang="en-US" sz="22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6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the shortest paths already found is shown in bold (at the end of 5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iteration). The next nearest to the source  v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0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vertex, u* , is selected by comparing the lengths of the subtree’s paths increased by the distances to vertices adjacent to the subtree’s vertices.</a:t>
            </a:r>
            <a:endParaRPr lang="en-US" sz="22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1" name="Picture 30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19" y="1262148"/>
            <a:ext cx="586105" cy="425450"/>
          </a:xfrm>
          <a:prstGeom prst="rect">
            <a:avLst/>
          </a:prstGeom>
          <a:noFill/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5769B45E-08EF-4F5D-B66E-53E2AA19F402}"/>
              </a:ext>
            </a:extLst>
          </p:cNvPr>
          <p:cNvSpPr/>
          <p:nvPr/>
        </p:nvSpPr>
        <p:spPr>
          <a:xfrm>
            <a:off x="4049120" y="364543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6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2559BDC-9B35-4DE2-BE79-D9335AB26924}"/>
              </a:ext>
            </a:extLst>
          </p:cNvPr>
          <p:cNvSpPr/>
          <p:nvPr/>
        </p:nvSpPr>
        <p:spPr>
          <a:xfrm>
            <a:off x="3150794" y="4621648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2E11565-7D0E-4A5A-BB82-A92084357F33}"/>
              </a:ext>
            </a:extLst>
          </p:cNvPr>
          <p:cNvSpPr/>
          <p:nvPr/>
        </p:nvSpPr>
        <p:spPr>
          <a:xfrm>
            <a:off x="4979503" y="4189521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2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E3F7F60-2D50-493D-987A-0EBE20CBC7DB}"/>
              </a:ext>
            </a:extLst>
          </p:cNvPr>
          <p:cNvSpPr/>
          <p:nvPr/>
        </p:nvSpPr>
        <p:spPr>
          <a:xfrm>
            <a:off x="5943940" y="2376531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3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01A1C8-B80A-4B2C-B532-6A2101842252}"/>
              </a:ext>
            </a:extLst>
          </p:cNvPr>
          <p:cNvSpPr/>
          <p:nvPr/>
        </p:nvSpPr>
        <p:spPr>
          <a:xfrm>
            <a:off x="3284053" y="1850054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4</a:t>
            </a: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B626BBD-61EB-49DE-A5AF-EBA2FC47E34B}"/>
              </a:ext>
            </a:extLst>
          </p:cNvPr>
          <p:cNvSpPr txBox="1"/>
          <p:nvPr/>
        </p:nvSpPr>
        <p:spPr>
          <a:xfrm>
            <a:off x="4766716" y="1399692"/>
            <a:ext cx="5538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min { u*(v*, D</a:t>
            </a:r>
            <a:r>
              <a:rPr lang="en-US" sz="2000" baseline="-25000" dirty="0"/>
              <a:t>3</a:t>
            </a:r>
            <a:r>
              <a:rPr lang="en-US" sz="2000" dirty="0"/>
              <a:t>+</a:t>
            </a:r>
            <a:r>
              <a:rPr lang="en-US" sz="2000" dirty="0">
                <a:solidFill>
                  <a:srgbClr val="0000FF"/>
                </a:solidFill>
              </a:rPr>
              <a:t>d</a:t>
            </a:r>
            <a:r>
              <a:rPr lang="en-US" sz="2000" baseline="-25000" dirty="0">
                <a:solidFill>
                  <a:srgbClr val="0000FF"/>
                </a:solidFill>
              </a:rPr>
              <a:t>3</a:t>
            </a:r>
            <a:r>
              <a:rPr lang="en-US" sz="2000" dirty="0"/>
              <a:t>), u*( v</a:t>
            </a:r>
            <a:r>
              <a:rPr lang="en-US" sz="2000" baseline="-25000" dirty="0"/>
              <a:t>6</a:t>
            </a:r>
            <a:r>
              <a:rPr lang="en-US" sz="2000" dirty="0"/>
              <a:t>  </a:t>
            </a:r>
            <a:r>
              <a:rPr lang="en-US" sz="2000" i="1" dirty="0"/>
              <a:t>D</a:t>
            </a:r>
            <a:r>
              <a:rPr lang="en-US" sz="2000" i="1" baseline="-25000" dirty="0"/>
              <a:t>6</a:t>
            </a:r>
            <a:r>
              <a:rPr lang="en-US" sz="2000" dirty="0"/>
              <a:t>+</a:t>
            </a:r>
            <a:r>
              <a:rPr lang="en-US" sz="2000" dirty="0">
                <a:solidFill>
                  <a:srgbClr val="0000FF"/>
                </a:solidFill>
              </a:rPr>
              <a:t>d</a:t>
            </a:r>
            <a:r>
              <a:rPr lang="en-US" sz="2000" baseline="-25000" dirty="0">
                <a:solidFill>
                  <a:srgbClr val="0000FF"/>
                </a:solidFill>
              </a:rPr>
              <a:t>6</a:t>
            </a:r>
            <a:r>
              <a:rPr lang="en-US" sz="2000" dirty="0"/>
              <a:t>), u</a:t>
            </a:r>
            <a:r>
              <a:rPr lang="en-US" sz="2000" baseline="-25000" dirty="0"/>
              <a:t>4</a:t>
            </a:r>
            <a:r>
              <a:rPr lang="en-US" sz="2000" dirty="0"/>
              <a:t>( v</a:t>
            </a:r>
            <a:r>
              <a:rPr lang="en-US" sz="2000" baseline="-25000" dirty="0"/>
              <a:t>0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d</a:t>
            </a:r>
            <a:r>
              <a:rPr lang="en-US" sz="2000" baseline="-25000" dirty="0">
                <a:solidFill>
                  <a:srgbClr val="FF0000"/>
                </a:solidFill>
              </a:rPr>
              <a:t>2</a:t>
            </a:r>
            <a:r>
              <a:rPr lang="en-US" sz="2000" dirty="0"/>
              <a:t> ) 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DC9D9643-2F24-4117-966C-6A87EAEF886E}"/>
                  </a:ext>
                </a:extLst>
              </p:cNvPr>
              <p:cNvSpPr/>
              <p:nvPr/>
            </p:nvSpPr>
            <p:spPr>
              <a:xfrm>
                <a:off x="4757057" y="657834"/>
                <a:ext cx="665822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fringe vertices has {u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, 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, u* }, and  unseen has {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u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3</a:t>
                </a:r>
                <a:r>
                  <a:rPr lang="en-US" sz="2000" dirty="0"/>
                  <a:t>}</a:t>
                </a:r>
              </a:p>
              <a:p>
                <a:r>
                  <a:rPr lang="en-US" sz="2000" strike="sngStrike" dirty="0"/>
                  <a:t>min</a:t>
                </a:r>
                <a:r>
                  <a:rPr lang="en-US" sz="2000" dirty="0"/>
                  <a:t>{ (u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  d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 u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), (u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  </a:t>
                </a:r>
                <a:r>
                  <a:rPr lang="en-US" sz="2000" dirty="0">
                    <a:solidFill>
                      <a:srgbClr val="FF0000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en-US" sz="2000" dirty="0"/>
                  <a:t>  v</a:t>
                </a:r>
                <a:r>
                  <a:rPr lang="en-US" sz="2000" baseline="-25000" dirty="0"/>
                  <a:t>0</a:t>
                </a:r>
                <a:r>
                  <a:rPr lang="en-US" sz="2000" dirty="0"/>
                  <a:t> ), (u* </a:t>
                </a:r>
                <a:r>
                  <a:rPr lang="en-US" sz="2000" dirty="0">
                    <a:solidFill>
                      <a:srgbClr val="0000FF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0000FF"/>
                    </a:solidFill>
                  </a:rPr>
                  <a:t>3</a:t>
                </a:r>
                <a:r>
                  <a:rPr lang="en-US" sz="2000" dirty="0"/>
                  <a:t>  v*), (u* </a:t>
                </a:r>
                <a:r>
                  <a:rPr lang="en-US" sz="2000" dirty="0">
                    <a:solidFill>
                      <a:srgbClr val="0000FF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0000FF"/>
                    </a:solidFill>
                  </a:rPr>
                  <a:t>6</a:t>
                </a:r>
                <a:r>
                  <a:rPr lang="en-US" sz="2000" dirty="0"/>
                  <a:t>  v</a:t>
                </a:r>
                <a:r>
                  <a:rPr lang="en-US" sz="2000" baseline="-25000" dirty="0"/>
                  <a:t>6</a:t>
                </a:r>
                <a:r>
                  <a:rPr lang="en-US" sz="2000" dirty="0"/>
                  <a:t> ), 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𝛼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∞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, -)} </a:t>
                </a:r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DC9D9643-2F24-4117-966C-6A87EAEF88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057" y="657834"/>
                <a:ext cx="6658224" cy="707886"/>
              </a:xfrm>
              <a:prstGeom prst="rect">
                <a:avLst/>
              </a:prstGeom>
              <a:blipFill>
                <a:blip r:embed="rId3"/>
                <a:stretch>
                  <a:fillRect l="-915" t="-6034" r="-1189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BCF8657A-069B-4AF3-AEAB-FD0448BEE57B}"/>
              </a:ext>
            </a:extLst>
          </p:cNvPr>
          <p:cNvSpPr txBox="1"/>
          <p:nvPr/>
        </p:nvSpPr>
        <p:spPr>
          <a:xfrm>
            <a:off x="3953029" y="4323907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1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2C939FB-F5E5-4AEF-A6A1-5E1109971BFD}"/>
              </a:ext>
            </a:extLst>
          </p:cNvPr>
          <p:cNvSpPr txBox="1"/>
          <p:nvPr/>
        </p:nvSpPr>
        <p:spPr>
          <a:xfrm>
            <a:off x="2637117" y="2861663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baseline="-25000" dirty="0"/>
              <a:t>2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F0D6A8F-0EE8-4A66-A1C7-AF78D0D69D5F}"/>
              </a:ext>
            </a:extLst>
          </p:cNvPr>
          <p:cNvSpPr txBox="1"/>
          <p:nvPr/>
        </p:nvSpPr>
        <p:spPr>
          <a:xfrm>
            <a:off x="4135882" y="2889505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3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5F5B956-CD17-439C-ABAB-D0AAC2679822}"/>
              </a:ext>
            </a:extLst>
          </p:cNvPr>
          <p:cNvSpPr txBox="1"/>
          <p:nvPr/>
        </p:nvSpPr>
        <p:spPr>
          <a:xfrm>
            <a:off x="4328970" y="3391577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6</a:t>
            </a:r>
            <a:r>
              <a:rPr lang="en-US" sz="1800" dirty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25383D0F-AA89-4E91-8793-A5F181E524B2}"/>
                  </a:ext>
                </a:extLst>
              </p:cNvPr>
              <p:cNvSpPr txBox="1"/>
              <p:nvPr/>
            </p:nvSpPr>
            <p:spPr>
              <a:xfrm>
                <a:off x="4292689" y="2072593"/>
                <a:ext cx="40108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18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4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25383D0F-AA89-4E91-8793-A5F181E52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9" y="2072593"/>
                <a:ext cx="40108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8578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93906" y="1129621"/>
                <a:ext cx="8422684" cy="5139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61963" marR="0" lvl="0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next vertex nearest to the source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be found among the vertices adjacent to the vertices of 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since all the edge weights are nonnegative, </a:t>
                </a:r>
              </a:p>
              <a:p>
                <a:pPr marL="461963" marR="0" lvl="0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set of vertices V – V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 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adjacent to the vertices V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 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can be referred to as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“fringe vertices”  V – V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919163" lvl="1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fringe vertices are the candidates from which Dijkstra’s algorithm selects the next vertex nearest to the source, such as </a:t>
                </a:r>
                <a:r>
                  <a:rPr lang="en-US" sz="2400" dirty="0"/>
                  <a:t>u*(v*, D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+</a:t>
                </a:r>
                <a:r>
                  <a:rPr lang="en-US" sz="2400" dirty="0">
                    <a:solidFill>
                      <a:srgbClr val="0000FF"/>
                    </a:solidFill>
                  </a:rPr>
                  <a:t>d</a:t>
                </a:r>
                <a:r>
                  <a:rPr lang="en-US" sz="2400" baseline="-25000" dirty="0">
                    <a:solidFill>
                      <a:srgbClr val="0000FF"/>
                    </a:solidFill>
                  </a:rPr>
                  <a:t>3</a:t>
                </a:r>
                <a:r>
                  <a:rPr lang="en-US" sz="2400" dirty="0"/>
                  <a:t>). </a:t>
                </a: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914400" marR="0" lvl="1" indent="-4572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All the other vertices can also be treated as fringe (unseen) vertices connected to tree vertices by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edges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of infinity large weights, such as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∞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, -)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</a:t>
                </a:r>
              </a:p>
              <a:p>
                <a:pPr marL="342900" marR="0" lvl="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…</a:t>
                </a:r>
                <a:endParaRPr lang="en-US" sz="2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906" y="1129621"/>
                <a:ext cx="8422684" cy="5139869"/>
              </a:xfrm>
              <a:prstGeom prst="rect">
                <a:avLst/>
              </a:prstGeom>
              <a:blipFill>
                <a:blip r:embed="rId2"/>
                <a:stretch>
                  <a:fillRect l="-1013" t="-949" r="-1809" b="-17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3996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70776" y="422534"/>
                <a:ext cx="9132345" cy="56169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marR="0" lvl="0" indent="-34290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…</a:t>
                </a:r>
                <a:endParaRPr lang="en-US" sz="24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  <a:p>
                <a:pPr marL="461963" marR="0" lvl="0" indent="-461963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To identify the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i</a:t>
                </a:r>
                <a:r>
                  <a:rPr lang="en-US" sz="24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th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nearest vertex, the algorithm proceeds:</a:t>
                </a:r>
                <a:endParaRPr lang="en-US" sz="24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  <a:p>
                <a:pPr marL="854075" marR="0" lvl="1" indent="-396875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for every fringe vertex u, compute the sum of </a:t>
                </a:r>
                <a:endParaRPr lang="en-US" sz="2400" dirty="0">
                  <a:solidFill>
                    <a:srgbClr val="0000FF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  <a:p>
                <a:pPr marL="1376363" marR="0" lvl="2" indent="-461963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the distance to the </a:t>
                </a: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nearest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tree vertex v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(given by the weight of the edge (v, u)),</a:t>
                </a: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1833563" lvl="3" indent="-46196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e.g.,</a:t>
                </a:r>
                <a:r>
                  <a:rPr lang="en-US" sz="2400" dirty="0">
                    <a:solidFill>
                      <a:srgbClr val="0000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min{ (u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d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(u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(u*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v*), (u*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∞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-)} </a:t>
                </a:r>
                <a:endParaRPr lang="en-US" sz="24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  <a:p>
                <a:pPr marL="1376363" marR="0" lvl="2" indent="-461963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and the length  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D</a:t>
                </a:r>
                <a:r>
                  <a:rPr lang="en-US" sz="2400" baseline="-250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v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of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the shortest path from the source to v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(previously determined by the algorithm) </a:t>
                </a:r>
              </a:p>
              <a:p>
                <a:pPr marL="1833563" lvl="3" indent="-46196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e.g.,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 { u*(v*, D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u*( v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)}</a:t>
                </a: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914400" marR="0" lvl="1" indent="-457200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then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selects the vertex with the </a:t>
                </a: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smallest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such sum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. </a:t>
                </a:r>
                <a:endParaRPr lang="en-US" sz="24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  <a:p>
                <a:pPr marL="461963" marR="0" lvl="0" indent="-461963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The fact that it suffices to compare the lengths of such special paths is the central insight of Dijkstra’s algorithm.</a:t>
                </a:r>
                <a:endParaRPr lang="en-US" sz="24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776" y="422534"/>
                <a:ext cx="9132345" cy="5616922"/>
              </a:xfrm>
              <a:prstGeom prst="rect">
                <a:avLst/>
              </a:prstGeom>
              <a:blipFill>
                <a:blip r:embed="rId2"/>
                <a:stretch>
                  <a:fillRect l="-935" b="-15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31" y="5176469"/>
            <a:ext cx="586105" cy="425450"/>
          </a:xfrm>
          <a:prstGeom prst="rect">
            <a:avLst/>
          </a:prstGeom>
          <a:noFill/>
        </p:spPr>
      </p:pic>
      <p:sp>
        <p:nvSpPr>
          <p:cNvPr id="39" name="Oval 38">
            <a:extLst>
              <a:ext uri="{FF2B5EF4-FFF2-40B4-BE49-F238E27FC236}">
                <a16:creationId xmlns:a16="http://schemas.microsoft.com/office/drawing/2014/main" id="{A27C5714-9DAE-45F6-AAC5-CA67A42AC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5465" y="229798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F8BA3E4-7BE0-4CDE-BD9B-6FE1C3030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425" y="403915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2A5E2F8-64D8-4D32-948C-4E798851E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85" y="44671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12497910-452F-4CA1-A76F-08C064643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715" y="360037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4043DE3-3AE0-41FB-8426-AB5580102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9240" y="45052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3E572AB-0B44-4692-BED7-9B2DAD78B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7440" y="32104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00687148-477C-4F07-8543-8AC083254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9815" y="37813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8114ECC-BF46-46FE-98E7-8FA340EE3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1840" y="307713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F14222E2-1313-4ADF-A418-A3E55A67B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915" y="40105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A3DDE2D-3AA3-4B77-B983-48818B3CB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715" y="26770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49" name="AutoShape 502">
            <a:extLst>
              <a:ext uri="{FF2B5EF4-FFF2-40B4-BE49-F238E27FC236}">
                <a16:creationId xmlns:a16="http://schemas.microsoft.com/office/drawing/2014/main" id="{BEC8A41E-7BD5-4A07-8722-C04BDCAC8BA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472060" y="3167303"/>
            <a:ext cx="781685" cy="10160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AutoShape 503">
            <a:extLst>
              <a:ext uri="{FF2B5EF4-FFF2-40B4-BE49-F238E27FC236}">
                <a16:creationId xmlns:a16="http://schemas.microsoft.com/office/drawing/2014/main" id="{7BBD9645-DE24-4233-8F22-1DF29718AAB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01830" y="2374823"/>
            <a:ext cx="2303145" cy="30480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AutoShape 504">
            <a:extLst>
              <a:ext uri="{FF2B5EF4-FFF2-40B4-BE49-F238E27FC236}">
                <a16:creationId xmlns:a16="http://schemas.microsoft.com/office/drawing/2014/main" id="{4CFDBA22-CE6D-42D9-9A48-C0E4CAB95D6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385190" y="2745663"/>
            <a:ext cx="771525" cy="36068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AutoShape 505">
            <a:extLst>
              <a:ext uri="{FF2B5EF4-FFF2-40B4-BE49-F238E27FC236}">
                <a16:creationId xmlns:a16="http://schemas.microsoft.com/office/drawing/2014/main" id="{B77F94FC-A59E-44EC-BBB7-9A4525C0AD4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6590" y="2415463"/>
            <a:ext cx="1397000" cy="66548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AutoShape 506">
            <a:extLst>
              <a:ext uri="{FF2B5EF4-FFF2-40B4-BE49-F238E27FC236}">
                <a16:creationId xmlns:a16="http://schemas.microsoft.com/office/drawing/2014/main" id="{65A8382F-1C44-4DED-8C09-7659F4CD31EA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622430" y="4107103"/>
            <a:ext cx="1847850" cy="42672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AutoShape 508">
            <a:extLst>
              <a:ext uri="{FF2B5EF4-FFF2-40B4-BE49-F238E27FC236}">
                <a16:creationId xmlns:a16="http://schemas.microsoft.com/office/drawing/2014/main" id="{1336A15C-B1F3-48A3-9183-CBA76BACB79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413640" y="3162858"/>
            <a:ext cx="838200" cy="67564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AutoShape 509">
            <a:extLst>
              <a:ext uri="{FF2B5EF4-FFF2-40B4-BE49-F238E27FC236}">
                <a16:creationId xmlns:a16="http://schemas.microsoft.com/office/drawing/2014/main" id="{9D76AAA1-65D0-47A8-A7CD-9523C31013E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623065" y="3305733"/>
            <a:ext cx="714375" cy="342265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AutoShape 510">
            <a:extLst>
              <a:ext uri="{FF2B5EF4-FFF2-40B4-BE49-F238E27FC236}">
                <a16:creationId xmlns:a16="http://schemas.microsoft.com/office/drawing/2014/main" id="{4024D3DB-4FFC-4C06-ABF7-77F7E1C00D2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23065" y="3647998"/>
            <a:ext cx="666750" cy="19050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AutoShape 511">
            <a:extLst>
              <a:ext uri="{FF2B5EF4-FFF2-40B4-BE49-F238E27FC236}">
                <a16:creationId xmlns:a16="http://schemas.microsoft.com/office/drawing/2014/main" id="{0D114906-2F1A-4DA5-A22D-3512CA74A11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075060" y="3715943"/>
            <a:ext cx="422910" cy="35052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AutoShape 512">
            <a:extLst>
              <a:ext uri="{FF2B5EF4-FFF2-40B4-BE49-F238E27FC236}">
                <a16:creationId xmlns:a16="http://schemas.microsoft.com/office/drawing/2014/main" id="{8E65DA0E-0154-4014-984C-4C94E5CC1612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013465" y="2431338"/>
            <a:ext cx="819150" cy="160782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AutoShape 513">
            <a:extLst>
              <a:ext uri="{FF2B5EF4-FFF2-40B4-BE49-F238E27FC236}">
                <a16:creationId xmlns:a16="http://schemas.microsoft.com/office/drawing/2014/main" id="{EA95081D-9B94-45AF-8B6A-A32BF34B06EA}"/>
              </a:ext>
            </a:extLst>
          </p:cNvPr>
          <p:cNvCxnSpPr>
            <a:cxnSpLocks noChangeShapeType="1"/>
            <a:stCxn id="40" idx="3"/>
          </p:cNvCxnSpPr>
          <p:nvPr/>
        </p:nvCxnSpPr>
        <p:spPr bwMode="auto">
          <a:xfrm flipH="1">
            <a:off x="542295" y="4152979"/>
            <a:ext cx="424659" cy="352269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AutoShape 514">
            <a:extLst>
              <a:ext uri="{FF2B5EF4-FFF2-40B4-BE49-F238E27FC236}">
                <a16:creationId xmlns:a16="http://schemas.microsoft.com/office/drawing/2014/main" id="{679325B7-F8A1-4C82-A972-AEC8EF6A939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73790" y="4142028"/>
            <a:ext cx="426720" cy="39116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AutoShape 518">
            <a:extLst>
              <a:ext uri="{FF2B5EF4-FFF2-40B4-BE49-F238E27FC236}">
                <a16:creationId xmlns:a16="http://schemas.microsoft.com/office/drawing/2014/main" id="{A0DC90DB-97E6-471B-8196-AAE5F5D960B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547115" y="2810433"/>
            <a:ext cx="657225" cy="122872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CB0F2235-ED70-43F0-8C95-FA531E9A1588}"/>
              </a:ext>
            </a:extLst>
          </p:cNvPr>
          <p:cNvSpPr/>
          <p:nvPr/>
        </p:nvSpPr>
        <p:spPr>
          <a:xfrm>
            <a:off x="621732" y="3655896"/>
            <a:ext cx="4203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200" baseline="-30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0</a:t>
            </a:r>
            <a:endParaRPr lang="en-US" sz="22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D4A0337-CC07-4A45-9DF2-BFFC745FD9C9}"/>
              </a:ext>
            </a:extLst>
          </p:cNvPr>
          <p:cNvSpPr/>
          <p:nvPr/>
        </p:nvSpPr>
        <p:spPr>
          <a:xfrm>
            <a:off x="2127196" y="2874846"/>
            <a:ext cx="5373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v*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7B8B44F-7C8E-40C5-8CCB-D5022EFB2633}"/>
              </a:ext>
            </a:extLst>
          </p:cNvPr>
          <p:cNvSpPr/>
          <p:nvPr/>
        </p:nvSpPr>
        <p:spPr>
          <a:xfrm>
            <a:off x="3276546" y="3098365"/>
            <a:ext cx="5373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u*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BC8EDE2-7167-46AC-8B42-D7720ABC353F}"/>
              </a:ext>
            </a:extLst>
          </p:cNvPr>
          <p:cNvSpPr/>
          <p:nvPr/>
        </p:nvSpPr>
        <p:spPr>
          <a:xfrm>
            <a:off x="2485793" y="364543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6</a:t>
            </a:r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46FF6C8-77F5-4EAF-894F-B807DE99B728}"/>
              </a:ext>
            </a:extLst>
          </p:cNvPr>
          <p:cNvSpPr/>
          <p:nvPr/>
        </p:nvSpPr>
        <p:spPr>
          <a:xfrm>
            <a:off x="1587467" y="4621648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159141E-F619-4A57-A288-E840529B44D4}"/>
              </a:ext>
            </a:extLst>
          </p:cNvPr>
          <p:cNvSpPr/>
          <p:nvPr/>
        </p:nvSpPr>
        <p:spPr>
          <a:xfrm>
            <a:off x="3416176" y="4189521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2</a:t>
            </a:r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3964B0-17BB-497C-B004-05FB3FD6BC17}"/>
              </a:ext>
            </a:extLst>
          </p:cNvPr>
          <p:cNvSpPr/>
          <p:nvPr/>
        </p:nvSpPr>
        <p:spPr>
          <a:xfrm>
            <a:off x="3968626" y="2269334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3</a:t>
            </a:r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6B30A1D-4FA8-4DA0-BAAD-0CB7BF15AF67}"/>
              </a:ext>
            </a:extLst>
          </p:cNvPr>
          <p:cNvSpPr/>
          <p:nvPr/>
        </p:nvSpPr>
        <p:spPr>
          <a:xfrm>
            <a:off x="1720726" y="1850054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4</a:t>
            </a:r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8AC6F7E-9ACD-4B49-9847-2D21AC8A53DA}"/>
              </a:ext>
            </a:extLst>
          </p:cNvPr>
          <p:cNvSpPr txBox="1"/>
          <p:nvPr/>
        </p:nvSpPr>
        <p:spPr>
          <a:xfrm>
            <a:off x="2389702" y="4323907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1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5F0B127-F977-443C-978B-50816D6B16F9}"/>
              </a:ext>
            </a:extLst>
          </p:cNvPr>
          <p:cNvSpPr txBox="1"/>
          <p:nvPr/>
        </p:nvSpPr>
        <p:spPr>
          <a:xfrm>
            <a:off x="1073790" y="2861663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baseline="-25000" dirty="0"/>
              <a:t>2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A64CB83-EE4A-4CB2-B6DD-3F7273073EC0}"/>
              </a:ext>
            </a:extLst>
          </p:cNvPr>
          <p:cNvSpPr txBox="1"/>
          <p:nvPr/>
        </p:nvSpPr>
        <p:spPr>
          <a:xfrm>
            <a:off x="2572555" y="2889505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3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3A9B224-F075-405E-8300-E04D603911F9}"/>
              </a:ext>
            </a:extLst>
          </p:cNvPr>
          <p:cNvSpPr txBox="1"/>
          <p:nvPr/>
        </p:nvSpPr>
        <p:spPr>
          <a:xfrm>
            <a:off x="2765643" y="3391577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6</a:t>
            </a:r>
            <a:r>
              <a:rPr lang="en-US" sz="1800" dirty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DC91D500-E37E-477B-87E7-10C141E262D8}"/>
                  </a:ext>
                </a:extLst>
              </p:cNvPr>
              <p:cNvSpPr txBox="1"/>
              <p:nvPr/>
            </p:nvSpPr>
            <p:spPr>
              <a:xfrm>
                <a:off x="2722646" y="2081755"/>
                <a:ext cx="5218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18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4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DC91D500-E37E-477B-87E7-10C141E26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2646" y="2081755"/>
                <a:ext cx="52180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2920B1A-A230-4924-A7C1-1A15E995DED6}"/>
                  </a:ext>
                </a:extLst>
              </p:cNvPr>
              <p:cNvSpPr txBox="1"/>
              <p:nvPr/>
            </p:nvSpPr>
            <p:spPr>
              <a:xfrm>
                <a:off x="3359584" y="2627527"/>
                <a:ext cx="48697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18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5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2920B1A-A230-4924-A7C1-1A15E995DE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584" y="2627527"/>
                <a:ext cx="48697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F0638CCF-40B6-4334-907B-7E0E4D599583}"/>
                  </a:ext>
                </a:extLst>
              </p:cNvPr>
              <p:cNvSpPr txBox="1"/>
              <p:nvPr/>
            </p:nvSpPr>
            <p:spPr>
              <a:xfrm>
                <a:off x="2625213" y="2514007"/>
                <a:ext cx="5218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18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7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F0638CCF-40B6-4334-907B-7E0E4D5995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213" y="2514007"/>
                <a:ext cx="52180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6215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6611" y="1760945"/>
            <a:ext cx="8496233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marR="0" lvl="0" indent="-46196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After having identified a vertex u* to be added to the tree, we need to perform two operations: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9163" lvl="1" indent="-46196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Move u* from the fringe to the set of tree vertices.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9163" lvl="1" indent="-46196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each remaining fringe vertex u that is connected to u* by an edge of weight w(u*, u) such that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</a:t>
            </a:r>
            <a:r>
              <a:rPr lang="en-US" sz="2400" baseline="-250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u*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+ w(u*, u) &lt; d</a:t>
            </a:r>
            <a:r>
              <a:rPr lang="en-US" sz="2400" baseline="-250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,  update the labels of u by u* and 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+ w(u*, u), respectively.</a:t>
            </a:r>
            <a:endParaRPr lang="en-US" sz="24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8C2DE8BE-8C76-46C6-84A2-A2E091EA87C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E22698B-20BB-4283-A576-052694E7ABF0}"/>
              </a:ext>
            </a:extLst>
          </p:cNvPr>
          <p:cNvSpPr/>
          <p:nvPr/>
        </p:nvSpPr>
        <p:spPr>
          <a:xfrm>
            <a:off x="2425338" y="5393116"/>
            <a:ext cx="174171" cy="1741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57FCC9-F4E9-4E50-9187-348541C37526}"/>
              </a:ext>
            </a:extLst>
          </p:cNvPr>
          <p:cNvSpPr/>
          <p:nvPr/>
        </p:nvSpPr>
        <p:spPr>
          <a:xfrm>
            <a:off x="5081451" y="5442857"/>
            <a:ext cx="174171" cy="1741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74A5586-4374-490A-9765-ADA83C0DE538}"/>
              </a:ext>
            </a:extLst>
          </p:cNvPr>
          <p:cNvSpPr/>
          <p:nvPr/>
        </p:nvSpPr>
        <p:spPr>
          <a:xfrm>
            <a:off x="6566261" y="5471300"/>
            <a:ext cx="174171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7999024-FA02-4B84-BFD4-B8DCE80E7161}"/>
              </a:ext>
            </a:extLst>
          </p:cNvPr>
          <p:cNvCxnSpPr>
            <a:cxnSpLocks/>
          </p:cNvCxnSpPr>
          <p:nvPr/>
        </p:nvCxnSpPr>
        <p:spPr>
          <a:xfrm>
            <a:off x="2599509" y="5471300"/>
            <a:ext cx="5355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E61DF30-A116-45C9-9C11-42622D34C73C}"/>
              </a:ext>
            </a:extLst>
          </p:cNvPr>
          <p:cNvSpPr txBox="1"/>
          <p:nvPr/>
        </p:nvSpPr>
        <p:spPr>
          <a:xfrm>
            <a:off x="5829911" y="5851480"/>
            <a:ext cx="600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 . 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52822CB-D07F-4686-B6A1-4230ECE33FA6}"/>
              </a:ext>
            </a:extLst>
          </p:cNvPr>
          <p:cNvCxnSpPr>
            <a:stCxn id="5" idx="6"/>
            <a:endCxn id="6" idx="2"/>
          </p:cNvCxnSpPr>
          <p:nvPr/>
        </p:nvCxnSpPr>
        <p:spPr>
          <a:xfrm>
            <a:off x="5255622" y="5529943"/>
            <a:ext cx="1310639" cy="28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CE28B032-A7D6-46A8-A99C-54FF7BDBE6E4}"/>
              </a:ext>
            </a:extLst>
          </p:cNvPr>
          <p:cNvSpPr/>
          <p:nvPr/>
        </p:nvSpPr>
        <p:spPr>
          <a:xfrm>
            <a:off x="5337632" y="5110870"/>
            <a:ext cx="1024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w(u*, u)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8D64620-02C1-4635-9044-A7A417FCE9B0}"/>
              </a:ext>
            </a:extLst>
          </p:cNvPr>
          <p:cNvSpPr/>
          <p:nvPr/>
        </p:nvSpPr>
        <p:spPr>
          <a:xfrm>
            <a:off x="4864426" y="4969553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u* 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2644FF-B66C-4525-AC50-946CA58B1206}"/>
              </a:ext>
            </a:extLst>
          </p:cNvPr>
          <p:cNvSpPr/>
          <p:nvPr/>
        </p:nvSpPr>
        <p:spPr>
          <a:xfrm>
            <a:off x="6452053" y="5001655"/>
            <a:ext cx="2980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4533AB-7BE4-4515-B95B-048B96FD8C1E}"/>
              </a:ext>
            </a:extLst>
          </p:cNvPr>
          <p:cNvSpPr/>
          <p:nvPr/>
        </p:nvSpPr>
        <p:spPr>
          <a:xfrm>
            <a:off x="3698449" y="5327802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u*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06D5865-EF39-4319-A096-C0AA67E29CC8}"/>
              </a:ext>
            </a:extLst>
          </p:cNvPr>
          <p:cNvCxnSpPr/>
          <p:nvPr/>
        </p:nvCxnSpPr>
        <p:spPr>
          <a:xfrm flipH="1">
            <a:off x="2553789" y="5480202"/>
            <a:ext cx="8447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197AE15-158D-48C8-BAA3-960059F15F5E}"/>
              </a:ext>
            </a:extLst>
          </p:cNvPr>
          <p:cNvCxnSpPr>
            <a:stCxn id="17" idx="3"/>
          </p:cNvCxnSpPr>
          <p:nvPr/>
        </p:nvCxnSpPr>
        <p:spPr>
          <a:xfrm>
            <a:off x="4210128" y="5512468"/>
            <a:ext cx="8762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363A6C0-17F0-4EB7-B743-20EDBABF46AD}"/>
              </a:ext>
            </a:extLst>
          </p:cNvPr>
          <p:cNvCxnSpPr>
            <a:cxnSpLocks/>
            <a:stCxn id="26" idx="2"/>
            <a:endCxn id="4" idx="6"/>
          </p:cNvCxnSpPr>
          <p:nvPr/>
        </p:nvCxnSpPr>
        <p:spPr>
          <a:xfrm flipH="1" flipV="1">
            <a:off x="2599509" y="5480202"/>
            <a:ext cx="2651037" cy="643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A6683742-6AE5-450D-A51F-9FC35605DE72}"/>
              </a:ext>
            </a:extLst>
          </p:cNvPr>
          <p:cNvSpPr/>
          <p:nvPr/>
        </p:nvSpPr>
        <p:spPr>
          <a:xfrm>
            <a:off x="5975397" y="5721496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endParaRPr lang="en-US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A57D972-10C3-4DCF-8683-407C863E5BB3}"/>
              </a:ext>
            </a:extLst>
          </p:cNvPr>
          <p:cNvCxnSpPr>
            <a:cxnSpLocks/>
            <a:endCxn id="6" idx="4"/>
          </p:cNvCxnSpPr>
          <p:nvPr/>
        </p:nvCxnSpPr>
        <p:spPr>
          <a:xfrm flipV="1">
            <a:off x="6349486" y="5645472"/>
            <a:ext cx="303861" cy="163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2A9C1E8-F2AF-40D4-B1A5-F9694AF819B6}"/>
                  </a:ext>
                </a:extLst>
              </p:cNvPr>
              <p:cNvSpPr/>
              <p:nvPr/>
            </p:nvSpPr>
            <p:spPr>
              <a:xfrm>
                <a:off x="1921434" y="95807"/>
                <a:ext cx="665822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fringe has {u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, 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, u* }</a:t>
                </a:r>
              </a:p>
              <a:p>
                <a:r>
                  <a:rPr lang="en-US" sz="2000" dirty="0"/>
                  <a:t>min{ (u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  d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 u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), (u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  </a:t>
                </a:r>
                <a:r>
                  <a:rPr lang="en-US" sz="2000" dirty="0">
                    <a:solidFill>
                      <a:srgbClr val="FF0000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en-US" sz="2000" dirty="0"/>
                  <a:t>  v</a:t>
                </a:r>
                <a:r>
                  <a:rPr lang="en-US" sz="2000" baseline="-25000" dirty="0"/>
                  <a:t>0</a:t>
                </a:r>
                <a:r>
                  <a:rPr lang="en-US" sz="2000" dirty="0"/>
                  <a:t> ), (u* </a:t>
                </a:r>
                <a:r>
                  <a:rPr lang="en-US" sz="2000" dirty="0">
                    <a:solidFill>
                      <a:srgbClr val="0000FF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0000FF"/>
                    </a:solidFill>
                  </a:rPr>
                  <a:t>3</a:t>
                </a:r>
                <a:r>
                  <a:rPr lang="en-US" sz="2000" dirty="0"/>
                  <a:t>  v*), (u* </a:t>
                </a:r>
                <a:r>
                  <a:rPr lang="en-US" sz="2000" dirty="0">
                    <a:solidFill>
                      <a:srgbClr val="0000FF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0000FF"/>
                    </a:solidFill>
                  </a:rPr>
                  <a:t>6</a:t>
                </a:r>
                <a:r>
                  <a:rPr lang="en-US" sz="2000" dirty="0"/>
                  <a:t>  v</a:t>
                </a:r>
                <a:r>
                  <a:rPr lang="en-US" sz="2000" baseline="-25000" dirty="0"/>
                  <a:t>6</a:t>
                </a:r>
                <a:r>
                  <a:rPr lang="en-US" sz="2000" dirty="0"/>
                  <a:t> ), 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𝛼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∞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, -)} </a:t>
                </a:r>
                <a:endParaRPr lang="en-US" sz="20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2A9C1E8-F2AF-40D4-B1A5-F9694AF819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434" y="95807"/>
                <a:ext cx="6658224" cy="707886"/>
              </a:xfrm>
              <a:prstGeom prst="rect">
                <a:avLst/>
              </a:prstGeom>
              <a:blipFill>
                <a:blip r:embed="rId3"/>
                <a:stretch>
                  <a:fillRect l="-916" t="-5172" r="-128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F24D4DD-E857-42B0-86A1-820255F7C5E8}"/>
                  </a:ext>
                </a:extLst>
              </p:cNvPr>
              <p:cNvSpPr/>
              <p:nvPr/>
            </p:nvSpPr>
            <p:spPr>
              <a:xfrm>
                <a:off x="1921434" y="745562"/>
                <a:ext cx="665822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Once (u* </a:t>
                </a:r>
                <a:r>
                  <a:rPr lang="en-US" sz="2000" dirty="0">
                    <a:solidFill>
                      <a:srgbClr val="0000FF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0000FF"/>
                    </a:solidFill>
                  </a:rPr>
                  <a:t>3</a:t>
                </a:r>
                <a:r>
                  <a:rPr lang="en-US" sz="2000" dirty="0"/>
                  <a:t>  v*) is selected, update the fringe to {u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, 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, u</a:t>
                </a:r>
                <a:r>
                  <a:rPr lang="en-US" sz="2000" baseline="-25000" dirty="0"/>
                  <a:t>3</a:t>
                </a:r>
                <a:r>
                  <a:rPr lang="en-US" sz="2000" dirty="0"/>
                  <a:t> }</a:t>
                </a:r>
              </a:p>
              <a:p>
                <a:r>
                  <a:rPr lang="en-US" sz="2000" dirty="0"/>
                  <a:t>min{ (u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  d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 u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), (u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  </a:t>
                </a:r>
                <a:r>
                  <a:rPr lang="en-US" sz="2000" dirty="0">
                    <a:solidFill>
                      <a:srgbClr val="FF0000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en-US" sz="2000" dirty="0"/>
                  <a:t>  v</a:t>
                </a:r>
                <a:r>
                  <a:rPr lang="en-US" sz="2000" baseline="-25000" dirty="0"/>
                  <a:t>0</a:t>
                </a:r>
                <a:r>
                  <a:rPr lang="en-US" sz="2000" dirty="0"/>
                  <a:t> ), 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u</m:t>
                    </m:r>
                    <m:r>
                      <m:rPr>
                        <m:nor/>
                      </m:rPr>
                      <a:rPr lang="en-US" sz="2000" b="0" i="0" baseline="-25000" dirty="0" smtClean="0"/>
                      <m:t>3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20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5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, </a:t>
                </a:r>
                <a:r>
                  <a:rPr lang="en-US" sz="2000" dirty="0"/>
                  <a:t>u*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),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u</m:t>
                    </m:r>
                    <m:r>
                      <m:rPr>
                        <m:nor/>
                      </m:rPr>
                      <a:rPr lang="en-US" sz="2000" b="0" i="0" baseline="-25000" dirty="0" smtClean="0"/>
                      <m:t>4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20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7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, </a:t>
                </a:r>
                <a:r>
                  <a:rPr lang="en-US" sz="2000" dirty="0"/>
                  <a:t>u*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), } </a:t>
                </a:r>
                <a:endParaRPr lang="en-US" sz="2000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F24D4DD-E857-42B0-86A1-820255F7C5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434" y="745562"/>
                <a:ext cx="6658224" cy="707886"/>
              </a:xfrm>
              <a:prstGeom prst="rect">
                <a:avLst/>
              </a:prstGeom>
              <a:blipFill>
                <a:blip r:embed="rId4"/>
                <a:stretch>
                  <a:fillRect l="-916" t="-4310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val 25">
            <a:extLst>
              <a:ext uri="{FF2B5EF4-FFF2-40B4-BE49-F238E27FC236}">
                <a16:creationId xmlns:a16="http://schemas.microsoft.com/office/drawing/2014/main" id="{B90F5EC1-3C3D-4AB8-8F2F-7581FB549A1A}"/>
              </a:ext>
            </a:extLst>
          </p:cNvPr>
          <p:cNvSpPr/>
          <p:nvPr/>
        </p:nvSpPr>
        <p:spPr>
          <a:xfrm>
            <a:off x="5250546" y="6036146"/>
            <a:ext cx="174171" cy="1741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59A982B-2C68-48E2-988D-D885654DC98A}"/>
              </a:ext>
            </a:extLst>
          </p:cNvPr>
          <p:cNvCxnSpPr>
            <a:cxnSpLocks/>
            <a:stCxn id="26" idx="6"/>
            <a:endCxn id="11" idx="1"/>
          </p:cNvCxnSpPr>
          <p:nvPr/>
        </p:nvCxnSpPr>
        <p:spPr>
          <a:xfrm flipV="1">
            <a:off x="5424717" y="6036146"/>
            <a:ext cx="405194" cy="87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C50AD1EE-27FB-4726-96A2-F657AC245C12}"/>
              </a:ext>
            </a:extLst>
          </p:cNvPr>
          <p:cNvSpPr/>
          <p:nvPr/>
        </p:nvSpPr>
        <p:spPr>
          <a:xfrm>
            <a:off x="5184001" y="5710357"/>
            <a:ext cx="5116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u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i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018A0C0-A05B-43BE-9084-2B5ACB6FACCE}"/>
              </a:ext>
            </a:extLst>
          </p:cNvPr>
          <p:cNvSpPr/>
          <p:nvPr/>
        </p:nvSpPr>
        <p:spPr>
          <a:xfrm>
            <a:off x="2302269" y="4994250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0</a:t>
            </a:r>
            <a:r>
              <a:rPr lang="en-US" dirty="0"/>
              <a:t> 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1BD05AF-0DF8-4B31-829F-28ADB91C4B25}"/>
              </a:ext>
            </a:extLst>
          </p:cNvPr>
          <p:cNvSpPr/>
          <p:nvPr/>
        </p:nvSpPr>
        <p:spPr>
          <a:xfrm>
            <a:off x="6362091" y="5895023"/>
            <a:ext cx="2443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(v</a:t>
            </a:r>
            <a:r>
              <a:rPr lang="en-US" baseline="-25000" dirty="0"/>
              <a:t>0 </a:t>
            </a:r>
            <a:r>
              <a:rPr lang="en-US" dirty="0"/>
              <a:t>-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u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i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 </a:t>
            </a:r>
            <a:r>
              <a:rPr lang="en-US" dirty="0"/>
              <a:t>- u) of length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dirty="0"/>
              <a:t> 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56F4D65-F61C-4A1F-A8B9-70ECE6D3FF1C}"/>
              </a:ext>
            </a:extLst>
          </p:cNvPr>
          <p:cNvSpPr/>
          <p:nvPr/>
        </p:nvSpPr>
        <p:spPr>
          <a:xfrm>
            <a:off x="6835477" y="5023784"/>
            <a:ext cx="3940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(v</a:t>
            </a:r>
            <a:r>
              <a:rPr lang="en-US" baseline="-25000" dirty="0"/>
              <a:t>0 </a:t>
            </a:r>
            <a:r>
              <a:rPr lang="en-US" dirty="0"/>
              <a:t>-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 u*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 </a:t>
            </a:r>
            <a:r>
              <a:rPr lang="en-US" dirty="0"/>
              <a:t>- u) of length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u*</a:t>
            </a:r>
            <a:r>
              <a:rPr lang="en-US" dirty="0"/>
              <a:t> +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w(u*, u)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172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6341</TotalTime>
  <Words>6331</Words>
  <Application>Microsoft Office PowerPoint</Application>
  <PresentationFormat>Widescreen</PresentationFormat>
  <Paragraphs>814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2" baseType="lpstr">
      <vt:lpstr>Microsoft YaHei</vt:lpstr>
      <vt:lpstr>宋体</vt:lpstr>
      <vt:lpstr>宋体</vt:lpstr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Chapter 07_04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432</cp:revision>
  <dcterms:created xsi:type="dcterms:W3CDTF">2016-10-13T00:10:31Z</dcterms:created>
  <dcterms:modified xsi:type="dcterms:W3CDTF">2024-12-09T21:25:13Z</dcterms:modified>
</cp:coreProperties>
</file>