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32" r:id="rId2"/>
    <p:sldId id="533" r:id="rId3"/>
    <p:sldId id="534" r:id="rId4"/>
    <p:sldId id="535" r:id="rId5"/>
    <p:sldId id="536" r:id="rId6"/>
    <p:sldId id="256" r:id="rId7"/>
    <p:sldId id="285" r:id="rId8"/>
    <p:sldId id="374" r:id="rId9"/>
    <p:sldId id="286" r:id="rId10"/>
    <p:sldId id="287" r:id="rId11"/>
    <p:sldId id="375" r:id="rId12"/>
    <p:sldId id="376" r:id="rId13"/>
    <p:sldId id="377" r:id="rId14"/>
    <p:sldId id="288" r:id="rId15"/>
    <p:sldId id="507" r:id="rId16"/>
    <p:sldId id="289" r:id="rId17"/>
    <p:sldId id="290" r:id="rId18"/>
    <p:sldId id="526" r:id="rId19"/>
    <p:sldId id="291" r:id="rId20"/>
    <p:sldId id="378" r:id="rId21"/>
    <p:sldId id="542" r:id="rId22"/>
    <p:sldId id="543" r:id="rId23"/>
    <p:sldId id="292" r:id="rId24"/>
    <p:sldId id="379" r:id="rId25"/>
    <p:sldId id="293" r:id="rId26"/>
    <p:sldId id="294" r:id="rId27"/>
    <p:sldId id="295" r:id="rId28"/>
    <p:sldId id="296" r:id="rId29"/>
    <p:sldId id="380" r:id="rId30"/>
    <p:sldId id="381" r:id="rId31"/>
    <p:sldId id="528" r:id="rId32"/>
    <p:sldId id="297" r:id="rId33"/>
    <p:sldId id="298" r:id="rId34"/>
    <p:sldId id="299" r:id="rId35"/>
    <p:sldId id="300" r:id="rId36"/>
    <p:sldId id="525" r:id="rId37"/>
    <p:sldId id="302" r:id="rId38"/>
    <p:sldId id="385" r:id="rId39"/>
    <p:sldId id="386" r:id="rId40"/>
    <p:sldId id="303" r:id="rId41"/>
    <p:sldId id="304" r:id="rId42"/>
    <p:sldId id="305" r:id="rId43"/>
    <p:sldId id="306" r:id="rId44"/>
    <p:sldId id="387" r:id="rId45"/>
    <p:sldId id="307" r:id="rId46"/>
    <p:sldId id="388" r:id="rId47"/>
    <p:sldId id="389" r:id="rId48"/>
    <p:sldId id="390" r:id="rId49"/>
    <p:sldId id="391" r:id="rId50"/>
    <p:sldId id="392" r:id="rId51"/>
    <p:sldId id="393" r:id="rId52"/>
    <p:sldId id="308" r:id="rId53"/>
    <p:sldId id="394" r:id="rId54"/>
    <p:sldId id="395" r:id="rId55"/>
    <p:sldId id="309" r:id="rId56"/>
    <p:sldId id="310" r:id="rId57"/>
    <p:sldId id="522" r:id="rId58"/>
    <p:sldId id="311" r:id="rId59"/>
    <p:sldId id="312" r:id="rId60"/>
    <p:sldId id="313" r:id="rId61"/>
    <p:sldId id="314" r:id="rId62"/>
    <p:sldId id="538" r:id="rId63"/>
    <p:sldId id="524" r:id="rId64"/>
    <p:sldId id="316" r:id="rId65"/>
    <p:sldId id="317" r:id="rId66"/>
    <p:sldId id="318" r:id="rId67"/>
    <p:sldId id="319" r:id="rId68"/>
    <p:sldId id="320" r:id="rId69"/>
    <p:sldId id="539" r:id="rId70"/>
    <p:sldId id="540" r:id="rId71"/>
    <p:sldId id="321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98" r:id="rId81"/>
    <p:sldId id="331" r:id="rId82"/>
    <p:sldId id="332" r:id="rId83"/>
    <p:sldId id="333" r:id="rId84"/>
    <p:sldId id="334" r:id="rId85"/>
    <p:sldId id="335" r:id="rId86"/>
    <p:sldId id="336" r:id="rId87"/>
    <p:sldId id="399" r:id="rId88"/>
    <p:sldId id="337" r:id="rId89"/>
    <p:sldId id="400" r:id="rId90"/>
    <p:sldId id="401" r:id="rId91"/>
    <p:sldId id="402" r:id="rId92"/>
    <p:sldId id="403" r:id="rId93"/>
    <p:sldId id="338" r:id="rId94"/>
    <p:sldId id="339" r:id="rId95"/>
    <p:sldId id="404" r:id="rId96"/>
    <p:sldId id="405" r:id="rId97"/>
    <p:sldId id="406" r:id="rId98"/>
    <p:sldId id="407" r:id="rId99"/>
    <p:sldId id="408" r:id="rId100"/>
    <p:sldId id="409" r:id="rId101"/>
    <p:sldId id="410" r:id="rId102"/>
    <p:sldId id="412" r:id="rId103"/>
    <p:sldId id="340" r:id="rId104"/>
    <p:sldId id="541" r:id="rId10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BD4810A-685D-40B8-96A8-2A2B508466D3}">
          <p14:sldIdLst>
            <p14:sldId id="532"/>
            <p14:sldId id="533"/>
            <p14:sldId id="534"/>
            <p14:sldId id="535"/>
            <p14:sldId id="536"/>
            <p14:sldId id="256"/>
            <p14:sldId id="285"/>
            <p14:sldId id="374"/>
            <p14:sldId id="286"/>
            <p14:sldId id="287"/>
            <p14:sldId id="375"/>
            <p14:sldId id="376"/>
            <p14:sldId id="377"/>
            <p14:sldId id="288"/>
            <p14:sldId id="507"/>
            <p14:sldId id="289"/>
            <p14:sldId id="290"/>
            <p14:sldId id="526"/>
            <p14:sldId id="291"/>
            <p14:sldId id="378"/>
            <p14:sldId id="542"/>
            <p14:sldId id="543"/>
            <p14:sldId id="292"/>
            <p14:sldId id="379"/>
            <p14:sldId id="293"/>
            <p14:sldId id="294"/>
            <p14:sldId id="295"/>
            <p14:sldId id="296"/>
            <p14:sldId id="380"/>
            <p14:sldId id="381"/>
            <p14:sldId id="528"/>
            <p14:sldId id="297"/>
            <p14:sldId id="298"/>
            <p14:sldId id="299"/>
            <p14:sldId id="300"/>
            <p14:sldId id="525"/>
            <p14:sldId id="302"/>
            <p14:sldId id="385"/>
            <p14:sldId id="386"/>
            <p14:sldId id="303"/>
            <p14:sldId id="304"/>
            <p14:sldId id="305"/>
            <p14:sldId id="306"/>
            <p14:sldId id="387"/>
            <p14:sldId id="307"/>
            <p14:sldId id="388"/>
            <p14:sldId id="389"/>
            <p14:sldId id="390"/>
            <p14:sldId id="391"/>
            <p14:sldId id="392"/>
            <p14:sldId id="393"/>
            <p14:sldId id="308"/>
            <p14:sldId id="394"/>
            <p14:sldId id="395"/>
            <p14:sldId id="309"/>
            <p14:sldId id="310"/>
            <p14:sldId id="522"/>
            <p14:sldId id="311"/>
            <p14:sldId id="312"/>
            <p14:sldId id="313"/>
            <p14:sldId id="314"/>
            <p14:sldId id="538"/>
            <p14:sldId id="524"/>
            <p14:sldId id="316"/>
            <p14:sldId id="317"/>
            <p14:sldId id="318"/>
            <p14:sldId id="319"/>
            <p14:sldId id="320"/>
            <p14:sldId id="539"/>
            <p14:sldId id="540"/>
            <p14:sldId id="321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98"/>
            <p14:sldId id="331"/>
            <p14:sldId id="332"/>
            <p14:sldId id="333"/>
            <p14:sldId id="334"/>
            <p14:sldId id="335"/>
            <p14:sldId id="336"/>
            <p14:sldId id="399"/>
            <p14:sldId id="337"/>
            <p14:sldId id="400"/>
            <p14:sldId id="401"/>
            <p14:sldId id="402"/>
            <p14:sldId id="403"/>
            <p14:sldId id="338"/>
            <p14:sldId id="339"/>
            <p14:sldId id="404"/>
            <p14:sldId id="405"/>
            <p14:sldId id="406"/>
            <p14:sldId id="407"/>
            <p14:sldId id="408"/>
            <p14:sldId id="409"/>
            <p14:sldId id="410"/>
            <p14:sldId id="412"/>
            <p14:sldId id="340"/>
            <p14:sldId id="54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23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viewProps" Target="viewProp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ableStyles" Target="tableStyle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691" y="1209449"/>
            <a:ext cx="7524206" cy="2387600"/>
          </a:xfrm>
        </p:spPr>
        <p:txBody>
          <a:bodyPr>
            <a:normAutofit/>
          </a:bodyPr>
          <a:lstStyle/>
          <a:p>
            <a:r>
              <a:rPr lang="en-US" sz="4400" b="1"/>
              <a:t>4  Transform-and-Conquer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32970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63493" y="1139648"/>
            <a:ext cx="7807447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6.3 Four rotation types for AVL trees with three nodes. </a:t>
            </a:r>
          </a:p>
          <a:p>
            <a:pPr marL="1257300" lvl="2" indent="-342900">
              <a:buFont typeface="+mj-lt"/>
              <a:buAutoNum type="alphaLcParenBoth"/>
              <a:tabLst>
                <a:tab pos="6858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Single R-rotation (on input 3, 2, 1)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Oval 15"/>
          <p:cNvSpPr>
            <a:spLocks noChangeArrowheads="1"/>
          </p:cNvSpPr>
          <p:nvPr/>
        </p:nvSpPr>
        <p:spPr bwMode="auto">
          <a:xfrm>
            <a:off x="4561169" y="2846160"/>
            <a:ext cx="713361" cy="67953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val 15"/>
          <p:cNvSpPr>
            <a:spLocks noChangeArrowheads="1"/>
          </p:cNvSpPr>
          <p:nvPr/>
        </p:nvSpPr>
        <p:spPr bwMode="auto">
          <a:xfrm>
            <a:off x="3864725" y="3917989"/>
            <a:ext cx="713361" cy="638922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15"/>
          <p:cNvSpPr>
            <a:spLocks noChangeArrowheads="1"/>
          </p:cNvSpPr>
          <p:nvPr/>
        </p:nvSpPr>
        <p:spPr bwMode="auto">
          <a:xfrm>
            <a:off x="3168782" y="4932535"/>
            <a:ext cx="713361" cy="638922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 flipH="1">
            <a:off x="4287597" y="3525691"/>
            <a:ext cx="638792" cy="39229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H="1">
            <a:off x="3493796" y="4556911"/>
            <a:ext cx="687268" cy="3708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5706115" y="3874398"/>
            <a:ext cx="685800" cy="1143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Oval 15"/>
          <p:cNvSpPr>
            <a:spLocks noChangeArrowheads="1"/>
          </p:cNvSpPr>
          <p:nvPr/>
        </p:nvSpPr>
        <p:spPr bwMode="auto">
          <a:xfrm>
            <a:off x="8619984" y="4370844"/>
            <a:ext cx="713361" cy="638922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Oval 15"/>
          <p:cNvSpPr>
            <a:spLocks noChangeArrowheads="1"/>
          </p:cNvSpPr>
          <p:nvPr/>
        </p:nvSpPr>
        <p:spPr bwMode="auto">
          <a:xfrm>
            <a:off x="6947100" y="4370844"/>
            <a:ext cx="713361" cy="638922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Oval 15"/>
          <p:cNvSpPr>
            <a:spLocks noChangeArrowheads="1"/>
          </p:cNvSpPr>
          <p:nvPr/>
        </p:nvSpPr>
        <p:spPr bwMode="auto">
          <a:xfrm>
            <a:off x="7760257" y="3255471"/>
            <a:ext cx="713361" cy="638922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 flipH="1">
            <a:off x="7283009" y="3894392"/>
            <a:ext cx="894987" cy="47645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8177996" y="3893240"/>
            <a:ext cx="813060" cy="47760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188679" y="2777573"/>
            <a:ext cx="35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39413" y="3555031"/>
            <a:ext cx="35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95548" y="4511498"/>
            <a:ext cx="35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76432" y="2839543"/>
            <a:ext cx="35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07272" y="4038096"/>
            <a:ext cx="35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96795" y="5068690"/>
            <a:ext cx="35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454057" y="3070375"/>
            <a:ext cx="354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314053" y="4171515"/>
            <a:ext cx="354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583689" y="4171516"/>
            <a:ext cx="354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g0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817484" y="3555031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R</a:t>
            </a:r>
            <a:endParaRPr lang="en-US" dirty="0"/>
          </a:p>
        </p:txBody>
      </p:sp>
      <p:sp>
        <p:nvSpPr>
          <p:cNvPr id="27" name="AutoShape 4"/>
          <p:cNvSpPr>
            <a:spLocks noChangeArrowheads="1"/>
          </p:cNvSpPr>
          <p:nvPr/>
        </p:nvSpPr>
        <p:spPr bwMode="auto">
          <a:xfrm rot="16693030" flipH="1">
            <a:off x="4976158" y="1931225"/>
            <a:ext cx="313207" cy="1043442"/>
          </a:xfrm>
          <a:prstGeom prst="curvedRightArrow">
            <a:avLst>
              <a:gd name="adj1" fmla="val 58785"/>
              <a:gd name="adj2" fmla="val 58785"/>
              <a:gd name="adj3" fmla="val 9628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511937" y="2487202"/>
            <a:ext cx="1146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Right on c</a:t>
            </a:r>
            <a:endParaRPr lang="en-US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9" name="Right Arrow 28"/>
          <p:cNvSpPr/>
          <p:nvPr/>
        </p:nvSpPr>
        <p:spPr>
          <a:xfrm rot="1925403">
            <a:off x="3841982" y="2744489"/>
            <a:ext cx="318782" cy="1422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128370" y="5684993"/>
            <a:ext cx="5360392" cy="830997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Pattern: Factors are 2, 1.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needs  single R-rotation at the node with factor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117914"/>
              </p:ext>
            </p:extLst>
          </p:nvPr>
        </p:nvGraphicFramePr>
        <p:xfrm>
          <a:off x="1544936" y="2847290"/>
          <a:ext cx="16649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6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6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65054"/>
              </p:ext>
            </p:extLst>
          </p:nvPr>
        </p:nvGraphicFramePr>
        <p:xfrm>
          <a:off x="1463347" y="3548374"/>
          <a:ext cx="1664900" cy="376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6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6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6505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>
            <a:cxnSpLocks/>
          </p:cNvCxnSpPr>
          <p:nvPr/>
        </p:nvCxnSpPr>
        <p:spPr>
          <a:xfrm flipH="1">
            <a:off x="1474544" y="3071923"/>
            <a:ext cx="671907" cy="46365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098777"/>
              </p:ext>
            </p:extLst>
          </p:nvPr>
        </p:nvGraphicFramePr>
        <p:xfrm>
          <a:off x="1335763" y="4290986"/>
          <a:ext cx="1675756" cy="376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8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89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6505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6" name="Straight Connector 35"/>
          <p:cNvCxnSpPr>
            <a:cxnSpLocks/>
          </p:cNvCxnSpPr>
          <p:nvPr/>
        </p:nvCxnSpPr>
        <p:spPr>
          <a:xfrm flipH="1">
            <a:off x="1332020" y="3750144"/>
            <a:ext cx="804384" cy="5408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075188"/>
              </p:ext>
            </p:extLst>
          </p:nvPr>
        </p:nvGraphicFramePr>
        <p:xfrm>
          <a:off x="9214888" y="1508155"/>
          <a:ext cx="169221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30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30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128598"/>
              </p:ext>
            </p:extLst>
          </p:nvPr>
        </p:nvGraphicFramePr>
        <p:xfrm>
          <a:off x="9214888" y="2797231"/>
          <a:ext cx="1692216" cy="376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30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30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6505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522566"/>
              </p:ext>
            </p:extLst>
          </p:nvPr>
        </p:nvGraphicFramePr>
        <p:xfrm>
          <a:off x="9214888" y="2118525"/>
          <a:ext cx="1692216" cy="406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30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30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442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2" name="Straight Connector 41"/>
          <p:cNvCxnSpPr>
            <a:cxnSpLocks/>
          </p:cNvCxnSpPr>
          <p:nvPr/>
        </p:nvCxnSpPr>
        <p:spPr>
          <a:xfrm flipV="1">
            <a:off x="9214888" y="2301904"/>
            <a:ext cx="619046" cy="4953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cxnSpLocks/>
          </p:cNvCxnSpPr>
          <p:nvPr/>
        </p:nvCxnSpPr>
        <p:spPr>
          <a:xfrm>
            <a:off x="9214888" y="1878995"/>
            <a:ext cx="1479238" cy="45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1AD35724-65A7-4463-B23A-BD18E4FB04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380789"/>
              </p:ext>
            </p:extLst>
          </p:nvPr>
        </p:nvGraphicFramePr>
        <p:xfrm>
          <a:off x="1045475" y="5684993"/>
          <a:ext cx="377951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76">
                  <a:extLst>
                    <a:ext uri="{9D8B030D-6E8A-4147-A177-3AD203B41FA5}">
                      <a16:colId xmlns:a16="http://schemas.microsoft.com/office/drawing/2014/main" val="1114376734"/>
                    </a:ext>
                  </a:extLst>
                </a:gridCol>
                <a:gridCol w="497829">
                  <a:extLst>
                    <a:ext uri="{9D8B030D-6E8A-4147-A177-3AD203B41FA5}">
                      <a16:colId xmlns:a16="http://schemas.microsoft.com/office/drawing/2014/main" val="4190021054"/>
                    </a:ext>
                  </a:extLst>
                </a:gridCol>
                <a:gridCol w="451875">
                  <a:extLst>
                    <a:ext uri="{9D8B030D-6E8A-4147-A177-3AD203B41FA5}">
                      <a16:colId xmlns:a16="http://schemas.microsoft.com/office/drawing/2014/main" val="1238815651"/>
                    </a:ext>
                  </a:extLst>
                </a:gridCol>
                <a:gridCol w="482512">
                  <a:extLst>
                    <a:ext uri="{9D8B030D-6E8A-4147-A177-3AD203B41FA5}">
                      <a16:colId xmlns:a16="http://schemas.microsoft.com/office/drawing/2014/main" val="1132034877"/>
                    </a:ext>
                  </a:extLst>
                </a:gridCol>
                <a:gridCol w="467194">
                  <a:extLst>
                    <a:ext uri="{9D8B030D-6E8A-4147-A177-3AD203B41FA5}">
                      <a16:colId xmlns:a16="http://schemas.microsoft.com/office/drawing/2014/main" val="1640379311"/>
                    </a:ext>
                  </a:extLst>
                </a:gridCol>
                <a:gridCol w="482512">
                  <a:extLst>
                    <a:ext uri="{9D8B030D-6E8A-4147-A177-3AD203B41FA5}">
                      <a16:colId xmlns:a16="http://schemas.microsoft.com/office/drawing/2014/main" val="3778318365"/>
                    </a:ext>
                  </a:extLst>
                </a:gridCol>
                <a:gridCol w="467194">
                  <a:extLst>
                    <a:ext uri="{9D8B030D-6E8A-4147-A177-3AD203B41FA5}">
                      <a16:colId xmlns:a16="http://schemas.microsoft.com/office/drawing/2014/main" val="2360699410"/>
                    </a:ext>
                  </a:extLst>
                </a:gridCol>
                <a:gridCol w="478527">
                  <a:extLst>
                    <a:ext uri="{9D8B030D-6E8A-4147-A177-3AD203B41FA5}">
                      <a16:colId xmlns:a16="http://schemas.microsoft.com/office/drawing/2014/main" val="12135264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722151"/>
                  </a:ext>
                </a:extLst>
              </a:tr>
            </a:tbl>
          </a:graphicData>
        </a:graphic>
      </p:graphicFrame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23360E38-FC45-4465-B444-4E13BC0E19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970901"/>
              </p:ext>
            </p:extLst>
          </p:nvPr>
        </p:nvGraphicFramePr>
        <p:xfrm>
          <a:off x="1045475" y="6183137"/>
          <a:ext cx="37795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440">
                  <a:extLst>
                    <a:ext uri="{9D8B030D-6E8A-4147-A177-3AD203B41FA5}">
                      <a16:colId xmlns:a16="http://schemas.microsoft.com/office/drawing/2014/main" val="1114376734"/>
                    </a:ext>
                  </a:extLst>
                </a:gridCol>
                <a:gridCol w="472440">
                  <a:extLst>
                    <a:ext uri="{9D8B030D-6E8A-4147-A177-3AD203B41FA5}">
                      <a16:colId xmlns:a16="http://schemas.microsoft.com/office/drawing/2014/main" val="4190021054"/>
                    </a:ext>
                  </a:extLst>
                </a:gridCol>
                <a:gridCol w="472440">
                  <a:extLst>
                    <a:ext uri="{9D8B030D-6E8A-4147-A177-3AD203B41FA5}">
                      <a16:colId xmlns:a16="http://schemas.microsoft.com/office/drawing/2014/main" val="1238815651"/>
                    </a:ext>
                  </a:extLst>
                </a:gridCol>
                <a:gridCol w="472440">
                  <a:extLst>
                    <a:ext uri="{9D8B030D-6E8A-4147-A177-3AD203B41FA5}">
                      <a16:colId xmlns:a16="http://schemas.microsoft.com/office/drawing/2014/main" val="1132034877"/>
                    </a:ext>
                  </a:extLst>
                </a:gridCol>
                <a:gridCol w="472440">
                  <a:extLst>
                    <a:ext uri="{9D8B030D-6E8A-4147-A177-3AD203B41FA5}">
                      <a16:colId xmlns:a16="http://schemas.microsoft.com/office/drawing/2014/main" val="1640379311"/>
                    </a:ext>
                  </a:extLst>
                </a:gridCol>
                <a:gridCol w="472440">
                  <a:extLst>
                    <a:ext uri="{9D8B030D-6E8A-4147-A177-3AD203B41FA5}">
                      <a16:colId xmlns:a16="http://schemas.microsoft.com/office/drawing/2014/main" val="3778318365"/>
                    </a:ext>
                  </a:extLst>
                </a:gridCol>
                <a:gridCol w="472440">
                  <a:extLst>
                    <a:ext uri="{9D8B030D-6E8A-4147-A177-3AD203B41FA5}">
                      <a16:colId xmlns:a16="http://schemas.microsoft.com/office/drawing/2014/main" val="2360699410"/>
                    </a:ext>
                  </a:extLst>
                </a:gridCol>
                <a:gridCol w="472440">
                  <a:extLst>
                    <a:ext uri="{9D8B030D-6E8A-4147-A177-3AD203B41FA5}">
                      <a16:colId xmlns:a16="http://schemas.microsoft.com/office/drawing/2014/main" val="12135264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trike="sngStrike" baseline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baseline="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722151"/>
                  </a:ext>
                </a:extLst>
              </a:tr>
            </a:tbl>
          </a:graphicData>
        </a:graphic>
      </p:graphicFrame>
      <p:sp>
        <p:nvSpPr>
          <p:cNvPr id="51" name="Rectangle 50">
            <a:extLst>
              <a:ext uri="{FF2B5EF4-FFF2-40B4-BE49-F238E27FC236}">
                <a16:creationId xmlns:a16="http://schemas.microsoft.com/office/drawing/2014/main" id="{14ED6A9D-71CE-4669-B507-03E5F4337993}"/>
              </a:ext>
            </a:extLst>
          </p:cNvPr>
          <p:cNvSpPr/>
          <p:nvPr/>
        </p:nvSpPr>
        <p:spPr>
          <a:xfrm>
            <a:off x="1293011" y="318270"/>
            <a:ext cx="8021042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</a:t>
            </a:r>
          </a:p>
        </p:txBody>
      </p:sp>
    </p:spTree>
    <p:extLst>
      <p:ext uri="{BB962C8B-B14F-4D97-AF65-F5344CB8AC3E}">
        <p14:creationId xmlns:p14="http://schemas.microsoft.com/office/powerpoint/2010/main" val="144915523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6872" y="58846"/>
            <a:ext cx="981825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18.8  illustrates the various cases of deleting keys from a B-tree.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Deleting keys from a B-tree.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minimum degree for this B-tree is t = 3, so a node (other than the root) cannot have fewer than 2 keys.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Nodes that are modified are lightly shaded.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(e)  Case 3b. The recursion cannot descend to node CL because it has only  </a:t>
            </a: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2 keys, so push P down and merge it with CL and TX to form  		CLPTX; then we delete D from a leaf (case 1): Deletion of D.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670911"/>
              </p:ext>
            </p:extLst>
          </p:nvPr>
        </p:nvGraphicFramePr>
        <p:xfrm>
          <a:off x="2193795" y="3554690"/>
          <a:ext cx="4440874" cy="448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4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8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39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5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6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33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4938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41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403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48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83744"/>
              </p:ext>
            </p:extLst>
          </p:nvPr>
        </p:nvGraphicFramePr>
        <p:xfrm>
          <a:off x="2199344" y="4953093"/>
          <a:ext cx="6953531" cy="455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5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3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36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95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99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49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82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55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964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978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964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4964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8904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4964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556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556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00462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4964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01472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4557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AutoShape 5"/>
          <p:cNvSpPr>
            <a:spLocks noChangeShapeType="1"/>
          </p:cNvSpPr>
          <p:nvPr/>
        </p:nvSpPr>
        <p:spPr bwMode="auto">
          <a:xfrm>
            <a:off x="2256523" y="3815906"/>
            <a:ext cx="255842" cy="110947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/>
          <p:cNvSpPr>
            <a:spLocks noChangeShapeType="1"/>
          </p:cNvSpPr>
          <p:nvPr/>
        </p:nvSpPr>
        <p:spPr bwMode="auto">
          <a:xfrm>
            <a:off x="2951125" y="3807478"/>
            <a:ext cx="884926" cy="111790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695268" y="52749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484576"/>
              </p:ext>
            </p:extLst>
          </p:nvPr>
        </p:nvGraphicFramePr>
        <p:xfrm>
          <a:off x="5242171" y="2412528"/>
          <a:ext cx="3373055" cy="448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04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9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80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48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AutoShape 2"/>
          <p:cNvSpPr>
            <a:spLocks noChangeShapeType="1"/>
          </p:cNvSpPr>
          <p:nvPr/>
        </p:nvSpPr>
        <p:spPr bwMode="auto">
          <a:xfrm>
            <a:off x="4412116" y="3815482"/>
            <a:ext cx="2045279" cy="1118816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2"/>
          <p:cNvSpPr>
            <a:spLocks noChangeShapeType="1"/>
          </p:cNvSpPr>
          <p:nvPr/>
        </p:nvSpPr>
        <p:spPr bwMode="auto">
          <a:xfrm>
            <a:off x="5051522" y="3807478"/>
            <a:ext cx="2702476" cy="114561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2"/>
          <p:cNvSpPr>
            <a:spLocks noChangeShapeType="1"/>
          </p:cNvSpPr>
          <p:nvPr/>
        </p:nvSpPr>
        <p:spPr bwMode="auto">
          <a:xfrm>
            <a:off x="5734875" y="3833184"/>
            <a:ext cx="2885623" cy="1138704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5"/>
          <p:cNvSpPr>
            <a:spLocks noChangeShapeType="1"/>
          </p:cNvSpPr>
          <p:nvPr/>
        </p:nvSpPr>
        <p:spPr bwMode="auto">
          <a:xfrm flipH="1">
            <a:off x="2330523" y="2632492"/>
            <a:ext cx="3049344" cy="89883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3"/>
          <p:cNvSpPr>
            <a:spLocks noChangeShapeType="1"/>
          </p:cNvSpPr>
          <p:nvPr/>
        </p:nvSpPr>
        <p:spPr bwMode="auto">
          <a:xfrm>
            <a:off x="3771396" y="3807478"/>
            <a:ext cx="1795453" cy="111790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hought Bubble: Cloud 13">
            <a:extLst>
              <a:ext uri="{FF2B5EF4-FFF2-40B4-BE49-F238E27FC236}">
                <a16:creationId xmlns:a16="http://schemas.microsoft.com/office/drawing/2014/main" id="{B5DDF8C0-03E2-43A0-8A98-1C5650217A08}"/>
              </a:ext>
            </a:extLst>
          </p:cNvPr>
          <p:cNvSpPr/>
          <p:nvPr/>
        </p:nvSpPr>
        <p:spPr>
          <a:xfrm flipH="1">
            <a:off x="577853" y="2968751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04399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50304" y="970874"/>
            <a:ext cx="95447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18.8  illustrates the various cases of deleting keys from a B-tree.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Deleting keys from a B-tree.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minimum degree for this B-tree is t = 3, so a node (other than the root) cannot have fewer than 2 keys.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Nodes that are modified are lightly shaded.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(e’)   Tree shrinks in height. </a:t>
            </a: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After (e), we delete the root and the tree shrinks in height by one.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309493"/>
              </p:ext>
            </p:extLst>
          </p:nvPr>
        </p:nvGraphicFramePr>
        <p:xfrm>
          <a:off x="3152581" y="3323870"/>
          <a:ext cx="4440874" cy="448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4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8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39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5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6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33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4938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41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403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48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043925"/>
              </p:ext>
            </p:extLst>
          </p:nvPr>
        </p:nvGraphicFramePr>
        <p:xfrm>
          <a:off x="3158131" y="4722273"/>
          <a:ext cx="6929142" cy="455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1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2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81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86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34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7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44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841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905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841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4841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8802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4841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441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441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9975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4841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0041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4557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AutoShape 5"/>
          <p:cNvSpPr>
            <a:spLocks noChangeShapeType="1"/>
          </p:cNvSpPr>
          <p:nvPr/>
        </p:nvSpPr>
        <p:spPr bwMode="auto">
          <a:xfrm>
            <a:off x="3215309" y="3585086"/>
            <a:ext cx="255842" cy="110947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/>
          <p:cNvSpPr>
            <a:spLocks noChangeShapeType="1"/>
          </p:cNvSpPr>
          <p:nvPr/>
        </p:nvSpPr>
        <p:spPr bwMode="auto">
          <a:xfrm>
            <a:off x="3909911" y="3576658"/>
            <a:ext cx="884926" cy="111790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695268" y="52749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AutoShape 2"/>
          <p:cNvSpPr>
            <a:spLocks noChangeShapeType="1"/>
          </p:cNvSpPr>
          <p:nvPr/>
        </p:nvSpPr>
        <p:spPr bwMode="auto">
          <a:xfrm>
            <a:off x="5370902" y="3584662"/>
            <a:ext cx="2045279" cy="1118816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2"/>
          <p:cNvSpPr>
            <a:spLocks noChangeShapeType="1"/>
          </p:cNvSpPr>
          <p:nvPr/>
        </p:nvSpPr>
        <p:spPr bwMode="auto">
          <a:xfrm>
            <a:off x="6010308" y="3576658"/>
            <a:ext cx="2702476" cy="114561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2"/>
          <p:cNvSpPr>
            <a:spLocks noChangeShapeType="1"/>
          </p:cNvSpPr>
          <p:nvPr/>
        </p:nvSpPr>
        <p:spPr bwMode="auto">
          <a:xfrm>
            <a:off x="6693661" y="3602364"/>
            <a:ext cx="2885623" cy="1138704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3"/>
          <p:cNvSpPr>
            <a:spLocks noChangeShapeType="1"/>
          </p:cNvSpPr>
          <p:nvPr/>
        </p:nvSpPr>
        <p:spPr bwMode="auto">
          <a:xfrm>
            <a:off x="4730182" y="3576658"/>
            <a:ext cx="1795453" cy="111790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hought Bubble: Cloud 11">
            <a:extLst>
              <a:ext uri="{FF2B5EF4-FFF2-40B4-BE49-F238E27FC236}">
                <a16:creationId xmlns:a16="http://schemas.microsoft.com/office/drawing/2014/main" id="{98B65956-273B-4372-9BBD-FF57FF897DEE}"/>
              </a:ext>
            </a:extLst>
          </p:cNvPr>
          <p:cNvSpPr/>
          <p:nvPr/>
        </p:nvSpPr>
        <p:spPr>
          <a:xfrm flipH="1">
            <a:off x="577853" y="2968751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843597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16917" y="981522"/>
            <a:ext cx="954017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18.8  illustrates the various cases of deleting keys from a B-tree.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Deleting keys from a B-tree.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minimum degree for this B-tree is t = 3, so a node (other than the root) cannot have fewer than 2 keys.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Nodes that are modified are lightly shaded.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(f)   Case 3a.  C moves to fill B’s position and E moves to fill C’s position: </a:t>
            </a: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Deletion of B.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549410"/>
              </p:ext>
            </p:extLst>
          </p:nvPr>
        </p:nvGraphicFramePr>
        <p:xfrm>
          <a:off x="3046046" y="3519184"/>
          <a:ext cx="4440874" cy="448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4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98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39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5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6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33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4938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41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403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48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07253"/>
              </p:ext>
            </p:extLst>
          </p:nvPr>
        </p:nvGraphicFramePr>
        <p:xfrm>
          <a:off x="3051596" y="4917587"/>
          <a:ext cx="6929142" cy="455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1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2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81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86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34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7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44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841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905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841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4841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8802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4841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441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441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9975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4841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0041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4557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AutoShape 5"/>
          <p:cNvSpPr>
            <a:spLocks noChangeShapeType="1"/>
          </p:cNvSpPr>
          <p:nvPr/>
        </p:nvSpPr>
        <p:spPr bwMode="auto">
          <a:xfrm>
            <a:off x="3108774" y="3780400"/>
            <a:ext cx="255842" cy="110947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/>
          <p:cNvSpPr>
            <a:spLocks noChangeShapeType="1"/>
          </p:cNvSpPr>
          <p:nvPr/>
        </p:nvSpPr>
        <p:spPr bwMode="auto">
          <a:xfrm>
            <a:off x="3803375" y="3771972"/>
            <a:ext cx="1209851" cy="111790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695268" y="52749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AutoShape 2"/>
          <p:cNvSpPr>
            <a:spLocks noChangeShapeType="1"/>
          </p:cNvSpPr>
          <p:nvPr/>
        </p:nvSpPr>
        <p:spPr bwMode="auto">
          <a:xfrm>
            <a:off x="5264367" y="3779976"/>
            <a:ext cx="2045279" cy="1118816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2"/>
          <p:cNvSpPr>
            <a:spLocks noChangeShapeType="1"/>
          </p:cNvSpPr>
          <p:nvPr/>
        </p:nvSpPr>
        <p:spPr bwMode="auto">
          <a:xfrm>
            <a:off x="5903773" y="3771972"/>
            <a:ext cx="2702476" cy="114561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2"/>
          <p:cNvSpPr>
            <a:spLocks noChangeShapeType="1"/>
          </p:cNvSpPr>
          <p:nvPr/>
        </p:nvSpPr>
        <p:spPr bwMode="auto">
          <a:xfrm>
            <a:off x="6587126" y="3797678"/>
            <a:ext cx="2885623" cy="1138704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3"/>
          <p:cNvSpPr>
            <a:spLocks noChangeShapeType="1"/>
          </p:cNvSpPr>
          <p:nvPr/>
        </p:nvSpPr>
        <p:spPr bwMode="auto">
          <a:xfrm>
            <a:off x="4623647" y="3771972"/>
            <a:ext cx="1795453" cy="111790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hought Bubble: Cloud 11">
            <a:extLst>
              <a:ext uri="{FF2B5EF4-FFF2-40B4-BE49-F238E27FC236}">
                <a16:creationId xmlns:a16="http://schemas.microsoft.com/office/drawing/2014/main" id="{9153A61B-DB06-4E65-8538-E4841BAF6809}"/>
              </a:ext>
            </a:extLst>
          </p:cNvPr>
          <p:cNvSpPr/>
          <p:nvPr/>
        </p:nvSpPr>
        <p:spPr>
          <a:xfrm flipH="1">
            <a:off x="577853" y="2968751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5ED4C71-026D-4DD2-8B06-94A57C9C8953}"/>
              </a:ext>
            </a:extLst>
          </p:cNvPr>
          <p:cNvSpPr/>
          <p:nvPr/>
        </p:nvSpPr>
        <p:spPr>
          <a:xfrm>
            <a:off x="1416738" y="214181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2292759943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64312" y="2828836"/>
            <a:ext cx="854243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This procedure involves only</a:t>
            </a:r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O(h)  disk operations for a B-tree of height h,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since only O(1) calls to Disk-Read and Disk-Write are made between recursive invocations of the procedure. 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CPU time required is O(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) = O(t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log</a:t>
            </a:r>
            <a:r>
              <a:rPr lang="en-US" sz="2400" baseline="-25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n).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FE37025-4EED-4904-9A9D-BCE333788688}"/>
              </a:ext>
            </a:extLst>
          </p:cNvPr>
          <p:cNvSpPr/>
          <p:nvPr/>
        </p:nvSpPr>
        <p:spPr>
          <a:xfrm>
            <a:off x="1698172" y="1076547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13176184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60D60BC-1BD3-4F65-8F2B-C5BE2BA9DBA2}"/>
              </a:ext>
            </a:extLst>
          </p:cNvPr>
          <p:cNvSpPr/>
          <p:nvPr/>
        </p:nvSpPr>
        <p:spPr>
          <a:xfrm>
            <a:off x="2196288" y="2791573"/>
            <a:ext cx="8184548" cy="1692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  <a:p>
            <a:endParaRPr lang="en-US" sz="3600" dirty="0">
              <a:ea typeface="SimSun" panose="02010600030101010101" pitchFamily="2" charset="-122"/>
            </a:endParaRPr>
          </a:p>
          <a:p>
            <a:pPr algn="ctr"/>
            <a:r>
              <a:rPr lang="en-US" sz="3600" dirty="0">
                <a:ea typeface="SimSun" panose="02010600030101010101" pitchFamily="2" charset="-122"/>
              </a:rPr>
              <a:t>Heaps and Heapsort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13517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5827" y="1174105"/>
            <a:ext cx="77939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6.3 Four rotation types for AVL trees with three nodes. </a:t>
            </a:r>
          </a:p>
          <a:p>
            <a:pPr lvl="0"/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(b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Single L-rotation (on, input 1, 2, 3)</a:t>
            </a:r>
          </a:p>
        </p:txBody>
      </p:sp>
      <p:sp>
        <p:nvSpPr>
          <p:cNvPr id="3" name="Oval 15"/>
          <p:cNvSpPr>
            <a:spLocks noChangeArrowheads="1"/>
          </p:cNvSpPr>
          <p:nvPr/>
        </p:nvSpPr>
        <p:spPr bwMode="auto">
          <a:xfrm>
            <a:off x="3562656" y="2848911"/>
            <a:ext cx="713361" cy="638922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val 15"/>
          <p:cNvSpPr>
            <a:spLocks noChangeArrowheads="1"/>
          </p:cNvSpPr>
          <p:nvPr/>
        </p:nvSpPr>
        <p:spPr bwMode="auto">
          <a:xfrm>
            <a:off x="4135434" y="3970243"/>
            <a:ext cx="713361" cy="638922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15"/>
          <p:cNvSpPr>
            <a:spLocks noChangeArrowheads="1"/>
          </p:cNvSpPr>
          <p:nvPr/>
        </p:nvSpPr>
        <p:spPr bwMode="auto">
          <a:xfrm>
            <a:off x="4891125" y="4959776"/>
            <a:ext cx="713361" cy="638922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>
            <a:off x="3953083" y="3487834"/>
            <a:ext cx="447708" cy="48241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>
            <a:off x="4569467" y="4609164"/>
            <a:ext cx="633837" cy="35061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5532713" y="3789467"/>
            <a:ext cx="685800" cy="1143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Oval 15"/>
          <p:cNvSpPr>
            <a:spLocks noChangeArrowheads="1"/>
          </p:cNvSpPr>
          <p:nvPr/>
        </p:nvSpPr>
        <p:spPr bwMode="auto">
          <a:xfrm>
            <a:off x="8698358" y="3917989"/>
            <a:ext cx="713361" cy="638922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Oval 15"/>
          <p:cNvSpPr>
            <a:spLocks noChangeArrowheads="1"/>
          </p:cNvSpPr>
          <p:nvPr/>
        </p:nvSpPr>
        <p:spPr bwMode="auto">
          <a:xfrm>
            <a:off x="6964511" y="3917989"/>
            <a:ext cx="713361" cy="638922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Oval 15"/>
          <p:cNvSpPr>
            <a:spLocks noChangeArrowheads="1"/>
          </p:cNvSpPr>
          <p:nvPr/>
        </p:nvSpPr>
        <p:spPr bwMode="auto">
          <a:xfrm>
            <a:off x="7838631" y="2802616"/>
            <a:ext cx="713361" cy="638922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 flipH="1">
            <a:off x="7321192" y="3441537"/>
            <a:ext cx="935179" cy="47645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8256370" y="3440385"/>
            <a:ext cx="813060" cy="47760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149345" y="2889024"/>
            <a:ext cx="35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62966" y="3937668"/>
            <a:ext cx="35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36616" y="5006413"/>
            <a:ext cx="35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95583" y="2911749"/>
            <a:ext cx="478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66754" y="4016879"/>
            <a:ext cx="453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52666" y="5006412"/>
            <a:ext cx="35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438796" y="2628663"/>
            <a:ext cx="35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73976" y="3780511"/>
            <a:ext cx="35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417733" y="3813325"/>
            <a:ext cx="35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438795" y="2978720"/>
            <a:ext cx="35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417733" y="4237450"/>
            <a:ext cx="35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571281" y="4195457"/>
            <a:ext cx="35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620529" y="3390624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L</a:t>
            </a:r>
            <a:endParaRPr lang="en-US" sz="2000" dirty="0"/>
          </a:p>
        </p:txBody>
      </p:sp>
      <p:sp>
        <p:nvSpPr>
          <p:cNvPr id="27" name="AutoShape 3"/>
          <p:cNvSpPr>
            <a:spLocks noChangeArrowheads="1"/>
          </p:cNvSpPr>
          <p:nvPr/>
        </p:nvSpPr>
        <p:spPr bwMode="auto">
          <a:xfrm rot="5400000">
            <a:off x="3833742" y="1946924"/>
            <a:ext cx="375099" cy="1174753"/>
          </a:xfrm>
          <a:prstGeom prst="curvedRightArrow">
            <a:avLst>
              <a:gd name="adj1" fmla="val 39342"/>
              <a:gd name="adj2" fmla="val 39342"/>
              <a:gd name="adj3" fmla="val 9628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512179" y="2540067"/>
            <a:ext cx="1018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Left on c</a:t>
            </a:r>
            <a:endParaRPr lang="en-US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9" name="Right Arrow 28"/>
          <p:cNvSpPr/>
          <p:nvPr/>
        </p:nvSpPr>
        <p:spPr>
          <a:xfrm rot="20239155">
            <a:off x="3164437" y="3429377"/>
            <a:ext cx="318782" cy="1422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499554" y="5656225"/>
            <a:ext cx="5519956" cy="830997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Pattern: Factors are -2, -1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This needs single L-rotation at the node with factor -2.</a:t>
            </a: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011952"/>
              </p:ext>
            </p:extLst>
          </p:nvPr>
        </p:nvGraphicFramePr>
        <p:xfrm>
          <a:off x="1544423" y="4845159"/>
          <a:ext cx="1591784" cy="376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7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9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79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6505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786382"/>
              </p:ext>
            </p:extLst>
          </p:nvPr>
        </p:nvGraphicFramePr>
        <p:xfrm>
          <a:off x="1525767" y="5582305"/>
          <a:ext cx="1610440" cy="376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2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26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6505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0" name="Straight Connector 39"/>
          <p:cNvCxnSpPr>
            <a:cxnSpLocks/>
          </p:cNvCxnSpPr>
          <p:nvPr/>
        </p:nvCxnSpPr>
        <p:spPr>
          <a:xfrm flipH="1">
            <a:off x="1525767" y="5051439"/>
            <a:ext cx="1401509" cy="5308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18879"/>
              </p:ext>
            </p:extLst>
          </p:nvPr>
        </p:nvGraphicFramePr>
        <p:xfrm>
          <a:off x="1545712" y="4181091"/>
          <a:ext cx="1606692" cy="380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0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0761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2" name="Straight Connector 41"/>
          <p:cNvCxnSpPr>
            <a:cxnSpLocks/>
          </p:cNvCxnSpPr>
          <p:nvPr/>
        </p:nvCxnSpPr>
        <p:spPr>
          <a:xfrm flipH="1">
            <a:off x="1575827" y="4393810"/>
            <a:ext cx="1400069" cy="4298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119869"/>
              </p:ext>
            </p:extLst>
          </p:nvPr>
        </p:nvGraphicFramePr>
        <p:xfrm>
          <a:off x="9106254" y="2820074"/>
          <a:ext cx="16405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928588"/>
              </p:ext>
            </p:extLst>
          </p:nvPr>
        </p:nvGraphicFramePr>
        <p:xfrm>
          <a:off x="9106254" y="1583367"/>
          <a:ext cx="1640524" cy="376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6505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939525"/>
              </p:ext>
            </p:extLst>
          </p:nvPr>
        </p:nvGraphicFramePr>
        <p:xfrm>
          <a:off x="9106254" y="2173365"/>
          <a:ext cx="1640524" cy="376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6505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8" name="Straight Connector 47"/>
          <p:cNvCxnSpPr>
            <a:cxnSpLocks/>
          </p:cNvCxnSpPr>
          <p:nvPr/>
        </p:nvCxnSpPr>
        <p:spPr>
          <a:xfrm flipH="1" flipV="1">
            <a:off x="9106254" y="1943565"/>
            <a:ext cx="627050" cy="41792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cxnSpLocks/>
          </p:cNvCxnSpPr>
          <p:nvPr/>
        </p:nvCxnSpPr>
        <p:spPr>
          <a:xfrm flipH="1">
            <a:off x="9106254" y="2400707"/>
            <a:ext cx="1422418" cy="4087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A9972DE1-C69F-4CE7-85C2-622CBD5A4566}"/>
              </a:ext>
            </a:extLst>
          </p:cNvPr>
          <p:cNvSpPr/>
          <p:nvPr/>
        </p:nvSpPr>
        <p:spPr>
          <a:xfrm>
            <a:off x="1438914" y="432068"/>
            <a:ext cx="8021042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</a:t>
            </a: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17171ED9-3C9B-4A86-82E3-1C9BC2CB0D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997517"/>
              </p:ext>
            </p:extLst>
          </p:nvPr>
        </p:nvGraphicFramePr>
        <p:xfrm>
          <a:off x="888834" y="6000029"/>
          <a:ext cx="377951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76">
                  <a:extLst>
                    <a:ext uri="{9D8B030D-6E8A-4147-A177-3AD203B41FA5}">
                      <a16:colId xmlns:a16="http://schemas.microsoft.com/office/drawing/2014/main" val="1114376734"/>
                    </a:ext>
                  </a:extLst>
                </a:gridCol>
                <a:gridCol w="497829">
                  <a:extLst>
                    <a:ext uri="{9D8B030D-6E8A-4147-A177-3AD203B41FA5}">
                      <a16:colId xmlns:a16="http://schemas.microsoft.com/office/drawing/2014/main" val="4190021054"/>
                    </a:ext>
                  </a:extLst>
                </a:gridCol>
                <a:gridCol w="451875">
                  <a:extLst>
                    <a:ext uri="{9D8B030D-6E8A-4147-A177-3AD203B41FA5}">
                      <a16:colId xmlns:a16="http://schemas.microsoft.com/office/drawing/2014/main" val="1238815651"/>
                    </a:ext>
                  </a:extLst>
                </a:gridCol>
                <a:gridCol w="482512">
                  <a:extLst>
                    <a:ext uri="{9D8B030D-6E8A-4147-A177-3AD203B41FA5}">
                      <a16:colId xmlns:a16="http://schemas.microsoft.com/office/drawing/2014/main" val="1132034877"/>
                    </a:ext>
                  </a:extLst>
                </a:gridCol>
                <a:gridCol w="467194">
                  <a:extLst>
                    <a:ext uri="{9D8B030D-6E8A-4147-A177-3AD203B41FA5}">
                      <a16:colId xmlns:a16="http://schemas.microsoft.com/office/drawing/2014/main" val="1640379311"/>
                    </a:ext>
                  </a:extLst>
                </a:gridCol>
                <a:gridCol w="482512">
                  <a:extLst>
                    <a:ext uri="{9D8B030D-6E8A-4147-A177-3AD203B41FA5}">
                      <a16:colId xmlns:a16="http://schemas.microsoft.com/office/drawing/2014/main" val="3778318365"/>
                    </a:ext>
                  </a:extLst>
                </a:gridCol>
                <a:gridCol w="467194">
                  <a:extLst>
                    <a:ext uri="{9D8B030D-6E8A-4147-A177-3AD203B41FA5}">
                      <a16:colId xmlns:a16="http://schemas.microsoft.com/office/drawing/2014/main" val="2360699410"/>
                    </a:ext>
                  </a:extLst>
                </a:gridCol>
                <a:gridCol w="478527">
                  <a:extLst>
                    <a:ext uri="{9D8B030D-6E8A-4147-A177-3AD203B41FA5}">
                      <a16:colId xmlns:a16="http://schemas.microsoft.com/office/drawing/2014/main" val="12135264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722151"/>
                  </a:ext>
                </a:extLst>
              </a:tr>
            </a:tbl>
          </a:graphicData>
        </a:graphic>
      </p:graphicFrame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C9E21AA0-EF1F-4DC0-9AE9-F126933163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962123"/>
              </p:ext>
            </p:extLst>
          </p:nvPr>
        </p:nvGraphicFramePr>
        <p:xfrm>
          <a:off x="884923" y="6451520"/>
          <a:ext cx="377951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76">
                  <a:extLst>
                    <a:ext uri="{9D8B030D-6E8A-4147-A177-3AD203B41FA5}">
                      <a16:colId xmlns:a16="http://schemas.microsoft.com/office/drawing/2014/main" val="1114376734"/>
                    </a:ext>
                  </a:extLst>
                </a:gridCol>
                <a:gridCol w="497829">
                  <a:extLst>
                    <a:ext uri="{9D8B030D-6E8A-4147-A177-3AD203B41FA5}">
                      <a16:colId xmlns:a16="http://schemas.microsoft.com/office/drawing/2014/main" val="4190021054"/>
                    </a:ext>
                  </a:extLst>
                </a:gridCol>
                <a:gridCol w="451875">
                  <a:extLst>
                    <a:ext uri="{9D8B030D-6E8A-4147-A177-3AD203B41FA5}">
                      <a16:colId xmlns:a16="http://schemas.microsoft.com/office/drawing/2014/main" val="1238815651"/>
                    </a:ext>
                  </a:extLst>
                </a:gridCol>
                <a:gridCol w="482512">
                  <a:extLst>
                    <a:ext uri="{9D8B030D-6E8A-4147-A177-3AD203B41FA5}">
                      <a16:colId xmlns:a16="http://schemas.microsoft.com/office/drawing/2014/main" val="1132034877"/>
                    </a:ext>
                  </a:extLst>
                </a:gridCol>
                <a:gridCol w="467194">
                  <a:extLst>
                    <a:ext uri="{9D8B030D-6E8A-4147-A177-3AD203B41FA5}">
                      <a16:colId xmlns:a16="http://schemas.microsoft.com/office/drawing/2014/main" val="1640379311"/>
                    </a:ext>
                  </a:extLst>
                </a:gridCol>
                <a:gridCol w="482512">
                  <a:extLst>
                    <a:ext uri="{9D8B030D-6E8A-4147-A177-3AD203B41FA5}">
                      <a16:colId xmlns:a16="http://schemas.microsoft.com/office/drawing/2014/main" val="3778318365"/>
                    </a:ext>
                  </a:extLst>
                </a:gridCol>
                <a:gridCol w="467194">
                  <a:extLst>
                    <a:ext uri="{9D8B030D-6E8A-4147-A177-3AD203B41FA5}">
                      <a16:colId xmlns:a16="http://schemas.microsoft.com/office/drawing/2014/main" val="2360699410"/>
                    </a:ext>
                  </a:extLst>
                </a:gridCol>
                <a:gridCol w="478527">
                  <a:extLst>
                    <a:ext uri="{9D8B030D-6E8A-4147-A177-3AD203B41FA5}">
                      <a16:colId xmlns:a16="http://schemas.microsoft.com/office/drawing/2014/main" val="12135264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722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574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66930" y="714720"/>
            <a:ext cx="7911753" cy="863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6.3  Four rotation types for AVL trees with three nodes. </a:t>
            </a: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(c)  Double LR-rotation (on input 3, 1, 2)</a:t>
            </a:r>
          </a:p>
        </p:txBody>
      </p:sp>
      <p:sp>
        <p:nvSpPr>
          <p:cNvPr id="3" name="Oval 15"/>
          <p:cNvSpPr>
            <a:spLocks noChangeArrowheads="1"/>
          </p:cNvSpPr>
          <p:nvPr/>
        </p:nvSpPr>
        <p:spPr bwMode="auto">
          <a:xfrm>
            <a:off x="3319843" y="2046652"/>
            <a:ext cx="655565" cy="567126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val 15"/>
          <p:cNvSpPr>
            <a:spLocks noChangeArrowheads="1"/>
          </p:cNvSpPr>
          <p:nvPr/>
        </p:nvSpPr>
        <p:spPr bwMode="auto">
          <a:xfrm>
            <a:off x="2525721" y="2899739"/>
            <a:ext cx="614974" cy="593856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15"/>
          <p:cNvSpPr>
            <a:spLocks noChangeArrowheads="1"/>
          </p:cNvSpPr>
          <p:nvPr/>
        </p:nvSpPr>
        <p:spPr bwMode="auto">
          <a:xfrm>
            <a:off x="3137721" y="3901750"/>
            <a:ext cx="620683" cy="567126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 flipH="1">
            <a:off x="2882401" y="2597105"/>
            <a:ext cx="749104" cy="3100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H="1" flipV="1">
            <a:off x="2855874" y="3484374"/>
            <a:ext cx="603277" cy="41737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4569314" y="2694945"/>
            <a:ext cx="685800" cy="1143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Oval 15"/>
          <p:cNvSpPr>
            <a:spLocks noChangeArrowheads="1"/>
          </p:cNvSpPr>
          <p:nvPr/>
        </p:nvSpPr>
        <p:spPr bwMode="auto">
          <a:xfrm>
            <a:off x="7774340" y="2839276"/>
            <a:ext cx="593013" cy="562262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Oval 15"/>
          <p:cNvSpPr>
            <a:spLocks noChangeArrowheads="1"/>
          </p:cNvSpPr>
          <p:nvPr/>
        </p:nvSpPr>
        <p:spPr bwMode="auto">
          <a:xfrm>
            <a:off x="6153489" y="2854112"/>
            <a:ext cx="631523" cy="55747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Oval 15"/>
          <p:cNvSpPr>
            <a:spLocks noChangeArrowheads="1"/>
          </p:cNvSpPr>
          <p:nvPr/>
        </p:nvSpPr>
        <p:spPr bwMode="auto">
          <a:xfrm>
            <a:off x="6935230" y="1965542"/>
            <a:ext cx="648709" cy="597973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 flipH="1">
            <a:off x="6497391" y="2554218"/>
            <a:ext cx="777840" cy="31002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7227260" y="2553122"/>
            <a:ext cx="824923" cy="28615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790568" y="3752721"/>
            <a:ext cx="354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972252" y="1759317"/>
            <a:ext cx="354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35630" y="2732262"/>
            <a:ext cx="4398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-1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37405" y="2705807"/>
            <a:ext cx="354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28929" y="2734766"/>
            <a:ext cx="354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528921" y="1731854"/>
            <a:ext cx="354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g0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580488" y="2271548"/>
            <a:ext cx="6746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LR</a:t>
            </a:r>
            <a:endParaRPr lang="en-US" sz="2000" dirty="0"/>
          </a:p>
        </p:txBody>
      </p:sp>
      <p:sp>
        <p:nvSpPr>
          <p:cNvPr id="27" name="Oval 15"/>
          <p:cNvSpPr>
            <a:spLocks noChangeArrowheads="1"/>
          </p:cNvSpPr>
          <p:nvPr/>
        </p:nvSpPr>
        <p:spPr bwMode="auto">
          <a:xfrm>
            <a:off x="5238688" y="3997358"/>
            <a:ext cx="637670" cy="58775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Oval 15"/>
          <p:cNvSpPr>
            <a:spLocks noChangeArrowheads="1"/>
          </p:cNvSpPr>
          <p:nvPr/>
        </p:nvSpPr>
        <p:spPr bwMode="auto">
          <a:xfrm>
            <a:off x="4580487" y="4804429"/>
            <a:ext cx="621465" cy="569532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Oval 15"/>
          <p:cNvSpPr>
            <a:spLocks noChangeArrowheads="1"/>
          </p:cNvSpPr>
          <p:nvPr/>
        </p:nvSpPr>
        <p:spPr bwMode="auto">
          <a:xfrm>
            <a:off x="3747777" y="5668666"/>
            <a:ext cx="620683" cy="567126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Line 14"/>
          <p:cNvSpPr>
            <a:spLocks noChangeShapeType="1"/>
          </p:cNvSpPr>
          <p:nvPr/>
        </p:nvSpPr>
        <p:spPr bwMode="auto">
          <a:xfrm flipH="1">
            <a:off x="4906778" y="4585108"/>
            <a:ext cx="685801" cy="21932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14"/>
          <p:cNvSpPr>
            <a:spLocks noChangeShapeType="1"/>
          </p:cNvSpPr>
          <p:nvPr/>
        </p:nvSpPr>
        <p:spPr bwMode="auto">
          <a:xfrm flipH="1">
            <a:off x="4055152" y="5384653"/>
            <a:ext cx="851625" cy="27699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837835" y="3886747"/>
            <a:ext cx="354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97816" y="4739140"/>
            <a:ext cx="35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450875" y="10416620"/>
            <a:ext cx="35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8" name="AutoShape 2"/>
          <p:cNvSpPr>
            <a:spLocks noChangeArrowheads="1"/>
          </p:cNvSpPr>
          <p:nvPr/>
        </p:nvSpPr>
        <p:spPr bwMode="auto">
          <a:xfrm rot="1574373">
            <a:off x="3924411" y="4404597"/>
            <a:ext cx="429588" cy="3429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4304989" y="5522240"/>
            <a:ext cx="354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c0</a:t>
            </a:r>
          </a:p>
        </p:txBody>
      </p:sp>
      <p:sp>
        <p:nvSpPr>
          <p:cNvPr id="42" name="AutoShape 2"/>
          <p:cNvSpPr>
            <a:spLocks noChangeArrowheads="1"/>
          </p:cNvSpPr>
          <p:nvPr/>
        </p:nvSpPr>
        <p:spPr bwMode="auto">
          <a:xfrm rot="18167050">
            <a:off x="6662751" y="4039410"/>
            <a:ext cx="501066" cy="3429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AutoShape 3"/>
          <p:cNvSpPr>
            <a:spLocks noChangeArrowheads="1"/>
          </p:cNvSpPr>
          <p:nvPr/>
        </p:nvSpPr>
        <p:spPr bwMode="auto">
          <a:xfrm rot="4888359">
            <a:off x="2270251" y="2132403"/>
            <a:ext cx="398662" cy="1074976"/>
          </a:xfrm>
          <a:prstGeom prst="curvedRightArrow">
            <a:avLst>
              <a:gd name="adj1" fmla="val 39342"/>
              <a:gd name="adj2" fmla="val 39342"/>
              <a:gd name="adj3" fmla="val 9628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071952" y="2554651"/>
            <a:ext cx="1018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Left on c</a:t>
            </a:r>
            <a:endParaRPr lang="en-US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5" name="AutoShape 4"/>
          <p:cNvSpPr>
            <a:spLocks noChangeArrowheads="1"/>
          </p:cNvSpPr>
          <p:nvPr/>
        </p:nvSpPr>
        <p:spPr bwMode="auto">
          <a:xfrm rot="16693030" flipH="1">
            <a:off x="5431609" y="3145074"/>
            <a:ext cx="313207" cy="1043442"/>
          </a:xfrm>
          <a:prstGeom prst="curvedRightArrow">
            <a:avLst>
              <a:gd name="adj1" fmla="val 58785"/>
              <a:gd name="adj2" fmla="val 58785"/>
              <a:gd name="adj3" fmla="val 9628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965622" y="3646245"/>
            <a:ext cx="1159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Right on g</a:t>
            </a:r>
            <a:endParaRPr lang="en-US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7" name="Right Arrow 46"/>
          <p:cNvSpPr/>
          <p:nvPr/>
        </p:nvSpPr>
        <p:spPr>
          <a:xfrm rot="588160">
            <a:off x="2691223" y="1956414"/>
            <a:ext cx="318782" cy="1422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665900" y="5402390"/>
            <a:ext cx="5551712" cy="1200329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Pattern: Factors are 2, -1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This needs single L-rotation at the node with factor -1, and then R-rotation at the node with factor 2.</a:t>
            </a:r>
          </a:p>
        </p:txBody>
      </p:sp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7830A76F-A543-4668-98F8-09FC03D69F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206020"/>
              </p:ext>
            </p:extLst>
          </p:nvPr>
        </p:nvGraphicFramePr>
        <p:xfrm>
          <a:off x="1129050" y="4768986"/>
          <a:ext cx="16258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E363826B-48CF-4B02-BAB0-AB4D94908B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908649"/>
              </p:ext>
            </p:extLst>
          </p:nvPr>
        </p:nvGraphicFramePr>
        <p:xfrm>
          <a:off x="1141904" y="5430817"/>
          <a:ext cx="16158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39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39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" name="Table 51">
            <a:extLst>
              <a:ext uri="{FF2B5EF4-FFF2-40B4-BE49-F238E27FC236}">
                <a16:creationId xmlns:a16="http://schemas.microsoft.com/office/drawing/2014/main" id="{60B15F55-6F83-4451-9122-9C7E90F83E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741132"/>
              </p:ext>
            </p:extLst>
          </p:nvPr>
        </p:nvGraphicFramePr>
        <p:xfrm>
          <a:off x="1131816" y="6079552"/>
          <a:ext cx="16258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9AF0BF43-CD87-4E80-88CF-0438B908B08E}"/>
              </a:ext>
            </a:extLst>
          </p:cNvPr>
          <p:cNvCxnSpPr>
            <a:cxnSpLocks/>
          </p:cNvCxnSpPr>
          <p:nvPr/>
        </p:nvCxnSpPr>
        <p:spPr>
          <a:xfrm flipH="1">
            <a:off x="1193057" y="5616237"/>
            <a:ext cx="1311570" cy="4545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751B0F9-66BC-456A-BFAB-C39CD1A7E3A6}"/>
              </a:ext>
            </a:extLst>
          </p:cNvPr>
          <p:cNvCxnSpPr>
            <a:cxnSpLocks/>
          </p:cNvCxnSpPr>
          <p:nvPr/>
        </p:nvCxnSpPr>
        <p:spPr>
          <a:xfrm flipH="1">
            <a:off x="1147994" y="5008387"/>
            <a:ext cx="558886" cy="4349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Table 57">
            <a:extLst>
              <a:ext uri="{FF2B5EF4-FFF2-40B4-BE49-F238E27FC236}">
                <a16:creationId xmlns:a16="http://schemas.microsoft.com/office/drawing/2014/main" id="{631057A0-81F3-4F23-872E-08278E4A53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009053"/>
              </p:ext>
            </p:extLst>
          </p:nvPr>
        </p:nvGraphicFramePr>
        <p:xfrm>
          <a:off x="9178683" y="1355352"/>
          <a:ext cx="163176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9" name="Table 58">
            <a:extLst>
              <a:ext uri="{FF2B5EF4-FFF2-40B4-BE49-F238E27FC236}">
                <a16:creationId xmlns:a16="http://schemas.microsoft.com/office/drawing/2014/main" id="{16E9E5D5-F7CA-46AB-8027-F5E2E75060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017944"/>
              </p:ext>
            </p:extLst>
          </p:nvPr>
        </p:nvGraphicFramePr>
        <p:xfrm>
          <a:off x="9185710" y="1929675"/>
          <a:ext cx="163176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0" name="Table 59">
            <a:extLst>
              <a:ext uri="{FF2B5EF4-FFF2-40B4-BE49-F238E27FC236}">
                <a16:creationId xmlns:a16="http://schemas.microsoft.com/office/drawing/2014/main" id="{4B7AF4C0-5085-46D1-BFD7-E0AC9A1BD1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050066"/>
              </p:ext>
            </p:extLst>
          </p:nvPr>
        </p:nvGraphicFramePr>
        <p:xfrm>
          <a:off x="9196264" y="2560982"/>
          <a:ext cx="16286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1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B72FF9EC-8E41-4E46-89E2-F1FBC4E1DEEA}"/>
              </a:ext>
            </a:extLst>
          </p:cNvPr>
          <p:cNvCxnSpPr>
            <a:cxnSpLocks/>
          </p:cNvCxnSpPr>
          <p:nvPr/>
        </p:nvCxnSpPr>
        <p:spPr>
          <a:xfrm>
            <a:off x="9196264" y="1729601"/>
            <a:ext cx="1446079" cy="9829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DB8723D7-50CC-4FEE-BE34-ABDC79CB1016}"/>
              </a:ext>
            </a:extLst>
          </p:cNvPr>
          <p:cNvCxnSpPr>
            <a:cxnSpLocks/>
          </p:cNvCxnSpPr>
          <p:nvPr/>
        </p:nvCxnSpPr>
        <p:spPr>
          <a:xfrm>
            <a:off x="9178683" y="2300515"/>
            <a:ext cx="634749" cy="41203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" name="Table 64">
            <a:extLst>
              <a:ext uri="{FF2B5EF4-FFF2-40B4-BE49-F238E27FC236}">
                <a16:creationId xmlns:a16="http://schemas.microsoft.com/office/drawing/2014/main" id="{AD6419D3-C0C7-4BCE-B880-982BFF8D3C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826580"/>
              </p:ext>
            </p:extLst>
          </p:nvPr>
        </p:nvGraphicFramePr>
        <p:xfrm>
          <a:off x="8423297" y="3636770"/>
          <a:ext cx="16286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1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" name="Table 65">
            <a:extLst>
              <a:ext uri="{FF2B5EF4-FFF2-40B4-BE49-F238E27FC236}">
                <a16:creationId xmlns:a16="http://schemas.microsoft.com/office/drawing/2014/main" id="{FEF1E299-B914-49B8-A738-BC1AB9FF8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401092"/>
              </p:ext>
            </p:extLst>
          </p:nvPr>
        </p:nvGraphicFramePr>
        <p:xfrm>
          <a:off x="8443774" y="4265647"/>
          <a:ext cx="16286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1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>
            <a:extLst>
              <a:ext uri="{FF2B5EF4-FFF2-40B4-BE49-F238E27FC236}">
                <a16:creationId xmlns:a16="http://schemas.microsoft.com/office/drawing/2014/main" id="{163FD8BD-3CEC-468F-A24E-0F7415DA5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069173"/>
              </p:ext>
            </p:extLst>
          </p:nvPr>
        </p:nvGraphicFramePr>
        <p:xfrm>
          <a:off x="8423297" y="4912987"/>
          <a:ext cx="16286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1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CD595754-9AE8-4E8E-B315-2C20C4491A27}"/>
              </a:ext>
            </a:extLst>
          </p:cNvPr>
          <p:cNvCxnSpPr>
            <a:cxnSpLocks/>
          </p:cNvCxnSpPr>
          <p:nvPr/>
        </p:nvCxnSpPr>
        <p:spPr>
          <a:xfrm flipH="1">
            <a:off x="8423297" y="3761024"/>
            <a:ext cx="1399438" cy="113189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343F163E-BCC5-4A22-BBB7-9D2328BA7E0A}"/>
              </a:ext>
            </a:extLst>
          </p:cNvPr>
          <p:cNvCxnSpPr>
            <a:cxnSpLocks/>
          </p:cNvCxnSpPr>
          <p:nvPr/>
        </p:nvCxnSpPr>
        <p:spPr>
          <a:xfrm>
            <a:off x="8443774" y="4636487"/>
            <a:ext cx="567853" cy="45287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8464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4897" y="662282"/>
            <a:ext cx="78149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6.3 Four rotation types for AVL trees with three nodes. </a:t>
            </a: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(d) Double RL-rotation (on input (1, 3, 2)</a:t>
            </a:r>
          </a:p>
        </p:txBody>
      </p:sp>
      <p:sp>
        <p:nvSpPr>
          <p:cNvPr id="3" name="Oval 15"/>
          <p:cNvSpPr>
            <a:spLocks noChangeArrowheads="1"/>
          </p:cNvSpPr>
          <p:nvPr/>
        </p:nvSpPr>
        <p:spPr bwMode="auto">
          <a:xfrm>
            <a:off x="2677562" y="1988159"/>
            <a:ext cx="623937" cy="536879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val 15"/>
          <p:cNvSpPr>
            <a:spLocks noChangeArrowheads="1"/>
          </p:cNvSpPr>
          <p:nvPr/>
        </p:nvSpPr>
        <p:spPr bwMode="auto">
          <a:xfrm>
            <a:off x="3736526" y="2906822"/>
            <a:ext cx="554618" cy="54359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15"/>
          <p:cNvSpPr>
            <a:spLocks noChangeArrowheads="1"/>
          </p:cNvSpPr>
          <p:nvPr/>
        </p:nvSpPr>
        <p:spPr bwMode="auto">
          <a:xfrm>
            <a:off x="2769993" y="3867479"/>
            <a:ext cx="608571" cy="536879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 flipH="1" flipV="1">
            <a:off x="2913673" y="2519439"/>
            <a:ext cx="1141761" cy="38738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V="1">
            <a:off x="3044453" y="3450416"/>
            <a:ext cx="972237" cy="417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4865412" y="2346606"/>
            <a:ext cx="685800" cy="1143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Oval 15"/>
          <p:cNvSpPr>
            <a:spLocks noChangeArrowheads="1"/>
          </p:cNvSpPr>
          <p:nvPr/>
        </p:nvSpPr>
        <p:spPr bwMode="auto">
          <a:xfrm>
            <a:off x="7853119" y="2770700"/>
            <a:ext cx="610136" cy="594196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Oval 15"/>
          <p:cNvSpPr>
            <a:spLocks noChangeArrowheads="1"/>
          </p:cNvSpPr>
          <p:nvPr/>
        </p:nvSpPr>
        <p:spPr bwMode="auto">
          <a:xfrm>
            <a:off x="6239035" y="2802917"/>
            <a:ext cx="623949" cy="594196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Oval 15"/>
          <p:cNvSpPr>
            <a:spLocks noChangeArrowheads="1"/>
          </p:cNvSpPr>
          <p:nvPr/>
        </p:nvSpPr>
        <p:spPr bwMode="auto">
          <a:xfrm>
            <a:off x="7020558" y="1966727"/>
            <a:ext cx="594069" cy="535826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 flipH="1">
            <a:off x="6511479" y="2493256"/>
            <a:ext cx="842127" cy="3096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7305634" y="2492159"/>
            <a:ext cx="870823" cy="28225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214959" y="1648290"/>
            <a:ext cx="4794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37077" y="2731888"/>
            <a:ext cx="4398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339920" y="3823932"/>
            <a:ext cx="354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854911" y="2652299"/>
            <a:ext cx="354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515046" y="2610506"/>
            <a:ext cx="354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608781" y="1738679"/>
            <a:ext cx="354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g0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876587" y="1923209"/>
            <a:ext cx="6417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RL</a:t>
            </a:r>
            <a:endParaRPr lang="en-US" sz="2000" dirty="0"/>
          </a:p>
        </p:txBody>
      </p:sp>
      <p:sp>
        <p:nvSpPr>
          <p:cNvPr id="27" name="Oval 15"/>
          <p:cNvSpPr>
            <a:spLocks noChangeArrowheads="1"/>
          </p:cNvSpPr>
          <p:nvPr/>
        </p:nvSpPr>
        <p:spPr bwMode="auto">
          <a:xfrm>
            <a:off x="5347285" y="3944816"/>
            <a:ext cx="611766" cy="554188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Oval 15"/>
          <p:cNvSpPr>
            <a:spLocks noChangeArrowheads="1"/>
          </p:cNvSpPr>
          <p:nvPr/>
        </p:nvSpPr>
        <p:spPr bwMode="auto">
          <a:xfrm>
            <a:off x="6199050" y="4795828"/>
            <a:ext cx="622034" cy="56921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Oval 15"/>
          <p:cNvSpPr>
            <a:spLocks noChangeArrowheads="1"/>
          </p:cNvSpPr>
          <p:nvPr/>
        </p:nvSpPr>
        <p:spPr bwMode="auto">
          <a:xfrm>
            <a:off x="7112861" y="5716739"/>
            <a:ext cx="586770" cy="568813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Line 14"/>
          <p:cNvSpPr>
            <a:spLocks noChangeShapeType="1"/>
          </p:cNvSpPr>
          <p:nvPr/>
        </p:nvSpPr>
        <p:spPr bwMode="auto">
          <a:xfrm>
            <a:off x="5639093" y="4503045"/>
            <a:ext cx="785806" cy="3037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14"/>
          <p:cNvSpPr>
            <a:spLocks noChangeShapeType="1"/>
          </p:cNvSpPr>
          <p:nvPr/>
        </p:nvSpPr>
        <p:spPr bwMode="auto">
          <a:xfrm>
            <a:off x="6667952" y="5303930"/>
            <a:ext cx="713362" cy="41280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874326" y="3780040"/>
            <a:ext cx="4880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 -2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847914" y="4627407"/>
            <a:ext cx="4472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-1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683826" y="5547082"/>
            <a:ext cx="35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450875" y="10416620"/>
            <a:ext cx="35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8" name="AutoShape 2"/>
          <p:cNvSpPr>
            <a:spLocks noChangeArrowheads="1"/>
          </p:cNvSpPr>
          <p:nvPr/>
        </p:nvSpPr>
        <p:spPr bwMode="auto">
          <a:xfrm rot="1574373">
            <a:off x="4110651" y="4249517"/>
            <a:ext cx="429588" cy="3429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7694062" y="5885063"/>
            <a:ext cx="35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42" name="AutoShape 2"/>
          <p:cNvSpPr>
            <a:spLocks noChangeArrowheads="1"/>
          </p:cNvSpPr>
          <p:nvPr/>
        </p:nvSpPr>
        <p:spPr bwMode="auto">
          <a:xfrm rot="18167050">
            <a:off x="7255704" y="3773366"/>
            <a:ext cx="501066" cy="3429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AutoShape 3"/>
          <p:cNvSpPr>
            <a:spLocks noChangeArrowheads="1"/>
          </p:cNvSpPr>
          <p:nvPr/>
        </p:nvSpPr>
        <p:spPr bwMode="auto">
          <a:xfrm rot="6134200">
            <a:off x="5457361" y="3201568"/>
            <a:ext cx="375099" cy="1073918"/>
          </a:xfrm>
          <a:prstGeom prst="curvedRightArrow">
            <a:avLst>
              <a:gd name="adj1" fmla="val 39342"/>
              <a:gd name="adj2" fmla="val 39342"/>
              <a:gd name="adj3" fmla="val 9628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033706" y="3662968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Left on g</a:t>
            </a:r>
            <a:endParaRPr lang="en-US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5" name="AutoShape 4"/>
          <p:cNvSpPr>
            <a:spLocks noChangeArrowheads="1"/>
          </p:cNvSpPr>
          <p:nvPr/>
        </p:nvSpPr>
        <p:spPr bwMode="auto">
          <a:xfrm rot="17665363" flipH="1">
            <a:off x="4544719" y="2219989"/>
            <a:ext cx="313207" cy="1043442"/>
          </a:xfrm>
          <a:prstGeom prst="curvedRightArrow">
            <a:avLst>
              <a:gd name="adj1" fmla="val 58785"/>
              <a:gd name="adj2" fmla="val 58785"/>
              <a:gd name="adj3" fmla="val 9628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106183" y="2689172"/>
            <a:ext cx="1146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Right on c</a:t>
            </a:r>
            <a:endParaRPr lang="en-US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6" name="Right Arrow 45"/>
          <p:cNvSpPr/>
          <p:nvPr/>
        </p:nvSpPr>
        <p:spPr>
          <a:xfrm rot="20707062">
            <a:off x="2216550" y="2206188"/>
            <a:ext cx="318782" cy="1422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1044744" y="5021650"/>
            <a:ext cx="4721033" cy="156966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Pattern: Factors are -2, 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This needs single R-rotation at the node with factor 1, and then L-rotation at the node with factor -2.</a:t>
            </a:r>
          </a:p>
        </p:txBody>
      </p:sp>
      <p:graphicFrame>
        <p:nvGraphicFramePr>
          <p:cNvPr id="49" name="Table 48">
            <a:extLst>
              <a:ext uri="{FF2B5EF4-FFF2-40B4-BE49-F238E27FC236}">
                <a16:creationId xmlns:a16="http://schemas.microsoft.com/office/drawing/2014/main" id="{F6E93224-19DD-49FF-B2DE-093B211010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236392"/>
              </p:ext>
            </p:extLst>
          </p:nvPr>
        </p:nvGraphicFramePr>
        <p:xfrm>
          <a:off x="851149" y="3267184"/>
          <a:ext cx="1629768" cy="38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4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2942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FBAE24D4-E8B3-4207-8DBA-AADA6CC38E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214354"/>
              </p:ext>
            </p:extLst>
          </p:nvPr>
        </p:nvGraphicFramePr>
        <p:xfrm>
          <a:off x="905940" y="2690484"/>
          <a:ext cx="1611992" cy="38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9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2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29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2942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" name="Table 51">
            <a:extLst>
              <a:ext uri="{FF2B5EF4-FFF2-40B4-BE49-F238E27FC236}">
                <a16:creationId xmlns:a16="http://schemas.microsoft.com/office/drawing/2014/main" id="{D840018D-A16F-41B1-BB1B-15194758C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483359"/>
              </p:ext>
            </p:extLst>
          </p:nvPr>
        </p:nvGraphicFramePr>
        <p:xfrm>
          <a:off x="811057" y="3824388"/>
          <a:ext cx="1654884" cy="38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37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37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2942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3" name="Line 14">
            <a:extLst>
              <a:ext uri="{FF2B5EF4-FFF2-40B4-BE49-F238E27FC236}">
                <a16:creationId xmlns:a16="http://schemas.microsoft.com/office/drawing/2014/main" id="{2DBB96C8-0E49-482F-B465-A02C160C73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7689" y="2931060"/>
            <a:ext cx="1432340" cy="34069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Line 14">
            <a:extLst>
              <a:ext uri="{FF2B5EF4-FFF2-40B4-BE49-F238E27FC236}">
                <a16:creationId xmlns:a16="http://schemas.microsoft.com/office/drawing/2014/main" id="{67CF04CE-6749-4AA7-A764-03E6A43A71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8891" y="3505565"/>
            <a:ext cx="642572" cy="304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1AD9A05D-7094-4086-AAF8-D609088128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258460"/>
              </p:ext>
            </p:extLst>
          </p:nvPr>
        </p:nvGraphicFramePr>
        <p:xfrm>
          <a:off x="8604796" y="4277580"/>
          <a:ext cx="1627248" cy="38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2942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Table 55">
            <a:extLst>
              <a:ext uri="{FF2B5EF4-FFF2-40B4-BE49-F238E27FC236}">
                <a16:creationId xmlns:a16="http://schemas.microsoft.com/office/drawing/2014/main" id="{66DBCE13-9673-45C3-8749-9862CBB65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820045"/>
              </p:ext>
            </p:extLst>
          </p:nvPr>
        </p:nvGraphicFramePr>
        <p:xfrm>
          <a:off x="8604796" y="4887856"/>
          <a:ext cx="1627248" cy="38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2942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7" name="Table 56">
            <a:extLst>
              <a:ext uri="{FF2B5EF4-FFF2-40B4-BE49-F238E27FC236}">
                <a16:creationId xmlns:a16="http://schemas.microsoft.com/office/drawing/2014/main" id="{F9BADC64-A055-48E1-8189-37CF009D4F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986726"/>
              </p:ext>
            </p:extLst>
          </p:nvPr>
        </p:nvGraphicFramePr>
        <p:xfrm>
          <a:off x="8653623" y="5498132"/>
          <a:ext cx="1627248" cy="38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2942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8" name="Line 14">
            <a:extLst>
              <a:ext uri="{FF2B5EF4-FFF2-40B4-BE49-F238E27FC236}">
                <a16:creationId xmlns:a16="http://schemas.microsoft.com/office/drawing/2014/main" id="{F90E0839-58F4-4BA4-A8FE-6FB8EB585969}"/>
              </a:ext>
            </a:extLst>
          </p:cNvPr>
          <p:cNvSpPr>
            <a:spLocks noChangeShapeType="1"/>
          </p:cNvSpPr>
          <p:nvPr/>
        </p:nvSpPr>
        <p:spPr bwMode="auto">
          <a:xfrm>
            <a:off x="8604796" y="5238703"/>
            <a:ext cx="1372219" cy="46166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Line 14">
            <a:extLst>
              <a:ext uri="{FF2B5EF4-FFF2-40B4-BE49-F238E27FC236}">
                <a16:creationId xmlns:a16="http://schemas.microsoft.com/office/drawing/2014/main" id="{D0CD85FE-A094-45F8-86ED-E861134A85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53623" y="4488002"/>
            <a:ext cx="1306277" cy="1010129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0" name="Table 59">
            <a:extLst>
              <a:ext uri="{FF2B5EF4-FFF2-40B4-BE49-F238E27FC236}">
                <a16:creationId xmlns:a16="http://schemas.microsoft.com/office/drawing/2014/main" id="{573F707B-78D6-4FAB-AFD6-5A2F94B81C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955887"/>
              </p:ext>
            </p:extLst>
          </p:nvPr>
        </p:nvGraphicFramePr>
        <p:xfrm>
          <a:off x="9177497" y="1452747"/>
          <a:ext cx="1599036" cy="38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9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2942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1" name="Table 60">
            <a:extLst>
              <a:ext uri="{FF2B5EF4-FFF2-40B4-BE49-F238E27FC236}">
                <a16:creationId xmlns:a16="http://schemas.microsoft.com/office/drawing/2014/main" id="{A0E9F221-FABC-4C15-B8E7-972449AF9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721276"/>
              </p:ext>
            </p:extLst>
          </p:nvPr>
        </p:nvGraphicFramePr>
        <p:xfrm>
          <a:off x="9149284" y="1998955"/>
          <a:ext cx="1627248" cy="368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8402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2" name="Table 61">
            <a:extLst>
              <a:ext uri="{FF2B5EF4-FFF2-40B4-BE49-F238E27FC236}">
                <a16:creationId xmlns:a16="http://schemas.microsoft.com/office/drawing/2014/main" id="{EF85C54E-5FE2-4D60-BAB8-95A92CF954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844750"/>
              </p:ext>
            </p:extLst>
          </p:nvPr>
        </p:nvGraphicFramePr>
        <p:xfrm>
          <a:off x="9149284" y="2620736"/>
          <a:ext cx="1627248" cy="38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2942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3" name="Line 14">
            <a:extLst>
              <a:ext uri="{FF2B5EF4-FFF2-40B4-BE49-F238E27FC236}">
                <a16:creationId xmlns:a16="http://schemas.microsoft.com/office/drawing/2014/main" id="{D5FE86F5-6EA0-45D1-AB5B-519030C35A8B}"/>
              </a:ext>
            </a:extLst>
          </p:cNvPr>
          <p:cNvSpPr>
            <a:spLocks noChangeShapeType="1"/>
          </p:cNvSpPr>
          <p:nvPr/>
        </p:nvSpPr>
        <p:spPr bwMode="auto">
          <a:xfrm>
            <a:off x="9175181" y="1835689"/>
            <a:ext cx="571362" cy="99016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Line 14">
            <a:extLst>
              <a:ext uri="{FF2B5EF4-FFF2-40B4-BE49-F238E27FC236}">
                <a16:creationId xmlns:a16="http://schemas.microsoft.com/office/drawing/2014/main" id="{5B3BB70C-F610-4070-AE0A-1C14C6463D6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61997" y="2346607"/>
            <a:ext cx="1389833" cy="42409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55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1872344" y="1338892"/>
            <a:ext cx="8038011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highlight>
                  <a:srgbClr val="FFFF00"/>
                </a:highlight>
                <a:ea typeface="SimSun" panose="02010600030101010101" pitchFamily="2" charset="-122"/>
              </a:rPr>
              <a:t>Four Rotation Types:</a:t>
            </a:r>
          </a:p>
          <a:p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  <a:r>
              <a:rPr lang="en-US" sz="1400" dirty="0">
                <a:latin typeface="Courier New" panose="02070309020205020404" pitchFamily="49" charset="0"/>
                <a:ea typeface="SimSun" panose="02010600030101010101" pitchFamily="2" charset="-122"/>
              </a:rPr>
              <a:t> 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Pattern: Two adjacent nodes with 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factors are 2, 1.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needs single R-rotation at the node with factor 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Pattern: Two adjacent nodes with  factors are -2, -1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needs single L-rotation at the node with factor -2.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Pattern: Two adjacent nodes with  factors are 2, -1.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needs single L-rotation at the node with factor -1, and then R-rotation at the node with factor 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Pattern: Two adjacent nodes with  factors are -2, 1.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needs single R-rotation at the node with factor 1, and then L-rotation at the node with factor -2.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26384B-B249-4A52-BFA0-08FD6E688A6D}"/>
              </a:ext>
            </a:extLst>
          </p:cNvPr>
          <p:cNvSpPr/>
          <p:nvPr/>
        </p:nvSpPr>
        <p:spPr>
          <a:xfrm>
            <a:off x="1776211" y="441215"/>
            <a:ext cx="8021042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</a:t>
            </a:r>
          </a:p>
        </p:txBody>
      </p:sp>
    </p:spTree>
    <p:extLst>
      <p:ext uri="{BB962C8B-B14F-4D97-AF65-F5344CB8AC3E}">
        <p14:creationId xmlns:p14="http://schemas.microsoft.com/office/powerpoint/2010/main" val="3630489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1961964" y="2272937"/>
            <a:ext cx="8303495" cy="3014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ea typeface="SimSun" panose="02010600030101010101" pitchFamily="2" charset="-122"/>
              </a:rPr>
              <a:t>First rotation type:</a:t>
            </a:r>
          </a:p>
          <a:p>
            <a:r>
              <a:rPr lang="en-US" sz="2400" dirty="0">
                <a:ea typeface="SimSun" panose="02010600030101010101" pitchFamily="2" charset="-122"/>
              </a:rPr>
              <a:t> </a:t>
            </a:r>
          </a:p>
          <a:p>
            <a:pPr marL="800100" lvl="1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Single right rotation (or R-rotation)</a:t>
            </a:r>
          </a:p>
          <a:p>
            <a:pPr marL="685800" lvl="1"/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marL="1257300" lvl="2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this rotation is performed after a new key is inserted into the left subtree of the left child of a tree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whose root had the balance of +1 before the insertion.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481F35B-8851-472B-8621-ECED62F21DD2}"/>
              </a:ext>
            </a:extLst>
          </p:cNvPr>
          <p:cNvSpPr/>
          <p:nvPr/>
        </p:nvSpPr>
        <p:spPr>
          <a:xfrm>
            <a:off x="1961964" y="1492224"/>
            <a:ext cx="70640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Pattern: Two adjacent nodes with  factors are 2, 1. </a:t>
            </a:r>
            <a:endParaRPr lang="en-US" sz="2400" dirty="0">
              <a:highlight>
                <a:srgbClr val="FFFF00"/>
              </a:highligh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24BAE3-A22E-4518-82CB-4571E24F5578}"/>
              </a:ext>
            </a:extLst>
          </p:cNvPr>
          <p:cNvSpPr/>
          <p:nvPr/>
        </p:nvSpPr>
        <p:spPr>
          <a:xfrm>
            <a:off x="1961964" y="588401"/>
            <a:ext cx="80210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</a:t>
            </a:r>
          </a:p>
        </p:txBody>
      </p:sp>
    </p:spTree>
    <p:extLst>
      <p:ext uri="{BB962C8B-B14F-4D97-AF65-F5344CB8AC3E}">
        <p14:creationId xmlns:p14="http://schemas.microsoft.com/office/powerpoint/2010/main" val="1284179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6"/>
          <p:cNvSpPr>
            <a:spLocks noChangeArrowheads="1"/>
          </p:cNvSpPr>
          <p:nvPr/>
        </p:nvSpPr>
        <p:spPr bwMode="auto">
          <a:xfrm>
            <a:off x="2228605" y="3256152"/>
            <a:ext cx="558498" cy="927609"/>
          </a:xfrm>
          <a:prstGeom prst="flowChartExtract">
            <a:avLst/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3330432" y="3259714"/>
            <a:ext cx="571500" cy="927609"/>
          </a:xfrm>
          <a:prstGeom prst="flowChartExtract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3881327" y="2282739"/>
            <a:ext cx="646147" cy="947054"/>
          </a:xfrm>
          <a:prstGeom prst="flowChartExtract">
            <a:avLst/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 flipH="1">
            <a:off x="2523840" y="2670907"/>
            <a:ext cx="614460" cy="6541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2509304" y="4187323"/>
            <a:ext cx="1497" cy="44074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1"/>
          <p:cNvSpPr>
            <a:spLocks noChangeArrowheads="1"/>
          </p:cNvSpPr>
          <p:nvPr/>
        </p:nvSpPr>
        <p:spPr bwMode="auto">
          <a:xfrm>
            <a:off x="2282567" y="4628072"/>
            <a:ext cx="470202" cy="44105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7192156" y="2703561"/>
            <a:ext cx="671374" cy="951246"/>
          </a:xfrm>
          <a:prstGeom prst="flowChartExtract">
            <a:avLst/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8139731" y="3679070"/>
            <a:ext cx="546272" cy="967075"/>
          </a:xfrm>
          <a:prstGeom prst="flowChartExtract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9217159" y="3701417"/>
            <a:ext cx="620309" cy="967075"/>
          </a:xfrm>
          <a:prstGeom prst="flowChartExtract">
            <a:avLst/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5364684" y="2939629"/>
            <a:ext cx="923280" cy="239555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AutoShape 1"/>
          <p:cNvSpPr>
            <a:spLocks noChangeArrowheads="1"/>
          </p:cNvSpPr>
          <p:nvPr/>
        </p:nvSpPr>
        <p:spPr bwMode="auto">
          <a:xfrm>
            <a:off x="2993274" y="2333844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>
            <a:off x="3135319" y="2701398"/>
            <a:ext cx="481419" cy="58144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AutoShape 1"/>
          <p:cNvSpPr>
            <a:spLocks noChangeArrowheads="1"/>
          </p:cNvSpPr>
          <p:nvPr/>
        </p:nvSpPr>
        <p:spPr bwMode="auto">
          <a:xfrm>
            <a:off x="3565694" y="1452198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12"/>
          <p:cNvSpPr>
            <a:spLocks noChangeShapeType="1"/>
          </p:cNvSpPr>
          <p:nvPr/>
        </p:nvSpPr>
        <p:spPr bwMode="auto">
          <a:xfrm flipH="1">
            <a:off x="3157000" y="1816002"/>
            <a:ext cx="571501" cy="5358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6" name="Line 12"/>
          <p:cNvSpPr>
            <a:spLocks noChangeShapeType="1"/>
          </p:cNvSpPr>
          <p:nvPr/>
        </p:nvSpPr>
        <p:spPr bwMode="auto">
          <a:xfrm>
            <a:off x="3728500" y="1824882"/>
            <a:ext cx="463409" cy="508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4544891" y="925264"/>
            <a:ext cx="26729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ea typeface="SimSun" panose="02010600030101010101" pitchFamily="2" charset="-122"/>
                <a:cs typeface="Times New Roman" panose="02020603050405020304" pitchFamily="18" charset="0"/>
              </a:rPr>
              <a:t>Single R-rotation</a:t>
            </a:r>
            <a:endParaRPr kumimoji="0" lang="en-US" altLang="zh-CN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</a:endParaRPr>
          </a:p>
        </p:txBody>
      </p:sp>
      <p:sp>
        <p:nvSpPr>
          <p:cNvPr id="39" name="Line 12"/>
          <p:cNvSpPr>
            <a:spLocks noChangeShapeType="1"/>
          </p:cNvSpPr>
          <p:nvPr/>
        </p:nvSpPr>
        <p:spPr bwMode="auto">
          <a:xfrm>
            <a:off x="3724177" y="1003730"/>
            <a:ext cx="1402" cy="44475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2121173" y="3208813"/>
            <a:ext cx="40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43" name="AutoShape 1"/>
          <p:cNvSpPr>
            <a:spLocks noChangeArrowheads="1"/>
          </p:cNvSpPr>
          <p:nvPr/>
        </p:nvSpPr>
        <p:spPr bwMode="auto">
          <a:xfrm>
            <a:off x="8693166" y="2721735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AutoShape 1"/>
          <p:cNvSpPr>
            <a:spLocks noChangeArrowheads="1"/>
          </p:cNvSpPr>
          <p:nvPr/>
        </p:nvSpPr>
        <p:spPr bwMode="auto">
          <a:xfrm>
            <a:off x="7899781" y="1885817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Line 12"/>
          <p:cNvSpPr>
            <a:spLocks noChangeShapeType="1"/>
          </p:cNvSpPr>
          <p:nvPr/>
        </p:nvSpPr>
        <p:spPr bwMode="auto">
          <a:xfrm>
            <a:off x="8063650" y="1449427"/>
            <a:ext cx="1402" cy="44475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Line 12"/>
          <p:cNvSpPr>
            <a:spLocks noChangeShapeType="1"/>
          </p:cNvSpPr>
          <p:nvPr/>
        </p:nvSpPr>
        <p:spPr bwMode="auto">
          <a:xfrm>
            <a:off x="8099746" y="2247602"/>
            <a:ext cx="739292" cy="47413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Line 12"/>
          <p:cNvSpPr>
            <a:spLocks noChangeShapeType="1"/>
          </p:cNvSpPr>
          <p:nvPr/>
        </p:nvSpPr>
        <p:spPr bwMode="auto">
          <a:xfrm>
            <a:off x="8880155" y="3076382"/>
            <a:ext cx="635484" cy="67459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Line 12"/>
          <p:cNvSpPr>
            <a:spLocks noChangeShapeType="1"/>
          </p:cNvSpPr>
          <p:nvPr/>
        </p:nvSpPr>
        <p:spPr bwMode="auto">
          <a:xfrm flipH="1">
            <a:off x="8394685" y="3065532"/>
            <a:ext cx="485470" cy="665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Line 12"/>
          <p:cNvSpPr>
            <a:spLocks noChangeShapeType="1"/>
          </p:cNvSpPr>
          <p:nvPr/>
        </p:nvSpPr>
        <p:spPr bwMode="auto">
          <a:xfrm flipH="1">
            <a:off x="7514501" y="2228555"/>
            <a:ext cx="585243" cy="52067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7125174" y="2518399"/>
            <a:ext cx="40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585045" y="1629619"/>
            <a:ext cx="40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9102299" y="2629139"/>
            <a:ext cx="293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839226" y="4533913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3435676" y="4227020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4112562" y="3277840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6893235" y="3973845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400" dirty="0"/>
          </a:p>
        </p:txBody>
      </p:sp>
      <p:sp>
        <p:nvSpPr>
          <p:cNvPr id="58" name="TextBox 57"/>
          <p:cNvSpPr txBox="1"/>
          <p:nvPr/>
        </p:nvSpPr>
        <p:spPr>
          <a:xfrm>
            <a:off x="8242491" y="4637816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400" dirty="0"/>
          </a:p>
        </p:txBody>
      </p:sp>
      <p:sp>
        <p:nvSpPr>
          <p:cNvPr id="59" name="TextBox 58"/>
          <p:cNvSpPr txBox="1"/>
          <p:nvPr/>
        </p:nvSpPr>
        <p:spPr>
          <a:xfrm>
            <a:off x="9361162" y="4626698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400" dirty="0"/>
          </a:p>
        </p:txBody>
      </p:sp>
      <p:sp>
        <p:nvSpPr>
          <p:cNvPr id="60" name="Line 2"/>
          <p:cNvSpPr>
            <a:spLocks noChangeShapeType="1"/>
          </p:cNvSpPr>
          <p:nvPr/>
        </p:nvSpPr>
        <p:spPr bwMode="auto">
          <a:xfrm>
            <a:off x="7531663" y="3666150"/>
            <a:ext cx="6294" cy="61962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AutoShape 1"/>
          <p:cNvSpPr>
            <a:spLocks noChangeArrowheads="1"/>
          </p:cNvSpPr>
          <p:nvPr/>
        </p:nvSpPr>
        <p:spPr bwMode="auto">
          <a:xfrm>
            <a:off x="7313805" y="4255495"/>
            <a:ext cx="470202" cy="44105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1770273" y="5128060"/>
            <a:ext cx="84100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6.4   General form of the R-rotation in the AVL tree.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 shaded node       is the last one inserted.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Pattern: Two adjacent nodes with factors are 2, 1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This needs single R-rotation at the node with factor 2</a:t>
            </a:r>
            <a:endParaRPr lang="en-US" sz="2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10246" y="1239793"/>
            <a:ext cx="344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/>
              <a:t>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291198" y="2084022"/>
            <a:ext cx="344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/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562021" y="3238654"/>
            <a:ext cx="609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1, -1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615940" y="3136633"/>
            <a:ext cx="34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65" name="AutoShape 1">
            <a:extLst>
              <a:ext uri="{FF2B5EF4-FFF2-40B4-BE49-F238E27FC236}">
                <a16:creationId xmlns:a16="http://schemas.microsoft.com/office/drawing/2014/main" id="{E4457E62-33CC-4BD9-BD4B-467DC84A6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4331" y="5599807"/>
            <a:ext cx="228423" cy="23433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009038-B8F6-471D-8A73-577FEA1DCF8E}"/>
              </a:ext>
            </a:extLst>
          </p:cNvPr>
          <p:cNvSpPr/>
          <p:nvPr/>
        </p:nvSpPr>
        <p:spPr>
          <a:xfrm>
            <a:off x="5487770" y="2591146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R</a:t>
            </a:r>
            <a:endParaRPr lang="en-US" sz="2400" dirty="0"/>
          </a:p>
        </p:txBody>
      </p:sp>
      <p:sp>
        <p:nvSpPr>
          <p:cNvPr id="8" name="Arrow: Curved Down 7">
            <a:extLst>
              <a:ext uri="{FF2B5EF4-FFF2-40B4-BE49-F238E27FC236}">
                <a16:creationId xmlns:a16="http://schemas.microsoft.com/office/drawing/2014/main" id="{71DCF65D-F219-4CA9-AE73-DA062E245E67}"/>
              </a:ext>
            </a:extLst>
          </p:cNvPr>
          <p:cNvSpPr/>
          <p:nvPr/>
        </p:nvSpPr>
        <p:spPr>
          <a:xfrm rot="20755982">
            <a:off x="3495510" y="1300979"/>
            <a:ext cx="417625" cy="123974"/>
          </a:xfrm>
          <a:prstGeom prst="curved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5F7593B-79EC-41C3-A404-CEC1CE1278F7}"/>
              </a:ext>
            </a:extLst>
          </p:cNvPr>
          <p:cNvSpPr/>
          <p:nvPr/>
        </p:nvSpPr>
        <p:spPr>
          <a:xfrm>
            <a:off x="1964775" y="162524"/>
            <a:ext cx="8021042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</a:t>
            </a:r>
          </a:p>
        </p:txBody>
      </p:sp>
    </p:spTree>
    <p:extLst>
      <p:ext uri="{BB962C8B-B14F-4D97-AF65-F5344CB8AC3E}">
        <p14:creationId xmlns:p14="http://schemas.microsoft.com/office/powerpoint/2010/main" val="3769831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97836" y="2616494"/>
            <a:ext cx="7596328" cy="298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ea typeface="SimSun" panose="02010600030101010101" pitchFamily="2" charset="-122"/>
              </a:rPr>
              <a:t>Second rotation type: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Courier New" panose="02070309020205020404" pitchFamily="49" charset="0"/>
                <a:ea typeface="SimSun" panose="02010600030101010101" pitchFamily="2" charset="-122"/>
              </a:rPr>
              <a:t> 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2.  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Single left rotation (or L-rotation)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Courier New" panose="02070309020205020404" pitchFamily="49" charset="0"/>
                <a:ea typeface="SimSun" panose="02010600030101010101" pitchFamily="2" charset="-122"/>
              </a:rPr>
              <a:t> 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800100" lvl="1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This rotation is performed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after a new key is inserted into the right subtree of the right child of a tree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whose root had the balance of -1 before the insertion</a:t>
            </a:r>
            <a:r>
              <a:rPr lang="en-US" sz="2400" dirty="0">
                <a:latin typeface="Courier New" panose="02070309020205020404" pitchFamily="49" charset="0"/>
                <a:ea typeface="SimSun" panose="02010600030101010101" pitchFamily="2" charset="-122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31673E-B0D0-40C1-B1FF-D7D0A439802C}"/>
              </a:ext>
            </a:extLst>
          </p:cNvPr>
          <p:cNvSpPr/>
          <p:nvPr/>
        </p:nvSpPr>
        <p:spPr>
          <a:xfrm>
            <a:off x="2297836" y="1743791"/>
            <a:ext cx="72352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Pattern: Two adjacent nodes with  factors are -2, -1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highlight>
                <a:srgbClr val="FFFF00"/>
              </a:highligh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22BF70-8FF7-440B-A25D-F63DE66FA820}"/>
              </a:ext>
            </a:extLst>
          </p:cNvPr>
          <p:cNvSpPr/>
          <p:nvPr/>
        </p:nvSpPr>
        <p:spPr>
          <a:xfrm>
            <a:off x="2085479" y="591223"/>
            <a:ext cx="80210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</a:t>
            </a:r>
          </a:p>
        </p:txBody>
      </p:sp>
    </p:spTree>
    <p:extLst>
      <p:ext uri="{BB962C8B-B14F-4D97-AF65-F5344CB8AC3E}">
        <p14:creationId xmlns:p14="http://schemas.microsoft.com/office/powerpoint/2010/main" val="786818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6">
            <a:extLst>
              <a:ext uri="{FF2B5EF4-FFF2-40B4-BE49-F238E27FC236}">
                <a16:creationId xmlns:a16="http://schemas.microsoft.com/office/drawing/2014/main" id="{C793EB20-10A5-4607-968A-9BE6169BF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0270" y="4060512"/>
            <a:ext cx="558498" cy="927609"/>
          </a:xfrm>
          <a:prstGeom prst="flowChartExtract">
            <a:avLst/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5">
            <a:extLst>
              <a:ext uri="{FF2B5EF4-FFF2-40B4-BE49-F238E27FC236}">
                <a16:creationId xmlns:a16="http://schemas.microsoft.com/office/drawing/2014/main" id="{0F0D44B9-6427-4B86-9B3F-A5A0C038B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203" y="4053662"/>
            <a:ext cx="571500" cy="927609"/>
          </a:xfrm>
          <a:prstGeom prst="flowChartExtract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9">
            <a:extLst>
              <a:ext uri="{FF2B5EF4-FFF2-40B4-BE49-F238E27FC236}">
                <a16:creationId xmlns:a16="http://schemas.microsoft.com/office/drawing/2014/main" id="{C0FD6904-D7A7-477F-AB5A-40A62E87E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5615" y="2901839"/>
            <a:ext cx="646147" cy="947054"/>
          </a:xfrm>
          <a:prstGeom prst="flowChartExtract">
            <a:avLst/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12">
            <a:extLst>
              <a:ext uri="{FF2B5EF4-FFF2-40B4-BE49-F238E27FC236}">
                <a16:creationId xmlns:a16="http://schemas.microsoft.com/office/drawing/2014/main" id="{CDDC1C66-1BC0-4819-87F6-FEAA79A8CC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4341" y="3339331"/>
            <a:ext cx="592614" cy="71433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2">
            <a:extLst>
              <a:ext uri="{FF2B5EF4-FFF2-40B4-BE49-F238E27FC236}">
                <a16:creationId xmlns:a16="http://schemas.microsoft.com/office/drawing/2014/main" id="{6DF6923B-B3CE-4FD0-AE09-3136C585C45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2735" y="4981270"/>
            <a:ext cx="336573" cy="57522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">
            <a:extLst>
              <a:ext uri="{FF2B5EF4-FFF2-40B4-BE49-F238E27FC236}">
                <a16:creationId xmlns:a16="http://schemas.microsoft.com/office/drawing/2014/main" id="{D3FBFC45-D492-477D-883C-319A0C126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7349" y="5561705"/>
            <a:ext cx="470202" cy="44105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1">
            <a:extLst>
              <a:ext uri="{FF2B5EF4-FFF2-40B4-BE49-F238E27FC236}">
                <a16:creationId xmlns:a16="http://schemas.microsoft.com/office/drawing/2014/main" id="{819CA80A-7E6D-42D0-8A9E-B5EB1424A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0305" y="3013581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12">
            <a:extLst>
              <a:ext uri="{FF2B5EF4-FFF2-40B4-BE49-F238E27FC236}">
                <a16:creationId xmlns:a16="http://schemas.microsoft.com/office/drawing/2014/main" id="{71ED2229-D762-4FC8-8E69-5C029BA00D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87397" y="3339378"/>
            <a:ext cx="692822" cy="76188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">
            <a:extLst>
              <a:ext uri="{FF2B5EF4-FFF2-40B4-BE49-F238E27FC236}">
                <a16:creationId xmlns:a16="http://schemas.microsoft.com/office/drawing/2014/main" id="{DB47ABB4-48A9-4910-851A-6108B4918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0929" y="1835382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D939A2D4-97C8-48B7-979E-F615917C31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153736" y="2199186"/>
            <a:ext cx="645935" cy="81439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A8B5B77B-4296-4C82-9D8E-905389A4B8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05846" y="2195207"/>
            <a:ext cx="571500" cy="76025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id="{AC76FE3F-22FF-4415-BD18-1BDD16CCB6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149412" y="1386914"/>
            <a:ext cx="1402" cy="44475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C81CB0C-DC1D-49B2-9F7E-41F379114442}"/>
              </a:ext>
            </a:extLst>
          </p:cNvPr>
          <p:cNvSpPr txBox="1"/>
          <p:nvPr/>
        </p:nvSpPr>
        <p:spPr>
          <a:xfrm>
            <a:off x="4105350" y="5515497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7E27D88-F643-4B46-98BF-91198AC776AE}"/>
              </a:ext>
            </a:extLst>
          </p:cNvPr>
          <p:cNvSpPr txBox="1"/>
          <p:nvPr/>
        </p:nvSpPr>
        <p:spPr>
          <a:xfrm>
            <a:off x="2959384" y="5094828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E7CAC25-97E5-4EE7-BF75-6C4FF43C50D7}"/>
              </a:ext>
            </a:extLst>
          </p:cNvPr>
          <p:cNvSpPr txBox="1"/>
          <p:nvPr/>
        </p:nvSpPr>
        <p:spPr>
          <a:xfrm>
            <a:off x="2216135" y="3998975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1D315B6-1557-435C-9112-175C565FA002}"/>
              </a:ext>
            </a:extLst>
          </p:cNvPr>
          <p:cNvSpPr txBox="1"/>
          <p:nvPr/>
        </p:nvSpPr>
        <p:spPr>
          <a:xfrm>
            <a:off x="3349689" y="1549021"/>
            <a:ext cx="5116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  <a:p>
            <a:r>
              <a:rPr lang="en-US" dirty="0"/>
              <a:t>-2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3FD703C-AB86-4E26-A3C0-C31B31A5984E}"/>
              </a:ext>
            </a:extLst>
          </p:cNvPr>
          <p:cNvSpPr txBox="1"/>
          <p:nvPr/>
        </p:nvSpPr>
        <p:spPr>
          <a:xfrm>
            <a:off x="3979027" y="2686129"/>
            <a:ext cx="4766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r>
              <a:rPr lang="en-US" dirty="0"/>
              <a:t>-1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BF96C24-D36F-426C-8269-B48E46CB554D}"/>
              </a:ext>
            </a:extLst>
          </p:cNvPr>
          <p:cNvSpPr txBox="1"/>
          <p:nvPr/>
        </p:nvSpPr>
        <p:spPr>
          <a:xfrm>
            <a:off x="4642521" y="3574390"/>
            <a:ext cx="3791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  <a:p>
            <a:r>
              <a:rPr lang="en-US" dirty="0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2A6C4EE-18E1-4262-A49F-289D262812EC}"/>
              </a:ext>
            </a:extLst>
          </p:cNvPr>
          <p:cNvSpPr txBox="1"/>
          <p:nvPr/>
        </p:nvSpPr>
        <p:spPr>
          <a:xfrm>
            <a:off x="3280080" y="3950620"/>
            <a:ext cx="34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6" name="AutoShape 10">
            <a:extLst>
              <a:ext uri="{FF2B5EF4-FFF2-40B4-BE49-F238E27FC236}">
                <a16:creationId xmlns:a16="http://schemas.microsoft.com/office/drawing/2014/main" id="{B7BCAE0B-6370-4C66-9691-83C868B05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0656" y="3067347"/>
            <a:ext cx="671374" cy="951246"/>
          </a:xfrm>
          <a:prstGeom prst="flowChartExtract">
            <a:avLst/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AutoShape 7">
            <a:extLst>
              <a:ext uri="{FF2B5EF4-FFF2-40B4-BE49-F238E27FC236}">
                <a16:creationId xmlns:a16="http://schemas.microsoft.com/office/drawing/2014/main" id="{3C69949D-D19D-477E-8FB7-193EE8487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4677" y="4127753"/>
            <a:ext cx="546272" cy="967075"/>
          </a:xfrm>
          <a:prstGeom prst="flowChartExtract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AutoShape 8">
            <a:extLst>
              <a:ext uri="{FF2B5EF4-FFF2-40B4-BE49-F238E27FC236}">
                <a16:creationId xmlns:a16="http://schemas.microsoft.com/office/drawing/2014/main" id="{1E74D58E-F987-403B-A5F3-A32F25364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9199" y="4062954"/>
            <a:ext cx="620309" cy="967075"/>
          </a:xfrm>
          <a:prstGeom prst="flowChartExtract">
            <a:avLst/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AutoShape 1">
            <a:extLst>
              <a:ext uri="{FF2B5EF4-FFF2-40B4-BE49-F238E27FC236}">
                <a16:creationId xmlns:a16="http://schemas.microsoft.com/office/drawing/2014/main" id="{5235F95B-9D5E-43C9-8A2C-EAE030384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7886" y="3055516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AutoShape 1">
            <a:extLst>
              <a:ext uri="{FF2B5EF4-FFF2-40B4-BE49-F238E27FC236}">
                <a16:creationId xmlns:a16="http://schemas.microsoft.com/office/drawing/2014/main" id="{2D26F464-146E-427B-AA22-E8DC6FAD2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0486" y="1941941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12">
            <a:extLst>
              <a:ext uri="{FF2B5EF4-FFF2-40B4-BE49-F238E27FC236}">
                <a16:creationId xmlns:a16="http://schemas.microsoft.com/office/drawing/2014/main" id="{41CB84EC-2AAE-4BE8-9454-2883D5074533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1249" y="1494439"/>
            <a:ext cx="1402" cy="44475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12">
            <a:extLst>
              <a:ext uri="{FF2B5EF4-FFF2-40B4-BE49-F238E27FC236}">
                <a16:creationId xmlns:a16="http://schemas.microsoft.com/office/drawing/2014/main" id="{C9C42519-59BA-40EC-BB70-5C78D6EE1390}"/>
              </a:ext>
            </a:extLst>
          </p:cNvPr>
          <p:cNvSpPr>
            <a:spLocks noChangeShapeType="1"/>
          </p:cNvSpPr>
          <p:nvPr/>
        </p:nvSpPr>
        <p:spPr bwMode="auto">
          <a:xfrm>
            <a:off x="8093137" y="2280860"/>
            <a:ext cx="780411" cy="77465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12">
            <a:extLst>
              <a:ext uri="{FF2B5EF4-FFF2-40B4-BE49-F238E27FC236}">
                <a16:creationId xmlns:a16="http://schemas.microsoft.com/office/drawing/2014/main" id="{4647BEED-626E-406D-B4F2-87D1B5748F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46723" y="3411850"/>
            <a:ext cx="671373" cy="7143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Line 12">
            <a:extLst>
              <a:ext uri="{FF2B5EF4-FFF2-40B4-BE49-F238E27FC236}">
                <a16:creationId xmlns:a16="http://schemas.microsoft.com/office/drawing/2014/main" id="{5767C29C-C486-4340-95D0-0B662AEAFE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503882" y="3435909"/>
            <a:ext cx="709445" cy="7143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12">
            <a:extLst>
              <a:ext uri="{FF2B5EF4-FFF2-40B4-BE49-F238E27FC236}">
                <a16:creationId xmlns:a16="http://schemas.microsoft.com/office/drawing/2014/main" id="{F5FD7F2B-F5A1-42C8-8EA1-2623BCCC2F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15495" y="2278112"/>
            <a:ext cx="611459" cy="7873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B65EF89-E7EE-4190-86B4-7FDD8EA615E5}"/>
              </a:ext>
            </a:extLst>
          </p:cNvPr>
          <p:cNvSpPr txBox="1"/>
          <p:nvPr/>
        </p:nvSpPr>
        <p:spPr>
          <a:xfrm>
            <a:off x="9013804" y="2833523"/>
            <a:ext cx="40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8EF06BD-C92A-43EA-B22D-61ABF51E6CCA}"/>
              </a:ext>
            </a:extLst>
          </p:cNvPr>
          <p:cNvSpPr txBox="1"/>
          <p:nvPr/>
        </p:nvSpPr>
        <p:spPr>
          <a:xfrm>
            <a:off x="7655571" y="1752447"/>
            <a:ext cx="40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ACA8608-5352-4979-BB44-469EE88B4A49}"/>
              </a:ext>
            </a:extLst>
          </p:cNvPr>
          <p:cNvSpPr txBox="1"/>
          <p:nvPr/>
        </p:nvSpPr>
        <p:spPr>
          <a:xfrm>
            <a:off x="7092828" y="2852627"/>
            <a:ext cx="293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31DF10B-FAB3-407E-9502-FC3EF997759E}"/>
              </a:ext>
            </a:extLst>
          </p:cNvPr>
          <p:cNvSpPr txBox="1"/>
          <p:nvPr/>
        </p:nvSpPr>
        <p:spPr>
          <a:xfrm>
            <a:off x="9179852" y="5094567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4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070AF2B-F404-4C7E-B573-4DDB88C10644}"/>
              </a:ext>
            </a:extLst>
          </p:cNvPr>
          <p:cNvSpPr txBox="1"/>
          <p:nvPr/>
        </p:nvSpPr>
        <p:spPr>
          <a:xfrm>
            <a:off x="8068796" y="5132728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4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89E5E5E-1F4C-4646-BC6D-9217F96B2721}"/>
              </a:ext>
            </a:extLst>
          </p:cNvPr>
          <p:cNvSpPr txBox="1"/>
          <p:nvPr/>
        </p:nvSpPr>
        <p:spPr>
          <a:xfrm>
            <a:off x="6612214" y="5107604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400" dirty="0"/>
          </a:p>
        </p:txBody>
      </p:sp>
      <p:sp>
        <p:nvSpPr>
          <p:cNvPr id="42" name="Line 2">
            <a:extLst>
              <a:ext uri="{FF2B5EF4-FFF2-40B4-BE49-F238E27FC236}">
                <a16:creationId xmlns:a16="http://schemas.microsoft.com/office/drawing/2014/main" id="{B4E0BF5A-1813-4048-A05B-3AFD65D3AB9E}"/>
              </a:ext>
            </a:extLst>
          </p:cNvPr>
          <p:cNvSpPr>
            <a:spLocks noChangeShapeType="1"/>
          </p:cNvSpPr>
          <p:nvPr/>
        </p:nvSpPr>
        <p:spPr bwMode="auto">
          <a:xfrm>
            <a:off x="8845323" y="4021584"/>
            <a:ext cx="270538" cy="63219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AutoShape 1">
            <a:extLst>
              <a:ext uri="{FF2B5EF4-FFF2-40B4-BE49-F238E27FC236}">
                <a16:creationId xmlns:a16="http://schemas.microsoft.com/office/drawing/2014/main" id="{A9EC2576-07FD-4273-998B-ACFA08543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4751" y="4653778"/>
            <a:ext cx="470202" cy="44105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AutoShape 17">
            <a:extLst>
              <a:ext uri="{FF2B5EF4-FFF2-40B4-BE49-F238E27FC236}">
                <a16:creationId xmlns:a16="http://schemas.microsoft.com/office/drawing/2014/main" id="{DA1D52E4-D3C6-4609-AB3F-3072FD7D0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924" y="3096387"/>
            <a:ext cx="923280" cy="239555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22C5991-F6A2-43D1-8747-2FF80E0222F9}"/>
              </a:ext>
            </a:extLst>
          </p:cNvPr>
          <p:cNvSpPr/>
          <p:nvPr/>
        </p:nvSpPr>
        <p:spPr>
          <a:xfrm>
            <a:off x="5383264" y="2730486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L</a:t>
            </a:r>
            <a:endParaRPr lang="en-US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77D4AE-FC66-4540-B682-94CE871B59B8}"/>
              </a:ext>
            </a:extLst>
          </p:cNvPr>
          <p:cNvSpPr/>
          <p:nvPr/>
        </p:nvSpPr>
        <p:spPr>
          <a:xfrm>
            <a:off x="4417133" y="1347681"/>
            <a:ext cx="2609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ea typeface="SimSun" panose="02010600030101010101" pitchFamily="2" charset="-122"/>
                <a:cs typeface="Times New Roman" panose="02020603050405020304" pitchFamily="18" charset="0"/>
              </a:rPr>
              <a:t>Single L-rotation</a:t>
            </a:r>
            <a:endParaRPr lang="en-US" sz="28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C2C5881-691A-4C15-8113-3ACDE16F8053}"/>
              </a:ext>
            </a:extLst>
          </p:cNvPr>
          <p:cNvSpPr/>
          <p:nvPr/>
        </p:nvSpPr>
        <p:spPr>
          <a:xfrm>
            <a:off x="2054885" y="388963"/>
            <a:ext cx="8021042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</a:t>
            </a:r>
          </a:p>
        </p:txBody>
      </p:sp>
      <p:sp>
        <p:nvSpPr>
          <p:cNvPr id="48" name="Arrow: Curved Down 47">
            <a:extLst>
              <a:ext uri="{FF2B5EF4-FFF2-40B4-BE49-F238E27FC236}">
                <a16:creationId xmlns:a16="http://schemas.microsoft.com/office/drawing/2014/main" id="{429A690C-CCCA-45B2-AD1A-94F0B080E297}"/>
              </a:ext>
            </a:extLst>
          </p:cNvPr>
          <p:cNvSpPr/>
          <p:nvPr/>
        </p:nvSpPr>
        <p:spPr>
          <a:xfrm rot="20330431" flipH="1">
            <a:off x="2807958" y="1605847"/>
            <a:ext cx="568594" cy="188629"/>
          </a:xfrm>
          <a:prstGeom prst="curved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4ABA01A-E12B-41B8-AAE9-FC0DAFAAF2FE}"/>
              </a:ext>
            </a:extLst>
          </p:cNvPr>
          <p:cNvSpPr/>
          <p:nvPr/>
        </p:nvSpPr>
        <p:spPr>
          <a:xfrm>
            <a:off x="2051934" y="6235553"/>
            <a:ext cx="72352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Pattern: Two adjacent nodes with  factors are -2, -1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320390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2336919"/>
            <a:ext cx="8360229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ea typeface="SimSun" panose="02010600030101010101" pitchFamily="2" charset="-122"/>
              </a:rPr>
              <a:t>The Third rotation type: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pPr>
              <a:spcAft>
                <a:spcPts val="1200"/>
              </a:spcAft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3.  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Double left-right rotation (LR-rotation)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It is a combination of two rotations: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Perform the L-rotation of the left subtree of root r followed by the R-rotation of the new tree rooted at r. (see figure 6.5).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It is performed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after a new key is inserted into the right subtree of the left child of a tree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whose root has the balance of +1 before the insertion.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E1CFBC-CA17-44B5-BFE4-4E9B001DEDD8}"/>
              </a:ext>
            </a:extLst>
          </p:cNvPr>
          <p:cNvSpPr/>
          <p:nvPr/>
        </p:nvSpPr>
        <p:spPr>
          <a:xfrm>
            <a:off x="1828800" y="1501432"/>
            <a:ext cx="8291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Pattern: Two adjacent nodes with  factors are 2, -1. </a:t>
            </a:r>
            <a:endParaRPr lang="en-US" sz="2400" dirty="0">
              <a:highlight>
                <a:srgbClr val="FFFF00"/>
              </a:highligh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E5A70D-98E2-427D-943C-B84AEFFAF074}"/>
              </a:ext>
            </a:extLst>
          </p:cNvPr>
          <p:cNvSpPr/>
          <p:nvPr/>
        </p:nvSpPr>
        <p:spPr>
          <a:xfrm>
            <a:off x="1732668" y="563483"/>
            <a:ext cx="80210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</a:t>
            </a:r>
          </a:p>
        </p:txBody>
      </p:sp>
    </p:spTree>
    <p:extLst>
      <p:ext uri="{BB962C8B-B14F-4D97-AF65-F5344CB8AC3E}">
        <p14:creationId xmlns:p14="http://schemas.microsoft.com/office/powerpoint/2010/main" val="3015553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17577" y="1814195"/>
            <a:ext cx="7505097" cy="3342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Design methods based on the idea of transformation.</a:t>
            </a:r>
          </a:p>
          <a:p>
            <a:pPr>
              <a:lnSpc>
                <a:spcPct val="125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Two-stage procedures:</a:t>
            </a:r>
          </a:p>
          <a:p>
            <a:pPr marL="461963" marR="0" lvl="0" indent="-461963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504825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transformation stage, </a:t>
            </a:r>
          </a:p>
          <a:p>
            <a:pPr marL="800100" lvl="1" indent="-342900">
              <a:lnSpc>
                <a:spcPct val="125000"/>
              </a:lnSpc>
              <a:buFont typeface="Arial" panose="020B0604020202020204" pitchFamily="34" charset="0"/>
              <a:buChar char="•"/>
              <a:tabLst>
                <a:tab pos="504825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modify the problem’s instance to be more amenable to solution, for some reasons.</a:t>
            </a:r>
          </a:p>
          <a:p>
            <a:pPr marL="461963" marR="0" lvl="0" indent="-461963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504825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conquering stage, </a:t>
            </a:r>
          </a:p>
          <a:p>
            <a:pPr marL="800100" lvl="1" indent="-342900">
              <a:lnSpc>
                <a:spcPct val="125000"/>
              </a:lnSpc>
              <a:buFont typeface="Arial" panose="020B0604020202020204" pitchFamily="34" charset="0"/>
              <a:buChar char="•"/>
              <a:tabLst>
                <a:tab pos="504825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it is solved.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141" y="1814195"/>
            <a:ext cx="586105" cy="425450"/>
          </a:xfrm>
          <a:prstGeom prst="rect">
            <a:avLst/>
          </a:prstGeom>
          <a:noFill/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6636BB4-D290-4683-B006-896DDED7F77A}"/>
              </a:ext>
            </a:extLst>
          </p:cNvPr>
          <p:cNvSpPr/>
          <p:nvPr/>
        </p:nvSpPr>
        <p:spPr>
          <a:xfrm>
            <a:off x="1917577" y="832059"/>
            <a:ext cx="4344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</a:t>
            </a:r>
          </a:p>
        </p:txBody>
      </p:sp>
    </p:spTree>
    <p:extLst>
      <p:ext uri="{BB962C8B-B14F-4D97-AF65-F5344CB8AC3E}">
        <p14:creationId xmlns:p14="http://schemas.microsoft.com/office/powerpoint/2010/main" val="23237087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6"/>
          <p:cNvSpPr>
            <a:spLocks noChangeArrowheads="1"/>
          </p:cNvSpPr>
          <p:nvPr/>
        </p:nvSpPr>
        <p:spPr bwMode="auto">
          <a:xfrm>
            <a:off x="2224025" y="4362779"/>
            <a:ext cx="558498" cy="927609"/>
          </a:xfrm>
          <a:prstGeom prst="flowChartExtract">
            <a:avLst/>
          </a:prstGeom>
          <a:solidFill>
            <a:schemeClr val="tx1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3193420" y="4411299"/>
            <a:ext cx="571500" cy="927609"/>
          </a:xfrm>
          <a:prstGeom prst="flowChartExtract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3832144" y="2374562"/>
            <a:ext cx="646147" cy="2119168"/>
          </a:xfrm>
          <a:prstGeom prst="flowChartExtract">
            <a:avLst/>
          </a:prstGeom>
          <a:solidFill>
            <a:srgbClr val="FF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 flipH="1">
            <a:off x="1746048" y="2667642"/>
            <a:ext cx="716369" cy="8228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2534496" y="5325559"/>
            <a:ext cx="1497" cy="44074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1"/>
          <p:cNvSpPr>
            <a:spLocks noChangeArrowheads="1"/>
          </p:cNvSpPr>
          <p:nvPr/>
        </p:nvSpPr>
        <p:spPr bwMode="auto">
          <a:xfrm>
            <a:off x="2300892" y="5766308"/>
            <a:ext cx="470202" cy="44105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6831661" y="3451443"/>
            <a:ext cx="671374" cy="951246"/>
          </a:xfrm>
          <a:prstGeom prst="flowChartExtract">
            <a:avLst/>
          </a:prstGeom>
          <a:solidFill>
            <a:schemeClr val="tx1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7632104" y="3437301"/>
            <a:ext cx="546272" cy="967075"/>
          </a:xfrm>
          <a:prstGeom prst="flowChartExtract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8849206" y="3412551"/>
            <a:ext cx="620309" cy="1908943"/>
          </a:xfrm>
          <a:prstGeom prst="flowChartExtract">
            <a:avLst/>
          </a:prstGeom>
          <a:solidFill>
            <a:srgbClr val="FF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4940880" y="2910579"/>
            <a:ext cx="923280" cy="239555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AutoShape 1"/>
          <p:cNvSpPr>
            <a:spLocks noChangeArrowheads="1"/>
          </p:cNvSpPr>
          <p:nvPr/>
        </p:nvSpPr>
        <p:spPr bwMode="auto">
          <a:xfrm>
            <a:off x="2309050" y="2296414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>
            <a:off x="2466044" y="2684160"/>
            <a:ext cx="479128" cy="71403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AutoShape 1"/>
          <p:cNvSpPr>
            <a:spLocks noChangeArrowheads="1"/>
          </p:cNvSpPr>
          <p:nvPr/>
        </p:nvSpPr>
        <p:spPr bwMode="auto">
          <a:xfrm>
            <a:off x="3101504" y="1199986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12"/>
          <p:cNvSpPr>
            <a:spLocks noChangeShapeType="1"/>
          </p:cNvSpPr>
          <p:nvPr/>
        </p:nvSpPr>
        <p:spPr bwMode="auto">
          <a:xfrm flipH="1">
            <a:off x="2509248" y="1562359"/>
            <a:ext cx="772781" cy="71857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/>
          </a:p>
        </p:txBody>
      </p:sp>
      <p:sp>
        <p:nvSpPr>
          <p:cNvPr id="36" name="Line 12"/>
          <p:cNvSpPr>
            <a:spLocks noChangeShapeType="1"/>
          </p:cNvSpPr>
          <p:nvPr/>
        </p:nvSpPr>
        <p:spPr bwMode="auto">
          <a:xfrm>
            <a:off x="3272297" y="1550750"/>
            <a:ext cx="900651" cy="823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4023545" y="777381"/>
            <a:ext cx="3050800" cy="52322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de-DE" sz="2800" dirty="0">
                <a:cs typeface="Times New Roman" panose="02020603050405020304" pitchFamily="18" charset="0"/>
              </a:rPr>
              <a:t>Double LR-rotation </a:t>
            </a:r>
            <a:r>
              <a:rPr kumimoji="0" lang="en-US" altLang="zh-CN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    </a:t>
            </a:r>
            <a:endParaRPr kumimoji="0" lang="en-US" altLang="zh-CN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39" name="Line 12"/>
          <p:cNvSpPr>
            <a:spLocks noChangeShapeType="1"/>
          </p:cNvSpPr>
          <p:nvPr/>
        </p:nvSpPr>
        <p:spPr bwMode="auto">
          <a:xfrm>
            <a:off x="3282029" y="746016"/>
            <a:ext cx="2998" cy="45686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1968261" y="1965778"/>
            <a:ext cx="4015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r>
              <a:rPr lang="en-US" dirty="0">
                <a:cs typeface="Times New Roman" panose="02020603050405020304" pitchFamily="18" charset="0"/>
              </a:rPr>
              <a:t>-1</a:t>
            </a:r>
          </a:p>
        </p:txBody>
      </p:sp>
      <p:sp>
        <p:nvSpPr>
          <p:cNvPr id="43" name="AutoShape 1"/>
          <p:cNvSpPr>
            <a:spLocks noChangeArrowheads="1"/>
          </p:cNvSpPr>
          <p:nvPr/>
        </p:nvSpPr>
        <p:spPr bwMode="auto">
          <a:xfrm>
            <a:off x="8294473" y="2364679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AutoShape 1"/>
          <p:cNvSpPr>
            <a:spLocks noChangeArrowheads="1"/>
          </p:cNvSpPr>
          <p:nvPr/>
        </p:nvSpPr>
        <p:spPr bwMode="auto">
          <a:xfrm>
            <a:off x="7369736" y="1319762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Line 12"/>
          <p:cNvSpPr>
            <a:spLocks noChangeShapeType="1"/>
          </p:cNvSpPr>
          <p:nvPr/>
        </p:nvSpPr>
        <p:spPr bwMode="auto">
          <a:xfrm>
            <a:off x="7533605" y="856738"/>
            <a:ext cx="1402" cy="44475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Line 12"/>
          <p:cNvSpPr>
            <a:spLocks noChangeShapeType="1"/>
          </p:cNvSpPr>
          <p:nvPr/>
        </p:nvSpPr>
        <p:spPr bwMode="auto">
          <a:xfrm>
            <a:off x="7567749" y="1654629"/>
            <a:ext cx="872594" cy="710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Line 12"/>
          <p:cNvSpPr>
            <a:spLocks noChangeShapeType="1"/>
          </p:cNvSpPr>
          <p:nvPr/>
        </p:nvSpPr>
        <p:spPr bwMode="auto">
          <a:xfrm>
            <a:off x="8483321" y="2756687"/>
            <a:ext cx="688340" cy="65291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Line 12"/>
          <p:cNvSpPr>
            <a:spLocks noChangeShapeType="1"/>
          </p:cNvSpPr>
          <p:nvPr/>
        </p:nvSpPr>
        <p:spPr bwMode="auto">
          <a:xfrm flipH="1">
            <a:off x="7910630" y="2718694"/>
            <a:ext cx="590201" cy="76188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Line 12"/>
          <p:cNvSpPr>
            <a:spLocks noChangeShapeType="1"/>
          </p:cNvSpPr>
          <p:nvPr/>
        </p:nvSpPr>
        <p:spPr bwMode="auto">
          <a:xfrm flipH="1">
            <a:off x="6917352" y="1661616"/>
            <a:ext cx="668085" cy="73363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6272964" y="2063083"/>
            <a:ext cx="40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992854" y="1063564"/>
            <a:ext cx="40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510108" y="2063084"/>
            <a:ext cx="293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601255" y="4563306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3172499" y="4850204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400" dirty="0"/>
          </a:p>
        </p:txBody>
      </p:sp>
      <p:sp>
        <p:nvSpPr>
          <p:cNvPr id="58" name="TextBox 57"/>
          <p:cNvSpPr txBox="1"/>
          <p:nvPr/>
        </p:nvSpPr>
        <p:spPr>
          <a:xfrm>
            <a:off x="7206886" y="3460881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400" dirty="0"/>
          </a:p>
        </p:txBody>
      </p:sp>
      <p:sp>
        <p:nvSpPr>
          <p:cNvPr id="60" name="Line 2"/>
          <p:cNvSpPr>
            <a:spLocks noChangeShapeType="1"/>
          </p:cNvSpPr>
          <p:nvPr/>
        </p:nvSpPr>
        <p:spPr bwMode="auto">
          <a:xfrm>
            <a:off x="7149146" y="4415024"/>
            <a:ext cx="1497" cy="44074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AutoShape 1"/>
          <p:cNvSpPr>
            <a:spLocks noChangeArrowheads="1"/>
          </p:cNvSpPr>
          <p:nvPr/>
        </p:nvSpPr>
        <p:spPr bwMode="auto">
          <a:xfrm>
            <a:off x="6931463" y="4880444"/>
            <a:ext cx="470202" cy="44105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1477151" y="3513270"/>
            <a:ext cx="556889" cy="1794873"/>
          </a:xfrm>
          <a:prstGeom prst="flowChartExtract">
            <a:avLst/>
          </a:prstGeom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AutoShape 1"/>
          <p:cNvSpPr>
            <a:spLocks noChangeArrowheads="1"/>
          </p:cNvSpPr>
          <p:nvPr/>
        </p:nvSpPr>
        <p:spPr bwMode="auto">
          <a:xfrm>
            <a:off x="2808694" y="3398195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Line 12"/>
          <p:cNvSpPr>
            <a:spLocks noChangeShapeType="1"/>
          </p:cNvSpPr>
          <p:nvPr/>
        </p:nvSpPr>
        <p:spPr bwMode="auto">
          <a:xfrm>
            <a:off x="3017624" y="3736803"/>
            <a:ext cx="479128" cy="71403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Line 12"/>
          <p:cNvSpPr>
            <a:spLocks noChangeShapeType="1"/>
          </p:cNvSpPr>
          <p:nvPr/>
        </p:nvSpPr>
        <p:spPr bwMode="auto">
          <a:xfrm flipH="1">
            <a:off x="2509249" y="3735331"/>
            <a:ext cx="523691" cy="684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AutoShape 1"/>
          <p:cNvSpPr>
            <a:spLocks noChangeArrowheads="1"/>
          </p:cNvSpPr>
          <p:nvPr/>
        </p:nvSpPr>
        <p:spPr bwMode="auto">
          <a:xfrm>
            <a:off x="3238872" y="5792879"/>
            <a:ext cx="470202" cy="44105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Line 2"/>
          <p:cNvSpPr>
            <a:spLocks noChangeShapeType="1"/>
          </p:cNvSpPr>
          <p:nvPr/>
        </p:nvSpPr>
        <p:spPr bwMode="auto">
          <a:xfrm>
            <a:off x="3469122" y="5372330"/>
            <a:ext cx="1497" cy="44074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3867584" y="3989173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400" dirty="0"/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 rot="4957830">
            <a:off x="1973431" y="1849260"/>
            <a:ext cx="257856" cy="601962"/>
          </a:xfrm>
          <a:prstGeom prst="curvedRightArrow">
            <a:avLst>
              <a:gd name="adj1" fmla="val 33858"/>
              <a:gd name="adj2" fmla="val 67716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2774840" y="5901053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or</a:t>
            </a:r>
            <a:endParaRPr lang="en-US" sz="2400" dirty="0"/>
          </a:p>
        </p:txBody>
      </p:sp>
      <p:sp>
        <p:nvSpPr>
          <p:cNvPr id="69" name="AutoShape 2"/>
          <p:cNvSpPr>
            <a:spLocks noChangeArrowheads="1"/>
          </p:cNvSpPr>
          <p:nvPr/>
        </p:nvSpPr>
        <p:spPr bwMode="auto">
          <a:xfrm>
            <a:off x="6044996" y="3535499"/>
            <a:ext cx="556889" cy="1794873"/>
          </a:xfrm>
          <a:prstGeom prst="flowChartExtract">
            <a:avLst/>
          </a:prstGeom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AutoShape 1"/>
          <p:cNvSpPr>
            <a:spLocks noChangeArrowheads="1"/>
          </p:cNvSpPr>
          <p:nvPr/>
        </p:nvSpPr>
        <p:spPr bwMode="auto">
          <a:xfrm>
            <a:off x="6616194" y="2369516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Line 12"/>
          <p:cNvSpPr>
            <a:spLocks noChangeShapeType="1"/>
          </p:cNvSpPr>
          <p:nvPr/>
        </p:nvSpPr>
        <p:spPr bwMode="auto">
          <a:xfrm>
            <a:off x="6785773" y="2737989"/>
            <a:ext cx="406918" cy="73582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Line 12"/>
          <p:cNvSpPr>
            <a:spLocks noChangeShapeType="1"/>
          </p:cNvSpPr>
          <p:nvPr/>
        </p:nvSpPr>
        <p:spPr bwMode="auto">
          <a:xfrm flipH="1">
            <a:off x="6296971" y="2736914"/>
            <a:ext cx="484499" cy="79858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AutoShape 1"/>
          <p:cNvSpPr>
            <a:spLocks noChangeArrowheads="1"/>
          </p:cNvSpPr>
          <p:nvPr/>
        </p:nvSpPr>
        <p:spPr bwMode="auto">
          <a:xfrm>
            <a:off x="7704134" y="4883827"/>
            <a:ext cx="470202" cy="44105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Line 2"/>
          <p:cNvSpPr>
            <a:spLocks noChangeShapeType="1"/>
          </p:cNvSpPr>
          <p:nvPr/>
        </p:nvSpPr>
        <p:spPr bwMode="auto">
          <a:xfrm>
            <a:off x="7939235" y="4427620"/>
            <a:ext cx="1497" cy="44074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7324616" y="4980818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or</a:t>
            </a:r>
            <a:endParaRPr lang="en-US" sz="2400" dirty="0"/>
          </a:p>
        </p:txBody>
      </p:sp>
      <p:sp>
        <p:nvSpPr>
          <p:cNvPr id="77" name="TextBox 76"/>
          <p:cNvSpPr txBox="1"/>
          <p:nvPr/>
        </p:nvSpPr>
        <p:spPr>
          <a:xfrm>
            <a:off x="7661167" y="3938004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400" dirty="0"/>
          </a:p>
        </p:txBody>
      </p:sp>
      <p:sp>
        <p:nvSpPr>
          <p:cNvPr id="78" name="TextBox 77"/>
          <p:cNvSpPr txBox="1"/>
          <p:nvPr/>
        </p:nvSpPr>
        <p:spPr>
          <a:xfrm>
            <a:off x="8848285" y="4749889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4079744" y="5597708"/>
            <a:ext cx="7286159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6.5 General form of the double LR-rotation in the AVL tree. A shaded node      is the last one inserted. It can be either in the left subtree or in the right subtree or the root’s grandchild.</a:t>
            </a:r>
            <a:endParaRPr lang="en-US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79" name="AutoShape 3"/>
          <p:cNvSpPr>
            <a:spLocks noChangeArrowheads="1"/>
          </p:cNvSpPr>
          <p:nvPr/>
        </p:nvSpPr>
        <p:spPr bwMode="auto">
          <a:xfrm rot="5400000" flipV="1">
            <a:off x="3115645" y="767682"/>
            <a:ext cx="216504" cy="570004"/>
          </a:xfrm>
          <a:prstGeom prst="curvedRightArrow">
            <a:avLst>
              <a:gd name="adj1" fmla="val 33858"/>
              <a:gd name="adj2" fmla="val 67716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1873624" y="3398195"/>
            <a:ext cx="34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453989" y="940747"/>
            <a:ext cx="344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/>
              <a:t>2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149994" y="3129626"/>
            <a:ext cx="6644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  <a:p>
            <a:r>
              <a:rPr lang="en-US" dirty="0">
                <a:solidFill>
                  <a:srgbClr val="FF0000"/>
                </a:solidFill>
              </a:rPr>
              <a:t>1, -1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509405" y="580580"/>
            <a:ext cx="2090682" cy="313932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Pattern: Factors are 2, -1.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needs single L-rotation at the node with factor -1, and then R-rotation at the node with factor 2.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B9BF868-62F1-46CC-91B9-9267CD963C05}"/>
              </a:ext>
            </a:extLst>
          </p:cNvPr>
          <p:cNvSpPr/>
          <p:nvPr/>
        </p:nvSpPr>
        <p:spPr>
          <a:xfrm>
            <a:off x="5046911" y="2549139"/>
            <a:ext cx="5774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LR</a:t>
            </a:r>
            <a:endParaRPr lang="en-US" sz="240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A563455-9B72-4EE4-8BEE-EB1CF91C0550}"/>
              </a:ext>
            </a:extLst>
          </p:cNvPr>
          <p:cNvSpPr txBox="1"/>
          <p:nvPr/>
        </p:nvSpPr>
        <p:spPr>
          <a:xfrm>
            <a:off x="1490070" y="4776113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4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1900306-2AC1-4F72-8671-2049D7CEFA76}"/>
              </a:ext>
            </a:extLst>
          </p:cNvPr>
          <p:cNvSpPr txBox="1"/>
          <p:nvPr/>
        </p:nvSpPr>
        <p:spPr>
          <a:xfrm>
            <a:off x="6141662" y="4831143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400" dirty="0"/>
          </a:p>
        </p:txBody>
      </p:sp>
      <p:sp>
        <p:nvSpPr>
          <p:cNvPr id="85" name="AutoShape 1">
            <a:extLst>
              <a:ext uri="{FF2B5EF4-FFF2-40B4-BE49-F238E27FC236}">
                <a16:creationId xmlns:a16="http://schemas.microsoft.com/office/drawing/2014/main" id="{A4334EEB-3AAC-45A4-B31B-F8601421E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1788" y="5973028"/>
            <a:ext cx="228423" cy="23433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99CA58D-7201-459D-8AD8-CFED6CFB198E}"/>
              </a:ext>
            </a:extLst>
          </p:cNvPr>
          <p:cNvSpPr/>
          <p:nvPr/>
        </p:nvSpPr>
        <p:spPr>
          <a:xfrm>
            <a:off x="1435767" y="228443"/>
            <a:ext cx="61482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Pattern: Two adjacent nodes with  factors are 2, -1. </a:t>
            </a:r>
            <a:endParaRPr lang="en-US" sz="22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2719514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6"/>
          <p:cNvSpPr>
            <a:spLocks noChangeArrowheads="1"/>
          </p:cNvSpPr>
          <p:nvPr/>
        </p:nvSpPr>
        <p:spPr bwMode="auto">
          <a:xfrm>
            <a:off x="2224025" y="4362779"/>
            <a:ext cx="558498" cy="927609"/>
          </a:xfrm>
          <a:prstGeom prst="flowChartExtract">
            <a:avLst/>
          </a:prstGeom>
          <a:solidFill>
            <a:schemeClr val="tx1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3193420" y="4411299"/>
            <a:ext cx="571500" cy="927609"/>
          </a:xfrm>
          <a:prstGeom prst="flowChartExtract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3832144" y="2374562"/>
            <a:ext cx="646147" cy="2119168"/>
          </a:xfrm>
          <a:prstGeom prst="flowChartExtract">
            <a:avLst/>
          </a:prstGeom>
          <a:solidFill>
            <a:srgbClr val="FF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 flipH="1">
            <a:off x="1746048" y="2667642"/>
            <a:ext cx="716369" cy="8228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2534496" y="5325559"/>
            <a:ext cx="1497" cy="44074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1"/>
          <p:cNvSpPr>
            <a:spLocks noChangeArrowheads="1"/>
          </p:cNvSpPr>
          <p:nvPr/>
        </p:nvSpPr>
        <p:spPr bwMode="auto">
          <a:xfrm>
            <a:off x="2300892" y="5766308"/>
            <a:ext cx="470202" cy="44105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6288013" y="4413789"/>
            <a:ext cx="671374" cy="951246"/>
          </a:xfrm>
          <a:prstGeom prst="flowChartExtract">
            <a:avLst/>
          </a:prstGeom>
          <a:solidFill>
            <a:schemeClr val="tx1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6904306" y="3400260"/>
            <a:ext cx="546272" cy="967075"/>
          </a:xfrm>
          <a:prstGeom prst="flowChartExtract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8068924" y="2364679"/>
            <a:ext cx="620309" cy="1908943"/>
          </a:xfrm>
          <a:prstGeom prst="flowChartExtract">
            <a:avLst/>
          </a:prstGeom>
          <a:solidFill>
            <a:srgbClr val="FF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4759584" y="2915976"/>
            <a:ext cx="923280" cy="239555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AutoShape 1"/>
          <p:cNvSpPr>
            <a:spLocks noChangeArrowheads="1"/>
          </p:cNvSpPr>
          <p:nvPr/>
        </p:nvSpPr>
        <p:spPr bwMode="auto">
          <a:xfrm>
            <a:off x="2309050" y="2296414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>
            <a:off x="2466044" y="2684160"/>
            <a:ext cx="479128" cy="71403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AutoShape 1"/>
          <p:cNvSpPr>
            <a:spLocks noChangeArrowheads="1"/>
          </p:cNvSpPr>
          <p:nvPr/>
        </p:nvSpPr>
        <p:spPr bwMode="auto">
          <a:xfrm>
            <a:off x="3101504" y="1199986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12"/>
          <p:cNvSpPr>
            <a:spLocks noChangeShapeType="1"/>
          </p:cNvSpPr>
          <p:nvPr/>
        </p:nvSpPr>
        <p:spPr bwMode="auto">
          <a:xfrm flipH="1">
            <a:off x="2509248" y="1562359"/>
            <a:ext cx="772781" cy="71857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/>
          </a:p>
        </p:txBody>
      </p:sp>
      <p:sp>
        <p:nvSpPr>
          <p:cNvPr id="36" name="Line 12"/>
          <p:cNvSpPr>
            <a:spLocks noChangeShapeType="1"/>
          </p:cNvSpPr>
          <p:nvPr/>
        </p:nvSpPr>
        <p:spPr bwMode="auto">
          <a:xfrm>
            <a:off x="3272297" y="1550750"/>
            <a:ext cx="900651" cy="823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3853506" y="324718"/>
            <a:ext cx="3050800" cy="52322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de-DE" sz="2800" dirty="0">
                <a:cs typeface="Times New Roman" panose="02020603050405020304" pitchFamily="18" charset="0"/>
              </a:rPr>
              <a:t>Double LR-rotation </a:t>
            </a:r>
            <a:r>
              <a:rPr kumimoji="0" lang="en-US" altLang="zh-CN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    </a:t>
            </a:r>
            <a:endParaRPr kumimoji="0" lang="en-US" altLang="zh-CN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39" name="Line 12"/>
          <p:cNvSpPr>
            <a:spLocks noChangeShapeType="1"/>
          </p:cNvSpPr>
          <p:nvPr/>
        </p:nvSpPr>
        <p:spPr bwMode="auto">
          <a:xfrm>
            <a:off x="3282029" y="746016"/>
            <a:ext cx="2998" cy="45686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1968261" y="1965778"/>
            <a:ext cx="4015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r>
              <a:rPr lang="en-US" dirty="0">
                <a:cs typeface="Times New Roman" panose="02020603050405020304" pitchFamily="18" charset="0"/>
              </a:rPr>
              <a:t>-1</a:t>
            </a:r>
          </a:p>
        </p:txBody>
      </p:sp>
      <p:sp>
        <p:nvSpPr>
          <p:cNvPr id="44" name="AutoShape 1"/>
          <p:cNvSpPr>
            <a:spLocks noChangeArrowheads="1"/>
          </p:cNvSpPr>
          <p:nvPr/>
        </p:nvSpPr>
        <p:spPr bwMode="auto">
          <a:xfrm>
            <a:off x="7369736" y="1319762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Line 12"/>
          <p:cNvSpPr>
            <a:spLocks noChangeShapeType="1"/>
          </p:cNvSpPr>
          <p:nvPr/>
        </p:nvSpPr>
        <p:spPr bwMode="auto">
          <a:xfrm>
            <a:off x="7533605" y="856738"/>
            <a:ext cx="1402" cy="44475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Line 12"/>
          <p:cNvSpPr>
            <a:spLocks noChangeShapeType="1"/>
          </p:cNvSpPr>
          <p:nvPr/>
        </p:nvSpPr>
        <p:spPr bwMode="auto">
          <a:xfrm>
            <a:off x="7567749" y="1654629"/>
            <a:ext cx="872594" cy="710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Line 12"/>
          <p:cNvSpPr>
            <a:spLocks noChangeShapeType="1"/>
          </p:cNvSpPr>
          <p:nvPr/>
        </p:nvSpPr>
        <p:spPr bwMode="auto">
          <a:xfrm flipH="1">
            <a:off x="6917352" y="1661616"/>
            <a:ext cx="668085" cy="73363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5889903" y="3187554"/>
            <a:ext cx="40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992854" y="2299241"/>
            <a:ext cx="40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855088" y="1135776"/>
            <a:ext cx="293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601255" y="4563306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3172499" y="4850204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400" dirty="0"/>
          </a:p>
        </p:txBody>
      </p:sp>
      <p:sp>
        <p:nvSpPr>
          <p:cNvPr id="58" name="TextBox 57"/>
          <p:cNvSpPr txBox="1"/>
          <p:nvPr/>
        </p:nvSpPr>
        <p:spPr>
          <a:xfrm>
            <a:off x="6055687" y="4659420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400" dirty="0"/>
          </a:p>
        </p:txBody>
      </p:sp>
      <p:sp>
        <p:nvSpPr>
          <p:cNvPr id="60" name="Line 2"/>
          <p:cNvSpPr>
            <a:spLocks noChangeShapeType="1"/>
          </p:cNvSpPr>
          <p:nvPr/>
        </p:nvSpPr>
        <p:spPr bwMode="auto">
          <a:xfrm>
            <a:off x="6653943" y="5371468"/>
            <a:ext cx="1497" cy="44074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AutoShape 1"/>
          <p:cNvSpPr>
            <a:spLocks noChangeArrowheads="1"/>
          </p:cNvSpPr>
          <p:nvPr/>
        </p:nvSpPr>
        <p:spPr bwMode="auto">
          <a:xfrm>
            <a:off x="6418842" y="5812217"/>
            <a:ext cx="470202" cy="44105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1477151" y="3513270"/>
            <a:ext cx="556889" cy="1794873"/>
          </a:xfrm>
          <a:prstGeom prst="flowChartExtract">
            <a:avLst/>
          </a:prstGeom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AutoShape 1"/>
          <p:cNvSpPr>
            <a:spLocks noChangeArrowheads="1"/>
          </p:cNvSpPr>
          <p:nvPr/>
        </p:nvSpPr>
        <p:spPr bwMode="auto">
          <a:xfrm>
            <a:off x="2808694" y="3398195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Line 12"/>
          <p:cNvSpPr>
            <a:spLocks noChangeShapeType="1"/>
          </p:cNvSpPr>
          <p:nvPr/>
        </p:nvSpPr>
        <p:spPr bwMode="auto">
          <a:xfrm>
            <a:off x="3017624" y="3736803"/>
            <a:ext cx="479128" cy="71403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Line 12"/>
          <p:cNvSpPr>
            <a:spLocks noChangeShapeType="1"/>
          </p:cNvSpPr>
          <p:nvPr/>
        </p:nvSpPr>
        <p:spPr bwMode="auto">
          <a:xfrm flipH="1">
            <a:off x="2509249" y="3735331"/>
            <a:ext cx="523691" cy="684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AutoShape 1"/>
          <p:cNvSpPr>
            <a:spLocks noChangeArrowheads="1"/>
          </p:cNvSpPr>
          <p:nvPr/>
        </p:nvSpPr>
        <p:spPr bwMode="auto">
          <a:xfrm>
            <a:off x="3238872" y="5792879"/>
            <a:ext cx="470202" cy="44105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Line 2"/>
          <p:cNvSpPr>
            <a:spLocks noChangeShapeType="1"/>
          </p:cNvSpPr>
          <p:nvPr/>
        </p:nvSpPr>
        <p:spPr bwMode="auto">
          <a:xfrm>
            <a:off x="3469122" y="5372330"/>
            <a:ext cx="1497" cy="44074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3867584" y="3989173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400" dirty="0"/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 rot="5748441">
            <a:off x="2443566" y="1849260"/>
            <a:ext cx="257856" cy="601962"/>
          </a:xfrm>
          <a:prstGeom prst="curvedRightArrow">
            <a:avLst>
              <a:gd name="adj1" fmla="val 33858"/>
              <a:gd name="adj2" fmla="val 67716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2774840" y="5901053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or</a:t>
            </a:r>
            <a:endParaRPr lang="en-US" sz="2400" dirty="0"/>
          </a:p>
        </p:txBody>
      </p:sp>
      <p:sp>
        <p:nvSpPr>
          <p:cNvPr id="69" name="AutoShape 2"/>
          <p:cNvSpPr>
            <a:spLocks noChangeArrowheads="1"/>
          </p:cNvSpPr>
          <p:nvPr/>
        </p:nvSpPr>
        <p:spPr bwMode="auto">
          <a:xfrm>
            <a:off x="5292129" y="4503807"/>
            <a:ext cx="556889" cy="1794873"/>
          </a:xfrm>
          <a:prstGeom prst="flowChartExtract">
            <a:avLst/>
          </a:prstGeom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AutoShape 1"/>
          <p:cNvSpPr>
            <a:spLocks noChangeArrowheads="1"/>
          </p:cNvSpPr>
          <p:nvPr/>
        </p:nvSpPr>
        <p:spPr bwMode="auto">
          <a:xfrm>
            <a:off x="6616194" y="2369516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Line 12"/>
          <p:cNvSpPr>
            <a:spLocks noChangeShapeType="1"/>
          </p:cNvSpPr>
          <p:nvPr/>
        </p:nvSpPr>
        <p:spPr bwMode="auto">
          <a:xfrm>
            <a:off x="6785773" y="2737989"/>
            <a:ext cx="406918" cy="73582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Line 12"/>
          <p:cNvSpPr>
            <a:spLocks noChangeShapeType="1"/>
          </p:cNvSpPr>
          <p:nvPr/>
        </p:nvSpPr>
        <p:spPr bwMode="auto">
          <a:xfrm flipH="1">
            <a:off x="6296971" y="2736914"/>
            <a:ext cx="484499" cy="79858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/>
          </a:p>
        </p:txBody>
      </p:sp>
      <p:sp>
        <p:nvSpPr>
          <p:cNvPr id="74" name="AutoShape 1"/>
          <p:cNvSpPr>
            <a:spLocks noChangeArrowheads="1"/>
          </p:cNvSpPr>
          <p:nvPr/>
        </p:nvSpPr>
        <p:spPr bwMode="auto">
          <a:xfrm>
            <a:off x="6998902" y="4870819"/>
            <a:ext cx="470202" cy="44105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Line 2"/>
          <p:cNvSpPr>
            <a:spLocks noChangeShapeType="1"/>
          </p:cNvSpPr>
          <p:nvPr/>
        </p:nvSpPr>
        <p:spPr bwMode="auto">
          <a:xfrm>
            <a:off x="7234003" y="4427713"/>
            <a:ext cx="1497" cy="44074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7365016" y="4984549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or</a:t>
            </a:r>
            <a:endParaRPr lang="en-US" sz="2400" dirty="0"/>
          </a:p>
        </p:txBody>
      </p:sp>
      <p:sp>
        <p:nvSpPr>
          <p:cNvPr id="77" name="TextBox 76"/>
          <p:cNvSpPr txBox="1"/>
          <p:nvPr/>
        </p:nvSpPr>
        <p:spPr>
          <a:xfrm>
            <a:off x="7237952" y="3893026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400" dirty="0"/>
          </a:p>
        </p:txBody>
      </p:sp>
      <p:sp>
        <p:nvSpPr>
          <p:cNvPr id="78" name="TextBox 77"/>
          <p:cNvSpPr txBox="1"/>
          <p:nvPr/>
        </p:nvSpPr>
        <p:spPr>
          <a:xfrm>
            <a:off x="8608264" y="3921970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7816628" y="4919008"/>
            <a:ext cx="4252524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6.5 General form of the double LR-rotation in the AVL tree. A shaded node      is the last one inserted. It can be either in the left subtree or in the right subtree or the root’s grandchild.</a:t>
            </a:r>
            <a:endParaRPr lang="en-US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79" name="AutoShape 3"/>
          <p:cNvSpPr>
            <a:spLocks noChangeArrowheads="1"/>
          </p:cNvSpPr>
          <p:nvPr/>
        </p:nvSpPr>
        <p:spPr bwMode="auto">
          <a:xfrm rot="5400000" flipV="1">
            <a:off x="3115645" y="767682"/>
            <a:ext cx="216504" cy="570004"/>
          </a:xfrm>
          <a:prstGeom prst="curvedRightArrow">
            <a:avLst>
              <a:gd name="adj1" fmla="val 33858"/>
              <a:gd name="adj2" fmla="val 67716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1873624" y="3398195"/>
            <a:ext cx="34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453989" y="940747"/>
            <a:ext cx="344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/>
              <a:t>2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149994" y="3129626"/>
            <a:ext cx="6644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  <a:p>
            <a:r>
              <a:rPr lang="en-US" dirty="0">
                <a:solidFill>
                  <a:srgbClr val="FF0000"/>
                </a:solidFill>
              </a:rPr>
              <a:t>1, -1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419352" y="602079"/>
            <a:ext cx="2090682" cy="313932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Pattern: Factors are 2, -1.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needs single L-rotation at the node with factor -1, and then R-rotation at the node with factor 2.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B9BF868-62F1-46CC-91B9-9267CD963C05}"/>
              </a:ext>
            </a:extLst>
          </p:cNvPr>
          <p:cNvSpPr/>
          <p:nvPr/>
        </p:nvSpPr>
        <p:spPr>
          <a:xfrm>
            <a:off x="5046911" y="2549139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L</a:t>
            </a:r>
            <a:endParaRPr lang="en-US" sz="240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A563455-9B72-4EE4-8BEE-EB1CF91C0550}"/>
              </a:ext>
            </a:extLst>
          </p:cNvPr>
          <p:cNvSpPr txBox="1"/>
          <p:nvPr/>
        </p:nvSpPr>
        <p:spPr>
          <a:xfrm>
            <a:off x="1490070" y="4776113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4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1900306-2AC1-4F72-8671-2049D7CEFA76}"/>
              </a:ext>
            </a:extLst>
          </p:cNvPr>
          <p:cNvSpPr txBox="1"/>
          <p:nvPr/>
        </p:nvSpPr>
        <p:spPr>
          <a:xfrm>
            <a:off x="5376443" y="5372330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400" dirty="0"/>
          </a:p>
        </p:txBody>
      </p:sp>
      <p:sp>
        <p:nvSpPr>
          <p:cNvPr id="85" name="AutoShape 1">
            <a:extLst>
              <a:ext uri="{FF2B5EF4-FFF2-40B4-BE49-F238E27FC236}">
                <a16:creationId xmlns:a16="http://schemas.microsoft.com/office/drawing/2014/main" id="{A4334EEB-3AAC-45A4-B31B-F8601421E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4467" y="5603162"/>
            <a:ext cx="228423" cy="23433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AutoShape 1">
            <a:extLst>
              <a:ext uri="{FF2B5EF4-FFF2-40B4-BE49-F238E27FC236}">
                <a16:creationId xmlns:a16="http://schemas.microsoft.com/office/drawing/2014/main" id="{476AAC09-330F-40C7-93F3-C9E012B65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0149" y="3509831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Line 12">
            <a:extLst>
              <a:ext uri="{FF2B5EF4-FFF2-40B4-BE49-F238E27FC236}">
                <a16:creationId xmlns:a16="http://schemas.microsoft.com/office/drawing/2014/main" id="{2BC7ED4E-A888-4CF5-AB61-192468AACC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49494" y="3893026"/>
            <a:ext cx="713371" cy="60813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Line 12">
            <a:extLst>
              <a:ext uri="{FF2B5EF4-FFF2-40B4-BE49-F238E27FC236}">
                <a16:creationId xmlns:a16="http://schemas.microsoft.com/office/drawing/2014/main" id="{F98A0C5A-3C89-4BA5-AD2A-6FE97D73C0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262866" y="3857776"/>
            <a:ext cx="391077" cy="66973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AutoShape 3">
            <a:extLst>
              <a:ext uri="{FF2B5EF4-FFF2-40B4-BE49-F238E27FC236}">
                <a16:creationId xmlns:a16="http://schemas.microsoft.com/office/drawing/2014/main" id="{548F8EBE-CFF3-4E4E-A50D-EA45ACFE015C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7408508" y="918637"/>
            <a:ext cx="216504" cy="570004"/>
          </a:xfrm>
          <a:prstGeom prst="curvedRightArrow">
            <a:avLst>
              <a:gd name="adj1" fmla="val 33858"/>
              <a:gd name="adj2" fmla="val 67716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16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6"/>
          <p:cNvSpPr>
            <a:spLocks noChangeArrowheads="1"/>
          </p:cNvSpPr>
          <p:nvPr/>
        </p:nvSpPr>
        <p:spPr bwMode="auto">
          <a:xfrm>
            <a:off x="1927324" y="4350209"/>
            <a:ext cx="558498" cy="927609"/>
          </a:xfrm>
          <a:prstGeom prst="flowChartExtract">
            <a:avLst/>
          </a:prstGeom>
          <a:solidFill>
            <a:schemeClr val="tx1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2785599" y="3472060"/>
            <a:ext cx="571500" cy="927609"/>
          </a:xfrm>
          <a:prstGeom prst="flowChartExtract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3832144" y="2374562"/>
            <a:ext cx="646147" cy="2119168"/>
          </a:xfrm>
          <a:prstGeom prst="flowChartExtract">
            <a:avLst/>
          </a:prstGeom>
          <a:solidFill>
            <a:srgbClr val="FF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 flipH="1">
            <a:off x="1106167" y="3549743"/>
            <a:ext cx="716369" cy="8228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2231877" y="5292808"/>
            <a:ext cx="1497" cy="44074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1"/>
          <p:cNvSpPr>
            <a:spLocks noChangeArrowheads="1"/>
          </p:cNvSpPr>
          <p:nvPr/>
        </p:nvSpPr>
        <p:spPr bwMode="auto">
          <a:xfrm>
            <a:off x="2020441" y="5738404"/>
            <a:ext cx="470202" cy="44105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6831661" y="3451443"/>
            <a:ext cx="671374" cy="951246"/>
          </a:xfrm>
          <a:prstGeom prst="flowChartExtract">
            <a:avLst/>
          </a:prstGeom>
          <a:solidFill>
            <a:schemeClr val="tx1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7632104" y="3437301"/>
            <a:ext cx="546272" cy="967075"/>
          </a:xfrm>
          <a:prstGeom prst="flowChartExtract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8849206" y="3412551"/>
            <a:ext cx="620309" cy="1908943"/>
          </a:xfrm>
          <a:prstGeom prst="flowChartExtract">
            <a:avLst/>
          </a:prstGeom>
          <a:solidFill>
            <a:srgbClr val="FF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4940880" y="2910579"/>
            <a:ext cx="923280" cy="239555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AutoShape 1"/>
          <p:cNvSpPr>
            <a:spLocks noChangeArrowheads="1"/>
          </p:cNvSpPr>
          <p:nvPr/>
        </p:nvSpPr>
        <p:spPr bwMode="auto">
          <a:xfrm>
            <a:off x="2309050" y="2296414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 flipH="1">
            <a:off x="1764909" y="2597549"/>
            <a:ext cx="614068" cy="76693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AutoShape 1"/>
          <p:cNvSpPr>
            <a:spLocks noChangeArrowheads="1"/>
          </p:cNvSpPr>
          <p:nvPr/>
        </p:nvSpPr>
        <p:spPr bwMode="auto">
          <a:xfrm>
            <a:off x="3101504" y="1199986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12"/>
          <p:cNvSpPr>
            <a:spLocks noChangeShapeType="1"/>
          </p:cNvSpPr>
          <p:nvPr/>
        </p:nvSpPr>
        <p:spPr bwMode="auto">
          <a:xfrm flipH="1">
            <a:off x="2509248" y="1562359"/>
            <a:ext cx="772781" cy="71857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b="1" dirty="0"/>
          </a:p>
        </p:txBody>
      </p:sp>
      <p:sp>
        <p:nvSpPr>
          <p:cNvPr id="36" name="Line 12"/>
          <p:cNvSpPr>
            <a:spLocks noChangeShapeType="1"/>
          </p:cNvSpPr>
          <p:nvPr/>
        </p:nvSpPr>
        <p:spPr bwMode="auto">
          <a:xfrm>
            <a:off x="3272297" y="1550750"/>
            <a:ext cx="900651" cy="823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4023545" y="777381"/>
            <a:ext cx="3050800" cy="52322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de-DE" sz="2800" dirty="0">
                <a:cs typeface="Times New Roman" panose="02020603050405020304" pitchFamily="18" charset="0"/>
              </a:rPr>
              <a:t>Double LR-rotation </a:t>
            </a:r>
            <a:r>
              <a:rPr kumimoji="0" lang="en-US" altLang="zh-CN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    </a:t>
            </a:r>
            <a:endParaRPr kumimoji="0" lang="en-US" altLang="zh-CN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39" name="Line 12"/>
          <p:cNvSpPr>
            <a:spLocks noChangeShapeType="1"/>
          </p:cNvSpPr>
          <p:nvPr/>
        </p:nvSpPr>
        <p:spPr bwMode="auto">
          <a:xfrm>
            <a:off x="3282029" y="746016"/>
            <a:ext cx="2998" cy="45686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1152934" y="3010804"/>
            <a:ext cx="401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43" name="AutoShape 1"/>
          <p:cNvSpPr>
            <a:spLocks noChangeArrowheads="1"/>
          </p:cNvSpPr>
          <p:nvPr/>
        </p:nvSpPr>
        <p:spPr bwMode="auto">
          <a:xfrm>
            <a:off x="8294473" y="2364679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AutoShape 1"/>
          <p:cNvSpPr>
            <a:spLocks noChangeArrowheads="1"/>
          </p:cNvSpPr>
          <p:nvPr/>
        </p:nvSpPr>
        <p:spPr bwMode="auto">
          <a:xfrm>
            <a:off x="7369736" y="1319762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Line 12"/>
          <p:cNvSpPr>
            <a:spLocks noChangeShapeType="1"/>
          </p:cNvSpPr>
          <p:nvPr/>
        </p:nvSpPr>
        <p:spPr bwMode="auto">
          <a:xfrm>
            <a:off x="7533605" y="856738"/>
            <a:ext cx="1402" cy="44475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Line 12"/>
          <p:cNvSpPr>
            <a:spLocks noChangeShapeType="1"/>
          </p:cNvSpPr>
          <p:nvPr/>
        </p:nvSpPr>
        <p:spPr bwMode="auto">
          <a:xfrm>
            <a:off x="7567749" y="1654629"/>
            <a:ext cx="872594" cy="710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Line 12"/>
          <p:cNvSpPr>
            <a:spLocks noChangeShapeType="1"/>
          </p:cNvSpPr>
          <p:nvPr/>
        </p:nvSpPr>
        <p:spPr bwMode="auto">
          <a:xfrm>
            <a:off x="8483321" y="2756687"/>
            <a:ext cx="688340" cy="65291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Line 12"/>
          <p:cNvSpPr>
            <a:spLocks noChangeShapeType="1"/>
          </p:cNvSpPr>
          <p:nvPr/>
        </p:nvSpPr>
        <p:spPr bwMode="auto">
          <a:xfrm flipH="1">
            <a:off x="7910630" y="2718694"/>
            <a:ext cx="590201" cy="76188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Line 12"/>
          <p:cNvSpPr>
            <a:spLocks noChangeShapeType="1"/>
          </p:cNvSpPr>
          <p:nvPr/>
        </p:nvSpPr>
        <p:spPr bwMode="auto">
          <a:xfrm flipH="1">
            <a:off x="6917352" y="1661616"/>
            <a:ext cx="668085" cy="73363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6272964" y="2063083"/>
            <a:ext cx="40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992854" y="1063564"/>
            <a:ext cx="40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510108" y="2063084"/>
            <a:ext cx="293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339561" y="4615076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2803238" y="3935864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400" dirty="0"/>
          </a:p>
        </p:txBody>
      </p:sp>
      <p:sp>
        <p:nvSpPr>
          <p:cNvPr id="58" name="TextBox 57"/>
          <p:cNvSpPr txBox="1"/>
          <p:nvPr/>
        </p:nvSpPr>
        <p:spPr>
          <a:xfrm>
            <a:off x="7206886" y="3460881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400" dirty="0"/>
          </a:p>
        </p:txBody>
      </p:sp>
      <p:sp>
        <p:nvSpPr>
          <p:cNvPr id="60" name="Line 2"/>
          <p:cNvSpPr>
            <a:spLocks noChangeShapeType="1"/>
          </p:cNvSpPr>
          <p:nvPr/>
        </p:nvSpPr>
        <p:spPr bwMode="auto">
          <a:xfrm>
            <a:off x="7149146" y="4415024"/>
            <a:ext cx="1497" cy="44074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AutoShape 1"/>
          <p:cNvSpPr>
            <a:spLocks noChangeArrowheads="1"/>
          </p:cNvSpPr>
          <p:nvPr/>
        </p:nvSpPr>
        <p:spPr bwMode="auto">
          <a:xfrm>
            <a:off x="6931463" y="4880444"/>
            <a:ext cx="470202" cy="44105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822626" y="4378136"/>
            <a:ext cx="556889" cy="1794873"/>
          </a:xfrm>
          <a:prstGeom prst="flowChartExtract">
            <a:avLst/>
          </a:prstGeom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AutoShape 1"/>
          <p:cNvSpPr>
            <a:spLocks noChangeArrowheads="1"/>
          </p:cNvSpPr>
          <p:nvPr/>
        </p:nvSpPr>
        <p:spPr bwMode="auto">
          <a:xfrm>
            <a:off x="1548906" y="3364482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Line 12"/>
          <p:cNvSpPr>
            <a:spLocks noChangeShapeType="1"/>
          </p:cNvSpPr>
          <p:nvPr/>
        </p:nvSpPr>
        <p:spPr bwMode="auto">
          <a:xfrm>
            <a:off x="1756945" y="3711029"/>
            <a:ext cx="479128" cy="71403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Line 12"/>
          <p:cNvSpPr>
            <a:spLocks noChangeShapeType="1"/>
          </p:cNvSpPr>
          <p:nvPr/>
        </p:nvSpPr>
        <p:spPr bwMode="auto">
          <a:xfrm>
            <a:off x="2490642" y="2644880"/>
            <a:ext cx="589667" cy="7841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AutoShape 1"/>
          <p:cNvSpPr>
            <a:spLocks noChangeArrowheads="1"/>
          </p:cNvSpPr>
          <p:nvPr/>
        </p:nvSpPr>
        <p:spPr bwMode="auto">
          <a:xfrm>
            <a:off x="2829800" y="4992084"/>
            <a:ext cx="440314" cy="408281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Line 2"/>
          <p:cNvSpPr>
            <a:spLocks noChangeShapeType="1"/>
          </p:cNvSpPr>
          <p:nvPr/>
        </p:nvSpPr>
        <p:spPr bwMode="auto">
          <a:xfrm flipH="1">
            <a:off x="3053532" y="4415024"/>
            <a:ext cx="24545" cy="56579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3867584" y="3989173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2847693" y="5534512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or</a:t>
            </a:r>
            <a:endParaRPr lang="en-US" sz="2400" dirty="0"/>
          </a:p>
        </p:txBody>
      </p:sp>
      <p:sp>
        <p:nvSpPr>
          <p:cNvPr id="69" name="AutoShape 2"/>
          <p:cNvSpPr>
            <a:spLocks noChangeArrowheads="1"/>
          </p:cNvSpPr>
          <p:nvPr/>
        </p:nvSpPr>
        <p:spPr bwMode="auto">
          <a:xfrm>
            <a:off x="6044996" y="3535499"/>
            <a:ext cx="556889" cy="1794873"/>
          </a:xfrm>
          <a:prstGeom prst="flowChartExtract">
            <a:avLst/>
          </a:prstGeom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AutoShape 1"/>
          <p:cNvSpPr>
            <a:spLocks noChangeArrowheads="1"/>
          </p:cNvSpPr>
          <p:nvPr/>
        </p:nvSpPr>
        <p:spPr bwMode="auto">
          <a:xfrm>
            <a:off x="6616194" y="2369516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Line 12"/>
          <p:cNvSpPr>
            <a:spLocks noChangeShapeType="1"/>
          </p:cNvSpPr>
          <p:nvPr/>
        </p:nvSpPr>
        <p:spPr bwMode="auto">
          <a:xfrm>
            <a:off x="6785773" y="2737989"/>
            <a:ext cx="406918" cy="73582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Line 12"/>
          <p:cNvSpPr>
            <a:spLocks noChangeShapeType="1"/>
          </p:cNvSpPr>
          <p:nvPr/>
        </p:nvSpPr>
        <p:spPr bwMode="auto">
          <a:xfrm flipH="1">
            <a:off x="6296971" y="2736914"/>
            <a:ext cx="484499" cy="79858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AutoShape 1"/>
          <p:cNvSpPr>
            <a:spLocks noChangeArrowheads="1"/>
          </p:cNvSpPr>
          <p:nvPr/>
        </p:nvSpPr>
        <p:spPr bwMode="auto">
          <a:xfrm>
            <a:off x="7704134" y="4883827"/>
            <a:ext cx="470202" cy="44105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Line 2"/>
          <p:cNvSpPr>
            <a:spLocks noChangeShapeType="1"/>
          </p:cNvSpPr>
          <p:nvPr/>
        </p:nvSpPr>
        <p:spPr bwMode="auto">
          <a:xfrm>
            <a:off x="7939235" y="4427620"/>
            <a:ext cx="1497" cy="44074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7324616" y="4980818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or</a:t>
            </a:r>
            <a:endParaRPr lang="en-US" sz="2400" dirty="0"/>
          </a:p>
        </p:txBody>
      </p:sp>
      <p:sp>
        <p:nvSpPr>
          <p:cNvPr id="77" name="TextBox 76"/>
          <p:cNvSpPr txBox="1"/>
          <p:nvPr/>
        </p:nvSpPr>
        <p:spPr>
          <a:xfrm>
            <a:off x="7661167" y="3938004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400" dirty="0"/>
          </a:p>
        </p:txBody>
      </p:sp>
      <p:sp>
        <p:nvSpPr>
          <p:cNvPr id="78" name="TextBox 77"/>
          <p:cNvSpPr txBox="1"/>
          <p:nvPr/>
        </p:nvSpPr>
        <p:spPr>
          <a:xfrm>
            <a:off x="8848285" y="4749889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4079744" y="5597708"/>
            <a:ext cx="7286159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6.5 General form of the double LR-rotation in the AVL tree. A shaded node      is the last one inserted. It can be either in the left subtree or in the right subtree or the root’s grandchild.</a:t>
            </a:r>
            <a:endParaRPr lang="en-US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79" name="AutoShape 3"/>
          <p:cNvSpPr>
            <a:spLocks noChangeArrowheads="1"/>
          </p:cNvSpPr>
          <p:nvPr/>
        </p:nvSpPr>
        <p:spPr bwMode="auto">
          <a:xfrm rot="5400000" flipV="1">
            <a:off x="3115645" y="767682"/>
            <a:ext cx="216504" cy="570004"/>
          </a:xfrm>
          <a:prstGeom prst="curvedRightArrow">
            <a:avLst>
              <a:gd name="adj1" fmla="val 33858"/>
              <a:gd name="adj2" fmla="val 67716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1873624" y="3398195"/>
            <a:ext cx="34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453989" y="940747"/>
            <a:ext cx="344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/>
              <a:t>2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965098" y="1977704"/>
            <a:ext cx="4006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419352" y="602079"/>
            <a:ext cx="2090682" cy="313932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Pattern: Factors are 2, -1.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needs single L-rotation at the node with factor -1, and then R-rotation at the node with factor 2.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B9BF868-62F1-46CC-91B9-9267CD963C05}"/>
              </a:ext>
            </a:extLst>
          </p:cNvPr>
          <p:cNvSpPr/>
          <p:nvPr/>
        </p:nvSpPr>
        <p:spPr>
          <a:xfrm>
            <a:off x="5046911" y="2549139"/>
            <a:ext cx="5774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LR</a:t>
            </a:r>
            <a:endParaRPr lang="en-US" sz="2400"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A563455-9B72-4EE4-8BEE-EB1CF91C0550}"/>
              </a:ext>
            </a:extLst>
          </p:cNvPr>
          <p:cNvSpPr txBox="1"/>
          <p:nvPr/>
        </p:nvSpPr>
        <p:spPr>
          <a:xfrm>
            <a:off x="838872" y="5545933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4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1900306-2AC1-4F72-8671-2049D7CEFA76}"/>
              </a:ext>
            </a:extLst>
          </p:cNvPr>
          <p:cNvSpPr txBox="1"/>
          <p:nvPr/>
        </p:nvSpPr>
        <p:spPr>
          <a:xfrm>
            <a:off x="6141662" y="4831143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400" dirty="0"/>
          </a:p>
        </p:txBody>
      </p:sp>
      <p:sp>
        <p:nvSpPr>
          <p:cNvPr id="85" name="AutoShape 1">
            <a:extLst>
              <a:ext uri="{FF2B5EF4-FFF2-40B4-BE49-F238E27FC236}">
                <a16:creationId xmlns:a16="http://schemas.microsoft.com/office/drawing/2014/main" id="{A4334EEB-3AAC-45A4-B31B-F8601421E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1788" y="5973028"/>
            <a:ext cx="228423" cy="23433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29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1913" y="3504554"/>
            <a:ext cx="753170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ea typeface="SimSun" panose="02010600030101010101" pitchFamily="2" charset="-122"/>
              </a:rPr>
              <a:t>The Fourth rotation type: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4.  The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double right-left rotation (RL-rotation)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This is the mirror image of the double LR-rotation.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3999D1B-2603-4681-8A85-A4AE18827D8F}"/>
              </a:ext>
            </a:extLst>
          </p:cNvPr>
          <p:cNvSpPr/>
          <p:nvPr/>
        </p:nvSpPr>
        <p:spPr>
          <a:xfrm>
            <a:off x="1815627" y="1982219"/>
            <a:ext cx="73442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Pattern: Two adjacent nodes with  factors are -2, 1. </a:t>
            </a:r>
            <a:endParaRPr lang="en-US" sz="2400" dirty="0">
              <a:highlight>
                <a:srgbClr val="FFFF00"/>
              </a:highligh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D30F2E-7D58-4186-8082-74044A629333}"/>
              </a:ext>
            </a:extLst>
          </p:cNvPr>
          <p:cNvSpPr/>
          <p:nvPr/>
        </p:nvSpPr>
        <p:spPr>
          <a:xfrm>
            <a:off x="1721913" y="737306"/>
            <a:ext cx="80210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</a:t>
            </a:r>
          </a:p>
        </p:txBody>
      </p:sp>
    </p:spTree>
    <p:extLst>
      <p:ext uri="{BB962C8B-B14F-4D97-AF65-F5344CB8AC3E}">
        <p14:creationId xmlns:p14="http://schemas.microsoft.com/office/powerpoint/2010/main" val="2078371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6"/>
          <p:cNvSpPr>
            <a:spLocks noChangeArrowheads="1"/>
          </p:cNvSpPr>
          <p:nvPr/>
        </p:nvSpPr>
        <p:spPr bwMode="auto">
          <a:xfrm>
            <a:off x="2238224" y="4390290"/>
            <a:ext cx="558498" cy="927609"/>
          </a:xfrm>
          <a:prstGeom prst="flowChartExtract">
            <a:avLst/>
          </a:prstGeom>
          <a:solidFill>
            <a:schemeClr val="tx1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3226956" y="4411929"/>
            <a:ext cx="571500" cy="927609"/>
          </a:xfrm>
          <a:prstGeom prst="flowChartExtract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1613013" y="2289772"/>
            <a:ext cx="646147" cy="2188329"/>
          </a:xfrm>
          <a:prstGeom prst="flowChartExtract">
            <a:avLst/>
          </a:prstGeom>
          <a:solidFill>
            <a:srgbClr val="FF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 flipH="1">
            <a:off x="3031654" y="2564213"/>
            <a:ext cx="716369" cy="82288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2535544" y="5358107"/>
            <a:ext cx="1497" cy="44074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1"/>
          <p:cNvSpPr>
            <a:spLocks noChangeArrowheads="1"/>
          </p:cNvSpPr>
          <p:nvPr/>
        </p:nvSpPr>
        <p:spPr bwMode="auto">
          <a:xfrm>
            <a:off x="2299776" y="5798856"/>
            <a:ext cx="470202" cy="44105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7629673" y="3330816"/>
            <a:ext cx="671374" cy="951246"/>
          </a:xfrm>
          <a:prstGeom prst="flowChartExtract">
            <a:avLst/>
          </a:prstGeom>
          <a:solidFill>
            <a:schemeClr val="tx1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6930931" y="3304494"/>
            <a:ext cx="546272" cy="967075"/>
          </a:xfrm>
          <a:prstGeom prst="flowChartExtract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6007578" y="3398767"/>
            <a:ext cx="620309" cy="1838628"/>
          </a:xfrm>
          <a:prstGeom prst="flowChartExtract">
            <a:avLst/>
          </a:prstGeom>
          <a:solidFill>
            <a:srgbClr val="FF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4896523" y="2714581"/>
            <a:ext cx="923280" cy="239555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AutoShape 1"/>
          <p:cNvSpPr>
            <a:spLocks noChangeArrowheads="1"/>
          </p:cNvSpPr>
          <p:nvPr/>
        </p:nvSpPr>
        <p:spPr bwMode="auto">
          <a:xfrm>
            <a:off x="3548787" y="2212739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>
            <a:off x="3732832" y="2562356"/>
            <a:ext cx="629673" cy="96699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AutoShape 1"/>
          <p:cNvSpPr>
            <a:spLocks noChangeArrowheads="1"/>
          </p:cNvSpPr>
          <p:nvPr/>
        </p:nvSpPr>
        <p:spPr bwMode="auto">
          <a:xfrm>
            <a:off x="2630015" y="1160352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12"/>
          <p:cNvSpPr>
            <a:spLocks noChangeShapeType="1"/>
          </p:cNvSpPr>
          <p:nvPr/>
        </p:nvSpPr>
        <p:spPr bwMode="auto">
          <a:xfrm flipH="1">
            <a:off x="1931931" y="1531579"/>
            <a:ext cx="880554" cy="70364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6" name="Line 12"/>
          <p:cNvSpPr>
            <a:spLocks noChangeShapeType="1"/>
          </p:cNvSpPr>
          <p:nvPr/>
        </p:nvSpPr>
        <p:spPr bwMode="auto">
          <a:xfrm>
            <a:off x="2844747" y="1508825"/>
            <a:ext cx="840139" cy="70391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3718232" y="1064748"/>
            <a:ext cx="3051521" cy="52322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de-DE" altLang="zh-CN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de-DE" sz="2800" dirty="0">
                <a:cs typeface="Times New Roman" panose="02020603050405020304" pitchFamily="18" charset="0"/>
              </a:rPr>
              <a:t>ouble RL-rotation</a:t>
            </a:r>
            <a:endParaRPr kumimoji="0" lang="en-US" altLang="zh-CN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39" name="Line 12"/>
          <p:cNvSpPr>
            <a:spLocks noChangeShapeType="1"/>
          </p:cNvSpPr>
          <p:nvPr/>
        </p:nvSpPr>
        <p:spPr bwMode="auto">
          <a:xfrm>
            <a:off x="2806543" y="800074"/>
            <a:ext cx="3026" cy="36178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AutoShape 1"/>
          <p:cNvSpPr>
            <a:spLocks noChangeArrowheads="1"/>
          </p:cNvSpPr>
          <p:nvPr/>
        </p:nvSpPr>
        <p:spPr bwMode="auto">
          <a:xfrm>
            <a:off x="8251590" y="2268192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AutoShape 1"/>
          <p:cNvSpPr>
            <a:spLocks noChangeArrowheads="1"/>
          </p:cNvSpPr>
          <p:nvPr/>
        </p:nvSpPr>
        <p:spPr bwMode="auto">
          <a:xfrm>
            <a:off x="7395861" y="1215266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Line 12"/>
          <p:cNvSpPr>
            <a:spLocks noChangeShapeType="1"/>
          </p:cNvSpPr>
          <p:nvPr/>
        </p:nvSpPr>
        <p:spPr bwMode="auto">
          <a:xfrm>
            <a:off x="7559730" y="752242"/>
            <a:ext cx="1402" cy="44475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Line 12"/>
          <p:cNvSpPr>
            <a:spLocks noChangeShapeType="1"/>
          </p:cNvSpPr>
          <p:nvPr/>
        </p:nvSpPr>
        <p:spPr bwMode="auto">
          <a:xfrm>
            <a:off x="7559730" y="1567353"/>
            <a:ext cx="906738" cy="6928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Line 12"/>
          <p:cNvSpPr>
            <a:spLocks noChangeShapeType="1"/>
          </p:cNvSpPr>
          <p:nvPr/>
        </p:nvSpPr>
        <p:spPr bwMode="auto">
          <a:xfrm>
            <a:off x="8419951" y="2610800"/>
            <a:ext cx="599035" cy="74927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Line 12"/>
          <p:cNvSpPr>
            <a:spLocks noChangeShapeType="1"/>
          </p:cNvSpPr>
          <p:nvPr/>
        </p:nvSpPr>
        <p:spPr bwMode="auto">
          <a:xfrm flipH="1">
            <a:off x="7936754" y="2626804"/>
            <a:ext cx="483197" cy="74927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Line 12"/>
          <p:cNvSpPr>
            <a:spLocks noChangeShapeType="1"/>
          </p:cNvSpPr>
          <p:nvPr/>
        </p:nvSpPr>
        <p:spPr bwMode="auto">
          <a:xfrm flipH="1">
            <a:off x="6943477" y="1557120"/>
            <a:ext cx="668085" cy="73363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7856083" y="1026573"/>
            <a:ext cx="40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701664" y="2122332"/>
            <a:ext cx="40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293935" y="2126675"/>
            <a:ext cx="293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576117" y="3903578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3594335" y="4354390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1839882" y="4699084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6075086" y="4667662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400" dirty="0"/>
          </a:p>
        </p:txBody>
      </p:sp>
      <p:sp>
        <p:nvSpPr>
          <p:cNvPr id="58" name="TextBox 57"/>
          <p:cNvSpPr txBox="1"/>
          <p:nvPr/>
        </p:nvSpPr>
        <p:spPr>
          <a:xfrm>
            <a:off x="8087737" y="3549613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400" dirty="0"/>
          </a:p>
        </p:txBody>
      </p:sp>
      <p:sp>
        <p:nvSpPr>
          <p:cNvPr id="60" name="Line 2"/>
          <p:cNvSpPr>
            <a:spLocks noChangeShapeType="1"/>
          </p:cNvSpPr>
          <p:nvPr/>
        </p:nvSpPr>
        <p:spPr bwMode="auto">
          <a:xfrm>
            <a:off x="7218816" y="4310528"/>
            <a:ext cx="1497" cy="44074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AutoShape 1"/>
          <p:cNvSpPr>
            <a:spLocks noChangeArrowheads="1"/>
          </p:cNvSpPr>
          <p:nvPr/>
        </p:nvSpPr>
        <p:spPr bwMode="auto">
          <a:xfrm>
            <a:off x="6983715" y="4775948"/>
            <a:ext cx="470202" cy="44105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4067777" y="3590538"/>
            <a:ext cx="556889" cy="1794873"/>
          </a:xfrm>
          <a:prstGeom prst="flowChartExtract">
            <a:avLst/>
          </a:prstGeom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AutoShape 1"/>
          <p:cNvSpPr>
            <a:spLocks noChangeArrowheads="1"/>
          </p:cNvSpPr>
          <p:nvPr/>
        </p:nvSpPr>
        <p:spPr bwMode="auto">
          <a:xfrm>
            <a:off x="2869519" y="3382797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Line 12"/>
          <p:cNvSpPr>
            <a:spLocks noChangeShapeType="1"/>
          </p:cNvSpPr>
          <p:nvPr/>
        </p:nvSpPr>
        <p:spPr bwMode="auto">
          <a:xfrm>
            <a:off x="3051055" y="3777394"/>
            <a:ext cx="479128" cy="71403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Line 12"/>
          <p:cNvSpPr>
            <a:spLocks noChangeShapeType="1"/>
          </p:cNvSpPr>
          <p:nvPr/>
        </p:nvSpPr>
        <p:spPr bwMode="auto">
          <a:xfrm flipH="1">
            <a:off x="2534877" y="3738570"/>
            <a:ext cx="523691" cy="684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AutoShape 1"/>
          <p:cNvSpPr>
            <a:spLocks noChangeArrowheads="1"/>
          </p:cNvSpPr>
          <p:nvPr/>
        </p:nvSpPr>
        <p:spPr bwMode="auto">
          <a:xfrm>
            <a:off x="3313686" y="5826160"/>
            <a:ext cx="470202" cy="44105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Line 2"/>
          <p:cNvSpPr>
            <a:spLocks noChangeShapeType="1"/>
          </p:cNvSpPr>
          <p:nvPr/>
        </p:nvSpPr>
        <p:spPr bwMode="auto">
          <a:xfrm>
            <a:off x="3537923" y="5385411"/>
            <a:ext cx="1497" cy="44074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1924692" y="2574524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400" dirty="0"/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 rot="4957830" flipV="1">
            <a:off x="3614750" y="2704143"/>
            <a:ext cx="216845" cy="349409"/>
          </a:xfrm>
          <a:prstGeom prst="curvedRightArrow">
            <a:avLst>
              <a:gd name="adj1" fmla="val 33858"/>
              <a:gd name="adj2" fmla="val 67716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2862513" y="5926104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or</a:t>
            </a:r>
            <a:endParaRPr lang="en-US" sz="2400" dirty="0"/>
          </a:p>
        </p:txBody>
      </p:sp>
      <p:sp>
        <p:nvSpPr>
          <p:cNvPr id="69" name="AutoShape 2"/>
          <p:cNvSpPr>
            <a:spLocks noChangeArrowheads="1"/>
          </p:cNvSpPr>
          <p:nvPr/>
        </p:nvSpPr>
        <p:spPr bwMode="auto">
          <a:xfrm>
            <a:off x="8729168" y="3384625"/>
            <a:ext cx="556889" cy="1794873"/>
          </a:xfrm>
          <a:prstGeom prst="flowChartExtract">
            <a:avLst/>
          </a:prstGeom>
          <a:ln w="28575">
            <a:solidFill>
              <a:schemeClr val="tx1"/>
            </a:solidFill>
            <a:headEnd/>
            <a:tailEnd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AutoShape 1"/>
          <p:cNvSpPr>
            <a:spLocks noChangeArrowheads="1"/>
          </p:cNvSpPr>
          <p:nvPr/>
        </p:nvSpPr>
        <p:spPr bwMode="auto">
          <a:xfrm>
            <a:off x="6642319" y="2265020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Line 12"/>
          <p:cNvSpPr>
            <a:spLocks noChangeShapeType="1"/>
          </p:cNvSpPr>
          <p:nvPr/>
        </p:nvSpPr>
        <p:spPr bwMode="auto">
          <a:xfrm>
            <a:off x="6811898" y="2633493"/>
            <a:ext cx="406918" cy="73582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Line 12"/>
          <p:cNvSpPr>
            <a:spLocks noChangeShapeType="1"/>
          </p:cNvSpPr>
          <p:nvPr/>
        </p:nvSpPr>
        <p:spPr bwMode="auto">
          <a:xfrm flipH="1">
            <a:off x="6323096" y="2632418"/>
            <a:ext cx="484499" cy="79858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AutoShape 1"/>
          <p:cNvSpPr>
            <a:spLocks noChangeArrowheads="1"/>
          </p:cNvSpPr>
          <p:nvPr/>
        </p:nvSpPr>
        <p:spPr bwMode="auto">
          <a:xfrm>
            <a:off x="7730259" y="4779331"/>
            <a:ext cx="470202" cy="44105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Line 2"/>
          <p:cNvSpPr>
            <a:spLocks noChangeShapeType="1"/>
          </p:cNvSpPr>
          <p:nvPr/>
        </p:nvSpPr>
        <p:spPr bwMode="auto">
          <a:xfrm>
            <a:off x="7965360" y="4323124"/>
            <a:ext cx="1497" cy="44074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7387076" y="5121862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or</a:t>
            </a:r>
            <a:endParaRPr lang="en-US" sz="2400" dirty="0"/>
          </a:p>
        </p:txBody>
      </p:sp>
      <p:sp>
        <p:nvSpPr>
          <p:cNvPr id="77" name="TextBox 76"/>
          <p:cNvSpPr txBox="1"/>
          <p:nvPr/>
        </p:nvSpPr>
        <p:spPr>
          <a:xfrm>
            <a:off x="6900432" y="3768663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400" dirty="0"/>
          </a:p>
        </p:txBody>
      </p:sp>
      <p:sp>
        <p:nvSpPr>
          <p:cNvPr id="78" name="TextBox 77"/>
          <p:cNvSpPr txBox="1"/>
          <p:nvPr/>
        </p:nvSpPr>
        <p:spPr>
          <a:xfrm>
            <a:off x="8754651" y="4678511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400" dirty="0"/>
          </a:p>
        </p:txBody>
      </p:sp>
      <p:sp>
        <p:nvSpPr>
          <p:cNvPr id="79" name="AutoShape 3"/>
          <p:cNvSpPr>
            <a:spLocks noChangeArrowheads="1"/>
          </p:cNvSpPr>
          <p:nvPr/>
        </p:nvSpPr>
        <p:spPr bwMode="auto">
          <a:xfrm rot="5400000">
            <a:off x="2771865" y="805352"/>
            <a:ext cx="195306" cy="438565"/>
          </a:xfrm>
          <a:prstGeom prst="curvedRightArrow">
            <a:avLst>
              <a:gd name="adj1" fmla="val 33858"/>
              <a:gd name="adj2" fmla="val 67716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287230" y="5761615"/>
            <a:ext cx="6182521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4.  The double right-left rotation (RL-rotation)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This is the mirror image of the double LR-rotation.</a:t>
            </a:r>
            <a:endParaRPr lang="en-US" sz="20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215854" y="3355998"/>
            <a:ext cx="6414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dirty="0">
                <a:solidFill>
                  <a:srgbClr val="FF0000"/>
                </a:solidFill>
              </a:rPr>
              <a:t>    1, -1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942966" y="2054298"/>
            <a:ext cx="344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/>
              <a:t>1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259849" y="879183"/>
            <a:ext cx="4323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/>
              <a:t>  -2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313658" y="853969"/>
            <a:ext cx="2073680" cy="313932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Pattern: Factors are -2, 1.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needs single R-rotation at the node with factor 1, and then L-rotation at the node with factor -2.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506692" y="3209368"/>
            <a:ext cx="34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1456470" y="2081408"/>
            <a:ext cx="34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D844846-F3B4-4F8A-A5EF-8D79FB77B233}"/>
              </a:ext>
            </a:extLst>
          </p:cNvPr>
          <p:cNvSpPr/>
          <p:nvPr/>
        </p:nvSpPr>
        <p:spPr>
          <a:xfrm>
            <a:off x="5008156" y="2330960"/>
            <a:ext cx="5774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452631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0396" y="1977833"/>
            <a:ext cx="8451542" cy="338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600" dirty="0">
                <a:ea typeface="SimSun" panose="02010600030101010101" pitchFamily="2" charset="-122"/>
              </a:rPr>
              <a:t>Four Rotation Types: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Note that:</a:t>
            </a:r>
          </a:p>
          <a:p>
            <a:pPr marL="800100" lvl="1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 rotations are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not trivial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transformations.</a:t>
            </a:r>
          </a:p>
          <a:p>
            <a:pPr marL="800100" lvl="1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They can be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done in constant time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pPr marL="800100" lvl="1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They guarantee that a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resulting tree is balanced, therefore, accessed node in O(log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n)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They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preserve the basic requirements of a binary search tree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  <a:endParaRPr lang="en-US" sz="2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84B1E8-AB44-4DD6-8D11-83EB750B1B13}"/>
              </a:ext>
            </a:extLst>
          </p:cNvPr>
          <p:cNvSpPr/>
          <p:nvPr/>
        </p:nvSpPr>
        <p:spPr>
          <a:xfrm>
            <a:off x="1872005" y="920186"/>
            <a:ext cx="80210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</a:t>
            </a:r>
          </a:p>
        </p:txBody>
      </p:sp>
    </p:spTree>
    <p:extLst>
      <p:ext uri="{BB962C8B-B14F-4D97-AF65-F5344CB8AC3E}">
        <p14:creationId xmlns:p14="http://schemas.microsoft.com/office/powerpoint/2010/main" val="17560806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34635" y="1924465"/>
            <a:ext cx="812273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6.6 gives an example of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constructing an AVL tree for a given list of numbers 5, 6, 8, 3, 2, 4, 7  by successive insertions. </a:t>
            </a:r>
          </a:p>
          <a:p>
            <a:pPr>
              <a:spcAft>
                <a:spcPts val="1200"/>
              </a:spcAft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parenthesized number of a rotation’s abbreviation indicates the root of the tree being reorganized.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D73D25-51F9-4ED3-91A2-7420D735C382}"/>
              </a:ext>
            </a:extLst>
          </p:cNvPr>
          <p:cNvSpPr/>
          <p:nvPr/>
        </p:nvSpPr>
        <p:spPr>
          <a:xfrm>
            <a:off x="1950382" y="711181"/>
            <a:ext cx="80210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</a:t>
            </a:r>
          </a:p>
        </p:txBody>
      </p:sp>
    </p:spTree>
    <p:extLst>
      <p:ext uri="{BB962C8B-B14F-4D97-AF65-F5344CB8AC3E}">
        <p14:creationId xmlns:p14="http://schemas.microsoft.com/office/powerpoint/2010/main" val="4079554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2079254" y="1808162"/>
            <a:ext cx="610679" cy="571054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4" name="Oval 2"/>
          <p:cNvSpPr>
            <a:spLocks noChangeArrowheads="1"/>
          </p:cNvSpPr>
          <p:nvPr/>
        </p:nvSpPr>
        <p:spPr bwMode="auto">
          <a:xfrm>
            <a:off x="3518917" y="1808162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5" name="Oval 2"/>
          <p:cNvSpPr>
            <a:spLocks noChangeArrowheads="1"/>
          </p:cNvSpPr>
          <p:nvPr/>
        </p:nvSpPr>
        <p:spPr bwMode="auto">
          <a:xfrm>
            <a:off x="4239488" y="2679653"/>
            <a:ext cx="610679" cy="571054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cxnSp>
        <p:nvCxnSpPr>
          <p:cNvPr id="7" name="Straight Connector 6"/>
          <p:cNvCxnSpPr>
            <a:stCxn id="4" idx="4"/>
            <a:endCxn id="5" idx="0"/>
          </p:cNvCxnSpPr>
          <p:nvPr/>
        </p:nvCxnSpPr>
        <p:spPr>
          <a:xfrm>
            <a:off x="3824257" y="2379216"/>
            <a:ext cx="720571" cy="3004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15736" y="1928459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00114" y="2749257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84542" y="1835522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</p:txBody>
      </p:sp>
      <p:sp>
        <p:nvSpPr>
          <p:cNvPr id="11" name="Oval 2"/>
          <p:cNvSpPr>
            <a:spLocks noChangeArrowheads="1"/>
          </p:cNvSpPr>
          <p:nvPr/>
        </p:nvSpPr>
        <p:spPr bwMode="auto">
          <a:xfrm>
            <a:off x="5464607" y="1831248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3" name="Oval 2"/>
          <p:cNvSpPr>
            <a:spLocks noChangeArrowheads="1"/>
          </p:cNvSpPr>
          <p:nvPr/>
        </p:nvSpPr>
        <p:spPr bwMode="auto">
          <a:xfrm>
            <a:off x="6076212" y="2679653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4" name="Oval 2"/>
          <p:cNvSpPr>
            <a:spLocks noChangeArrowheads="1"/>
          </p:cNvSpPr>
          <p:nvPr/>
        </p:nvSpPr>
        <p:spPr bwMode="auto">
          <a:xfrm>
            <a:off x="6686891" y="3542264"/>
            <a:ext cx="610679" cy="571054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cxnSp>
        <p:nvCxnSpPr>
          <p:cNvPr id="15" name="Straight Connector 14"/>
          <p:cNvCxnSpPr>
            <a:stCxn id="11" idx="4"/>
            <a:endCxn id="13" idx="0"/>
          </p:cNvCxnSpPr>
          <p:nvPr/>
        </p:nvCxnSpPr>
        <p:spPr>
          <a:xfrm>
            <a:off x="5769947" y="2402302"/>
            <a:ext cx="611605" cy="2773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381551" y="3250707"/>
            <a:ext cx="611605" cy="2773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75286" y="1850872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686891" y="2665447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299882" y="3633960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 rot="4957830">
            <a:off x="5516471" y="2358777"/>
            <a:ext cx="201613" cy="341313"/>
          </a:xfrm>
          <a:prstGeom prst="curvedRightArrow">
            <a:avLst>
              <a:gd name="adj1" fmla="val 33858"/>
              <a:gd name="adj2" fmla="val 67716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Oval 2"/>
          <p:cNvSpPr>
            <a:spLocks noChangeArrowheads="1"/>
          </p:cNvSpPr>
          <p:nvPr/>
        </p:nvSpPr>
        <p:spPr bwMode="auto">
          <a:xfrm>
            <a:off x="9486717" y="1838238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4" name="Oval 2"/>
          <p:cNvSpPr>
            <a:spLocks noChangeArrowheads="1"/>
          </p:cNvSpPr>
          <p:nvPr/>
        </p:nvSpPr>
        <p:spPr bwMode="auto">
          <a:xfrm>
            <a:off x="8870120" y="2679653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5" name="Oval 2"/>
          <p:cNvSpPr>
            <a:spLocks noChangeArrowheads="1"/>
          </p:cNvSpPr>
          <p:nvPr/>
        </p:nvSpPr>
        <p:spPr bwMode="auto">
          <a:xfrm>
            <a:off x="10106274" y="2686520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9815315" y="2417784"/>
            <a:ext cx="611605" cy="2773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4" idx="0"/>
          </p:cNvCxnSpPr>
          <p:nvPr/>
        </p:nvCxnSpPr>
        <p:spPr>
          <a:xfrm flipV="1">
            <a:off x="9175460" y="2405145"/>
            <a:ext cx="648719" cy="274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712867" y="3130233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507084" y="3121174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075589" y="1808188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3" name="AutoShape 4"/>
          <p:cNvSpPr>
            <a:spLocks noChangeArrowheads="1"/>
          </p:cNvSpPr>
          <p:nvPr/>
        </p:nvSpPr>
        <p:spPr bwMode="auto">
          <a:xfrm>
            <a:off x="7531588" y="2565353"/>
            <a:ext cx="800100" cy="1143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7379312" y="2196021"/>
            <a:ext cx="915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 L(at 5)</a:t>
            </a:r>
            <a:endParaRPr lang="en-US" dirty="0"/>
          </a:p>
        </p:txBody>
      </p:sp>
      <p:sp>
        <p:nvSpPr>
          <p:cNvPr id="35" name="Oval 2"/>
          <p:cNvSpPr>
            <a:spLocks noChangeArrowheads="1"/>
          </p:cNvSpPr>
          <p:nvPr/>
        </p:nvSpPr>
        <p:spPr bwMode="auto">
          <a:xfrm>
            <a:off x="2908238" y="3810098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6" name="Oval 2"/>
          <p:cNvSpPr>
            <a:spLocks noChangeArrowheads="1"/>
          </p:cNvSpPr>
          <p:nvPr/>
        </p:nvSpPr>
        <p:spPr bwMode="auto">
          <a:xfrm>
            <a:off x="2270925" y="4665952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7" name="Oval 2"/>
          <p:cNvSpPr>
            <a:spLocks noChangeArrowheads="1"/>
          </p:cNvSpPr>
          <p:nvPr/>
        </p:nvSpPr>
        <p:spPr bwMode="auto">
          <a:xfrm>
            <a:off x="3518916" y="4692586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38" name="Oval 2"/>
          <p:cNvSpPr>
            <a:spLocks noChangeArrowheads="1"/>
          </p:cNvSpPr>
          <p:nvPr/>
        </p:nvSpPr>
        <p:spPr bwMode="auto">
          <a:xfrm>
            <a:off x="1656194" y="5500478"/>
            <a:ext cx="610679" cy="571054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2602898" y="4381152"/>
            <a:ext cx="648719" cy="274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1946565" y="5237006"/>
            <a:ext cx="648719" cy="274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37" idx="0"/>
          </p:cNvCxnSpPr>
          <p:nvPr/>
        </p:nvCxnSpPr>
        <p:spPr>
          <a:xfrm>
            <a:off x="3212650" y="4388601"/>
            <a:ext cx="611606" cy="3039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129595" y="4775341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230514" y="5620903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45" name="TextBox 44"/>
          <p:cNvSpPr txBox="1"/>
          <p:nvPr/>
        </p:nvSpPr>
        <p:spPr>
          <a:xfrm rot="10800000" flipV="1">
            <a:off x="1839280" y="4536129"/>
            <a:ext cx="458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 rot="10800000" flipV="1">
            <a:off x="3518453" y="3784739"/>
            <a:ext cx="458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545678" y="5771038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5, 6, 8, 3, …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516846-07A7-4DF0-95DF-B83E3A5D42B2}"/>
              </a:ext>
            </a:extLst>
          </p:cNvPr>
          <p:cNvSpPr/>
          <p:nvPr/>
        </p:nvSpPr>
        <p:spPr>
          <a:xfrm>
            <a:off x="4769043" y="4493103"/>
            <a:ext cx="6496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Pattern: Two adjacent nodes with  factors are -2, -1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705E8BE-D2D9-4DA5-A5C0-9493790B5D7C}"/>
              </a:ext>
            </a:extLst>
          </p:cNvPr>
          <p:cNvSpPr/>
          <p:nvPr/>
        </p:nvSpPr>
        <p:spPr>
          <a:xfrm>
            <a:off x="1526347" y="801187"/>
            <a:ext cx="9250915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6.6 shows the application of successive insertions of a given list of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numbers 5, 6, 8, 3, 2, 4, 7.</a:t>
            </a:r>
            <a:endParaRPr lang="en-US" sz="2400" dirty="0"/>
          </a:p>
        </p:txBody>
      </p:sp>
      <p:graphicFrame>
        <p:nvGraphicFramePr>
          <p:cNvPr id="49" name="Table 48">
            <a:extLst>
              <a:ext uri="{FF2B5EF4-FFF2-40B4-BE49-F238E27FC236}">
                <a16:creationId xmlns:a16="http://schemas.microsoft.com/office/drawing/2014/main" id="{11B49062-C9E8-4DF4-BDEC-96804DAFB6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015828"/>
              </p:ext>
            </p:extLst>
          </p:nvPr>
        </p:nvGraphicFramePr>
        <p:xfrm>
          <a:off x="5799455" y="5077801"/>
          <a:ext cx="377951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76">
                  <a:extLst>
                    <a:ext uri="{9D8B030D-6E8A-4147-A177-3AD203B41FA5}">
                      <a16:colId xmlns:a16="http://schemas.microsoft.com/office/drawing/2014/main" val="1114376734"/>
                    </a:ext>
                  </a:extLst>
                </a:gridCol>
                <a:gridCol w="497829">
                  <a:extLst>
                    <a:ext uri="{9D8B030D-6E8A-4147-A177-3AD203B41FA5}">
                      <a16:colId xmlns:a16="http://schemas.microsoft.com/office/drawing/2014/main" val="4190021054"/>
                    </a:ext>
                  </a:extLst>
                </a:gridCol>
                <a:gridCol w="451875">
                  <a:extLst>
                    <a:ext uri="{9D8B030D-6E8A-4147-A177-3AD203B41FA5}">
                      <a16:colId xmlns:a16="http://schemas.microsoft.com/office/drawing/2014/main" val="1238815651"/>
                    </a:ext>
                  </a:extLst>
                </a:gridCol>
                <a:gridCol w="482512">
                  <a:extLst>
                    <a:ext uri="{9D8B030D-6E8A-4147-A177-3AD203B41FA5}">
                      <a16:colId xmlns:a16="http://schemas.microsoft.com/office/drawing/2014/main" val="1132034877"/>
                    </a:ext>
                  </a:extLst>
                </a:gridCol>
                <a:gridCol w="467194">
                  <a:extLst>
                    <a:ext uri="{9D8B030D-6E8A-4147-A177-3AD203B41FA5}">
                      <a16:colId xmlns:a16="http://schemas.microsoft.com/office/drawing/2014/main" val="1640379311"/>
                    </a:ext>
                  </a:extLst>
                </a:gridCol>
                <a:gridCol w="482512">
                  <a:extLst>
                    <a:ext uri="{9D8B030D-6E8A-4147-A177-3AD203B41FA5}">
                      <a16:colId xmlns:a16="http://schemas.microsoft.com/office/drawing/2014/main" val="3778318365"/>
                    </a:ext>
                  </a:extLst>
                </a:gridCol>
                <a:gridCol w="467194">
                  <a:extLst>
                    <a:ext uri="{9D8B030D-6E8A-4147-A177-3AD203B41FA5}">
                      <a16:colId xmlns:a16="http://schemas.microsoft.com/office/drawing/2014/main" val="2360699410"/>
                    </a:ext>
                  </a:extLst>
                </a:gridCol>
                <a:gridCol w="478527">
                  <a:extLst>
                    <a:ext uri="{9D8B030D-6E8A-4147-A177-3AD203B41FA5}">
                      <a16:colId xmlns:a16="http://schemas.microsoft.com/office/drawing/2014/main" val="12135264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722151"/>
                  </a:ext>
                </a:extLst>
              </a:tr>
            </a:tbl>
          </a:graphicData>
        </a:graphic>
      </p:graphicFrame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FBC70D89-E6ED-488D-829B-7C449B6323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513147"/>
              </p:ext>
            </p:extLst>
          </p:nvPr>
        </p:nvGraphicFramePr>
        <p:xfrm>
          <a:off x="5799455" y="5538235"/>
          <a:ext cx="377951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76">
                  <a:extLst>
                    <a:ext uri="{9D8B030D-6E8A-4147-A177-3AD203B41FA5}">
                      <a16:colId xmlns:a16="http://schemas.microsoft.com/office/drawing/2014/main" val="1114376734"/>
                    </a:ext>
                  </a:extLst>
                </a:gridCol>
                <a:gridCol w="497829">
                  <a:extLst>
                    <a:ext uri="{9D8B030D-6E8A-4147-A177-3AD203B41FA5}">
                      <a16:colId xmlns:a16="http://schemas.microsoft.com/office/drawing/2014/main" val="4190021054"/>
                    </a:ext>
                  </a:extLst>
                </a:gridCol>
                <a:gridCol w="451875">
                  <a:extLst>
                    <a:ext uri="{9D8B030D-6E8A-4147-A177-3AD203B41FA5}">
                      <a16:colId xmlns:a16="http://schemas.microsoft.com/office/drawing/2014/main" val="1238815651"/>
                    </a:ext>
                  </a:extLst>
                </a:gridCol>
                <a:gridCol w="482512">
                  <a:extLst>
                    <a:ext uri="{9D8B030D-6E8A-4147-A177-3AD203B41FA5}">
                      <a16:colId xmlns:a16="http://schemas.microsoft.com/office/drawing/2014/main" val="1132034877"/>
                    </a:ext>
                  </a:extLst>
                </a:gridCol>
                <a:gridCol w="467194">
                  <a:extLst>
                    <a:ext uri="{9D8B030D-6E8A-4147-A177-3AD203B41FA5}">
                      <a16:colId xmlns:a16="http://schemas.microsoft.com/office/drawing/2014/main" val="1640379311"/>
                    </a:ext>
                  </a:extLst>
                </a:gridCol>
                <a:gridCol w="482512">
                  <a:extLst>
                    <a:ext uri="{9D8B030D-6E8A-4147-A177-3AD203B41FA5}">
                      <a16:colId xmlns:a16="http://schemas.microsoft.com/office/drawing/2014/main" val="3778318365"/>
                    </a:ext>
                  </a:extLst>
                </a:gridCol>
                <a:gridCol w="467194">
                  <a:extLst>
                    <a:ext uri="{9D8B030D-6E8A-4147-A177-3AD203B41FA5}">
                      <a16:colId xmlns:a16="http://schemas.microsoft.com/office/drawing/2014/main" val="2360699410"/>
                    </a:ext>
                  </a:extLst>
                </a:gridCol>
                <a:gridCol w="478527">
                  <a:extLst>
                    <a:ext uri="{9D8B030D-6E8A-4147-A177-3AD203B41FA5}">
                      <a16:colId xmlns:a16="http://schemas.microsoft.com/office/drawing/2014/main" val="12135264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722151"/>
                  </a:ext>
                </a:extLst>
              </a:tr>
            </a:tbl>
          </a:graphicData>
        </a:graphic>
      </p:graphicFrame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2A3556F8-92F2-4FEF-A354-19B2FF6413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689386"/>
              </p:ext>
            </p:extLst>
          </p:nvPr>
        </p:nvGraphicFramePr>
        <p:xfrm>
          <a:off x="5799454" y="6023375"/>
          <a:ext cx="377951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76">
                  <a:extLst>
                    <a:ext uri="{9D8B030D-6E8A-4147-A177-3AD203B41FA5}">
                      <a16:colId xmlns:a16="http://schemas.microsoft.com/office/drawing/2014/main" val="1114376734"/>
                    </a:ext>
                  </a:extLst>
                </a:gridCol>
                <a:gridCol w="497829">
                  <a:extLst>
                    <a:ext uri="{9D8B030D-6E8A-4147-A177-3AD203B41FA5}">
                      <a16:colId xmlns:a16="http://schemas.microsoft.com/office/drawing/2014/main" val="4190021054"/>
                    </a:ext>
                  </a:extLst>
                </a:gridCol>
                <a:gridCol w="451875">
                  <a:extLst>
                    <a:ext uri="{9D8B030D-6E8A-4147-A177-3AD203B41FA5}">
                      <a16:colId xmlns:a16="http://schemas.microsoft.com/office/drawing/2014/main" val="1238815651"/>
                    </a:ext>
                  </a:extLst>
                </a:gridCol>
                <a:gridCol w="482512">
                  <a:extLst>
                    <a:ext uri="{9D8B030D-6E8A-4147-A177-3AD203B41FA5}">
                      <a16:colId xmlns:a16="http://schemas.microsoft.com/office/drawing/2014/main" val="1132034877"/>
                    </a:ext>
                  </a:extLst>
                </a:gridCol>
                <a:gridCol w="467194">
                  <a:extLst>
                    <a:ext uri="{9D8B030D-6E8A-4147-A177-3AD203B41FA5}">
                      <a16:colId xmlns:a16="http://schemas.microsoft.com/office/drawing/2014/main" val="1640379311"/>
                    </a:ext>
                  </a:extLst>
                </a:gridCol>
                <a:gridCol w="482512">
                  <a:extLst>
                    <a:ext uri="{9D8B030D-6E8A-4147-A177-3AD203B41FA5}">
                      <a16:colId xmlns:a16="http://schemas.microsoft.com/office/drawing/2014/main" val="3778318365"/>
                    </a:ext>
                  </a:extLst>
                </a:gridCol>
                <a:gridCol w="467194">
                  <a:extLst>
                    <a:ext uri="{9D8B030D-6E8A-4147-A177-3AD203B41FA5}">
                      <a16:colId xmlns:a16="http://schemas.microsoft.com/office/drawing/2014/main" val="2360699410"/>
                    </a:ext>
                  </a:extLst>
                </a:gridCol>
                <a:gridCol w="478527">
                  <a:extLst>
                    <a:ext uri="{9D8B030D-6E8A-4147-A177-3AD203B41FA5}">
                      <a16:colId xmlns:a16="http://schemas.microsoft.com/office/drawing/2014/main" val="12135264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72215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D4B45B0-2B83-4AA8-9918-18A10569FEBF}"/>
                  </a:ext>
                </a:extLst>
              </p:cNvPr>
              <p:cNvSpPr txBox="1"/>
              <p:nvPr/>
            </p:nvSpPr>
            <p:spPr>
              <a:xfrm>
                <a:off x="9665119" y="5130772"/>
                <a:ext cx="222428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err="1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6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(2i, 2i+1), where </a:t>
                </a:r>
                <a:r>
                  <a:rPr lang="en-US" sz="1600" dirty="0" err="1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6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16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D4B45B0-2B83-4AA8-9918-18A10569FE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5119" y="5130772"/>
                <a:ext cx="2224285" cy="338554"/>
              </a:xfrm>
              <a:prstGeom prst="rect">
                <a:avLst/>
              </a:prstGeom>
              <a:blipFill>
                <a:blip r:embed="rId2"/>
                <a:stretch>
                  <a:fillRect l="-1370"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74237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637990" y="2415691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027311" y="3260901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332650" y="2986569"/>
            <a:ext cx="648719" cy="274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702951" y="3831603"/>
            <a:ext cx="648719" cy="274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091007" y="4693513"/>
            <a:ext cx="648719" cy="274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415367" y="4114285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1804687" y="4976899"/>
            <a:ext cx="610679" cy="571054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4256442" y="3296413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962350" y="2986569"/>
            <a:ext cx="611606" cy="3039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38328" y="5095166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67121" y="3405802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91451" y="4399812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61165" y="3389937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79554" y="2486853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7" name="AutoShape 2"/>
          <p:cNvSpPr>
            <a:spLocks noChangeArrowheads="1"/>
          </p:cNvSpPr>
          <p:nvPr/>
        </p:nvSpPr>
        <p:spPr bwMode="auto">
          <a:xfrm rot="4957830" flipV="1">
            <a:off x="3496078" y="3811634"/>
            <a:ext cx="130175" cy="295275"/>
          </a:xfrm>
          <a:prstGeom prst="curvedRightArrow">
            <a:avLst>
              <a:gd name="adj1" fmla="val 45366"/>
              <a:gd name="adj2" fmla="val 90732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7394724" y="2415691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784045" y="3260901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6173366" y="4106878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7394724" y="4133512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8048688" y="3304730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7124729" y="2973299"/>
            <a:ext cx="648719" cy="274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6476010" y="3825431"/>
            <a:ext cx="648719" cy="274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743181" y="2992428"/>
            <a:ext cx="611606" cy="3039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088457" y="3845770"/>
            <a:ext cx="611606" cy="3039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173366" y="4662353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541885" y="4693513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270100" y="3869106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343560" y="3327136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999213" y="2415691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441906" y="2646523"/>
            <a:ext cx="620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ea typeface="SimSun" panose="02010600030101010101" pitchFamily="2" charset="-122"/>
              </a:rPr>
              <a:t>R(5)</a:t>
            </a:r>
            <a:endParaRPr lang="en-US" dirty="0"/>
          </a:p>
        </p:txBody>
      </p:sp>
      <p:sp>
        <p:nvSpPr>
          <p:cNvPr id="35" name="AutoShape 4"/>
          <p:cNvSpPr>
            <a:spLocks noChangeArrowheads="1"/>
          </p:cNvSpPr>
          <p:nvPr/>
        </p:nvSpPr>
        <p:spPr bwMode="auto">
          <a:xfrm>
            <a:off x="5348853" y="2986569"/>
            <a:ext cx="800100" cy="1143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298076" y="5325998"/>
            <a:ext cx="21082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5, 6, 8, 3, 2, … </a:t>
            </a:r>
            <a:endParaRPr lang="en-US" sz="24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2361337-5872-47BF-9713-1D59760DA032}"/>
              </a:ext>
            </a:extLst>
          </p:cNvPr>
          <p:cNvSpPr/>
          <p:nvPr/>
        </p:nvSpPr>
        <p:spPr>
          <a:xfrm>
            <a:off x="1739392" y="5897471"/>
            <a:ext cx="6515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Pattern: Two adjacent nodes with  factors are 2, 1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24FCA36-63BD-4E40-B31B-0F9E52C78F20}"/>
              </a:ext>
            </a:extLst>
          </p:cNvPr>
          <p:cNvSpPr/>
          <p:nvPr/>
        </p:nvSpPr>
        <p:spPr>
          <a:xfrm>
            <a:off x="1437131" y="1157688"/>
            <a:ext cx="9250915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6.6 shows the application of successive insertions of a given list of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numbers 5, 6, 8, 3, 2, 4, 7.</a:t>
            </a:r>
            <a:endParaRPr lang="en-US" sz="24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4AFF67F-3AEF-4F30-A5A7-11DE3DC001C3}"/>
              </a:ext>
            </a:extLst>
          </p:cNvPr>
          <p:cNvSpPr/>
          <p:nvPr/>
        </p:nvSpPr>
        <p:spPr>
          <a:xfrm>
            <a:off x="1395824" y="366350"/>
            <a:ext cx="80210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76DD4DBE-3567-4229-BA4A-CFECB83D6C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807534"/>
              </p:ext>
            </p:extLst>
          </p:nvPr>
        </p:nvGraphicFramePr>
        <p:xfrm>
          <a:off x="6464267" y="5279238"/>
          <a:ext cx="377951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76">
                  <a:extLst>
                    <a:ext uri="{9D8B030D-6E8A-4147-A177-3AD203B41FA5}">
                      <a16:colId xmlns:a16="http://schemas.microsoft.com/office/drawing/2014/main" val="1114376734"/>
                    </a:ext>
                  </a:extLst>
                </a:gridCol>
                <a:gridCol w="497829">
                  <a:extLst>
                    <a:ext uri="{9D8B030D-6E8A-4147-A177-3AD203B41FA5}">
                      <a16:colId xmlns:a16="http://schemas.microsoft.com/office/drawing/2014/main" val="4190021054"/>
                    </a:ext>
                  </a:extLst>
                </a:gridCol>
                <a:gridCol w="451875">
                  <a:extLst>
                    <a:ext uri="{9D8B030D-6E8A-4147-A177-3AD203B41FA5}">
                      <a16:colId xmlns:a16="http://schemas.microsoft.com/office/drawing/2014/main" val="1238815651"/>
                    </a:ext>
                  </a:extLst>
                </a:gridCol>
                <a:gridCol w="482512">
                  <a:extLst>
                    <a:ext uri="{9D8B030D-6E8A-4147-A177-3AD203B41FA5}">
                      <a16:colId xmlns:a16="http://schemas.microsoft.com/office/drawing/2014/main" val="1132034877"/>
                    </a:ext>
                  </a:extLst>
                </a:gridCol>
                <a:gridCol w="467194">
                  <a:extLst>
                    <a:ext uri="{9D8B030D-6E8A-4147-A177-3AD203B41FA5}">
                      <a16:colId xmlns:a16="http://schemas.microsoft.com/office/drawing/2014/main" val="1640379311"/>
                    </a:ext>
                  </a:extLst>
                </a:gridCol>
                <a:gridCol w="482512">
                  <a:extLst>
                    <a:ext uri="{9D8B030D-6E8A-4147-A177-3AD203B41FA5}">
                      <a16:colId xmlns:a16="http://schemas.microsoft.com/office/drawing/2014/main" val="3778318365"/>
                    </a:ext>
                  </a:extLst>
                </a:gridCol>
                <a:gridCol w="467194">
                  <a:extLst>
                    <a:ext uri="{9D8B030D-6E8A-4147-A177-3AD203B41FA5}">
                      <a16:colId xmlns:a16="http://schemas.microsoft.com/office/drawing/2014/main" val="2360699410"/>
                    </a:ext>
                  </a:extLst>
                </a:gridCol>
                <a:gridCol w="478527">
                  <a:extLst>
                    <a:ext uri="{9D8B030D-6E8A-4147-A177-3AD203B41FA5}">
                      <a16:colId xmlns:a16="http://schemas.microsoft.com/office/drawing/2014/main" val="12135264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722151"/>
                  </a:ext>
                </a:extLst>
              </a:tr>
            </a:tbl>
          </a:graphicData>
        </a:graphic>
      </p:graphicFrame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C03CA71F-9639-4162-96F5-7CC1004C28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38240"/>
              </p:ext>
            </p:extLst>
          </p:nvPr>
        </p:nvGraphicFramePr>
        <p:xfrm>
          <a:off x="7999213" y="5825033"/>
          <a:ext cx="377951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76">
                  <a:extLst>
                    <a:ext uri="{9D8B030D-6E8A-4147-A177-3AD203B41FA5}">
                      <a16:colId xmlns:a16="http://schemas.microsoft.com/office/drawing/2014/main" val="1114376734"/>
                    </a:ext>
                  </a:extLst>
                </a:gridCol>
                <a:gridCol w="497829">
                  <a:extLst>
                    <a:ext uri="{9D8B030D-6E8A-4147-A177-3AD203B41FA5}">
                      <a16:colId xmlns:a16="http://schemas.microsoft.com/office/drawing/2014/main" val="4190021054"/>
                    </a:ext>
                  </a:extLst>
                </a:gridCol>
                <a:gridCol w="451875">
                  <a:extLst>
                    <a:ext uri="{9D8B030D-6E8A-4147-A177-3AD203B41FA5}">
                      <a16:colId xmlns:a16="http://schemas.microsoft.com/office/drawing/2014/main" val="1238815651"/>
                    </a:ext>
                  </a:extLst>
                </a:gridCol>
                <a:gridCol w="482512">
                  <a:extLst>
                    <a:ext uri="{9D8B030D-6E8A-4147-A177-3AD203B41FA5}">
                      <a16:colId xmlns:a16="http://schemas.microsoft.com/office/drawing/2014/main" val="1132034877"/>
                    </a:ext>
                  </a:extLst>
                </a:gridCol>
                <a:gridCol w="467194">
                  <a:extLst>
                    <a:ext uri="{9D8B030D-6E8A-4147-A177-3AD203B41FA5}">
                      <a16:colId xmlns:a16="http://schemas.microsoft.com/office/drawing/2014/main" val="1640379311"/>
                    </a:ext>
                  </a:extLst>
                </a:gridCol>
                <a:gridCol w="482512">
                  <a:extLst>
                    <a:ext uri="{9D8B030D-6E8A-4147-A177-3AD203B41FA5}">
                      <a16:colId xmlns:a16="http://schemas.microsoft.com/office/drawing/2014/main" val="3778318365"/>
                    </a:ext>
                  </a:extLst>
                </a:gridCol>
                <a:gridCol w="467194">
                  <a:extLst>
                    <a:ext uri="{9D8B030D-6E8A-4147-A177-3AD203B41FA5}">
                      <a16:colId xmlns:a16="http://schemas.microsoft.com/office/drawing/2014/main" val="2360699410"/>
                    </a:ext>
                  </a:extLst>
                </a:gridCol>
                <a:gridCol w="478527">
                  <a:extLst>
                    <a:ext uri="{9D8B030D-6E8A-4147-A177-3AD203B41FA5}">
                      <a16:colId xmlns:a16="http://schemas.microsoft.com/office/drawing/2014/main" val="12135264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722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4701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2206" y="896205"/>
            <a:ext cx="9250915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6.6 shows the application of successive insertions of a given list of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numbers 5, 6, 8, 3, 2, 4, 7.</a:t>
            </a:r>
            <a:endParaRPr lang="en-US" sz="2400" dirty="0"/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2923881" y="1962839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932383" y="3707951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618541" y="2533717"/>
            <a:ext cx="648719" cy="274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1988842" y="3378751"/>
            <a:ext cx="648719" cy="274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637561" y="4279005"/>
            <a:ext cx="648719" cy="274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321474" y="2816399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1656954" y="3664385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3542333" y="2843561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248241" y="2533717"/>
            <a:ext cx="611606" cy="3039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57042" y="3753189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32965" y="2910733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15297" y="3752940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47056" y="2937085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65445" y="2034001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7" name="AutoShape 2"/>
          <p:cNvSpPr>
            <a:spLocks noChangeArrowheads="1"/>
          </p:cNvSpPr>
          <p:nvPr/>
        </p:nvSpPr>
        <p:spPr bwMode="auto">
          <a:xfrm rot="4957830" flipV="1">
            <a:off x="3171920" y="2560176"/>
            <a:ext cx="130175" cy="295275"/>
          </a:xfrm>
          <a:prstGeom prst="curvedRightArrow">
            <a:avLst>
              <a:gd name="adj1" fmla="val 45366"/>
              <a:gd name="adj2" fmla="val 90732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8598905" y="2851879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7297857" y="2808049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6687178" y="3654026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7962900" y="1967811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9214052" y="3750233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cxnSp>
        <p:nvCxnSpPr>
          <p:cNvPr id="23" name="Straight Connector 22"/>
          <p:cNvCxnSpPr>
            <a:cxnSpLocks/>
            <a:endCxn id="21" idx="4"/>
          </p:cNvCxnSpPr>
          <p:nvPr/>
        </p:nvCxnSpPr>
        <p:spPr>
          <a:xfrm flipV="1">
            <a:off x="7638541" y="2538865"/>
            <a:ext cx="629699" cy="2560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  <a:stCxn id="20" idx="0"/>
          </p:cNvCxnSpPr>
          <p:nvPr/>
        </p:nvCxnSpPr>
        <p:spPr>
          <a:xfrm flipV="1">
            <a:off x="6992518" y="3372398"/>
            <a:ext cx="646023" cy="2816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8256993" y="2539576"/>
            <a:ext cx="611606" cy="3039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  <a:endCxn id="40" idx="0"/>
          </p:cNvCxnSpPr>
          <p:nvPr/>
        </p:nvCxnSpPr>
        <p:spPr>
          <a:xfrm>
            <a:off x="7602269" y="3392918"/>
            <a:ext cx="600589" cy="3228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687178" y="4209501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055697" y="4240661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845406" y="3850718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857372" y="2874284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513025" y="1962839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050415" y="2347995"/>
            <a:ext cx="13308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L(3)R(6)</a:t>
            </a:r>
            <a:endParaRPr lang="en-US" sz="2400" dirty="0"/>
          </a:p>
        </p:txBody>
      </p:sp>
      <p:sp>
        <p:nvSpPr>
          <p:cNvPr id="35" name="AutoShape 4"/>
          <p:cNvSpPr>
            <a:spLocks noChangeArrowheads="1"/>
          </p:cNvSpPr>
          <p:nvPr/>
        </p:nvSpPr>
        <p:spPr bwMode="auto">
          <a:xfrm>
            <a:off x="5215265" y="2818270"/>
            <a:ext cx="969588" cy="110772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75729" y="5723534"/>
            <a:ext cx="2416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5, 6, 8, 3, 2, 4, … </a:t>
            </a:r>
            <a:endParaRPr lang="en-US" sz="2400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2622129" y="3395627"/>
            <a:ext cx="611606" cy="3039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2351241" y="4564532"/>
            <a:ext cx="610679" cy="571054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988842" y="4585366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7897518" y="3715769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cxnSp>
        <p:nvCxnSpPr>
          <p:cNvPr id="41" name="Straight Connector 40"/>
          <p:cNvCxnSpPr>
            <a:cxnSpLocks/>
            <a:stCxn id="18" idx="4"/>
            <a:endCxn id="22" idx="0"/>
          </p:cNvCxnSpPr>
          <p:nvPr/>
        </p:nvCxnSpPr>
        <p:spPr>
          <a:xfrm>
            <a:off x="8904245" y="3422933"/>
            <a:ext cx="615147" cy="3273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utoShape 2"/>
          <p:cNvSpPr>
            <a:spLocks noChangeArrowheads="1"/>
          </p:cNvSpPr>
          <p:nvPr/>
        </p:nvSpPr>
        <p:spPr bwMode="auto">
          <a:xfrm rot="4957830">
            <a:off x="2529332" y="3411353"/>
            <a:ext cx="107950" cy="341313"/>
          </a:xfrm>
          <a:prstGeom prst="curvedRightArrow">
            <a:avLst>
              <a:gd name="adj1" fmla="val 63235"/>
              <a:gd name="adj2" fmla="val 126471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9203624" y="2843561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</p:txBody>
      </p:sp>
      <p:cxnSp>
        <p:nvCxnSpPr>
          <p:cNvPr id="43" name="Straight Connector 42"/>
          <p:cNvCxnSpPr>
            <a:endCxn id="45" idx="0"/>
          </p:cNvCxnSpPr>
          <p:nvPr/>
        </p:nvCxnSpPr>
        <p:spPr>
          <a:xfrm flipH="1">
            <a:off x="4904867" y="4076878"/>
            <a:ext cx="530117" cy="2596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5142356" y="3526503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45" name="Oval 44"/>
          <p:cNvSpPr>
            <a:spLocks noChangeArrowheads="1"/>
          </p:cNvSpPr>
          <p:nvPr/>
        </p:nvSpPr>
        <p:spPr bwMode="auto">
          <a:xfrm>
            <a:off x="4599527" y="4336564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3981138" y="5020636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3392428" y="5668840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8" name="Oval 47"/>
          <p:cNvSpPr>
            <a:spLocks noChangeArrowheads="1"/>
          </p:cNvSpPr>
          <p:nvPr/>
        </p:nvSpPr>
        <p:spPr bwMode="auto">
          <a:xfrm>
            <a:off x="4531677" y="5668840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9" name="Oval 48"/>
          <p:cNvSpPr>
            <a:spLocks noChangeArrowheads="1"/>
          </p:cNvSpPr>
          <p:nvPr/>
        </p:nvSpPr>
        <p:spPr bwMode="auto">
          <a:xfrm>
            <a:off x="5572325" y="4336133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cxnSp>
        <p:nvCxnSpPr>
          <p:cNvPr id="50" name="Straight Connector 49"/>
          <p:cNvCxnSpPr>
            <a:endCxn id="46" idx="0"/>
          </p:cNvCxnSpPr>
          <p:nvPr/>
        </p:nvCxnSpPr>
        <p:spPr>
          <a:xfrm flipH="1">
            <a:off x="4286478" y="4907618"/>
            <a:ext cx="618389" cy="113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endCxn id="47" idx="0"/>
          </p:cNvCxnSpPr>
          <p:nvPr/>
        </p:nvCxnSpPr>
        <p:spPr>
          <a:xfrm flipH="1">
            <a:off x="3697768" y="5591690"/>
            <a:ext cx="515130" cy="771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49" idx="0"/>
          </p:cNvCxnSpPr>
          <p:nvPr/>
        </p:nvCxnSpPr>
        <p:spPr>
          <a:xfrm>
            <a:off x="5399555" y="4079098"/>
            <a:ext cx="478110" cy="2570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endCxn id="48" idx="0"/>
          </p:cNvCxnSpPr>
          <p:nvPr/>
        </p:nvCxnSpPr>
        <p:spPr>
          <a:xfrm>
            <a:off x="4293260" y="5591690"/>
            <a:ext cx="543757" cy="771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512728" y="5145026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971466" y="4795490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489495" y="3190686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61" name="AutoShape 2"/>
          <p:cNvSpPr>
            <a:spLocks noChangeArrowheads="1"/>
          </p:cNvSpPr>
          <p:nvPr/>
        </p:nvSpPr>
        <p:spPr bwMode="auto">
          <a:xfrm rot="4957830" flipV="1">
            <a:off x="5322456" y="4077569"/>
            <a:ext cx="98730" cy="295275"/>
          </a:xfrm>
          <a:prstGeom prst="curvedRightArrow">
            <a:avLst>
              <a:gd name="adj1" fmla="val 45366"/>
              <a:gd name="adj2" fmla="val 90732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AutoShape 4"/>
          <p:cNvSpPr>
            <a:spLocks noChangeArrowheads="1"/>
          </p:cNvSpPr>
          <p:nvPr/>
        </p:nvSpPr>
        <p:spPr bwMode="auto">
          <a:xfrm rot="2760797">
            <a:off x="3406941" y="4580376"/>
            <a:ext cx="800100" cy="168173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AutoShape 4"/>
          <p:cNvSpPr>
            <a:spLocks noChangeArrowheads="1"/>
          </p:cNvSpPr>
          <p:nvPr/>
        </p:nvSpPr>
        <p:spPr bwMode="auto">
          <a:xfrm rot="20195130">
            <a:off x="6220679" y="5065182"/>
            <a:ext cx="810779" cy="228839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34C20E1-C14D-4691-80BA-12C079331DEE}"/>
              </a:ext>
            </a:extLst>
          </p:cNvPr>
          <p:cNvSpPr/>
          <p:nvPr/>
        </p:nvSpPr>
        <p:spPr>
          <a:xfrm>
            <a:off x="5495704" y="5773264"/>
            <a:ext cx="54251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Pattern: Two adjacent nodes with  factors 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are 2, -1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/>
          </a:p>
        </p:txBody>
      </p:sp>
      <p:graphicFrame>
        <p:nvGraphicFramePr>
          <p:cNvPr id="65" name="Table 64">
            <a:extLst>
              <a:ext uri="{FF2B5EF4-FFF2-40B4-BE49-F238E27FC236}">
                <a16:creationId xmlns:a16="http://schemas.microsoft.com/office/drawing/2014/main" id="{124C176D-F208-43A2-8AE5-0F818BB30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47670"/>
              </p:ext>
            </p:extLst>
          </p:nvPr>
        </p:nvGraphicFramePr>
        <p:xfrm>
          <a:off x="7654349" y="4649796"/>
          <a:ext cx="37795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486">
                  <a:extLst>
                    <a:ext uri="{9D8B030D-6E8A-4147-A177-3AD203B41FA5}">
                      <a16:colId xmlns:a16="http://schemas.microsoft.com/office/drawing/2014/main" val="1114376734"/>
                    </a:ext>
                  </a:extLst>
                </a:gridCol>
                <a:gridCol w="360790">
                  <a:extLst>
                    <a:ext uri="{9D8B030D-6E8A-4147-A177-3AD203B41FA5}">
                      <a16:colId xmlns:a16="http://schemas.microsoft.com/office/drawing/2014/main" val="4190021054"/>
                    </a:ext>
                  </a:extLst>
                </a:gridCol>
                <a:gridCol w="327486">
                  <a:extLst>
                    <a:ext uri="{9D8B030D-6E8A-4147-A177-3AD203B41FA5}">
                      <a16:colId xmlns:a16="http://schemas.microsoft.com/office/drawing/2014/main" val="1238815651"/>
                    </a:ext>
                  </a:extLst>
                </a:gridCol>
                <a:gridCol w="349689">
                  <a:extLst>
                    <a:ext uri="{9D8B030D-6E8A-4147-A177-3AD203B41FA5}">
                      <a16:colId xmlns:a16="http://schemas.microsoft.com/office/drawing/2014/main" val="1132034877"/>
                    </a:ext>
                  </a:extLst>
                </a:gridCol>
                <a:gridCol w="338588">
                  <a:extLst>
                    <a:ext uri="{9D8B030D-6E8A-4147-A177-3AD203B41FA5}">
                      <a16:colId xmlns:a16="http://schemas.microsoft.com/office/drawing/2014/main" val="1640379311"/>
                    </a:ext>
                  </a:extLst>
                </a:gridCol>
                <a:gridCol w="349689">
                  <a:extLst>
                    <a:ext uri="{9D8B030D-6E8A-4147-A177-3AD203B41FA5}">
                      <a16:colId xmlns:a16="http://schemas.microsoft.com/office/drawing/2014/main" val="3778318365"/>
                    </a:ext>
                  </a:extLst>
                </a:gridCol>
                <a:gridCol w="338588">
                  <a:extLst>
                    <a:ext uri="{9D8B030D-6E8A-4147-A177-3AD203B41FA5}">
                      <a16:colId xmlns:a16="http://schemas.microsoft.com/office/drawing/2014/main" val="2360699410"/>
                    </a:ext>
                  </a:extLst>
                </a:gridCol>
                <a:gridCol w="346801">
                  <a:extLst>
                    <a:ext uri="{9D8B030D-6E8A-4147-A177-3AD203B41FA5}">
                      <a16:colId xmlns:a16="http://schemas.microsoft.com/office/drawing/2014/main" val="1213526439"/>
                    </a:ext>
                  </a:extLst>
                </a:gridCol>
                <a:gridCol w="346801">
                  <a:extLst>
                    <a:ext uri="{9D8B030D-6E8A-4147-A177-3AD203B41FA5}">
                      <a16:colId xmlns:a16="http://schemas.microsoft.com/office/drawing/2014/main" val="502736915"/>
                    </a:ext>
                  </a:extLst>
                </a:gridCol>
                <a:gridCol w="346801">
                  <a:extLst>
                    <a:ext uri="{9D8B030D-6E8A-4147-A177-3AD203B41FA5}">
                      <a16:colId xmlns:a16="http://schemas.microsoft.com/office/drawing/2014/main" val="1599953154"/>
                    </a:ext>
                  </a:extLst>
                </a:gridCol>
                <a:gridCol w="346801">
                  <a:extLst>
                    <a:ext uri="{9D8B030D-6E8A-4147-A177-3AD203B41FA5}">
                      <a16:colId xmlns:a16="http://schemas.microsoft.com/office/drawing/2014/main" val="29591028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722151"/>
                  </a:ext>
                </a:extLst>
              </a:tr>
            </a:tbl>
          </a:graphicData>
        </a:graphic>
      </p:graphicFrame>
      <p:graphicFrame>
        <p:nvGraphicFramePr>
          <p:cNvPr id="66" name="Table 65">
            <a:extLst>
              <a:ext uri="{FF2B5EF4-FFF2-40B4-BE49-F238E27FC236}">
                <a16:creationId xmlns:a16="http://schemas.microsoft.com/office/drawing/2014/main" id="{6287BFE7-AA19-470A-AFF5-8FEEB6A0B9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778364"/>
              </p:ext>
            </p:extLst>
          </p:nvPr>
        </p:nvGraphicFramePr>
        <p:xfrm>
          <a:off x="7655076" y="5052300"/>
          <a:ext cx="37795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486">
                  <a:extLst>
                    <a:ext uri="{9D8B030D-6E8A-4147-A177-3AD203B41FA5}">
                      <a16:colId xmlns:a16="http://schemas.microsoft.com/office/drawing/2014/main" val="1114376734"/>
                    </a:ext>
                  </a:extLst>
                </a:gridCol>
                <a:gridCol w="360790">
                  <a:extLst>
                    <a:ext uri="{9D8B030D-6E8A-4147-A177-3AD203B41FA5}">
                      <a16:colId xmlns:a16="http://schemas.microsoft.com/office/drawing/2014/main" val="4190021054"/>
                    </a:ext>
                  </a:extLst>
                </a:gridCol>
                <a:gridCol w="327486">
                  <a:extLst>
                    <a:ext uri="{9D8B030D-6E8A-4147-A177-3AD203B41FA5}">
                      <a16:colId xmlns:a16="http://schemas.microsoft.com/office/drawing/2014/main" val="1238815651"/>
                    </a:ext>
                  </a:extLst>
                </a:gridCol>
                <a:gridCol w="349689">
                  <a:extLst>
                    <a:ext uri="{9D8B030D-6E8A-4147-A177-3AD203B41FA5}">
                      <a16:colId xmlns:a16="http://schemas.microsoft.com/office/drawing/2014/main" val="1132034877"/>
                    </a:ext>
                  </a:extLst>
                </a:gridCol>
                <a:gridCol w="338588">
                  <a:extLst>
                    <a:ext uri="{9D8B030D-6E8A-4147-A177-3AD203B41FA5}">
                      <a16:colId xmlns:a16="http://schemas.microsoft.com/office/drawing/2014/main" val="1640379311"/>
                    </a:ext>
                  </a:extLst>
                </a:gridCol>
                <a:gridCol w="349689">
                  <a:extLst>
                    <a:ext uri="{9D8B030D-6E8A-4147-A177-3AD203B41FA5}">
                      <a16:colId xmlns:a16="http://schemas.microsoft.com/office/drawing/2014/main" val="3778318365"/>
                    </a:ext>
                  </a:extLst>
                </a:gridCol>
                <a:gridCol w="338588">
                  <a:extLst>
                    <a:ext uri="{9D8B030D-6E8A-4147-A177-3AD203B41FA5}">
                      <a16:colId xmlns:a16="http://schemas.microsoft.com/office/drawing/2014/main" val="2360699410"/>
                    </a:ext>
                  </a:extLst>
                </a:gridCol>
                <a:gridCol w="346801">
                  <a:extLst>
                    <a:ext uri="{9D8B030D-6E8A-4147-A177-3AD203B41FA5}">
                      <a16:colId xmlns:a16="http://schemas.microsoft.com/office/drawing/2014/main" val="1213526439"/>
                    </a:ext>
                  </a:extLst>
                </a:gridCol>
                <a:gridCol w="346801">
                  <a:extLst>
                    <a:ext uri="{9D8B030D-6E8A-4147-A177-3AD203B41FA5}">
                      <a16:colId xmlns:a16="http://schemas.microsoft.com/office/drawing/2014/main" val="502736915"/>
                    </a:ext>
                  </a:extLst>
                </a:gridCol>
                <a:gridCol w="346801">
                  <a:extLst>
                    <a:ext uri="{9D8B030D-6E8A-4147-A177-3AD203B41FA5}">
                      <a16:colId xmlns:a16="http://schemas.microsoft.com/office/drawing/2014/main" val="1599953154"/>
                    </a:ext>
                  </a:extLst>
                </a:gridCol>
                <a:gridCol w="346801">
                  <a:extLst>
                    <a:ext uri="{9D8B030D-6E8A-4147-A177-3AD203B41FA5}">
                      <a16:colId xmlns:a16="http://schemas.microsoft.com/office/drawing/2014/main" val="29591028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722151"/>
                  </a:ext>
                </a:extLst>
              </a:tr>
            </a:tbl>
          </a:graphicData>
        </a:graphic>
      </p:graphicFrame>
      <p:graphicFrame>
        <p:nvGraphicFramePr>
          <p:cNvPr id="67" name="Table 66">
            <a:extLst>
              <a:ext uri="{FF2B5EF4-FFF2-40B4-BE49-F238E27FC236}">
                <a16:creationId xmlns:a16="http://schemas.microsoft.com/office/drawing/2014/main" id="{B5D2FCA4-DBBC-4CAF-A2ED-75A05782F0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095271"/>
              </p:ext>
            </p:extLst>
          </p:nvPr>
        </p:nvGraphicFramePr>
        <p:xfrm>
          <a:off x="7654349" y="5478981"/>
          <a:ext cx="37795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486">
                  <a:extLst>
                    <a:ext uri="{9D8B030D-6E8A-4147-A177-3AD203B41FA5}">
                      <a16:colId xmlns:a16="http://schemas.microsoft.com/office/drawing/2014/main" val="1114376734"/>
                    </a:ext>
                  </a:extLst>
                </a:gridCol>
                <a:gridCol w="360790">
                  <a:extLst>
                    <a:ext uri="{9D8B030D-6E8A-4147-A177-3AD203B41FA5}">
                      <a16:colId xmlns:a16="http://schemas.microsoft.com/office/drawing/2014/main" val="4190021054"/>
                    </a:ext>
                  </a:extLst>
                </a:gridCol>
                <a:gridCol w="327486">
                  <a:extLst>
                    <a:ext uri="{9D8B030D-6E8A-4147-A177-3AD203B41FA5}">
                      <a16:colId xmlns:a16="http://schemas.microsoft.com/office/drawing/2014/main" val="1238815651"/>
                    </a:ext>
                  </a:extLst>
                </a:gridCol>
                <a:gridCol w="349689">
                  <a:extLst>
                    <a:ext uri="{9D8B030D-6E8A-4147-A177-3AD203B41FA5}">
                      <a16:colId xmlns:a16="http://schemas.microsoft.com/office/drawing/2014/main" val="1132034877"/>
                    </a:ext>
                  </a:extLst>
                </a:gridCol>
                <a:gridCol w="338588">
                  <a:extLst>
                    <a:ext uri="{9D8B030D-6E8A-4147-A177-3AD203B41FA5}">
                      <a16:colId xmlns:a16="http://schemas.microsoft.com/office/drawing/2014/main" val="1640379311"/>
                    </a:ext>
                  </a:extLst>
                </a:gridCol>
                <a:gridCol w="349689">
                  <a:extLst>
                    <a:ext uri="{9D8B030D-6E8A-4147-A177-3AD203B41FA5}">
                      <a16:colId xmlns:a16="http://schemas.microsoft.com/office/drawing/2014/main" val="3778318365"/>
                    </a:ext>
                  </a:extLst>
                </a:gridCol>
                <a:gridCol w="338588">
                  <a:extLst>
                    <a:ext uri="{9D8B030D-6E8A-4147-A177-3AD203B41FA5}">
                      <a16:colId xmlns:a16="http://schemas.microsoft.com/office/drawing/2014/main" val="2360699410"/>
                    </a:ext>
                  </a:extLst>
                </a:gridCol>
                <a:gridCol w="346801">
                  <a:extLst>
                    <a:ext uri="{9D8B030D-6E8A-4147-A177-3AD203B41FA5}">
                      <a16:colId xmlns:a16="http://schemas.microsoft.com/office/drawing/2014/main" val="1213526439"/>
                    </a:ext>
                  </a:extLst>
                </a:gridCol>
                <a:gridCol w="346801">
                  <a:extLst>
                    <a:ext uri="{9D8B030D-6E8A-4147-A177-3AD203B41FA5}">
                      <a16:colId xmlns:a16="http://schemas.microsoft.com/office/drawing/2014/main" val="502736915"/>
                    </a:ext>
                  </a:extLst>
                </a:gridCol>
                <a:gridCol w="346801">
                  <a:extLst>
                    <a:ext uri="{9D8B030D-6E8A-4147-A177-3AD203B41FA5}">
                      <a16:colId xmlns:a16="http://schemas.microsoft.com/office/drawing/2014/main" val="1599953154"/>
                    </a:ext>
                  </a:extLst>
                </a:gridCol>
                <a:gridCol w="346801">
                  <a:extLst>
                    <a:ext uri="{9D8B030D-6E8A-4147-A177-3AD203B41FA5}">
                      <a16:colId xmlns:a16="http://schemas.microsoft.com/office/drawing/2014/main" val="29591028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722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4433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89717" y="2084874"/>
            <a:ext cx="911736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Transform-and-conquer strategy: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	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	    simpler instance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		 or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Problems’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another representation  		solution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instance 			 or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another problem’s instance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(problem reduction)</a:t>
            </a: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transformation stage			  conquering stage</a:t>
            </a:r>
            <a:endParaRPr lang="en-US" altLang="zh-CN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3200" dirty="0">
              <a:latin typeface="Arial" panose="020B0604020202020204" pitchFamily="34" charset="0"/>
            </a:endParaRPr>
          </a:p>
          <a:p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3544964" y="3756098"/>
            <a:ext cx="547641" cy="161278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8162832" y="3719004"/>
            <a:ext cx="547641" cy="161278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Line 1"/>
          <p:cNvSpPr>
            <a:spLocks noChangeShapeType="1"/>
          </p:cNvSpPr>
          <p:nvPr/>
        </p:nvSpPr>
        <p:spPr bwMode="auto">
          <a:xfrm flipH="1" flipV="1">
            <a:off x="3801365" y="4093294"/>
            <a:ext cx="25247" cy="80718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Line 1"/>
          <p:cNvSpPr>
            <a:spLocks noChangeShapeType="1"/>
          </p:cNvSpPr>
          <p:nvPr/>
        </p:nvSpPr>
        <p:spPr bwMode="auto">
          <a:xfrm flipH="1" flipV="1">
            <a:off x="8411405" y="4093294"/>
            <a:ext cx="25247" cy="80718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" name="Picture 9" descr="Image result for smiley face images">
            <a:extLst>
              <a:ext uri="{FF2B5EF4-FFF2-40B4-BE49-F238E27FC236}">
                <a16:creationId xmlns:a16="http://schemas.microsoft.com/office/drawing/2014/main" id="{A4823620-2B50-4CF6-8BB6-C33DCE52924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141" y="1814195"/>
            <a:ext cx="586105" cy="425450"/>
          </a:xfrm>
          <a:prstGeom prst="rect">
            <a:avLst/>
          </a:prstGeom>
          <a:noFill/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7684E3C-64E9-4A9A-BDCD-CBD30D6D68F8}"/>
              </a:ext>
            </a:extLst>
          </p:cNvPr>
          <p:cNvSpPr/>
          <p:nvPr/>
        </p:nvSpPr>
        <p:spPr>
          <a:xfrm>
            <a:off x="1646361" y="955233"/>
            <a:ext cx="4344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</a:t>
            </a:r>
          </a:p>
        </p:txBody>
      </p:sp>
    </p:spTree>
    <p:extLst>
      <p:ext uri="{BB962C8B-B14F-4D97-AF65-F5344CB8AC3E}">
        <p14:creationId xmlns:p14="http://schemas.microsoft.com/office/powerpoint/2010/main" val="26822033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460023" y="2843077"/>
            <a:ext cx="604333" cy="56053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776499" y="1967811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444366" y="2533717"/>
            <a:ext cx="648719" cy="274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1814667" y="3378751"/>
            <a:ext cx="648719" cy="274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3811850" y="4257013"/>
            <a:ext cx="648719" cy="2745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142307" y="2816398"/>
            <a:ext cx="615671" cy="571235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1497423" y="3664385"/>
            <a:ext cx="596035" cy="546856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4070616" y="3711197"/>
            <a:ext cx="597174" cy="556003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074066" y="2533717"/>
            <a:ext cx="611606" cy="3039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408209" y="4177792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50046" y="2889838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91695" y="3749576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67712" y="2893992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35660" y="2034001"/>
            <a:ext cx="447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</p:txBody>
      </p:sp>
      <p:sp>
        <p:nvSpPr>
          <p:cNvPr id="17" name="AutoShape 2"/>
          <p:cNvSpPr>
            <a:spLocks noChangeArrowheads="1"/>
          </p:cNvSpPr>
          <p:nvPr/>
        </p:nvSpPr>
        <p:spPr bwMode="auto">
          <a:xfrm rot="4957830" flipV="1">
            <a:off x="4510961" y="4237281"/>
            <a:ext cx="130175" cy="295275"/>
          </a:xfrm>
          <a:prstGeom prst="curvedRightArrow">
            <a:avLst>
              <a:gd name="adj1" fmla="val 45366"/>
              <a:gd name="adj2" fmla="val 90732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9275652" y="3892244"/>
            <a:ext cx="546975" cy="530236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7987440" y="2973516"/>
            <a:ext cx="564394" cy="536042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7471680" y="3897985"/>
            <a:ext cx="563194" cy="508143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8783518" y="2115429"/>
            <a:ext cx="546975" cy="54570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10301293" y="3907685"/>
            <a:ext cx="546975" cy="516268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cxnSp>
        <p:nvCxnSpPr>
          <p:cNvPr id="23" name="Straight Connector 22"/>
          <p:cNvCxnSpPr>
            <a:cxnSpLocks/>
            <a:stCxn id="19" idx="0"/>
            <a:endCxn id="21" idx="4"/>
          </p:cNvCxnSpPr>
          <p:nvPr/>
        </p:nvCxnSpPr>
        <p:spPr>
          <a:xfrm flipV="1">
            <a:off x="8269637" y="2661133"/>
            <a:ext cx="787369" cy="3123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  <a:stCxn id="20" idx="0"/>
            <a:endCxn id="19" idx="4"/>
          </p:cNvCxnSpPr>
          <p:nvPr/>
        </p:nvCxnSpPr>
        <p:spPr>
          <a:xfrm flipV="1">
            <a:off x="7753277" y="3509558"/>
            <a:ext cx="516360" cy="3884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  <a:stCxn id="21" idx="4"/>
            <a:endCxn id="47" idx="1"/>
          </p:cNvCxnSpPr>
          <p:nvPr/>
        </p:nvCxnSpPr>
        <p:spPr>
          <a:xfrm>
            <a:off x="9057006" y="2661133"/>
            <a:ext cx="723993" cy="4017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  <a:stCxn id="19" idx="4"/>
            <a:endCxn id="40" idx="0"/>
          </p:cNvCxnSpPr>
          <p:nvPr/>
        </p:nvCxnSpPr>
        <p:spPr>
          <a:xfrm>
            <a:off x="8269637" y="3509558"/>
            <a:ext cx="558715" cy="3820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471809" y="4357589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664817" y="4387487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353113" y="4395806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469660" y="2978093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291494" y="2140066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367770" y="2393523"/>
            <a:ext cx="13495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R(8)L(6)</a:t>
            </a:r>
            <a:endParaRPr lang="en-US" sz="2400" dirty="0"/>
          </a:p>
        </p:txBody>
      </p:sp>
      <p:sp>
        <p:nvSpPr>
          <p:cNvPr id="35" name="AutoShape 4"/>
          <p:cNvSpPr>
            <a:spLocks noChangeArrowheads="1"/>
          </p:cNvSpPr>
          <p:nvPr/>
        </p:nvSpPr>
        <p:spPr bwMode="auto">
          <a:xfrm>
            <a:off x="5488182" y="2841059"/>
            <a:ext cx="1043815" cy="132457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643441" y="5116227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5, 6, 8, 3, 2, 4, 7. </a:t>
            </a:r>
            <a:endParaRPr lang="en-US" sz="2400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2447954" y="3395627"/>
            <a:ext cx="611606" cy="3039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2726746" y="3710802"/>
            <a:ext cx="597174" cy="589867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419398" y="3978248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8554826" y="3891657"/>
            <a:ext cx="547052" cy="50261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cxnSp>
        <p:nvCxnSpPr>
          <p:cNvPr id="41" name="Straight Connector 40"/>
          <p:cNvCxnSpPr>
            <a:cxnSpLocks/>
            <a:endCxn id="22" idx="0"/>
          </p:cNvCxnSpPr>
          <p:nvPr/>
        </p:nvCxnSpPr>
        <p:spPr>
          <a:xfrm>
            <a:off x="9964333" y="3503210"/>
            <a:ext cx="610448" cy="4044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utoShape 2"/>
          <p:cNvSpPr>
            <a:spLocks noChangeArrowheads="1"/>
          </p:cNvSpPr>
          <p:nvPr/>
        </p:nvSpPr>
        <p:spPr bwMode="auto">
          <a:xfrm rot="4957830">
            <a:off x="3631697" y="3339176"/>
            <a:ext cx="107950" cy="341313"/>
          </a:xfrm>
          <a:prstGeom prst="curvedRightArrow">
            <a:avLst>
              <a:gd name="adj1" fmla="val 63235"/>
              <a:gd name="adj2" fmla="val 126471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9320837" y="3010704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3758324" y="3406818"/>
            <a:ext cx="611606" cy="3039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3525530" y="4549097"/>
            <a:ext cx="554237" cy="528240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148344" y="4461993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9700896" y="2983192"/>
            <a:ext cx="546976" cy="544389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cxnSp>
        <p:nvCxnSpPr>
          <p:cNvPr id="49" name="Straight Connector 48"/>
          <p:cNvCxnSpPr>
            <a:cxnSpLocks/>
            <a:stCxn id="18" idx="0"/>
            <a:endCxn id="47" idx="4"/>
          </p:cNvCxnSpPr>
          <p:nvPr/>
        </p:nvCxnSpPr>
        <p:spPr>
          <a:xfrm flipV="1">
            <a:off x="9549140" y="3527581"/>
            <a:ext cx="425244" cy="364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9353213" y="4380392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48" name="Oval 47"/>
          <p:cNvSpPr>
            <a:spLocks noChangeArrowheads="1"/>
          </p:cNvSpPr>
          <p:nvPr/>
        </p:nvSpPr>
        <p:spPr bwMode="auto">
          <a:xfrm>
            <a:off x="5719210" y="3471839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50" name="Oval 49"/>
          <p:cNvSpPr>
            <a:spLocks noChangeArrowheads="1"/>
          </p:cNvSpPr>
          <p:nvPr/>
        </p:nvSpPr>
        <p:spPr bwMode="auto">
          <a:xfrm>
            <a:off x="6428428" y="4460728"/>
            <a:ext cx="582635" cy="52824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1" name="Oval 50"/>
          <p:cNvSpPr>
            <a:spLocks noChangeArrowheads="1"/>
          </p:cNvSpPr>
          <p:nvPr/>
        </p:nvSpPr>
        <p:spPr bwMode="auto">
          <a:xfrm>
            <a:off x="7160725" y="5363957"/>
            <a:ext cx="582636" cy="571054"/>
          </a:xfrm>
          <a:prstGeom prst="ellipse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53" name="Oval 52"/>
          <p:cNvSpPr>
            <a:spLocks noChangeArrowheads="1"/>
          </p:cNvSpPr>
          <p:nvPr/>
        </p:nvSpPr>
        <p:spPr bwMode="auto">
          <a:xfrm>
            <a:off x="8013559" y="6087082"/>
            <a:ext cx="610679" cy="57105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cxnSp>
        <p:nvCxnSpPr>
          <p:cNvPr id="54" name="Straight Connector 53"/>
          <p:cNvCxnSpPr>
            <a:cxnSpLocks/>
          </p:cNvCxnSpPr>
          <p:nvPr/>
        </p:nvCxnSpPr>
        <p:spPr>
          <a:xfrm>
            <a:off x="6026897" y="4029419"/>
            <a:ext cx="639952" cy="4471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cxnSpLocks/>
            <a:stCxn id="50" idx="4"/>
            <a:endCxn id="51" idx="0"/>
          </p:cNvCxnSpPr>
          <p:nvPr/>
        </p:nvCxnSpPr>
        <p:spPr>
          <a:xfrm>
            <a:off x="6719746" y="4988968"/>
            <a:ext cx="732297" cy="3749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cxnSpLocks/>
            <a:endCxn id="53" idx="0"/>
          </p:cNvCxnSpPr>
          <p:nvPr/>
        </p:nvCxnSpPr>
        <p:spPr>
          <a:xfrm>
            <a:off x="7449419" y="5934625"/>
            <a:ext cx="869480" cy="1524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cxnSpLocks/>
            <a:endCxn id="58" idx="0"/>
          </p:cNvCxnSpPr>
          <p:nvPr/>
        </p:nvCxnSpPr>
        <p:spPr>
          <a:xfrm flipH="1">
            <a:off x="5409152" y="4029419"/>
            <a:ext cx="639348" cy="4471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>
            <a:spLocks noChangeArrowheads="1"/>
          </p:cNvSpPr>
          <p:nvPr/>
        </p:nvSpPr>
        <p:spPr bwMode="auto">
          <a:xfrm>
            <a:off x="5117835" y="4476617"/>
            <a:ext cx="582634" cy="56717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60" name="Oval 59"/>
          <p:cNvSpPr>
            <a:spLocks noChangeArrowheads="1"/>
          </p:cNvSpPr>
          <p:nvPr/>
        </p:nvSpPr>
        <p:spPr bwMode="auto">
          <a:xfrm>
            <a:off x="4534740" y="5481024"/>
            <a:ext cx="612119" cy="576093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61" name="Oval 60"/>
          <p:cNvSpPr>
            <a:spLocks noChangeArrowheads="1"/>
          </p:cNvSpPr>
          <p:nvPr/>
        </p:nvSpPr>
        <p:spPr bwMode="auto">
          <a:xfrm>
            <a:off x="5623034" y="5477515"/>
            <a:ext cx="579328" cy="56717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cxnSp>
        <p:nvCxnSpPr>
          <p:cNvPr id="62" name="Straight Connector 61"/>
          <p:cNvCxnSpPr>
            <a:cxnSpLocks/>
            <a:stCxn id="58" idx="4"/>
            <a:endCxn id="60" idx="0"/>
          </p:cNvCxnSpPr>
          <p:nvPr/>
        </p:nvCxnSpPr>
        <p:spPr>
          <a:xfrm flipH="1">
            <a:off x="4840800" y="5043791"/>
            <a:ext cx="568352" cy="4372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cxnSpLocks/>
            <a:endCxn id="61" idx="0"/>
          </p:cNvCxnSpPr>
          <p:nvPr/>
        </p:nvCxnSpPr>
        <p:spPr>
          <a:xfrm>
            <a:off x="5367770" y="5031741"/>
            <a:ext cx="544928" cy="4457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716490" y="5332796"/>
            <a:ext cx="447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539812" y="4042893"/>
            <a:ext cx="463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</a:p>
        </p:txBody>
      </p:sp>
      <p:sp>
        <p:nvSpPr>
          <p:cNvPr id="67" name="AutoShape 4"/>
          <p:cNvSpPr>
            <a:spLocks noChangeArrowheads="1"/>
          </p:cNvSpPr>
          <p:nvPr/>
        </p:nvSpPr>
        <p:spPr bwMode="auto">
          <a:xfrm rot="1297050">
            <a:off x="4190467" y="4951113"/>
            <a:ext cx="749781" cy="252448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AutoShape 4"/>
          <p:cNvSpPr>
            <a:spLocks noChangeArrowheads="1"/>
          </p:cNvSpPr>
          <p:nvPr/>
        </p:nvSpPr>
        <p:spPr bwMode="auto">
          <a:xfrm rot="19245418">
            <a:off x="7908808" y="5103322"/>
            <a:ext cx="721659" cy="237583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8A0DFD1-F8D3-41CC-A00D-C3A324015FA3}"/>
              </a:ext>
            </a:extLst>
          </p:cNvPr>
          <p:cNvSpPr/>
          <p:nvPr/>
        </p:nvSpPr>
        <p:spPr>
          <a:xfrm>
            <a:off x="986559" y="6059443"/>
            <a:ext cx="63837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Pattern: Two adjacent nodes with  factors are -2, 1.</a:t>
            </a:r>
            <a:endParaRPr lang="en-US" sz="2400" strike="sngStrike" dirty="0"/>
          </a:p>
        </p:txBody>
      </p:sp>
      <p:sp>
        <p:nvSpPr>
          <p:cNvPr id="70" name="Thought Bubble: Cloud 69">
            <a:extLst>
              <a:ext uri="{FF2B5EF4-FFF2-40B4-BE49-F238E27FC236}">
                <a16:creationId xmlns:a16="http://schemas.microsoft.com/office/drawing/2014/main" id="{012F0175-E87A-4EC8-B22E-00F02AEA7ACF}"/>
              </a:ext>
            </a:extLst>
          </p:cNvPr>
          <p:cNvSpPr/>
          <p:nvPr/>
        </p:nvSpPr>
        <p:spPr>
          <a:xfrm flipH="1">
            <a:off x="733935" y="919421"/>
            <a:ext cx="384603" cy="225999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AAD34AC1-A94B-445B-BEDB-96EA2FC516BB}"/>
              </a:ext>
            </a:extLst>
          </p:cNvPr>
          <p:cNvSpPr/>
          <p:nvPr/>
        </p:nvSpPr>
        <p:spPr>
          <a:xfrm>
            <a:off x="1384631" y="729425"/>
            <a:ext cx="92509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6.6 shows the application of successive insertions of a given list of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numbers 5, 6, 8, 3, 2, 4, 7.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32342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6"/>
          <p:cNvSpPr>
            <a:spLocks noChangeArrowheads="1"/>
          </p:cNvSpPr>
          <p:nvPr/>
        </p:nvSpPr>
        <p:spPr bwMode="auto">
          <a:xfrm>
            <a:off x="1976235" y="3327281"/>
            <a:ext cx="558498" cy="927609"/>
          </a:xfrm>
          <a:prstGeom prst="flowChartExtract">
            <a:avLst/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3041907" y="3346111"/>
            <a:ext cx="571500" cy="927609"/>
          </a:xfrm>
          <a:prstGeom prst="flowChartExtract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3740359" y="2287862"/>
            <a:ext cx="646147" cy="947054"/>
          </a:xfrm>
          <a:prstGeom prst="flowChartExtract">
            <a:avLst/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 flipH="1">
            <a:off x="2244269" y="2616440"/>
            <a:ext cx="590201" cy="76188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2"/>
          <p:cNvSpPr>
            <a:spLocks noChangeShapeType="1"/>
          </p:cNvSpPr>
          <p:nvPr/>
        </p:nvSpPr>
        <p:spPr bwMode="auto">
          <a:xfrm>
            <a:off x="2284525" y="4265165"/>
            <a:ext cx="1497" cy="44074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1"/>
          <p:cNvSpPr>
            <a:spLocks noChangeArrowheads="1"/>
          </p:cNvSpPr>
          <p:nvPr/>
        </p:nvSpPr>
        <p:spPr bwMode="auto">
          <a:xfrm>
            <a:off x="2050921" y="4660729"/>
            <a:ext cx="470202" cy="44105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7081678" y="2134796"/>
            <a:ext cx="671374" cy="951246"/>
          </a:xfrm>
          <a:prstGeom prst="flowChartExtract">
            <a:avLst/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7959316" y="3158364"/>
            <a:ext cx="546272" cy="967075"/>
          </a:xfrm>
          <a:prstGeom prst="flowChartExtract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9162576" y="3142584"/>
            <a:ext cx="620309" cy="967075"/>
          </a:xfrm>
          <a:prstGeom prst="flowChartExtract">
            <a:avLst/>
          </a:prstGeom>
          <a:solidFill>
            <a:srgbClr val="0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5051393" y="2914957"/>
            <a:ext cx="923280" cy="239555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AutoShape 1"/>
          <p:cNvSpPr>
            <a:spLocks noChangeArrowheads="1"/>
          </p:cNvSpPr>
          <p:nvPr/>
        </p:nvSpPr>
        <p:spPr bwMode="auto">
          <a:xfrm>
            <a:off x="2687194" y="2254654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>
            <a:off x="2856993" y="2632075"/>
            <a:ext cx="479128" cy="71403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AutoShape 1"/>
          <p:cNvSpPr>
            <a:spLocks noChangeArrowheads="1"/>
          </p:cNvSpPr>
          <p:nvPr/>
        </p:nvSpPr>
        <p:spPr bwMode="auto">
          <a:xfrm>
            <a:off x="3313145" y="1164827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12"/>
          <p:cNvSpPr>
            <a:spLocks noChangeShapeType="1"/>
          </p:cNvSpPr>
          <p:nvPr/>
        </p:nvSpPr>
        <p:spPr bwMode="auto">
          <a:xfrm flipH="1">
            <a:off x="2885752" y="1528631"/>
            <a:ext cx="590201" cy="73275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6" name="Line 12"/>
          <p:cNvSpPr>
            <a:spLocks noChangeShapeType="1"/>
          </p:cNvSpPr>
          <p:nvPr/>
        </p:nvSpPr>
        <p:spPr bwMode="auto">
          <a:xfrm>
            <a:off x="3475951" y="1537511"/>
            <a:ext cx="596954" cy="82093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3734916" y="895141"/>
            <a:ext cx="30572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Single R-rotation	    </a:t>
            </a:r>
            <a:endParaRPr kumimoji="0" lang="en-US" altLang="zh-CN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" name="Line 12"/>
          <p:cNvSpPr>
            <a:spLocks noChangeShapeType="1"/>
          </p:cNvSpPr>
          <p:nvPr/>
        </p:nvSpPr>
        <p:spPr bwMode="auto">
          <a:xfrm>
            <a:off x="3471628" y="716359"/>
            <a:ext cx="1402" cy="44475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2320037" y="2038152"/>
            <a:ext cx="40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868624" y="2921442"/>
            <a:ext cx="40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988036" y="1010560"/>
            <a:ext cx="293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43" name="AutoShape 1"/>
          <p:cNvSpPr>
            <a:spLocks noChangeArrowheads="1"/>
          </p:cNvSpPr>
          <p:nvPr/>
        </p:nvSpPr>
        <p:spPr bwMode="auto">
          <a:xfrm>
            <a:off x="8629779" y="2086942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AutoShape 1"/>
          <p:cNvSpPr>
            <a:spLocks noChangeArrowheads="1"/>
          </p:cNvSpPr>
          <p:nvPr/>
        </p:nvSpPr>
        <p:spPr bwMode="auto">
          <a:xfrm>
            <a:off x="7795276" y="1049795"/>
            <a:ext cx="345835" cy="361785"/>
          </a:xfrm>
          <a:prstGeom prst="flowChartConnector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Line 12"/>
          <p:cNvSpPr>
            <a:spLocks noChangeShapeType="1"/>
          </p:cNvSpPr>
          <p:nvPr/>
        </p:nvSpPr>
        <p:spPr bwMode="auto">
          <a:xfrm>
            <a:off x="7959145" y="613405"/>
            <a:ext cx="1402" cy="44475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Line 12"/>
          <p:cNvSpPr>
            <a:spLocks noChangeShapeType="1"/>
          </p:cNvSpPr>
          <p:nvPr/>
        </p:nvSpPr>
        <p:spPr bwMode="auto">
          <a:xfrm>
            <a:off x="7995241" y="1411580"/>
            <a:ext cx="780410" cy="665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Line 12"/>
          <p:cNvSpPr>
            <a:spLocks noChangeShapeType="1"/>
          </p:cNvSpPr>
          <p:nvPr/>
        </p:nvSpPr>
        <p:spPr bwMode="auto">
          <a:xfrm>
            <a:off x="8802696" y="2468407"/>
            <a:ext cx="682022" cy="7492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Line 12"/>
          <p:cNvSpPr>
            <a:spLocks noChangeShapeType="1"/>
          </p:cNvSpPr>
          <p:nvPr/>
        </p:nvSpPr>
        <p:spPr bwMode="auto">
          <a:xfrm flipH="1">
            <a:off x="8249317" y="2450626"/>
            <a:ext cx="590201" cy="76188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Line 12"/>
          <p:cNvSpPr>
            <a:spLocks noChangeShapeType="1"/>
          </p:cNvSpPr>
          <p:nvPr/>
        </p:nvSpPr>
        <p:spPr bwMode="auto">
          <a:xfrm flipH="1">
            <a:off x="7405039" y="1392533"/>
            <a:ext cx="590201" cy="73275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6930992" y="1806169"/>
            <a:ext cx="40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480540" y="793597"/>
            <a:ext cx="40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997794" y="1793117"/>
            <a:ext cx="293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501242" y="4834618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3136941" y="4356362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3907049" y="3389132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6866612" y="3216178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sz="2400" dirty="0"/>
          </a:p>
        </p:txBody>
      </p:sp>
      <p:sp>
        <p:nvSpPr>
          <p:cNvPr id="58" name="TextBox 57"/>
          <p:cNvSpPr txBox="1"/>
          <p:nvPr/>
        </p:nvSpPr>
        <p:spPr>
          <a:xfrm>
            <a:off x="8067149" y="4227992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sz="2400" dirty="0"/>
          </a:p>
        </p:txBody>
      </p:sp>
      <p:sp>
        <p:nvSpPr>
          <p:cNvPr id="59" name="TextBox 58"/>
          <p:cNvSpPr txBox="1"/>
          <p:nvPr/>
        </p:nvSpPr>
        <p:spPr>
          <a:xfrm>
            <a:off x="9291358" y="4227992"/>
            <a:ext cx="54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altLang="zh-CN" sz="2400" baseline="-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lang="en-US" sz="2400" dirty="0"/>
          </a:p>
        </p:txBody>
      </p:sp>
      <p:sp>
        <p:nvSpPr>
          <p:cNvPr id="60" name="Line 2"/>
          <p:cNvSpPr>
            <a:spLocks noChangeShapeType="1"/>
          </p:cNvSpPr>
          <p:nvPr/>
        </p:nvSpPr>
        <p:spPr bwMode="auto">
          <a:xfrm>
            <a:off x="7409997" y="3100883"/>
            <a:ext cx="6294" cy="61962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AutoShape 1"/>
          <p:cNvSpPr>
            <a:spLocks noChangeArrowheads="1"/>
          </p:cNvSpPr>
          <p:nvPr/>
        </p:nvSpPr>
        <p:spPr bwMode="auto">
          <a:xfrm>
            <a:off x="7169938" y="3724018"/>
            <a:ext cx="470202" cy="44105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1934586" y="5128060"/>
            <a:ext cx="80801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6.4   General form of the R-rotation in the AVL tree.       A shaded node is the last one inserted.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Pattern: Two adjacent nodes with factors are 2, 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needs single R-rotation at the node with factor 2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4916" y="1165092"/>
            <a:ext cx="34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047930" y="2263639"/>
            <a:ext cx="34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327622" y="3193658"/>
            <a:ext cx="660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1,-1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437321" y="3292480"/>
            <a:ext cx="34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8379420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9643" y="1571423"/>
            <a:ext cx="949022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 the initial tree in Figure 6.4,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all the keys of subtree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are smaller than its root c,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which is smaller than all the keys of subtree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which are smaller than the root r,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which is smaller than all the keys of subtree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And all the same relationships among the key values hold, as they must, for the balanced tree after the rotation.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 Figure 6.6, when tracing the algorithm operations,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if there are several nodes with the </a:t>
            </a:r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± 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balance,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rotation is done for the tree rooted at the unbalanced node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that is the closest to the newly inserted leaf.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465F42-5390-4201-9CDC-58036463E345}"/>
              </a:ext>
            </a:extLst>
          </p:cNvPr>
          <p:cNvSpPr/>
          <p:nvPr/>
        </p:nvSpPr>
        <p:spPr>
          <a:xfrm>
            <a:off x="1750085" y="498968"/>
            <a:ext cx="80210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</a:t>
            </a:r>
          </a:p>
        </p:txBody>
      </p:sp>
    </p:spTree>
    <p:extLst>
      <p:ext uri="{BB962C8B-B14F-4D97-AF65-F5344CB8AC3E}">
        <p14:creationId xmlns:p14="http://schemas.microsoft.com/office/powerpoint/2010/main" val="25601016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2832" y="1048329"/>
            <a:ext cx="889424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How efficient are AVL trees?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 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critical characteristic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of any search tree is the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tree’s height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Getting an exact formula 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for the average height of an AVL tree constructed for random lists of keys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has prove to be difficult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but it is known [Knuth III]. </a:t>
            </a:r>
            <a:endParaRPr lang="en-US" sz="2400" i="1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tree’s height is bounded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both above and below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by logarithmic functions.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 height h of any AVL tree with n nodes satisfies the inequalities</a:t>
            </a:r>
          </a:p>
          <a:p>
            <a:r>
              <a:rPr lang="en-US" sz="8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  <a:ea typeface="SimSun" panose="02010600030101010101" pitchFamily="2" charset="-122"/>
              </a:rPr>
              <a:t>	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└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log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n 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┘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≤ h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&lt; 1.4405 log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(n + 2) – 1.3277, </a:t>
            </a:r>
          </a:p>
          <a:p>
            <a:r>
              <a:rPr lang="en-US" sz="800" dirty="0">
                <a:latin typeface="Courier New" panose="02070309020205020404" pitchFamily="49" charset="0"/>
                <a:ea typeface="SimSun" panose="02010600030101010101" pitchFamily="2" charset="-122"/>
              </a:rPr>
              <a:t> </a:t>
            </a:r>
            <a:endParaRPr lang="en-US" sz="8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where these constants are roundoffs of some irrational numbers 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related to Fibonacci numbers and the golden ratios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 inequalities imply that </a:t>
            </a:r>
          </a:p>
          <a:p>
            <a:pPr marL="1257300" lvl="2" indent="-34290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 operations of search and insertion are Θ(log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n) in the worse case.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362B05-0999-4257-AC8C-1CBBC330BF28}"/>
              </a:ext>
            </a:extLst>
          </p:cNvPr>
          <p:cNvSpPr/>
          <p:nvPr/>
        </p:nvSpPr>
        <p:spPr>
          <a:xfrm>
            <a:off x="1366908" y="300471"/>
            <a:ext cx="81845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35971445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7311" y="1889048"/>
            <a:ext cx="899198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How efficient are AVL trees?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i="1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Searching in an AVL tree requires, on average is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Θ(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└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log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n 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┘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almost the same number of comparisons as searching in a sorted array by binary search,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Θ(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└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log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n 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┘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operation of key deletion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in an AVL tree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is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Θ(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└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log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n 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┘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  <a:endParaRPr lang="en-US" sz="2400" dirty="0"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same efficiency class as insertion the logarithmic, 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Θ(log</a:t>
            </a:r>
            <a:r>
              <a:rPr lang="en-US" sz="2400" baseline="-250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n).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considerably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more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difficult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than insertion to obtain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ACB742-FB83-4606-8D8A-8D8488F70E52}"/>
              </a:ext>
            </a:extLst>
          </p:cNvPr>
          <p:cNvSpPr/>
          <p:nvPr/>
        </p:nvSpPr>
        <p:spPr>
          <a:xfrm>
            <a:off x="1567205" y="762026"/>
            <a:ext cx="8184548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26984704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05992" y="1583891"/>
            <a:ext cx="8780016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These impressive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efficiency characteristics come at a price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:</a:t>
            </a:r>
          </a:p>
          <a:p>
            <a:pPr marL="919163" indent="-461963"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drawbacks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of AVL trees are </a:t>
            </a:r>
          </a:p>
          <a:p>
            <a:pPr marL="1376363" lvl="2" indent="-461963"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frequent rotations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</a:p>
          <a:p>
            <a:pPr marL="1833563" lvl="3" indent="-461963"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need to maintain balances for the tree’s nodes, and </a:t>
            </a:r>
          </a:p>
          <a:p>
            <a:pPr marL="1376363" lvl="2" indent="-461963"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overall complexity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</a:p>
          <a:p>
            <a:pPr marL="1833563" lvl="3" indent="-461963"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especially of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deletion operation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r>
              <a:rPr lang="en-US" sz="12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These drawbacks have prevented AVL trees from becoming the standard structure for implementing dictionaries. </a:t>
            </a:r>
          </a:p>
          <a:p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Their idea of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rebalancing a binary search tree via rotations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has proved to be very fruitful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and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has led to discoveries of other interesting variations of the classical binary search tree. (red black and splay trees)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88307E-7452-44B5-96F8-46ED72841C1C}"/>
              </a:ext>
            </a:extLst>
          </p:cNvPr>
          <p:cNvSpPr/>
          <p:nvPr/>
        </p:nvSpPr>
        <p:spPr>
          <a:xfrm>
            <a:off x="1619457" y="553020"/>
            <a:ext cx="81845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40547966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F485FF3-381C-4056-A0DF-0882A055A21A}"/>
              </a:ext>
            </a:extLst>
          </p:cNvPr>
          <p:cNvSpPr/>
          <p:nvPr/>
        </p:nvSpPr>
        <p:spPr>
          <a:xfrm>
            <a:off x="3248297" y="2896694"/>
            <a:ext cx="64269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0000FF"/>
                </a:solidFill>
                <a:ea typeface="SimSun" panose="02010600030101010101" pitchFamily="2" charset="-122"/>
              </a:rPr>
              <a:t>Balanced Search Trees: </a:t>
            </a:r>
            <a:r>
              <a:rPr lang="en-US" sz="3600" dirty="0">
                <a:ea typeface="SimSun" panose="02010600030101010101" pitchFamily="2" charset="-122"/>
              </a:rPr>
              <a:t>2-3 Trees </a:t>
            </a:r>
          </a:p>
        </p:txBody>
      </p:sp>
      <p:sp>
        <p:nvSpPr>
          <p:cNvPr id="3" name="5-Point Star 2"/>
          <p:cNvSpPr/>
          <p:nvPr/>
        </p:nvSpPr>
        <p:spPr>
          <a:xfrm>
            <a:off x="9119937" y="4499811"/>
            <a:ext cx="288758" cy="30078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220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70229" y="2213282"/>
            <a:ext cx="845154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highlight>
                  <a:srgbClr val="FFFF00"/>
                </a:highlight>
                <a:ea typeface="SimSun" panose="02010600030101010101" pitchFamily="2" charset="-122"/>
              </a:rPr>
              <a:t>2-3 Trees </a:t>
            </a:r>
          </a:p>
          <a:p>
            <a:r>
              <a:rPr lang="en-US" sz="2400" dirty="0">
                <a:highlight>
                  <a:srgbClr val="FFFF00"/>
                </a:highlight>
                <a:latin typeface="Courier New" panose="02070309020205020404" pitchFamily="49" charset="0"/>
                <a:ea typeface="SimSun" panose="02010600030101010101" pitchFamily="2" charset="-122"/>
              </a:rPr>
              <a:t> </a:t>
            </a:r>
            <a:endParaRPr lang="en-US" sz="2400" dirty="0"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Another idea of balancing a search tree is </a:t>
            </a: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to allow more than one key in the same node. 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 2-3 tree implementation by John Hopcroft (1970):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2E33D2-9619-4E74-A7D1-5313BE72F156}"/>
              </a:ext>
            </a:extLst>
          </p:cNvPr>
          <p:cNvSpPr/>
          <p:nvPr/>
        </p:nvSpPr>
        <p:spPr>
          <a:xfrm>
            <a:off x="1732668" y="647294"/>
            <a:ext cx="81845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10508381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6486" y="1058718"/>
            <a:ext cx="845154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ea typeface="SimSun" panose="02010600030101010101" pitchFamily="2" charset="-122"/>
              </a:rPr>
              <a:t>2-3 Trees </a:t>
            </a:r>
          </a:p>
          <a:p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Definition: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 2-3 tree is a tree that can have nodes of two kinds:</a:t>
            </a:r>
          </a:p>
          <a:p>
            <a:pPr marL="914400" lvl="1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2-nodes and </a:t>
            </a:r>
          </a:p>
          <a:p>
            <a:pPr marL="914400" lvl="1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3-nodes, and </a:t>
            </a:r>
          </a:p>
          <a:p>
            <a:pPr marL="914400" lvl="1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all its leaves must be on the same level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2-node contains a single key K and have two children: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left child, which serves as the root of a subtree whose keys are less than K and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right child, which serves as the root of a subtree whose keys are greater than k.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(e.g., the classical binary search tree.)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6075" lvl="1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D01A6B3-DD7D-4622-BB59-AA49C429C9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701123"/>
              </p:ext>
            </p:extLst>
          </p:nvPr>
        </p:nvGraphicFramePr>
        <p:xfrm>
          <a:off x="7945140" y="5437021"/>
          <a:ext cx="129467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558">
                  <a:extLst>
                    <a:ext uri="{9D8B030D-6E8A-4147-A177-3AD203B41FA5}">
                      <a16:colId xmlns:a16="http://schemas.microsoft.com/office/drawing/2014/main" val="4085807023"/>
                    </a:ext>
                  </a:extLst>
                </a:gridCol>
                <a:gridCol w="431558">
                  <a:extLst>
                    <a:ext uri="{9D8B030D-6E8A-4147-A177-3AD203B41FA5}">
                      <a16:colId xmlns:a16="http://schemas.microsoft.com/office/drawing/2014/main" val="815677825"/>
                    </a:ext>
                  </a:extLst>
                </a:gridCol>
                <a:gridCol w="431558">
                  <a:extLst>
                    <a:ext uri="{9D8B030D-6E8A-4147-A177-3AD203B41FA5}">
                      <a16:colId xmlns:a16="http://schemas.microsoft.com/office/drawing/2014/main" val="672363813"/>
                    </a:ext>
                  </a:extLst>
                </a:gridCol>
              </a:tblGrid>
              <a:tr h="4571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089798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397C7DB-526B-468E-870B-DBE9028B3031}"/>
              </a:ext>
            </a:extLst>
          </p:cNvPr>
          <p:cNvCxnSpPr>
            <a:cxnSpLocks/>
            <a:endCxn id="10" idx="0"/>
          </p:cNvCxnSpPr>
          <p:nvPr/>
        </p:nvCxnSpPr>
        <p:spPr>
          <a:xfrm flipH="1">
            <a:off x="7911707" y="5661902"/>
            <a:ext cx="209006" cy="5396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CC00706-162F-45E8-BEB1-78A642742D14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8994424" y="5650926"/>
            <a:ext cx="515356" cy="5410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CBB9F80-30FA-40F2-87D3-BA3171DF2E69}"/>
              </a:ext>
            </a:extLst>
          </p:cNvPr>
          <p:cNvSpPr/>
          <p:nvPr/>
        </p:nvSpPr>
        <p:spPr>
          <a:xfrm>
            <a:off x="1766486" y="397803"/>
            <a:ext cx="8184548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86E07A9-9499-4E8A-96A1-76A4E50FAD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52825"/>
              </p:ext>
            </p:extLst>
          </p:nvPr>
        </p:nvGraphicFramePr>
        <p:xfrm>
          <a:off x="7198928" y="6201589"/>
          <a:ext cx="1425558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186">
                  <a:extLst>
                    <a:ext uri="{9D8B030D-6E8A-4147-A177-3AD203B41FA5}">
                      <a16:colId xmlns:a16="http://schemas.microsoft.com/office/drawing/2014/main" val="4085807023"/>
                    </a:ext>
                  </a:extLst>
                </a:gridCol>
                <a:gridCol w="475186">
                  <a:extLst>
                    <a:ext uri="{9D8B030D-6E8A-4147-A177-3AD203B41FA5}">
                      <a16:colId xmlns:a16="http://schemas.microsoft.com/office/drawing/2014/main" val="815677825"/>
                    </a:ext>
                  </a:extLst>
                </a:gridCol>
                <a:gridCol w="475186">
                  <a:extLst>
                    <a:ext uri="{9D8B030D-6E8A-4147-A177-3AD203B41FA5}">
                      <a16:colId xmlns:a16="http://schemas.microsoft.com/office/drawing/2014/main" val="672363813"/>
                    </a:ext>
                  </a:extLst>
                </a:gridCol>
              </a:tblGrid>
              <a:tr h="4571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08979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39A0E9B-19C2-4996-9682-A990028B5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031755"/>
              </p:ext>
            </p:extLst>
          </p:nvPr>
        </p:nvGraphicFramePr>
        <p:xfrm>
          <a:off x="8797001" y="6192017"/>
          <a:ext cx="1425558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186">
                  <a:extLst>
                    <a:ext uri="{9D8B030D-6E8A-4147-A177-3AD203B41FA5}">
                      <a16:colId xmlns:a16="http://schemas.microsoft.com/office/drawing/2014/main" val="4085807023"/>
                    </a:ext>
                  </a:extLst>
                </a:gridCol>
                <a:gridCol w="475186">
                  <a:extLst>
                    <a:ext uri="{9D8B030D-6E8A-4147-A177-3AD203B41FA5}">
                      <a16:colId xmlns:a16="http://schemas.microsoft.com/office/drawing/2014/main" val="815677825"/>
                    </a:ext>
                  </a:extLst>
                </a:gridCol>
                <a:gridCol w="475186">
                  <a:extLst>
                    <a:ext uri="{9D8B030D-6E8A-4147-A177-3AD203B41FA5}">
                      <a16:colId xmlns:a16="http://schemas.microsoft.com/office/drawing/2014/main" val="672363813"/>
                    </a:ext>
                  </a:extLst>
                </a:gridCol>
              </a:tblGrid>
              <a:tr h="4571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089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4666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6657" y="563208"/>
            <a:ext cx="845154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dirty="0">
                <a:ea typeface="SimSun" panose="02010600030101010101" pitchFamily="2" charset="-122"/>
              </a:rPr>
              <a:t>2-3 Trees 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Definition: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 2-3 tree is a tree that can have nodes of two kinds:</a:t>
            </a:r>
          </a:p>
          <a:p>
            <a:pPr marL="914400" lvl="1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2-nodes and </a:t>
            </a:r>
          </a:p>
          <a:p>
            <a:pPr marL="914400" lvl="1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3-nodes, and</a:t>
            </a:r>
          </a:p>
          <a:p>
            <a:pPr marL="914400" lvl="1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all its leaves must be on the same level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3-node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contains two ordered keys K1 and K2 (k1 &lt; K2) and has three children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leftmost child, which serves as the root of a subtree with keys less than K1,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middle child, which serves as the root of a subtree with keys between K1 and K2, and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right most child, which serves as the root of a subtree with keys greater than K2.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F673098-E8C2-42E9-A2AF-A333F5986C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2948"/>
              </p:ext>
            </p:extLst>
          </p:nvPr>
        </p:nvGraphicFramePr>
        <p:xfrm>
          <a:off x="6825572" y="5729117"/>
          <a:ext cx="24645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904">
                  <a:extLst>
                    <a:ext uri="{9D8B030D-6E8A-4147-A177-3AD203B41FA5}">
                      <a16:colId xmlns:a16="http://schemas.microsoft.com/office/drawing/2014/main" val="4085807023"/>
                    </a:ext>
                  </a:extLst>
                </a:gridCol>
                <a:gridCol w="492904">
                  <a:extLst>
                    <a:ext uri="{9D8B030D-6E8A-4147-A177-3AD203B41FA5}">
                      <a16:colId xmlns:a16="http://schemas.microsoft.com/office/drawing/2014/main" val="815677825"/>
                    </a:ext>
                  </a:extLst>
                </a:gridCol>
                <a:gridCol w="492904">
                  <a:extLst>
                    <a:ext uri="{9D8B030D-6E8A-4147-A177-3AD203B41FA5}">
                      <a16:colId xmlns:a16="http://schemas.microsoft.com/office/drawing/2014/main" val="1754201822"/>
                    </a:ext>
                  </a:extLst>
                </a:gridCol>
                <a:gridCol w="492904">
                  <a:extLst>
                    <a:ext uri="{9D8B030D-6E8A-4147-A177-3AD203B41FA5}">
                      <a16:colId xmlns:a16="http://schemas.microsoft.com/office/drawing/2014/main" val="2516101028"/>
                    </a:ext>
                  </a:extLst>
                </a:gridCol>
                <a:gridCol w="492904">
                  <a:extLst>
                    <a:ext uri="{9D8B030D-6E8A-4147-A177-3AD203B41FA5}">
                      <a16:colId xmlns:a16="http://schemas.microsoft.com/office/drawing/2014/main" val="2505730400"/>
                    </a:ext>
                  </a:extLst>
                </a:gridCol>
              </a:tblGrid>
              <a:tr h="3589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1800" baseline="-250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1800" baseline="-2500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089798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B059BBF-EB05-4C9E-A993-FB94FE3412B3}"/>
              </a:ext>
            </a:extLst>
          </p:cNvPr>
          <p:cNvCxnSpPr>
            <a:cxnSpLocks/>
          </p:cNvCxnSpPr>
          <p:nvPr/>
        </p:nvCxnSpPr>
        <p:spPr>
          <a:xfrm flipH="1">
            <a:off x="6389049" y="5955949"/>
            <a:ext cx="662445" cy="4352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1B9F416-11DF-44D4-BD8B-6D7B3607B2FC}"/>
              </a:ext>
            </a:extLst>
          </p:cNvPr>
          <p:cNvCxnSpPr>
            <a:cxnSpLocks/>
          </p:cNvCxnSpPr>
          <p:nvPr/>
        </p:nvCxnSpPr>
        <p:spPr>
          <a:xfrm>
            <a:off x="8057832" y="5955948"/>
            <a:ext cx="0" cy="5549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77ACEF-CA59-4391-9AAA-66C75186A6A8}"/>
              </a:ext>
            </a:extLst>
          </p:cNvPr>
          <p:cNvCxnSpPr>
            <a:cxnSpLocks/>
          </p:cNvCxnSpPr>
          <p:nvPr/>
        </p:nvCxnSpPr>
        <p:spPr>
          <a:xfrm>
            <a:off x="9041567" y="5955948"/>
            <a:ext cx="740392" cy="4231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6CE1A14-A47E-4721-B7E1-564215E32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181305"/>
              </p:ext>
            </p:extLst>
          </p:nvPr>
        </p:nvGraphicFramePr>
        <p:xfrm>
          <a:off x="6969211" y="6379127"/>
          <a:ext cx="2265255" cy="429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051">
                  <a:extLst>
                    <a:ext uri="{9D8B030D-6E8A-4147-A177-3AD203B41FA5}">
                      <a16:colId xmlns:a16="http://schemas.microsoft.com/office/drawing/2014/main" val="4085807023"/>
                    </a:ext>
                  </a:extLst>
                </a:gridCol>
                <a:gridCol w="453051">
                  <a:extLst>
                    <a:ext uri="{9D8B030D-6E8A-4147-A177-3AD203B41FA5}">
                      <a16:colId xmlns:a16="http://schemas.microsoft.com/office/drawing/2014/main" val="815677825"/>
                    </a:ext>
                  </a:extLst>
                </a:gridCol>
                <a:gridCol w="453051">
                  <a:extLst>
                    <a:ext uri="{9D8B030D-6E8A-4147-A177-3AD203B41FA5}">
                      <a16:colId xmlns:a16="http://schemas.microsoft.com/office/drawing/2014/main" val="1754201822"/>
                    </a:ext>
                  </a:extLst>
                </a:gridCol>
                <a:gridCol w="453051">
                  <a:extLst>
                    <a:ext uri="{9D8B030D-6E8A-4147-A177-3AD203B41FA5}">
                      <a16:colId xmlns:a16="http://schemas.microsoft.com/office/drawing/2014/main" val="2516101028"/>
                    </a:ext>
                  </a:extLst>
                </a:gridCol>
                <a:gridCol w="453051">
                  <a:extLst>
                    <a:ext uri="{9D8B030D-6E8A-4147-A177-3AD203B41FA5}">
                      <a16:colId xmlns:a16="http://schemas.microsoft.com/office/drawing/2014/main" val="2505730400"/>
                    </a:ext>
                  </a:extLst>
                </a:gridCol>
              </a:tblGrid>
              <a:tr h="4294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08979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E6A77C1-7780-48C9-9FCA-57F64425F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176929"/>
              </p:ext>
            </p:extLst>
          </p:nvPr>
        </p:nvGraphicFramePr>
        <p:xfrm>
          <a:off x="9334098" y="6379127"/>
          <a:ext cx="2265255" cy="429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051">
                  <a:extLst>
                    <a:ext uri="{9D8B030D-6E8A-4147-A177-3AD203B41FA5}">
                      <a16:colId xmlns:a16="http://schemas.microsoft.com/office/drawing/2014/main" val="4085807023"/>
                    </a:ext>
                  </a:extLst>
                </a:gridCol>
                <a:gridCol w="453051">
                  <a:extLst>
                    <a:ext uri="{9D8B030D-6E8A-4147-A177-3AD203B41FA5}">
                      <a16:colId xmlns:a16="http://schemas.microsoft.com/office/drawing/2014/main" val="815677825"/>
                    </a:ext>
                  </a:extLst>
                </a:gridCol>
                <a:gridCol w="453051">
                  <a:extLst>
                    <a:ext uri="{9D8B030D-6E8A-4147-A177-3AD203B41FA5}">
                      <a16:colId xmlns:a16="http://schemas.microsoft.com/office/drawing/2014/main" val="1754201822"/>
                    </a:ext>
                  </a:extLst>
                </a:gridCol>
                <a:gridCol w="453051">
                  <a:extLst>
                    <a:ext uri="{9D8B030D-6E8A-4147-A177-3AD203B41FA5}">
                      <a16:colId xmlns:a16="http://schemas.microsoft.com/office/drawing/2014/main" val="2516101028"/>
                    </a:ext>
                  </a:extLst>
                </a:gridCol>
                <a:gridCol w="453051">
                  <a:extLst>
                    <a:ext uri="{9D8B030D-6E8A-4147-A177-3AD203B41FA5}">
                      <a16:colId xmlns:a16="http://schemas.microsoft.com/office/drawing/2014/main" val="2505730400"/>
                    </a:ext>
                  </a:extLst>
                </a:gridCol>
              </a:tblGrid>
              <a:tr h="4294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08979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E60D16E-847A-489F-9AC9-DF2DCB1976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401512"/>
              </p:ext>
            </p:extLst>
          </p:nvPr>
        </p:nvGraphicFramePr>
        <p:xfrm>
          <a:off x="4560317" y="6391237"/>
          <a:ext cx="2265255" cy="429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051">
                  <a:extLst>
                    <a:ext uri="{9D8B030D-6E8A-4147-A177-3AD203B41FA5}">
                      <a16:colId xmlns:a16="http://schemas.microsoft.com/office/drawing/2014/main" val="4085807023"/>
                    </a:ext>
                  </a:extLst>
                </a:gridCol>
                <a:gridCol w="453051">
                  <a:extLst>
                    <a:ext uri="{9D8B030D-6E8A-4147-A177-3AD203B41FA5}">
                      <a16:colId xmlns:a16="http://schemas.microsoft.com/office/drawing/2014/main" val="815677825"/>
                    </a:ext>
                  </a:extLst>
                </a:gridCol>
                <a:gridCol w="453051">
                  <a:extLst>
                    <a:ext uri="{9D8B030D-6E8A-4147-A177-3AD203B41FA5}">
                      <a16:colId xmlns:a16="http://schemas.microsoft.com/office/drawing/2014/main" val="1754201822"/>
                    </a:ext>
                  </a:extLst>
                </a:gridCol>
                <a:gridCol w="453051">
                  <a:extLst>
                    <a:ext uri="{9D8B030D-6E8A-4147-A177-3AD203B41FA5}">
                      <a16:colId xmlns:a16="http://schemas.microsoft.com/office/drawing/2014/main" val="2516101028"/>
                    </a:ext>
                  </a:extLst>
                </a:gridCol>
                <a:gridCol w="453051">
                  <a:extLst>
                    <a:ext uri="{9D8B030D-6E8A-4147-A177-3AD203B41FA5}">
                      <a16:colId xmlns:a16="http://schemas.microsoft.com/office/drawing/2014/main" val="2505730400"/>
                    </a:ext>
                  </a:extLst>
                </a:gridCol>
              </a:tblGrid>
              <a:tr h="4294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089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299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3591" y="1747771"/>
            <a:ext cx="8744505" cy="3896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Three major variations by what we transform a given problem’s instance to:</a:t>
            </a:r>
          </a:p>
          <a:p>
            <a:pPr marL="800100" lvl="1" indent="-342900">
              <a:lnSpc>
                <a:spcPct val="12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instance simplification - transformation to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 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simpler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instance of the same problem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pPr marL="800100" lvl="1" indent="-342900">
              <a:lnSpc>
                <a:spcPct val="125000"/>
              </a:lnSpc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representation change – transformation to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 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different representation of the same instance.</a:t>
            </a:r>
            <a:endParaRPr lang="en-US" sz="2400" dirty="0"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800100" lvl="1" indent="-342900">
              <a:lnSpc>
                <a:spcPct val="12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Problem reduction – transformation to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an 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instance of a different problem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for which an algorithm is already available.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350F99CE-9D65-42A9-831A-6C67E0B5FC27}"/>
              </a:ext>
            </a:extLst>
          </p:cNvPr>
          <p:cNvSpPr/>
          <p:nvPr/>
        </p:nvSpPr>
        <p:spPr>
          <a:xfrm flipH="1">
            <a:off x="540689" y="2822712"/>
            <a:ext cx="500932" cy="270345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55804417-193A-4080-8E92-C5272F40070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16" y="2667607"/>
            <a:ext cx="586105" cy="425450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2DB0117-4CE9-42AF-BB54-220039196E99}"/>
              </a:ext>
            </a:extLst>
          </p:cNvPr>
          <p:cNvSpPr/>
          <p:nvPr/>
        </p:nvSpPr>
        <p:spPr>
          <a:xfrm>
            <a:off x="1480898" y="921582"/>
            <a:ext cx="4344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</a:t>
            </a:r>
          </a:p>
        </p:txBody>
      </p:sp>
    </p:spTree>
    <p:extLst>
      <p:ext uri="{BB962C8B-B14F-4D97-AF65-F5344CB8AC3E}">
        <p14:creationId xmlns:p14="http://schemas.microsoft.com/office/powerpoint/2010/main" val="12374996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"/>
          <p:cNvSpPr>
            <a:spLocks noChangeArrowheads="1"/>
          </p:cNvSpPr>
          <p:nvPr/>
        </p:nvSpPr>
        <p:spPr bwMode="auto">
          <a:xfrm>
            <a:off x="2894120" y="3843924"/>
            <a:ext cx="531690" cy="1700059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9"/>
          <p:cNvSpPr>
            <a:spLocks noChangeArrowheads="1"/>
          </p:cNvSpPr>
          <p:nvPr/>
        </p:nvSpPr>
        <p:spPr bwMode="auto">
          <a:xfrm>
            <a:off x="4009378" y="3843925"/>
            <a:ext cx="559432" cy="1700058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5379868" y="3843925"/>
            <a:ext cx="560542" cy="1700058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6435475" y="3826183"/>
            <a:ext cx="519474" cy="1717799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7487534" y="3835046"/>
            <a:ext cx="488210" cy="1700058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H="1">
            <a:off x="3159965" y="3058236"/>
            <a:ext cx="163270" cy="76794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4009378" y="3058237"/>
            <a:ext cx="279716" cy="727984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080551" y="2785275"/>
            <a:ext cx="1136342" cy="40610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752078" y="3053917"/>
            <a:ext cx="7057748" cy="399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3460470" y="2783028"/>
            <a:ext cx="0" cy="4172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852567" y="2783028"/>
            <a:ext cx="0" cy="4172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484205" y="2817640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latin typeface="Times New Roman" panose="02020603050405020304" pitchFamily="18" charset="0"/>
                <a:ea typeface="SimSun" panose="02010600030101010101" pitchFamily="2" charset="-122"/>
              </a:rPr>
              <a:t>K</a:t>
            </a:r>
            <a:endParaRPr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450889" y="2838559"/>
            <a:ext cx="2240772" cy="40610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5882628" y="2849610"/>
            <a:ext cx="0" cy="4172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430013" y="2832987"/>
            <a:ext cx="0" cy="4172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839535" y="2832987"/>
            <a:ext cx="0" cy="4172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293776" y="2832987"/>
            <a:ext cx="0" cy="4172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Line 8"/>
          <p:cNvSpPr>
            <a:spLocks noChangeShapeType="1"/>
          </p:cNvSpPr>
          <p:nvPr/>
        </p:nvSpPr>
        <p:spPr bwMode="auto">
          <a:xfrm flipH="1">
            <a:off x="5673591" y="3058236"/>
            <a:ext cx="117138" cy="763494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6634352" y="3058235"/>
            <a:ext cx="58365" cy="77681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7"/>
          <p:cNvSpPr>
            <a:spLocks noChangeShapeType="1"/>
          </p:cNvSpPr>
          <p:nvPr/>
        </p:nvSpPr>
        <p:spPr bwMode="auto">
          <a:xfrm>
            <a:off x="7440542" y="3075990"/>
            <a:ext cx="279716" cy="727984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908708" y="2842034"/>
            <a:ext cx="500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latin typeface="Times New Roman" panose="02020603050405020304" pitchFamily="18" charset="0"/>
                <a:ea typeface="SimSun" panose="02010600030101010101" pitchFamily="2" charset="-122"/>
              </a:rPr>
              <a:t>K</a:t>
            </a:r>
            <a:r>
              <a:rPr lang="de-DE" b="1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6836666" y="2870887"/>
            <a:ext cx="500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latin typeface="Times New Roman" panose="02020603050405020304" pitchFamily="18" charset="0"/>
                <a:ea typeface="SimSun" panose="02010600030101010101" pitchFamily="2" charset="-122"/>
              </a:rPr>
              <a:t>K</a:t>
            </a:r>
            <a:r>
              <a:rPr lang="de-DE" b="1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823102" y="5817533"/>
            <a:ext cx="6551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&lt;K</a:t>
            </a:r>
            <a:endParaRPr lang="en-US" sz="2400" dirty="0"/>
          </a:p>
        </p:txBody>
      </p:sp>
      <p:sp>
        <p:nvSpPr>
          <p:cNvPr id="30" name="Rectangle 29"/>
          <p:cNvSpPr/>
          <p:nvPr/>
        </p:nvSpPr>
        <p:spPr>
          <a:xfrm>
            <a:off x="4042120" y="5823145"/>
            <a:ext cx="606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&gt;K</a:t>
            </a:r>
            <a:endParaRPr lang="en-US" sz="2400" dirty="0"/>
          </a:p>
        </p:txBody>
      </p:sp>
      <p:sp>
        <p:nvSpPr>
          <p:cNvPr id="31" name="Rectangle 30"/>
          <p:cNvSpPr/>
          <p:nvPr/>
        </p:nvSpPr>
        <p:spPr>
          <a:xfrm>
            <a:off x="5212554" y="5805391"/>
            <a:ext cx="733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&lt;K</a:t>
            </a:r>
            <a:r>
              <a:rPr lang="de-DE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  <a:endParaRPr lang="en-US" sz="2400" dirty="0"/>
          </a:p>
        </p:txBody>
      </p:sp>
      <p:sp>
        <p:nvSpPr>
          <p:cNvPr id="32" name="Rectangle 31"/>
          <p:cNvSpPr/>
          <p:nvPr/>
        </p:nvSpPr>
        <p:spPr>
          <a:xfrm>
            <a:off x="6181296" y="5805391"/>
            <a:ext cx="12085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(K</a:t>
            </a:r>
            <a:r>
              <a:rPr lang="de-DE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  <a:r>
              <a:rPr lang="de-DE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</a:t>
            </a:r>
            <a:r>
              <a:rPr lang="de-DE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de-DE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K</a:t>
            </a:r>
            <a:r>
              <a:rPr lang="de-DE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de-DE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  <a:endParaRPr lang="en-US" sz="2400" dirty="0"/>
          </a:p>
        </p:txBody>
      </p:sp>
      <p:sp>
        <p:nvSpPr>
          <p:cNvPr id="33" name="Rectangle 32"/>
          <p:cNvSpPr/>
          <p:nvPr/>
        </p:nvSpPr>
        <p:spPr>
          <a:xfrm>
            <a:off x="7580399" y="5842533"/>
            <a:ext cx="8161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&gt; K</a:t>
            </a:r>
            <a:r>
              <a:rPr lang="de-DE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3</a:t>
            </a:r>
            <a:endParaRPr lang="en-US" sz="2400" dirty="0"/>
          </a:p>
        </p:txBody>
      </p:sp>
      <p:sp>
        <p:nvSpPr>
          <p:cNvPr id="34" name="Rectangle 33"/>
          <p:cNvSpPr/>
          <p:nvPr/>
        </p:nvSpPr>
        <p:spPr>
          <a:xfrm>
            <a:off x="1990063" y="1479754"/>
            <a:ext cx="76013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6.7: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Two kinds of nodes of a 2-3 tree.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2-node		      3-node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DCB770B-56DA-44E4-865F-6BCDB297650E}"/>
              </a:ext>
            </a:extLst>
          </p:cNvPr>
          <p:cNvSpPr/>
          <p:nvPr/>
        </p:nvSpPr>
        <p:spPr>
          <a:xfrm>
            <a:off x="1973989" y="600432"/>
            <a:ext cx="8184548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7662769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5717" y="1671697"/>
            <a:ext cx="7731183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ea typeface="SimSun" panose="02010600030101010101" pitchFamily="2" charset="-122"/>
              </a:rPr>
              <a:t>2-3 Trees </a:t>
            </a:r>
          </a:p>
          <a:p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last requirement of the 2-3 tree is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all its leaves must be on the same level. </a:t>
            </a:r>
          </a:p>
          <a:p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 2-3 tree is always perfectly height-balanced: </a:t>
            </a:r>
          </a:p>
          <a:p>
            <a:pPr marL="914400" lvl="1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length of a path from the root of the tree to a leaf must be the same for every leaf. 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For maintaining this property,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allow more than one key in the same node of a search tree.</a:t>
            </a:r>
            <a:endParaRPr lang="en-US" sz="2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EC8D14-490D-4EFE-935B-78B0853E5535}"/>
              </a:ext>
            </a:extLst>
          </p:cNvPr>
          <p:cNvSpPr/>
          <p:nvPr/>
        </p:nvSpPr>
        <p:spPr>
          <a:xfrm>
            <a:off x="1973989" y="600432"/>
            <a:ext cx="81845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36440211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85235" y="1241279"/>
            <a:ext cx="900195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dirty="0">
                <a:ea typeface="SimSun" panose="02010600030101010101" pitchFamily="2" charset="-122"/>
              </a:rPr>
              <a:t>Searching for a given key K in a 2-3 tree.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Start at the root.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If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root is a 2-node,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act as if it were a binary search tree: </a:t>
            </a:r>
          </a:p>
          <a:p>
            <a:pPr marL="1376363" lvl="2" indent="-461963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either stop if K is equal to the root’s key </a:t>
            </a:r>
          </a:p>
          <a:p>
            <a:pPr marL="1376363" lvl="2" indent="-461963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or       continue the search in the left or right subtree if K is,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respectively, smaller or larger than the root’s key.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If the root is a 3-node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we know </a:t>
            </a:r>
          </a:p>
          <a:p>
            <a:pPr marL="1376363" lvl="2" indent="-461963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after no more than two key comparisons whether the search can be stopped (if  K is equal to one of the root’s keys) or </a:t>
            </a:r>
          </a:p>
          <a:p>
            <a:pPr marL="1376363" lvl="2" indent="-461963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one of the root’s tree subtrees is to be continued.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A950B7CE-5760-4F63-8EA9-72B78CE8283D}"/>
              </a:ext>
            </a:extLst>
          </p:cNvPr>
          <p:cNvSpPr/>
          <p:nvPr/>
        </p:nvSpPr>
        <p:spPr>
          <a:xfrm flipH="1">
            <a:off x="642645" y="4314958"/>
            <a:ext cx="384603" cy="225999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655E2D-5F61-4D3B-BC9C-768EAFCDB0A3}"/>
              </a:ext>
            </a:extLst>
          </p:cNvPr>
          <p:cNvSpPr/>
          <p:nvPr/>
        </p:nvSpPr>
        <p:spPr>
          <a:xfrm>
            <a:off x="1685235" y="548181"/>
            <a:ext cx="81845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1987637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3113" y="1715658"/>
            <a:ext cx="8487053" cy="426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600" dirty="0">
                <a:ea typeface="SimSun" panose="02010600030101010101" pitchFamily="2" charset="-122"/>
              </a:rPr>
              <a:t>Inserting a new key in a 2-3 tree </a:t>
            </a:r>
            <a:r>
              <a:rPr lang="en-US" sz="2600" dirty="0">
                <a:latin typeface="Times New Roman" panose="02020603050405020304" pitchFamily="18" charset="0"/>
                <a:ea typeface="SimSun" panose="02010600030101010101" pitchFamily="2" charset="-122"/>
              </a:rPr>
              <a:t>:</a:t>
            </a:r>
          </a:p>
          <a:p>
            <a:pPr marL="461963" indent="-461963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61963" algn="l"/>
              </a:tabLs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Insert a new key K in a leaf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except for the empty tree.</a:t>
            </a:r>
          </a:p>
          <a:p>
            <a:pPr marL="461963" indent="-461963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61963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appropriate leaf is found by performing a search for K.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If the leaf in question is a 2-node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(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i.e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it has only one key in the node)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</a:p>
          <a:p>
            <a:pPr marL="1376363" lvl="2" indent="-461963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we insert K there as either the first or the second key, depending on whether K is smaller or larger than the node’s old key.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If the leaf is a 3-node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(i.e., insert K into a 3-node)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096308AF-AA8B-4DE1-8214-E437E68AE506}"/>
              </a:ext>
            </a:extLst>
          </p:cNvPr>
          <p:cNvSpPr/>
          <p:nvPr/>
        </p:nvSpPr>
        <p:spPr>
          <a:xfrm flipH="1">
            <a:off x="1111876" y="5109042"/>
            <a:ext cx="384603" cy="225999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D190C3-EC4D-4DFC-BC22-B9CD32F2463D}"/>
              </a:ext>
            </a:extLst>
          </p:cNvPr>
          <p:cNvSpPr/>
          <p:nvPr/>
        </p:nvSpPr>
        <p:spPr>
          <a:xfrm>
            <a:off x="1643064" y="560101"/>
            <a:ext cx="81845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28960286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18082" y="588833"/>
            <a:ext cx="9581459" cy="6078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600" dirty="0">
                <a:ea typeface="SimSun" panose="02010600030101010101" pitchFamily="2" charset="-122"/>
                <a:cs typeface="Times New Roman" panose="02020603050405020304" pitchFamily="18" charset="0"/>
              </a:rPr>
              <a:t>Inserting a new key in a 2-3 tree:</a:t>
            </a:r>
          </a:p>
          <a:p>
            <a:pPr marL="461963" indent="-461963">
              <a:buFont typeface="Arial" panose="020B0604020202020204" pitchFamily="34" charset="0"/>
              <a:buChar char="•"/>
              <a:tabLst>
                <a:tab pos="461963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Insert a new key K in a leaf, except for the empty tree.</a:t>
            </a:r>
          </a:p>
          <a:p>
            <a:pPr marL="461963" indent="-461963">
              <a:buFont typeface="Arial" panose="020B0604020202020204" pitchFamily="34" charset="0"/>
              <a:buChar char="•"/>
              <a:tabLst>
                <a:tab pos="461963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appropriate leaf is found by performing a search for K.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the leaf is a 3-node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(i.e., insert K into a 3-node, then)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split the leaf in two: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smallest of the three keys (two old ones and the new key) is put in the first leaf,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largest key is put in the second leaf,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the middle key is promoted to the older leaf’s parent.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(If the leaf happens to be the tree’s root, a new root is created for the middle key.)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promotion of a middle key to its parent can cause the parent’s overflow (if it was a 3-node) and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hence can lead to sever node splits along the chain of the leaf’s ancestors.</a:t>
            </a: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A58AFF43-A906-47FC-940E-49C32E359D24}"/>
              </a:ext>
            </a:extLst>
          </p:cNvPr>
          <p:cNvSpPr/>
          <p:nvPr/>
        </p:nvSpPr>
        <p:spPr>
          <a:xfrm flipH="1">
            <a:off x="1027656" y="3203001"/>
            <a:ext cx="384603" cy="225999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C0949587-5ED0-4BE9-9C1C-E39FF394CC6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064" y="3095825"/>
            <a:ext cx="667018" cy="44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34993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4613" y="1057660"/>
            <a:ext cx="8877670" cy="11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dirty="0">
                <a:highlight>
                  <a:srgbClr val="FFFF00"/>
                </a:highlight>
                <a:ea typeface="SimSun" panose="02010600030101010101" pitchFamily="2" charset="-122"/>
              </a:rPr>
              <a:t>An example of a 2-3 tree construction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6.8. Construction of a 2-3 tree for the list 9, 5, 8, 3, 2, 4, 7.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4" name="AutoShape 2"/>
          <p:cNvSpPr>
            <a:spLocks noChangeArrowheads="1"/>
          </p:cNvSpPr>
          <p:nvPr/>
        </p:nvSpPr>
        <p:spPr bwMode="auto">
          <a:xfrm>
            <a:off x="4481492" y="3331838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421890" y="2904280"/>
            <a:ext cx="500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r>
              <a:rPr lang="de-DE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5</a:t>
            </a:r>
            <a:endParaRPr lang="en-US" sz="2400" dirty="0"/>
          </a:p>
        </p:txBody>
      </p:sp>
      <p:sp>
        <p:nvSpPr>
          <p:cNvPr id="37" name="AutoShape 2"/>
          <p:cNvSpPr>
            <a:spLocks noChangeArrowheads="1"/>
          </p:cNvSpPr>
          <p:nvPr/>
        </p:nvSpPr>
        <p:spPr bwMode="auto">
          <a:xfrm>
            <a:off x="7891504" y="3324504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843793" y="2910525"/>
            <a:ext cx="500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r>
              <a:rPr lang="de-DE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8</a:t>
            </a:r>
            <a:endParaRPr lang="en-US" sz="2400" dirty="0"/>
          </a:p>
        </p:txBody>
      </p:sp>
      <p:sp>
        <p:nvSpPr>
          <p:cNvPr id="40" name="Rectangle 39"/>
          <p:cNvSpPr/>
          <p:nvPr/>
        </p:nvSpPr>
        <p:spPr>
          <a:xfrm>
            <a:off x="9350778" y="2612573"/>
            <a:ext cx="500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r>
              <a:rPr lang="de-DE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8</a:t>
            </a:r>
            <a:endParaRPr lang="en-US" sz="2400" dirty="0"/>
          </a:p>
        </p:txBody>
      </p:sp>
      <p:sp>
        <p:nvSpPr>
          <p:cNvPr id="59" name="AutoShape 2"/>
          <p:cNvSpPr>
            <a:spLocks noChangeArrowheads="1"/>
          </p:cNvSpPr>
          <p:nvPr/>
        </p:nvSpPr>
        <p:spPr bwMode="auto">
          <a:xfrm>
            <a:off x="1396013" y="4651621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5428332" y="4495607"/>
            <a:ext cx="500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3</a:t>
            </a:r>
            <a:endParaRPr lang="en-US" sz="2400" dirty="0"/>
          </a:p>
        </p:txBody>
      </p:sp>
      <p:sp>
        <p:nvSpPr>
          <p:cNvPr id="111" name="AutoShape 2"/>
          <p:cNvSpPr>
            <a:spLocks noChangeArrowheads="1"/>
          </p:cNvSpPr>
          <p:nvPr/>
        </p:nvSpPr>
        <p:spPr bwMode="auto">
          <a:xfrm>
            <a:off x="5476150" y="4952236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6256730" y="4274166"/>
            <a:ext cx="500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endParaRPr lang="en-US" sz="2400" dirty="0"/>
          </a:p>
        </p:txBody>
      </p:sp>
      <p:sp>
        <p:nvSpPr>
          <p:cNvPr id="135" name="AutoShape 2"/>
          <p:cNvSpPr>
            <a:spLocks noChangeArrowheads="1"/>
          </p:cNvSpPr>
          <p:nvPr/>
        </p:nvSpPr>
        <p:spPr bwMode="auto">
          <a:xfrm>
            <a:off x="9400687" y="4961998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9354168" y="4557483"/>
            <a:ext cx="500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endParaRPr lang="en-US" sz="24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B6CA2D0-15D8-4C16-AE14-ECC84605A523}"/>
              </a:ext>
            </a:extLst>
          </p:cNvPr>
          <p:cNvSpPr/>
          <p:nvPr/>
        </p:nvSpPr>
        <p:spPr>
          <a:xfrm>
            <a:off x="2398073" y="2421163"/>
            <a:ext cx="384603" cy="379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64CFD3-95E5-443D-A373-DE214E0838FB}"/>
              </a:ext>
            </a:extLst>
          </p:cNvPr>
          <p:cNvCxnSpPr>
            <a:cxnSpLocks/>
            <a:stCxn id="9" idx="3"/>
          </p:cNvCxnSpPr>
          <p:nvPr/>
        </p:nvCxnSpPr>
        <p:spPr>
          <a:xfrm flipH="1">
            <a:off x="1933249" y="2744991"/>
            <a:ext cx="521148" cy="408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78">
            <a:extLst>
              <a:ext uri="{FF2B5EF4-FFF2-40B4-BE49-F238E27FC236}">
                <a16:creationId xmlns:a16="http://schemas.microsoft.com/office/drawing/2014/main" id="{F6F62C69-653C-4A89-9ACB-EC37D890B50C}"/>
              </a:ext>
            </a:extLst>
          </p:cNvPr>
          <p:cNvSpPr/>
          <p:nvPr/>
        </p:nvSpPr>
        <p:spPr>
          <a:xfrm>
            <a:off x="1569598" y="3778209"/>
            <a:ext cx="384603" cy="379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7299F071-E197-406B-8826-DCC021353B47}"/>
              </a:ext>
            </a:extLst>
          </p:cNvPr>
          <p:cNvCxnSpPr>
            <a:cxnSpLocks/>
            <a:endCxn id="79" idx="5"/>
          </p:cNvCxnSpPr>
          <p:nvPr/>
        </p:nvCxnSpPr>
        <p:spPr>
          <a:xfrm flipH="1" flipV="1">
            <a:off x="1897877" y="4102037"/>
            <a:ext cx="646190" cy="18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2" name="Table 22">
            <a:extLst>
              <a:ext uri="{FF2B5EF4-FFF2-40B4-BE49-F238E27FC236}">
                <a16:creationId xmlns:a16="http://schemas.microsoft.com/office/drawing/2014/main" id="{BA805B69-B9B6-4539-B647-4160B69DD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134591"/>
              </p:ext>
            </p:extLst>
          </p:nvPr>
        </p:nvGraphicFramePr>
        <p:xfrm>
          <a:off x="1933249" y="3153054"/>
          <a:ext cx="212199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98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83" name="Table 22">
            <a:extLst>
              <a:ext uri="{FF2B5EF4-FFF2-40B4-BE49-F238E27FC236}">
                <a16:creationId xmlns:a16="http://schemas.microsoft.com/office/drawing/2014/main" id="{91A61E14-2649-4F57-BD06-0B68D420A9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385820"/>
              </p:ext>
            </p:extLst>
          </p:nvPr>
        </p:nvGraphicFramePr>
        <p:xfrm>
          <a:off x="5268863" y="3153054"/>
          <a:ext cx="212199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98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84" name="Table 22">
            <a:extLst>
              <a:ext uri="{FF2B5EF4-FFF2-40B4-BE49-F238E27FC236}">
                <a16:creationId xmlns:a16="http://schemas.microsoft.com/office/drawing/2014/main" id="{39292926-7ACA-4FD8-806E-3C38CF333A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379631"/>
              </p:ext>
            </p:extLst>
          </p:nvPr>
        </p:nvGraphicFramePr>
        <p:xfrm>
          <a:off x="8604477" y="3156532"/>
          <a:ext cx="212199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98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85" name="Table 22">
            <a:extLst>
              <a:ext uri="{FF2B5EF4-FFF2-40B4-BE49-F238E27FC236}">
                <a16:creationId xmlns:a16="http://schemas.microsoft.com/office/drawing/2014/main" id="{50A255C0-6F37-464E-88EA-C4FC0C1014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782582"/>
              </p:ext>
            </p:extLst>
          </p:nvPr>
        </p:nvGraphicFramePr>
        <p:xfrm>
          <a:off x="2550094" y="4283054"/>
          <a:ext cx="212199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98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86" name="Table 22">
            <a:extLst>
              <a:ext uri="{FF2B5EF4-FFF2-40B4-BE49-F238E27FC236}">
                <a16:creationId xmlns:a16="http://schemas.microsoft.com/office/drawing/2014/main" id="{729E5A54-357B-4DA7-A990-AB39D0A44E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284596"/>
              </p:ext>
            </p:extLst>
          </p:nvPr>
        </p:nvGraphicFramePr>
        <p:xfrm>
          <a:off x="6657676" y="4260954"/>
          <a:ext cx="212199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98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87" name="Table 22">
            <a:extLst>
              <a:ext uri="{FF2B5EF4-FFF2-40B4-BE49-F238E27FC236}">
                <a16:creationId xmlns:a16="http://schemas.microsoft.com/office/drawing/2014/main" id="{2FDBDE6C-EEF6-49A0-9CDC-988B436E66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088039"/>
              </p:ext>
            </p:extLst>
          </p:nvPr>
        </p:nvGraphicFramePr>
        <p:xfrm>
          <a:off x="3661506" y="5790243"/>
          <a:ext cx="212199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98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88" name="Table 22">
            <a:extLst>
              <a:ext uri="{FF2B5EF4-FFF2-40B4-BE49-F238E27FC236}">
                <a16:creationId xmlns:a16="http://schemas.microsoft.com/office/drawing/2014/main" id="{01DDA78D-C6D9-4B7D-9DE9-0FC1B34653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083929"/>
              </p:ext>
            </p:extLst>
          </p:nvPr>
        </p:nvGraphicFramePr>
        <p:xfrm>
          <a:off x="1382662" y="5790017"/>
          <a:ext cx="212199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98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89" name="Table 22">
            <a:extLst>
              <a:ext uri="{FF2B5EF4-FFF2-40B4-BE49-F238E27FC236}">
                <a16:creationId xmlns:a16="http://schemas.microsoft.com/office/drawing/2014/main" id="{F8914FBB-1BFF-4DB1-A65B-42EF02D5A1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804797"/>
              </p:ext>
            </p:extLst>
          </p:nvPr>
        </p:nvGraphicFramePr>
        <p:xfrm>
          <a:off x="6145073" y="5800340"/>
          <a:ext cx="212199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98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106" name="Table 22">
            <a:extLst>
              <a:ext uri="{FF2B5EF4-FFF2-40B4-BE49-F238E27FC236}">
                <a16:creationId xmlns:a16="http://schemas.microsoft.com/office/drawing/2014/main" id="{DF9D0803-65C4-4B72-9072-C899BE416D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584363"/>
              </p:ext>
            </p:extLst>
          </p:nvPr>
        </p:nvGraphicFramePr>
        <p:xfrm>
          <a:off x="8539978" y="5800340"/>
          <a:ext cx="212199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398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4398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34EFE36B-A403-44EA-B825-2600829E07A5}"/>
              </a:ext>
            </a:extLst>
          </p:cNvPr>
          <p:cNvCxnSpPr>
            <a:cxnSpLocks/>
          </p:cNvCxnSpPr>
          <p:nvPr/>
        </p:nvCxnSpPr>
        <p:spPr>
          <a:xfrm>
            <a:off x="7772400" y="4495607"/>
            <a:ext cx="795861" cy="13047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1C973A72-54DD-41AB-86E3-54F57FD4112D}"/>
              </a:ext>
            </a:extLst>
          </p:cNvPr>
          <p:cNvCxnSpPr>
            <a:cxnSpLocks/>
          </p:cNvCxnSpPr>
          <p:nvPr/>
        </p:nvCxnSpPr>
        <p:spPr>
          <a:xfrm flipH="1">
            <a:off x="6207130" y="4486981"/>
            <a:ext cx="689192" cy="13133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74F0D6A2-54A7-4252-A3C9-0C6C6E20C982}"/>
              </a:ext>
            </a:extLst>
          </p:cNvPr>
          <p:cNvCxnSpPr>
            <a:cxnSpLocks/>
          </p:cNvCxnSpPr>
          <p:nvPr/>
        </p:nvCxnSpPr>
        <p:spPr>
          <a:xfrm>
            <a:off x="3643375" y="4551713"/>
            <a:ext cx="25052" cy="124738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F97792AB-DAAA-4B39-9A10-BFF901E417D7}"/>
              </a:ext>
            </a:extLst>
          </p:cNvPr>
          <p:cNvCxnSpPr>
            <a:cxnSpLocks/>
          </p:cNvCxnSpPr>
          <p:nvPr/>
        </p:nvCxnSpPr>
        <p:spPr>
          <a:xfrm flipH="1">
            <a:off x="1396013" y="4553417"/>
            <a:ext cx="1406217" cy="12109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>
            <a:extLst>
              <a:ext uri="{FF2B5EF4-FFF2-40B4-BE49-F238E27FC236}">
                <a16:creationId xmlns:a16="http://schemas.microsoft.com/office/drawing/2014/main" id="{680A8344-1662-4F1E-8FFB-83E3211EB213}"/>
              </a:ext>
            </a:extLst>
          </p:cNvPr>
          <p:cNvSpPr/>
          <p:nvPr/>
        </p:nvSpPr>
        <p:spPr>
          <a:xfrm>
            <a:off x="1569598" y="472885"/>
            <a:ext cx="8184548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5A8360-62A4-4FFA-A6A4-CF08611A4100}"/>
              </a:ext>
            </a:extLst>
          </p:cNvPr>
          <p:cNvSpPr txBox="1"/>
          <p:nvPr/>
        </p:nvSpPr>
        <p:spPr>
          <a:xfrm>
            <a:off x="2398073" y="3681663"/>
            <a:ext cx="1106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(9)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7B19D84-3F2D-4059-9970-DC54BC7CAA44}"/>
              </a:ext>
            </a:extLst>
          </p:cNvPr>
          <p:cNvSpPr txBox="1"/>
          <p:nvPr/>
        </p:nvSpPr>
        <p:spPr>
          <a:xfrm>
            <a:off x="5649993" y="3649397"/>
            <a:ext cx="1071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(5, 9)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B6FC15B5-4F65-4CA7-B47B-6A066CB2085C}"/>
                  </a:ext>
                </a:extLst>
              </p:cNvPr>
              <p:cNvSpPr txBox="1"/>
              <p:nvPr/>
            </p:nvSpPr>
            <p:spPr>
              <a:xfrm>
                <a:off x="8414085" y="3672354"/>
                <a:ext cx="25667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(5, 8, 9)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(8) ((5), (9))</a:t>
                </a: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B6FC15B5-4F65-4CA7-B47B-6A066CB208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4085" y="3672354"/>
                <a:ext cx="2566736" cy="369332"/>
              </a:xfrm>
              <a:prstGeom prst="rect">
                <a:avLst/>
              </a:prstGeom>
              <a:blipFill>
                <a:blip r:embed="rId2"/>
                <a:stretch>
                  <a:fillRect l="-1900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37FA9ED9-6701-4D3B-A8E8-DBBD7B515CBD}"/>
                  </a:ext>
                </a:extLst>
              </p:cNvPr>
              <p:cNvSpPr txBox="1"/>
              <p:nvPr/>
            </p:nvSpPr>
            <p:spPr>
              <a:xfrm>
                <a:off x="2220972" y="6337014"/>
                <a:ext cx="28451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(5, 8, 9)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(</a:t>
                </a:r>
                <a:r>
                  <a:rPr lang="en-US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8) ((5), (9))</a:t>
                </a: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37FA9ED9-6701-4D3B-A8E8-DBBD7B515C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0972" y="6337014"/>
                <a:ext cx="2845195" cy="369332"/>
              </a:xfrm>
              <a:prstGeom prst="rect">
                <a:avLst/>
              </a:prstGeom>
              <a:blipFill>
                <a:blip r:embed="rId3"/>
                <a:stretch>
                  <a:fillRect l="-1713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>
            <a:extLst>
              <a:ext uri="{FF2B5EF4-FFF2-40B4-BE49-F238E27FC236}">
                <a16:creationId xmlns:a16="http://schemas.microsoft.com/office/drawing/2014/main" id="{18E11E46-FF9F-40F1-AB90-D9BCF16CA444}"/>
              </a:ext>
            </a:extLst>
          </p:cNvPr>
          <p:cNvSpPr txBox="1"/>
          <p:nvPr/>
        </p:nvSpPr>
        <p:spPr>
          <a:xfrm>
            <a:off x="6506924" y="6402152"/>
            <a:ext cx="3002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(8) ((3, 5), (9))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A88178A-EA5F-441A-8CF3-DF4B6CD17AB3}"/>
              </a:ext>
            </a:extLst>
          </p:cNvPr>
          <p:cNvSpPr txBox="1"/>
          <p:nvPr/>
        </p:nvSpPr>
        <p:spPr>
          <a:xfrm>
            <a:off x="5168925" y="2230312"/>
            <a:ext cx="1071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(u, v)</a:t>
            </a:r>
          </a:p>
        </p:txBody>
      </p:sp>
    </p:spTree>
    <p:extLst>
      <p:ext uri="{BB962C8B-B14F-4D97-AF65-F5344CB8AC3E}">
        <p14:creationId xmlns:p14="http://schemas.microsoft.com/office/powerpoint/2010/main" val="15313197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4605" y="1095490"/>
            <a:ext cx="8877670" cy="11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dirty="0">
                <a:highlight>
                  <a:srgbClr val="FFFF00"/>
                </a:highlight>
                <a:ea typeface="SimSun" panose="02010600030101010101" pitchFamily="2" charset="-122"/>
              </a:rPr>
              <a:t>An example of a 2-3 tree construction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6.8. Construction of a 2-3 tree for the list 9, 5, 8, 3, 2, 4, 7.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937049" y="2229066"/>
            <a:ext cx="500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endParaRPr lang="en-US" sz="2400" dirty="0"/>
          </a:p>
        </p:txBody>
      </p:sp>
      <p:sp>
        <p:nvSpPr>
          <p:cNvPr id="38" name="Rectangle 37"/>
          <p:cNvSpPr/>
          <p:nvPr/>
        </p:nvSpPr>
        <p:spPr>
          <a:xfrm>
            <a:off x="7793457" y="2458923"/>
            <a:ext cx="500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endParaRPr lang="en-US" sz="2400" dirty="0"/>
          </a:p>
        </p:txBody>
      </p:sp>
      <p:sp>
        <p:nvSpPr>
          <p:cNvPr id="59" name="AutoShape 2"/>
          <p:cNvSpPr>
            <a:spLocks noChangeArrowheads="1"/>
          </p:cNvSpPr>
          <p:nvPr/>
        </p:nvSpPr>
        <p:spPr bwMode="auto">
          <a:xfrm>
            <a:off x="1480664" y="3218843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AutoShape 2"/>
          <p:cNvSpPr>
            <a:spLocks noChangeArrowheads="1"/>
          </p:cNvSpPr>
          <p:nvPr/>
        </p:nvSpPr>
        <p:spPr bwMode="auto">
          <a:xfrm rot="949922">
            <a:off x="5717596" y="3432675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6256730" y="4274166"/>
            <a:ext cx="500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endParaRPr lang="en-US" sz="2400" dirty="0"/>
          </a:p>
        </p:txBody>
      </p:sp>
      <p:sp>
        <p:nvSpPr>
          <p:cNvPr id="114" name="Rectangle 113"/>
          <p:cNvSpPr/>
          <p:nvPr/>
        </p:nvSpPr>
        <p:spPr>
          <a:xfrm>
            <a:off x="1404605" y="2786011"/>
            <a:ext cx="500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r>
              <a:rPr lang="de-DE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endParaRPr lang="en-US" sz="2400" dirty="0"/>
          </a:p>
        </p:txBody>
      </p:sp>
      <p:sp>
        <p:nvSpPr>
          <p:cNvPr id="115" name="Rectangle 114"/>
          <p:cNvSpPr/>
          <p:nvPr/>
        </p:nvSpPr>
        <p:spPr>
          <a:xfrm>
            <a:off x="1667398" y="3700271"/>
            <a:ext cx="500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r>
              <a:rPr lang="de-DE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endParaRPr lang="en-US" sz="2400" dirty="0"/>
          </a:p>
        </p:txBody>
      </p:sp>
      <p:sp>
        <p:nvSpPr>
          <p:cNvPr id="84" name="AutoShape 2"/>
          <p:cNvSpPr>
            <a:spLocks noChangeArrowheads="1"/>
          </p:cNvSpPr>
          <p:nvPr/>
        </p:nvSpPr>
        <p:spPr bwMode="auto">
          <a:xfrm>
            <a:off x="9522565" y="4772936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9383622" y="4318464"/>
            <a:ext cx="500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r>
              <a:rPr lang="de-DE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4</a:t>
            </a:r>
            <a:endParaRPr lang="en-US" sz="2400" dirty="0"/>
          </a:p>
        </p:txBody>
      </p:sp>
      <p:graphicFrame>
        <p:nvGraphicFramePr>
          <p:cNvPr id="65" name="Table 22">
            <a:extLst>
              <a:ext uri="{FF2B5EF4-FFF2-40B4-BE49-F238E27FC236}">
                <a16:creationId xmlns:a16="http://schemas.microsoft.com/office/drawing/2014/main" id="{B0343BAC-31A2-4F09-A570-EB40A60868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600701"/>
              </p:ext>
            </p:extLst>
          </p:nvPr>
        </p:nvGraphicFramePr>
        <p:xfrm>
          <a:off x="6627223" y="5543197"/>
          <a:ext cx="2111645" cy="500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32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232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232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232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232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500552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66" name="Table 22">
            <a:extLst>
              <a:ext uri="{FF2B5EF4-FFF2-40B4-BE49-F238E27FC236}">
                <a16:creationId xmlns:a16="http://schemas.microsoft.com/office/drawing/2014/main" id="{639989A7-F331-436D-A9E6-5196BA7A1D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288876"/>
              </p:ext>
            </p:extLst>
          </p:nvPr>
        </p:nvGraphicFramePr>
        <p:xfrm>
          <a:off x="4382529" y="5556164"/>
          <a:ext cx="2133245" cy="478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478876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67" name="Table 22">
            <a:extLst>
              <a:ext uri="{FF2B5EF4-FFF2-40B4-BE49-F238E27FC236}">
                <a16:creationId xmlns:a16="http://schemas.microsoft.com/office/drawing/2014/main" id="{D936B32F-C8D7-4944-9E96-BBAAEF08A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343105"/>
              </p:ext>
            </p:extLst>
          </p:nvPr>
        </p:nvGraphicFramePr>
        <p:xfrm>
          <a:off x="6605623" y="4078764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68" name="Table 22">
            <a:extLst>
              <a:ext uri="{FF2B5EF4-FFF2-40B4-BE49-F238E27FC236}">
                <a16:creationId xmlns:a16="http://schemas.microsoft.com/office/drawing/2014/main" id="{DD75A09F-4E9D-45B2-9C30-76B81949E8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425098"/>
              </p:ext>
            </p:extLst>
          </p:nvPr>
        </p:nvGraphicFramePr>
        <p:xfrm>
          <a:off x="3891280" y="4085385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69" name="Table 22">
            <a:extLst>
              <a:ext uri="{FF2B5EF4-FFF2-40B4-BE49-F238E27FC236}">
                <a16:creationId xmlns:a16="http://schemas.microsoft.com/office/drawing/2014/main" id="{721B5136-A355-41EE-85D5-9810332836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404433"/>
              </p:ext>
            </p:extLst>
          </p:nvPr>
        </p:nvGraphicFramePr>
        <p:xfrm>
          <a:off x="1550440" y="4100276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70" name="Table 22">
            <a:extLst>
              <a:ext uri="{FF2B5EF4-FFF2-40B4-BE49-F238E27FC236}">
                <a16:creationId xmlns:a16="http://schemas.microsoft.com/office/drawing/2014/main" id="{C118E4CE-DB16-4771-99B6-D627469828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153934"/>
              </p:ext>
            </p:extLst>
          </p:nvPr>
        </p:nvGraphicFramePr>
        <p:xfrm>
          <a:off x="2824657" y="2631572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71" name="Table 22">
            <a:extLst>
              <a:ext uri="{FF2B5EF4-FFF2-40B4-BE49-F238E27FC236}">
                <a16:creationId xmlns:a16="http://schemas.microsoft.com/office/drawing/2014/main" id="{0D99C0E0-B915-4B48-BF1F-A6B6195C74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629282"/>
              </p:ext>
            </p:extLst>
          </p:nvPr>
        </p:nvGraphicFramePr>
        <p:xfrm>
          <a:off x="8850317" y="5547730"/>
          <a:ext cx="2111645" cy="500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32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232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232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232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232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500552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A10879AE-C747-4705-AE79-E86A17BA8D0C}"/>
              </a:ext>
            </a:extLst>
          </p:cNvPr>
          <p:cNvCxnSpPr>
            <a:cxnSpLocks/>
          </p:cNvCxnSpPr>
          <p:nvPr/>
        </p:nvCxnSpPr>
        <p:spPr>
          <a:xfrm flipH="1">
            <a:off x="6632052" y="4313985"/>
            <a:ext cx="1040193" cy="12540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9A2A5FEB-84D5-4EEA-940C-1119EE1FE440}"/>
              </a:ext>
            </a:extLst>
          </p:cNvPr>
          <p:cNvCxnSpPr>
            <a:cxnSpLocks/>
          </p:cNvCxnSpPr>
          <p:nvPr/>
        </p:nvCxnSpPr>
        <p:spPr>
          <a:xfrm flipH="1">
            <a:off x="4359041" y="4302843"/>
            <a:ext cx="2447583" cy="12651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F7F7CA2C-1F9B-4732-9DA3-59D2A6E8B54C}"/>
              </a:ext>
            </a:extLst>
          </p:cNvPr>
          <p:cNvCxnSpPr>
            <a:cxnSpLocks/>
          </p:cNvCxnSpPr>
          <p:nvPr/>
        </p:nvCxnSpPr>
        <p:spPr>
          <a:xfrm>
            <a:off x="8509890" y="4313985"/>
            <a:ext cx="367921" cy="12292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1F795530-1F46-4544-A1C0-AAFFB9BA4DEA}"/>
              </a:ext>
            </a:extLst>
          </p:cNvPr>
          <p:cNvCxnSpPr>
            <a:cxnSpLocks/>
          </p:cNvCxnSpPr>
          <p:nvPr/>
        </p:nvCxnSpPr>
        <p:spPr>
          <a:xfrm>
            <a:off x="3864044" y="2839550"/>
            <a:ext cx="42302" cy="12392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FF3C0A34-CC45-4514-8691-F322449B0CBB}"/>
              </a:ext>
            </a:extLst>
          </p:cNvPr>
          <p:cNvCxnSpPr>
            <a:cxnSpLocks/>
          </p:cNvCxnSpPr>
          <p:nvPr/>
        </p:nvCxnSpPr>
        <p:spPr>
          <a:xfrm flipH="1">
            <a:off x="1570633" y="2860172"/>
            <a:ext cx="1470575" cy="12252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8034093C-88AB-468D-9C1A-55C69585F232}"/>
              </a:ext>
            </a:extLst>
          </p:cNvPr>
          <p:cNvSpPr/>
          <p:nvPr/>
        </p:nvSpPr>
        <p:spPr>
          <a:xfrm>
            <a:off x="1356877" y="510827"/>
            <a:ext cx="8184548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0BC5C44-918F-4F6B-A8B4-729574E23821}"/>
              </a:ext>
            </a:extLst>
          </p:cNvPr>
          <p:cNvSpPr txBox="1"/>
          <p:nvPr/>
        </p:nvSpPr>
        <p:spPr>
          <a:xfrm>
            <a:off x="1539796" y="4719833"/>
            <a:ext cx="3002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(8) ((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 5), (9))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E9311C8-08B2-4D97-8202-1038B95FF37F}"/>
                  </a:ext>
                </a:extLst>
              </p:cNvPr>
              <p:cNvSpPr txBox="1"/>
              <p:nvPr/>
            </p:nvSpPr>
            <p:spPr>
              <a:xfrm>
                <a:off x="4523113" y="6263710"/>
                <a:ext cx="40754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(8) ((</a:t>
                </a:r>
                <a:r>
                  <a:rPr lang="en-US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2,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3, 5), (9))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(3, 8) ( (2), (5), (9) )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E9311C8-08B2-4D97-8202-1038B95FF3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113" y="6263710"/>
                <a:ext cx="4075455" cy="369332"/>
              </a:xfrm>
              <a:prstGeom prst="rect">
                <a:avLst/>
              </a:prstGeom>
              <a:blipFill>
                <a:blip r:embed="rId2"/>
                <a:stretch>
                  <a:fillRect l="-1345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426163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8513" y="889948"/>
            <a:ext cx="8877670" cy="11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dirty="0">
                <a:highlight>
                  <a:srgbClr val="FFFF00"/>
                </a:highlight>
                <a:ea typeface="SimSun" panose="02010600030101010101" pitchFamily="2" charset="-122"/>
              </a:rPr>
              <a:t>An example of a 2-3 tree construction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6.8. Construction of a 2-3 tree for the list 9, 5, 8, 3, 2, 4, 7.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670059" y="3082511"/>
            <a:ext cx="500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endParaRPr lang="en-US" sz="2400" dirty="0"/>
          </a:p>
        </p:txBody>
      </p:sp>
      <p:sp>
        <p:nvSpPr>
          <p:cNvPr id="38" name="Rectangle 37"/>
          <p:cNvSpPr/>
          <p:nvPr/>
        </p:nvSpPr>
        <p:spPr>
          <a:xfrm>
            <a:off x="7793457" y="2458923"/>
            <a:ext cx="500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endParaRPr lang="en-US" sz="2400" dirty="0"/>
          </a:p>
        </p:txBody>
      </p:sp>
      <p:sp>
        <p:nvSpPr>
          <p:cNvPr id="59" name="AutoShape 2"/>
          <p:cNvSpPr>
            <a:spLocks noChangeArrowheads="1"/>
          </p:cNvSpPr>
          <p:nvPr/>
        </p:nvSpPr>
        <p:spPr bwMode="auto">
          <a:xfrm>
            <a:off x="10096167" y="5094738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AutoShape 2"/>
          <p:cNvSpPr>
            <a:spLocks noChangeArrowheads="1"/>
          </p:cNvSpPr>
          <p:nvPr/>
        </p:nvSpPr>
        <p:spPr bwMode="auto">
          <a:xfrm rot="2680677" flipV="1">
            <a:off x="8392733" y="3365740"/>
            <a:ext cx="487221" cy="167632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10019202" y="4628634"/>
            <a:ext cx="500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r>
              <a:rPr lang="de-DE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7</a:t>
            </a:r>
            <a:endParaRPr lang="en-US" sz="2400" dirty="0"/>
          </a:p>
        </p:txBody>
      </p:sp>
      <p:sp>
        <p:nvSpPr>
          <p:cNvPr id="82" name="Rectangle 81"/>
          <p:cNvSpPr/>
          <p:nvPr/>
        </p:nvSpPr>
        <p:spPr>
          <a:xfrm>
            <a:off x="8493710" y="3003297"/>
            <a:ext cx="500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4</a:t>
            </a:r>
            <a:endParaRPr lang="en-US" sz="2400" dirty="0"/>
          </a:p>
        </p:txBody>
      </p:sp>
      <p:graphicFrame>
        <p:nvGraphicFramePr>
          <p:cNvPr id="78" name="Table 22">
            <a:extLst>
              <a:ext uri="{FF2B5EF4-FFF2-40B4-BE49-F238E27FC236}">
                <a16:creationId xmlns:a16="http://schemas.microsoft.com/office/drawing/2014/main" id="{D5C40F0A-7A00-4ABA-8312-7689820BA1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910498"/>
              </p:ext>
            </p:extLst>
          </p:nvPr>
        </p:nvGraphicFramePr>
        <p:xfrm>
          <a:off x="3070734" y="2259842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83" name="Table 22">
            <a:extLst>
              <a:ext uri="{FF2B5EF4-FFF2-40B4-BE49-F238E27FC236}">
                <a16:creationId xmlns:a16="http://schemas.microsoft.com/office/drawing/2014/main" id="{73127AA4-F4A2-49CC-A1CE-D2A179DEFB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47278"/>
              </p:ext>
            </p:extLst>
          </p:nvPr>
        </p:nvGraphicFramePr>
        <p:xfrm>
          <a:off x="1411494" y="3507674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84" name="Table 22">
            <a:extLst>
              <a:ext uri="{FF2B5EF4-FFF2-40B4-BE49-F238E27FC236}">
                <a16:creationId xmlns:a16="http://schemas.microsoft.com/office/drawing/2014/main" id="{F50FF79A-E008-445E-8B6E-C3987C10C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807192"/>
              </p:ext>
            </p:extLst>
          </p:nvPr>
        </p:nvGraphicFramePr>
        <p:xfrm>
          <a:off x="3684103" y="3507674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85" name="Table 22">
            <a:extLst>
              <a:ext uri="{FF2B5EF4-FFF2-40B4-BE49-F238E27FC236}">
                <a16:creationId xmlns:a16="http://schemas.microsoft.com/office/drawing/2014/main" id="{9258F200-6E95-4D5E-8905-B50E7F284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319003"/>
              </p:ext>
            </p:extLst>
          </p:nvPr>
        </p:nvGraphicFramePr>
        <p:xfrm>
          <a:off x="5961689" y="3499205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86" name="Table 22">
            <a:extLst>
              <a:ext uri="{FF2B5EF4-FFF2-40B4-BE49-F238E27FC236}">
                <a16:creationId xmlns:a16="http://schemas.microsoft.com/office/drawing/2014/main" id="{B4CE3092-DEC6-4E62-B4B7-CF961EDB11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975639"/>
              </p:ext>
            </p:extLst>
          </p:nvPr>
        </p:nvGraphicFramePr>
        <p:xfrm>
          <a:off x="7107840" y="4380626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87" name="Table 22">
            <a:extLst>
              <a:ext uri="{FF2B5EF4-FFF2-40B4-BE49-F238E27FC236}">
                <a16:creationId xmlns:a16="http://schemas.microsoft.com/office/drawing/2014/main" id="{55018D7C-5A20-42B6-A1BA-3F81AD2087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384174"/>
              </p:ext>
            </p:extLst>
          </p:nvPr>
        </p:nvGraphicFramePr>
        <p:xfrm>
          <a:off x="4188974" y="5734131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88" name="Table 22">
            <a:extLst>
              <a:ext uri="{FF2B5EF4-FFF2-40B4-BE49-F238E27FC236}">
                <a16:creationId xmlns:a16="http://schemas.microsoft.com/office/drawing/2014/main" id="{FD956D26-1699-4494-BBA4-6DB1F98480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115038"/>
              </p:ext>
            </p:extLst>
          </p:nvPr>
        </p:nvGraphicFramePr>
        <p:xfrm>
          <a:off x="6468660" y="5740413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89" name="Table 22">
            <a:extLst>
              <a:ext uri="{FF2B5EF4-FFF2-40B4-BE49-F238E27FC236}">
                <a16:creationId xmlns:a16="http://schemas.microsoft.com/office/drawing/2014/main" id="{907ABCA2-9EC0-4D38-8A5D-FF9874E03B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066374"/>
              </p:ext>
            </p:extLst>
          </p:nvPr>
        </p:nvGraphicFramePr>
        <p:xfrm>
          <a:off x="8748347" y="5740413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C189B395-99EC-4FB8-9CB8-E1859BDD9A81}"/>
              </a:ext>
            </a:extLst>
          </p:cNvPr>
          <p:cNvCxnSpPr>
            <a:cxnSpLocks/>
          </p:cNvCxnSpPr>
          <p:nvPr/>
        </p:nvCxnSpPr>
        <p:spPr>
          <a:xfrm flipH="1">
            <a:off x="8748346" y="4609226"/>
            <a:ext cx="290849" cy="11249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BC05F976-99DF-4EBC-B583-88B8EB79D20E}"/>
              </a:ext>
            </a:extLst>
          </p:cNvPr>
          <p:cNvCxnSpPr>
            <a:cxnSpLocks/>
          </p:cNvCxnSpPr>
          <p:nvPr/>
        </p:nvCxnSpPr>
        <p:spPr>
          <a:xfrm flipH="1">
            <a:off x="6459249" y="4615516"/>
            <a:ext cx="1715214" cy="11580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FF9ACBC3-F622-4EEB-8154-FB7783441AA0}"/>
              </a:ext>
            </a:extLst>
          </p:cNvPr>
          <p:cNvCxnSpPr>
            <a:cxnSpLocks/>
          </p:cNvCxnSpPr>
          <p:nvPr/>
        </p:nvCxnSpPr>
        <p:spPr>
          <a:xfrm flipH="1">
            <a:off x="4188973" y="4610944"/>
            <a:ext cx="3182019" cy="11231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74C70DA6-CB0C-4538-A3F9-BA1953B7CDC3}"/>
              </a:ext>
            </a:extLst>
          </p:cNvPr>
          <p:cNvCxnSpPr>
            <a:cxnSpLocks/>
          </p:cNvCxnSpPr>
          <p:nvPr/>
        </p:nvCxnSpPr>
        <p:spPr>
          <a:xfrm>
            <a:off x="4949117" y="2495257"/>
            <a:ext cx="1007595" cy="10124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CA30DF18-8206-4A76-8174-2DAFB3B00436}"/>
              </a:ext>
            </a:extLst>
          </p:cNvPr>
          <p:cNvCxnSpPr>
            <a:cxnSpLocks/>
          </p:cNvCxnSpPr>
          <p:nvPr/>
        </p:nvCxnSpPr>
        <p:spPr>
          <a:xfrm flipH="1">
            <a:off x="3684103" y="2488442"/>
            <a:ext cx="440829" cy="10192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3C198ABE-D958-49B1-B5F8-D6E6D5E45EF9}"/>
              </a:ext>
            </a:extLst>
          </p:cNvPr>
          <p:cNvCxnSpPr>
            <a:cxnSpLocks/>
          </p:cNvCxnSpPr>
          <p:nvPr/>
        </p:nvCxnSpPr>
        <p:spPr>
          <a:xfrm flipH="1">
            <a:off x="1425403" y="2523258"/>
            <a:ext cx="1878734" cy="9844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>
            <a:extLst>
              <a:ext uri="{FF2B5EF4-FFF2-40B4-BE49-F238E27FC236}">
                <a16:creationId xmlns:a16="http://schemas.microsoft.com/office/drawing/2014/main" id="{DE37427B-D8CE-42AD-A0F2-581AE086D41D}"/>
              </a:ext>
            </a:extLst>
          </p:cNvPr>
          <p:cNvSpPr/>
          <p:nvPr/>
        </p:nvSpPr>
        <p:spPr>
          <a:xfrm>
            <a:off x="1357134" y="397278"/>
            <a:ext cx="8184548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934D3CD-1B7B-4EBD-8033-2E3A7E5A5D08}"/>
              </a:ext>
            </a:extLst>
          </p:cNvPr>
          <p:cNvSpPr txBox="1"/>
          <p:nvPr/>
        </p:nvSpPr>
        <p:spPr>
          <a:xfrm>
            <a:off x="1507011" y="4207636"/>
            <a:ext cx="4075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(3, 8) ( (2), (5), (9) 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1C4F2C6-2487-46F6-99D5-C4C22EEA34B7}"/>
              </a:ext>
            </a:extLst>
          </p:cNvPr>
          <p:cNvSpPr txBox="1"/>
          <p:nvPr/>
        </p:nvSpPr>
        <p:spPr>
          <a:xfrm>
            <a:off x="4496628" y="6321073"/>
            <a:ext cx="4075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(3, 8) ( (2), (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5), (9) )</a:t>
            </a:r>
          </a:p>
        </p:txBody>
      </p:sp>
    </p:spTree>
    <p:extLst>
      <p:ext uri="{BB962C8B-B14F-4D97-AF65-F5344CB8AC3E}">
        <p14:creationId xmlns:p14="http://schemas.microsoft.com/office/powerpoint/2010/main" val="376503759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9423" y="896397"/>
            <a:ext cx="8877670" cy="11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dirty="0">
                <a:highlight>
                  <a:srgbClr val="FFFF00"/>
                </a:highlight>
                <a:ea typeface="SimSun" panose="02010600030101010101" pitchFamily="2" charset="-122"/>
              </a:rPr>
              <a:t>An example of a 2-3 tree construction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6.8. Construction of a 2-3 tree for the list 9, 5, 8, 3, 2, 4, 7.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704895" y="3274097"/>
            <a:ext cx="500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endParaRPr lang="en-US" sz="2400" dirty="0"/>
          </a:p>
        </p:txBody>
      </p:sp>
      <p:sp>
        <p:nvSpPr>
          <p:cNvPr id="38" name="Rectangle 37"/>
          <p:cNvSpPr/>
          <p:nvPr/>
        </p:nvSpPr>
        <p:spPr>
          <a:xfrm>
            <a:off x="7793457" y="2458923"/>
            <a:ext cx="500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endParaRPr lang="en-US" sz="2400" dirty="0"/>
          </a:p>
        </p:txBody>
      </p:sp>
      <p:sp>
        <p:nvSpPr>
          <p:cNvPr id="59" name="AutoShape 2"/>
          <p:cNvSpPr>
            <a:spLocks noChangeArrowheads="1"/>
          </p:cNvSpPr>
          <p:nvPr/>
        </p:nvSpPr>
        <p:spPr bwMode="auto">
          <a:xfrm>
            <a:off x="10301014" y="4946102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AutoShape 2"/>
          <p:cNvSpPr>
            <a:spLocks noChangeArrowheads="1"/>
          </p:cNvSpPr>
          <p:nvPr/>
        </p:nvSpPr>
        <p:spPr bwMode="auto">
          <a:xfrm rot="2706120" flipV="1">
            <a:off x="8437875" y="3576783"/>
            <a:ext cx="487221" cy="167632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6256730" y="4274166"/>
            <a:ext cx="500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endParaRPr lang="en-US" sz="2400" dirty="0"/>
          </a:p>
        </p:txBody>
      </p:sp>
      <p:sp>
        <p:nvSpPr>
          <p:cNvPr id="114" name="Rectangle 113"/>
          <p:cNvSpPr/>
          <p:nvPr/>
        </p:nvSpPr>
        <p:spPr>
          <a:xfrm>
            <a:off x="10637510" y="3870987"/>
            <a:ext cx="500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endParaRPr lang="en-US" sz="2400" dirty="0"/>
          </a:p>
        </p:txBody>
      </p:sp>
      <p:sp>
        <p:nvSpPr>
          <p:cNvPr id="82" name="Rectangle 81"/>
          <p:cNvSpPr/>
          <p:nvPr/>
        </p:nvSpPr>
        <p:spPr>
          <a:xfrm>
            <a:off x="8485001" y="3194883"/>
            <a:ext cx="500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7</a:t>
            </a:r>
            <a:endParaRPr lang="en-US" sz="2400" dirty="0"/>
          </a:p>
        </p:txBody>
      </p:sp>
      <p:sp>
        <p:nvSpPr>
          <p:cNvPr id="78" name="Rectangle 77"/>
          <p:cNvSpPr/>
          <p:nvPr/>
        </p:nvSpPr>
        <p:spPr>
          <a:xfrm>
            <a:off x="8043172" y="5368819"/>
            <a:ext cx="500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7</a:t>
            </a:r>
            <a:endParaRPr lang="en-US" sz="2400" dirty="0"/>
          </a:p>
        </p:txBody>
      </p:sp>
      <p:graphicFrame>
        <p:nvGraphicFramePr>
          <p:cNvPr id="85" name="Table 22">
            <a:extLst>
              <a:ext uri="{FF2B5EF4-FFF2-40B4-BE49-F238E27FC236}">
                <a16:creationId xmlns:a16="http://schemas.microsoft.com/office/drawing/2014/main" id="{4BC5E2D2-7E4D-49B2-B899-CC524F1084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540670"/>
              </p:ext>
            </p:extLst>
          </p:nvPr>
        </p:nvGraphicFramePr>
        <p:xfrm>
          <a:off x="3584951" y="2390604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86" name="Table 22">
            <a:extLst>
              <a:ext uri="{FF2B5EF4-FFF2-40B4-BE49-F238E27FC236}">
                <a16:creationId xmlns:a16="http://schemas.microsoft.com/office/drawing/2014/main" id="{EE567E10-6EB8-47B8-B3E9-E201120DF0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174741"/>
              </p:ext>
            </p:extLst>
          </p:nvPr>
        </p:nvGraphicFramePr>
        <p:xfrm>
          <a:off x="1431527" y="3656642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87" name="Table 22">
            <a:extLst>
              <a:ext uri="{FF2B5EF4-FFF2-40B4-BE49-F238E27FC236}">
                <a16:creationId xmlns:a16="http://schemas.microsoft.com/office/drawing/2014/main" id="{7816396B-6671-45ED-B88C-320F608CF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012835"/>
              </p:ext>
            </p:extLst>
          </p:nvPr>
        </p:nvGraphicFramePr>
        <p:xfrm>
          <a:off x="3685013" y="3643417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88" name="Table 22">
            <a:extLst>
              <a:ext uri="{FF2B5EF4-FFF2-40B4-BE49-F238E27FC236}">
                <a16:creationId xmlns:a16="http://schemas.microsoft.com/office/drawing/2014/main" id="{0C7E805D-66BB-40A0-BA7B-ECD7EDBA6B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901451"/>
              </p:ext>
            </p:extLst>
          </p:nvPr>
        </p:nvGraphicFramePr>
        <p:xfrm>
          <a:off x="5909927" y="3631256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89" name="Table 22">
            <a:extLst>
              <a:ext uri="{FF2B5EF4-FFF2-40B4-BE49-F238E27FC236}">
                <a16:creationId xmlns:a16="http://schemas.microsoft.com/office/drawing/2014/main" id="{2A434C54-2AC4-44E4-A658-ADCC761060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753999"/>
              </p:ext>
            </p:extLst>
          </p:nvPr>
        </p:nvGraphicFramePr>
        <p:xfrm>
          <a:off x="7243669" y="4488902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106" name="Table 22">
            <a:extLst>
              <a:ext uri="{FF2B5EF4-FFF2-40B4-BE49-F238E27FC236}">
                <a16:creationId xmlns:a16="http://schemas.microsoft.com/office/drawing/2014/main" id="{5B3CA765-61BA-4A14-933F-30F0A9930D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323697"/>
              </p:ext>
            </p:extLst>
          </p:nvPr>
        </p:nvGraphicFramePr>
        <p:xfrm>
          <a:off x="4156830" y="5780981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113" name="Table 22">
            <a:extLst>
              <a:ext uri="{FF2B5EF4-FFF2-40B4-BE49-F238E27FC236}">
                <a16:creationId xmlns:a16="http://schemas.microsoft.com/office/drawing/2014/main" id="{2C10A978-11D8-4190-9B71-1B038D2973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709884"/>
              </p:ext>
            </p:extLst>
          </p:nvPr>
        </p:nvGraphicFramePr>
        <p:xfrm>
          <a:off x="6430069" y="5779673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115" name="Table 22">
            <a:extLst>
              <a:ext uri="{FF2B5EF4-FFF2-40B4-BE49-F238E27FC236}">
                <a16:creationId xmlns:a16="http://schemas.microsoft.com/office/drawing/2014/main" id="{C43DF4D2-38C4-47A4-942A-E911A6E88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568728"/>
              </p:ext>
            </p:extLst>
          </p:nvPr>
        </p:nvGraphicFramePr>
        <p:xfrm>
          <a:off x="8718487" y="5768545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41725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1E7D1175-B59D-4367-B51E-D54FB39D15C9}"/>
              </a:ext>
            </a:extLst>
          </p:cNvPr>
          <p:cNvCxnSpPr>
            <a:cxnSpLocks/>
          </p:cNvCxnSpPr>
          <p:nvPr/>
        </p:nvCxnSpPr>
        <p:spPr>
          <a:xfrm flipH="1">
            <a:off x="8697174" y="4713111"/>
            <a:ext cx="454132" cy="10665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82686E52-8D33-47EA-BDAE-83B73E608941}"/>
              </a:ext>
            </a:extLst>
          </p:cNvPr>
          <p:cNvCxnSpPr>
            <a:cxnSpLocks/>
          </p:cNvCxnSpPr>
          <p:nvPr/>
        </p:nvCxnSpPr>
        <p:spPr>
          <a:xfrm flipH="1">
            <a:off x="6430069" y="4710896"/>
            <a:ext cx="1880222" cy="10687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127A55FF-5524-42AD-95B5-C5E4BF0CE762}"/>
              </a:ext>
            </a:extLst>
          </p:cNvPr>
          <p:cNvCxnSpPr>
            <a:cxnSpLocks/>
          </p:cNvCxnSpPr>
          <p:nvPr/>
        </p:nvCxnSpPr>
        <p:spPr>
          <a:xfrm flipH="1">
            <a:off x="4210746" y="4732695"/>
            <a:ext cx="3267965" cy="1046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6D985B55-F45F-459D-851F-6FE90EE99116}"/>
              </a:ext>
            </a:extLst>
          </p:cNvPr>
          <p:cNvCxnSpPr>
            <a:cxnSpLocks/>
          </p:cNvCxnSpPr>
          <p:nvPr/>
        </p:nvCxnSpPr>
        <p:spPr>
          <a:xfrm>
            <a:off x="5450988" y="2627500"/>
            <a:ext cx="474330" cy="101156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34600BF8-70C2-4A3A-B025-12B5B214DC54}"/>
              </a:ext>
            </a:extLst>
          </p:cNvPr>
          <p:cNvCxnSpPr>
            <a:cxnSpLocks/>
          </p:cNvCxnSpPr>
          <p:nvPr/>
        </p:nvCxnSpPr>
        <p:spPr>
          <a:xfrm flipH="1">
            <a:off x="3685013" y="2620948"/>
            <a:ext cx="992693" cy="10181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5754CE4-A98C-471C-A31F-0F5DDCC8152A}"/>
              </a:ext>
            </a:extLst>
          </p:cNvPr>
          <p:cNvCxnSpPr>
            <a:cxnSpLocks/>
          </p:cNvCxnSpPr>
          <p:nvPr/>
        </p:nvCxnSpPr>
        <p:spPr>
          <a:xfrm flipH="1">
            <a:off x="1431527" y="2626767"/>
            <a:ext cx="2363193" cy="10381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>
            <a:extLst>
              <a:ext uri="{FF2B5EF4-FFF2-40B4-BE49-F238E27FC236}">
                <a16:creationId xmlns:a16="http://schemas.microsoft.com/office/drawing/2014/main" id="{DAE52B68-38D2-42D6-8A0C-440FEB123D70}"/>
              </a:ext>
            </a:extLst>
          </p:cNvPr>
          <p:cNvSpPr/>
          <p:nvPr/>
        </p:nvSpPr>
        <p:spPr>
          <a:xfrm>
            <a:off x="1357134" y="397278"/>
            <a:ext cx="8184548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9008D9-5AE4-427A-9BA5-CDF3D16F2100}"/>
              </a:ext>
            </a:extLst>
          </p:cNvPr>
          <p:cNvSpPr txBox="1"/>
          <p:nvPr/>
        </p:nvSpPr>
        <p:spPr>
          <a:xfrm>
            <a:off x="3168214" y="4274166"/>
            <a:ext cx="4075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(3, 8) ( (2), (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5), (9) 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D2B3878-8967-4FE1-ACF6-174482DE95D1}"/>
              </a:ext>
            </a:extLst>
          </p:cNvPr>
          <p:cNvSpPr txBox="1"/>
          <p:nvPr/>
        </p:nvSpPr>
        <p:spPr>
          <a:xfrm>
            <a:off x="4739239" y="6335606"/>
            <a:ext cx="4075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(3, 8) ( (2), (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5, 7), (9) )</a:t>
            </a:r>
          </a:p>
        </p:txBody>
      </p:sp>
    </p:spTree>
    <p:extLst>
      <p:ext uri="{BB962C8B-B14F-4D97-AF65-F5344CB8AC3E}">
        <p14:creationId xmlns:p14="http://schemas.microsoft.com/office/powerpoint/2010/main" val="12746062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8042" y="479807"/>
            <a:ext cx="8877670" cy="11801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dirty="0">
                <a:ea typeface="SimSun" panose="02010600030101010101" pitchFamily="2" charset="-122"/>
              </a:rPr>
              <a:t>An example of a 2-3 tree construction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6.8. Construction of a 2-3 tree for the list 9, 5, 8, 3, 2, 4, 7.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098703" y="2602170"/>
            <a:ext cx="500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endParaRPr lang="en-US" sz="2400" dirty="0"/>
          </a:p>
        </p:txBody>
      </p:sp>
      <p:sp>
        <p:nvSpPr>
          <p:cNvPr id="38" name="Rectangle 37"/>
          <p:cNvSpPr/>
          <p:nvPr/>
        </p:nvSpPr>
        <p:spPr>
          <a:xfrm>
            <a:off x="7793457" y="2458923"/>
            <a:ext cx="500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endParaRPr lang="en-US" sz="2400" dirty="0"/>
          </a:p>
        </p:txBody>
      </p:sp>
      <p:sp>
        <p:nvSpPr>
          <p:cNvPr id="59" name="AutoShape 2"/>
          <p:cNvSpPr>
            <a:spLocks noChangeArrowheads="1"/>
          </p:cNvSpPr>
          <p:nvPr/>
        </p:nvSpPr>
        <p:spPr bwMode="auto">
          <a:xfrm>
            <a:off x="10092880" y="5017290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6256730" y="4274166"/>
            <a:ext cx="500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endParaRPr lang="en-US" sz="2400" dirty="0"/>
          </a:p>
        </p:txBody>
      </p:sp>
      <p:sp>
        <p:nvSpPr>
          <p:cNvPr id="114" name="Rectangle 113"/>
          <p:cNvSpPr/>
          <p:nvPr/>
        </p:nvSpPr>
        <p:spPr>
          <a:xfrm>
            <a:off x="10637510" y="3870987"/>
            <a:ext cx="500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endParaRPr lang="en-US" sz="2400" dirty="0"/>
          </a:p>
        </p:txBody>
      </p:sp>
      <p:sp>
        <p:nvSpPr>
          <p:cNvPr id="75" name="Rectangle 74"/>
          <p:cNvSpPr/>
          <p:nvPr/>
        </p:nvSpPr>
        <p:spPr>
          <a:xfrm>
            <a:off x="7059709" y="3013521"/>
            <a:ext cx="500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endParaRPr lang="en-US" sz="2400" dirty="0"/>
          </a:p>
        </p:txBody>
      </p:sp>
      <p:sp>
        <p:nvSpPr>
          <p:cNvPr id="89" name="Rectangle 88"/>
          <p:cNvSpPr/>
          <p:nvPr/>
        </p:nvSpPr>
        <p:spPr>
          <a:xfrm>
            <a:off x="7373478" y="5046138"/>
            <a:ext cx="500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5</a:t>
            </a:r>
            <a:endParaRPr lang="en-US" sz="2400" dirty="0"/>
          </a:p>
        </p:txBody>
      </p:sp>
      <p:sp>
        <p:nvSpPr>
          <p:cNvPr id="82" name="AutoShape 2">
            <a:extLst>
              <a:ext uri="{FF2B5EF4-FFF2-40B4-BE49-F238E27FC236}">
                <a16:creationId xmlns:a16="http://schemas.microsoft.com/office/drawing/2014/main" id="{59F6DADA-9736-4B50-9DFE-E91BE2901AA4}"/>
              </a:ext>
            </a:extLst>
          </p:cNvPr>
          <p:cNvSpPr>
            <a:spLocks noChangeArrowheads="1"/>
          </p:cNvSpPr>
          <p:nvPr/>
        </p:nvSpPr>
        <p:spPr bwMode="auto">
          <a:xfrm rot="1210084">
            <a:off x="5136205" y="4419596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EB6E3F49-F7E6-4BDE-88A9-6B1F2DF1BE92}"/>
              </a:ext>
            </a:extLst>
          </p:cNvPr>
          <p:cNvSpPr/>
          <p:nvPr/>
        </p:nvSpPr>
        <p:spPr>
          <a:xfrm>
            <a:off x="5352220" y="3148132"/>
            <a:ext cx="500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7</a:t>
            </a:r>
            <a:endParaRPr lang="en-US" sz="2400" dirty="0"/>
          </a:p>
        </p:txBody>
      </p:sp>
      <p:graphicFrame>
        <p:nvGraphicFramePr>
          <p:cNvPr id="115" name="Table 22">
            <a:extLst>
              <a:ext uri="{FF2B5EF4-FFF2-40B4-BE49-F238E27FC236}">
                <a16:creationId xmlns:a16="http://schemas.microsoft.com/office/drawing/2014/main" id="{F30AC86E-E81B-4F8A-9E80-BF4B65D8B8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595471"/>
              </p:ext>
            </p:extLst>
          </p:nvPr>
        </p:nvGraphicFramePr>
        <p:xfrm>
          <a:off x="4552717" y="2268215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118" name="Table 22">
            <a:extLst>
              <a:ext uri="{FF2B5EF4-FFF2-40B4-BE49-F238E27FC236}">
                <a16:creationId xmlns:a16="http://schemas.microsoft.com/office/drawing/2014/main" id="{B4145E65-E9B5-45F9-BEA7-CC420D8376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481711"/>
              </p:ext>
            </p:extLst>
          </p:nvPr>
        </p:nvGraphicFramePr>
        <p:xfrm>
          <a:off x="1465878" y="3560294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119" name="Table 22">
            <a:extLst>
              <a:ext uri="{FF2B5EF4-FFF2-40B4-BE49-F238E27FC236}">
                <a16:creationId xmlns:a16="http://schemas.microsoft.com/office/drawing/2014/main" id="{02DF2071-830C-4D48-BF30-E32E5EEBE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555546"/>
              </p:ext>
            </p:extLst>
          </p:nvPr>
        </p:nvGraphicFramePr>
        <p:xfrm>
          <a:off x="3739117" y="3558986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120" name="Table 22">
            <a:extLst>
              <a:ext uri="{FF2B5EF4-FFF2-40B4-BE49-F238E27FC236}">
                <a16:creationId xmlns:a16="http://schemas.microsoft.com/office/drawing/2014/main" id="{E2DD473C-23D5-432F-A1B9-46FA1C1E11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762077"/>
              </p:ext>
            </p:extLst>
          </p:nvPr>
        </p:nvGraphicFramePr>
        <p:xfrm>
          <a:off x="6027535" y="3547858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41725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34061E85-968F-4335-8A94-2FE65815E41D}"/>
              </a:ext>
            </a:extLst>
          </p:cNvPr>
          <p:cNvCxnSpPr>
            <a:cxnSpLocks/>
          </p:cNvCxnSpPr>
          <p:nvPr/>
        </p:nvCxnSpPr>
        <p:spPr>
          <a:xfrm flipH="1">
            <a:off x="6006222" y="2492424"/>
            <a:ext cx="454132" cy="10665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12496E09-D888-49FC-8DE4-FD6504E83981}"/>
              </a:ext>
            </a:extLst>
          </p:cNvPr>
          <p:cNvCxnSpPr>
            <a:cxnSpLocks/>
          </p:cNvCxnSpPr>
          <p:nvPr/>
        </p:nvCxnSpPr>
        <p:spPr>
          <a:xfrm flipH="1">
            <a:off x="3739117" y="2490209"/>
            <a:ext cx="1880222" cy="10687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B3883C4C-383B-476E-98ED-3718FD66AB20}"/>
              </a:ext>
            </a:extLst>
          </p:cNvPr>
          <p:cNvCxnSpPr>
            <a:cxnSpLocks/>
          </p:cNvCxnSpPr>
          <p:nvPr/>
        </p:nvCxnSpPr>
        <p:spPr>
          <a:xfrm flipH="1">
            <a:off x="1519794" y="2512008"/>
            <a:ext cx="3267965" cy="1046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5" name="Table 22">
            <a:extLst>
              <a:ext uri="{FF2B5EF4-FFF2-40B4-BE49-F238E27FC236}">
                <a16:creationId xmlns:a16="http://schemas.microsoft.com/office/drawing/2014/main" id="{60FFBF50-F8CB-421E-9ADA-64C495472D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441110"/>
              </p:ext>
            </p:extLst>
          </p:nvPr>
        </p:nvGraphicFramePr>
        <p:xfrm>
          <a:off x="2103992" y="5844828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126" name="Table 22">
            <a:extLst>
              <a:ext uri="{FF2B5EF4-FFF2-40B4-BE49-F238E27FC236}">
                <a16:creationId xmlns:a16="http://schemas.microsoft.com/office/drawing/2014/main" id="{2F33D96D-028D-4314-9689-3484B16F41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834241"/>
              </p:ext>
            </p:extLst>
          </p:nvPr>
        </p:nvGraphicFramePr>
        <p:xfrm>
          <a:off x="4358910" y="5840279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127" name="Table 22">
            <a:extLst>
              <a:ext uri="{FF2B5EF4-FFF2-40B4-BE49-F238E27FC236}">
                <a16:creationId xmlns:a16="http://schemas.microsoft.com/office/drawing/2014/main" id="{4753D489-C6C2-4152-B3FA-8BF0E4B2AB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355787"/>
              </p:ext>
            </p:extLst>
          </p:nvPr>
        </p:nvGraphicFramePr>
        <p:xfrm>
          <a:off x="6585710" y="5843428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128" name="Table 22">
            <a:extLst>
              <a:ext uri="{FF2B5EF4-FFF2-40B4-BE49-F238E27FC236}">
                <a16:creationId xmlns:a16="http://schemas.microsoft.com/office/drawing/2014/main" id="{2A139FC5-F0C3-4A9E-9CC2-9F662D95D2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806271"/>
              </p:ext>
            </p:extLst>
          </p:nvPr>
        </p:nvGraphicFramePr>
        <p:xfrm>
          <a:off x="8809830" y="5831693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129" name="Table 22">
            <a:extLst>
              <a:ext uri="{FF2B5EF4-FFF2-40B4-BE49-F238E27FC236}">
                <a16:creationId xmlns:a16="http://schemas.microsoft.com/office/drawing/2014/main" id="{03CACF48-E25C-40BE-B1E4-0206383DC8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019030"/>
              </p:ext>
            </p:extLst>
          </p:nvPr>
        </p:nvGraphicFramePr>
        <p:xfrm>
          <a:off x="6452508" y="4517505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62AC6F5B-E42D-4FED-B5DE-CEC138C51708}"/>
              </a:ext>
            </a:extLst>
          </p:cNvPr>
          <p:cNvCxnSpPr>
            <a:cxnSpLocks/>
          </p:cNvCxnSpPr>
          <p:nvPr/>
        </p:nvCxnSpPr>
        <p:spPr>
          <a:xfrm>
            <a:off x="8335178" y="4741997"/>
            <a:ext cx="474652" cy="10976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C834A6DF-A3EC-4D58-8DCA-18A745CF8689}"/>
              </a:ext>
            </a:extLst>
          </p:cNvPr>
          <p:cNvCxnSpPr>
            <a:cxnSpLocks/>
          </p:cNvCxnSpPr>
          <p:nvPr/>
        </p:nvCxnSpPr>
        <p:spPr>
          <a:xfrm flipH="1">
            <a:off x="6620178" y="5131590"/>
            <a:ext cx="939920" cy="70010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316BEF82-9E67-4B79-9700-CA1E9A55A1F4}"/>
              </a:ext>
            </a:extLst>
          </p:cNvPr>
          <p:cNvCxnSpPr>
            <a:cxnSpLocks/>
          </p:cNvCxnSpPr>
          <p:nvPr/>
        </p:nvCxnSpPr>
        <p:spPr>
          <a:xfrm flipH="1">
            <a:off x="4372741" y="4741997"/>
            <a:ext cx="3190531" cy="10976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6BFDC706-1AD6-4D86-813C-7FA13FC32A3A}"/>
              </a:ext>
            </a:extLst>
          </p:cNvPr>
          <p:cNvCxnSpPr>
            <a:cxnSpLocks/>
          </p:cNvCxnSpPr>
          <p:nvPr/>
        </p:nvCxnSpPr>
        <p:spPr>
          <a:xfrm flipH="1">
            <a:off x="2099120" y="4756798"/>
            <a:ext cx="4603078" cy="10787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31CB5776-369A-4956-BAA2-F6951934112A}"/>
              </a:ext>
            </a:extLst>
          </p:cNvPr>
          <p:cNvSpPr txBox="1"/>
          <p:nvPr/>
        </p:nvSpPr>
        <p:spPr>
          <a:xfrm>
            <a:off x="1910444" y="4187025"/>
            <a:ext cx="4075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(3, 8) ( (2), (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5, 7), (9) 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16284DE-A848-45E9-BFFF-EFA2D17E3F95}"/>
              </a:ext>
            </a:extLst>
          </p:cNvPr>
          <p:cNvSpPr txBox="1"/>
          <p:nvPr/>
        </p:nvSpPr>
        <p:spPr>
          <a:xfrm>
            <a:off x="3327077" y="6388273"/>
            <a:ext cx="4075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(3,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( (2), (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trike="dbl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5,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(7), (9) )</a:t>
            </a:r>
          </a:p>
        </p:txBody>
      </p:sp>
    </p:spTree>
    <p:extLst>
      <p:ext uri="{BB962C8B-B14F-4D97-AF65-F5344CB8AC3E}">
        <p14:creationId xmlns:p14="http://schemas.microsoft.com/office/powerpoint/2010/main" val="2428546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99821" y="1699542"/>
            <a:ext cx="872675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Examples of the representation change.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Gaussian elimination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solves a system of linear equations: </a:t>
            </a:r>
          </a:p>
          <a:p>
            <a:pPr marL="1371600" lvl="2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transform it to another system that makes finding a solution easier.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Balanced Search Trees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, including AVL trees: </a:t>
            </a:r>
          </a:p>
          <a:p>
            <a:pPr marL="1371600" lvl="2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transform an unbalanced binary tree to a binary search tree (also considered to be an instance simplification)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Heaps and heapsort,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Horner’s rule and Binary Exponentiation</a:t>
            </a:r>
          </a:p>
          <a:p>
            <a:pPr>
              <a:spcAft>
                <a:spcPts val="1200"/>
              </a:spcAft>
            </a:pPr>
            <a:r>
              <a:rPr lang="en-US" sz="2600" dirty="0">
                <a:ea typeface="SimSun" panose="02010600030101010101" pitchFamily="2" charset="-122"/>
              </a:rPr>
              <a:t>Representation Changes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C11553-679F-44CB-9B94-1BA18F7B6E8C}"/>
              </a:ext>
            </a:extLst>
          </p:cNvPr>
          <p:cNvSpPr/>
          <p:nvPr/>
        </p:nvSpPr>
        <p:spPr>
          <a:xfrm>
            <a:off x="1829241" y="849586"/>
            <a:ext cx="43976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</a:t>
            </a:r>
            <a:endParaRPr lang="en-US" sz="2800" dirty="0">
              <a:ea typeface="SimSun" panose="02010600030101010101" pitchFamily="2" charset="-122"/>
            </a:endParaRP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B339C8B0-7228-4668-BF8E-3F9438EAFF62}"/>
              </a:ext>
            </a:extLst>
          </p:cNvPr>
          <p:cNvSpPr/>
          <p:nvPr/>
        </p:nvSpPr>
        <p:spPr>
          <a:xfrm rot="1304298" flipH="1">
            <a:off x="7499036" y="3156180"/>
            <a:ext cx="143970" cy="5456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6781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1417" y="452847"/>
            <a:ext cx="8894295" cy="11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600" dirty="0">
                <a:highlight>
                  <a:srgbClr val="FFFF00"/>
                </a:highlight>
                <a:ea typeface="SimSun" panose="02010600030101010101" pitchFamily="2" charset="-122"/>
              </a:rPr>
              <a:t>An example of a 2-3 tree construction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6.8. Construction of a 2-3 tree for the list 9, 5, 8, 3, 2, 4, 7.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11" name="AutoShape 2"/>
          <p:cNvSpPr>
            <a:spLocks noChangeArrowheads="1"/>
          </p:cNvSpPr>
          <p:nvPr/>
        </p:nvSpPr>
        <p:spPr bwMode="auto">
          <a:xfrm rot="2501046" flipV="1">
            <a:off x="3961331" y="3849452"/>
            <a:ext cx="487221" cy="167632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6256730" y="4274166"/>
            <a:ext cx="500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endParaRPr lang="en-US" sz="2400" dirty="0"/>
          </a:p>
        </p:txBody>
      </p:sp>
      <p:sp>
        <p:nvSpPr>
          <p:cNvPr id="114" name="Rectangle 113"/>
          <p:cNvSpPr/>
          <p:nvPr/>
        </p:nvSpPr>
        <p:spPr>
          <a:xfrm>
            <a:off x="10637510" y="3870987"/>
            <a:ext cx="500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endParaRPr lang="en-US" sz="2400" dirty="0"/>
          </a:p>
        </p:txBody>
      </p:sp>
      <p:graphicFrame>
        <p:nvGraphicFramePr>
          <p:cNvPr id="130" name="Table 22">
            <a:extLst>
              <a:ext uri="{FF2B5EF4-FFF2-40B4-BE49-F238E27FC236}">
                <a16:creationId xmlns:a16="http://schemas.microsoft.com/office/drawing/2014/main" id="{1BA940A6-9FAC-4354-9FD4-DC8925E5C5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654104"/>
              </p:ext>
            </p:extLst>
          </p:nvPr>
        </p:nvGraphicFramePr>
        <p:xfrm>
          <a:off x="5601200" y="3741078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140" name="Table 22">
            <a:extLst>
              <a:ext uri="{FF2B5EF4-FFF2-40B4-BE49-F238E27FC236}">
                <a16:creationId xmlns:a16="http://schemas.microsoft.com/office/drawing/2014/main" id="{187113C3-6576-4EC9-A4F2-F71AC24353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526441"/>
              </p:ext>
            </p:extLst>
          </p:nvPr>
        </p:nvGraphicFramePr>
        <p:xfrm>
          <a:off x="1936598" y="5872506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141" name="Table 22">
            <a:extLst>
              <a:ext uri="{FF2B5EF4-FFF2-40B4-BE49-F238E27FC236}">
                <a16:creationId xmlns:a16="http://schemas.microsoft.com/office/drawing/2014/main" id="{606CC9A6-00A4-47B2-8006-2AA80F854E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892986"/>
              </p:ext>
            </p:extLst>
          </p:nvPr>
        </p:nvGraphicFramePr>
        <p:xfrm>
          <a:off x="3949662" y="4793910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142" name="Table 22">
            <a:extLst>
              <a:ext uri="{FF2B5EF4-FFF2-40B4-BE49-F238E27FC236}">
                <a16:creationId xmlns:a16="http://schemas.microsoft.com/office/drawing/2014/main" id="{9CEAAA81-6144-413E-B8FE-9A02B0A2EB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45807"/>
              </p:ext>
            </p:extLst>
          </p:nvPr>
        </p:nvGraphicFramePr>
        <p:xfrm>
          <a:off x="4219095" y="5880764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143" name="Table 22">
            <a:extLst>
              <a:ext uri="{FF2B5EF4-FFF2-40B4-BE49-F238E27FC236}">
                <a16:creationId xmlns:a16="http://schemas.microsoft.com/office/drawing/2014/main" id="{9CE5EC7D-94F1-4885-A45D-3A6294028D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341281"/>
              </p:ext>
            </p:extLst>
          </p:nvPr>
        </p:nvGraphicFramePr>
        <p:xfrm>
          <a:off x="6582859" y="5887342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144" name="Table 22">
            <a:extLst>
              <a:ext uri="{FF2B5EF4-FFF2-40B4-BE49-F238E27FC236}">
                <a16:creationId xmlns:a16="http://schemas.microsoft.com/office/drawing/2014/main" id="{59B354F2-B92A-4F26-AD86-EFE714B22F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909033"/>
              </p:ext>
            </p:extLst>
          </p:nvPr>
        </p:nvGraphicFramePr>
        <p:xfrm>
          <a:off x="7521357" y="4793910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145" name="Table 22">
            <a:extLst>
              <a:ext uri="{FF2B5EF4-FFF2-40B4-BE49-F238E27FC236}">
                <a16:creationId xmlns:a16="http://schemas.microsoft.com/office/drawing/2014/main" id="{CD6B6712-69EB-451D-872B-7BDCF2FC9A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34235"/>
              </p:ext>
            </p:extLst>
          </p:nvPr>
        </p:nvGraphicFramePr>
        <p:xfrm>
          <a:off x="8784090" y="5880764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B4BDAEFD-572F-44C5-BA11-0663E84A0A72}"/>
              </a:ext>
            </a:extLst>
          </p:cNvPr>
          <p:cNvCxnSpPr>
            <a:cxnSpLocks/>
          </p:cNvCxnSpPr>
          <p:nvPr/>
        </p:nvCxnSpPr>
        <p:spPr>
          <a:xfrm>
            <a:off x="8587979" y="5022510"/>
            <a:ext cx="213957" cy="8582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EE8B8290-863B-4D39-B804-ED6EEF8AFB6F}"/>
              </a:ext>
            </a:extLst>
          </p:cNvPr>
          <p:cNvCxnSpPr>
            <a:cxnSpLocks/>
          </p:cNvCxnSpPr>
          <p:nvPr/>
        </p:nvCxnSpPr>
        <p:spPr>
          <a:xfrm flipH="1">
            <a:off x="6600093" y="5022510"/>
            <a:ext cx="1134352" cy="8582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926672D3-6A0C-4C56-9A16-570E9D7C44F0}"/>
              </a:ext>
            </a:extLst>
          </p:cNvPr>
          <p:cNvCxnSpPr>
            <a:cxnSpLocks/>
          </p:cNvCxnSpPr>
          <p:nvPr/>
        </p:nvCxnSpPr>
        <p:spPr>
          <a:xfrm flipH="1">
            <a:off x="4228951" y="5022510"/>
            <a:ext cx="787333" cy="8499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F47C19A1-D05E-4334-898F-882E7736D5DF}"/>
              </a:ext>
            </a:extLst>
          </p:cNvPr>
          <p:cNvCxnSpPr>
            <a:cxnSpLocks/>
          </p:cNvCxnSpPr>
          <p:nvPr/>
        </p:nvCxnSpPr>
        <p:spPr>
          <a:xfrm flipH="1">
            <a:off x="1936598" y="5022510"/>
            <a:ext cx="2270358" cy="8499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CA175996-169C-4C84-80BE-4843BE911C9A}"/>
              </a:ext>
            </a:extLst>
          </p:cNvPr>
          <p:cNvCxnSpPr>
            <a:cxnSpLocks/>
          </p:cNvCxnSpPr>
          <p:nvPr/>
        </p:nvCxnSpPr>
        <p:spPr>
          <a:xfrm>
            <a:off x="6622083" y="3956357"/>
            <a:ext cx="934477" cy="8375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2961948D-2800-4C6A-A1F4-D51013F969F5}"/>
              </a:ext>
            </a:extLst>
          </p:cNvPr>
          <p:cNvCxnSpPr>
            <a:cxnSpLocks/>
          </p:cNvCxnSpPr>
          <p:nvPr/>
        </p:nvCxnSpPr>
        <p:spPr>
          <a:xfrm flipH="1">
            <a:off x="3950810" y="3956357"/>
            <a:ext cx="1892641" cy="8427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152">
            <a:extLst>
              <a:ext uri="{FF2B5EF4-FFF2-40B4-BE49-F238E27FC236}">
                <a16:creationId xmlns:a16="http://schemas.microsoft.com/office/drawing/2014/main" id="{8933894B-C458-4F63-81E9-9E232F92ABE2}"/>
              </a:ext>
            </a:extLst>
          </p:cNvPr>
          <p:cNvSpPr/>
          <p:nvPr/>
        </p:nvSpPr>
        <p:spPr>
          <a:xfrm>
            <a:off x="7103509" y="2172294"/>
            <a:ext cx="500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5</a:t>
            </a:r>
            <a:endParaRPr lang="en-US" sz="2400" dirty="0"/>
          </a:p>
        </p:txBody>
      </p:sp>
      <p:graphicFrame>
        <p:nvGraphicFramePr>
          <p:cNvPr id="155" name="Table 22">
            <a:extLst>
              <a:ext uri="{FF2B5EF4-FFF2-40B4-BE49-F238E27FC236}">
                <a16:creationId xmlns:a16="http://schemas.microsoft.com/office/drawing/2014/main" id="{022ED1A5-F0B8-4DEA-909E-E44969048D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350590"/>
              </p:ext>
            </p:extLst>
          </p:nvPr>
        </p:nvGraphicFramePr>
        <p:xfrm>
          <a:off x="1834023" y="2970984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156" name="Table 22">
            <a:extLst>
              <a:ext uri="{FF2B5EF4-FFF2-40B4-BE49-F238E27FC236}">
                <a16:creationId xmlns:a16="http://schemas.microsoft.com/office/drawing/2014/main" id="{A422B83D-2466-42A9-A60B-EECC59C496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444345"/>
              </p:ext>
            </p:extLst>
          </p:nvPr>
        </p:nvGraphicFramePr>
        <p:xfrm>
          <a:off x="4088941" y="2966435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157" name="Table 22">
            <a:extLst>
              <a:ext uri="{FF2B5EF4-FFF2-40B4-BE49-F238E27FC236}">
                <a16:creationId xmlns:a16="http://schemas.microsoft.com/office/drawing/2014/main" id="{161B1530-C447-44B8-9FF2-81C37B8A22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640621"/>
              </p:ext>
            </p:extLst>
          </p:nvPr>
        </p:nvGraphicFramePr>
        <p:xfrm>
          <a:off x="6315741" y="2969584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158" name="Table 22">
            <a:extLst>
              <a:ext uri="{FF2B5EF4-FFF2-40B4-BE49-F238E27FC236}">
                <a16:creationId xmlns:a16="http://schemas.microsoft.com/office/drawing/2014/main" id="{A3C21D29-3B7D-4AB2-AF04-0AC93FD223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586442"/>
              </p:ext>
            </p:extLst>
          </p:nvPr>
        </p:nvGraphicFramePr>
        <p:xfrm>
          <a:off x="8539861" y="2957849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graphicFrame>
        <p:nvGraphicFramePr>
          <p:cNvPr id="159" name="Table 22">
            <a:extLst>
              <a:ext uri="{FF2B5EF4-FFF2-40B4-BE49-F238E27FC236}">
                <a16:creationId xmlns:a16="http://schemas.microsoft.com/office/drawing/2014/main" id="{53CDCC38-C1B0-4B4E-BA6D-DF1EF27ADC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39167"/>
              </p:ext>
            </p:extLst>
          </p:nvPr>
        </p:nvGraphicFramePr>
        <p:xfrm>
          <a:off x="6182539" y="1748169"/>
          <a:ext cx="213324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649">
                  <a:extLst>
                    <a:ext uri="{9D8B030D-6E8A-4147-A177-3AD203B41FA5}">
                      <a16:colId xmlns:a16="http://schemas.microsoft.com/office/drawing/2014/main" val="346835443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307119157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741613784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1631197641"/>
                    </a:ext>
                  </a:extLst>
                </a:gridCol>
                <a:gridCol w="426649">
                  <a:extLst>
                    <a:ext uri="{9D8B030D-6E8A-4147-A177-3AD203B41FA5}">
                      <a16:colId xmlns:a16="http://schemas.microsoft.com/office/drawing/2014/main" val="3182117547"/>
                    </a:ext>
                  </a:extLst>
                </a:gridCol>
              </a:tblGrid>
              <a:tr h="386162"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450443"/>
                  </a:ext>
                </a:extLst>
              </a:tr>
            </a:tbl>
          </a:graphicData>
        </a:graphic>
      </p:graphicFrame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977A072D-93A7-4D40-9414-A2DF970CC128}"/>
              </a:ext>
            </a:extLst>
          </p:cNvPr>
          <p:cNvCxnSpPr>
            <a:cxnSpLocks/>
          </p:cNvCxnSpPr>
          <p:nvPr/>
        </p:nvCxnSpPr>
        <p:spPr>
          <a:xfrm>
            <a:off x="8116389" y="1976846"/>
            <a:ext cx="423472" cy="9889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E7374E9C-1673-4E60-BEB9-CBECE82894B1}"/>
              </a:ext>
            </a:extLst>
          </p:cNvPr>
          <p:cNvCxnSpPr>
            <a:cxnSpLocks/>
          </p:cNvCxnSpPr>
          <p:nvPr/>
        </p:nvCxnSpPr>
        <p:spPr>
          <a:xfrm flipH="1">
            <a:off x="6350209" y="2394857"/>
            <a:ext cx="843071" cy="5629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EEAC6ABC-0D92-4872-BFE8-2DDDE4DABB05}"/>
              </a:ext>
            </a:extLst>
          </p:cNvPr>
          <p:cNvCxnSpPr>
            <a:cxnSpLocks/>
          </p:cNvCxnSpPr>
          <p:nvPr/>
        </p:nvCxnSpPr>
        <p:spPr>
          <a:xfrm flipH="1">
            <a:off x="4102773" y="1976846"/>
            <a:ext cx="3203718" cy="9889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96109C7D-00BF-4B15-A15D-C8A981A0FA44}"/>
              </a:ext>
            </a:extLst>
          </p:cNvPr>
          <p:cNvCxnSpPr>
            <a:cxnSpLocks/>
          </p:cNvCxnSpPr>
          <p:nvPr/>
        </p:nvCxnSpPr>
        <p:spPr>
          <a:xfrm flipH="1">
            <a:off x="1829151" y="1956818"/>
            <a:ext cx="4677773" cy="10048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5F6A491-5962-4253-B7AA-CB85D7D9CB8D}"/>
              </a:ext>
            </a:extLst>
          </p:cNvPr>
          <p:cNvSpPr txBox="1"/>
          <p:nvPr/>
        </p:nvSpPr>
        <p:spPr>
          <a:xfrm>
            <a:off x="8035436" y="3448579"/>
            <a:ext cx="3102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(3,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( (2), (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trike="dbl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5,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(7), (9) 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76E5D58-4952-4D1A-BDEC-0DB716C55605}"/>
              </a:ext>
            </a:extLst>
          </p:cNvPr>
          <p:cNvSpPr txBox="1"/>
          <p:nvPr/>
        </p:nvSpPr>
        <p:spPr>
          <a:xfrm>
            <a:off x="3327077" y="6388273"/>
            <a:ext cx="4870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(5) [{(3) ((2), (4)) },  {(8) ( (7), (9) ) }]</a:t>
            </a:r>
          </a:p>
        </p:txBody>
      </p:sp>
    </p:spTree>
    <p:extLst>
      <p:ext uri="{BB962C8B-B14F-4D97-AF65-F5344CB8AC3E}">
        <p14:creationId xmlns:p14="http://schemas.microsoft.com/office/powerpoint/2010/main" val="29195695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3693" y="1162975"/>
            <a:ext cx="86734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 2-3 tree, we can implement each node having a 7 slots (i.e., a node consists of three keys and four pointer-addresses. However, the node has to split once it is full with three keys.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Then,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about implementation will be: 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for the list 9, 5, 8, 3, 2, 4, 7.</a:t>
            </a:r>
            <a:endParaRPr lang="en-US" sz="24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dirty="0">
              <a:solidFill>
                <a:srgbClr val="C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2400" dirty="0">
              <a:solidFill>
                <a:srgbClr val="C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9</a:t>
            </a:r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</a:t>
            </a:r>
            <a:r>
              <a:rPr lang="en-US" altLang="zh-CN" sz="24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9                              </a:t>
            </a:r>
            <a:r>
              <a:rPr lang="en-US" altLang="zh-CN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5, </a:t>
            </a:r>
            <a:r>
              <a:rPr lang="en-US" altLang="zh-CN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en-US" altLang="zh-CN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9</a:t>
            </a:r>
            <a:endParaRPr lang="en-US" altLang="zh-CN" sz="1100" dirty="0">
              <a:highlight>
                <a:srgbClr val="FFFF00"/>
              </a:highlight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8		     8			 8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5	       9 	      3, 5            9	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2,3,5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9</a:t>
            </a:r>
          </a:p>
        </p:txBody>
      </p:sp>
      <p:sp>
        <p:nvSpPr>
          <p:cNvPr id="3" name="AutoShape 1"/>
          <p:cNvSpPr>
            <a:spLocks noChangeArrowheads="1"/>
          </p:cNvSpPr>
          <p:nvPr/>
        </p:nvSpPr>
        <p:spPr bwMode="auto">
          <a:xfrm>
            <a:off x="3603963" y="3916070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6171752" y="3909920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AutoShape 1"/>
          <p:cNvSpPr>
            <a:spLocks noChangeArrowheads="1"/>
          </p:cNvSpPr>
          <p:nvPr/>
        </p:nvSpPr>
        <p:spPr bwMode="auto">
          <a:xfrm>
            <a:off x="1775903" y="3909920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26949" y="3505405"/>
            <a:ext cx="355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95290" y="3505405"/>
            <a:ext cx="355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98791" y="3463652"/>
            <a:ext cx="355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2929631" y="5246703"/>
            <a:ext cx="523783" cy="7368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5150528" y="5246703"/>
            <a:ext cx="523783" cy="7368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566735" y="5279252"/>
            <a:ext cx="534431" cy="7042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453415" y="5251140"/>
            <a:ext cx="489010" cy="7324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682742" y="5279253"/>
            <a:ext cx="489010" cy="7324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101166" y="5279252"/>
            <a:ext cx="489010" cy="7324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2110151" y="5588306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" name="AutoShape 2"/>
          <p:cNvSpPr>
            <a:spLocks noChangeArrowheads="1"/>
          </p:cNvSpPr>
          <p:nvPr/>
        </p:nvSpPr>
        <p:spPr bwMode="auto">
          <a:xfrm>
            <a:off x="4317876" y="5588306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3" name="AutoShape 2"/>
          <p:cNvSpPr>
            <a:spLocks noChangeArrowheads="1"/>
          </p:cNvSpPr>
          <p:nvPr/>
        </p:nvSpPr>
        <p:spPr bwMode="auto">
          <a:xfrm>
            <a:off x="6644050" y="5557975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355976" y="5096310"/>
            <a:ext cx="355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7421" y="5126641"/>
            <a:ext cx="355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6" name="AutoShape 2"/>
          <p:cNvSpPr>
            <a:spLocks noChangeArrowheads="1"/>
          </p:cNvSpPr>
          <p:nvPr/>
        </p:nvSpPr>
        <p:spPr bwMode="auto">
          <a:xfrm>
            <a:off x="8890247" y="5615125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2B49607-39E0-4755-A471-5ED57E1D1242}"/>
              </a:ext>
            </a:extLst>
          </p:cNvPr>
          <p:cNvSpPr/>
          <p:nvPr/>
        </p:nvSpPr>
        <p:spPr>
          <a:xfrm>
            <a:off x="1357134" y="397278"/>
            <a:ext cx="81845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134856316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2401" y="1145555"/>
            <a:ext cx="86734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2-3 tree, we can implement each node having a 7 slots (i.e., a node consists of three keys and four pointer-addresses. However, the node has to split once it is full with three keys.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the about implementation will be: 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for the list 9, 5, 8, 3, 2, 4, 7.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8		    3,8			 3,8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2,3,5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     9 	          2     5     9	    2       4,5      9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2858609" y="3764132"/>
            <a:ext cx="523783" cy="7368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5164877" y="3764132"/>
            <a:ext cx="523783" cy="7368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496746" y="3730840"/>
            <a:ext cx="717240" cy="8128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382392" y="3764132"/>
            <a:ext cx="489010" cy="7324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688660" y="3764132"/>
            <a:ext cx="489010" cy="7324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213986" y="3730840"/>
            <a:ext cx="722090" cy="8128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2"/>
          <p:cNvSpPr>
            <a:spLocks noChangeArrowheads="1"/>
          </p:cNvSpPr>
          <p:nvPr/>
        </p:nvSpPr>
        <p:spPr bwMode="auto">
          <a:xfrm>
            <a:off x="6549793" y="4097045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3" name="AutoShape 2"/>
          <p:cNvSpPr>
            <a:spLocks noChangeArrowheads="1"/>
          </p:cNvSpPr>
          <p:nvPr/>
        </p:nvSpPr>
        <p:spPr bwMode="auto">
          <a:xfrm>
            <a:off x="4310108" y="4073186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5688660" y="3764132"/>
            <a:ext cx="0" cy="7324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600839" y="3692530"/>
            <a:ext cx="355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8213986" y="3764131"/>
            <a:ext cx="0" cy="7324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utoShape 2"/>
          <p:cNvSpPr>
            <a:spLocks noChangeArrowheads="1"/>
          </p:cNvSpPr>
          <p:nvPr/>
        </p:nvSpPr>
        <p:spPr bwMode="auto">
          <a:xfrm>
            <a:off x="9341667" y="4130335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9377829" y="3730840"/>
            <a:ext cx="355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89D201-1AB5-4C7F-9CEB-FFEE730DB49C}"/>
              </a:ext>
            </a:extLst>
          </p:cNvPr>
          <p:cNvSpPr/>
          <p:nvPr/>
        </p:nvSpPr>
        <p:spPr>
          <a:xfrm>
            <a:off x="1357134" y="397278"/>
            <a:ext cx="81845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286745519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3693" y="1162975"/>
            <a:ext cx="86734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2-3 tree, we can implement each node having a 7 slots (i.e., a node consists of three keys and four pointer-addresses. However, the node has to split once it is full with three keys.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the about implementation will be: 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for the list 9, 5, 8, 3, 2, 4, 7.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3,8		      3,8			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3,5,8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2      4,5      9 	          2   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4,5,7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9	    2       4       7      9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2497429" y="3741936"/>
            <a:ext cx="723686" cy="7546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5257061" y="3765240"/>
            <a:ext cx="581120" cy="7784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490847" y="3747763"/>
            <a:ext cx="874930" cy="7557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50446" y="3706981"/>
            <a:ext cx="645421" cy="7895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cxnSpLocks/>
          </p:cNvCxnSpPr>
          <p:nvPr/>
        </p:nvCxnSpPr>
        <p:spPr>
          <a:xfrm>
            <a:off x="5866953" y="3771066"/>
            <a:ext cx="733930" cy="7726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355769" y="3721683"/>
            <a:ext cx="985898" cy="8220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2"/>
          <p:cNvSpPr>
            <a:spLocks noChangeArrowheads="1"/>
          </p:cNvSpPr>
          <p:nvPr/>
        </p:nvSpPr>
        <p:spPr bwMode="auto">
          <a:xfrm>
            <a:off x="6549793" y="4097045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3" name="AutoShape 2"/>
          <p:cNvSpPr>
            <a:spLocks noChangeArrowheads="1"/>
          </p:cNvSpPr>
          <p:nvPr/>
        </p:nvSpPr>
        <p:spPr bwMode="auto">
          <a:xfrm>
            <a:off x="4310108" y="4073186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5863703" y="3761911"/>
            <a:ext cx="0" cy="7324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8114190" y="3741936"/>
            <a:ext cx="250716" cy="8017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utoShape 2"/>
          <p:cNvSpPr>
            <a:spLocks noChangeArrowheads="1"/>
          </p:cNvSpPr>
          <p:nvPr/>
        </p:nvSpPr>
        <p:spPr bwMode="auto">
          <a:xfrm>
            <a:off x="9449071" y="4107585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405682" y="3611521"/>
            <a:ext cx="355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51369" y="3730840"/>
            <a:ext cx="0" cy="7324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375785" y="3730840"/>
            <a:ext cx="382356" cy="8253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FE3F7498-266C-4860-A7B3-F73F9B244DD5}"/>
              </a:ext>
            </a:extLst>
          </p:cNvPr>
          <p:cNvSpPr/>
          <p:nvPr/>
        </p:nvSpPr>
        <p:spPr>
          <a:xfrm>
            <a:off x="1357134" y="397278"/>
            <a:ext cx="81845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8900606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3693" y="1162975"/>
            <a:ext cx="86734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2-3 tree, we can implement each node having a 7 slots (i.e., a node consists of three keys and four pointer-addresses. However, the node has to split once it is full with three keys.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the about implementation will be: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for the list 9, 5, 8, 3, 2, 4, 7.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3,5,8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  5			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2      4     7      9 	   3              8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  2         4   7         9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2527530" y="3721683"/>
            <a:ext cx="881781" cy="7817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5582812" y="3725012"/>
            <a:ext cx="569204" cy="8186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416551" y="3713916"/>
            <a:ext cx="786153" cy="7895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166338" y="3721683"/>
            <a:ext cx="558816" cy="8345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utoShape 2"/>
          <p:cNvSpPr>
            <a:spLocks noChangeArrowheads="1"/>
          </p:cNvSpPr>
          <p:nvPr/>
        </p:nvSpPr>
        <p:spPr bwMode="auto">
          <a:xfrm>
            <a:off x="4310108" y="4073186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5131293" y="4825247"/>
            <a:ext cx="362974" cy="8120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120328" y="3721683"/>
            <a:ext cx="287358" cy="8220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725154" y="4811970"/>
            <a:ext cx="421370" cy="8253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409311" y="3714609"/>
            <a:ext cx="201353" cy="8290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6362180" y="4825246"/>
            <a:ext cx="362974" cy="8120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506853" y="4811969"/>
            <a:ext cx="463155" cy="8253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01D37A56-96A5-4E9B-A2EB-5A83E86FC78A}"/>
              </a:ext>
            </a:extLst>
          </p:cNvPr>
          <p:cNvSpPr/>
          <p:nvPr/>
        </p:nvSpPr>
        <p:spPr>
          <a:xfrm>
            <a:off x="1357134" y="397278"/>
            <a:ext cx="81845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172705315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9027" y="898430"/>
            <a:ext cx="8508319" cy="564596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As for any search tree,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efficiency of the dictionary operations depends on the tree’s height. 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pPr marL="461963" indent="-461963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 2-3 tree of height h with the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smallest number of keys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is </a:t>
            </a:r>
          </a:p>
          <a:p>
            <a:pPr marL="919163" lvl="1" indent="-461963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 full tree of 2-nodes </a:t>
            </a:r>
          </a:p>
          <a:p>
            <a:pPr marL="919163" lvl="1" indent="-461963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(such as the final tree in Figure 6.8 for  h = 2). </a:t>
            </a:r>
          </a:p>
          <a:p>
            <a:pPr marL="461963" indent="-461963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Therefore,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for any 2-3 tree of height  h  with  n  nodes, we get the inequality, if height is 0, 1, 2, …, h,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         	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n  ≥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 (2</a:t>
            </a:r>
            <a:r>
              <a:rPr lang="en-US" sz="2400" baseline="300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0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+2</a:t>
            </a:r>
            <a:r>
              <a:rPr lang="en-US" sz="2400" baseline="300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+ 2</a:t>
            </a:r>
            <a:r>
              <a:rPr lang="en-US" sz="2400" baseline="300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+ …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+ 2</a:t>
            </a:r>
            <a:r>
              <a:rPr lang="en-US" sz="24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= 2</a:t>
            </a:r>
            <a:r>
              <a:rPr lang="en-US" sz="24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h+1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– 1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   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i.e.,  n  ≥  1 + 2 + … + 2</a:t>
            </a:r>
            <a:r>
              <a:rPr lang="en-US" sz="24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  =  2</a:t>
            </a:r>
            <a:r>
              <a:rPr lang="en-US" sz="24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h+1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– 1	</a:t>
            </a:r>
            <a:endParaRPr lang="en-US" sz="2400" dirty="0"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   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and hence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	 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  ≤  log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(n + 1) – 1.	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			</a:t>
            </a:r>
            <a:endParaRPr lang="en-US" sz="20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8EDA15-08AB-4CDE-8E88-BC6DADDCC635}"/>
              </a:ext>
            </a:extLst>
          </p:cNvPr>
          <p:cNvSpPr/>
          <p:nvPr/>
        </p:nvSpPr>
        <p:spPr>
          <a:xfrm>
            <a:off x="10298492" y="4625256"/>
            <a:ext cx="1558794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02F2A"/>
                </a:solidFill>
                <a:latin typeface="MathJax_Math-italic"/>
              </a:rPr>
              <a:t>S</a:t>
            </a:r>
            <a:r>
              <a:rPr lang="en-US" baseline="-25000" dirty="0">
                <a:solidFill>
                  <a:srgbClr val="302F2A"/>
                </a:solidFill>
                <a:latin typeface="MathJax_Math-italic"/>
              </a:rPr>
              <a:t>n</a:t>
            </a:r>
            <a:r>
              <a:rPr lang="en-US" dirty="0">
                <a:solidFill>
                  <a:srgbClr val="302F2A"/>
                </a:solidFill>
                <a:latin typeface="MathJax_Main"/>
              </a:rPr>
              <a:t>=  </a:t>
            </a:r>
            <a:r>
              <a:rPr lang="en-US" dirty="0">
                <a:solidFill>
                  <a:srgbClr val="302F2A"/>
                </a:solidFill>
                <a:latin typeface="MathJax_Math-italic"/>
              </a:rPr>
              <a:t>a</a:t>
            </a:r>
            <a:r>
              <a:rPr lang="en-US" baseline="-25000" dirty="0">
                <a:solidFill>
                  <a:srgbClr val="302F2A"/>
                </a:solidFill>
                <a:latin typeface="MathJax_Main"/>
              </a:rPr>
              <a:t>1</a:t>
            </a:r>
            <a:r>
              <a:rPr lang="en-US" dirty="0">
                <a:solidFill>
                  <a:srgbClr val="302F2A"/>
                </a:solidFill>
                <a:latin typeface="MathJax_Main"/>
              </a:rPr>
              <a:t>(1−</a:t>
            </a:r>
            <a:r>
              <a:rPr lang="en-US" dirty="0">
                <a:solidFill>
                  <a:srgbClr val="302F2A"/>
                </a:solidFill>
                <a:latin typeface="MathJax_Math-italic"/>
              </a:rPr>
              <a:t>r</a:t>
            </a:r>
            <a:r>
              <a:rPr lang="en-US" baseline="30000" dirty="0">
                <a:solidFill>
                  <a:srgbClr val="302F2A"/>
                </a:solidFill>
                <a:latin typeface="MathJax_Math-italic"/>
              </a:rPr>
              <a:t>n</a:t>
            </a:r>
            <a:r>
              <a:rPr lang="en-US" dirty="0">
                <a:solidFill>
                  <a:srgbClr val="302F2A"/>
                </a:solidFill>
                <a:latin typeface="MathJax_Main"/>
              </a:rPr>
              <a:t>)</a:t>
            </a:r>
          </a:p>
          <a:p>
            <a:r>
              <a:rPr lang="en-US" dirty="0">
                <a:solidFill>
                  <a:srgbClr val="302F2A"/>
                </a:solidFill>
                <a:latin typeface="MathJax_Main"/>
              </a:rPr>
              <a:t>          1−</a:t>
            </a:r>
            <a:r>
              <a:rPr lang="en-US" dirty="0">
                <a:solidFill>
                  <a:srgbClr val="302F2A"/>
                </a:solidFill>
                <a:latin typeface="MathJax_Math-italic"/>
              </a:rPr>
              <a:t>r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CB36596-C17C-42F6-AF49-852CC5B16566}"/>
              </a:ext>
            </a:extLst>
          </p:cNvPr>
          <p:cNvCxnSpPr>
            <a:cxnSpLocks/>
          </p:cNvCxnSpPr>
          <p:nvPr/>
        </p:nvCxnSpPr>
        <p:spPr>
          <a:xfrm>
            <a:off x="10718579" y="4965214"/>
            <a:ext cx="80767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225731A-368E-414E-819D-3A90D568FFCB}"/>
              </a:ext>
            </a:extLst>
          </p:cNvPr>
          <p:cNvCxnSpPr>
            <a:cxnSpLocks/>
          </p:cNvCxnSpPr>
          <p:nvPr/>
        </p:nvCxnSpPr>
        <p:spPr>
          <a:xfrm>
            <a:off x="10148809" y="2149519"/>
            <a:ext cx="486829" cy="6904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93DFDC6-19D7-4687-8556-E0F61FB3E4EB}"/>
              </a:ext>
            </a:extLst>
          </p:cNvPr>
          <p:cNvCxnSpPr>
            <a:cxnSpLocks/>
          </p:cNvCxnSpPr>
          <p:nvPr/>
        </p:nvCxnSpPr>
        <p:spPr>
          <a:xfrm>
            <a:off x="10635638" y="2838636"/>
            <a:ext cx="463835" cy="7176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D5BC575-D821-4BD8-A042-3B4E5BD2F698}"/>
              </a:ext>
            </a:extLst>
          </p:cNvPr>
          <p:cNvCxnSpPr>
            <a:cxnSpLocks/>
          </p:cNvCxnSpPr>
          <p:nvPr/>
        </p:nvCxnSpPr>
        <p:spPr>
          <a:xfrm flipH="1">
            <a:off x="9721238" y="2149519"/>
            <a:ext cx="427570" cy="7619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5CF5096-EB0E-4824-B04E-26ECB8163F3F}"/>
              </a:ext>
            </a:extLst>
          </p:cNvPr>
          <p:cNvCxnSpPr>
            <a:cxnSpLocks/>
          </p:cNvCxnSpPr>
          <p:nvPr/>
        </p:nvCxnSpPr>
        <p:spPr>
          <a:xfrm flipH="1">
            <a:off x="9339653" y="2908862"/>
            <a:ext cx="381585" cy="647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C68B60F-957A-4BC4-B097-2FC0632611B9}"/>
              </a:ext>
            </a:extLst>
          </p:cNvPr>
          <p:cNvCxnSpPr>
            <a:cxnSpLocks/>
          </p:cNvCxnSpPr>
          <p:nvPr/>
        </p:nvCxnSpPr>
        <p:spPr>
          <a:xfrm>
            <a:off x="9721237" y="2908862"/>
            <a:ext cx="427571" cy="6864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E98AE07-6CD0-46B8-807D-0F4F666BEAAC}"/>
              </a:ext>
            </a:extLst>
          </p:cNvPr>
          <p:cNvCxnSpPr>
            <a:cxnSpLocks/>
          </p:cNvCxnSpPr>
          <p:nvPr/>
        </p:nvCxnSpPr>
        <p:spPr>
          <a:xfrm flipH="1">
            <a:off x="10341440" y="2857847"/>
            <a:ext cx="294197" cy="7374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E7F26F1C-5222-4F19-AE83-175F6420709A}"/>
              </a:ext>
            </a:extLst>
          </p:cNvPr>
          <p:cNvSpPr/>
          <p:nvPr/>
        </p:nvSpPr>
        <p:spPr>
          <a:xfrm>
            <a:off x="9900434" y="3536749"/>
            <a:ext cx="660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 = 2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9DF249C-0BCA-4A88-9979-FCFF291DE1F9}"/>
              </a:ext>
            </a:extLst>
          </p:cNvPr>
          <p:cNvSpPr/>
          <p:nvPr/>
        </p:nvSpPr>
        <p:spPr>
          <a:xfrm>
            <a:off x="1558797" y="233633"/>
            <a:ext cx="8184548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0483D8-E001-49B3-9DC5-13C8FA655F19}"/>
              </a:ext>
            </a:extLst>
          </p:cNvPr>
          <p:cNvSpPr txBox="1"/>
          <p:nvPr/>
        </p:nvSpPr>
        <p:spPr>
          <a:xfrm>
            <a:off x="7154777" y="5271587"/>
            <a:ext cx="2566459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n </a:t>
            </a:r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≥ 2</a:t>
            </a:r>
            <a:r>
              <a:rPr lang="en-US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h+1</a:t>
            </a:r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– 1</a:t>
            </a:r>
          </a:p>
          <a:p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n +1 ≥ 2</a:t>
            </a:r>
            <a:r>
              <a:rPr lang="en-US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h+1</a:t>
            </a:r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log</a:t>
            </a:r>
            <a:r>
              <a:rPr lang="en-US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(n + 1) ≥ h+1 log</a:t>
            </a:r>
            <a:r>
              <a:rPr lang="en-US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</a:p>
          <a:p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log</a:t>
            </a:r>
            <a:r>
              <a:rPr lang="en-US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(n + 1) ≥ h+1</a:t>
            </a:r>
          </a:p>
          <a:p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log</a:t>
            </a:r>
            <a:r>
              <a:rPr lang="en-US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(n + 1) – 1 ≥ h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21734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822233" y="964479"/>
            <a:ext cx="9522272" cy="5453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indent="-461963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 2-3  tree of height  h  with the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largest number of keys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is </a:t>
            </a:r>
          </a:p>
          <a:p>
            <a:pPr marL="919163" lvl="1" indent="-461963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full tree of 3-nodes, </a:t>
            </a:r>
          </a:p>
          <a:p>
            <a:pPr marL="919163" lvl="1" indent="-461963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each node with two keys and three children. </a:t>
            </a:r>
          </a:p>
          <a:p>
            <a:pPr marL="461963" indent="-461963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Therefore, for any 2-3 tree with n nodes, if height is 0, 1, 2, …,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	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 ≤ 2. 3</a:t>
            </a:r>
            <a:r>
              <a:rPr lang="en-US" sz="2400" baseline="30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+ 2.3</a:t>
            </a:r>
            <a:r>
              <a:rPr lang="en-US" sz="2400" baseline="30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+ 2. 3</a:t>
            </a:r>
            <a:r>
              <a:rPr lang="en-US" sz="2400" baseline="30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+ … + 2. 3</a:t>
            </a:r>
            <a:r>
              <a:rPr lang="en-US" sz="2400" baseline="30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=   2( 1 + 3 + … + 3</a:t>
            </a:r>
            <a:r>
              <a:rPr lang="en-US" sz="2400" baseline="30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                   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   3</a:t>
            </a:r>
            <a:r>
              <a:rPr lang="en-US" sz="2400" baseline="30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h+1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– 1</a:t>
            </a:r>
            <a:endParaRPr lang="en-US" sz="2400" dirty="0"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and hence n ≤ 3</a:t>
            </a:r>
            <a:r>
              <a:rPr lang="en-US" sz="2400" baseline="30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h+1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– 1</a:t>
            </a:r>
            <a:endParaRPr lang="en-US" sz="2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  ≥  log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(n + 1) – 1.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These lower and upper bounds on height h,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(n + 1) – 1  ≤   h   ≤   log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(n + 1) – 1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imply that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time efficiencies of searching, insertion, and  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deletion are all in Θ(log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n) in both the worst and average case.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24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9372964" y="3795340"/>
            <a:ext cx="493712" cy="17303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>
            <a:off x="9372964" y="4430095"/>
            <a:ext cx="493712" cy="17303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" name="AutoShape 12"/>
          <p:cNvSpPr>
            <a:spLocks noChangeArrowheads="1"/>
          </p:cNvSpPr>
          <p:nvPr/>
        </p:nvSpPr>
        <p:spPr bwMode="auto">
          <a:xfrm>
            <a:off x="8761884" y="4430095"/>
            <a:ext cx="493712" cy="17303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9973208" y="4430095"/>
            <a:ext cx="493712" cy="17303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19" name="Straight Connector 18"/>
          <p:cNvCxnSpPr>
            <a:stCxn id="14" idx="2"/>
            <a:endCxn id="16" idx="0"/>
          </p:cNvCxnSpPr>
          <p:nvPr/>
        </p:nvCxnSpPr>
        <p:spPr>
          <a:xfrm flipH="1">
            <a:off x="9008740" y="3968378"/>
            <a:ext cx="611080" cy="4617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15" idx="0"/>
          </p:cNvCxnSpPr>
          <p:nvPr/>
        </p:nvCxnSpPr>
        <p:spPr>
          <a:xfrm>
            <a:off x="9614918" y="3968378"/>
            <a:ext cx="4902" cy="4617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597402" y="3968378"/>
            <a:ext cx="622662" cy="4617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9627644" y="4603133"/>
            <a:ext cx="4902" cy="4617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9010074" y="4603132"/>
            <a:ext cx="4902" cy="4617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0258627" y="4603131"/>
            <a:ext cx="4902" cy="4617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0113467" y="4603131"/>
            <a:ext cx="129296" cy="4617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9477103" y="4603131"/>
            <a:ext cx="129296" cy="4617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8859289" y="4603130"/>
            <a:ext cx="129296" cy="4617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016295" y="4603130"/>
            <a:ext cx="179912" cy="4617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9647994" y="4603130"/>
            <a:ext cx="179912" cy="4617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0270912" y="4603130"/>
            <a:ext cx="179912" cy="4617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0113468" y="3614435"/>
            <a:ext cx="772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2. 3</a:t>
            </a:r>
            <a:r>
              <a:rPr lang="en-US" sz="2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444502" y="4230040"/>
            <a:ext cx="772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2. 3</a:t>
            </a:r>
            <a:r>
              <a:rPr lang="en-US" sz="2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444502" y="4796260"/>
            <a:ext cx="772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2. 3</a:t>
            </a:r>
            <a:r>
              <a:rPr lang="en-US" sz="2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9614918" y="3352773"/>
            <a:ext cx="4902" cy="4617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4105B1FC-C158-4BE5-A9B7-E7613FE08435}"/>
              </a:ext>
            </a:extLst>
          </p:cNvPr>
          <p:cNvSpPr/>
          <p:nvPr/>
        </p:nvSpPr>
        <p:spPr>
          <a:xfrm>
            <a:off x="1553402" y="379704"/>
            <a:ext cx="8184548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386229A-0936-4A53-87D9-5E1593F746F1}"/>
              </a:ext>
            </a:extLst>
          </p:cNvPr>
          <p:cNvSpPr/>
          <p:nvPr/>
        </p:nvSpPr>
        <p:spPr>
          <a:xfrm>
            <a:off x="9866676" y="823277"/>
            <a:ext cx="2124798" cy="175432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302F2A"/>
                </a:solidFill>
                <a:latin typeface="MathJax_Math-italic"/>
              </a:rPr>
              <a:t>S</a:t>
            </a:r>
            <a:r>
              <a:rPr lang="en-US" baseline="-25000" dirty="0">
                <a:solidFill>
                  <a:srgbClr val="302F2A"/>
                </a:solidFill>
                <a:latin typeface="MathJax_Math-italic"/>
              </a:rPr>
              <a:t>n</a:t>
            </a:r>
            <a:r>
              <a:rPr lang="en-US" dirty="0">
                <a:solidFill>
                  <a:srgbClr val="302F2A"/>
                </a:solidFill>
                <a:latin typeface="MathJax_Main"/>
              </a:rPr>
              <a:t>=  </a:t>
            </a:r>
            <a:r>
              <a:rPr lang="en-US" dirty="0">
                <a:solidFill>
                  <a:srgbClr val="302F2A"/>
                </a:solidFill>
                <a:latin typeface="MathJax_Math-italic"/>
              </a:rPr>
              <a:t>a</a:t>
            </a:r>
            <a:r>
              <a:rPr lang="en-US" baseline="-25000" dirty="0">
                <a:solidFill>
                  <a:srgbClr val="302F2A"/>
                </a:solidFill>
                <a:latin typeface="MathJax_Main"/>
              </a:rPr>
              <a:t>1</a:t>
            </a:r>
            <a:r>
              <a:rPr lang="en-US" dirty="0">
                <a:solidFill>
                  <a:srgbClr val="302F2A"/>
                </a:solidFill>
                <a:latin typeface="MathJax_Main"/>
              </a:rPr>
              <a:t>(1−</a:t>
            </a:r>
            <a:r>
              <a:rPr lang="en-US" dirty="0">
                <a:solidFill>
                  <a:srgbClr val="302F2A"/>
                </a:solidFill>
                <a:latin typeface="MathJax_Math-italic"/>
              </a:rPr>
              <a:t>r</a:t>
            </a:r>
            <a:r>
              <a:rPr lang="en-US" baseline="30000" dirty="0">
                <a:solidFill>
                  <a:srgbClr val="302F2A"/>
                </a:solidFill>
                <a:latin typeface="MathJax_Math-italic"/>
              </a:rPr>
              <a:t>n</a:t>
            </a:r>
            <a:r>
              <a:rPr lang="en-US" dirty="0">
                <a:solidFill>
                  <a:srgbClr val="302F2A"/>
                </a:solidFill>
                <a:latin typeface="MathJax_Main"/>
              </a:rPr>
              <a:t>)</a:t>
            </a:r>
          </a:p>
          <a:p>
            <a:r>
              <a:rPr lang="en-US" dirty="0">
                <a:solidFill>
                  <a:srgbClr val="302F2A"/>
                </a:solidFill>
                <a:latin typeface="MathJax_Main"/>
              </a:rPr>
              <a:t>          1−</a:t>
            </a:r>
            <a:r>
              <a:rPr lang="en-US" dirty="0">
                <a:solidFill>
                  <a:srgbClr val="302F2A"/>
                </a:solidFill>
                <a:latin typeface="MathJax_Math-italic"/>
              </a:rPr>
              <a:t>r</a:t>
            </a:r>
          </a:p>
          <a:p>
            <a:r>
              <a:rPr lang="en-US" dirty="0">
                <a:solidFill>
                  <a:srgbClr val="302F2A"/>
                </a:solidFill>
                <a:latin typeface="MathJax_Math-italic"/>
              </a:rPr>
              <a:t>           2 [ 1(3</a:t>
            </a:r>
            <a:r>
              <a:rPr lang="en-US" baseline="30000" dirty="0">
                <a:solidFill>
                  <a:srgbClr val="302F2A"/>
                </a:solidFill>
                <a:latin typeface="MathJax_Math-italic"/>
              </a:rPr>
              <a:t>h+1</a:t>
            </a:r>
            <a:r>
              <a:rPr lang="en-US" dirty="0">
                <a:solidFill>
                  <a:srgbClr val="302F2A"/>
                </a:solidFill>
                <a:latin typeface="MathJax_Math-italic"/>
              </a:rPr>
              <a:t> – 1)]</a:t>
            </a:r>
          </a:p>
          <a:p>
            <a:r>
              <a:rPr lang="en-US" dirty="0">
                <a:solidFill>
                  <a:srgbClr val="302F2A"/>
                </a:solidFill>
                <a:latin typeface="MathJax_Math-italic"/>
              </a:rPr>
              <a:t>S</a:t>
            </a:r>
            <a:r>
              <a:rPr lang="en-US" baseline="-25000" dirty="0">
                <a:solidFill>
                  <a:srgbClr val="302F2A"/>
                </a:solidFill>
                <a:latin typeface="MathJax_Math-italic"/>
              </a:rPr>
              <a:t>h+1</a:t>
            </a:r>
            <a:r>
              <a:rPr lang="en-US" dirty="0">
                <a:solidFill>
                  <a:srgbClr val="302F2A"/>
                </a:solidFill>
                <a:latin typeface="MathJax_Math-italic"/>
              </a:rPr>
              <a:t> =</a:t>
            </a:r>
          </a:p>
          <a:p>
            <a:r>
              <a:rPr lang="en-US" dirty="0">
                <a:solidFill>
                  <a:srgbClr val="302F2A"/>
                </a:solidFill>
                <a:latin typeface="MathJax_Math-italic"/>
              </a:rPr>
              <a:t>                 3-1</a:t>
            </a:r>
          </a:p>
          <a:p>
            <a:r>
              <a:rPr lang="en-US" dirty="0"/>
              <a:t>         = </a:t>
            </a:r>
            <a:r>
              <a:rPr lang="en-US" dirty="0">
                <a:solidFill>
                  <a:srgbClr val="302F2A"/>
                </a:solidFill>
                <a:latin typeface="MathJax_Math-italic"/>
              </a:rPr>
              <a:t>3</a:t>
            </a:r>
            <a:r>
              <a:rPr lang="en-US" baseline="30000" dirty="0">
                <a:solidFill>
                  <a:srgbClr val="302F2A"/>
                </a:solidFill>
                <a:latin typeface="MathJax_Math-italic"/>
              </a:rPr>
              <a:t>h+1</a:t>
            </a:r>
            <a:r>
              <a:rPr lang="en-US" dirty="0">
                <a:solidFill>
                  <a:srgbClr val="302F2A"/>
                </a:solidFill>
                <a:latin typeface="MathJax_Math-italic"/>
              </a:rPr>
              <a:t> – 1</a:t>
            </a:r>
            <a:endParaRPr lang="en-US" dirty="0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A45336B-F44F-4458-97D5-DC924C8E3672}"/>
              </a:ext>
            </a:extLst>
          </p:cNvPr>
          <p:cNvCxnSpPr>
            <a:cxnSpLocks/>
          </p:cNvCxnSpPr>
          <p:nvPr/>
        </p:nvCxnSpPr>
        <p:spPr>
          <a:xfrm>
            <a:off x="10536829" y="1797810"/>
            <a:ext cx="13312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1A2FE06-A855-41C1-B4D9-3D8A3372A6A9}"/>
              </a:ext>
            </a:extLst>
          </p:cNvPr>
          <p:cNvCxnSpPr>
            <a:cxnSpLocks/>
          </p:cNvCxnSpPr>
          <p:nvPr/>
        </p:nvCxnSpPr>
        <p:spPr>
          <a:xfrm>
            <a:off x="10319347" y="1139171"/>
            <a:ext cx="80767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0165BEA4-B24E-46E5-A6D5-D5F664050C4F}"/>
              </a:ext>
            </a:extLst>
          </p:cNvPr>
          <p:cNvSpPr txBox="1"/>
          <p:nvPr/>
        </p:nvSpPr>
        <p:spPr>
          <a:xfrm>
            <a:off x="626687" y="2871405"/>
            <a:ext cx="17492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keys 3 children</a:t>
            </a:r>
          </a:p>
          <a:p>
            <a:r>
              <a:rPr lang="en-US" dirty="0"/>
              <a:t>For root at h = 0,</a:t>
            </a:r>
          </a:p>
          <a:p>
            <a:r>
              <a:rPr lang="en-US" dirty="0"/>
              <a:t>it has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2. 3</a:t>
            </a:r>
            <a:r>
              <a:rPr lang="en-US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called 2+1-node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6228527-EB98-4728-B49C-EC9D637AB6A6}"/>
              </a:ext>
            </a:extLst>
          </p:cNvPr>
          <p:cNvCxnSpPr>
            <a:cxnSpLocks/>
          </p:cNvCxnSpPr>
          <p:nvPr/>
        </p:nvCxnSpPr>
        <p:spPr>
          <a:xfrm flipV="1">
            <a:off x="2375973" y="3359510"/>
            <a:ext cx="986425" cy="1120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703055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87C280F-B1BB-4796-AC9B-2D7CB3154CF6}"/>
              </a:ext>
            </a:extLst>
          </p:cNvPr>
          <p:cNvSpPr/>
          <p:nvPr/>
        </p:nvSpPr>
        <p:spPr>
          <a:xfrm>
            <a:off x="3087329" y="2490281"/>
            <a:ext cx="601734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dirty="0">
                <a:highlight>
                  <a:srgbClr val="FFFF00"/>
                </a:highlight>
                <a:ea typeface="SimSun" panose="02010600030101010101" pitchFamily="2" charset="-122"/>
              </a:rPr>
              <a:t>B-Trees.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An idea of using extra space to facilitate faster access to a given a given data set in question.</a:t>
            </a:r>
          </a:p>
          <a:p>
            <a:pPr>
              <a:spcAft>
                <a:spcPts val="1200"/>
              </a:spcAft>
            </a:pPr>
            <a:r>
              <a:rPr lang="en-US" sz="2800" dirty="0">
                <a:solidFill>
                  <a:srgbClr val="0000FF"/>
                </a:solidFill>
                <a:ea typeface="SimSun" panose="02010600030101010101" pitchFamily="2" charset="-122"/>
              </a:rPr>
              <a:t>--- </a:t>
            </a:r>
            <a:r>
              <a:rPr lang="en-US" sz="2800" dirty="0">
                <a:solidFill>
                  <a:srgbClr val="0000FF"/>
                </a:solidFill>
                <a:highlight>
                  <a:srgbClr val="FFFF00"/>
                </a:highlight>
                <a:ea typeface="SimSun" panose="02010600030101010101" pitchFamily="2" charset="-122"/>
              </a:rPr>
              <a:t>Space and Time Trade Offs. </a:t>
            </a:r>
            <a:endParaRPr lang="en-US" sz="2800" dirty="0">
              <a:solidFill>
                <a:srgbClr val="0000FF"/>
              </a:solidFill>
              <a:highlight>
                <a:srgbClr val="FFFF00"/>
              </a:highligh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72CA2FB-90E8-4A04-A1F6-0F35987CCF3F}"/>
              </a:ext>
            </a:extLst>
          </p:cNvPr>
          <p:cNvSpPr/>
          <p:nvPr/>
        </p:nvSpPr>
        <p:spPr>
          <a:xfrm>
            <a:off x="2254117" y="945918"/>
            <a:ext cx="81845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148781060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0123" y="967642"/>
            <a:ext cx="9117367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highlight>
                  <a:srgbClr val="FFFF00"/>
                </a:highlight>
                <a:ea typeface="SimSun" panose="02010600030101010101" pitchFamily="2" charset="-122"/>
              </a:rPr>
              <a:t>B-Trees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Introduced by R. Bayer and E.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McGreight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[Bay 72].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An important generalization of 2-3 trees.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B-tree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 is a rooted tree (whose root is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T.root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 having the following properties: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Every </a:t>
            </a:r>
            <a:r>
              <a:rPr lang="en-US" sz="2400" b="1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node </a:t>
            </a:r>
            <a:r>
              <a:rPr lang="en-US" sz="2400" b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x</a:t>
            </a:r>
            <a:r>
              <a:rPr lang="en-US" sz="2400" b="1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has the following attributes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:</a:t>
            </a:r>
          </a:p>
          <a:p>
            <a:pPr marL="1376363" lvl="2" indent="-461963">
              <a:spcAft>
                <a:spcPts val="600"/>
              </a:spcAft>
              <a:buFont typeface="+mj-lt"/>
              <a:buAutoNum type="alphaLcPeriod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An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x.n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is the number of keys currently stored in a node x.</a:t>
            </a:r>
          </a:p>
          <a:p>
            <a:pPr marL="1376363" lvl="2" indent="-461963"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x.n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keys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say, x.key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x.key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…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x.key</a:t>
            </a:r>
            <a:r>
              <a:rPr lang="en-US" sz="2400" baseline="-25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x.n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are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stored in nondecreasing order,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x.key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≤  x.key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≤  … ≤ 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x.key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x.n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.   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 node x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has n+1 pointers and 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is called the (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n+1)-node.</a:t>
            </a:r>
          </a:p>
          <a:p>
            <a:pPr marL="1376363" lvl="2" indent="-461963">
              <a:spcAft>
                <a:spcPts val="600"/>
              </a:spcAft>
              <a:buFont typeface="+mj-lt"/>
              <a:buAutoNum type="alphaLcPeriod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 Boolean value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x.leaf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is TRUE if x is a leaf and FALSE if x is an internal node.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29C4C7-5685-4518-BD8D-8E90FCC71AD2}"/>
              </a:ext>
            </a:extLst>
          </p:cNvPr>
          <p:cNvSpPr txBox="1"/>
          <p:nvPr/>
        </p:nvSpPr>
        <p:spPr>
          <a:xfrm>
            <a:off x="10316584" y="2708297"/>
            <a:ext cx="1433287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For 2-</a:t>
            </a:r>
            <a:r>
              <a:rPr lang="en-US" dirty="0">
                <a:solidFill>
                  <a:srgbClr val="0000FF"/>
                </a:solidFill>
              </a:rPr>
              <a:t>3 tree, each 3-node </a:t>
            </a:r>
            <a:r>
              <a:rPr lang="en-US" dirty="0"/>
              <a:t>has at most </a:t>
            </a:r>
            <a:r>
              <a:rPr lang="en-US" dirty="0">
                <a:solidFill>
                  <a:srgbClr val="0000FF"/>
                </a:solidFill>
              </a:rPr>
              <a:t>two</a:t>
            </a:r>
            <a:r>
              <a:rPr lang="en-US" dirty="0"/>
              <a:t> keys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B7EEE34-44C9-42C3-93AD-5BF101F5F67D}"/>
              </a:ext>
            </a:extLst>
          </p:cNvPr>
          <p:cNvCxnSpPr>
            <a:cxnSpLocks/>
            <a:stCxn id="4" idx="1"/>
          </p:cNvCxnSpPr>
          <p:nvPr/>
        </p:nvCxnSpPr>
        <p:spPr>
          <a:xfrm flipH="1">
            <a:off x="8347936" y="3308462"/>
            <a:ext cx="1968648" cy="940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BF9522B9-3572-4209-AE3C-EB4A9C7013ED}"/>
              </a:ext>
            </a:extLst>
          </p:cNvPr>
          <p:cNvSpPr/>
          <p:nvPr/>
        </p:nvSpPr>
        <p:spPr>
          <a:xfrm>
            <a:off x="1532709" y="223107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237870973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072" y="3025954"/>
            <a:ext cx="9673856" cy="3405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lnSpc>
                <a:spcPct val="130000"/>
              </a:lnSpc>
              <a:buAutoNum type="arabicPeriod" startAt="2"/>
              <a:tabLst>
                <a:tab pos="914400" algn="l"/>
              </a:tabLs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Each internal node x also contains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x.n+1 pointers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x.c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x.c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…,  x.c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x.n+1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to its children. </a:t>
            </a:r>
          </a:p>
          <a:p>
            <a:pPr lvl="1">
              <a:lnSpc>
                <a:spcPct val="130000"/>
              </a:lnSpc>
              <a:tabLst>
                <a:tab pos="9144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Leaf nodes have no children,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so their c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attributes are undefined. </a:t>
            </a:r>
          </a:p>
          <a:p>
            <a:pPr lvl="1">
              <a:lnSpc>
                <a:spcPct val="130000"/>
              </a:lnSpc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3.   The keys, 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x.key</a:t>
            </a:r>
            <a:r>
              <a:rPr lang="en-US" sz="2400" baseline="-25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separate the ranges of keys stored in each 	subtree:  if 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</a:t>
            </a:r>
            <a:r>
              <a:rPr lang="en-US" sz="2400" baseline="-25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is any key stored in the subtree with root x.c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then </a:t>
            </a:r>
          </a:p>
          <a:p>
            <a:pPr marL="457200" marR="0" indent="-22860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k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≤  x.key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≤  k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≤ x.key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≤ … ≤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k</a:t>
            </a:r>
            <a:r>
              <a:rPr lang="en-US" sz="2400" baseline="-250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≤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x.key</a:t>
            </a:r>
            <a:r>
              <a:rPr lang="en-US" sz="2400" baseline="-250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… ≤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k</a:t>
            </a:r>
            <a:r>
              <a:rPr lang="en-US" sz="2400" baseline="-250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≤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x.key</a:t>
            </a:r>
            <a:r>
              <a:rPr lang="en-US" sz="2400" baseline="-250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x.n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≤ k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x.n+1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pPr marL="914400" indent="-452438"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4. 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All leaves have the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same depth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which is the tree’s height h.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005247"/>
              </p:ext>
            </p:extLst>
          </p:nvPr>
        </p:nvGraphicFramePr>
        <p:xfrm>
          <a:off x="2032000" y="1581824"/>
          <a:ext cx="812800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x.key</a:t>
                      </a:r>
                      <a:r>
                        <a:rPr lang="en-US" sz="180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x.c</a:t>
                      </a:r>
                      <a:r>
                        <a:rPr lang="en-US" sz="180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x.key</a:t>
                      </a:r>
                      <a:r>
                        <a:rPr lang="en-US" sz="180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x.c</a:t>
                      </a:r>
                      <a:r>
                        <a:rPr lang="en-US" sz="180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x.key</a:t>
                      </a:r>
                      <a:r>
                        <a:rPr lang="en-US" sz="180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x.c</a:t>
                      </a:r>
                      <a:r>
                        <a:rPr lang="en-US" sz="1800" baseline="-25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8876" y="1585714"/>
            <a:ext cx="19072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X</a:t>
            </a:r>
          </a:p>
          <a:p>
            <a:pPr algn="r"/>
            <a:r>
              <a:rPr lang="en-US" sz="20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x.n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is x.3 keys</a:t>
            </a:r>
          </a:p>
          <a:p>
            <a:pPr algn="r"/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n+1 is 4 pointers</a:t>
            </a:r>
          </a:p>
          <a:p>
            <a:pPr algn="r"/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called 4-node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2480455" y="1566435"/>
            <a:ext cx="537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x.c</a:t>
            </a:r>
            <a:r>
              <a:rPr lang="en-US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480455" y="1767244"/>
            <a:ext cx="0" cy="834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719107" y="1767244"/>
            <a:ext cx="0" cy="834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975515" y="1751101"/>
            <a:ext cx="0" cy="834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276311" y="1767244"/>
            <a:ext cx="0" cy="834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418312" y="2507593"/>
            <a:ext cx="383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T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830796" y="2507803"/>
            <a:ext cx="383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T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033922" y="2507593"/>
            <a:ext cx="383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T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35" name="Thought Bubble: Cloud 34">
            <a:extLst>
              <a:ext uri="{FF2B5EF4-FFF2-40B4-BE49-F238E27FC236}">
                <a16:creationId xmlns:a16="http://schemas.microsoft.com/office/drawing/2014/main" id="{B2CA3B90-0DCD-4AB9-992D-66B9B2937C55}"/>
              </a:ext>
            </a:extLst>
          </p:cNvPr>
          <p:cNvSpPr/>
          <p:nvPr/>
        </p:nvSpPr>
        <p:spPr>
          <a:xfrm flipH="1">
            <a:off x="574797" y="3492462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7" name="Picture 16" descr="Image result for smiley face images">
            <a:extLst>
              <a:ext uri="{FF2B5EF4-FFF2-40B4-BE49-F238E27FC236}">
                <a16:creationId xmlns:a16="http://schemas.microsoft.com/office/drawing/2014/main" id="{B6461119-51F8-4ADB-82E8-75F8F760339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0821">
            <a:off x="450101" y="3467439"/>
            <a:ext cx="610734" cy="347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E5CDF0B-3FE2-4C9D-A5EF-DB60BC6E8B83}"/>
              </a:ext>
            </a:extLst>
          </p:cNvPr>
          <p:cNvSpPr/>
          <p:nvPr/>
        </p:nvSpPr>
        <p:spPr>
          <a:xfrm>
            <a:off x="1605601" y="848020"/>
            <a:ext cx="14121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B-Trees</a:t>
            </a:r>
            <a:endParaRPr lang="en-US" sz="32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B3C97FF-6F3D-4C76-9E46-04828BA78758}"/>
              </a:ext>
            </a:extLst>
          </p:cNvPr>
          <p:cNvSpPr/>
          <p:nvPr/>
        </p:nvSpPr>
        <p:spPr>
          <a:xfrm>
            <a:off x="9397761" y="2507593"/>
            <a:ext cx="383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T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1173EB3-5C53-49B0-8085-CD1BD0799B98}"/>
              </a:ext>
            </a:extLst>
          </p:cNvPr>
          <p:cNvSpPr/>
          <p:nvPr/>
        </p:nvSpPr>
        <p:spPr>
          <a:xfrm>
            <a:off x="1532709" y="223107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907862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646743-2E89-4573-A14A-139AEF63646C}"/>
              </a:ext>
            </a:extLst>
          </p:cNvPr>
          <p:cNvSpPr/>
          <p:nvPr/>
        </p:nvSpPr>
        <p:spPr>
          <a:xfrm>
            <a:off x="2098710" y="1229075"/>
            <a:ext cx="7994579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cs typeface="Times New Roman" panose="02020603050405020304" pitchFamily="18" charset="0"/>
              </a:rPr>
              <a:t>AVL Trees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data structure is named after two Russian scientists, 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G.M. 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delson-</a:t>
            </a:r>
            <a:r>
              <a:rPr lang="en-US" sz="2400" dirty="0" err="1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elsky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E. M. 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andis, 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invented this data structure in 1962.</a:t>
            </a:r>
          </a:p>
          <a:p>
            <a:pPr>
              <a:spcAft>
                <a:spcPts val="1200"/>
              </a:spcAft>
            </a:pP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Definition: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AVL tree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is a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binary search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tree,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balance factor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of every node,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is defined as 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difference between the heights of the node’s left and right subtrees, is either  </a:t>
            </a:r>
            <a:r>
              <a:rPr lang="en-US" sz="24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or  </a:t>
            </a:r>
            <a:r>
              <a:rPr lang="en-US" sz="24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or  </a:t>
            </a:r>
            <a:r>
              <a:rPr lang="en-US" sz="24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height of the empty tree is defined as  </a:t>
            </a:r>
            <a:r>
              <a:rPr lang="en-US" sz="2400" b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en-US" sz="2400" dirty="0">
              <a:highlight>
                <a:srgbClr val="FFFF00"/>
              </a:highligh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AB6305D-C837-4495-B67C-DF9CBAEC3771}"/>
              </a:ext>
            </a:extLst>
          </p:cNvPr>
          <p:cNvSpPr/>
          <p:nvPr/>
        </p:nvSpPr>
        <p:spPr>
          <a:xfrm>
            <a:off x="2054885" y="388963"/>
            <a:ext cx="80210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</a:t>
            </a:r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5666" y="1825592"/>
            <a:ext cx="8806649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marR="0" lvl="0" indent="-452438">
              <a:spcBef>
                <a:spcPts val="0"/>
              </a:spcBef>
              <a:spcAft>
                <a:spcPts val="600"/>
              </a:spcAft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5.  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Nodes have lower and upper bounds on the number of keys they can contain. </a:t>
            </a:r>
          </a:p>
          <a:p>
            <a:pPr marL="914400" lvl="1">
              <a:spcAft>
                <a:spcPts val="600"/>
              </a:spcAf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These bounds are expressed in terms of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 fixed integer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  ≥  2 called </a:t>
            </a:r>
            <a:r>
              <a:rPr lang="en-US" sz="2400" i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 minimum degree </a:t>
            </a:r>
            <a:r>
              <a:rPr lang="en-US" sz="2400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of the B-tree:</a:t>
            </a:r>
          </a:p>
          <a:p>
            <a:pPr marL="1376363" marR="0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tabLst>
                <a:tab pos="1376363" algn="l"/>
              </a:tabLs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For a nonempty tree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root must have at least one key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</a:p>
          <a:p>
            <a:pPr marL="1376363" marR="0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tabLst>
                <a:tab pos="1376363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Every node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other than the root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must have 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 – 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2t – 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1]</a:t>
            </a:r>
            <a:r>
              <a:rPr lang="en-US" sz="2400" i="1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keys;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i.e.,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contains at least t – 1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keys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at most 2t – 1 keys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</a:p>
          <a:p>
            <a:pPr marL="1376363" marR="0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tabLst>
                <a:tab pos="1376363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Every internal node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other than the root thus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has </a:t>
            </a:r>
            <a:r>
              <a:rPr lang="en-US" sz="2400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en-US" sz="2400" i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t, 2t</a:t>
            </a:r>
            <a:r>
              <a:rPr lang="en-US" sz="2400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]</a:t>
            </a:r>
            <a:r>
              <a:rPr lang="en-US" sz="2400" i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children. </a:t>
            </a:r>
            <a:endParaRPr lang="en-US" sz="2400" dirty="0">
              <a:solidFill>
                <a:srgbClr val="7030A0"/>
              </a:solidFill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1376363" marR="0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tabLst>
                <a:tab pos="1376363" algn="l"/>
              </a:tabLs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node is said to be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full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if it contains exactly 2t -1 keys.</a:t>
            </a:r>
            <a:endParaRPr lang="en-US" sz="2400" dirty="0">
              <a:solidFill>
                <a:srgbClr val="0000FF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BAD59091-C8CD-4D82-8941-3EA28C468769}"/>
              </a:ext>
            </a:extLst>
          </p:cNvPr>
          <p:cNvSpPr/>
          <p:nvPr/>
        </p:nvSpPr>
        <p:spPr>
          <a:xfrm flipH="1">
            <a:off x="760388" y="3599311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5" descr="Image result for smiley face images">
            <a:extLst>
              <a:ext uri="{FF2B5EF4-FFF2-40B4-BE49-F238E27FC236}">
                <a16:creationId xmlns:a16="http://schemas.microsoft.com/office/drawing/2014/main" id="{8286F256-0288-4EB3-A30E-47E4873F6D9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97" y="3307741"/>
            <a:ext cx="667018" cy="44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DBE8144-8D76-4F28-BD27-E064FE43B528}"/>
              </a:ext>
            </a:extLst>
          </p:cNvPr>
          <p:cNvSpPr/>
          <p:nvPr/>
        </p:nvSpPr>
        <p:spPr>
          <a:xfrm>
            <a:off x="1875810" y="1137139"/>
            <a:ext cx="14121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B-Trees</a:t>
            </a:r>
            <a:endParaRPr lang="en-US" sz="3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2076922-3E7B-4039-A0F7-30C616FB6091}"/>
              </a:ext>
            </a:extLst>
          </p:cNvPr>
          <p:cNvSpPr/>
          <p:nvPr/>
        </p:nvSpPr>
        <p:spPr>
          <a:xfrm>
            <a:off x="1750423" y="484428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325854194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8741" y="1460517"/>
            <a:ext cx="9135123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simplest B-tree occurs when the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bound t = 2. 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Every internal node then has </a:t>
            </a:r>
            <a:r>
              <a:rPr lang="en-US" sz="2400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en-US" sz="2400" i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t, 2t</a:t>
            </a:r>
            <a:r>
              <a:rPr lang="en-US" sz="2400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],</a:t>
            </a:r>
            <a:r>
              <a:rPr lang="en-US" sz="2400" i="1" dirty="0">
                <a:solidFill>
                  <a:srgbClr val="7030A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either 2, 3, or 4 children, and we have a 2-3-4 tree. 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 practice, much larger values of t yield B-trees with smaller height.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65742B6-EF47-43D5-9E02-BFF9A9A8A1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336211"/>
              </p:ext>
            </p:extLst>
          </p:nvPr>
        </p:nvGraphicFramePr>
        <p:xfrm>
          <a:off x="3379305" y="3494809"/>
          <a:ext cx="3395210" cy="384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030">
                  <a:extLst>
                    <a:ext uri="{9D8B030D-6E8A-4147-A177-3AD203B41FA5}">
                      <a16:colId xmlns:a16="http://schemas.microsoft.com/office/drawing/2014/main" val="3358944885"/>
                    </a:ext>
                  </a:extLst>
                </a:gridCol>
                <a:gridCol w="485030">
                  <a:extLst>
                    <a:ext uri="{9D8B030D-6E8A-4147-A177-3AD203B41FA5}">
                      <a16:colId xmlns:a16="http://schemas.microsoft.com/office/drawing/2014/main" val="3750640996"/>
                    </a:ext>
                  </a:extLst>
                </a:gridCol>
                <a:gridCol w="485030">
                  <a:extLst>
                    <a:ext uri="{9D8B030D-6E8A-4147-A177-3AD203B41FA5}">
                      <a16:colId xmlns:a16="http://schemas.microsoft.com/office/drawing/2014/main" val="3351025763"/>
                    </a:ext>
                  </a:extLst>
                </a:gridCol>
                <a:gridCol w="485030">
                  <a:extLst>
                    <a:ext uri="{9D8B030D-6E8A-4147-A177-3AD203B41FA5}">
                      <a16:colId xmlns:a16="http://schemas.microsoft.com/office/drawing/2014/main" val="438355574"/>
                    </a:ext>
                  </a:extLst>
                </a:gridCol>
                <a:gridCol w="485030">
                  <a:extLst>
                    <a:ext uri="{9D8B030D-6E8A-4147-A177-3AD203B41FA5}">
                      <a16:colId xmlns:a16="http://schemas.microsoft.com/office/drawing/2014/main" val="635507841"/>
                    </a:ext>
                  </a:extLst>
                </a:gridCol>
                <a:gridCol w="485030">
                  <a:extLst>
                    <a:ext uri="{9D8B030D-6E8A-4147-A177-3AD203B41FA5}">
                      <a16:colId xmlns:a16="http://schemas.microsoft.com/office/drawing/2014/main" val="3708769169"/>
                    </a:ext>
                  </a:extLst>
                </a:gridCol>
                <a:gridCol w="485030">
                  <a:extLst>
                    <a:ext uri="{9D8B030D-6E8A-4147-A177-3AD203B41FA5}">
                      <a16:colId xmlns:a16="http://schemas.microsoft.com/office/drawing/2014/main" val="3245651941"/>
                    </a:ext>
                  </a:extLst>
                </a:gridCol>
              </a:tblGrid>
              <a:tr h="384291"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K</a:t>
                      </a:r>
                      <a:r>
                        <a:rPr lang="en-US" baseline="-250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K</a:t>
                      </a:r>
                      <a:r>
                        <a:rPr lang="en-US" baseline="-250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K</a:t>
                      </a:r>
                      <a:r>
                        <a:rPr lang="en-US" baseline="-250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704619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186E0E4-CFE2-4CDD-90A7-C078138697D9}"/>
              </a:ext>
            </a:extLst>
          </p:cNvPr>
          <p:cNvCxnSpPr/>
          <p:nvPr/>
        </p:nvCxnSpPr>
        <p:spPr>
          <a:xfrm flipH="1">
            <a:off x="3321752" y="3658805"/>
            <a:ext cx="341906" cy="73956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0C08B47-ED0E-4967-85C4-49185AB5CE42}"/>
              </a:ext>
            </a:extLst>
          </p:cNvPr>
          <p:cNvCxnSpPr>
            <a:cxnSpLocks/>
          </p:cNvCxnSpPr>
          <p:nvPr/>
        </p:nvCxnSpPr>
        <p:spPr>
          <a:xfrm>
            <a:off x="4573325" y="3680230"/>
            <a:ext cx="0" cy="73956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FC751D1-6868-4EB1-B333-CADFD76A71D7}"/>
                  </a:ext>
                </a:extLst>
              </p:cNvPr>
              <p:cNvSpPr/>
              <p:nvPr/>
            </p:nvSpPr>
            <p:spPr>
              <a:xfrm>
                <a:off x="1548741" y="4531929"/>
                <a:ext cx="9299662" cy="23083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When </a:t>
                </a: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the bound t = 2  (t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2): </a:t>
                </a:r>
              </a:p>
              <a:p>
                <a:pPr marL="461963" indent="-461963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Every node may contain</a:t>
                </a:r>
                <a:r>
                  <a:rPr lang="en-US" sz="2400" dirty="0">
                    <a:solidFill>
                      <a:srgbClr val="7030A0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[</a:t>
                </a:r>
                <a:r>
                  <a:rPr lang="en-US" sz="2400" i="1" dirty="0">
                    <a:solidFill>
                      <a:srgbClr val="7030A0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 – </a:t>
                </a:r>
                <a:r>
                  <a:rPr lang="en-US" sz="2400" dirty="0">
                    <a:solidFill>
                      <a:srgbClr val="7030A0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1</a:t>
                </a:r>
                <a:r>
                  <a:rPr lang="en-US" sz="2400" i="1" dirty="0">
                    <a:solidFill>
                      <a:srgbClr val="7030A0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2t – </a:t>
                </a:r>
                <a:r>
                  <a:rPr lang="en-US" sz="2400" dirty="0">
                    <a:solidFill>
                      <a:srgbClr val="7030A0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1] keys</a:t>
                </a:r>
                <a:r>
                  <a:rPr 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</a:p>
              <a:p>
                <a:pPr marL="461963" indent="-461963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Every node other than the root must have 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at least t – 1 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= 2 – 1 = 1 key.</a:t>
                </a:r>
              </a:p>
              <a:p>
                <a:pPr marL="461963" indent="-461963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Every node may contain</a:t>
                </a:r>
                <a:r>
                  <a:rPr lang="en-US" sz="2400" dirty="0">
                    <a:solidFill>
                      <a:srgbClr val="7030A0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at most 2t – 1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= 2*2 -1 = 3 keys. </a:t>
                </a:r>
              </a:p>
              <a:p>
                <a:pPr marL="461963" indent="-461963">
                  <a:buFont typeface="Arial" panose="020B0604020202020204" pitchFamily="34" charset="0"/>
                  <a:buChar char="•"/>
                </a:pP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An internal node may have at most 2t 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= 2.2 = 4 children. </a:t>
                </a:r>
              </a:p>
              <a:p>
                <a:pPr marL="461963" indent="-461963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A node is full if it contains exactly 2t -1 keys.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FC751D1-6868-4EB1-B333-CADFD76A71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8741" y="4531929"/>
                <a:ext cx="9299662" cy="2308324"/>
              </a:xfrm>
              <a:prstGeom prst="rect">
                <a:avLst/>
              </a:prstGeom>
              <a:blipFill>
                <a:blip r:embed="rId2"/>
                <a:stretch>
                  <a:fillRect l="-983" t="-2111" b="-50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9B9FB70-8A88-46C4-9BDB-7312A6E0B93A}"/>
              </a:ext>
            </a:extLst>
          </p:cNvPr>
          <p:cNvCxnSpPr>
            <a:cxnSpLocks/>
          </p:cNvCxnSpPr>
          <p:nvPr/>
        </p:nvCxnSpPr>
        <p:spPr>
          <a:xfrm>
            <a:off x="5540546" y="3656068"/>
            <a:ext cx="0" cy="72708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69170DE-4D12-4FDF-85FD-F1BD1CD693B9}"/>
              </a:ext>
            </a:extLst>
          </p:cNvPr>
          <p:cNvCxnSpPr>
            <a:cxnSpLocks/>
          </p:cNvCxnSpPr>
          <p:nvPr/>
        </p:nvCxnSpPr>
        <p:spPr>
          <a:xfrm>
            <a:off x="6513446" y="3643589"/>
            <a:ext cx="181555" cy="73956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1973051-3CF2-4453-905B-FDE0B729CF92}"/>
              </a:ext>
            </a:extLst>
          </p:cNvPr>
          <p:cNvSpPr txBox="1"/>
          <p:nvPr/>
        </p:nvSpPr>
        <p:spPr>
          <a:xfrm>
            <a:off x="9644658" y="4118319"/>
            <a:ext cx="2037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[t ,  2t] children 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3DE550A-821D-4BBA-94A3-1EEB616210A9}"/>
              </a:ext>
            </a:extLst>
          </p:cNvPr>
          <p:cNvSpPr txBox="1"/>
          <p:nvPr/>
        </p:nvSpPr>
        <p:spPr>
          <a:xfrm>
            <a:off x="9628094" y="3662911"/>
            <a:ext cx="2034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[t – 1, 2t – 1] keys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F38C09E-F2ED-47AB-9B74-0FD8425657A8}"/>
              </a:ext>
            </a:extLst>
          </p:cNvPr>
          <p:cNvSpPr/>
          <p:nvPr/>
        </p:nvSpPr>
        <p:spPr>
          <a:xfrm>
            <a:off x="1508076" y="865999"/>
            <a:ext cx="14121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B-Trees</a:t>
            </a:r>
            <a:endParaRPr lang="en-US" sz="32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DF831F1-6B4D-4C32-BC23-803F81D09E60}"/>
              </a:ext>
            </a:extLst>
          </p:cNvPr>
          <p:cNvSpPr/>
          <p:nvPr/>
        </p:nvSpPr>
        <p:spPr>
          <a:xfrm>
            <a:off x="1482518" y="281224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199738506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500488"/>
              </p:ext>
            </p:extLst>
          </p:nvPr>
        </p:nvGraphicFramePr>
        <p:xfrm>
          <a:off x="2636670" y="2339849"/>
          <a:ext cx="7253579" cy="512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1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24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2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2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29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24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29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24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29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296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120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400" b="0" baseline="-25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i+1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n-1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n-1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400" b="0" baseline="-25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AutoShape 1"/>
          <p:cNvSpPr>
            <a:spLocks noChangeShapeType="1"/>
          </p:cNvSpPr>
          <p:nvPr/>
        </p:nvSpPr>
        <p:spPr bwMode="auto">
          <a:xfrm flipH="1">
            <a:off x="2966563" y="2834627"/>
            <a:ext cx="57150" cy="901438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610983" y="1139520"/>
            <a:ext cx="897003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Figure 7.7   Parental node of a B-tree. pointer: P</a:t>
            </a:r>
            <a:r>
              <a:rPr kumimoji="0" lang="en-US" altLang="zh-CN" sz="240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record key  K</a:t>
            </a:r>
            <a:r>
              <a:rPr kumimoji="0" lang="en-US" altLang="zh-CN" sz="240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kumimoji="0" lang="en-US" altLang="zh-CN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node depicted in the Figure is called the n-node.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3284538" y="43195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1580226" y="4346222"/>
                <a:ext cx="9161754" cy="23077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zh-CN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T</a:t>
                </a:r>
                <a:r>
                  <a:rPr kumimoji="0" lang="en-US" altLang="zh-CN" sz="2400" b="0" i="0" u="none" strike="noStrike" cap="none" normalizeH="0" baseline="-3000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1</a:t>
                </a:r>
                <a:r>
                  <a:rPr kumimoji="0" lang="en-US" altLang="zh-CN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</a:t>
                </a:r>
                <a:r>
                  <a:rPr kumimoji="0" lang="en-US" altLang="zh-CN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</a:t>
                </a:r>
                <a:r>
                  <a:rPr kumimoji="0" lang="en-US" altLang="zh-CN" sz="2400" b="0" i="0" u="none" strike="noStrike" cap="none" normalizeH="0" baseline="-3000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2</a:t>
                </a:r>
                <a:r>
                  <a:rPr kumimoji="0" lang="en-US" altLang="zh-CN" sz="240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	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</a:t>
                </a:r>
                <a:r>
                  <a:rPr kumimoji="0" lang="en-US" altLang="zh-CN" sz="2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</a:t>
                </a:r>
                <a:r>
                  <a:rPr kumimoji="0" lang="en-US" altLang="zh-CN" sz="2400" b="0" i="0" u="none" strike="noStrike" cap="none" normalizeH="0" baseline="-3000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kumimoji="0" lang="en-US" altLang="zh-CN" sz="2400" b="0" i="0" u="none" strike="noStrike" cap="none" normalizeH="0" baseline="-3000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	 </a:t>
                </a:r>
                <a:r>
                  <a:rPr kumimoji="0" lang="en-US" altLang="zh-CN" sz="24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</a:t>
                </a:r>
                <a:r>
                  <a:rPr kumimoji="0" lang="en-US" altLang="zh-CN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</a:t>
                </a:r>
                <a:r>
                  <a:rPr kumimoji="0" lang="en-US" altLang="zh-CN" sz="2400" b="0" i="0" u="none" strike="noStrike" cap="none" normalizeH="0" baseline="-3000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i+1	</a:t>
                </a:r>
                <a:r>
                  <a:rPr kumimoji="0" lang="en-US" altLang="zh-CN" sz="240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zh-CN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</a:t>
                </a:r>
                <a:r>
                  <a:rPr kumimoji="0" lang="en-US" altLang="zh-CN" sz="2400" b="0" i="0" u="none" strike="noStrike" cap="none" normalizeH="0" baseline="-3000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n-1</a:t>
                </a:r>
                <a:r>
                  <a:rPr kumimoji="0" lang="en-US" altLang="zh-CN" sz="2400" b="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</a:t>
                </a:r>
                <a:r>
                  <a:rPr kumimoji="0" lang="en-US" altLang="zh-CN" sz="2400" b="0" i="0" u="none" strike="noStrike" cap="none" normalizeH="0" baseline="-3000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zh-CN" sz="24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</a:t>
                </a:r>
                <a:r>
                  <a:rPr kumimoji="0" lang="en-US" altLang="zh-CN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</a:t>
                </a:r>
                <a:r>
                  <a:rPr kumimoji="0" lang="en-US" altLang="zh-CN" sz="2400" b="0" i="0" u="none" strike="noStrike" cap="none" normalizeH="0" baseline="-3000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n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An internal node may have at most 2t children. Thus, n = 2t.</a:t>
                </a:r>
                <a:endParaRPr kumimoji="0" lang="en-US" altLang="zh-CN" sz="2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zh-CN" sz="240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Let t= </a:t>
                </a:r>
                <a:r>
                  <a:rPr kumimoji="0" lang="en-US" altLang="zh-CN" sz="2400" i="0" u="none" strike="noStrike" cap="none" normalizeH="0" baseline="30000" dirty="0">
                    <a:ln>
                      <a:noFill/>
                    </a:ln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┌</a:t>
                </a:r>
                <a14:m>
                  <m:oMath xmlns:m="http://schemas.openxmlformats.org/officeDocument/2006/math">
                    <m:r>
                      <a:rPr kumimoji="0" lang="en-US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kumimoji="0" lang="en-US" altLang="zh-CN" sz="240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altLang="zh-CN" sz="240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kumimoji="0" lang="en-US" altLang="zh-CN" sz="240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00FF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US" altLang="zh-CN" sz="240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zh-CN" sz="2400" i="0" u="none" strike="noStrike" cap="none" normalizeH="0" baseline="30000" dirty="0">
                    <a:ln>
                      <a:noFill/>
                    </a:ln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┐ </a:t>
                </a:r>
                <a14:m>
                  <m:oMath xmlns:m="http://schemas.openxmlformats.org/officeDocument/2006/math">
                    <m:r>
                      <a:rPr kumimoji="0" lang="en-US" altLang="zh-CN" sz="2400" i="1" u="none" strike="noStrike" cap="none" normalizeH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</m:oMath>
                </a14:m>
                <a:r>
                  <a:rPr kumimoji="0" lang="en-US" altLang="zh-CN" sz="2400" i="0" u="none" strike="noStrike" cap="none" normalizeH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2 be the minimum </a:t>
                </a:r>
                <a:r>
                  <a:rPr kumimoji="0" lang="en-US" altLang="zh-CN" sz="240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degree of a B-tree</a:t>
                </a:r>
                <a:r>
                  <a:rPr kumimoji="0" lang="en-US" altLang="zh-CN" sz="24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.</a:t>
                </a:r>
                <a:r>
                  <a:rPr kumimoji="0" lang="en-US" altLang="zh-CN" sz="240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zh-CN" sz="240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The node</a:t>
                </a:r>
                <a:r>
                  <a:rPr kumimoji="0" lang="en-US" altLang="zh-CN" sz="24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has at least t -1 = </a:t>
                </a:r>
                <a:r>
                  <a:rPr lang="en-US" altLang="zh-CN" sz="2400" baseline="300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┌</a:t>
                </a:r>
                <a14:m>
                  <m:oMath xmlns:m="http://schemas.openxmlformats.org/officeDocument/2006/math">
                    <m:r>
                      <a:rPr lang="en-US" altLang="zh-CN" sz="2400" dirty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altLang="zh-CN" sz="2400" i="1" dirty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i="1" dirty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altLang="zh-CN" sz="2400" i="1" dirty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CN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baseline="300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┐</a:t>
                </a:r>
                <a:r>
                  <a:rPr kumimoji="0" lang="en-US" altLang="zh-CN" sz="24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– 1 keys, and </a:t>
                </a:r>
                <a:r>
                  <a:rPr lang="en-US" altLang="zh-CN" sz="2400" baseline="300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┌</a:t>
                </a:r>
                <a14:m>
                  <m:oMath xmlns:m="http://schemas.openxmlformats.org/officeDocument/2006/math">
                    <m:r>
                      <a:rPr lang="en-US" altLang="zh-CN" sz="2400" dirty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altLang="zh-CN" sz="2400" i="1" dirty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i="1" dirty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altLang="zh-CN" sz="2400" i="1" dirty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CN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baseline="300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┐ </a:t>
                </a:r>
                <a:r>
                  <a:rPr kumimoji="0" lang="en-US" altLang="zh-CN" sz="24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children. </a:t>
                </a: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altLang="zh-CN" sz="24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The node has</a:t>
                </a:r>
                <a:r>
                  <a:rPr kumimoji="0" lang="en-US" altLang="zh-CN" sz="240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at most 2</a:t>
                </a:r>
                <a:r>
                  <a:rPr lang="en-US" altLang="zh-CN" sz="2400" dirty="0">
                    <a:highlight>
                      <a:srgbClr val="FFFF00"/>
                    </a:highlight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baseline="300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┌</a:t>
                </a:r>
                <a14:m>
                  <m:oMath xmlns:m="http://schemas.openxmlformats.org/officeDocument/2006/math">
                    <m:r>
                      <a:rPr lang="en-US" altLang="zh-CN" sz="2400" dirty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altLang="zh-CN" sz="2400" i="1" dirty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i="1" dirty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altLang="zh-CN" sz="2400" i="1" dirty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CN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baseline="300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┐ </a:t>
                </a:r>
                <a:r>
                  <a:rPr lang="en-US" altLang="zh-CN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-1 = n – 1 keys and 2t = 2 </a:t>
                </a:r>
                <a:r>
                  <a:rPr lang="en-US" altLang="zh-CN" sz="2400" baseline="300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┌</a:t>
                </a:r>
                <a14:m>
                  <m:oMath xmlns:m="http://schemas.openxmlformats.org/officeDocument/2006/math">
                    <m:r>
                      <a:rPr lang="en-US" altLang="zh-CN" sz="2400" dirty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altLang="zh-CN" sz="2400" i="1" dirty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i="1" dirty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altLang="zh-CN" sz="2400" i="1" dirty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CN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baseline="300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┐ </a:t>
                </a:r>
                <a:r>
                  <a:rPr lang="en-US" altLang="zh-CN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= n children.</a:t>
                </a:r>
                <a:endParaRPr kumimoji="0" lang="en-US" altLang="zh-CN" sz="2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highlight>
                    <a:srgbClr val="FFFF00"/>
                  </a:highligh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80226" y="4346222"/>
                <a:ext cx="9161754" cy="2307748"/>
              </a:xfrm>
              <a:prstGeom prst="rect">
                <a:avLst/>
              </a:prstGeom>
              <a:blipFill>
                <a:blip r:embed="rId2"/>
                <a:stretch>
                  <a:fillRect l="-998" t="-1583" b="-237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utoShape 8"/>
          <p:cNvSpPr>
            <a:spLocks noChangeArrowheads="1"/>
          </p:cNvSpPr>
          <p:nvPr/>
        </p:nvSpPr>
        <p:spPr bwMode="auto">
          <a:xfrm>
            <a:off x="2755206" y="3748339"/>
            <a:ext cx="428625" cy="684212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8"/>
          <p:cNvSpPr>
            <a:spLocks noChangeArrowheads="1"/>
          </p:cNvSpPr>
          <p:nvPr/>
        </p:nvSpPr>
        <p:spPr bwMode="auto">
          <a:xfrm>
            <a:off x="4041885" y="3748339"/>
            <a:ext cx="428625" cy="684212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8"/>
          <p:cNvSpPr>
            <a:spLocks noChangeArrowheads="1"/>
          </p:cNvSpPr>
          <p:nvPr/>
        </p:nvSpPr>
        <p:spPr bwMode="auto">
          <a:xfrm>
            <a:off x="5451437" y="3742798"/>
            <a:ext cx="428625" cy="684212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8"/>
          <p:cNvSpPr>
            <a:spLocks noChangeArrowheads="1"/>
          </p:cNvSpPr>
          <p:nvPr/>
        </p:nvSpPr>
        <p:spPr bwMode="auto">
          <a:xfrm>
            <a:off x="6714439" y="3753067"/>
            <a:ext cx="428625" cy="684212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8"/>
          <p:cNvSpPr>
            <a:spLocks noChangeArrowheads="1"/>
          </p:cNvSpPr>
          <p:nvPr/>
        </p:nvSpPr>
        <p:spPr bwMode="auto">
          <a:xfrm>
            <a:off x="8050290" y="3753067"/>
            <a:ext cx="428625" cy="684212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AutoShape 1"/>
          <p:cNvSpPr>
            <a:spLocks noChangeShapeType="1"/>
          </p:cNvSpPr>
          <p:nvPr/>
        </p:nvSpPr>
        <p:spPr bwMode="auto">
          <a:xfrm flipH="1">
            <a:off x="4256198" y="2827555"/>
            <a:ext cx="57150" cy="9255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5" name="AutoShape 1"/>
          <p:cNvSpPr>
            <a:spLocks noChangeShapeType="1"/>
          </p:cNvSpPr>
          <p:nvPr/>
        </p:nvSpPr>
        <p:spPr bwMode="auto">
          <a:xfrm flipH="1">
            <a:off x="6914257" y="2834627"/>
            <a:ext cx="57150" cy="9255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6" name="AutoShape 1"/>
          <p:cNvSpPr>
            <a:spLocks noChangeShapeType="1"/>
          </p:cNvSpPr>
          <p:nvPr/>
        </p:nvSpPr>
        <p:spPr bwMode="auto">
          <a:xfrm>
            <a:off x="5635233" y="2859494"/>
            <a:ext cx="45719" cy="9255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7" name="AutoShape 1"/>
          <p:cNvSpPr>
            <a:spLocks noChangeShapeType="1"/>
          </p:cNvSpPr>
          <p:nvPr/>
        </p:nvSpPr>
        <p:spPr bwMode="auto">
          <a:xfrm flipH="1">
            <a:off x="8259145" y="2851869"/>
            <a:ext cx="57150" cy="9255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9" name="Thought Bubble: Cloud 28">
            <a:extLst>
              <a:ext uri="{FF2B5EF4-FFF2-40B4-BE49-F238E27FC236}">
                <a16:creationId xmlns:a16="http://schemas.microsoft.com/office/drawing/2014/main" id="{C53B51DC-5466-47D7-A4D0-CC19052FFFC1}"/>
              </a:ext>
            </a:extLst>
          </p:cNvPr>
          <p:cNvSpPr/>
          <p:nvPr/>
        </p:nvSpPr>
        <p:spPr>
          <a:xfrm flipH="1">
            <a:off x="839895" y="2339849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0" name="Picture 29" descr="Image result for smiley face images">
            <a:extLst>
              <a:ext uri="{FF2B5EF4-FFF2-40B4-BE49-F238E27FC236}">
                <a16:creationId xmlns:a16="http://schemas.microsoft.com/office/drawing/2014/main" id="{17074699-7785-4F5C-9FCE-2F10333046B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53708">
            <a:off x="700604" y="2155509"/>
            <a:ext cx="667018" cy="44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AutoShape 8">
            <a:extLst>
              <a:ext uri="{FF2B5EF4-FFF2-40B4-BE49-F238E27FC236}">
                <a16:creationId xmlns:a16="http://schemas.microsoft.com/office/drawing/2014/main" id="{9E2D6A36-73B5-4085-9F90-A41676007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7869" y="3736065"/>
            <a:ext cx="428625" cy="684212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AutoShape 1">
            <a:extLst>
              <a:ext uri="{FF2B5EF4-FFF2-40B4-BE49-F238E27FC236}">
                <a16:creationId xmlns:a16="http://schemas.microsoft.com/office/drawing/2014/main" id="{EA71354B-6A65-4B61-9CF8-4C5D5A6958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537171" y="2835221"/>
            <a:ext cx="57150" cy="92551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1832698-0D83-493D-BAF4-0F93FB8C82D9}"/>
              </a:ext>
            </a:extLst>
          </p:cNvPr>
          <p:cNvSpPr/>
          <p:nvPr/>
        </p:nvSpPr>
        <p:spPr>
          <a:xfrm>
            <a:off x="1554382" y="398898"/>
            <a:ext cx="14121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B-Trees</a:t>
            </a:r>
            <a:endParaRPr lang="en-US" sz="3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8614D23-B90D-465A-89AD-8CF3F8F721B1}"/>
              </a:ext>
            </a:extLst>
          </p:cNvPr>
          <p:cNvSpPr txBox="1"/>
          <p:nvPr/>
        </p:nvSpPr>
        <p:spPr>
          <a:xfrm>
            <a:off x="9746494" y="5807184"/>
            <a:ext cx="2037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[t ,  2t] children 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778E867-619F-49E8-ABB6-A467280AA6AD}"/>
              </a:ext>
            </a:extLst>
          </p:cNvPr>
          <p:cNvSpPr txBox="1"/>
          <p:nvPr/>
        </p:nvSpPr>
        <p:spPr>
          <a:xfrm>
            <a:off x="9746494" y="5424535"/>
            <a:ext cx="2034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[t – 1, 2t – 1] keys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72002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5">
                <a:extLst>
                  <a:ext uri="{FF2B5EF4-FFF2-40B4-BE49-F238E27FC236}">
                    <a16:creationId xmlns:a16="http://schemas.microsoft.com/office/drawing/2014/main" id="{2606A52F-1767-45B3-96A1-80165EBF3F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2505" y="1061004"/>
                <a:ext cx="9114798" cy="55545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eaLnBrk="0" fontAlgn="base" hangingPunct="0">
                  <a:spcAft>
                    <a:spcPts val="600"/>
                  </a:spcAft>
                </a:pPr>
                <a:r>
                  <a:rPr lang="en-US" altLang="zh-CN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A </a:t>
                </a:r>
                <a:r>
                  <a:rPr lang="en-US" altLang="zh-CN" sz="2400" i="1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B-tree</a:t>
                </a:r>
                <a:r>
                  <a:rPr lang="en-US" altLang="zh-CN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of </a:t>
                </a:r>
                <a:r>
                  <a:rPr lang="en-US" altLang="zh-CN" sz="2400" b="1" i="1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order</a:t>
                </a:r>
                <a:r>
                  <a:rPr lang="en-US" altLang="zh-CN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m </a:t>
                </a:r>
                <a14:m>
                  <m:oMath xmlns:m="http://schemas.openxmlformats.org/officeDocument/2006/math">
                    <m:r>
                      <a:rPr lang="en-US" altLang="zh-CN" sz="2400" i="1" smtClean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</m:oMath>
                </a14:m>
                <a:r>
                  <a:rPr lang="en-US" altLang="zh-CN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2 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must satisfy the following structural properties:</a:t>
                </a:r>
              </a:p>
              <a:p>
                <a:pPr marL="342900" lvl="0" indent="-342900" eaLnBrk="0" fontAlgn="base" hangingPunct="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The root 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is either a leaf or </a:t>
                </a:r>
                <a:r>
                  <a:rPr lang="en-US" altLang="zh-CN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has between 2 and m (i.e., 2t) children.</a:t>
                </a:r>
              </a:p>
              <a:p>
                <a:pPr marL="342900" lvl="0" indent="-342900" eaLnBrk="0" fontAlgn="base" hangingPunct="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altLang="zh-CN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Each node, except for the root and the leaves, has between </a:t>
                </a:r>
                <a:r>
                  <a:rPr lang="en-US" altLang="zh-CN" sz="2400" baseline="300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┌</a:t>
                </a:r>
                <a14:m>
                  <m:oMath xmlns:m="http://schemas.openxmlformats.org/officeDocument/2006/math">
                    <m:r>
                      <a:rPr lang="en-US" altLang="zh-CN" sz="2400" dirty="0"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altLang="zh-CN" sz="2400" i="1" dirty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b="0" i="1" dirty="0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altLang="zh-CN" sz="2400" i="1" dirty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CN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baseline="300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┐ 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and m children (and hence between </a:t>
                </a:r>
                <a:r>
                  <a:rPr lang="en-US" altLang="zh-CN" sz="2400" baseline="300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┌</a:t>
                </a:r>
                <a14:m>
                  <m:oMath xmlns:m="http://schemas.openxmlformats.org/officeDocument/2006/math">
                    <m:r>
                      <a:rPr lang="en-US" altLang="zh-CN" sz="2400" dirty="0"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altLang="zh-CN" sz="2400" i="1" dirty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i="1" dirty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altLang="zh-CN" sz="2400" i="1" dirty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CN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baseline="300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┐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-1 and m – 1 keys). </a:t>
                </a:r>
              </a:p>
              <a:p>
                <a:pPr marL="342900" lvl="0" indent="-342900" eaLnBrk="0" fontAlgn="base" hangingPunct="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kumimoji="0" lang="en-US" altLang="zh-CN" sz="24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The 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tree is (perfectly) balanced, i.e., all its leaves are at the same level.</a:t>
                </a:r>
              </a:p>
              <a:p>
                <a:pPr lvl="0" eaLnBrk="0" fontAlgn="base" hangingPunct="0">
                  <a:spcAft>
                    <a:spcPts val="600"/>
                  </a:spcAft>
                </a:pPr>
                <a:endParaRPr kumimoji="0" lang="en-US" altLang="zh-CN" sz="2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lvl="0" eaLnBrk="0" fontAlgn="base" hangingPunct="0">
                  <a:spcAft>
                    <a:spcPts val="600"/>
                  </a:spcAft>
                </a:pPr>
                <a:r>
                  <a:rPr lang="en-US" altLang="zh-CN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Note that 2t = m.</a:t>
                </a:r>
                <a:endParaRPr kumimoji="0" lang="en-US" altLang="zh-CN" sz="2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lvl="0" eaLnBrk="0" fontAlgn="base" hangingPunct="0">
                  <a:spcAft>
                    <a:spcPts val="600"/>
                  </a:spcAft>
                </a:pPr>
                <a:endParaRPr kumimoji="0" lang="en-US" altLang="zh-CN" sz="2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lvl="0" eaLnBrk="0" fontAlgn="base" hangingPunct="0">
                  <a:spcAft>
                    <a:spcPts val="600"/>
                  </a:spcAft>
                </a:pPr>
                <a:r>
                  <a:rPr lang="en-US" altLang="zh-CN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Let t</a:t>
                </a:r>
                <a:r>
                  <a:rPr kumimoji="0" lang="en-US" altLang="zh-CN" sz="24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= </a:t>
                </a:r>
                <a:r>
                  <a:rPr kumimoji="0" lang="en-US" altLang="zh-CN" sz="2400" i="0" u="none" strike="noStrike" cap="none" normalizeH="0" baseline="3000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┌</a:t>
                </a:r>
                <a14:m>
                  <m:oMath xmlns:m="http://schemas.openxmlformats.org/officeDocument/2006/math">
                    <m:r>
                      <a:rPr kumimoji="0" lang="en-US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kumimoji="0" lang="en-US" altLang="zh-CN" sz="240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altLang="zh-CN" sz="240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kumimoji="0" lang="en-US" altLang="zh-CN" sz="240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US" altLang="zh-CN" sz="24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zh-CN" sz="2400" i="0" u="none" strike="noStrike" cap="none" normalizeH="0" baseline="3000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┐</a:t>
                </a:r>
                <a:r>
                  <a:rPr lang="en-US" altLang="zh-CN" sz="2400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</m:oMath>
                </a14:m>
                <a:r>
                  <a:rPr lang="en-US" altLang="zh-CN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2 </a:t>
                </a:r>
                <a:r>
                  <a:rPr kumimoji="0" lang="en-US" altLang="zh-CN" sz="24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degree. Then</a:t>
                </a:r>
                <a:r>
                  <a:rPr kumimoji="0" lang="en-US" altLang="zh-CN" sz="240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t</a:t>
                </a:r>
                <a:r>
                  <a:rPr kumimoji="0" lang="en-US" altLang="zh-CN" sz="24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he node</a:t>
                </a:r>
                <a:r>
                  <a:rPr kumimoji="0" lang="en-US" altLang="zh-CN" sz="2400" i="0" u="none" strike="noStrike" cap="none" normalizeH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zh-CN" sz="24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has at least t -1 = </a:t>
                </a:r>
                <a:r>
                  <a:rPr lang="en-US" altLang="zh-CN" sz="2400" baseline="300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┌</a:t>
                </a:r>
                <a14:m>
                  <m:oMath xmlns:m="http://schemas.openxmlformats.org/officeDocument/2006/math">
                    <m:r>
                      <a:rPr lang="en-US" altLang="zh-CN" sz="2400" dirty="0"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altLang="zh-CN" sz="2400" i="1" dirty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i="1" dirty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altLang="zh-CN" sz="2400" i="1" dirty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CN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baseline="300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┐</a:t>
                </a:r>
                <a:r>
                  <a:rPr kumimoji="0" lang="en-US" altLang="zh-CN" sz="24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– 1 keys, and </a:t>
                </a:r>
                <a:r>
                  <a:rPr lang="en-US" altLang="zh-CN" sz="2400" baseline="300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┌</a:t>
                </a:r>
                <a14:m>
                  <m:oMath xmlns:m="http://schemas.openxmlformats.org/officeDocument/2006/math">
                    <m:r>
                      <a:rPr lang="en-US" altLang="zh-CN" sz="2400" dirty="0"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altLang="zh-CN" sz="2400" i="1" dirty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i="1" dirty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altLang="zh-CN" sz="2400" i="1" dirty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CN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baseline="300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┐ </a:t>
                </a:r>
                <a:r>
                  <a:rPr kumimoji="0" lang="en-US" altLang="zh-CN" sz="24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children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; and has at most 2</a:t>
                </a:r>
                <a:r>
                  <a:rPr lang="en-US" altLang="zh-CN" sz="2400" dirty="0"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baseline="300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┌</a:t>
                </a:r>
                <a14:m>
                  <m:oMath xmlns:m="http://schemas.openxmlformats.org/officeDocument/2006/math">
                    <m:r>
                      <a:rPr lang="en-US" altLang="zh-CN" sz="2400" dirty="0"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altLang="zh-CN" sz="2400" i="1" dirty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i="1" dirty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altLang="zh-CN" sz="2400" i="1" dirty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CN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baseline="300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┐ 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-1 = n – 1 keys and 2t = 2 </a:t>
                </a:r>
                <a:r>
                  <a:rPr lang="en-US" altLang="zh-CN" sz="2400" baseline="300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┌</a:t>
                </a:r>
                <a14:m>
                  <m:oMath xmlns:m="http://schemas.openxmlformats.org/officeDocument/2006/math">
                    <m:r>
                      <a:rPr lang="en-US" altLang="zh-CN" sz="2400" dirty="0"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en-US" altLang="zh-CN" sz="2400" i="1" dirty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i="1" dirty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altLang="zh-CN" sz="2400" i="1" dirty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zh-CN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baseline="300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┐ 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= n children.</a:t>
                </a:r>
                <a:endParaRPr kumimoji="0" lang="en-US" altLang="zh-CN" sz="2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5">
                <a:extLst>
                  <a:ext uri="{FF2B5EF4-FFF2-40B4-BE49-F238E27FC236}">
                    <a16:creationId xmlns:a16="http://schemas.microsoft.com/office/drawing/2014/main" id="{2606A52F-1767-45B3-96A1-80165EBF3F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62505" y="1061004"/>
                <a:ext cx="9114798" cy="5554598"/>
              </a:xfrm>
              <a:prstGeom prst="rect">
                <a:avLst/>
              </a:prstGeom>
              <a:blipFill>
                <a:blip r:embed="rId2"/>
                <a:stretch>
                  <a:fillRect l="-1070" t="-439" r="-535" b="-208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5EB61320-0977-4B94-8DDC-8F6D8AB4EDB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16679">
            <a:off x="565432" y="1507720"/>
            <a:ext cx="667018" cy="44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83E5D5D-F2C5-43A8-B29D-4008238CF375}"/>
              </a:ext>
            </a:extLst>
          </p:cNvPr>
          <p:cNvSpPr/>
          <p:nvPr/>
        </p:nvSpPr>
        <p:spPr>
          <a:xfrm>
            <a:off x="1698172" y="318901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CFE69F-F37C-44EA-AA69-B25539CE0B23}"/>
              </a:ext>
            </a:extLst>
          </p:cNvPr>
          <p:cNvSpPr txBox="1"/>
          <p:nvPr/>
        </p:nvSpPr>
        <p:spPr>
          <a:xfrm>
            <a:off x="9590870" y="3468971"/>
            <a:ext cx="2037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[t ,  2t] children 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6089BD-0AE9-480E-AA75-ED82641EE895}"/>
              </a:ext>
            </a:extLst>
          </p:cNvPr>
          <p:cNvSpPr txBox="1"/>
          <p:nvPr/>
        </p:nvSpPr>
        <p:spPr>
          <a:xfrm>
            <a:off x="9590870" y="3810965"/>
            <a:ext cx="2037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[t – 1, 2t – 1] keys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94522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8206" y="888274"/>
            <a:ext cx="9180611" cy="532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 the B-Tree version </a:t>
            </a:r>
          </a:p>
          <a:p>
            <a:pPr marL="461963" marR="0" lvl="0" indent="-4619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Store all data records (or record keys) at the leaves,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in increasing order of the keys.</a:t>
            </a:r>
          </a:p>
          <a:p>
            <a:pPr marL="461963" marR="0" lvl="0" indent="-4619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Use the parental nodes for indexing.</a:t>
            </a:r>
          </a:p>
          <a:p>
            <a:pPr marL="461963" marR="0" lvl="0" indent="-4619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Let each parental node contain n-1 ordered keys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k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&lt;  k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&lt;  … &lt;  k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n-1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assumed, for the sake of simplicity, to be distinct.  The keys are interposed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with n pointers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to the node’s children so that all the keys in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substree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US" sz="2400" baseline="-25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&lt; 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k</a:t>
            </a:r>
            <a:r>
              <a:rPr lang="en-US" sz="2400" baseline="-25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≤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i+1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where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= 1, 2, …, i-1 .  </a:t>
            </a:r>
          </a:p>
          <a:p>
            <a:pPr marL="461963" marR="0" lvl="0" indent="-4619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node depicted in the Figure 7.7 is called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n-node.</a:t>
            </a:r>
          </a:p>
          <a:p>
            <a:pPr marL="461963" marR="0" lvl="0" indent="-4619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Thus,  all the nodes in a classic binary search tree are 2-nodes; a 2-3 tree comprises 2-nodes and 3-nodes.</a:t>
            </a: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B78CF9AE-1A83-4D85-AF88-827422BDFCA3}"/>
              </a:ext>
            </a:extLst>
          </p:cNvPr>
          <p:cNvSpPr/>
          <p:nvPr/>
        </p:nvSpPr>
        <p:spPr>
          <a:xfrm flipH="1">
            <a:off x="726684" y="1878295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B1D7D5-5F19-41B2-BA11-BD7C02B072E6}"/>
              </a:ext>
            </a:extLst>
          </p:cNvPr>
          <p:cNvSpPr/>
          <p:nvPr/>
        </p:nvSpPr>
        <p:spPr>
          <a:xfrm>
            <a:off x="1323703" y="303499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348122663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1045" y="1942439"/>
            <a:ext cx="8282189" cy="436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 B-tree of order m ≥ 2 must satisfy the following structural properties:</a:t>
            </a:r>
          </a:p>
          <a:p>
            <a:pPr marL="914400" lvl="1" indent="-4572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root is either a leaf or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has between 2 and m children (1 and m – 1 keys)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pPr marL="914400" lvl="1" indent="-4572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Each node, except for the root and the leaves, has between  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┌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m/2 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┐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and  m children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(and hence between  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┌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m/2 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┐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- 1 and  m – 1 keys).</a:t>
            </a:r>
          </a:p>
          <a:p>
            <a:pPr marL="914400" lvl="1" indent="-4572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tree is (perfectly) balanced;  i.e., all its leaves are at the same level.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94F18258-98FA-4AA5-A1B3-0A47820D7F51}"/>
              </a:ext>
            </a:extLst>
          </p:cNvPr>
          <p:cNvSpPr/>
          <p:nvPr/>
        </p:nvSpPr>
        <p:spPr>
          <a:xfrm flipH="1">
            <a:off x="839895" y="2339849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4536AA76-83FF-4372-9DE5-B7F1F622D12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04" y="2119674"/>
            <a:ext cx="667018" cy="44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4DD3484-DFC7-4EF7-9302-4F8F46F13E19}"/>
              </a:ext>
            </a:extLst>
          </p:cNvPr>
          <p:cNvSpPr/>
          <p:nvPr/>
        </p:nvSpPr>
        <p:spPr>
          <a:xfrm>
            <a:off x="1663337" y="1006879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331083249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0326" y="888127"/>
            <a:ext cx="9457333" cy="5245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7.8 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Example of a B-tree of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order 4 </a:t>
            </a: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(2t = 4 children, max 2t-1 = 3 keys)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711199"/>
              </p:ext>
            </p:extLst>
          </p:nvPr>
        </p:nvGraphicFramePr>
        <p:xfrm>
          <a:off x="4319692" y="1673733"/>
          <a:ext cx="3187100" cy="3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5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5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5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5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94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AutoShape 3"/>
          <p:cNvSpPr>
            <a:spLocks noChangeShapeType="1"/>
          </p:cNvSpPr>
          <p:nvPr/>
        </p:nvSpPr>
        <p:spPr bwMode="auto">
          <a:xfrm flipH="1">
            <a:off x="1711721" y="1871853"/>
            <a:ext cx="2897268" cy="118240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2"/>
          <p:cNvSpPr>
            <a:spLocks noChangeShapeType="1"/>
          </p:cNvSpPr>
          <p:nvPr/>
        </p:nvSpPr>
        <p:spPr bwMode="auto">
          <a:xfrm flipH="1">
            <a:off x="4935984" y="1871853"/>
            <a:ext cx="547677" cy="119970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"/>
          <p:cNvSpPr>
            <a:spLocks noChangeShapeType="1"/>
          </p:cNvSpPr>
          <p:nvPr/>
        </p:nvSpPr>
        <p:spPr bwMode="auto">
          <a:xfrm>
            <a:off x="6340330" y="1918995"/>
            <a:ext cx="1880391" cy="115256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208014"/>
              </p:ext>
            </p:extLst>
          </p:nvPr>
        </p:nvGraphicFramePr>
        <p:xfrm>
          <a:off x="1409296" y="3071555"/>
          <a:ext cx="3199693" cy="3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94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459780"/>
              </p:ext>
            </p:extLst>
          </p:nvPr>
        </p:nvGraphicFramePr>
        <p:xfrm>
          <a:off x="4740485" y="3077059"/>
          <a:ext cx="3199693" cy="3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34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40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08595"/>
              </p:ext>
            </p:extLst>
          </p:nvPr>
        </p:nvGraphicFramePr>
        <p:xfrm>
          <a:off x="8071674" y="3071555"/>
          <a:ext cx="3199693" cy="4008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75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66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08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782210"/>
              </p:ext>
            </p:extLst>
          </p:nvPr>
        </p:nvGraphicFramePr>
        <p:xfrm>
          <a:off x="1026072" y="4554160"/>
          <a:ext cx="1371297" cy="3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802881"/>
              </p:ext>
            </p:extLst>
          </p:nvPr>
        </p:nvGraphicFramePr>
        <p:xfrm>
          <a:off x="3509555" y="4571916"/>
          <a:ext cx="1371297" cy="3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4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361061"/>
              </p:ext>
            </p:extLst>
          </p:nvPr>
        </p:nvGraphicFramePr>
        <p:xfrm>
          <a:off x="2496363" y="4554160"/>
          <a:ext cx="914198" cy="3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66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330155"/>
              </p:ext>
            </p:extLst>
          </p:nvPr>
        </p:nvGraphicFramePr>
        <p:xfrm>
          <a:off x="7795640" y="4596896"/>
          <a:ext cx="1371297" cy="360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5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673556"/>
              </p:ext>
            </p:extLst>
          </p:nvPr>
        </p:nvGraphicFramePr>
        <p:xfrm>
          <a:off x="10207610" y="4627875"/>
          <a:ext cx="1371297" cy="379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95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858585"/>
              </p:ext>
            </p:extLst>
          </p:nvPr>
        </p:nvGraphicFramePr>
        <p:xfrm>
          <a:off x="4935984" y="4590254"/>
          <a:ext cx="914198" cy="3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75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733784"/>
              </p:ext>
            </p:extLst>
          </p:nvPr>
        </p:nvGraphicFramePr>
        <p:xfrm>
          <a:off x="5883284" y="4603179"/>
          <a:ext cx="914198" cy="3868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8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476947"/>
              </p:ext>
            </p:extLst>
          </p:nvPr>
        </p:nvGraphicFramePr>
        <p:xfrm>
          <a:off x="6839462" y="4591805"/>
          <a:ext cx="914198" cy="3894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94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586734"/>
              </p:ext>
            </p:extLst>
          </p:nvPr>
        </p:nvGraphicFramePr>
        <p:xfrm>
          <a:off x="9214421" y="4629814"/>
          <a:ext cx="914198" cy="3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5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AutoShape 2"/>
          <p:cNvSpPr>
            <a:spLocks noChangeShapeType="1"/>
          </p:cNvSpPr>
          <p:nvPr/>
        </p:nvSpPr>
        <p:spPr bwMode="auto">
          <a:xfrm flipH="1">
            <a:off x="1097301" y="3340514"/>
            <a:ext cx="547677" cy="119970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2"/>
          <p:cNvSpPr>
            <a:spLocks noChangeShapeType="1"/>
          </p:cNvSpPr>
          <p:nvPr/>
        </p:nvSpPr>
        <p:spPr bwMode="auto">
          <a:xfrm>
            <a:off x="2510647" y="3313696"/>
            <a:ext cx="198716" cy="125822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AutoShape 2"/>
          <p:cNvSpPr>
            <a:spLocks noChangeShapeType="1"/>
          </p:cNvSpPr>
          <p:nvPr/>
        </p:nvSpPr>
        <p:spPr bwMode="auto">
          <a:xfrm>
            <a:off x="3460460" y="3303155"/>
            <a:ext cx="198716" cy="125822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AutoShape 2"/>
          <p:cNvSpPr>
            <a:spLocks noChangeShapeType="1"/>
          </p:cNvSpPr>
          <p:nvPr/>
        </p:nvSpPr>
        <p:spPr bwMode="auto">
          <a:xfrm>
            <a:off x="4902882" y="3340514"/>
            <a:ext cx="198716" cy="125822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AutoShape 2"/>
          <p:cNvSpPr>
            <a:spLocks noChangeShapeType="1"/>
          </p:cNvSpPr>
          <p:nvPr/>
        </p:nvSpPr>
        <p:spPr bwMode="auto">
          <a:xfrm>
            <a:off x="5901657" y="3332034"/>
            <a:ext cx="198716" cy="125822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AutoShape 2"/>
          <p:cNvSpPr>
            <a:spLocks noChangeShapeType="1"/>
          </p:cNvSpPr>
          <p:nvPr/>
        </p:nvSpPr>
        <p:spPr bwMode="auto">
          <a:xfrm>
            <a:off x="6801074" y="3340514"/>
            <a:ext cx="198716" cy="125822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AutoShape 2"/>
          <p:cNvSpPr>
            <a:spLocks noChangeShapeType="1"/>
          </p:cNvSpPr>
          <p:nvPr/>
        </p:nvSpPr>
        <p:spPr bwMode="auto">
          <a:xfrm>
            <a:off x="7670801" y="3359320"/>
            <a:ext cx="198716" cy="125822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AutoShape 2"/>
          <p:cNvSpPr>
            <a:spLocks noChangeShapeType="1"/>
          </p:cNvSpPr>
          <p:nvPr/>
        </p:nvSpPr>
        <p:spPr bwMode="auto">
          <a:xfrm>
            <a:off x="8282571" y="3295939"/>
            <a:ext cx="1149927" cy="1329061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AutoShape 2"/>
          <p:cNvSpPr>
            <a:spLocks noChangeShapeType="1"/>
          </p:cNvSpPr>
          <p:nvPr/>
        </p:nvSpPr>
        <p:spPr bwMode="auto">
          <a:xfrm>
            <a:off x="9205595" y="3295939"/>
            <a:ext cx="1149927" cy="1329061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2DC1E35-0FCB-4118-AAA2-62341DE722D3}"/>
              </a:ext>
            </a:extLst>
          </p:cNvPr>
          <p:cNvSpPr/>
          <p:nvPr/>
        </p:nvSpPr>
        <p:spPr>
          <a:xfrm>
            <a:off x="1228992" y="5554239"/>
            <a:ext cx="99800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At h, it has 3*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</a:t>
            </a:r>
            <a:r>
              <a:rPr lang="en-US" sz="2400" baseline="30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keys, where m is the number of children in a nodes.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For a tree with h = 2, then we could have 3*4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0 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+ 3*4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1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+ 3*m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2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= 63 keys.</a:t>
            </a:r>
            <a:endParaRPr lang="en-US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AF09E33-D7B4-432C-BB3F-C7164FBF3A1D}"/>
              </a:ext>
            </a:extLst>
          </p:cNvPr>
          <p:cNvSpPr/>
          <p:nvPr/>
        </p:nvSpPr>
        <p:spPr>
          <a:xfrm>
            <a:off x="1409296" y="263288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20283122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5017" y="1582341"/>
            <a:ext cx="9774315" cy="441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Note: </a:t>
            </a:r>
          </a:p>
          <a:p>
            <a:pPr marL="854075" lvl="1" indent="-396875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Each node has 3 keys. Thus its order m = 4;  </a:t>
            </a:r>
          </a:p>
          <a:p>
            <a:pPr marL="854075" lvl="1" indent="-396875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At depth 0, it has one root node, which contains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3 keys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(i.e., indexes).</a:t>
            </a:r>
          </a:p>
          <a:p>
            <a:pPr marL="854075" lvl="1" indent="-396875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At depth 1, it has m = 4 nodes, whose parental node is their root node. These 4 nodes contain 4 x 3 =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12 keys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(i.e., indexes)</a:t>
            </a:r>
          </a:p>
          <a:p>
            <a:pPr marL="854075" lvl="1" indent="-396875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At depth 2, it has m x m = m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= 4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= 16 nodes, containing m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x 3 =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48 keys.</a:t>
            </a:r>
          </a:p>
          <a:p>
            <a:pPr marL="854075" lvl="1" indent="-396875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At depth 3, it has m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= 4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= 64 nodes, containing m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x 3 = 192 keys.</a:t>
            </a:r>
          </a:p>
          <a:p>
            <a:pPr marL="854075" lvl="1" indent="-396875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At depth h, it has 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</a:t>
            </a:r>
            <a:r>
              <a:rPr lang="en-US" sz="2400" baseline="30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nodes, containing 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</a:t>
            </a:r>
            <a:r>
              <a:rPr lang="en-US" sz="2400" baseline="30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x 3 keys.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C6164FAD-5877-44D7-8182-5197DD7B4ED5}"/>
              </a:ext>
            </a:extLst>
          </p:cNvPr>
          <p:cNvSpPr/>
          <p:nvPr/>
        </p:nvSpPr>
        <p:spPr>
          <a:xfrm flipH="1">
            <a:off x="848804" y="3916100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0823DA-5965-43A2-B867-182FF7AF195D}"/>
              </a:ext>
            </a:extLst>
          </p:cNvPr>
          <p:cNvSpPr/>
          <p:nvPr/>
        </p:nvSpPr>
        <p:spPr>
          <a:xfrm>
            <a:off x="1715589" y="771747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119970587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242874" y="905142"/>
                <a:ext cx="9667781" cy="57216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2600" dirty="0">
                    <a:ea typeface="SimSun" panose="02010600030101010101" pitchFamily="2" charset="-122"/>
                  </a:rPr>
                  <a:t>The height of a B-tree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The number of disk accesses required for most operations on a B-tree is proportional to the height of the B-tree.  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We now analyze the worst-case height of a B-tree.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 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Theorem 18.1 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If  n  ≥  1,  then for any n-key B-tree T of height h and minimum degree t ≥ 2, 	</a:t>
                </a:r>
                <a:r>
                  <a:rPr lang="en-US" sz="2400" dirty="0">
                    <a:solidFill>
                      <a:srgbClr val="0000CC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h   ≤  </a:t>
                </a:r>
                <a:r>
                  <a:rPr lang="en-US" sz="2400" dirty="0" err="1">
                    <a:solidFill>
                      <a:srgbClr val="0000CC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log</a:t>
                </a:r>
                <a:r>
                  <a:rPr lang="en-US" sz="2400" baseline="-25000" dirty="0" err="1">
                    <a:solidFill>
                      <a:srgbClr val="0000CC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t</a:t>
                </a:r>
                <a:r>
                  <a:rPr lang="en-US" sz="2400" dirty="0">
                    <a:solidFill>
                      <a:srgbClr val="0000CC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0000CC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00CC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𝑛</m:t>
                        </m:r>
                        <m:r>
                          <a:rPr lang="en-US" sz="2400" b="0" i="1" smtClean="0">
                            <a:solidFill>
                              <a:srgbClr val="0000CC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+1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00CC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CC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).   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(This is, equivalently, the upper bound on the height h of the B-tree of order m = t with n nodes:  h  ≤  </a:t>
                </a:r>
                <a:r>
                  <a:rPr lang="en-US" sz="2400" baseline="-250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└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  <a:r>
                  <a:rPr lang="en-US" sz="2400" dirty="0" err="1">
                    <a:solidFill>
                      <a:srgbClr val="0000CC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log</a:t>
                </a:r>
                <a:r>
                  <a:rPr lang="en-US" sz="2400" baseline="-25000" dirty="0" err="1">
                    <a:solidFill>
                      <a:srgbClr val="0000CC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t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𝑛</m:t>
                        </m:r>
                        <m:r>
                          <a:rPr lang="en-US" sz="24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+1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 ) </a:t>
                </a:r>
                <a:r>
                  <a:rPr lang="en-US" sz="2400" baseline="-250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┘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 + 1, where t = </a:t>
                </a:r>
                <a:r>
                  <a:rPr lang="en-US" sz="2400" baseline="300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┌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 m/2 </a:t>
                </a:r>
                <a:r>
                  <a:rPr lang="en-US" sz="2400" baseline="300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┐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. )</a:t>
                </a:r>
                <a:endParaRPr lang="en-US" sz="2400" dirty="0"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Proof:  is provided by [</a:t>
                </a:r>
                <a:r>
                  <a:rPr lang="en-US" sz="2400" dirty="0" err="1">
                    <a:latin typeface="Times New Roman" panose="02020603050405020304" pitchFamily="18" charset="0"/>
                    <a:ea typeface="SimSun" panose="02010600030101010101" pitchFamily="2" charset="-122"/>
                  </a:rPr>
                  <a:t>Cormen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]</a:t>
                </a:r>
                <a:endParaRPr lang="en-US" sz="24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874" y="905142"/>
                <a:ext cx="9667781" cy="5721631"/>
              </a:xfrm>
              <a:prstGeom prst="rect">
                <a:avLst/>
              </a:prstGeom>
              <a:blipFill>
                <a:blip r:embed="rId2"/>
                <a:stretch>
                  <a:fillRect l="-1135" t="-852" r="-14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2009DA6F-8730-4F55-AD79-97DD02A0A697}"/>
              </a:ext>
            </a:extLst>
          </p:cNvPr>
          <p:cNvSpPr/>
          <p:nvPr/>
        </p:nvSpPr>
        <p:spPr>
          <a:xfrm>
            <a:off x="1242874" y="231227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ABC044-22C8-46FF-A277-F9CD68F790CE}"/>
              </a:ext>
            </a:extLst>
          </p:cNvPr>
          <p:cNvSpPr txBox="1"/>
          <p:nvPr/>
        </p:nvSpPr>
        <p:spPr>
          <a:xfrm>
            <a:off x="9778767" y="3059668"/>
            <a:ext cx="2037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[t ,  2t] children 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4651D8-7948-4D94-B342-AC3868CF8FD3}"/>
              </a:ext>
            </a:extLst>
          </p:cNvPr>
          <p:cNvSpPr txBox="1"/>
          <p:nvPr/>
        </p:nvSpPr>
        <p:spPr>
          <a:xfrm>
            <a:off x="9782565" y="2690336"/>
            <a:ext cx="2034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[t – 1, 2t – 1] keys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0595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A5F092C-1B82-4190-9CBC-8C704354EC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654567"/>
              </p:ext>
            </p:extLst>
          </p:nvPr>
        </p:nvGraphicFramePr>
        <p:xfrm>
          <a:off x="4319692" y="2083042"/>
          <a:ext cx="3187100" cy="3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5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5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5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5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94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AutoShape 3">
            <a:extLst>
              <a:ext uri="{FF2B5EF4-FFF2-40B4-BE49-F238E27FC236}">
                <a16:creationId xmlns:a16="http://schemas.microsoft.com/office/drawing/2014/main" id="{B23F3146-904B-4099-9413-F315F86FB0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11721" y="2281162"/>
            <a:ext cx="2897268" cy="118240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E024458F-CD34-43E3-8BA5-781064DFBA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35984" y="2281162"/>
            <a:ext cx="547677" cy="119970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1">
            <a:extLst>
              <a:ext uri="{FF2B5EF4-FFF2-40B4-BE49-F238E27FC236}">
                <a16:creationId xmlns:a16="http://schemas.microsoft.com/office/drawing/2014/main" id="{3A7CE688-16CF-40D2-A448-10A94EE32D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40330" y="2328304"/>
            <a:ext cx="1880391" cy="115256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5F4FDCD-48C3-4ECC-A5CE-7491A94D09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187660"/>
              </p:ext>
            </p:extLst>
          </p:nvPr>
        </p:nvGraphicFramePr>
        <p:xfrm>
          <a:off x="1409296" y="3480864"/>
          <a:ext cx="3199693" cy="3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94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DAB7963-BD42-414F-A7AC-227DD74E9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522847"/>
              </p:ext>
            </p:extLst>
          </p:nvPr>
        </p:nvGraphicFramePr>
        <p:xfrm>
          <a:off x="4740485" y="3486368"/>
          <a:ext cx="3199693" cy="3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34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40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45BFC05-9A82-4B3A-A0FA-522317B0A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577859"/>
              </p:ext>
            </p:extLst>
          </p:nvPr>
        </p:nvGraphicFramePr>
        <p:xfrm>
          <a:off x="8071674" y="3480864"/>
          <a:ext cx="3199693" cy="4008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75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66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08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9BD7953-A367-4EE2-BCA6-727A273E36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364604"/>
              </p:ext>
            </p:extLst>
          </p:nvPr>
        </p:nvGraphicFramePr>
        <p:xfrm>
          <a:off x="1026072" y="4963469"/>
          <a:ext cx="1371297" cy="3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B8115DD-9B99-4270-BAF8-9C9DC02BF2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971843"/>
              </p:ext>
            </p:extLst>
          </p:nvPr>
        </p:nvGraphicFramePr>
        <p:xfrm>
          <a:off x="3509555" y="4981225"/>
          <a:ext cx="1371297" cy="3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4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FE81AA5-5874-47FC-A330-A66F3099BE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47362"/>
              </p:ext>
            </p:extLst>
          </p:nvPr>
        </p:nvGraphicFramePr>
        <p:xfrm>
          <a:off x="2496363" y="4963469"/>
          <a:ext cx="914198" cy="3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66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58E484CE-26EB-4CA2-99B6-5FEEC63D08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957898"/>
              </p:ext>
            </p:extLst>
          </p:nvPr>
        </p:nvGraphicFramePr>
        <p:xfrm>
          <a:off x="7795640" y="5006205"/>
          <a:ext cx="1371297" cy="360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5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B08910A-206F-4137-AA95-3C3E69471D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302385"/>
              </p:ext>
            </p:extLst>
          </p:nvPr>
        </p:nvGraphicFramePr>
        <p:xfrm>
          <a:off x="10207610" y="5037184"/>
          <a:ext cx="1371297" cy="379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95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038A29A8-8871-4CB3-ACB8-04ADD3D336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963937"/>
              </p:ext>
            </p:extLst>
          </p:nvPr>
        </p:nvGraphicFramePr>
        <p:xfrm>
          <a:off x="4935984" y="4999563"/>
          <a:ext cx="914198" cy="3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75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1A961935-DED1-4D9B-93AE-31CB6D206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643951"/>
              </p:ext>
            </p:extLst>
          </p:nvPr>
        </p:nvGraphicFramePr>
        <p:xfrm>
          <a:off x="5883284" y="5012488"/>
          <a:ext cx="914198" cy="3868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8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B4EC9D6-A90D-45F5-AE60-A696FF7B25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867510"/>
              </p:ext>
            </p:extLst>
          </p:nvPr>
        </p:nvGraphicFramePr>
        <p:xfrm>
          <a:off x="6839462" y="5001114"/>
          <a:ext cx="914198" cy="3894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94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0D6B695-5B2E-4CF9-AB3F-C951024A6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48106"/>
              </p:ext>
            </p:extLst>
          </p:nvPr>
        </p:nvGraphicFramePr>
        <p:xfrm>
          <a:off x="9214421" y="5039123"/>
          <a:ext cx="914198" cy="3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5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AutoShape 2">
            <a:extLst>
              <a:ext uri="{FF2B5EF4-FFF2-40B4-BE49-F238E27FC236}">
                <a16:creationId xmlns:a16="http://schemas.microsoft.com/office/drawing/2014/main" id="{8D6372D7-2811-4794-B1E3-956EA234C9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97301" y="3749823"/>
            <a:ext cx="547677" cy="119970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2">
            <a:extLst>
              <a:ext uri="{FF2B5EF4-FFF2-40B4-BE49-F238E27FC236}">
                <a16:creationId xmlns:a16="http://schemas.microsoft.com/office/drawing/2014/main" id="{4801CFA5-93EC-43EB-B0D9-CE48217C308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0647" y="3723005"/>
            <a:ext cx="198716" cy="125822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2">
            <a:extLst>
              <a:ext uri="{FF2B5EF4-FFF2-40B4-BE49-F238E27FC236}">
                <a16:creationId xmlns:a16="http://schemas.microsoft.com/office/drawing/2014/main" id="{94B218AA-2D2A-4CE6-AC50-696CBCFEC71F}"/>
              </a:ext>
            </a:extLst>
          </p:cNvPr>
          <p:cNvSpPr>
            <a:spLocks noChangeShapeType="1"/>
          </p:cNvSpPr>
          <p:nvPr/>
        </p:nvSpPr>
        <p:spPr bwMode="auto">
          <a:xfrm>
            <a:off x="3460460" y="3712464"/>
            <a:ext cx="198716" cy="125822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2">
            <a:extLst>
              <a:ext uri="{FF2B5EF4-FFF2-40B4-BE49-F238E27FC236}">
                <a16:creationId xmlns:a16="http://schemas.microsoft.com/office/drawing/2014/main" id="{093E637C-C2F7-461F-97E1-17AEDE42FB0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02882" y="3749823"/>
            <a:ext cx="198716" cy="125822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2">
            <a:extLst>
              <a:ext uri="{FF2B5EF4-FFF2-40B4-BE49-F238E27FC236}">
                <a16:creationId xmlns:a16="http://schemas.microsoft.com/office/drawing/2014/main" id="{FF4664C5-5DCB-4062-B832-3A282705DC8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01657" y="3741343"/>
            <a:ext cx="198716" cy="125822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AutoShape 2">
            <a:extLst>
              <a:ext uri="{FF2B5EF4-FFF2-40B4-BE49-F238E27FC236}">
                <a16:creationId xmlns:a16="http://schemas.microsoft.com/office/drawing/2014/main" id="{96A8E68E-9737-4EE4-B8E5-D4649677853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1074" y="3749823"/>
            <a:ext cx="198716" cy="125822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AutoShape 2">
            <a:extLst>
              <a:ext uri="{FF2B5EF4-FFF2-40B4-BE49-F238E27FC236}">
                <a16:creationId xmlns:a16="http://schemas.microsoft.com/office/drawing/2014/main" id="{EEA07A5A-3324-4AE8-8A95-292F3A7E952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70801" y="3768629"/>
            <a:ext cx="198716" cy="125822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AutoShape 2">
            <a:extLst>
              <a:ext uri="{FF2B5EF4-FFF2-40B4-BE49-F238E27FC236}">
                <a16:creationId xmlns:a16="http://schemas.microsoft.com/office/drawing/2014/main" id="{A3F88DD6-4B47-476C-823C-B13302F9FB99}"/>
              </a:ext>
            </a:extLst>
          </p:cNvPr>
          <p:cNvSpPr>
            <a:spLocks noChangeShapeType="1"/>
          </p:cNvSpPr>
          <p:nvPr/>
        </p:nvSpPr>
        <p:spPr bwMode="auto">
          <a:xfrm>
            <a:off x="8282571" y="3705248"/>
            <a:ext cx="1149927" cy="1329061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AutoShape 2">
            <a:extLst>
              <a:ext uri="{FF2B5EF4-FFF2-40B4-BE49-F238E27FC236}">
                <a16:creationId xmlns:a16="http://schemas.microsoft.com/office/drawing/2014/main" id="{61993BCC-88E1-4BCE-8D77-44703D0170AA}"/>
              </a:ext>
            </a:extLst>
          </p:cNvPr>
          <p:cNvSpPr>
            <a:spLocks noChangeShapeType="1"/>
          </p:cNvSpPr>
          <p:nvPr/>
        </p:nvSpPr>
        <p:spPr bwMode="auto">
          <a:xfrm>
            <a:off x="9205595" y="3705248"/>
            <a:ext cx="1149927" cy="1329061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2267054-A3C8-4AEB-81D2-74B1169E330B}"/>
              </a:ext>
            </a:extLst>
          </p:cNvPr>
          <p:cNvSpPr/>
          <p:nvPr/>
        </p:nvSpPr>
        <p:spPr>
          <a:xfrm>
            <a:off x="932736" y="5594835"/>
            <a:ext cx="7924798" cy="5245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Consider inserting a value 65 to this B-tree of order 4.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Then …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965B03B-E90D-470A-BA30-02EAE293783B}"/>
              </a:ext>
            </a:extLst>
          </p:cNvPr>
          <p:cNvSpPr/>
          <p:nvPr/>
        </p:nvSpPr>
        <p:spPr>
          <a:xfrm>
            <a:off x="1343745" y="1202379"/>
            <a:ext cx="10235162" cy="10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Figure 7.8  Example of a B-tree of order 4. Order 4 means 3 keys and 4 children per node. </a:t>
            </a:r>
            <a:endParaRPr lang="en-US" sz="2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3F83255-62B5-47C1-A6AB-C075B41C817D}"/>
              </a:ext>
            </a:extLst>
          </p:cNvPr>
          <p:cNvSpPr/>
          <p:nvPr/>
        </p:nvSpPr>
        <p:spPr>
          <a:xfrm>
            <a:off x="1371139" y="347029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2382054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96A384D1-E3CD-4A3C-ABD0-BF428F1A6FA8}"/>
              </a:ext>
            </a:extLst>
          </p:cNvPr>
          <p:cNvSpPr txBox="1"/>
          <p:nvPr/>
        </p:nvSpPr>
        <p:spPr>
          <a:xfrm>
            <a:off x="844122" y="1720363"/>
            <a:ext cx="10085469" cy="832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Line 14"/>
          <p:cNvSpPr>
            <a:spLocks noChangeShapeType="1"/>
          </p:cNvSpPr>
          <p:nvPr/>
        </p:nvSpPr>
        <p:spPr bwMode="auto">
          <a:xfrm flipH="1">
            <a:off x="4279046" y="3240049"/>
            <a:ext cx="1207914" cy="3028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Line 13"/>
          <p:cNvSpPr>
            <a:spLocks noChangeShapeType="1"/>
          </p:cNvSpPr>
          <p:nvPr/>
        </p:nvSpPr>
        <p:spPr bwMode="auto">
          <a:xfrm>
            <a:off x="5465199" y="3263623"/>
            <a:ext cx="1411328" cy="2866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 flipH="1">
            <a:off x="3403422" y="4096713"/>
            <a:ext cx="904481" cy="46107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H="1">
            <a:off x="2610043" y="5270163"/>
            <a:ext cx="793380" cy="448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4211779" y="4149265"/>
            <a:ext cx="866721" cy="4805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>
            <a:off x="5282804" y="5276790"/>
            <a:ext cx="554757" cy="4943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H="1">
            <a:off x="6546415" y="4149265"/>
            <a:ext cx="366232" cy="53190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Oval 15"/>
          <p:cNvSpPr>
            <a:spLocks noChangeArrowheads="1"/>
          </p:cNvSpPr>
          <p:nvPr/>
        </p:nvSpPr>
        <p:spPr bwMode="auto">
          <a:xfrm>
            <a:off x="5124201" y="2597128"/>
            <a:ext cx="713361" cy="638922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Oval 12"/>
          <p:cNvSpPr>
            <a:spLocks noChangeArrowheads="1"/>
          </p:cNvSpPr>
          <p:nvPr/>
        </p:nvSpPr>
        <p:spPr bwMode="auto">
          <a:xfrm>
            <a:off x="3816344" y="3511349"/>
            <a:ext cx="718536" cy="645335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5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6546415" y="3550306"/>
            <a:ext cx="691332" cy="606378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20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2981645" y="4568980"/>
            <a:ext cx="742472" cy="689992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4</a:t>
            </a:r>
            <a:endParaRPr kumimoji="0" lang="en-US" altLang="zh-CN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Oval 5"/>
          <p:cNvSpPr>
            <a:spLocks noChangeArrowheads="1"/>
          </p:cNvSpPr>
          <p:nvPr/>
        </p:nvSpPr>
        <p:spPr bwMode="auto">
          <a:xfrm>
            <a:off x="4757807" y="4629821"/>
            <a:ext cx="707392" cy="689168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7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Oval 6"/>
          <p:cNvSpPr>
            <a:spLocks noChangeArrowheads="1"/>
          </p:cNvSpPr>
          <p:nvPr/>
        </p:nvSpPr>
        <p:spPr bwMode="auto">
          <a:xfrm>
            <a:off x="6175218" y="4681167"/>
            <a:ext cx="701309" cy="645142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Oval 2"/>
          <p:cNvSpPr>
            <a:spLocks noChangeArrowheads="1"/>
          </p:cNvSpPr>
          <p:nvPr/>
        </p:nvSpPr>
        <p:spPr bwMode="auto">
          <a:xfrm>
            <a:off x="2231407" y="5718427"/>
            <a:ext cx="750238" cy="682878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2</a:t>
            </a:r>
            <a:endParaRPr kumimoji="0" lang="en-US" altLang="zh-CN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Oval 1"/>
          <p:cNvSpPr>
            <a:spLocks noChangeArrowheads="1"/>
          </p:cNvSpPr>
          <p:nvPr/>
        </p:nvSpPr>
        <p:spPr bwMode="auto">
          <a:xfrm>
            <a:off x="5447110" y="5778412"/>
            <a:ext cx="764915" cy="67945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8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2379216" y="2113448"/>
            <a:ext cx="8176334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2379216" y="3027848"/>
            <a:ext cx="8176334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861391" y="907836"/>
            <a:ext cx="84692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6.2: The number beside each node indicates that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      node’s balance factor, where,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      the balance factor of a node =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      its left-subtree’s height – its right-subtree’s height.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86857" y="2657099"/>
            <a:ext cx="442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56849" y="3607842"/>
            <a:ext cx="442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706954" y="4808498"/>
            <a:ext cx="442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322695" y="4817808"/>
            <a:ext cx="442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67469" y="3635048"/>
            <a:ext cx="442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874534" y="4817807"/>
            <a:ext cx="442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082693" y="5948463"/>
            <a:ext cx="442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016825" y="5939640"/>
            <a:ext cx="442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148561" y="5797611"/>
            <a:ext cx="195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(a)  AVL tree.</a:t>
            </a:r>
            <a:endParaRPr lang="en-US" sz="24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D83A6FB-6FBF-419B-BD57-6A6474813381}"/>
              </a:ext>
            </a:extLst>
          </p:cNvPr>
          <p:cNvSpPr/>
          <p:nvPr/>
        </p:nvSpPr>
        <p:spPr>
          <a:xfrm>
            <a:off x="1819046" y="310073"/>
            <a:ext cx="80210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E961E8E-9C56-4978-911A-AB355E115233}"/>
              </a:ext>
            </a:extLst>
          </p:cNvPr>
          <p:cNvSpPr txBox="1"/>
          <p:nvPr/>
        </p:nvSpPr>
        <p:spPr>
          <a:xfrm>
            <a:off x="1764060" y="4700797"/>
            <a:ext cx="1094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– 0 = 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0D9BCC3-282F-4060-B4B1-8B628BDA5B87}"/>
              </a:ext>
            </a:extLst>
          </p:cNvPr>
          <p:cNvSpPr txBox="1"/>
          <p:nvPr/>
        </p:nvSpPr>
        <p:spPr>
          <a:xfrm>
            <a:off x="4027951" y="5349461"/>
            <a:ext cx="1248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 – 1 = -1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EDE480C-4335-40FD-9023-EC71F3F6B58B}"/>
              </a:ext>
            </a:extLst>
          </p:cNvPr>
          <p:cNvSpPr txBox="1"/>
          <p:nvPr/>
        </p:nvSpPr>
        <p:spPr>
          <a:xfrm>
            <a:off x="2534919" y="3654580"/>
            <a:ext cx="1248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– 2 = 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5629472-6BB6-40B6-9E38-B71BF374889A}"/>
              </a:ext>
            </a:extLst>
          </p:cNvPr>
          <p:cNvSpPr txBox="1"/>
          <p:nvPr/>
        </p:nvSpPr>
        <p:spPr>
          <a:xfrm>
            <a:off x="7369445" y="3767636"/>
            <a:ext cx="1248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– 0 = 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D0A78F9-4457-4CA7-A346-16FBE42EA5DB}"/>
              </a:ext>
            </a:extLst>
          </p:cNvPr>
          <p:cNvSpPr txBox="1"/>
          <p:nvPr/>
        </p:nvSpPr>
        <p:spPr>
          <a:xfrm>
            <a:off x="4077206" y="2684083"/>
            <a:ext cx="1248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 – 2 = 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6120E98-0429-422F-AB08-49FC51A89C23}"/>
              </a:ext>
            </a:extLst>
          </p:cNvPr>
          <p:cNvSpPr txBox="1"/>
          <p:nvPr/>
        </p:nvSpPr>
        <p:spPr>
          <a:xfrm>
            <a:off x="883321" y="5948463"/>
            <a:ext cx="1248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 – 0 = 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F979106-E67B-40EB-BF24-F08942CF1B97}"/>
              </a:ext>
            </a:extLst>
          </p:cNvPr>
          <p:cNvSpPr txBox="1"/>
          <p:nvPr/>
        </p:nvSpPr>
        <p:spPr>
          <a:xfrm>
            <a:off x="5627691" y="6523625"/>
            <a:ext cx="1248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 – 0)= 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34518C5-1CF9-4D4B-9F78-1A5688416AF9}"/>
              </a:ext>
            </a:extLst>
          </p:cNvPr>
          <p:cNvSpPr txBox="1"/>
          <p:nvPr/>
        </p:nvSpPr>
        <p:spPr>
          <a:xfrm>
            <a:off x="6860341" y="4935949"/>
            <a:ext cx="1248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 – 0 = 0</a:t>
            </a:r>
          </a:p>
        </p:txBody>
      </p:sp>
    </p:spTree>
    <p:extLst>
      <p:ext uri="{BB962C8B-B14F-4D97-AF65-F5344CB8AC3E}">
        <p14:creationId xmlns:p14="http://schemas.microsoft.com/office/powerpoint/2010/main" val="390644179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A47A17A-CF0E-4078-8CF3-438091A92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674262"/>
              </p:ext>
            </p:extLst>
          </p:nvPr>
        </p:nvGraphicFramePr>
        <p:xfrm>
          <a:off x="4319692" y="2083042"/>
          <a:ext cx="3187100" cy="3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5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5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5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5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94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AutoShape 3">
            <a:extLst>
              <a:ext uri="{FF2B5EF4-FFF2-40B4-BE49-F238E27FC236}">
                <a16:creationId xmlns:a16="http://schemas.microsoft.com/office/drawing/2014/main" id="{6A9C60E2-0692-400B-AFC5-5944E1B603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11721" y="2281162"/>
            <a:ext cx="2897268" cy="118240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A1631A12-F07D-4839-A2AC-8E361B9AB3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35984" y="2281162"/>
            <a:ext cx="547677" cy="119970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1">
            <a:extLst>
              <a:ext uri="{FF2B5EF4-FFF2-40B4-BE49-F238E27FC236}">
                <a16:creationId xmlns:a16="http://schemas.microsoft.com/office/drawing/2014/main" id="{14617CE5-6AF2-4993-B0FE-28DFEEA3393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40330" y="2328304"/>
            <a:ext cx="1880391" cy="115256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E7E88AF-A794-4731-9159-83C68CC7B6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611042"/>
              </p:ext>
            </p:extLst>
          </p:nvPr>
        </p:nvGraphicFramePr>
        <p:xfrm>
          <a:off x="1409296" y="3480864"/>
          <a:ext cx="3199693" cy="3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94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BDD7F74-45AF-4341-B855-620624E1FC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790466"/>
              </p:ext>
            </p:extLst>
          </p:nvPr>
        </p:nvGraphicFramePr>
        <p:xfrm>
          <a:off x="4740485" y="3486368"/>
          <a:ext cx="3199693" cy="3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34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40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0E6E25D-225D-47DC-9931-C2FA44C774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046148"/>
              </p:ext>
            </p:extLst>
          </p:nvPr>
        </p:nvGraphicFramePr>
        <p:xfrm>
          <a:off x="8071674" y="3480864"/>
          <a:ext cx="3199693" cy="4008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75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66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08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7197163-FC7D-413C-BD8B-C04872C4A3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100185"/>
              </p:ext>
            </p:extLst>
          </p:nvPr>
        </p:nvGraphicFramePr>
        <p:xfrm>
          <a:off x="1026072" y="4963469"/>
          <a:ext cx="1371297" cy="3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04E47AC-F00A-447B-8A87-A519A3D5E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430314"/>
              </p:ext>
            </p:extLst>
          </p:nvPr>
        </p:nvGraphicFramePr>
        <p:xfrm>
          <a:off x="3509555" y="4981225"/>
          <a:ext cx="1371297" cy="3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4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A55F499-E67E-4047-95A9-F9472959FA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8889"/>
              </p:ext>
            </p:extLst>
          </p:nvPr>
        </p:nvGraphicFramePr>
        <p:xfrm>
          <a:off x="2496363" y="4963469"/>
          <a:ext cx="914198" cy="3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66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3B84B97-E663-4836-9388-CD8EEDA7F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155275"/>
              </p:ext>
            </p:extLst>
          </p:nvPr>
        </p:nvGraphicFramePr>
        <p:xfrm>
          <a:off x="7795640" y="5006205"/>
          <a:ext cx="1371297" cy="360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5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C8FD11A-89C8-4081-9D17-F1A576FC8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003652"/>
              </p:ext>
            </p:extLst>
          </p:nvPr>
        </p:nvGraphicFramePr>
        <p:xfrm>
          <a:off x="10207610" y="5037184"/>
          <a:ext cx="914198" cy="379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95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E71DAB49-8B31-4D7F-A513-E41F104BC5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161966"/>
              </p:ext>
            </p:extLst>
          </p:nvPr>
        </p:nvGraphicFramePr>
        <p:xfrm>
          <a:off x="4935984" y="4999563"/>
          <a:ext cx="914198" cy="3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75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D36EF39-6CAF-4C39-8071-84D9465B8F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353236"/>
              </p:ext>
            </p:extLst>
          </p:nvPr>
        </p:nvGraphicFramePr>
        <p:xfrm>
          <a:off x="5883284" y="5012488"/>
          <a:ext cx="914198" cy="3868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8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7C2DD217-E3C7-4A76-A96F-9907750798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201145"/>
              </p:ext>
            </p:extLst>
          </p:nvPr>
        </p:nvGraphicFramePr>
        <p:xfrm>
          <a:off x="6839462" y="5001114"/>
          <a:ext cx="914198" cy="3894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94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1548FC64-8357-4DE9-89BF-5EB692B632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236940"/>
              </p:ext>
            </p:extLst>
          </p:nvPr>
        </p:nvGraphicFramePr>
        <p:xfrm>
          <a:off x="9214421" y="5039123"/>
          <a:ext cx="914198" cy="356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50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AutoShape 2">
            <a:extLst>
              <a:ext uri="{FF2B5EF4-FFF2-40B4-BE49-F238E27FC236}">
                <a16:creationId xmlns:a16="http://schemas.microsoft.com/office/drawing/2014/main" id="{95A5DC3B-31A4-47FD-A0D2-5E4B5D4E6DB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97301" y="3749823"/>
            <a:ext cx="547677" cy="119970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2">
            <a:extLst>
              <a:ext uri="{FF2B5EF4-FFF2-40B4-BE49-F238E27FC236}">
                <a16:creationId xmlns:a16="http://schemas.microsoft.com/office/drawing/2014/main" id="{23CAA09B-BE27-4D49-93E2-935DCC20D73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0647" y="3723005"/>
            <a:ext cx="198716" cy="125822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2">
            <a:extLst>
              <a:ext uri="{FF2B5EF4-FFF2-40B4-BE49-F238E27FC236}">
                <a16:creationId xmlns:a16="http://schemas.microsoft.com/office/drawing/2014/main" id="{822F81F4-0DD5-4422-B4D0-C8D073761FFF}"/>
              </a:ext>
            </a:extLst>
          </p:cNvPr>
          <p:cNvSpPr>
            <a:spLocks noChangeShapeType="1"/>
          </p:cNvSpPr>
          <p:nvPr/>
        </p:nvSpPr>
        <p:spPr bwMode="auto">
          <a:xfrm>
            <a:off x="3460460" y="3712464"/>
            <a:ext cx="198716" cy="125822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2">
            <a:extLst>
              <a:ext uri="{FF2B5EF4-FFF2-40B4-BE49-F238E27FC236}">
                <a16:creationId xmlns:a16="http://schemas.microsoft.com/office/drawing/2014/main" id="{DE092013-54F4-46AD-B6D7-F41A67528EDF}"/>
              </a:ext>
            </a:extLst>
          </p:cNvPr>
          <p:cNvSpPr>
            <a:spLocks noChangeShapeType="1"/>
          </p:cNvSpPr>
          <p:nvPr/>
        </p:nvSpPr>
        <p:spPr bwMode="auto">
          <a:xfrm>
            <a:off x="4902882" y="3749823"/>
            <a:ext cx="198716" cy="125822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2">
            <a:extLst>
              <a:ext uri="{FF2B5EF4-FFF2-40B4-BE49-F238E27FC236}">
                <a16:creationId xmlns:a16="http://schemas.microsoft.com/office/drawing/2014/main" id="{D3EB6AE2-1F5D-456C-B81E-72B626BA0B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901657" y="3741343"/>
            <a:ext cx="198716" cy="125822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AutoShape 2">
            <a:extLst>
              <a:ext uri="{FF2B5EF4-FFF2-40B4-BE49-F238E27FC236}">
                <a16:creationId xmlns:a16="http://schemas.microsoft.com/office/drawing/2014/main" id="{D2EA3BC2-2D0B-494B-BD76-E161185237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1074" y="3749823"/>
            <a:ext cx="198716" cy="125822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AutoShape 2">
            <a:extLst>
              <a:ext uri="{FF2B5EF4-FFF2-40B4-BE49-F238E27FC236}">
                <a16:creationId xmlns:a16="http://schemas.microsoft.com/office/drawing/2014/main" id="{4C232D67-2E3D-4E2C-B472-66079A9F1E0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70801" y="3768629"/>
            <a:ext cx="198716" cy="125822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AutoShape 2">
            <a:extLst>
              <a:ext uri="{FF2B5EF4-FFF2-40B4-BE49-F238E27FC236}">
                <a16:creationId xmlns:a16="http://schemas.microsoft.com/office/drawing/2014/main" id="{58581D1E-3671-4D3A-9AF2-FC9377198874}"/>
              </a:ext>
            </a:extLst>
          </p:cNvPr>
          <p:cNvSpPr>
            <a:spLocks noChangeShapeType="1"/>
          </p:cNvSpPr>
          <p:nvPr/>
        </p:nvSpPr>
        <p:spPr bwMode="auto">
          <a:xfrm>
            <a:off x="8282571" y="3705248"/>
            <a:ext cx="1149927" cy="1329061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AutoShape 2">
            <a:extLst>
              <a:ext uri="{FF2B5EF4-FFF2-40B4-BE49-F238E27FC236}">
                <a16:creationId xmlns:a16="http://schemas.microsoft.com/office/drawing/2014/main" id="{A63F9085-E6B1-46AF-977D-CD9B1AA7CF51}"/>
              </a:ext>
            </a:extLst>
          </p:cNvPr>
          <p:cNvSpPr>
            <a:spLocks noChangeShapeType="1"/>
          </p:cNvSpPr>
          <p:nvPr/>
        </p:nvSpPr>
        <p:spPr bwMode="auto">
          <a:xfrm>
            <a:off x="9205595" y="3705248"/>
            <a:ext cx="1149927" cy="1329061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FD02887-DF46-4E0E-AA4E-DF600DB0E265}"/>
              </a:ext>
            </a:extLst>
          </p:cNvPr>
          <p:cNvSpPr/>
          <p:nvPr/>
        </p:nvSpPr>
        <p:spPr>
          <a:xfrm>
            <a:off x="1343745" y="1196396"/>
            <a:ext cx="10027088" cy="10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7.8  Example of a B-tree of order 4.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Order 4 means 3 keys and 4 children per node. </a:t>
            </a:r>
            <a:endParaRPr lang="en-US" sz="2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3F304BFB-BB9D-474F-986E-D0BBAE8E3D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682209"/>
              </p:ext>
            </p:extLst>
          </p:nvPr>
        </p:nvGraphicFramePr>
        <p:xfrm>
          <a:off x="10557307" y="4515427"/>
          <a:ext cx="938176" cy="379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10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95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4CE055E5-46BE-4063-BDFD-B88023DC5D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711467"/>
              </p:ext>
            </p:extLst>
          </p:nvPr>
        </p:nvGraphicFramePr>
        <p:xfrm>
          <a:off x="10128619" y="5704590"/>
          <a:ext cx="1371297" cy="379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95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" name="AutoShape 2">
            <a:extLst>
              <a:ext uri="{FF2B5EF4-FFF2-40B4-BE49-F238E27FC236}">
                <a16:creationId xmlns:a16="http://schemas.microsoft.com/office/drawing/2014/main" id="{D97D11B2-4761-4FCC-BA61-FE95B7D8FE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19976" y="3700434"/>
            <a:ext cx="591567" cy="810179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5A6B6F6-5C3F-4E5C-815A-7CFA8A1244DE}"/>
              </a:ext>
            </a:extLst>
          </p:cNvPr>
          <p:cNvSpPr/>
          <p:nvPr/>
        </p:nvSpPr>
        <p:spPr>
          <a:xfrm>
            <a:off x="1343745" y="447049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369001879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8901" y="2122489"/>
            <a:ext cx="8868792" cy="345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Inserting 65 into the B-tree in Figure 7.8 can be done by </a:t>
            </a:r>
          </a:p>
          <a:p>
            <a:pPr marL="914400" lvl="1" indent="-4572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moving 60, the smallest key of the full leaf, to its sibling with keys 51 and 55, and </a:t>
            </a:r>
          </a:p>
          <a:p>
            <a:pPr marL="914400" lvl="1" indent="-4572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replacing the key value of their parent by 65, the new smallest value in the second child. 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This modification tends to save some space at the expense of a slightly more complicated algorithm.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2CD0A2D-0198-4DDA-8D57-F54817440F4A}"/>
              </a:ext>
            </a:extLst>
          </p:cNvPr>
          <p:cNvSpPr/>
          <p:nvPr/>
        </p:nvSpPr>
        <p:spPr>
          <a:xfrm>
            <a:off x="1584961" y="893667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31073488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1491" y="1059827"/>
            <a:ext cx="8589018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600" dirty="0">
                <a:ea typeface="SimSun" panose="02010600030101010101" pitchFamily="2" charset="-122"/>
              </a:rPr>
              <a:t>Basic Operations on B-trees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1200"/>
              </a:spcAft>
            </a:pPr>
            <a:r>
              <a:rPr lang="en-US" sz="2600" dirty="0">
                <a:ea typeface="SimSun" panose="02010600030101010101" pitchFamily="2" charset="-122"/>
              </a:rPr>
              <a:t>Searching a B-tree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Assume that each node has n keys.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At each internal node x, we make an (x.n+1)-way branching decision. 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B-Tree-Search takes as input a pointer to the root node x of a subtree and a key k to be searched for in that subtree. 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top-level call is thus of the form B-Tree-Search(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T.root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k). 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If k is in the B-tree,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B-Tree-Search returns the ordered pair (y,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) consisting a node y and an index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such that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y.key</a:t>
            </a:r>
            <a:r>
              <a:rPr lang="en-US" sz="2400" baseline="-25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= k.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Otherwise, the procedure returns NIL.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949536-592B-446C-B200-CF500D9BEDA4}"/>
              </a:ext>
            </a:extLst>
          </p:cNvPr>
          <p:cNvSpPr/>
          <p:nvPr/>
        </p:nvSpPr>
        <p:spPr>
          <a:xfrm>
            <a:off x="1706880" y="396694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358425912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17661" y="2270487"/>
            <a:ext cx="9685537" cy="3452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 spc="-100" dirty="0">
                <a:ea typeface="SimSun" panose="02010600030101010101" pitchFamily="2" charset="-122"/>
              </a:rPr>
              <a:t>Procedure B-Tree-Search(x, k)</a:t>
            </a:r>
          </a:p>
          <a:p>
            <a:pPr lvl="1">
              <a:lnSpc>
                <a:spcPct val="130000"/>
              </a:lnSpc>
            </a:pP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1;</a:t>
            </a:r>
          </a:p>
          <a:p>
            <a:pPr lvl="1">
              <a:lnSpc>
                <a:spcPct val="13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while (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 ≤ 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x.n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 and k &gt; 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x.key</a:t>
            </a:r>
            <a:r>
              <a:rPr lang="en-US" sz="2400" spc="-100" baseline="-250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400" spc="-100" baseline="-25000" dirty="0">
                <a:latin typeface="Consolas" panose="020B0609020204030204" pitchFamily="49" charset="0"/>
                <a:ea typeface="SimSun" panose="02010600030101010101" pitchFamily="2" charset="-122"/>
              </a:rPr>
              <a:t> 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) do {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i+1;}</a:t>
            </a:r>
          </a:p>
          <a:p>
            <a:pPr lvl="1">
              <a:lnSpc>
                <a:spcPct val="13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if (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 ≤ 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x.n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 and k == 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x.key</a:t>
            </a:r>
            <a:r>
              <a:rPr lang="en-US" sz="2400" spc="-100" baseline="-250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) then return(x, 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 ):</a:t>
            </a:r>
          </a:p>
          <a:p>
            <a:pPr lvl="1">
              <a:lnSpc>
                <a:spcPct val="13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else if (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x.leaf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 ) then return NIL:</a:t>
            </a:r>
          </a:p>
          <a:p>
            <a:pPr lvl="1">
              <a:lnSpc>
                <a:spcPct val="13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     else {Disk-Read(x.c</a:t>
            </a:r>
            <a:r>
              <a:rPr lang="en-US" sz="2400" spc="-100" baseline="-25000" dirty="0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 )</a:t>
            </a:r>
          </a:p>
          <a:p>
            <a:pPr lvl="1">
              <a:lnSpc>
                <a:spcPct val="13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	        return B-Tree-Search(x.c</a:t>
            </a:r>
            <a:r>
              <a:rPr lang="en-US" sz="2400" spc="-100" baseline="-25000" dirty="0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, k)};</a:t>
            </a:r>
            <a:endParaRPr lang="en-US" sz="2400" spc="-100" dirty="0">
              <a:effectLst/>
              <a:latin typeface="Consolas" panose="020B0609020204030204" pitchFamily="49" charset="0"/>
              <a:ea typeface="SimSun" panose="02010600030101010101" pitchFamily="2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552C21-E4EC-48F8-86FE-1FB1318501FA}"/>
              </a:ext>
            </a:extLst>
          </p:cNvPr>
          <p:cNvSpPr/>
          <p:nvPr/>
        </p:nvSpPr>
        <p:spPr>
          <a:xfrm>
            <a:off x="1741715" y="1276844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341633361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44188" y="2578382"/>
            <a:ext cx="8975324" cy="31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1200"/>
              </a:spcAft>
            </a:pPr>
            <a:r>
              <a:rPr lang="en-US" sz="2600" dirty="0">
                <a:ea typeface="SimSun" panose="02010600030101010101" pitchFamily="2" charset="-122"/>
              </a:rPr>
              <a:t>Time-efficiency</a:t>
            </a:r>
          </a:p>
          <a:p>
            <a:pPr marL="461963" indent="-461963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B-Tree-Search procedure accesses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O(h) = O(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log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n)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disk pages, </a:t>
            </a:r>
          </a:p>
          <a:p>
            <a:pPr marL="919163" lvl="1" indent="-461963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where h is the height of the B-tree and </a:t>
            </a:r>
          </a:p>
          <a:p>
            <a:pPr marL="919163" lvl="1" indent="-461963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n is the number of keys in the B-tree. </a:t>
            </a:r>
          </a:p>
          <a:p>
            <a:pPr marL="461963" indent="-461963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Since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x.n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&lt; 2t, the while-loop takes O(t) time within each node, and </a:t>
            </a:r>
          </a:p>
          <a:p>
            <a:pPr lvl="1"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total CPU time is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O(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) = O(t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log</a:t>
            </a:r>
            <a:r>
              <a:rPr lang="en-US" sz="2400" baseline="-250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n). 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C1A47D48-CE8B-400E-BCDC-E129B09228E9}"/>
              </a:ext>
            </a:extLst>
          </p:cNvPr>
          <p:cNvSpPr/>
          <p:nvPr/>
        </p:nvSpPr>
        <p:spPr>
          <a:xfrm flipH="1">
            <a:off x="988141" y="1442866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43FCD7E5-D4A8-4687-AB4D-5C96B5FB8EF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32" y="1507720"/>
            <a:ext cx="667018" cy="44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D12BD01-15D1-4B25-B707-48222D350B1F}"/>
              </a:ext>
            </a:extLst>
          </p:cNvPr>
          <p:cNvSpPr/>
          <p:nvPr/>
        </p:nvSpPr>
        <p:spPr>
          <a:xfrm>
            <a:off x="1655159" y="1363295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218857827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8596" y="1751990"/>
            <a:ext cx="9188387" cy="487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600" dirty="0">
                <a:ea typeface="SimSun" panose="02010600030101010101" pitchFamily="2" charset="-122"/>
              </a:rPr>
              <a:t>Creating an empty B-tree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To build a B-tree T,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first use  B-Tree-Create to create an empty root node and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then call B-Tree-Insert to add new keys.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Both of these procedures use a procedure Allocate-Node,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which allocates one disk page to be used as a new node in O(1) time.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Assume that a node created by Allocate-Node requires no Disk-Read, </a:t>
            </a:r>
          </a:p>
          <a:p>
            <a:pPr marL="1376363" lvl="2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since there is as yet no useful information stored on the disk for that node.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A877BE3-03D0-4131-B5D6-C89A4B7472BC}"/>
              </a:ext>
            </a:extLst>
          </p:cNvPr>
          <p:cNvSpPr/>
          <p:nvPr/>
        </p:nvSpPr>
        <p:spPr>
          <a:xfrm>
            <a:off x="1480458" y="763038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135399686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5837" y="1458054"/>
            <a:ext cx="8487052" cy="436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600" spc="-100" dirty="0">
                <a:latin typeface="Consolas" panose="020B0609020204030204" pitchFamily="49" charset="0"/>
                <a:ea typeface="SimSun" panose="02010600030101010101" pitchFamily="2" charset="-122"/>
              </a:rPr>
              <a:t>Procedure B-Tree-Create(T)</a:t>
            </a:r>
          </a:p>
          <a:p>
            <a:pPr lvl="1">
              <a:lnSpc>
                <a:spcPct val="13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x = Allocate-Node();</a:t>
            </a:r>
          </a:p>
          <a:p>
            <a:pPr lvl="1">
              <a:lnSpc>
                <a:spcPct val="130000"/>
              </a:lnSpc>
            </a:pP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x.leaf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True;</a:t>
            </a:r>
          </a:p>
          <a:p>
            <a:pPr lvl="1">
              <a:lnSpc>
                <a:spcPct val="130000"/>
              </a:lnSpc>
            </a:pP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x.n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0;</a:t>
            </a:r>
          </a:p>
          <a:p>
            <a:pPr lvl="1">
              <a:lnSpc>
                <a:spcPct val="13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Disk-Write(x);</a:t>
            </a:r>
          </a:p>
          <a:p>
            <a:pPr lvl="1">
              <a:lnSpc>
                <a:spcPct val="130000"/>
              </a:lnSpc>
            </a:pP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T.root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x;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Time-efficiency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B-Tree-Create requires O(1) disk operations and O(1) CPU time.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838FAF6-77DB-42DD-B0D9-7455C8D24C74}"/>
              </a:ext>
            </a:extLst>
          </p:cNvPr>
          <p:cNvSpPr/>
          <p:nvPr/>
        </p:nvSpPr>
        <p:spPr>
          <a:xfrm>
            <a:off x="1436915" y="658535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419751184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80755" y="905143"/>
            <a:ext cx="8830406" cy="561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600" dirty="0">
                <a:ea typeface="SimSun" panose="02010600030101010101" pitchFamily="2" charset="-122"/>
              </a:rPr>
              <a:t>Inserting a key into a B-tree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With a B-tree, we cannot simply create a new leaf node and insert it, as the resulting tree would fail to be a valid B-tree.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Insert the new key into an existing leaf node.  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Since we cannot insert a key into a leaf node that is full,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introduce an operation that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splits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 full node y (having 2t -1 keys) around its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median key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y.key</a:t>
            </a:r>
            <a:r>
              <a:rPr lang="en-US" sz="2400" baseline="-25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into two nodes having only t-1 keys each.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Move up the median key into y’s parent to identify the dividing point between the two new trees.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But if y’s parent is also full, </a:t>
            </a:r>
          </a:p>
          <a:p>
            <a:pPr marL="1376363" lvl="2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split it before inserting the new key, and thus this could end up splitting full nodes all the way up the tree.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17293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76549" y="1587278"/>
            <a:ext cx="896424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600" dirty="0">
                <a:ea typeface="SimSun" panose="02010600030101010101" pitchFamily="2" charset="-122"/>
              </a:rPr>
              <a:t>Splitting a node in a B-tree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procedure B-Tree-Split-Child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takes as input a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nonfull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internal node x and an index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such that x.c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is a full child of x.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then splits this child into two and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adjusts x so that it has an additional child. 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To split a full root,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first make a root a child of a new empty root node, so that we can use B-Tree-Split-Child. 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tree thus grows in height by one;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splitting is the only means by which the tree grows.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52135B45-F926-4FAC-8347-D9AC88D274B9}"/>
              </a:ext>
            </a:extLst>
          </p:cNvPr>
          <p:cNvSpPr/>
          <p:nvPr/>
        </p:nvSpPr>
        <p:spPr>
          <a:xfrm flipH="1">
            <a:off x="848804" y="3916100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7490B0-7234-4625-9AD8-8B278EBA4302}"/>
              </a:ext>
            </a:extLst>
          </p:cNvPr>
          <p:cNvSpPr/>
          <p:nvPr/>
        </p:nvSpPr>
        <p:spPr>
          <a:xfrm>
            <a:off x="1672046" y="710787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58359194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39899" y="909542"/>
            <a:ext cx="850480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18.5 shows this process.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Split the full node y = x.c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about its median key S, which moves up into y’s parent node x.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Move those keys in y that are greater than the median key into a new node z, which becomes a new child of x.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768723"/>
              </p:ext>
            </p:extLst>
          </p:nvPr>
        </p:nvGraphicFramePr>
        <p:xfrm>
          <a:off x="4749716" y="3410519"/>
          <a:ext cx="3507451" cy="6285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38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6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38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69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15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69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28573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AutoShape 1"/>
          <p:cNvSpPr>
            <a:spLocks noChangeShapeType="1"/>
          </p:cNvSpPr>
          <p:nvPr/>
        </p:nvSpPr>
        <p:spPr bwMode="auto">
          <a:xfrm>
            <a:off x="6502792" y="3777664"/>
            <a:ext cx="174149" cy="98147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02049"/>
              </p:ext>
            </p:extLst>
          </p:nvPr>
        </p:nvGraphicFramePr>
        <p:xfrm>
          <a:off x="1682318" y="4759138"/>
          <a:ext cx="7191485" cy="5424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1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28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12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38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831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127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127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2458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6" name="Group 9"/>
          <p:cNvGrpSpPr>
            <a:grpSpLocks noChangeAspect="1"/>
          </p:cNvGrpSpPr>
          <p:nvPr/>
        </p:nvGrpSpPr>
        <p:grpSpPr bwMode="auto">
          <a:xfrm>
            <a:off x="5024464" y="4862743"/>
            <a:ext cx="253597" cy="131409"/>
            <a:chOff x="2529" y="2296"/>
            <a:chExt cx="7200" cy="4320"/>
          </a:xfrm>
        </p:grpSpPr>
        <p:sp>
          <p:nvSpPr>
            <p:cNvPr id="7" name="AutoShape 10"/>
            <p:cNvSpPr>
              <a:spLocks noChangeAspect="1" noChangeArrowheads="1" noTextEdit="1"/>
            </p:cNvSpPr>
            <p:nvPr/>
          </p:nvSpPr>
          <p:spPr bwMode="auto">
            <a:xfrm>
              <a:off x="2529" y="2296"/>
              <a:ext cx="7200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19468" name="AutoShape 12"/>
          <p:cNvCxnSpPr>
            <a:cxnSpLocks noChangeShapeType="1"/>
          </p:cNvCxnSpPr>
          <p:nvPr/>
        </p:nvCxnSpPr>
        <p:spPr bwMode="auto">
          <a:xfrm>
            <a:off x="1895546" y="5166658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12"/>
          <p:cNvCxnSpPr>
            <a:cxnSpLocks noChangeShapeType="1"/>
          </p:cNvCxnSpPr>
          <p:nvPr/>
        </p:nvCxnSpPr>
        <p:spPr bwMode="auto">
          <a:xfrm>
            <a:off x="2846936" y="5150716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12"/>
          <p:cNvCxnSpPr>
            <a:cxnSpLocks noChangeShapeType="1"/>
          </p:cNvCxnSpPr>
          <p:nvPr/>
        </p:nvCxnSpPr>
        <p:spPr bwMode="auto">
          <a:xfrm>
            <a:off x="3798326" y="5150716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AutoShape 12"/>
          <p:cNvCxnSpPr>
            <a:cxnSpLocks noChangeShapeType="1"/>
          </p:cNvCxnSpPr>
          <p:nvPr/>
        </p:nvCxnSpPr>
        <p:spPr bwMode="auto">
          <a:xfrm>
            <a:off x="4749716" y="5158484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AutoShape 12"/>
          <p:cNvCxnSpPr>
            <a:cxnSpLocks noChangeShapeType="1"/>
          </p:cNvCxnSpPr>
          <p:nvPr/>
        </p:nvCxnSpPr>
        <p:spPr bwMode="auto">
          <a:xfrm>
            <a:off x="5781005" y="5144445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AutoShape 12"/>
          <p:cNvCxnSpPr>
            <a:cxnSpLocks noChangeShapeType="1"/>
          </p:cNvCxnSpPr>
          <p:nvPr/>
        </p:nvCxnSpPr>
        <p:spPr bwMode="auto">
          <a:xfrm>
            <a:off x="6744315" y="5144445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12"/>
          <p:cNvCxnSpPr>
            <a:cxnSpLocks noChangeShapeType="1"/>
          </p:cNvCxnSpPr>
          <p:nvPr/>
        </p:nvCxnSpPr>
        <p:spPr bwMode="auto">
          <a:xfrm>
            <a:off x="7693538" y="5144445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12"/>
          <p:cNvCxnSpPr>
            <a:cxnSpLocks noChangeShapeType="1"/>
          </p:cNvCxnSpPr>
          <p:nvPr/>
        </p:nvCxnSpPr>
        <p:spPr bwMode="auto">
          <a:xfrm>
            <a:off x="8667953" y="5144445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Rectangle 16"/>
          <p:cNvSpPr/>
          <p:nvPr/>
        </p:nvSpPr>
        <p:spPr>
          <a:xfrm>
            <a:off x="4432733" y="2948854"/>
            <a:ext cx="3646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x            x.key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i-1   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x.key</a:t>
            </a:r>
            <a:r>
              <a:rPr lang="en-US" sz="2400" baseline="-25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1682318" y="4192837"/>
            <a:ext cx="1090363" cy="5245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y = x.c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682318" y="5745696"/>
            <a:ext cx="74553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4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5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6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7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8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2B7298-BEC6-477B-8D59-406B82599EA1}"/>
              </a:ext>
            </a:extLst>
          </p:cNvPr>
          <p:cNvSpPr txBox="1"/>
          <p:nvPr/>
        </p:nvSpPr>
        <p:spPr>
          <a:xfrm>
            <a:off x="9370423" y="4418594"/>
            <a:ext cx="15485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 = 4</a:t>
            </a:r>
          </a:p>
          <a:p>
            <a:r>
              <a:rPr lang="en-US" dirty="0"/>
              <a:t>2t – 1 = 7 keys</a:t>
            </a:r>
          </a:p>
          <a:p>
            <a:r>
              <a:rPr lang="en-US" dirty="0"/>
              <a:t>2t = 8 children.</a:t>
            </a:r>
          </a:p>
        </p:txBody>
      </p:sp>
      <p:sp>
        <p:nvSpPr>
          <p:cNvPr id="27" name="Thought Bubble: Cloud 26">
            <a:extLst>
              <a:ext uri="{FF2B5EF4-FFF2-40B4-BE49-F238E27FC236}">
                <a16:creationId xmlns:a16="http://schemas.microsoft.com/office/drawing/2014/main" id="{292059EB-6CBB-4889-9EB5-7A74127350D3}"/>
              </a:ext>
            </a:extLst>
          </p:cNvPr>
          <p:cNvSpPr/>
          <p:nvPr/>
        </p:nvSpPr>
        <p:spPr>
          <a:xfrm flipH="1">
            <a:off x="553695" y="1486613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8FFA6D6-781A-4D41-8FF9-CDC103C40397}"/>
              </a:ext>
            </a:extLst>
          </p:cNvPr>
          <p:cNvSpPr/>
          <p:nvPr/>
        </p:nvSpPr>
        <p:spPr>
          <a:xfrm>
            <a:off x="1532709" y="223107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3896044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id="{D14EDABE-1059-4EA0-AF2C-5CD2F493240E}"/>
              </a:ext>
            </a:extLst>
          </p:cNvPr>
          <p:cNvSpPr txBox="1"/>
          <p:nvPr/>
        </p:nvSpPr>
        <p:spPr>
          <a:xfrm>
            <a:off x="6668053" y="2142949"/>
            <a:ext cx="5016649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Line 14"/>
          <p:cNvSpPr>
            <a:spLocks noChangeShapeType="1"/>
          </p:cNvSpPr>
          <p:nvPr/>
        </p:nvSpPr>
        <p:spPr bwMode="auto">
          <a:xfrm flipH="1">
            <a:off x="4202952" y="3278317"/>
            <a:ext cx="1207914" cy="3028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Line 13"/>
          <p:cNvSpPr>
            <a:spLocks noChangeShapeType="1"/>
          </p:cNvSpPr>
          <p:nvPr/>
        </p:nvSpPr>
        <p:spPr bwMode="auto">
          <a:xfrm>
            <a:off x="5389105" y="3274319"/>
            <a:ext cx="1411328" cy="3142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 flipH="1">
            <a:off x="3255420" y="4173198"/>
            <a:ext cx="904481" cy="46107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H="1">
            <a:off x="2533949" y="5301407"/>
            <a:ext cx="742473" cy="455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4135685" y="4187533"/>
            <a:ext cx="866721" cy="48055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>
            <a:off x="5206710" y="5315058"/>
            <a:ext cx="554757" cy="4943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Oval 15"/>
          <p:cNvSpPr>
            <a:spLocks noChangeArrowheads="1"/>
          </p:cNvSpPr>
          <p:nvPr/>
        </p:nvSpPr>
        <p:spPr bwMode="auto">
          <a:xfrm>
            <a:off x="5048107" y="2635396"/>
            <a:ext cx="713361" cy="638922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Oval 12"/>
          <p:cNvSpPr>
            <a:spLocks noChangeArrowheads="1"/>
          </p:cNvSpPr>
          <p:nvPr/>
        </p:nvSpPr>
        <p:spPr bwMode="auto">
          <a:xfrm>
            <a:off x="3740250" y="3549617"/>
            <a:ext cx="718536" cy="645335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5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6470321" y="3588574"/>
            <a:ext cx="691332" cy="606378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20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2905551" y="4607248"/>
            <a:ext cx="742472" cy="689992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4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Oval 5"/>
          <p:cNvSpPr>
            <a:spLocks noChangeArrowheads="1"/>
          </p:cNvSpPr>
          <p:nvPr/>
        </p:nvSpPr>
        <p:spPr bwMode="auto">
          <a:xfrm>
            <a:off x="4681713" y="4668089"/>
            <a:ext cx="707392" cy="689168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7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Oval 2"/>
          <p:cNvSpPr>
            <a:spLocks noChangeArrowheads="1"/>
          </p:cNvSpPr>
          <p:nvPr/>
        </p:nvSpPr>
        <p:spPr bwMode="auto">
          <a:xfrm>
            <a:off x="2155313" y="5756695"/>
            <a:ext cx="750238" cy="682878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2</a:t>
            </a:r>
            <a:endParaRPr kumimoji="0" lang="en-US" altLang="zh-CN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Oval 1"/>
          <p:cNvSpPr>
            <a:spLocks noChangeArrowheads="1"/>
          </p:cNvSpPr>
          <p:nvPr/>
        </p:nvSpPr>
        <p:spPr bwMode="auto">
          <a:xfrm>
            <a:off x="5371016" y="5816680"/>
            <a:ext cx="764915" cy="679457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8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2379216" y="3027848"/>
            <a:ext cx="8176334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550968" y="1134067"/>
            <a:ext cx="60180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6.2: The number beside each node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       indicates that node’s balance factor.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10763" y="2695367"/>
            <a:ext cx="442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88971" y="3699432"/>
            <a:ext cx="442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692754" y="4856076"/>
            <a:ext cx="442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274553" y="4832868"/>
            <a:ext cx="442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91375" y="3673316"/>
            <a:ext cx="442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964998" y="5977907"/>
            <a:ext cx="442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940731" y="5977908"/>
            <a:ext cx="442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440439" y="5461702"/>
            <a:ext cx="37678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A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binary search tree but    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not an AVL tree.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81658" y="4298902"/>
            <a:ext cx="2634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b. factor      Key’s value 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106898" y="2747825"/>
            <a:ext cx="2209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Left link    Right link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949584" y="4776280"/>
            <a:ext cx="2653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Node’s size:  4 x ? bytes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420263" y="2142949"/>
            <a:ext cx="2895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factor = </a:t>
            </a:r>
            <a:r>
              <a:rPr lang="en-US" sz="2000" dirty="0" err="1"/>
              <a:t>Lheight</a:t>
            </a:r>
            <a:r>
              <a:rPr lang="en-US" sz="2000" dirty="0"/>
              <a:t> - </a:t>
            </a:r>
            <a:r>
              <a:rPr lang="en-US" sz="2000" dirty="0" err="1"/>
              <a:t>Rheight</a:t>
            </a:r>
            <a:endParaRPr lang="en-US" sz="2000" dirty="0"/>
          </a:p>
        </p:txBody>
      </p:sp>
      <p:graphicFrame>
        <p:nvGraphicFramePr>
          <p:cNvPr id="23" name="Table 38">
            <a:extLst>
              <a:ext uri="{FF2B5EF4-FFF2-40B4-BE49-F238E27FC236}">
                <a16:creationId xmlns:a16="http://schemas.microsoft.com/office/drawing/2014/main" id="{44FD096F-B5FC-455A-BF2E-7B63D3BF89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020769"/>
              </p:ext>
            </p:extLst>
          </p:nvPr>
        </p:nvGraphicFramePr>
        <p:xfrm>
          <a:off x="8047581" y="3468611"/>
          <a:ext cx="225759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519">
                  <a:extLst>
                    <a:ext uri="{9D8B030D-6E8A-4147-A177-3AD203B41FA5}">
                      <a16:colId xmlns:a16="http://schemas.microsoft.com/office/drawing/2014/main" val="1315750335"/>
                    </a:ext>
                  </a:extLst>
                </a:gridCol>
                <a:gridCol w="451519">
                  <a:extLst>
                    <a:ext uri="{9D8B030D-6E8A-4147-A177-3AD203B41FA5}">
                      <a16:colId xmlns:a16="http://schemas.microsoft.com/office/drawing/2014/main" val="1587128959"/>
                    </a:ext>
                  </a:extLst>
                </a:gridCol>
                <a:gridCol w="903038">
                  <a:extLst>
                    <a:ext uri="{9D8B030D-6E8A-4147-A177-3AD203B41FA5}">
                      <a16:colId xmlns:a16="http://schemas.microsoft.com/office/drawing/2014/main" val="3402449033"/>
                    </a:ext>
                  </a:extLst>
                </a:gridCol>
                <a:gridCol w="451519">
                  <a:extLst>
                    <a:ext uri="{9D8B030D-6E8A-4147-A177-3AD203B41FA5}">
                      <a16:colId xmlns:a16="http://schemas.microsoft.com/office/drawing/2014/main" val="11380669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507014"/>
                  </a:ext>
                </a:extLst>
              </a:tr>
            </a:tbl>
          </a:graphicData>
        </a:graphic>
      </p:graphicFrame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4D3CD01-40EE-4725-BABA-86BAF0788EED}"/>
              </a:ext>
            </a:extLst>
          </p:cNvPr>
          <p:cNvCxnSpPr>
            <a:cxnSpLocks/>
          </p:cNvCxnSpPr>
          <p:nvPr/>
        </p:nvCxnSpPr>
        <p:spPr>
          <a:xfrm flipH="1">
            <a:off x="8621108" y="3110746"/>
            <a:ext cx="225196" cy="55810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DE9E92DD-8843-4F3B-A0B0-27571AAF0832}"/>
              </a:ext>
            </a:extLst>
          </p:cNvPr>
          <p:cNvCxnSpPr>
            <a:cxnSpLocks/>
          </p:cNvCxnSpPr>
          <p:nvPr/>
        </p:nvCxnSpPr>
        <p:spPr>
          <a:xfrm>
            <a:off x="9812784" y="3085019"/>
            <a:ext cx="242416" cy="58055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FDD28933-E5C5-49AA-9283-C092DB19214A}"/>
              </a:ext>
            </a:extLst>
          </p:cNvPr>
          <p:cNvCxnSpPr>
            <a:cxnSpLocks/>
          </p:cNvCxnSpPr>
          <p:nvPr/>
        </p:nvCxnSpPr>
        <p:spPr>
          <a:xfrm flipH="1" flipV="1">
            <a:off x="8277989" y="3665572"/>
            <a:ext cx="92746" cy="71428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991510-13CE-4247-B92E-E9AF64BB6D64}"/>
              </a:ext>
            </a:extLst>
          </p:cNvPr>
          <p:cNvCxnSpPr>
            <a:cxnSpLocks/>
          </p:cNvCxnSpPr>
          <p:nvPr/>
        </p:nvCxnSpPr>
        <p:spPr>
          <a:xfrm flipH="1" flipV="1">
            <a:off x="9513126" y="3639456"/>
            <a:ext cx="224797" cy="7030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049FDEC7-B1D8-4774-9C42-D723FD3964DC}"/>
              </a:ext>
            </a:extLst>
          </p:cNvPr>
          <p:cNvSpPr/>
          <p:nvPr/>
        </p:nvSpPr>
        <p:spPr>
          <a:xfrm>
            <a:off x="1761913" y="415380"/>
            <a:ext cx="80210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A1AEE54-C636-466B-86D0-8E7698EB63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182173"/>
              </p:ext>
            </p:extLst>
          </p:nvPr>
        </p:nvGraphicFramePr>
        <p:xfrm>
          <a:off x="291438" y="1069711"/>
          <a:ext cx="4969915" cy="1445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147">
                  <a:extLst>
                    <a:ext uri="{9D8B030D-6E8A-4147-A177-3AD203B41FA5}">
                      <a16:colId xmlns:a16="http://schemas.microsoft.com/office/drawing/2014/main" val="4010329041"/>
                    </a:ext>
                  </a:extLst>
                </a:gridCol>
                <a:gridCol w="212147">
                  <a:extLst>
                    <a:ext uri="{9D8B030D-6E8A-4147-A177-3AD203B41FA5}">
                      <a16:colId xmlns:a16="http://schemas.microsoft.com/office/drawing/2014/main" val="2745860258"/>
                    </a:ext>
                  </a:extLst>
                </a:gridCol>
                <a:gridCol w="212147">
                  <a:extLst>
                    <a:ext uri="{9D8B030D-6E8A-4147-A177-3AD203B41FA5}">
                      <a16:colId xmlns:a16="http://schemas.microsoft.com/office/drawing/2014/main" val="3407054240"/>
                    </a:ext>
                  </a:extLst>
                </a:gridCol>
                <a:gridCol w="212147">
                  <a:extLst>
                    <a:ext uri="{9D8B030D-6E8A-4147-A177-3AD203B41FA5}">
                      <a16:colId xmlns:a16="http://schemas.microsoft.com/office/drawing/2014/main" val="4027225549"/>
                    </a:ext>
                  </a:extLst>
                </a:gridCol>
                <a:gridCol w="212147">
                  <a:extLst>
                    <a:ext uri="{9D8B030D-6E8A-4147-A177-3AD203B41FA5}">
                      <a16:colId xmlns:a16="http://schemas.microsoft.com/office/drawing/2014/main" val="2078538473"/>
                    </a:ext>
                  </a:extLst>
                </a:gridCol>
                <a:gridCol w="212147">
                  <a:extLst>
                    <a:ext uri="{9D8B030D-6E8A-4147-A177-3AD203B41FA5}">
                      <a16:colId xmlns:a16="http://schemas.microsoft.com/office/drawing/2014/main" val="33457031"/>
                    </a:ext>
                  </a:extLst>
                </a:gridCol>
                <a:gridCol w="212147">
                  <a:extLst>
                    <a:ext uri="{9D8B030D-6E8A-4147-A177-3AD203B41FA5}">
                      <a16:colId xmlns:a16="http://schemas.microsoft.com/office/drawing/2014/main" val="1270731009"/>
                    </a:ext>
                  </a:extLst>
                </a:gridCol>
                <a:gridCol w="212147">
                  <a:extLst>
                    <a:ext uri="{9D8B030D-6E8A-4147-A177-3AD203B41FA5}">
                      <a16:colId xmlns:a16="http://schemas.microsoft.com/office/drawing/2014/main" val="1919505130"/>
                    </a:ext>
                  </a:extLst>
                </a:gridCol>
                <a:gridCol w="212147">
                  <a:extLst>
                    <a:ext uri="{9D8B030D-6E8A-4147-A177-3AD203B41FA5}">
                      <a16:colId xmlns:a16="http://schemas.microsoft.com/office/drawing/2014/main" val="229038110"/>
                    </a:ext>
                  </a:extLst>
                </a:gridCol>
                <a:gridCol w="212147">
                  <a:extLst>
                    <a:ext uri="{9D8B030D-6E8A-4147-A177-3AD203B41FA5}">
                      <a16:colId xmlns:a16="http://schemas.microsoft.com/office/drawing/2014/main" val="1967496521"/>
                    </a:ext>
                  </a:extLst>
                </a:gridCol>
                <a:gridCol w="212147">
                  <a:extLst>
                    <a:ext uri="{9D8B030D-6E8A-4147-A177-3AD203B41FA5}">
                      <a16:colId xmlns:a16="http://schemas.microsoft.com/office/drawing/2014/main" val="1815497078"/>
                    </a:ext>
                  </a:extLst>
                </a:gridCol>
                <a:gridCol w="212147">
                  <a:extLst>
                    <a:ext uri="{9D8B030D-6E8A-4147-A177-3AD203B41FA5}">
                      <a16:colId xmlns:a16="http://schemas.microsoft.com/office/drawing/2014/main" val="3866431188"/>
                    </a:ext>
                  </a:extLst>
                </a:gridCol>
                <a:gridCol w="212147">
                  <a:extLst>
                    <a:ext uri="{9D8B030D-6E8A-4147-A177-3AD203B41FA5}">
                      <a16:colId xmlns:a16="http://schemas.microsoft.com/office/drawing/2014/main" val="2225174800"/>
                    </a:ext>
                  </a:extLst>
                </a:gridCol>
                <a:gridCol w="212147">
                  <a:extLst>
                    <a:ext uri="{9D8B030D-6E8A-4147-A177-3AD203B41FA5}">
                      <a16:colId xmlns:a16="http://schemas.microsoft.com/office/drawing/2014/main" val="348149554"/>
                    </a:ext>
                  </a:extLst>
                </a:gridCol>
                <a:gridCol w="212147">
                  <a:extLst>
                    <a:ext uri="{9D8B030D-6E8A-4147-A177-3AD203B41FA5}">
                      <a16:colId xmlns:a16="http://schemas.microsoft.com/office/drawing/2014/main" val="1923372616"/>
                    </a:ext>
                  </a:extLst>
                </a:gridCol>
                <a:gridCol w="212147">
                  <a:extLst>
                    <a:ext uri="{9D8B030D-6E8A-4147-A177-3AD203B41FA5}">
                      <a16:colId xmlns:a16="http://schemas.microsoft.com/office/drawing/2014/main" val="457611832"/>
                    </a:ext>
                  </a:extLst>
                </a:gridCol>
                <a:gridCol w="212147">
                  <a:extLst>
                    <a:ext uri="{9D8B030D-6E8A-4147-A177-3AD203B41FA5}">
                      <a16:colId xmlns:a16="http://schemas.microsoft.com/office/drawing/2014/main" val="8944010"/>
                    </a:ext>
                  </a:extLst>
                </a:gridCol>
                <a:gridCol w="212147">
                  <a:extLst>
                    <a:ext uri="{9D8B030D-6E8A-4147-A177-3AD203B41FA5}">
                      <a16:colId xmlns:a16="http://schemas.microsoft.com/office/drawing/2014/main" val="3962948343"/>
                    </a:ext>
                  </a:extLst>
                </a:gridCol>
                <a:gridCol w="212147">
                  <a:extLst>
                    <a:ext uri="{9D8B030D-6E8A-4147-A177-3AD203B41FA5}">
                      <a16:colId xmlns:a16="http://schemas.microsoft.com/office/drawing/2014/main" val="2222444249"/>
                    </a:ext>
                  </a:extLst>
                </a:gridCol>
                <a:gridCol w="212147">
                  <a:extLst>
                    <a:ext uri="{9D8B030D-6E8A-4147-A177-3AD203B41FA5}">
                      <a16:colId xmlns:a16="http://schemas.microsoft.com/office/drawing/2014/main" val="2450679673"/>
                    </a:ext>
                  </a:extLst>
                </a:gridCol>
                <a:gridCol w="212147">
                  <a:extLst>
                    <a:ext uri="{9D8B030D-6E8A-4147-A177-3AD203B41FA5}">
                      <a16:colId xmlns:a16="http://schemas.microsoft.com/office/drawing/2014/main" val="56157988"/>
                    </a:ext>
                  </a:extLst>
                </a:gridCol>
                <a:gridCol w="212147">
                  <a:extLst>
                    <a:ext uri="{9D8B030D-6E8A-4147-A177-3AD203B41FA5}">
                      <a16:colId xmlns:a16="http://schemas.microsoft.com/office/drawing/2014/main" val="1928547316"/>
                    </a:ext>
                  </a:extLst>
                </a:gridCol>
                <a:gridCol w="302681">
                  <a:extLst>
                    <a:ext uri="{9D8B030D-6E8A-4147-A177-3AD203B41FA5}">
                      <a16:colId xmlns:a16="http://schemas.microsoft.com/office/drawing/2014/main" val="3292462159"/>
                    </a:ext>
                  </a:extLst>
                </a:gridCol>
              </a:tblGrid>
              <a:tr h="83782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033564"/>
                  </a:ext>
                </a:extLst>
              </a:tr>
              <a:tr h="53062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142587"/>
                  </a:ext>
                </a:extLst>
              </a:tr>
            </a:tbl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95D2147E-BF7B-43B5-ABFD-4000C890A864}"/>
              </a:ext>
            </a:extLst>
          </p:cNvPr>
          <p:cNvSpPr txBox="1"/>
          <p:nvPr/>
        </p:nvSpPr>
        <p:spPr>
          <a:xfrm>
            <a:off x="291438" y="2657653"/>
            <a:ext cx="2670627" cy="1015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0000FF"/>
                </a:solidFill>
              </a:rPr>
              <a:t>Location computation:</a:t>
            </a:r>
          </a:p>
          <a:p>
            <a:pPr algn="r"/>
            <a:r>
              <a:rPr lang="en-US" sz="2000" dirty="0" err="1">
                <a:solidFill>
                  <a:srgbClr val="0000FF"/>
                </a:solidFill>
              </a:rPr>
              <a:t>LeftLocation</a:t>
            </a:r>
            <a:r>
              <a:rPr lang="en-US" sz="2000" dirty="0">
                <a:solidFill>
                  <a:srgbClr val="0000FF"/>
                </a:solidFill>
              </a:rPr>
              <a:t> = 2*</a:t>
            </a:r>
            <a:r>
              <a:rPr lang="en-US" sz="2000" dirty="0" err="1">
                <a:solidFill>
                  <a:srgbClr val="0000FF"/>
                </a:solidFill>
              </a:rPr>
              <a:t>i</a:t>
            </a:r>
            <a:r>
              <a:rPr lang="en-US" sz="2000" dirty="0">
                <a:solidFill>
                  <a:srgbClr val="0000FF"/>
                </a:solidFill>
              </a:rPr>
              <a:t> +1</a:t>
            </a:r>
          </a:p>
          <a:p>
            <a:pPr algn="r"/>
            <a:r>
              <a:rPr lang="en-US" sz="2000" dirty="0" err="1">
                <a:solidFill>
                  <a:srgbClr val="0000FF"/>
                </a:solidFill>
              </a:rPr>
              <a:t>RightLocation</a:t>
            </a:r>
            <a:r>
              <a:rPr lang="en-US" sz="2000" dirty="0">
                <a:solidFill>
                  <a:srgbClr val="0000FF"/>
                </a:solidFill>
              </a:rPr>
              <a:t> = 2(i+1)</a:t>
            </a:r>
          </a:p>
        </p:txBody>
      </p:sp>
    </p:spTree>
    <p:extLst>
      <p:ext uri="{BB962C8B-B14F-4D97-AF65-F5344CB8AC3E}">
        <p14:creationId xmlns:p14="http://schemas.microsoft.com/office/powerpoint/2010/main" val="105191060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8485" y="583900"/>
            <a:ext cx="90374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18.5  Splitting a node with t = 4.  Split node y = x.c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into two nodes, y and z, and move up the median key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y into y’s parent.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819547"/>
              </p:ext>
            </p:extLst>
          </p:nvPr>
        </p:nvGraphicFramePr>
        <p:xfrm>
          <a:off x="4291835" y="1876560"/>
          <a:ext cx="3507451" cy="545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38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6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38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69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15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69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457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AutoShape 1"/>
          <p:cNvSpPr>
            <a:spLocks noChangeShapeType="1"/>
          </p:cNvSpPr>
          <p:nvPr/>
        </p:nvSpPr>
        <p:spPr bwMode="auto">
          <a:xfrm>
            <a:off x="6098959" y="2215315"/>
            <a:ext cx="168674" cy="88429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71767"/>
              </p:ext>
            </p:extLst>
          </p:nvPr>
        </p:nvGraphicFramePr>
        <p:xfrm>
          <a:off x="1273011" y="2849944"/>
          <a:ext cx="7191485" cy="5505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1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28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12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38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831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127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127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505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6" name="Group 9"/>
          <p:cNvGrpSpPr>
            <a:grpSpLocks noChangeAspect="1"/>
          </p:cNvGrpSpPr>
          <p:nvPr/>
        </p:nvGrpSpPr>
        <p:grpSpPr bwMode="auto">
          <a:xfrm>
            <a:off x="4615157" y="4418594"/>
            <a:ext cx="253597" cy="131409"/>
            <a:chOff x="2529" y="2296"/>
            <a:chExt cx="7200" cy="4320"/>
          </a:xfrm>
        </p:grpSpPr>
        <p:sp>
          <p:nvSpPr>
            <p:cNvPr id="7" name="AutoShape 10"/>
            <p:cNvSpPr>
              <a:spLocks noChangeAspect="1" noChangeArrowheads="1" noTextEdit="1"/>
            </p:cNvSpPr>
            <p:nvPr/>
          </p:nvSpPr>
          <p:spPr bwMode="auto">
            <a:xfrm>
              <a:off x="2529" y="2296"/>
              <a:ext cx="7200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19468" name="AutoShape 12"/>
          <p:cNvCxnSpPr>
            <a:cxnSpLocks noChangeShapeType="1"/>
          </p:cNvCxnSpPr>
          <p:nvPr/>
        </p:nvCxnSpPr>
        <p:spPr bwMode="auto">
          <a:xfrm>
            <a:off x="1487826" y="3187104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12"/>
          <p:cNvCxnSpPr>
            <a:cxnSpLocks noChangeShapeType="1"/>
          </p:cNvCxnSpPr>
          <p:nvPr/>
        </p:nvCxnSpPr>
        <p:spPr bwMode="auto">
          <a:xfrm>
            <a:off x="2385303" y="3207526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12"/>
          <p:cNvCxnSpPr>
            <a:cxnSpLocks noChangeShapeType="1"/>
          </p:cNvCxnSpPr>
          <p:nvPr/>
        </p:nvCxnSpPr>
        <p:spPr bwMode="auto">
          <a:xfrm>
            <a:off x="3394555" y="3178105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AutoShape 12"/>
          <p:cNvCxnSpPr>
            <a:cxnSpLocks noChangeShapeType="1"/>
          </p:cNvCxnSpPr>
          <p:nvPr/>
        </p:nvCxnSpPr>
        <p:spPr bwMode="auto">
          <a:xfrm>
            <a:off x="4383735" y="3200148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AutoShape 12"/>
          <p:cNvCxnSpPr>
            <a:cxnSpLocks noChangeShapeType="1"/>
          </p:cNvCxnSpPr>
          <p:nvPr/>
        </p:nvCxnSpPr>
        <p:spPr bwMode="auto">
          <a:xfrm>
            <a:off x="5320834" y="3200148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AutoShape 12"/>
          <p:cNvCxnSpPr>
            <a:cxnSpLocks noChangeShapeType="1"/>
          </p:cNvCxnSpPr>
          <p:nvPr/>
        </p:nvCxnSpPr>
        <p:spPr bwMode="auto">
          <a:xfrm>
            <a:off x="6289526" y="3183528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12"/>
          <p:cNvCxnSpPr>
            <a:cxnSpLocks noChangeShapeType="1"/>
          </p:cNvCxnSpPr>
          <p:nvPr/>
        </p:nvCxnSpPr>
        <p:spPr bwMode="auto">
          <a:xfrm>
            <a:off x="7297125" y="3187104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12"/>
          <p:cNvCxnSpPr>
            <a:cxnSpLocks noChangeShapeType="1"/>
          </p:cNvCxnSpPr>
          <p:nvPr/>
        </p:nvCxnSpPr>
        <p:spPr bwMode="auto">
          <a:xfrm>
            <a:off x="8251730" y="3187104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Rectangle 16"/>
          <p:cNvSpPr/>
          <p:nvPr/>
        </p:nvSpPr>
        <p:spPr>
          <a:xfrm>
            <a:off x="4023426" y="1430499"/>
            <a:ext cx="3646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x            x.key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i-1   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x.key</a:t>
            </a:r>
            <a:r>
              <a:rPr lang="en-US" sz="2400" baseline="-25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1276694" y="2325103"/>
            <a:ext cx="1090363" cy="5245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y = x.c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072906" y="4027411"/>
            <a:ext cx="41344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       x.key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i-1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x.key</a:t>
            </a:r>
            <a:r>
              <a:rPr lang="en-US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x.key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i+1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762040"/>
              </p:ext>
            </p:extLst>
          </p:nvPr>
        </p:nvGraphicFramePr>
        <p:xfrm>
          <a:off x="4339754" y="4474703"/>
          <a:ext cx="4128423" cy="545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86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3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8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57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71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29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378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072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457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2324"/>
              </p:ext>
            </p:extLst>
          </p:nvPr>
        </p:nvGraphicFramePr>
        <p:xfrm>
          <a:off x="2267899" y="5582221"/>
          <a:ext cx="3337293" cy="5424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1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28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12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24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798311"/>
              </p:ext>
            </p:extLst>
          </p:nvPr>
        </p:nvGraphicFramePr>
        <p:xfrm>
          <a:off x="6403965" y="5568423"/>
          <a:ext cx="3337295" cy="5424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1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1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12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24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" name="AutoShape 1"/>
          <p:cNvSpPr>
            <a:spLocks noChangeShapeType="1"/>
          </p:cNvSpPr>
          <p:nvPr/>
        </p:nvSpPr>
        <p:spPr bwMode="auto">
          <a:xfrm flipH="1">
            <a:off x="2592280" y="4821592"/>
            <a:ext cx="3416867" cy="74683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AutoShape 1"/>
          <p:cNvSpPr>
            <a:spLocks noChangeShapeType="1"/>
          </p:cNvSpPr>
          <p:nvPr/>
        </p:nvSpPr>
        <p:spPr bwMode="auto">
          <a:xfrm flipH="1">
            <a:off x="6507892" y="4794623"/>
            <a:ext cx="202837" cy="76062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AutoShape 12"/>
          <p:cNvCxnSpPr>
            <a:cxnSpLocks noChangeShapeType="1"/>
          </p:cNvCxnSpPr>
          <p:nvPr/>
        </p:nvCxnSpPr>
        <p:spPr bwMode="auto">
          <a:xfrm>
            <a:off x="2441572" y="5910576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12"/>
          <p:cNvCxnSpPr>
            <a:cxnSpLocks noChangeShapeType="1"/>
          </p:cNvCxnSpPr>
          <p:nvPr/>
        </p:nvCxnSpPr>
        <p:spPr bwMode="auto">
          <a:xfrm>
            <a:off x="3394555" y="5888123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AutoShape 12"/>
          <p:cNvCxnSpPr>
            <a:cxnSpLocks noChangeShapeType="1"/>
          </p:cNvCxnSpPr>
          <p:nvPr/>
        </p:nvCxnSpPr>
        <p:spPr bwMode="auto">
          <a:xfrm>
            <a:off x="4380452" y="5888123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AutoShape 12"/>
          <p:cNvCxnSpPr>
            <a:cxnSpLocks noChangeShapeType="1"/>
          </p:cNvCxnSpPr>
          <p:nvPr/>
        </p:nvCxnSpPr>
        <p:spPr bwMode="auto">
          <a:xfrm>
            <a:off x="5456130" y="5910576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AutoShape 12"/>
          <p:cNvCxnSpPr>
            <a:cxnSpLocks noChangeShapeType="1"/>
          </p:cNvCxnSpPr>
          <p:nvPr/>
        </p:nvCxnSpPr>
        <p:spPr bwMode="auto">
          <a:xfrm>
            <a:off x="6649027" y="5888123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AutoShape 12"/>
          <p:cNvCxnSpPr>
            <a:cxnSpLocks noChangeShapeType="1"/>
          </p:cNvCxnSpPr>
          <p:nvPr/>
        </p:nvCxnSpPr>
        <p:spPr bwMode="auto">
          <a:xfrm>
            <a:off x="7609755" y="5853450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AutoShape 12"/>
          <p:cNvCxnSpPr>
            <a:cxnSpLocks noChangeShapeType="1"/>
          </p:cNvCxnSpPr>
          <p:nvPr/>
        </p:nvCxnSpPr>
        <p:spPr bwMode="auto">
          <a:xfrm>
            <a:off x="8571285" y="5865670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AutoShape 12"/>
          <p:cNvCxnSpPr>
            <a:cxnSpLocks noChangeShapeType="1"/>
          </p:cNvCxnSpPr>
          <p:nvPr/>
        </p:nvCxnSpPr>
        <p:spPr bwMode="auto">
          <a:xfrm>
            <a:off x="9515059" y="5839652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Rectangle 39"/>
          <p:cNvSpPr/>
          <p:nvPr/>
        </p:nvSpPr>
        <p:spPr>
          <a:xfrm>
            <a:off x="2112002" y="6123117"/>
            <a:ext cx="78400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4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5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6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7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8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n-US" sz="2400" dirty="0"/>
          </a:p>
        </p:txBody>
      </p:sp>
      <p:sp>
        <p:nvSpPr>
          <p:cNvPr id="8" name="Right Arrow 7"/>
          <p:cNvSpPr/>
          <p:nvPr/>
        </p:nvSpPr>
        <p:spPr>
          <a:xfrm rot="4876321">
            <a:off x="3510615" y="4163599"/>
            <a:ext cx="561749" cy="32913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189698" y="3390378"/>
            <a:ext cx="78400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4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5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6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7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8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6738971" y="5130039"/>
            <a:ext cx="12939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z = x.c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i+1</a:t>
            </a:r>
            <a:endParaRPr lang="en-US" sz="2400" dirty="0"/>
          </a:p>
        </p:txBody>
      </p:sp>
      <p:sp>
        <p:nvSpPr>
          <p:cNvPr id="42" name="Rectangle 41"/>
          <p:cNvSpPr/>
          <p:nvPr/>
        </p:nvSpPr>
        <p:spPr>
          <a:xfrm>
            <a:off x="1909676" y="5025541"/>
            <a:ext cx="1090363" cy="5245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y = x.c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3" name="Thought Bubble: Cloud 42">
            <a:extLst>
              <a:ext uri="{FF2B5EF4-FFF2-40B4-BE49-F238E27FC236}">
                <a16:creationId xmlns:a16="http://schemas.microsoft.com/office/drawing/2014/main" id="{C943A965-49DB-4E3A-91A1-A82F675CD48E}"/>
              </a:ext>
            </a:extLst>
          </p:cNvPr>
          <p:cNvSpPr/>
          <p:nvPr/>
        </p:nvSpPr>
        <p:spPr>
          <a:xfrm flipH="1">
            <a:off x="602567" y="1851892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85206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4561" y="773257"/>
            <a:ext cx="865632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Procedure B-Tree-Split-Child(x, 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)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z = Allocate-Node();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y = x.c</a:t>
            </a:r>
            <a:r>
              <a:rPr lang="en-US" sz="2200" spc="-100" baseline="-25000" dirty="0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;</a:t>
            </a:r>
          </a:p>
          <a:p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z.leaf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y.leaf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;</a:t>
            </a:r>
          </a:p>
          <a:p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z.n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t – 1;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for ((j = 1) to (t – 1)) do {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z.key</a:t>
            </a:r>
            <a:r>
              <a:rPr lang="en-US" sz="2200" spc="-100" baseline="-25000" dirty="0" err="1">
                <a:latin typeface="Consolas" panose="020B0609020204030204" pitchFamily="49" charset="0"/>
                <a:ea typeface="SimSun" panose="02010600030101010101" pitchFamily="2" charset="-122"/>
              </a:rPr>
              <a:t>j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y.key</a:t>
            </a:r>
            <a:r>
              <a:rPr lang="en-US" sz="2200" spc="-100" baseline="-25000" dirty="0" err="1">
                <a:latin typeface="Consolas" panose="020B0609020204030204" pitchFamily="49" charset="0"/>
                <a:ea typeface="SimSun" panose="02010600030101010101" pitchFamily="2" charset="-122"/>
              </a:rPr>
              <a:t>j+t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;}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if (not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y.leaf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) then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		{for (j = 1 to t ) do {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z.c</a:t>
            </a:r>
            <a:r>
              <a:rPr lang="en-US" sz="2200" spc="-100" baseline="-25000" dirty="0" err="1">
                <a:latin typeface="Consolas" panose="020B0609020204030204" pitchFamily="49" charset="0"/>
                <a:ea typeface="SimSun" panose="02010600030101010101" pitchFamily="2" charset="-122"/>
              </a:rPr>
              <a:t>j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y.c</a:t>
            </a:r>
            <a:r>
              <a:rPr lang="en-US" sz="2200" spc="-100" baseline="-25000" dirty="0" err="1">
                <a:latin typeface="Consolas" panose="020B0609020204030204" pitchFamily="49" charset="0"/>
                <a:ea typeface="SimSun" panose="02010600030101010101" pitchFamily="2" charset="-122"/>
              </a:rPr>
              <a:t>j+t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;}}</a:t>
            </a:r>
          </a:p>
          <a:p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y.n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t – 1;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for ((j =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x.n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+ 1)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downto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(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+ 1)) do {x.c</a:t>
            </a:r>
            <a:r>
              <a:rPr lang="en-US" sz="2200" spc="-100" baseline="-25000" dirty="0">
                <a:latin typeface="Consolas" panose="020B0609020204030204" pitchFamily="49" charset="0"/>
                <a:ea typeface="SimSun" panose="02010600030101010101" pitchFamily="2" charset="-122"/>
              </a:rPr>
              <a:t>j+1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x.c</a:t>
            </a:r>
            <a:r>
              <a:rPr lang="en-US" sz="2200" spc="-100" baseline="-25000" dirty="0" err="1">
                <a:latin typeface="Consolas" panose="020B0609020204030204" pitchFamily="49" charset="0"/>
                <a:ea typeface="SimSun" panose="02010600030101010101" pitchFamily="2" charset="-122"/>
              </a:rPr>
              <a:t>j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;}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x.c</a:t>
            </a:r>
            <a:r>
              <a:rPr lang="en-US" sz="2200" spc="-100" baseline="-25000" dirty="0">
                <a:latin typeface="Consolas" panose="020B0609020204030204" pitchFamily="49" charset="0"/>
                <a:ea typeface="SimSun" panose="02010600030101010101" pitchFamily="2" charset="-122"/>
              </a:rPr>
              <a:t>i+1 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= z ;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for ((j =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x.n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)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downto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) do {x.key</a:t>
            </a:r>
            <a:r>
              <a:rPr lang="en-US" sz="2200" spc="-100" baseline="-25000" dirty="0">
                <a:latin typeface="Consolas" panose="020B0609020204030204" pitchFamily="49" charset="0"/>
                <a:ea typeface="SimSun" panose="02010600030101010101" pitchFamily="2" charset="-122"/>
              </a:rPr>
              <a:t>j+1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x.key</a:t>
            </a:r>
            <a:r>
              <a:rPr lang="en-US" sz="2200" spc="-100" baseline="-25000" dirty="0" err="1">
                <a:latin typeface="Consolas" panose="020B0609020204030204" pitchFamily="49" charset="0"/>
                <a:ea typeface="SimSun" panose="02010600030101010101" pitchFamily="2" charset="-122"/>
              </a:rPr>
              <a:t>j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;}</a:t>
            </a:r>
          </a:p>
          <a:p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x.key</a:t>
            </a:r>
            <a:r>
              <a:rPr lang="en-US" sz="2200" spc="-100" baseline="-250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y.key</a:t>
            </a:r>
            <a:r>
              <a:rPr lang="en-US" sz="2200" spc="-100" baseline="-25000" dirty="0" err="1">
                <a:latin typeface="Consolas" panose="020B0609020204030204" pitchFamily="49" charset="0"/>
                <a:ea typeface="SimSun" panose="02010600030101010101" pitchFamily="2" charset="-122"/>
              </a:rPr>
              <a:t>t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;</a:t>
            </a:r>
          </a:p>
          <a:p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x.n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x.n+1;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Disk-Write(y);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Disk-Write(z);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Disk-Write(x);</a:t>
            </a:r>
            <a:endParaRPr lang="en-US" sz="2200" spc="-100" dirty="0">
              <a:effectLst/>
              <a:latin typeface="Consolas" panose="020B0609020204030204" pitchFamily="49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7178667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5979" y="2380916"/>
            <a:ext cx="9099611" cy="2877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600" dirty="0">
                <a:ea typeface="SimSun" panose="02010600030101010101" pitchFamily="2" charset="-122"/>
              </a:rPr>
              <a:t>Time-efficiency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CPU time used by B-Tree-Split-Child is  Ɵ(t), due to the loop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" for j = 1 to t – 1 do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z.key</a:t>
            </a:r>
            <a:r>
              <a:rPr lang="en-US" sz="2400" baseline="-25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j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= 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y.key</a:t>
            </a:r>
            <a:r>
              <a:rPr lang="en-US" sz="2400" baseline="-25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j+t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; " and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" for j = 1 to t do 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z.c</a:t>
            </a:r>
            <a:r>
              <a:rPr lang="en-US" sz="2400" baseline="-25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j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=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y.c</a:t>
            </a:r>
            <a:r>
              <a:rPr lang="en-US" sz="2400" baseline="-25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j+t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; "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(The other loops run for O(t) iterations.) 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procedure performs O(1) disk operations.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477FAE1-AF59-4D5D-8D18-D94930815FF2}"/>
              </a:ext>
            </a:extLst>
          </p:cNvPr>
          <p:cNvSpPr/>
          <p:nvPr/>
        </p:nvSpPr>
        <p:spPr>
          <a:xfrm>
            <a:off x="1680754" y="1306985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100121590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3966" y="2302538"/>
            <a:ext cx="8433110" cy="3042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sz="2600" dirty="0">
                <a:ea typeface="SimSun" panose="02010600030101010101" pitchFamily="2" charset="-122"/>
              </a:rPr>
              <a:t>Inserting a key into a B-tree in a single pass down the tree</a:t>
            </a:r>
          </a:p>
          <a:p>
            <a:pPr marL="800100" lvl="1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Inserting a key k into a B-tree T of height h in a single pass down the tree, requiring O(h) disk accesses. </a:t>
            </a:r>
          </a:p>
          <a:p>
            <a:pPr marL="800100" lvl="1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CPU time required is O(t*h) = O(t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log</a:t>
            </a:r>
            <a:r>
              <a:rPr lang="en-US" sz="2400" baseline="-25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n). </a:t>
            </a:r>
          </a:p>
          <a:p>
            <a:pPr marL="800100" lvl="1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B-Tree-Insert procedure uses B-Tree-Split-Child to guarantee that the recursion never descends to a full node.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1B5E870-D62C-4FD3-A83B-DAD05811BC7B}"/>
              </a:ext>
            </a:extLst>
          </p:cNvPr>
          <p:cNvSpPr/>
          <p:nvPr/>
        </p:nvSpPr>
        <p:spPr>
          <a:xfrm>
            <a:off x="1602378" y="1120090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426525592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5040" y="825011"/>
            <a:ext cx="9254845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spc="-100" dirty="0">
                <a:latin typeface="Consolas" panose="020B0609020204030204" pitchFamily="49" charset="0"/>
                <a:ea typeface="SimSun" panose="02010600030101010101" pitchFamily="2" charset="-122"/>
              </a:rPr>
              <a:t>Procedure B-Tree-Insert(T, k)</a:t>
            </a:r>
          </a:p>
          <a:p>
            <a:pPr>
              <a:spcAft>
                <a:spcPts val="600"/>
              </a:spcAft>
            </a:pP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r =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T.root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;</a:t>
            </a:r>
          </a:p>
          <a:p>
            <a:pPr>
              <a:spcAft>
                <a:spcPts val="600"/>
              </a:spcAft>
            </a:pP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/*in case the root node r is full: the root splits and a new node s (having two children) becomes the root. Splitting the root is the only way to increase the height of a B-tree. See Figure 18.6 */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if (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r.n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== 2t – 1) 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then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	 { s = Allocate-Node();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	  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T.root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s;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	  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s.leaf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False;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	  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s.n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0;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	   s.c</a:t>
            </a:r>
            <a:r>
              <a:rPr lang="en-US" sz="2200" spc="-100" baseline="-25000" dirty="0">
                <a:latin typeface="Consolas" panose="020B0609020204030204" pitchFamily="49" charset="0"/>
                <a:ea typeface="SimSun" panose="02010600030101010101" pitchFamily="2" charset="-122"/>
              </a:rPr>
              <a:t>1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r;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	   B-Tree-Split-Child(s, 1);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	   B-Tree-Insert-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NonFull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(s, k);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else    	   B-Tree-Insert-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NonFull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(r, k);; //end if-then-else</a:t>
            </a:r>
            <a:endParaRPr lang="en-US" sz="2200" spc="-100" dirty="0">
              <a:effectLst/>
              <a:latin typeface="Consolas" panose="020B0609020204030204" pitchFamily="49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354604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0789" y="849167"/>
            <a:ext cx="9718766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Procedure B-Tree-Insert-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NonFull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(x, k)</a:t>
            </a:r>
          </a:p>
          <a:p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x.n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;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if (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x.leaf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)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then 	{while (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≥ 1 and k &lt;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x.key</a:t>
            </a:r>
            <a:r>
              <a:rPr lang="en-US" sz="2200" spc="-100" baseline="-250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) do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		  {x.key</a:t>
            </a:r>
            <a:r>
              <a:rPr lang="en-US" sz="2200" spc="-100" baseline="-25000" dirty="0">
                <a:latin typeface="Consolas" panose="020B0609020204030204" pitchFamily="49" charset="0"/>
                <a:ea typeface="SimSun" panose="02010600030101010101" pitchFamily="2" charset="-122"/>
              </a:rPr>
              <a:t>i+1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x.key</a:t>
            </a:r>
            <a:r>
              <a:rPr lang="en-US" sz="2200" spc="-100" baseline="-250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;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		  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+ 1;}  </a:t>
            </a:r>
            <a:r>
              <a:rPr lang="en-US" sz="22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//end while-do</a:t>
            </a:r>
          </a:p>
          <a:p>
            <a:r>
              <a:rPr lang="en-US" sz="22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	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x.key</a:t>
            </a:r>
            <a:r>
              <a:rPr lang="en-US" sz="2200" spc="-100" baseline="-25000" dirty="0">
                <a:latin typeface="Consolas" panose="020B0609020204030204" pitchFamily="49" charset="0"/>
                <a:ea typeface="SimSun" panose="02010600030101010101" pitchFamily="2" charset="-122"/>
              </a:rPr>
              <a:t>i+1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k;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	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x.n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x.n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+ 1; 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	Disk-Write(x);}	</a:t>
            </a:r>
            <a:r>
              <a:rPr lang="en-US" sz="22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 //end then part of if </a:t>
            </a:r>
            <a:r>
              <a:rPr lang="en-US" sz="2200" spc="-1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x.leaf</a:t>
            </a:r>
            <a:endParaRPr lang="en-US" sz="2200" spc="-1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else 	</a:t>
            </a:r>
            <a:r>
              <a:rPr lang="en-US" sz="2200" b="1" spc="-100" dirty="0">
                <a:solidFill>
                  <a:srgbClr val="7030A0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{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while (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≥ 1 and k &lt;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x.key</a:t>
            </a:r>
            <a:r>
              <a:rPr lang="en-US" sz="2200" spc="-100" baseline="-250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) do {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- 1;} </a:t>
            </a:r>
            <a:r>
              <a:rPr lang="en-US" sz="22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//end while-do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	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= 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+ 1 ;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  	 Disk-Read(x.c</a:t>
            </a:r>
            <a:r>
              <a:rPr lang="en-US" sz="2200" spc="-100" baseline="-25000" dirty="0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);</a:t>
            </a:r>
          </a:p>
          <a:p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	 </a:t>
            </a:r>
            <a:r>
              <a:rPr lang="en-US" sz="2200" spc="-100" dirty="0">
                <a:solidFill>
                  <a:srgbClr val="C00000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if  (</a:t>
            </a:r>
            <a:r>
              <a:rPr lang="en-US" sz="2200" spc="-100" dirty="0" err="1">
                <a:solidFill>
                  <a:srgbClr val="C00000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x.c</a:t>
            </a:r>
            <a:r>
              <a:rPr lang="en-US" sz="2200" spc="-100" baseline="-25000" dirty="0" err="1">
                <a:solidFill>
                  <a:srgbClr val="C00000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200" spc="-100" dirty="0" err="1">
                <a:solidFill>
                  <a:srgbClr val="C00000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.n</a:t>
            </a:r>
            <a:r>
              <a:rPr lang="en-US" sz="2200" spc="-100" dirty="0">
                <a:solidFill>
                  <a:srgbClr val="C00000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 == 2t – 1) then</a:t>
            </a:r>
            <a:endParaRPr lang="en-US" sz="2200" spc="-100" dirty="0">
              <a:latin typeface="Consolas" panose="020B0609020204030204" pitchFamily="49" charset="0"/>
              <a:ea typeface="SimSun" panose="02010600030101010101" pitchFamily="2" charset="-122"/>
            </a:endParaRPr>
          </a:p>
          <a:p>
            <a:r>
              <a:rPr lang="en-US" sz="2200" spc="-100" dirty="0">
                <a:solidFill>
                  <a:srgbClr val="C00000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	     {B-Tree-Split-Child(x, </a:t>
            </a:r>
            <a:r>
              <a:rPr lang="en-US" sz="2200" spc="-100" dirty="0" err="1">
                <a:solidFill>
                  <a:srgbClr val="C00000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200" spc="-100" dirty="0">
                <a:solidFill>
                  <a:srgbClr val="C00000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);</a:t>
            </a:r>
            <a:endParaRPr lang="en-US" sz="2200" spc="-100" dirty="0">
              <a:latin typeface="Consolas" panose="020B0609020204030204" pitchFamily="49" charset="0"/>
              <a:ea typeface="SimSun" panose="02010600030101010101" pitchFamily="2" charset="-122"/>
            </a:endParaRPr>
          </a:p>
          <a:p>
            <a:r>
              <a:rPr lang="en-US" sz="2200" spc="-100" dirty="0">
                <a:solidFill>
                  <a:srgbClr val="C00000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	     if k &gt; </a:t>
            </a:r>
            <a:r>
              <a:rPr lang="en-US" sz="2200" spc="-100" dirty="0" err="1">
                <a:solidFill>
                  <a:srgbClr val="C00000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x.key</a:t>
            </a:r>
            <a:r>
              <a:rPr lang="en-US" sz="2200" spc="-100" baseline="-25000" dirty="0" err="1">
                <a:solidFill>
                  <a:srgbClr val="C00000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200" spc="-100" dirty="0">
                <a:solidFill>
                  <a:srgbClr val="C00000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 then </a:t>
            </a:r>
            <a:r>
              <a:rPr lang="en-US" sz="2200" spc="-100" dirty="0" err="1">
                <a:solidFill>
                  <a:srgbClr val="C00000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200" spc="-100" dirty="0">
                <a:solidFill>
                  <a:srgbClr val="C00000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 = </a:t>
            </a:r>
            <a:r>
              <a:rPr lang="en-US" sz="2200" spc="-100" dirty="0" err="1">
                <a:solidFill>
                  <a:srgbClr val="C00000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200" spc="-100" dirty="0">
                <a:solidFill>
                  <a:srgbClr val="C00000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 + 1;</a:t>
            </a:r>
            <a:r>
              <a:rPr lang="en-US" sz="2200" spc="-100" dirty="0">
                <a:solidFill>
                  <a:srgbClr val="FF0000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}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 </a:t>
            </a:r>
            <a:r>
              <a:rPr lang="en-US" sz="22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//end of if  </a:t>
            </a:r>
            <a:r>
              <a:rPr lang="en-US" sz="2200" spc="-1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x.c</a:t>
            </a:r>
            <a:r>
              <a:rPr lang="en-US" sz="2200" spc="-100" baseline="-25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200" spc="-1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.n</a:t>
            </a:r>
            <a:r>
              <a:rPr lang="en-US" sz="22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 = = 2t – 1</a:t>
            </a:r>
          </a:p>
          <a:p>
            <a:r>
              <a:rPr lang="en-US" sz="22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      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B-Tree-Insert-</a:t>
            </a:r>
            <a:r>
              <a:rPr lang="en-US" sz="22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NonFull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(x.c</a:t>
            </a:r>
            <a:r>
              <a:rPr lang="en-US" sz="2200" spc="-100" baseline="-25000" dirty="0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, k ); </a:t>
            </a:r>
            <a:r>
              <a:rPr lang="en-US" sz="2200" b="1" spc="-100" dirty="0">
                <a:solidFill>
                  <a:srgbClr val="7030A0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}</a:t>
            </a:r>
            <a:r>
              <a:rPr lang="en-US" sz="2200" spc="-100" dirty="0">
                <a:latin typeface="Consolas" panose="020B0609020204030204" pitchFamily="49" charset="0"/>
                <a:ea typeface="SimSun" panose="02010600030101010101" pitchFamily="2" charset="-122"/>
              </a:rPr>
              <a:t> </a:t>
            </a:r>
            <a:r>
              <a:rPr lang="en-US" sz="22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//else part of if </a:t>
            </a:r>
            <a:r>
              <a:rPr lang="en-US" sz="2200" spc="-1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x.leaf</a:t>
            </a:r>
            <a:r>
              <a:rPr lang="en-US" sz="22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 + while-do</a:t>
            </a:r>
            <a:endParaRPr lang="en-US" sz="2200" spc="-1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237879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32647" y="1505526"/>
            <a:ext cx="9197266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600" dirty="0">
                <a:ea typeface="SimSun" panose="02010600030101010101" pitchFamily="2" charset="-122"/>
              </a:rPr>
              <a:t>Time-efficiency:</a:t>
            </a:r>
          </a:p>
          <a:p>
            <a:pPr marL="461963" indent="-46196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For a B-tree of height h, </a:t>
            </a:r>
          </a:p>
          <a:p>
            <a:pPr marL="919163" lvl="1" indent="-46196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B-Tree-Insert performs O(h) disk accesses, </a:t>
            </a: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since only O(1) Disk-Read and Disk-Write operations occur between calls to B-Tree-Insert-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NonFull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</a:p>
          <a:p>
            <a:pPr marL="461963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total CPU time used is O(t*h) = O(t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log</a:t>
            </a:r>
            <a:r>
              <a:rPr lang="en-US" sz="2400" baseline="-25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n).  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Since B-Tree-Insert-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NonFull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is tail-recursive,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alternatively implement it as a while-loop, thereby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demonstrating that the number of pages that need to be in the main memory at any time is O(1).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50873B4-06B7-4B56-A074-D65439EF7EBC}"/>
              </a:ext>
            </a:extLst>
          </p:cNvPr>
          <p:cNvSpPr/>
          <p:nvPr/>
        </p:nvSpPr>
        <p:spPr>
          <a:xfrm>
            <a:off x="1541418" y="535771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309089055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8788" y="780571"/>
            <a:ext cx="102270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18.6      Splitting the root with t = 4. Split root node r in two, 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new root node s.  The new root contains the median key S of r and has the two halves of r as children. The B-tree grows in height by one when the root is split.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620618"/>
              </p:ext>
            </p:extLst>
          </p:nvPr>
        </p:nvGraphicFramePr>
        <p:xfrm>
          <a:off x="7368533" y="4418594"/>
          <a:ext cx="1940930" cy="5046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7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2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5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72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6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AutoShape 1"/>
          <p:cNvSpPr>
            <a:spLocks noChangeShapeType="1"/>
          </p:cNvSpPr>
          <p:nvPr/>
        </p:nvSpPr>
        <p:spPr bwMode="auto">
          <a:xfrm flipH="1">
            <a:off x="1146211" y="2271083"/>
            <a:ext cx="1019089" cy="63849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36938"/>
              </p:ext>
            </p:extLst>
          </p:nvPr>
        </p:nvGraphicFramePr>
        <p:xfrm>
          <a:off x="1146212" y="2915173"/>
          <a:ext cx="7191485" cy="5424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1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28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12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38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831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127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127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24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6" name="Group 9"/>
          <p:cNvGrpSpPr>
            <a:grpSpLocks noChangeAspect="1"/>
          </p:cNvGrpSpPr>
          <p:nvPr/>
        </p:nvGrpSpPr>
        <p:grpSpPr bwMode="auto">
          <a:xfrm>
            <a:off x="4615157" y="4418594"/>
            <a:ext cx="253597" cy="131409"/>
            <a:chOff x="2529" y="2296"/>
            <a:chExt cx="7200" cy="4320"/>
          </a:xfrm>
        </p:grpSpPr>
        <p:sp>
          <p:nvSpPr>
            <p:cNvPr id="7" name="AutoShape 10"/>
            <p:cNvSpPr>
              <a:spLocks noChangeAspect="1" noChangeArrowheads="1" noTextEdit="1"/>
            </p:cNvSpPr>
            <p:nvPr/>
          </p:nvSpPr>
          <p:spPr bwMode="auto">
            <a:xfrm>
              <a:off x="2529" y="2296"/>
              <a:ext cx="7200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5" name="AutoShape 2"/>
          <p:cNvSpPr>
            <a:spLocks noChangeShapeType="1"/>
          </p:cNvSpPr>
          <p:nvPr/>
        </p:nvSpPr>
        <p:spPr bwMode="auto">
          <a:xfrm flipH="1">
            <a:off x="8028718" y="3979741"/>
            <a:ext cx="1008750" cy="43885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468" name="AutoShape 12"/>
          <p:cNvCxnSpPr>
            <a:cxnSpLocks noChangeShapeType="1"/>
          </p:cNvCxnSpPr>
          <p:nvPr/>
        </p:nvCxnSpPr>
        <p:spPr bwMode="auto">
          <a:xfrm>
            <a:off x="1427763" y="3194625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12"/>
          <p:cNvCxnSpPr>
            <a:cxnSpLocks noChangeShapeType="1"/>
          </p:cNvCxnSpPr>
          <p:nvPr/>
        </p:nvCxnSpPr>
        <p:spPr bwMode="auto">
          <a:xfrm>
            <a:off x="2331852" y="3203908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12"/>
          <p:cNvCxnSpPr>
            <a:cxnSpLocks noChangeShapeType="1"/>
          </p:cNvCxnSpPr>
          <p:nvPr/>
        </p:nvCxnSpPr>
        <p:spPr bwMode="auto">
          <a:xfrm>
            <a:off x="3317998" y="3194625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AutoShape 12"/>
          <p:cNvCxnSpPr>
            <a:cxnSpLocks noChangeShapeType="1"/>
          </p:cNvCxnSpPr>
          <p:nvPr/>
        </p:nvCxnSpPr>
        <p:spPr bwMode="auto">
          <a:xfrm>
            <a:off x="4304144" y="3218264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AutoShape 12"/>
          <p:cNvCxnSpPr>
            <a:cxnSpLocks noChangeShapeType="1"/>
          </p:cNvCxnSpPr>
          <p:nvPr/>
        </p:nvCxnSpPr>
        <p:spPr bwMode="auto">
          <a:xfrm>
            <a:off x="5208233" y="3211582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AutoShape 12"/>
          <p:cNvCxnSpPr>
            <a:cxnSpLocks noChangeShapeType="1"/>
          </p:cNvCxnSpPr>
          <p:nvPr/>
        </p:nvCxnSpPr>
        <p:spPr bwMode="auto">
          <a:xfrm>
            <a:off x="6194379" y="3202299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12"/>
          <p:cNvCxnSpPr>
            <a:cxnSpLocks noChangeShapeType="1"/>
          </p:cNvCxnSpPr>
          <p:nvPr/>
        </p:nvCxnSpPr>
        <p:spPr bwMode="auto">
          <a:xfrm>
            <a:off x="7180525" y="3199305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12"/>
          <p:cNvCxnSpPr>
            <a:cxnSpLocks noChangeShapeType="1"/>
          </p:cNvCxnSpPr>
          <p:nvPr/>
        </p:nvCxnSpPr>
        <p:spPr bwMode="auto">
          <a:xfrm>
            <a:off x="8177836" y="3232428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Rectangle 16"/>
          <p:cNvSpPr/>
          <p:nvPr/>
        </p:nvSpPr>
        <p:spPr>
          <a:xfrm>
            <a:off x="2126648" y="2075820"/>
            <a:ext cx="10190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T.root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701358" y="2385084"/>
            <a:ext cx="287258" cy="5245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r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146212" y="3471397"/>
            <a:ext cx="7686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4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5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6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7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8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n-US" sz="2400" dirty="0"/>
          </a:p>
        </p:txBody>
      </p:sp>
      <p:sp>
        <p:nvSpPr>
          <p:cNvPr id="27" name="Rectangle 26"/>
          <p:cNvSpPr/>
          <p:nvPr/>
        </p:nvSpPr>
        <p:spPr>
          <a:xfrm>
            <a:off x="9037468" y="3747277"/>
            <a:ext cx="10190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T.root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979862"/>
              </p:ext>
            </p:extLst>
          </p:nvPr>
        </p:nvGraphicFramePr>
        <p:xfrm>
          <a:off x="2156398" y="5420945"/>
          <a:ext cx="3348039" cy="5368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48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61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32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61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68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243492"/>
              </p:ext>
            </p:extLst>
          </p:nvPr>
        </p:nvGraphicFramePr>
        <p:xfrm>
          <a:off x="6072326" y="5415354"/>
          <a:ext cx="3337295" cy="5424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1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1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12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48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24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" name="AutoShape 2"/>
          <p:cNvSpPr>
            <a:spLocks noChangeShapeType="1"/>
          </p:cNvSpPr>
          <p:nvPr/>
        </p:nvSpPr>
        <p:spPr bwMode="auto">
          <a:xfrm flipH="1">
            <a:off x="2423604" y="4670927"/>
            <a:ext cx="5106140" cy="74442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AutoShape 2"/>
          <p:cNvSpPr>
            <a:spLocks noChangeShapeType="1"/>
          </p:cNvSpPr>
          <p:nvPr/>
        </p:nvSpPr>
        <p:spPr bwMode="auto">
          <a:xfrm flipH="1">
            <a:off x="6208465" y="4665336"/>
            <a:ext cx="2129231" cy="75001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369282" y="3926500"/>
            <a:ext cx="337803" cy="524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983019" y="4896379"/>
            <a:ext cx="287258" cy="5245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r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cxnSp>
        <p:nvCxnSpPr>
          <p:cNvPr id="34" name="AutoShape 12"/>
          <p:cNvCxnSpPr>
            <a:cxnSpLocks noChangeShapeType="1"/>
          </p:cNvCxnSpPr>
          <p:nvPr/>
        </p:nvCxnSpPr>
        <p:spPr bwMode="auto">
          <a:xfrm>
            <a:off x="2409517" y="5757507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AutoShape 12"/>
          <p:cNvCxnSpPr>
            <a:cxnSpLocks noChangeShapeType="1"/>
          </p:cNvCxnSpPr>
          <p:nvPr/>
        </p:nvCxnSpPr>
        <p:spPr bwMode="auto">
          <a:xfrm>
            <a:off x="3332085" y="5757507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AutoShape 12"/>
          <p:cNvCxnSpPr>
            <a:cxnSpLocks noChangeShapeType="1"/>
          </p:cNvCxnSpPr>
          <p:nvPr/>
        </p:nvCxnSpPr>
        <p:spPr bwMode="auto">
          <a:xfrm>
            <a:off x="4318231" y="5757507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AutoShape 12"/>
          <p:cNvCxnSpPr>
            <a:cxnSpLocks noChangeShapeType="1"/>
          </p:cNvCxnSpPr>
          <p:nvPr/>
        </p:nvCxnSpPr>
        <p:spPr bwMode="auto">
          <a:xfrm>
            <a:off x="5304377" y="5757507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AutoShape 12"/>
          <p:cNvCxnSpPr>
            <a:cxnSpLocks noChangeShapeType="1"/>
          </p:cNvCxnSpPr>
          <p:nvPr/>
        </p:nvCxnSpPr>
        <p:spPr bwMode="auto">
          <a:xfrm>
            <a:off x="6244041" y="5759344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AutoShape 12"/>
          <p:cNvCxnSpPr>
            <a:cxnSpLocks noChangeShapeType="1"/>
          </p:cNvCxnSpPr>
          <p:nvPr/>
        </p:nvCxnSpPr>
        <p:spPr bwMode="auto">
          <a:xfrm>
            <a:off x="7210463" y="5757507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AutoShape 12"/>
          <p:cNvCxnSpPr>
            <a:cxnSpLocks noChangeShapeType="1"/>
          </p:cNvCxnSpPr>
          <p:nvPr/>
        </p:nvCxnSpPr>
        <p:spPr bwMode="auto">
          <a:xfrm>
            <a:off x="8191923" y="5757507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AutoShape 12"/>
          <p:cNvCxnSpPr>
            <a:cxnSpLocks noChangeShapeType="1"/>
          </p:cNvCxnSpPr>
          <p:nvPr/>
        </p:nvCxnSpPr>
        <p:spPr bwMode="auto">
          <a:xfrm>
            <a:off x="9161959" y="5759344"/>
            <a:ext cx="14087" cy="40061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Rectangle 41"/>
          <p:cNvSpPr/>
          <p:nvPr/>
        </p:nvSpPr>
        <p:spPr>
          <a:xfrm>
            <a:off x="2116183" y="5909788"/>
            <a:ext cx="7724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4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5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6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7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T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8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n-US" sz="2400" dirty="0"/>
          </a:p>
        </p:txBody>
      </p:sp>
      <p:sp>
        <p:nvSpPr>
          <p:cNvPr id="43" name="Right Arrow 42"/>
          <p:cNvSpPr/>
          <p:nvPr/>
        </p:nvSpPr>
        <p:spPr>
          <a:xfrm rot="4876321">
            <a:off x="4666360" y="4252985"/>
            <a:ext cx="561749" cy="32913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hought Bubble: Cloud 43">
            <a:extLst>
              <a:ext uri="{FF2B5EF4-FFF2-40B4-BE49-F238E27FC236}">
                <a16:creationId xmlns:a16="http://schemas.microsoft.com/office/drawing/2014/main" id="{509FDD5D-F469-42BD-A9D3-5733584CB25E}"/>
              </a:ext>
            </a:extLst>
          </p:cNvPr>
          <p:cNvSpPr/>
          <p:nvPr/>
        </p:nvSpPr>
        <p:spPr>
          <a:xfrm flipH="1">
            <a:off x="268923" y="2271083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2B39CF4-8531-4456-9D46-8BDC86014AC4}"/>
              </a:ext>
            </a:extLst>
          </p:cNvPr>
          <p:cNvSpPr/>
          <p:nvPr/>
        </p:nvSpPr>
        <p:spPr>
          <a:xfrm>
            <a:off x="883981" y="88661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112807388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3708" y="1246989"/>
            <a:ext cx="900567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18.7 illustrates the various cases of inserting keys into a B-tree. 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minimum degree t for his B-tree is 3, so a node can hold at most 5 keys.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Nodes that are modified by the insertion process are lightly shaded.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pPr marL="2290763" lvl="4" indent="-461963">
              <a:buFont typeface="+mj-lt"/>
              <a:buAutoNum type="alphaLcParenBoth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The initial tree for this example.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481313"/>
              </p:ext>
            </p:extLst>
          </p:nvPr>
        </p:nvGraphicFramePr>
        <p:xfrm>
          <a:off x="4185861" y="4145882"/>
          <a:ext cx="2921652" cy="4339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39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7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26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68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26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68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530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668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339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017342"/>
              </p:ext>
            </p:extLst>
          </p:nvPr>
        </p:nvGraphicFramePr>
        <p:xfrm>
          <a:off x="3023160" y="5520196"/>
          <a:ext cx="6421152" cy="455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6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4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2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65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64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46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464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212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2327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212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76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212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4648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4648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1334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7212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85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4557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AutoShape 5"/>
          <p:cNvSpPr>
            <a:spLocks noChangeShapeType="1"/>
          </p:cNvSpPr>
          <p:nvPr/>
        </p:nvSpPr>
        <p:spPr bwMode="auto">
          <a:xfrm flipH="1">
            <a:off x="3040625" y="4394847"/>
            <a:ext cx="1234961" cy="112534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/>
          <p:cNvSpPr>
            <a:spLocks noChangeShapeType="1"/>
          </p:cNvSpPr>
          <p:nvPr/>
        </p:nvSpPr>
        <p:spPr bwMode="auto">
          <a:xfrm flipH="1">
            <a:off x="4753999" y="4394847"/>
            <a:ext cx="127547" cy="112534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3"/>
          <p:cNvSpPr>
            <a:spLocks noChangeShapeType="1"/>
          </p:cNvSpPr>
          <p:nvPr/>
        </p:nvSpPr>
        <p:spPr bwMode="auto">
          <a:xfrm>
            <a:off x="5550315" y="4410721"/>
            <a:ext cx="430360" cy="11094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2"/>
          <p:cNvSpPr>
            <a:spLocks noChangeShapeType="1"/>
          </p:cNvSpPr>
          <p:nvPr/>
        </p:nvSpPr>
        <p:spPr bwMode="auto">
          <a:xfrm>
            <a:off x="5996547" y="4437220"/>
            <a:ext cx="1000128" cy="1082972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1"/>
          <p:cNvSpPr>
            <a:spLocks noChangeShapeType="1"/>
          </p:cNvSpPr>
          <p:nvPr/>
        </p:nvSpPr>
        <p:spPr bwMode="auto">
          <a:xfrm>
            <a:off x="6459088" y="4437220"/>
            <a:ext cx="2403331" cy="10829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hought Bubble: Cloud 11">
            <a:extLst>
              <a:ext uri="{FF2B5EF4-FFF2-40B4-BE49-F238E27FC236}">
                <a16:creationId xmlns:a16="http://schemas.microsoft.com/office/drawing/2014/main" id="{973DDC85-E896-48A1-906E-9F91A033FB7F}"/>
              </a:ext>
            </a:extLst>
          </p:cNvPr>
          <p:cNvSpPr/>
          <p:nvPr/>
        </p:nvSpPr>
        <p:spPr>
          <a:xfrm flipH="1">
            <a:off x="528426" y="3292352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D63F0EC-D5A7-49CD-BC41-A904C335B05F}"/>
              </a:ext>
            </a:extLst>
          </p:cNvPr>
          <p:cNvSpPr/>
          <p:nvPr/>
        </p:nvSpPr>
        <p:spPr>
          <a:xfrm>
            <a:off x="1532709" y="223107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256739560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9009" y="926897"/>
            <a:ext cx="9241871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Figure 18.7 illustrates the various cases of inserting keys into a B-tree. 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minimum degree t for his B-tree is 3, so a node can hold at most 5 keys. </a:t>
            </a:r>
          </a:p>
          <a:p>
            <a:pPr marL="1376363" lvl="2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Nodes that are modified by the insertion process are lightly shaded.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lvl="0" indent="-461963" algn="ctr">
              <a:buAutoNum type="alphaLcParenBoth" startAt="2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simple insertion of B into a leaf node. </a:t>
            </a: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Show the resulting of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inserting B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the initial tree.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79503"/>
              </p:ext>
            </p:extLst>
          </p:nvPr>
        </p:nvGraphicFramePr>
        <p:xfrm>
          <a:off x="4472308" y="4174835"/>
          <a:ext cx="2957423" cy="448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7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8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63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88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63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88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573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6889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48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195435"/>
              </p:ext>
            </p:extLst>
          </p:nvPr>
        </p:nvGraphicFramePr>
        <p:xfrm>
          <a:off x="3049826" y="5572971"/>
          <a:ext cx="6421151" cy="455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75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17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10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20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75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40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75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517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1104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5173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076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5173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750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750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0166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5173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032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4557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AutoShape 5"/>
          <p:cNvSpPr>
            <a:spLocks noChangeShapeType="1"/>
          </p:cNvSpPr>
          <p:nvPr/>
        </p:nvSpPr>
        <p:spPr bwMode="auto">
          <a:xfrm flipH="1">
            <a:off x="3362843" y="4438386"/>
            <a:ext cx="1234961" cy="112534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/>
          <p:cNvSpPr>
            <a:spLocks noChangeShapeType="1"/>
          </p:cNvSpPr>
          <p:nvPr/>
        </p:nvSpPr>
        <p:spPr bwMode="auto">
          <a:xfrm flipH="1">
            <a:off x="5076217" y="4438386"/>
            <a:ext cx="127547" cy="112534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3"/>
          <p:cNvSpPr>
            <a:spLocks noChangeShapeType="1"/>
          </p:cNvSpPr>
          <p:nvPr/>
        </p:nvSpPr>
        <p:spPr bwMode="auto">
          <a:xfrm>
            <a:off x="5872533" y="4454260"/>
            <a:ext cx="430360" cy="110947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2"/>
          <p:cNvSpPr>
            <a:spLocks noChangeShapeType="1"/>
          </p:cNvSpPr>
          <p:nvPr/>
        </p:nvSpPr>
        <p:spPr bwMode="auto">
          <a:xfrm>
            <a:off x="6318765" y="4480758"/>
            <a:ext cx="907764" cy="1092209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1"/>
          <p:cNvSpPr>
            <a:spLocks noChangeShapeType="1"/>
          </p:cNvSpPr>
          <p:nvPr/>
        </p:nvSpPr>
        <p:spPr bwMode="auto">
          <a:xfrm>
            <a:off x="6820129" y="4454260"/>
            <a:ext cx="2262910" cy="110947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hought Bubble: Cloud 11">
            <a:extLst>
              <a:ext uri="{FF2B5EF4-FFF2-40B4-BE49-F238E27FC236}">
                <a16:creationId xmlns:a16="http://schemas.microsoft.com/office/drawing/2014/main" id="{56498290-3240-4D48-A0CA-25BC7BCDC21C}"/>
              </a:ext>
            </a:extLst>
          </p:cNvPr>
          <p:cNvSpPr/>
          <p:nvPr/>
        </p:nvSpPr>
        <p:spPr>
          <a:xfrm flipH="1">
            <a:off x="577853" y="2968751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087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2105" y="1434496"/>
            <a:ext cx="883328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Transform the tree by a rotation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, if an insertion of a new node makes an AVL tree unbalanced.</a:t>
            </a:r>
            <a:endParaRPr lang="en-US" sz="900" dirty="0"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Calculation of the different height between left and right subtrees at their parent node v: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dheight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(v) = ?</a:t>
            </a:r>
            <a:endParaRPr lang="en-US" sz="10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rotation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in an AVL tree is a local transformation of its subtree rooted at a node whose balance has become either  +2  or  -2;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if  there are several sub nodes, which are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closest to the newly inserted leaf, rotate the tree rooted at the unbalanced node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Only four types of rotations: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two of them are mirror images of the other two. 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8150272-2436-4B08-B069-50E9F11B2913}"/>
              </a:ext>
            </a:extLst>
          </p:cNvPr>
          <p:cNvSpPr/>
          <p:nvPr/>
        </p:nvSpPr>
        <p:spPr>
          <a:xfrm>
            <a:off x="1715251" y="460099"/>
            <a:ext cx="80210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</a:t>
            </a:r>
          </a:p>
        </p:txBody>
      </p:sp>
    </p:spTree>
    <p:extLst>
      <p:ext uri="{BB962C8B-B14F-4D97-AF65-F5344CB8AC3E}">
        <p14:creationId xmlns:p14="http://schemas.microsoft.com/office/powerpoint/2010/main" val="101103483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0766" y="304284"/>
            <a:ext cx="9559817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Figure 18.7 illustrates the various cases of inserting keys into a B-tree. 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minimum degree t for his B-tree is 3, so a node can hold at most 5 keys. </a:t>
            </a:r>
          </a:p>
          <a:p>
            <a:pPr marL="1376363" lvl="2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Nodes that are modified by the insertion process are lightly shaded.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ctr">
              <a:buAutoNum type="alphaLcParenBoth" startAt="3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result of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inserting Q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the previous tree. 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    Split the node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RSTUV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two nodes RS and UV, 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Move the key T up to the root, and 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Insert Q into the leftmost of the two halves (the RS node).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501419"/>
              </p:ext>
            </p:extLst>
          </p:nvPr>
        </p:nvGraphicFramePr>
        <p:xfrm>
          <a:off x="4553982" y="4104657"/>
          <a:ext cx="3382658" cy="457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16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6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19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06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13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25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19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06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899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8064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424221"/>
              </p:ext>
            </p:extLst>
          </p:nvPr>
        </p:nvGraphicFramePr>
        <p:xfrm>
          <a:off x="3100100" y="5509373"/>
          <a:ext cx="6421151" cy="455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04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3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01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04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56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04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347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008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3347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3347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7566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347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1049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1049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9118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3347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8752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4557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AutoShape 5"/>
          <p:cNvSpPr>
            <a:spLocks noChangeShapeType="1"/>
          </p:cNvSpPr>
          <p:nvPr/>
        </p:nvSpPr>
        <p:spPr bwMode="auto">
          <a:xfrm flipH="1">
            <a:off x="3444517" y="4368208"/>
            <a:ext cx="1234961" cy="112534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/>
          <p:cNvSpPr>
            <a:spLocks noChangeShapeType="1"/>
          </p:cNvSpPr>
          <p:nvPr/>
        </p:nvSpPr>
        <p:spPr bwMode="auto">
          <a:xfrm flipH="1">
            <a:off x="5157891" y="4368208"/>
            <a:ext cx="127547" cy="112534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3"/>
          <p:cNvSpPr>
            <a:spLocks noChangeShapeType="1"/>
          </p:cNvSpPr>
          <p:nvPr/>
        </p:nvSpPr>
        <p:spPr bwMode="auto">
          <a:xfrm>
            <a:off x="5832258" y="4363679"/>
            <a:ext cx="183219" cy="115691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2"/>
          <p:cNvSpPr>
            <a:spLocks noChangeShapeType="1"/>
          </p:cNvSpPr>
          <p:nvPr/>
        </p:nvSpPr>
        <p:spPr bwMode="auto">
          <a:xfrm>
            <a:off x="6310676" y="4384082"/>
            <a:ext cx="997527" cy="111870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1"/>
          <p:cNvSpPr>
            <a:spLocks noChangeShapeType="1"/>
          </p:cNvSpPr>
          <p:nvPr/>
        </p:nvSpPr>
        <p:spPr bwMode="auto">
          <a:xfrm>
            <a:off x="7308203" y="4384078"/>
            <a:ext cx="1856510" cy="110947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2"/>
          <p:cNvSpPr>
            <a:spLocks noChangeShapeType="1"/>
          </p:cNvSpPr>
          <p:nvPr/>
        </p:nvSpPr>
        <p:spPr bwMode="auto">
          <a:xfrm>
            <a:off x="6816468" y="4383969"/>
            <a:ext cx="1370923" cy="1156919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hought Bubble: Cloud 12">
            <a:extLst>
              <a:ext uri="{FF2B5EF4-FFF2-40B4-BE49-F238E27FC236}">
                <a16:creationId xmlns:a16="http://schemas.microsoft.com/office/drawing/2014/main" id="{E22B9EF7-99ED-4ED3-A5B5-8ABB2D553AF4}"/>
              </a:ext>
            </a:extLst>
          </p:cNvPr>
          <p:cNvSpPr/>
          <p:nvPr/>
        </p:nvSpPr>
        <p:spPr>
          <a:xfrm flipH="1">
            <a:off x="577853" y="2968751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ADAB34E1-7861-45E4-BDD2-ADF085A396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091865"/>
              </p:ext>
            </p:extLst>
          </p:nvPr>
        </p:nvGraphicFramePr>
        <p:xfrm>
          <a:off x="6988427" y="6090790"/>
          <a:ext cx="1649255" cy="455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173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076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5173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750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750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4557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7912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2664" y="901812"/>
            <a:ext cx="9559817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Figure 18.7 illustrates the various cases of inserting keys into a B-tree.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ctr">
              <a:buAutoNum type="alphaLcParenBoth" startAt="4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 of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inserting 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the previous tree. </a:t>
            </a: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Split he root right away, since it is full, and </a:t>
            </a: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the B-tree grows in height by one. </a:t>
            </a: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Then insert L into the leaf containing JK.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080042"/>
              </p:ext>
            </p:extLst>
          </p:nvPr>
        </p:nvGraphicFramePr>
        <p:xfrm>
          <a:off x="2841864" y="4398065"/>
          <a:ext cx="3372506" cy="4668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5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11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01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03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9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11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010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800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8010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668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353941"/>
              </p:ext>
            </p:extLst>
          </p:nvPr>
        </p:nvGraphicFramePr>
        <p:xfrm>
          <a:off x="2847417" y="5777997"/>
          <a:ext cx="6421151" cy="455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0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80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8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7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61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61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20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61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1808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908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1808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1808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6295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1808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9617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9617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8237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1808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7426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4557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AutoShape 5"/>
          <p:cNvSpPr>
            <a:spLocks noChangeShapeType="1"/>
          </p:cNvSpPr>
          <p:nvPr/>
        </p:nvSpPr>
        <p:spPr bwMode="auto">
          <a:xfrm>
            <a:off x="2904592" y="4659282"/>
            <a:ext cx="255842" cy="110947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/>
          <p:cNvSpPr>
            <a:spLocks noChangeShapeType="1"/>
          </p:cNvSpPr>
          <p:nvPr/>
        </p:nvSpPr>
        <p:spPr bwMode="auto">
          <a:xfrm>
            <a:off x="3470870" y="4659282"/>
            <a:ext cx="1402937" cy="110947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3"/>
          <p:cNvSpPr>
            <a:spLocks noChangeShapeType="1"/>
          </p:cNvSpPr>
          <p:nvPr/>
        </p:nvSpPr>
        <p:spPr bwMode="auto">
          <a:xfrm>
            <a:off x="4122038" y="4650045"/>
            <a:ext cx="1820467" cy="111871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073943"/>
              </p:ext>
            </p:extLst>
          </p:nvPr>
        </p:nvGraphicFramePr>
        <p:xfrm>
          <a:off x="5895513" y="3150262"/>
          <a:ext cx="3373055" cy="448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04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9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80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48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788090"/>
              </p:ext>
            </p:extLst>
          </p:nvPr>
        </p:nvGraphicFramePr>
        <p:xfrm>
          <a:off x="6543917" y="4374705"/>
          <a:ext cx="3373055" cy="448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04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9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80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48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AutoShape 2"/>
          <p:cNvSpPr>
            <a:spLocks noChangeShapeType="1"/>
          </p:cNvSpPr>
          <p:nvPr/>
        </p:nvSpPr>
        <p:spPr bwMode="auto">
          <a:xfrm>
            <a:off x="6636070" y="4607219"/>
            <a:ext cx="159906" cy="1166156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2"/>
          <p:cNvSpPr>
            <a:spLocks noChangeShapeType="1"/>
          </p:cNvSpPr>
          <p:nvPr/>
        </p:nvSpPr>
        <p:spPr bwMode="auto">
          <a:xfrm>
            <a:off x="7217126" y="4602601"/>
            <a:ext cx="760055" cy="117539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2"/>
          <p:cNvSpPr>
            <a:spLocks noChangeShapeType="1"/>
          </p:cNvSpPr>
          <p:nvPr/>
        </p:nvSpPr>
        <p:spPr bwMode="auto">
          <a:xfrm>
            <a:off x="7858805" y="4611839"/>
            <a:ext cx="910988" cy="115692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5"/>
          <p:cNvSpPr>
            <a:spLocks noChangeShapeType="1"/>
          </p:cNvSpPr>
          <p:nvPr/>
        </p:nvSpPr>
        <p:spPr bwMode="auto">
          <a:xfrm flipH="1">
            <a:off x="2978593" y="3426411"/>
            <a:ext cx="3017062" cy="948294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5"/>
          <p:cNvSpPr>
            <a:spLocks noChangeShapeType="1"/>
          </p:cNvSpPr>
          <p:nvPr/>
        </p:nvSpPr>
        <p:spPr bwMode="auto">
          <a:xfrm>
            <a:off x="6588102" y="3395635"/>
            <a:ext cx="47968" cy="97907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hought Bubble: Cloud 19">
            <a:extLst>
              <a:ext uri="{FF2B5EF4-FFF2-40B4-BE49-F238E27FC236}">
                <a16:creationId xmlns:a16="http://schemas.microsoft.com/office/drawing/2014/main" id="{AD9170DE-1428-4F95-B308-72F96D7FE31F}"/>
              </a:ext>
            </a:extLst>
          </p:cNvPr>
          <p:cNvSpPr/>
          <p:nvPr/>
        </p:nvSpPr>
        <p:spPr>
          <a:xfrm flipH="1">
            <a:off x="577853" y="2968751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103D75-DDEE-45CE-A13A-52D738B57889}"/>
              </a:ext>
            </a:extLst>
          </p:cNvPr>
          <p:cNvSpPr txBox="1"/>
          <p:nvPr/>
        </p:nvSpPr>
        <p:spPr>
          <a:xfrm>
            <a:off x="577853" y="4127157"/>
            <a:ext cx="1521397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Inserting L does not have to split the top node of the tree.</a:t>
            </a:r>
          </a:p>
        </p:txBody>
      </p:sp>
    </p:spTree>
    <p:extLst>
      <p:ext uri="{BB962C8B-B14F-4D97-AF65-F5344CB8AC3E}">
        <p14:creationId xmlns:p14="http://schemas.microsoft.com/office/powerpoint/2010/main" val="406473644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2631" y="1275317"/>
            <a:ext cx="955981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Figure 18.7 illustrates the various cases of inserting keys into a B-tree.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ctr">
              <a:buAutoNum type="alphaLcParenBoth" startAt="5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resulting of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inserting 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the previous tree. </a:t>
            </a: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Split the node ABCDE before inserting F into</a:t>
            </a: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the rightmost of the two halves (the DE node).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475701"/>
              </p:ext>
            </p:extLst>
          </p:nvPr>
        </p:nvGraphicFramePr>
        <p:xfrm>
          <a:off x="2584411" y="4460206"/>
          <a:ext cx="3373055" cy="448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25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39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2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9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80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48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405457"/>
              </p:ext>
            </p:extLst>
          </p:nvPr>
        </p:nvGraphicFramePr>
        <p:xfrm>
          <a:off x="2589964" y="5840137"/>
          <a:ext cx="6491892" cy="455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3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1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3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18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3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21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219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50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219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30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8184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030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030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1117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4244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8219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82197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73762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030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32059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557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AutoShape 5"/>
          <p:cNvSpPr>
            <a:spLocks noChangeShapeType="1"/>
          </p:cNvSpPr>
          <p:nvPr/>
        </p:nvSpPr>
        <p:spPr bwMode="auto">
          <a:xfrm>
            <a:off x="2647139" y="4721422"/>
            <a:ext cx="255842" cy="110947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/>
          <p:cNvSpPr>
            <a:spLocks noChangeShapeType="1"/>
          </p:cNvSpPr>
          <p:nvPr/>
        </p:nvSpPr>
        <p:spPr bwMode="auto">
          <a:xfrm>
            <a:off x="3213418" y="4721422"/>
            <a:ext cx="468304" cy="114207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3"/>
          <p:cNvSpPr>
            <a:spLocks noChangeShapeType="1"/>
          </p:cNvSpPr>
          <p:nvPr/>
        </p:nvSpPr>
        <p:spPr bwMode="auto">
          <a:xfrm>
            <a:off x="3864586" y="4712185"/>
            <a:ext cx="934736" cy="112795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695268" y="52749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456494"/>
              </p:ext>
            </p:extLst>
          </p:nvPr>
        </p:nvGraphicFramePr>
        <p:xfrm>
          <a:off x="5681709" y="3240350"/>
          <a:ext cx="3329406" cy="420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8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7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78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60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90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755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7780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381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7780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205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22044"/>
              </p:ext>
            </p:extLst>
          </p:nvPr>
        </p:nvGraphicFramePr>
        <p:xfrm>
          <a:off x="6286464" y="4436845"/>
          <a:ext cx="3373055" cy="448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5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04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405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80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48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AutoShape 2"/>
          <p:cNvSpPr>
            <a:spLocks noChangeShapeType="1"/>
          </p:cNvSpPr>
          <p:nvPr/>
        </p:nvSpPr>
        <p:spPr bwMode="auto">
          <a:xfrm>
            <a:off x="6378617" y="4669359"/>
            <a:ext cx="260400" cy="114741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2"/>
          <p:cNvSpPr>
            <a:spLocks noChangeShapeType="1"/>
          </p:cNvSpPr>
          <p:nvPr/>
        </p:nvSpPr>
        <p:spPr bwMode="auto">
          <a:xfrm>
            <a:off x="6959673" y="4664741"/>
            <a:ext cx="837487" cy="117539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2"/>
          <p:cNvSpPr>
            <a:spLocks noChangeShapeType="1"/>
          </p:cNvSpPr>
          <p:nvPr/>
        </p:nvSpPr>
        <p:spPr bwMode="auto">
          <a:xfrm>
            <a:off x="7592473" y="4673978"/>
            <a:ext cx="957169" cy="116615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5"/>
          <p:cNvSpPr>
            <a:spLocks noChangeShapeType="1"/>
          </p:cNvSpPr>
          <p:nvPr/>
        </p:nvSpPr>
        <p:spPr bwMode="auto">
          <a:xfrm flipH="1">
            <a:off x="2704005" y="3488550"/>
            <a:ext cx="3101991" cy="97050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5"/>
          <p:cNvSpPr>
            <a:spLocks noChangeShapeType="1"/>
          </p:cNvSpPr>
          <p:nvPr/>
        </p:nvSpPr>
        <p:spPr bwMode="auto">
          <a:xfrm flipH="1">
            <a:off x="6351983" y="3488550"/>
            <a:ext cx="45719" cy="94829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3"/>
          <p:cNvSpPr>
            <a:spLocks noChangeShapeType="1"/>
          </p:cNvSpPr>
          <p:nvPr/>
        </p:nvSpPr>
        <p:spPr bwMode="auto">
          <a:xfrm>
            <a:off x="4424106" y="4684454"/>
            <a:ext cx="1533359" cy="114644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hought Bubble: Cloud 20">
            <a:extLst>
              <a:ext uri="{FF2B5EF4-FFF2-40B4-BE49-F238E27FC236}">
                <a16:creationId xmlns:a16="http://schemas.microsoft.com/office/drawing/2014/main" id="{64E5CC01-D9E3-4DA6-854B-CD672CD723DE}"/>
              </a:ext>
            </a:extLst>
          </p:cNvPr>
          <p:cNvSpPr/>
          <p:nvPr/>
        </p:nvSpPr>
        <p:spPr>
          <a:xfrm flipH="1">
            <a:off x="1146024" y="3017983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02EE9F2-C95D-4125-84B1-3E125F366F1B}"/>
              </a:ext>
            </a:extLst>
          </p:cNvPr>
          <p:cNvSpPr txBox="1"/>
          <p:nvPr/>
        </p:nvSpPr>
        <p:spPr>
          <a:xfrm>
            <a:off x="817991" y="4459053"/>
            <a:ext cx="1521397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Inserting F does  have to split the top node of the tree.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AF95EE2-F4F6-4E32-8B5A-228ABF1A56D0}"/>
              </a:ext>
            </a:extLst>
          </p:cNvPr>
          <p:cNvSpPr/>
          <p:nvPr/>
        </p:nvSpPr>
        <p:spPr>
          <a:xfrm>
            <a:off x="1450249" y="368755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417391096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9204" y="1028343"/>
            <a:ext cx="9410330" cy="5524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dirty="0">
                <a:ea typeface="SimSun" panose="02010600030101010101" pitchFamily="2" charset="-122"/>
              </a:rPr>
              <a:t>Deleting a key from a B-tree</a:t>
            </a: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Deleting a key from any node – not just a leaf - or an internal node, we have to rearrange the node’s children.  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As in insertion, we must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guard against deletion producing a tree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whose structure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violates the B-tree properties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we had to ensure that a node didn’t get too big due to insertion.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 simple insertion algorithm might have to back up if a node on the path to where the key was to be inserted was full. </a:t>
            </a: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we must ensure that a node doesn’t get too small during deletion (except that the root is allowed to have fewer than the minimum number t – 1 of keys).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 simple approach to deletion might have to back up if a node (other than the root) along the path to where the key is to be deleted has the minimum number of keys.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9DB17CD-283A-4D7D-BC45-5BAE0DB31356}"/>
              </a:ext>
            </a:extLst>
          </p:cNvPr>
          <p:cNvSpPr/>
          <p:nvPr/>
        </p:nvSpPr>
        <p:spPr>
          <a:xfrm>
            <a:off x="1509204" y="305068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120905326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1750" y="571954"/>
            <a:ext cx="942808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We sketch how deletion works instead of presenting the pseudocode: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pPr marL="461963" marR="0" lvl="0" indent="-461963">
              <a:spcBef>
                <a:spcPts val="0"/>
              </a:spcBef>
              <a:spcAft>
                <a:spcPts val="0"/>
              </a:spcAft>
              <a:buFont typeface="+mj-lt"/>
              <a:buAutoNum type="arabicParenBoth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the key k is in node x and s is a leaf, delete the key k from x.</a:t>
            </a:r>
          </a:p>
          <a:p>
            <a:pPr marL="461963" marR="0" lvl="0" indent="-461963">
              <a:spcBef>
                <a:spcPts val="0"/>
              </a:spcBef>
              <a:spcAft>
                <a:spcPts val="0"/>
              </a:spcAft>
              <a:buFont typeface="+mj-lt"/>
              <a:buAutoNum type="arabicParenBoth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the key k is in node x and x is an internal node, do the following: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the child y that precedes k in node x has at least t keys, then find the predecessor k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of k in the subtree rooted at y. Recursively delete k’, and replace k by k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x. (We can find k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and delete it in a single downward pass.)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y has fewer than t keys, then, symmetrically, examine the child z that follows k in node x. If z has at least t keys, then find the successor k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of k in the subtree rooted at z. Recursively delete k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and replace k by k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x. (We can find k’ and delete it in a single downward pass.)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Otherwise, if both y and z have only t -1 keys, merge k and all of z into y, so that x loses both k and the pointer to z, and y now contains 2t – 1 keys. Then free z, and recursively delete k from y.</a:t>
            </a:r>
          </a:p>
        </p:txBody>
      </p:sp>
    </p:spTree>
    <p:extLst>
      <p:ext uri="{BB962C8B-B14F-4D97-AF65-F5344CB8AC3E}">
        <p14:creationId xmlns:p14="http://schemas.microsoft.com/office/powerpoint/2010/main" val="287964690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3314" y="1265004"/>
            <a:ext cx="942808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marR="0" lvl="0" indent="-461963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(3)  If the key k is not present in internal node x, determine the root x.c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of the appropriate subtree that must contain k, if k is in the tree at all. If x.c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 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has only t – 1 keys, execute step 3a or 3b as necessary to guarantee that we descend to a node containing at least t keys. Then finish by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recursing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on the appropriate child of x.</a:t>
            </a: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If x.c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i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has only t – 1 keys but has an immediate sibling with at least t keys, give x.c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i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an extra key by moving a key from x down into x.c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moving a key from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x.c</a:t>
            </a:r>
            <a:r>
              <a:rPr lang="en-US" sz="2400" baseline="-25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immediate left or right sibling up into x, and moving the appropriate child pointer from the sibling into x.c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i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If x.c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i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and both of x.c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 immediate siblings have t – 1 keys, merge x.c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i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with one sibling, which involves moving a key from x down into the new merged node to become the median key for that node. 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FBFA01-1FF3-4CFB-91BF-A8EE5EF2C4E3}"/>
              </a:ext>
            </a:extLst>
          </p:cNvPr>
          <p:cNvSpPr/>
          <p:nvPr/>
        </p:nvSpPr>
        <p:spPr>
          <a:xfrm>
            <a:off x="1314995" y="284067"/>
            <a:ext cx="8209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Transform-and-Conquer - </a:t>
            </a:r>
            <a:r>
              <a:rPr lang="en-US" sz="2800" dirty="0">
                <a:ea typeface="SimSun" panose="02010600030101010101" pitchFamily="2" charset="-122"/>
              </a:rPr>
              <a:t>Representation Changes  </a:t>
            </a:r>
          </a:p>
        </p:txBody>
      </p:sp>
    </p:spTree>
    <p:extLst>
      <p:ext uri="{BB962C8B-B14F-4D97-AF65-F5344CB8AC3E}">
        <p14:creationId xmlns:p14="http://schemas.microsoft.com/office/powerpoint/2010/main" val="739845380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16871" y="464731"/>
            <a:ext cx="9445301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18.8  illustrates the various cases of deleting keys from a B-tree.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Deleting keys from a B-tree.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minimum degree for this B-tree is t = 3, so a node (other than the root) cannot have fewer than 2 keys.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Nodes that are modified are lightly shaded.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  Initial tree. The B-tree of Figure 18.7e.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00074"/>
              </p:ext>
            </p:extLst>
          </p:nvPr>
        </p:nvGraphicFramePr>
        <p:xfrm>
          <a:off x="2184916" y="3963061"/>
          <a:ext cx="3373055" cy="448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25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39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2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9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80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48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112000"/>
              </p:ext>
            </p:extLst>
          </p:nvPr>
        </p:nvGraphicFramePr>
        <p:xfrm>
          <a:off x="2190469" y="5342992"/>
          <a:ext cx="6411999" cy="455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6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6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7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26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15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31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17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179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465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179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264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8158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0264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0264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5018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0264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8179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8179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73514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0264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6094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557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2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AutoShape 5"/>
          <p:cNvSpPr>
            <a:spLocks noChangeShapeType="1"/>
          </p:cNvSpPr>
          <p:nvPr/>
        </p:nvSpPr>
        <p:spPr bwMode="auto">
          <a:xfrm>
            <a:off x="2247644" y="4224277"/>
            <a:ext cx="255842" cy="110947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/>
          <p:cNvSpPr>
            <a:spLocks noChangeShapeType="1"/>
          </p:cNvSpPr>
          <p:nvPr/>
        </p:nvSpPr>
        <p:spPr bwMode="auto">
          <a:xfrm>
            <a:off x="2813923" y="4224277"/>
            <a:ext cx="468304" cy="114207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3"/>
          <p:cNvSpPr>
            <a:spLocks noChangeShapeType="1"/>
          </p:cNvSpPr>
          <p:nvPr/>
        </p:nvSpPr>
        <p:spPr bwMode="auto">
          <a:xfrm>
            <a:off x="3465091" y="4215040"/>
            <a:ext cx="934736" cy="112795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695268" y="52749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626849"/>
              </p:ext>
            </p:extLst>
          </p:nvPr>
        </p:nvGraphicFramePr>
        <p:xfrm>
          <a:off x="5238565" y="2715257"/>
          <a:ext cx="3373055" cy="418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04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9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80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185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297335"/>
              </p:ext>
            </p:extLst>
          </p:nvPr>
        </p:nvGraphicFramePr>
        <p:xfrm>
          <a:off x="5886969" y="3939700"/>
          <a:ext cx="3363564" cy="448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91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6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04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96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946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3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04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796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71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7962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48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AutoShape 2"/>
          <p:cNvSpPr>
            <a:spLocks noChangeShapeType="1"/>
          </p:cNvSpPr>
          <p:nvPr/>
        </p:nvSpPr>
        <p:spPr bwMode="auto">
          <a:xfrm>
            <a:off x="5979122" y="4172214"/>
            <a:ext cx="260400" cy="114741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2"/>
          <p:cNvSpPr>
            <a:spLocks noChangeShapeType="1"/>
          </p:cNvSpPr>
          <p:nvPr/>
        </p:nvSpPr>
        <p:spPr bwMode="auto">
          <a:xfrm>
            <a:off x="6560178" y="4167596"/>
            <a:ext cx="837487" cy="117539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2"/>
          <p:cNvSpPr>
            <a:spLocks noChangeShapeType="1"/>
          </p:cNvSpPr>
          <p:nvPr/>
        </p:nvSpPr>
        <p:spPr bwMode="auto">
          <a:xfrm>
            <a:off x="7201856" y="4176833"/>
            <a:ext cx="957169" cy="116615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5"/>
          <p:cNvSpPr>
            <a:spLocks noChangeShapeType="1"/>
          </p:cNvSpPr>
          <p:nvPr/>
        </p:nvSpPr>
        <p:spPr bwMode="auto">
          <a:xfrm flipH="1">
            <a:off x="2321645" y="2991406"/>
            <a:ext cx="3017062" cy="948294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5"/>
          <p:cNvSpPr>
            <a:spLocks noChangeShapeType="1"/>
          </p:cNvSpPr>
          <p:nvPr/>
        </p:nvSpPr>
        <p:spPr bwMode="auto">
          <a:xfrm>
            <a:off x="5886969" y="2991406"/>
            <a:ext cx="92153" cy="948294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3"/>
          <p:cNvSpPr>
            <a:spLocks noChangeShapeType="1"/>
          </p:cNvSpPr>
          <p:nvPr/>
        </p:nvSpPr>
        <p:spPr bwMode="auto">
          <a:xfrm>
            <a:off x="4024611" y="4187309"/>
            <a:ext cx="1533359" cy="114644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hought Bubble: Cloud 20">
            <a:extLst>
              <a:ext uri="{FF2B5EF4-FFF2-40B4-BE49-F238E27FC236}">
                <a16:creationId xmlns:a16="http://schemas.microsoft.com/office/drawing/2014/main" id="{CFE5C897-D437-426C-9247-99D31CC50CA4}"/>
              </a:ext>
            </a:extLst>
          </p:cNvPr>
          <p:cNvSpPr/>
          <p:nvPr/>
        </p:nvSpPr>
        <p:spPr>
          <a:xfrm flipH="1">
            <a:off x="577853" y="2968751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20490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23502" y="568863"/>
            <a:ext cx="955981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18.8  illustrates the various cases of deleting keys from a B-tree.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Deleting keys from a B-tree.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minimum degree for this B-tree is t = 3, so a node (other than the root) cannot have fewer than 2 keys.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Nodes that are modified are lightly shaded.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(b)   Case 1. Simple deletion from a leaf: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Deletion of 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350321"/>
              </p:ext>
            </p:extLst>
          </p:nvPr>
        </p:nvGraphicFramePr>
        <p:xfrm>
          <a:off x="2309205" y="3945309"/>
          <a:ext cx="3373055" cy="448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25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39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2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9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80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48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750347"/>
              </p:ext>
            </p:extLst>
          </p:nvPr>
        </p:nvGraphicFramePr>
        <p:xfrm>
          <a:off x="2371933" y="5316015"/>
          <a:ext cx="6421151" cy="455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3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21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3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18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3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21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219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50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219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30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8184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030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030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5054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030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8219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82197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73762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030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61318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4557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AutoShape 5"/>
          <p:cNvSpPr>
            <a:spLocks noChangeShapeType="1"/>
          </p:cNvSpPr>
          <p:nvPr/>
        </p:nvSpPr>
        <p:spPr bwMode="auto">
          <a:xfrm>
            <a:off x="2371933" y="4206525"/>
            <a:ext cx="255842" cy="110947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/>
          <p:cNvSpPr>
            <a:spLocks noChangeShapeType="1"/>
          </p:cNvSpPr>
          <p:nvPr/>
        </p:nvSpPr>
        <p:spPr bwMode="auto">
          <a:xfrm>
            <a:off x="2938212" y="4206525"/>
            <a:ext cx="468304" cy="114207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3"/>
          <p:cNvSpPr>
            <a:spLocks noChangeShapeType="1"/>
          </p:cNvSpPr>
          <p:nvPr/>
        </p:nvSpPr>
        <p:spPr bwMode="auto">
          <a:xfrm>
            <a:off x="3589380" y="4197288"/>
            <a:ext cx="934736" cy="112795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695268" y="52749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031971"/>
              </p:ext>
            </p:extLst>
          </p:nvPr>
        </p:nvGraphicFramePr>
        <p:xfrm>
          <a:off x="5362854" y="2697505"/>
          <a:ext cx="3373055" cy="448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04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9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80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48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042949"/>
              </p:ext>
            </p:extLst>
          </p:nvPr>
        </p:nvGraphicFramePr>
        <p:xfrm>
          <a:off x="6011258" y="3921948"/>
          <a:ext cx="3373055" cy="448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04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9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80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48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AutoShape 2"/>
          <p:cNvSpPr>
            <a:spLocks noChangeShapeType="1"/>
          </p:cNvSpPr>
          <p:nvPr/>
        </p:nvSpPr>
        <p:spPr bwMode="auto">
          <a:xfrm>
            <a:off x="6103411" y="4154462"/>
            <a:ext cx="260400" cy="114741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2"/>
          <p:cNvSpPr>
            <a:spLocks noChangeShapeType="1"/>
          </p:cNvSpPr>
          <p:nvPr/>
        </p:nvSpPr>
        <p:spPr bwMode="auto">
          <a:xfrm>
            <a:off x="6684467" y="4149844"/>
            <a:ext cx="837487" cy="117539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2"/>
          <p:cNvSpPr>
            <a:spLocks noChangeShapeType="1"/>
          </p:cNvSpPr>
          <p:nvPr/>
        </p:nvSpPr>
        <p:spPr bwMode="auto">
          <a:xfrm>
            <a:off x="7326145" y="4159081"/>
            <a:ext cx="957169" cy="116615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5"/>
          <p:cNvSpPr>
            <a:spLocks noChangeShapeType="1"/>
          </p:cNvSpPr>
          <p:nvPr/>
        </p:nvSpPr>
        <p:spPr bwMode="auto">
          <a:xfrm flipH="1">
            <a:off x="2445934" y="2973654"/>
            <a:ext cx="3017062" cy="948294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5"/>
          <p:cNvSpPr>
            <a:spLocks noChangeShapeType="1"/>
          </p:cNvSpPr>
          <p:nvPr/>
        </p:nvSpPr>
        <p:spPr bwMode="auto">
          <a:xfrm>
            <a:off x="6011258" y="2973654"/>
            <a:ext cx="92153" cy="948294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3"/>
          <p:cNvSpPr>
            <a:spLocks noChangeShapeType="1"/>
          </p:cNvSpPr>
          <p:nvPr/>
        </p:nvSpPr>
        <p:spPr bwMode="auto">
          <a:xfrm>
            <a:off x="4148900" y="4169557"/>
            <a:ext cx="1533359" cy="114644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hought Bubble: Cloud 20">
            <a:extLst>
              <a:ext uri="{FF2B5EF4-FFF2-40B4-BE49-F238E27FC236}">
                <a16:creationId xmlns:a16="http://schemas.microsoft.com/office/drawing/2014/main" id="{08CBFA08-414E-46C4-8BE0-5667EB1D498F}"/>
              </a:ext>
            </a:extLst>
          </p:cNvPr>
          <p:cNvSpPr/>
          <p:nvPr/>
        </p:nvSpPr>
        <p:spPr>
          <a:xfrm flipH="1">
            <a:off x="577853" y="2968751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66442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53292" y="361836"/>
            <a:ext cx="955981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18.8  illustrates the various cases of deleting keys from a B-tree.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Deleting keys from a B-tree.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minimum degree for this B-tree is t = 3, so a node (other than the root) cannot have fewer than 2 keys.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Nodes that are modified are lightly shaded.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(c)   Case 2a. Move up the predecessor L of M to take M’s position:  </a:t>
            </a:r>
          </a:p>
          <a:p>
            <a:pPr lvl="0"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Deletion of M.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9407"/>
              </p:ext>
            </p:extLst>
          </p:nvPr>
        </p:nvGraphicFramePr>
        <p:xfrm>
          <a:off x="2531148" y="3714493"/>
          <a:ext cx="3373055" cy="448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25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39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2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9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80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48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361638"/>
              </p:ext>
            </p:extLst>
          </p:nvPr>
        </p:nvGraphicFramePr>
        <p:xfrm>
          <a:off x="2635615" y="5114560"/>
          <a:ext cx="6596639" cy="455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66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9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59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84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46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2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1488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364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1537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8922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1537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1537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6070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1537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9364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9364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80811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1537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71919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4557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AutoShape 5"/>
          <p:cNvSpPr>
            <a:spLocks noChangeShapeType="1"/>
          </p:cNvSpPr>
          <p:nvPr/>
        </p:nvSpPr>
        <p:spPr bwMode="auto">
          <a:xfrm>
            <a:off x="2593876" y="3975709"/>
            <a:ext cx="145127" cy="114207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/>
          <p:cNvSpPr>
            <a:spLocks noChangeShapeType="1"/>
          </p:cNvSpPr>
          <p:nvPr/>
        </p:nvSpPr>
        <p:spPr bwMode="auto">
          <a:xfrm>
            <a:off x="3160155" y="3975709"/>
            <a:ext cx="468304" cy="114207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3"/>
          <p:cNvSpPr>
            <a:spLocks noChangeShapeType="1"/>
          </p:cNvSpPr>
          <p:nvPr/>
        </p:nvSpPr>
        <p:spPr bwMode="auto">
          <a:xfrm>
            <a:off x="3811323" y="3966472"/>
            <a:ext cx="947108" cy="112043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695268" y="52749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064114"/>
              </p:ext>
            </p:extLst>
          </p:nvPr>
        </p:nvGraphicFramePr>
        <p:xfrm>
          <a:off x="5584797" y="2466689"/>
          <a:ext cx="3373055" cy="448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04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9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80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48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43375"/>
              </p:ext>
            </p:extLst>
          </p:nvPr>
        </p:nvGraphicFramePr>
        <p:xfrm>
          <a:off x="6233201" y="3691132"/>
          <a:ext cx="3373055" cy="448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04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9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981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1151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80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48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AutoShape 2"/>
          <p:cNvSpPr>
            <a:spLocks noChangeShapeType="1"/>
          </p:cNvSpPr>
          <p:nvPr/>
        </p:nvSpPr>
        <p:spPr bwMode="auto">
          <a:xfrm>
            <a:off x="6325354" y="3923646"/>
            <a:ext cx="478726" cy="118925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2"/>
          <p:cNvSpPr>
            <a:spLocks noChangeShapeType="1"/>
          </p:cNvSpPr>
          <p:nvPr/>
        </p:nvSpPr>
        <p:spPr bwMode="auto">
          <a:xfrm>
            <a:off x="6906410" y="3919029"/>
            <a:ext cx="994716" cy="1175394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2"/>
          <p:cNvSpPr>
            <a:spLocks noChangeShapeType="1"/>
          </p:cNvSpPr>
          <p:nvPr/>
        </p:nvSpPr>
        <p:spPr bwMode="auto">
          <a:xfrm>
            <a:off x="7548088" y="3928265"/>
            <a:ext cx="1178662" cy="1195532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5"/>
          <p:cNvSpPr>
            <a:spLocks noChangeShapeType="1"/>
          </p:cNvSpPr>
          <p:nvPr/>
        </p:nvSpPr>
        <p:spPr bwMode="auto">
          <a:xfrm flipH="1">
            <a:off x="2667877" y="2742838"/>
            <a:ext cx="3017062" cy="948294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5"/>
          <p:cNvSpPr>
            <a:spLocks noChangeShapeType="1"/>
          </p:cNvSpPr>
          <p:nvPr/>
        </p:nvSpPr>
        <p:spPr bwMode="auto">
          <a:xfrm>
            <a:off x="6233201" y="2742838"/>
            <a:ext cx="92153" cy="948294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3"/>
          <p:cNvSpPr>
            <a:spLocks noChangeShapeType="1"/>
          </p:cNvSpPr>
          <p:nvPr/>
        </p:nvSpPr>
        <p:spPr bwMode="auto">
          <a:xfrm>
            <a:off x="4370843" y="3938741"/>
            <a:ext cx="1587957" cy="115568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hought Bubble: Cloud 20">
            <a:extLst>
              <a:ext uri="{FF2B5EF4-FFF2-40B4-BE49-F238E27FC236}">
                <a16:creationId xmlns:a16="http://schemas.microsoft.com/office/drawing/2014/main" id="{8F522DA6-FB42-4776-992D-63A3A2AA10D2}"/>
              </a:ext>
            </a:extLst>
          </p:cNvPr>
          <p:cNvSpPr/>
          <p:nvPr/>
        </p:nvSpPr>
        <p:spPr>
          <a:xfrm flipH="1">
            <a:off x="577853" y="2968751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97563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4423" y="379590"/>
            <a:ext cx="955981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18.8  illustrates the various cases of deleting keys from a B-tree.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Deleting keys from a B-tree.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minimum degree for this B-tree is t = 3, so a node (other than the root) cannot have fewer than 2 keys.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Nodes that are modified are lightly shaded.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(d)  Case 2c. Push G down to make node DEGJK and then delete G from </a:t>
            </a: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this leaf (case 1):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Deletion of G.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381563"/>
              </p:ext>
            </p:extLst>
          </p:nvPr>
        </p:nvGraphicFramePr>
        <p:xfrm>
          <a:off x="2460126" y="3687859"/>
          <a:ext cx="3373055" cy="448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25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39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52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9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80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484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2600"/>
              </p:ext>
            </p:extLst>
          </p:nvPr>
        </p:nvGraphicFramePr>
        <p:xfrm>
          <a:off x="2465676" y="5086262"/>
          <a:ext cx="6918022" cy="455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3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1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6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74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81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28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70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38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78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871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78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478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8756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4786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389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389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99438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4786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99933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4557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AutoShape 5"/>
          <p:cNvSpPr>
            <a:spLocks noChangeShapeType="1"/>
          </p:cNvSpPr>
          <p:nvPr/>
        </p:nvSpPr>
        <p:spPr bwMode="auto">
          <a:xfrm>
            <a:off x="2522854" y="3949075"/>
            <a:ext cx="255842" cy="110947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/>
          <p:cNvSpPr>
            <a:spLocks noChangeShapeType="1"/>
          </p:cNvSpPr>
          <p:nvPr/>
        </p:nvSpPr>
        <p:spPr bwMode="auto">
          <a:xfrm>
            <a:off x="3089133" y="3949075"/>
            <a:ext cx="468304" cy="114207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695268" y="52749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920892"/>
              </p:ext>
            </p:extLst>
          </p:nvPr>
        </p:nvGraphicFramePr>
        <p:xfrm>
          <a:off x="5513775" y="2440055"/>
          <a:ext cx="3373055" cy="448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04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9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80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48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565034"/>
              </p:ext>
            </p:extLst>
          </p:nvPr>
        </p:nvGraphicFramePr>
        <p:xfrm>
          <a:off x="6162179" y="3664498"/>
          <a:ext cx="3373055" cy="448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04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19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11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80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801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48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AutoShape 2"/>
          <p:cNvSpPr>
            <a:spLocks noChangeShapeType="1"/>
          </p:cNvSpPr>
          <p:nvPr/>
        </p:nvSpPr>
        <p:spPr bwMode="auto">
          <a:xfrm>
            <a:off x="6254332" y="3897012"/>
            <a:ext cx="478726" cy="118925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2"/>
          <p:cNvSpPr>
            <a:spLocks noChangeShapeType="1"/>
          </p:cNvSpPr>
          <p:nvPr/>
        </p:nvSpPr>
        <p:spPr bwMode="auto">
          <a:xfrm>
            <a:off x="6835388" y="3892394"/>
            <a:ext cx="1201685" cy="1193867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2"/>
          <p:cNvSpPr>
            <a:spLocks noChangeShapeType="1"/>
          </p:cNvSpPr>
          <p:nvPr/>
        </p:nvSpPr>
        <p:spPr bwMode="auto">
          <a:xfrm>
            <a:off x="7477066" y="3901632"/>
            <a:ext cx="1409764" cy="118463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5"/>
          <p:cNvSpPr>
            <a:spLocks noChangeShapeType="1"/>
          </p:cNvSpPr>
          <p:nvPr/>
        </p:nvSpPr>
        <p:spPr bwMode="auto">
          <a:xfrm flipH="1">
            <a:off x="2596855" y="2716204"/>
            <a:ext cx="3017062" cy="948294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5"/>
          <p:cNvSpPr>
            <a:spLocks noChangeShapeType="1"/>
          </p:cNvSpPr>
          <p:nvPr/>
        </p:nvSpPr>
        <p:spPr bwMode="auto">
          <a:xfrm>
            <a:off x="6162179" y="2716204"/>
            <a:ext cx="92153" cy="948294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3"/>
          <p:cNvSpPr>
            <a:spLocks noChangeShapeType="1"/>
          </p:cNvSpPr>
          <p:nvPr/>
        </p:nvSpPr>
        <p:spPr bwMode="auto">
          <a:xfrm>
            <a:off x="3708915" y="3949075"/>
            <a:ext cx="2173413" cy="1109477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hought Bubble: Cloud 20">
            <a:extLst>
              <a:ext uri="{FF2B5EF4-FFF2-40B4-BE49-F238E27FC236}">
                <a16:creationId xmlns:a16="http://schemas.microsoft.com/office/drawing/2014/main" id="{53ABFAB9-5C8A-497E-9ECA-5CC542216D9A}"/>
              </a:ext>
            </a:extLst>
          </p:cNvPr>
          <p:cNvSpPr/>
          <p:nvPr/>
        </p:nvSpPr>
        <p:spPr>
          <a:xfrm flipH="1">
            <a:off x="577853" y="2968751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450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14409</TotalTime>
  <Words>10771</Words>
  <Application>Microsoft Office PowerPoint</Application>
  <PresentationFormat>Widescreen</PresentationFormat>
  <Paragraphs>2018</Paragraphs>
  <Slides>104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104</vt:i4>
      </vt:variant>
    </vt:vector>
  </HeadingPairs>
  <TitlesOfParts>
    <vt:vector size="116" baseType="lpstr">
      <vt:lpstr>MathJax_Main</vt:lpstr>
      <vt:lpstr>MathJax_Math-italic</vt:lpstr>
      <vt:lpstr>Arial</vt:lpstr>
      <vt:lpstr>Calibri</vt:lpstr>
      <vt:lpstr>Calibri Light</vt:lpstr>
      <vt:lpstr>Cambria Math</vt:lpstr>
      <vt:lpstr>Consolas</vt:lpstr>
      <vt:lpstr>Courier New</vt:lpstr>
      <vt:lpstr>Symbol</vt:lpstr>
      <vt:lpstr>Tahoma</vt:lpstr>
      <vt:lpstr>Times New Roman</vt:lpstr>
      <vt:lpstr>Office Theme</vt:lpstr>
      <vt:lpstr>4  Transform-and-Conquer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547</cp:revision>
  <dcterms:created xsi:type="dcterms:W3CDTF">2016-10-13T00:10:31Z</dcterms:created>
  <dcterms:modified xsi:type="dcterms:W3CDTF">2023-11-14T04:00:09Z</dcterms:modified>
</cp:coreProperties>
</file>