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7"/>
  </p:notesMasterIdLst>
  <p:sldIdLst>
    <p:sldId id="256" r:id="rId2"/>
    <p:sldId id="285" r:id="rId3"/>
    <p:sldId id="556" r:id="rId4"/>
    <p:sldId id="286" r:id="rId5"/>
    <p:sldId id="288" r:id="rId6"/>
    <p:sldId id="289" r:id="rId7"/>
    <p:sldId id="290" r:id="rId8"/>
    <p:sldId id="293" r:id="rId9"/>
    <p:sldId id="294" r:id="rId10"/>
    <p:sldId id="374" r:id="rId11"/>
    <p:sldId id="379" r:id="rId12"/>
    <p:sldId id="295" r:id="rId13"/>
    <p:sldId id="296" r:id="rId14"/>
    <p:sldId id="375" r:id="rId15"/>
    <p:sldId id="376" r:id="rId16"/>
    <p:sldId id="297" r:id="rId17"/>
    <p:sldId id="377" r:id="rId18"/>
    <p:sldId id="378" r:id="rId19"/>
    <p:sldId id="299" r:id="rId20"/>
    <p:sldId id="300" r:id="rId21"/>
    <p:sldId id="301" r:id="rId22"/>
    <p:sldId id="302" r:id="rId23"/>
    <p:sldId id="303" r:id="rId24"/>
    <p:sldId id="382" r:id="rId25"/>
    <p:sldId id="383" r:id="rId26"/>
    <p:sldId id="416" r:id="rId27"/>
    <p:sldId id="417" r:id="rId28"/>
    <p:sldId id="418" r:id="rId29"/>
    <p:sldId id="419" r:id="rId30"/>
    <p:sldId id="533" r:id="rId31"/>
    <p:sldId id="534" r:id="rId32"/>
    <p:sldId id="535" r:id="rId33"/>
    <p:sldId id="538" r:id="rId34"/>
    <p:sldId id="537" r:id="rId35"/>
    <p:sldId id="536" r:id="rId36"/>
    <p:sldId id="398" r:id="rId37"/>
    <p:sldId id="399" r:id="rId38"/>
    <p:sldId id="305" r:id="rId39"/>
    <p:sldId id="539" r:id="rId40"/>
    <p:sldId id="308" r:id="rId41"/>
    <p:sldId id="306" r:id="rId42"/>
    <p:sldId id="307" r:id="rId43"/>
    <p:sldId id="309" r:id="rId44"/>
    <p:sldId id="310" r:id="rId45"/>
    <p:sldId id="311" r:id="rId46"/>
    <p:sldId id="312" r:id="rId47"/>
    <p:sldId id="313" r:id="rId48"/>
    <p:sldId id="314" r:id="rId49"/>
    <p:sldId id="315" r:id="rId50"/>
    <p:sldId id="316" r:id="rId51"/>
    <p:sldId id="317" r:id="rId52"/>
    <p:sldId id="384" r:id="rId53"/>
    <p:sldId id="318" r:id="rId54"/>
    <p:sldId id="385" r:id="rId55"/>
    <p:sldId id="319" r:id="rId56"/>
    <p:sldId id="320" r:id="rId57"/>
    <p:sldId id="322" r:id="rId58"/>
    <p:sldId id="392" r:id="rId59"/>
    <p:sldId id="557" r:id="rId60"/>
    <p:sldId id="551" r:id="rId61"/>
    <p:sldId id="393" r:id="rId62"/>
    <p:sldId id="326" r:id="rId63"/>
    <p:sldId id="327" r:id="rId64"/>
    <p:sldId id="329" r:id="rId65"/>
    <p:sldId id="394" r:id="rId66"/>
    <p:sldId id="330" r:id="rId67"/>
    <p:sldId id="331" r:id="rId68"/>
    <p:sldId id="558" r:id="rId69"/>
    <p:sldId id="332" r:id="rId70"/>
    <p:sldId id="559" r:id="rId71"/>
    <p:sldId id="333" r:id="rId72"/>
    <p:sldId id="395" r:id="rId73"/>
    <p:sldId id="396" r:id="rId74"/>
    <p:sldId id="397" r:id="rId75"/>
    <p:sldId id="334" r:id="rId76"/>
    <p:sldId id="335" r:id="rId77"/>
    <p:sldId id="541" r:id="rId78"/>
    <p:sldId id="540" r:id="rId79"/>
    <p:sldId id="542" r:id="rId80"/>
    <p:sldId id="543" r:id="rId81"/>
    <p:sldId id="544" r:id="rId82"/>
    <p:sldId id="545" r:id="rId83"/>
    <p:sldId id="336" r:id="rId84"/>
    <p:sldId id="337" r:id="rId85"/>
    <p:sldId id="338" r:id="rId86"/>
    <p:sldId id="339" r:id="rId87"/>
    <p:sldId id="340" r:id="rId88"/>
    <p:sldId id="590" r:id="rId89"/>
    <p:sldId id="589" r:id="rId90"/>
    <p:sldId id="341" r:id="rId91"/>
    <p:sldId id="596" r:id="rId92"/>
    <p:sldId id="595" r:id="rId93"/>
    <p:sldId id="597" r:id="rId94"/>
    <p:sldId id="598" r:id="rId95"/>
    <p:sldId id="600" r:id="rId96"/>
    <p:sldId id="599" r:id="rId97"/>
    <p:sldId id="601" r:id="rId98"/>
    <p:sldId id="602" r:id="rId99"/>
    <p:sldId id="604" r:id="rId100"/>
    <p:sldId id="605" r:id="rId101"/>
    <p:sldId id="606" r:id="rId102"/>
    <p:sldId id="607" r:id="rId103"/>
    <p:sldId id="608" r:id="rId104"/>
    <p:sldId id="609" r:id="rId105"/>
    <p:sldId id="610" r:id="rId106"/>
    <p:sldId id="611" r:id="rId107"/>
    <p:sldId id="612" r:id="rId108"/>
    <p:sldId id="613" r:id="rId109"/>
    <p:sldId id="591" r:id="rId110"/>
    <p:sldId id="342" r:id="rId111"/>
    <p:sldId id="343" r:id="rId112"/>
    <p:sldId id="400" r:id="rId113"/>
    <p:sldId id="344" r:id="rId114"/>
    <p:sldId id="345" r:id="rId115"/>
    <p:sldId id="346" r:id="rId116"/>
    <p:sldId id="547" r:id="rId117"/>
    <p:sldId id="354" r:id="rId118"/>
    <p:sldId id="359" r:id="rId119"/>
    <p:sldId id="563" r:id="rId120"/>
    <p:sldId id="562" r:id="rId121"/>
    <p:sldId id="360" r:id="rId122"/>
    <p:sldId id="567" r:id="rId123"/>
    <p:sldId id="569" r:id="rId124"/>
    <p:sldId id="570" r:id="rId125"/>
    <p:sldId id="571" r:id="rId126"/>
    <p:sldId id="573" r:id="rId127"/>
    <p:sldId id="498" r:id="rId128"/>
    <p:sldId id="499" r:id="rId129"/>
    <p:sldId id="500" r:id="rId130"/>
    <p:sldId id="501" r:id="rId131"/>
    <p:sldId id="502" r:id="rId132"/>
    <p:sldId id="503" r:id="rId133"/>
    <p:sldId id="504" r:id="rId134"/>
    <p:sldId id="505" r:id="rId135"/>
    <p:sldId id="369" r:id="rId136"/>
    <p:sldId id="370" r:id="rId137"/>
    <p:sldId id="371" r:id="rId138"/>
    <p:sldId id="372" r:id="rId139"/>
    <p:sldId id="373" r:id="rId140"/>
    <p:sldId id="574" r:id="rId141"/>
    <p:sldId id="401" r:id="rId142"/>
    <p:sldId id="403" r:id="rId143"/>
    <p:sldId id="402" r:id="rId144"/>
    <p:sldId id="404" r:id="rId145"/>
    <p:sldId id="405" r:id="rId146"/>
    <p:sldId id="406" r:id="rId147"/>
    <p:sldId id="566" r:id="rId148"/>
    <p:sldId id="485" r:id="rId149"/>
    <p:sldId id="486" r:id="rId150"/>
    <p:sldId id="487" r:id="rId151"/>
    <p:sldId id="488" r:id="rId152"/>
    <p:sldId id="489" r:id="rId153"/>
    <p:sldId id="490" r:id="rId154"/>
    <p:sldId id="491" r:id="rId155"/>
    <p:sldId id="493" r:id="rId156"/>
    <p:sldId id="494" r:id="rId157"/>
    <p:sldId id="495" r:id="rId158"/>
    <p:sldId id="364" r:id="rId159"/>
    <p:sldId id="365" r:id="rId160"/>
    <p:sldId id="361" r:id="rId161"/>
    <p:sldId id="363" r:id="rId162"/>
    <p:sldId id="366" r:id="rId163"/>
    <p:sldId id="367" r:id="rId164"/>
    <p:sldId id="368" r:id="rId165"/>
    <p:sldId id="568" r:id="rId166"/>
    <p:sldId id="529" r:id="rId167"/>
    <p:sldId id="575" r:id="rId168"/>
    <p:sldId id="576" r:id="rId169"/>
    <p:sldId id="577" r:id="rId170"/>
    <p:sldId id="578" r:id="rId171"/>
    <p:sldId id="579" r:id="rId172"/>
    <p:sldId id="580" r:id="rId173"/>
    <p:sldId id="581" r:id="rId174"/>
    <p:sldId id="582" r:id="rId175"/>
    <p:sldId id="583" r:id="rId176"/>
    <p:sldId id="584" r:id="rId177"/>
    <p:sldId id="585" r:id="rId178"/>
    <p:sldId id="586" r:id="rId179"/>
    <p:sldId id="407" r:id="rId180"/>
    <p:sldId id="410" r:id="rId181"/>
    <p:sldId id="587" r:id="rId182"/>
    <p:sldId id="588" r:id="rId183"/>
    <p:sldId id="411" r:id="rId184"/>
    <p:sldId id="413" r:id="rId185"/>
    <p:sldId id="414" r:id="rId186"/>
    <p:sldId id="415" r:id="rId187"/>
    <p:sldId id="412" r:id="rId188"/>
    <p:sldId id="420" r:id="rId189"/>
    <p:sldId id="421" r:id="rId190"/>
    <p:sldId id="422" r:id="rId191"/>
    <p:sldId id="426" r:id="rId192"/>
    <p:sldId id="427" r:id="rId193"/>
    <p:sldId id="561" r:id="rId194"/>
    <p:sldId id="423" r:id="rId195"/>
    <p:sldId id="347" r:id="rId196"/>
    <p:sldId id="348" r:id="rId197"/>
    <p:sldId id="555" r:id="rId198"/>
    <p:sldId id="349" r:id="rId199"/>
    <p:sldId id="350" r:id="rId200"/>
    <p:sldId id="424" r:id="rId201"/>
    <p:sldId id="425" r:id="rId202"/>
    <p:sldId id="428" r:id="rId203"/>
    <p:sldId id="516" r:id="rId204"/>
    <p:sldId id="430" r:id="rId205"/>
    <p:sldId id="429" r:id="rId206"/>
    <p:sldId id="431" r:id="rId207"/>
    <p:sldId id="432" r:id="rId208"/>
    <p:sldId id="433" r:id="rId209"/>
    <p:sldId id="517" r:id="rId210"/>
    <p:sldId id="518" r:id="rId211"/>
    <p:sldId id="434" r:id="rId212"/>
    <p:sldId id="435" r:id="rId213"/>
    <p:sldId id="436" r:id="rId214"/>
    <p:sldId id="519" r:id="rId215"/>
    <p:sldId id="614" r:id="rId216"/>
    <p:sldId id="437" r:id="rId217"/>
    <p:sldId id="521" r:id="rId218"/>
    <p:sldId id="522" r:id="rId219"/>
    <p:sldId id="523" r:id="rId220"/>
    <p:sldId id="615" r:id="rId221"/>
    <p:sldId id="525" r:id="rId222"/>
    <p:sldId id="438" r:id="rId223"/>
    <p:sldId id="439" r:id="rId224"/>
    <p:sldId id="351" r:id="rId225"/>
    <p:sldId id="352" r:id="rId226"/>
    <p:sldId id="553" r:id="rId227"/>
    <p:sldId id="616" r:id="rId228"/>
    <p:sldId id="620" r:id="rId229"/>
    <p:sldId id="356" r:id="rId230"/>
    <p:sldId id="552" r:id="rId231"/>
    <p:sldId id="482" r:id="rId232"/>
    <p:sldId id="554" r:id="rId233"/>
    <p:sldId id="483" r:id="rId234"/>
    <p:sldId id="357" r:id="rId235"/>
    <p:sldId id="355" r:id="rId236"/>
    <p:sldId id="619" r:id="rId237"/>
    <p:sldId id="358" r:id="rId238"/>
    <p:sldId id="449" r:id="rId239"/>
    <p:sldId id="440" r:id="rId240"/>
    <p:sldId id="441" r:id="rId241"/>
    <p:sldId id="526" r:id="rId242"/>
    <p:sldId id="527" r:id="rId243"/>
    <p:sldId id="528" r:id="rId244"/>
    <p:sldId id="617" r:id="rId245"/>
    <p:sldId id="618" r:id="rId246"/>
    <p:sldId id="546" r:id="rId247"/>
    <p:sldId id="442" r:id="rId248"/>
    <p:sldId id="443" r:id="rId249"/>
    <p:sldId id="444" r:id="rId250"/>
    <p:sldId id="445" r:id="rId251"/>
    <p:sldId id="446" r:id="rId252"/>
    <p:sldId id="447" r:id="rId253"/>
    <p:sldId id="448" r:id="rId254"/>
    <p:sldId id="530" r:id="rId255"/>
    <p:sldId id="450" r:id="rId2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0342" autoAdjust="0"/>
  </p:normalViewPr>
  <p:slideViewPr>
    <p:cSldViewPr snapToGrid="0">
      <p:cViewPr varScale="1">
        <p:scale>
          <a:sx n="79" d="100"/>
          <a:sy n="79" d="100"/>
        </p:scale>
        <p:origin x="283" y="77"/>
      </p:cViewPr>
      <p:guideLst>
        <p:guide orient="horz" pos="2160"/>
        <p:guide pos="3840"/>
      </p:guideLst>
    </p:cSldViewPr>
  </p:slideViewPr>
  <p:notesTextViewPr>
    <p:cViewPr>
      <p:scale>
        <a:sx n="1" d="1"/>
        <a:sy n="1" d="1"/>
      </p:scale>
      <p:origin x="0" y="0"/>
    </p:cViewPr>
  </p:notesTextViewPr>
  <p:sorterViewPr>
    <p:cViewPr>
      <p:scale>
        <a:sx n="98" d="100"/>
        <a:sy n="98" d="100"/>
      </p:scale>
      <p:origin x="0" y="-3860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8BB4-04F0-4399-A3FF-A09A31CF1A12}" type="datetimeFigureOut">
              <a:rPr lang="en-US" smtClean="0"/>
              <a:t>6/10/2020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061C3-1F5B-491B-AB90-5D3B6D97C3EF}" type="slidenum">
              <a:rPr lang="en-US" smtClean="0"/>
              <a:t>‹#›</a:t>
            </a:fld>
            <a:endParaRPr lang="en-US"/>
          </a:p>
        </p:txBody>
      </p:sp>
    </p:spTree>
    <p:extLst>
      <p:ext uri="{BB962C8B-B14F-4D97-AF65-F5344CB8AC3E}">
        <p14:creationId xmlns:p14="http://schemas.microsoft.com/office/powerpoint/2010/main" val="102133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061C3-1F5B-491B-AB90-5D3B6D97C3EF}" type="slidenum">
              <a:rPr lang="en-US" smtClean="0"/>
              <a:t>41</a:t>
            </a:fld>
            <a:endParaRPr lang="en-US"/>
          </a:p>
        </p:txBody>
      </p:sp>
    </p:spTree>
    <p:extLst>
      <p:ext uri="{BB962C8B-B14F-4D97-AF65-F5344CB8AC3E}">
        <p14:creationId xmlns:p14="http://schemas.microsoft.com/office/powerpoint/2010/main" val="273015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061C3-1F5B-491B-AB90-5D3B6D97C3EF}" type="slidenum">
              <a:rPr lang="en-US" smtClean="0"/>
              <a:t>47</a:t>
            </a:fld>
            <a:endParaRPr lang="en-US"/>
          </a:p>
        </p:txBody>
      </p:sp>
    </p:spTree>
    <p:extLst>
      <p:ext uri="{BB962C8B-B14F-4D97-AF65-F5344CB8AC3E}">
        <p14:creationId xmlns:p14="http://schemas.microsoft.com/office/powerpoint/2010/main" val="28619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061C3-1F5B-491B-AB90-5D3B6D97C3EF}" type="slidenum">
              <a:rPr lang="en-US" smtClean="0"/>
              <a:t>60</a:t>
            </a:fld>
            <a:endParaRPr lang="en-US"/>
          </a:p>
        </p:txBody>
      </p:sp>
    </p:spTree>
    <p:extLst>
      <p:ext uri="{BB962C8B-B14F-4D97-AF65-F5344CB8AC3E}">
        <p14:creationId xmlns:p14="http://schemas.microsoft.com/office/powerpoint/2010/main" val="395582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061C3-1F5B-491B-AB90-5D3B6D97C3EF}" type="slidenum">
              <a:rPr lang="en-US" smtClean="0"/>
              <a:t>74</a:t>
            </a:fld>
            <a:endParaRPr lang="en-US"/>
          </a:p>
        </p:txBody>
      </p:sp>
    </p:spTree>
    <p:extLst>
      <p:ext uri="{BB962C8B-B14F-4D97-AF65-F5344CB8AC3E}">
        <p14:creationId xmlns:p14="http://schemas.microsoft.com/office/powerpoint/2010/main" val="348393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061C3-1F5B-491B-AB90-5D3B6D97C3EF}" type="slidenum">
              <a:rPr lang="en-US" smtClean="0"/>
              <a:t>103</a:t>
            </a:fld>
            <a:endParaRPr lang="en-US"/>
          </a:p>
        </p:txBody>
      </p:sp>
    </p:spTree>
    <p:extLst>
      <p:ext uri="{BB962C8B-B14F-4D97-AF65-F5344CB8AC3E}">
        <p14:creationId xmlns:p14="http://schemas.microsoft.com/office/powerpoint/2010/main" val="157875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6/10/2020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6117" y="2000176"/>
            <a:ext cx="9144000" cy="2387600"/>
          </a:xfrm>
        </p:spPr>
        <p:txBody>
          <a:bodyPr>
            <a:normAutofit/>
          </a:bodyPr>
          <a:lstStyle/>
          <a:p>
            <a:r>
              <a:rPr lang="en-US" sz="4400" dirty="0">
                <a:latin typeface="+mn-lt"/>
              </a:rPr>
              <a:t>Decomposition of Graph </a:t>
            </a:r>
            <a:br>
              <a:rPr lang="en-US" sz="4400" dirty="0">
                <a:latin typeface="+mn-lt"/>
              </a:rPr>
            </a:br>
            <a:endParaRPr lang="en-US" sz="4400" dirty="0">
              <a:latin typeface="+mn-lt"/>
            </a:endParaRP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118" y="952440"/>
            <a:ext cx="9179511" cy="4385816"/>
          </a:xfrm>
          <a:prstGeom prst="rect">
            <a:avLst/>
          </a:prstGeom>
          <a:ln w="28575">
            <a:solidFill>
              <a:schemeClr val="bg1"/>
            </a:solidFill>
          </a:ln>
        </p:spPr>
        <p:txBody>
          <a:bodyPr wrap="square">
            <a:spAutoFit/>
          </a:bodyPr>
          <a:lstStyle/>
          <a:p>
            <a:pPr>
              <a:lnSpc>
                <a:spcPct val="115000"/>
              </a:lnSpc>
              <a:spcAft>
                <a:spcPts val="1800"/>
              </a:spcAft>
            </a:pPr>
            <a:r>
              <a:rPr lang="en-US" sz="2400" dirty="0">
                <a:latin typeface="Times New Roman" panose="02020603050405020304" pitchFamily="18" charset="0"/>
                <a:cs typeface="Times New Roman" panose="02020603050405020304" pitchFamily="18" charset="0"/>
              </a:rPr>
              <a:t> Example 3.5: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matrix for the undirected graph G.</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Let  G = (V, E)  be an undirected graph where</a:t>
            </a:r>
          </a:p>
          <a:p>
            <a:pPr>
              <a:spcAft>
                <a:spcPts val="600"/>
              </a:spcAft>
            </a:pPr>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V = { a, b, c, d, e, f}</a:t>
            </a:r>
            <a:endParaRPr lang="en-US" sz="2400" dirty="0">
              <a:latin typeface="Times New Roman" panose="02020603050405020304" pitchFamily="18" charset="0"/>
              <a:cs typeface="Times New Roman" panose="02020603050405020304" pitchFamily="18" charset="0"/>
            </a:endParaRPr>
          </a:p>
          <a:p>
            <a:pPr>
              <a:spcAft>
                <a:spcPts val="600"/>
              </a:spcAft>
            </a:pPr>
            <a:r>
              <a:rPr lang="de-DE" sz="2400" dirty="0">
                <a:latin typeface="Times New Roman" panose="02020603050405020304" pitchFamily="18" charset="0"/>
                <a:cs typeface="Times New Roman" panose="02020603050405020304" pitchFamily="18" charset="0"/>
              </a:rPr>
              <a:t>	E = {(a, c), (a, d), (b, c), (b, f), (c, e), (d, e), (e, f)}</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nSpc>
                <a:spcPct val="115000"/>
              </a:lnSpc>
              <a:spcAft>
                <a:spcPts val="1800"/>
              </a:spcAft>
            </a:pPr>
            <a:r>
              <a:rPr lang="en-US" sz="2400" dirty="0">
                <a:latin typeface="Times New Roman" panose="02020603050405020304" pitchFamily="18" charset="0"/>
                <a:cs typeface="Times New Roman" panose="02020603050405020304" pitchFamily="18" charset="0"/>
              </a:rPr>
              <a:t>	a         	       c		  b</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latin typeface="Times New Roman" panose="02020603050405020304" pitchFamily="18" charset="0"/>
                <a:cs typeface="Times New Roman" panose="02020603050405020304" pitchFamily="18" charset="0"/>
              </a:rPr>
              <a:t>            d         	       e		  f</a:t>
            </a:r>
          </a:p>
        </p:txBody>
      </p:sp>
      <p:sp>
        <p:nvSpPr>
          <p:cNvPr id="3" name="TextBox 2"/>
          <p:cNvSpPr txBox="1"/>
          <p:nvPr/>
        </p:nvSpPr>
        <p:spPr>
          <a:xfrm>
            <a:off x="2308188" y="3719744"/>
            <a:ext cx="2823099" cy="1200329"/>
          </a:xfrm>
          <a:prstGeom prst="rect">
            <a:avLst/>
          </a:prstGeom>
          <a:noFill/>
          <a:ln w="28575">
            <a:solidFill>
              <a:schemeClr val="tx1"/>
            </a:solidFill>
          </a:ln>
        </p:spPr>
        <p:txBody>
          <a:bodyPr wrap="square" rtlCol="0">
            <a:spAutoFit/>
          </a:bodyPr>
          <a:lstStyle/>
          <a:p>
            <a:endParaRPr lang="en-US" sz="2400" dirty="0"/>
          </a:p>
          <a:p>
            <a:endParaRPr lang="en-US" sz="2400" dirty="0"/>
          </a:p>
          <a:p>
            <a:endParaRPr lang="en-US" sz="2400" dirty="0">
              <a:ln w="28575">
                <a:solidFill>
                  <a:schemeClr val="tx1"/>
                </a:solidFill>
              </a:ln>
            </a:endParaRPr>
          </a:p>
        </p:txBody>
      </p:sp>
      <p:cxnSp>
        <p:nvCxnSpPr>
          <p:cNvPr id="5" name="Straight Connector 4"/>
          <p:cNvCxnSpPr>
            <a:stCxn id="3" idx="0"/>
            <a:endCxn id="3" idx="2"/>
          </p:cNvCxnSpPr>
          <p:nvPr/>
        </p:nvCxnSpPr>
        <p:spPr>
          <a:xfrm>
            <a:off x="3719738" y="3719744"/>
            <a:ext cx="0" cy="12003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8273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2454E17-AC9A-4100-ADC1-4DCE52512A19}"/>
              </a:ext>
            </a:extLst>
          </p:cNvPr>
          <p:cNvSpPr/>
          <p:nvPr/>
        </p:nvSpPr>
        <p:spPr>
          <a:xfrm>
            <a:off x="1225118" y="327012"/>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graphicFrame>
        <p:nvGraphicFramePr>
          <p:cNvPr id="4" name="Table 6">
            <a:extLst>
              <a:ext uri="{FF2B5EF4-FFF2-40B4-BE49-F238E27FC236}">
                <a16:creationId xmlns:a16="http://schemas.microsoft.com/office/drawing/2014/main" id="{0254B334-10FE-472F-A582-E11F7FE9617B}"/>
              </a:ext>
            </a:extLst>
          </p:cNvPr>
          <p:cNvGraphicFramePr>
            <a:graphicFrameLocks noGrp="1"/>
          </p:cNvGraphicFramePr>
          <p:nvPr>
            <p:extLst>
              <p:ext uri="{D42A27DB-BD31-4B8C-83A1-F6EECF244321}">
                <p14:modId xmlns:p14="http://schemas.microsoft.com/office/powerpoint/2010/main" val="2122694630"/>
              </p:ext>
            </p:extLst>
          </p:nvPr>
        </p:nvGraphicFramePr>
        <p:xfrm>
          <a:off x="6327812" y="3145348"/>
          <a:ext cx="3556000" cy="32004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1251046144"/>
                    </a:ext>
                  </a:extLst>
                </a:gridCol>
                <a:gridCol w="508000">
                  <a:extLst>
                    <a:ext uri="{9D8B030D-6E8A-4147-A177-3AD203B41FA5}">
                      <a16:colId xmlns:a16="http://schemas.microsoft.com/office/drawing/2014/main" val="3866557982"/>
                    </a:ext>
                  </a:extLst>
                </a:gridCol>
                <a:gridCol w="508000">
                  <a:extLst>
                    <a:ext uri="{9D8B030D-6E8A-4147-A177-3AD203B41FA5}">
                      <a16:colId xmlns:a16="http://schemas.microsoft.com/office/drawing/2014/main" val="2293628119"/>
                    </a:ext>
                  </a:extLst>
                </a:gridCol>
                <a:gridCol w="508000">
                  <a:extLst>
                    <a:ext uri="{9D8B030D-6E8A-4147-A177-3AD203B41FA5}">
                      <a16:colId xmlns:a16="http://schemas.microsoft.com/office/drawing/2014/main" val="4095674186"/>
                    </a:ext>
                  </a:extLst>
                </a:gridCol>
                <a:gridCol w="508000">
                  <a:extLst>
                    <a:ext uri="{9D8B030D-6E8A-4147-A177-3AD203B41FA5}">
                      <a16:colId xmlns:a16="http://schemas.microsoft.com/office/drawing/2014/main" val="2098971418"/>
                    </a:ext>
                  </a:extLst>
                </a:gridCol>
                <a:gridCol w="508000">
                  <a:extLst>
                    <a:ext uri="{9D8B030D-6E8A-4147-A177-3AD203B41FA5}">
                      <a16:colId xmlns:a16="http://schemas.microsoft.com/office/drawing/2014/main" val="3088222071"/>
                    </a:ext>
                  </a:extLst>
                </a:gridCol>
                <a:gridCol w="508000">
                  <a:extLst>
                    <a:ext uri="{9D8B030D-6E8A-4147-A177-3AD203B41FA5}">
                      <a16:colId xmlns:a16="http://schemas.microsoft.com/office/drawing/2014/main" val="1572995219"/>
                    </a:ext>
                  </a:extLst>
                </a:gridCol>
              </a:tblGrid>
              <a:tr h="370840">
                <a:tc>
                  <a:txBody>
                    <a:bodyPr/>
                    <a:lstStyle/>
                    <a:p>
                      <a:pPr algn="ctr"/>
                      <a:r>
                        <a:rPr lang="en-US" sz="2400" baseline="-25000" dirty="0" err="1">
                          <a:solidFill>
                            <a:schemeClr val="tx1"/>
                          </a:solidFill>
                          <a:latin typeface="Times New Roman" panose="02020603050405020304" pitchFamily="18" charset="0"/>
                          <a:cs typeface="Times New Roman" panose="02020603050405020304" pitchFamily="18" charset="0"/>
                        </a:rPr>
                        <a:t>i</a:t>
                      </a:r>
                      <a:r>
                        <a:rPr lang="en-US" sz="2400" baseline="-25000" dirty="0">
                          <a:solidFill>
                            <a:schemeClr val="tx1"/>
                          </a:solidFill>
                          <a:latin typeface="Times New Roman" panose="02020603050405020304" pitchFamily="18" charset="0"/>
                          <a:cs typeface="Times New Roman" panose="02020603050405020304" pitchFamily="18" charset="0"/>
                        </a:rPr>
                        <a:t>   </a:t>
                      </a:r>
                      <a:r>
                        <a:rPr lang="en-US" sz="2400" baseline="30000" dirty="0">
                          <a:solidFill>
                            <a:schemeClr val="tx1"/>
                          </a:solidFill>
                          <a:latin typeface="Times New Roman" panose="02020603050405020304" pitchFamily="18" charset="0"/>
                          <a:cs typeface="Times New Roman" panose="02020603050405020304" pitchFamily="18" charset="0"/>
                        </a:rPr>
                        <a:t>j</a:t>
                      </a:r>
                      <a:endParaRPr lang="en-US" sz="2400" baseline="-25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4641679"/>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6089372"/>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9727187"/>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272246"/>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0" dirty="0">
                          <a:solidFill>
                            <a:srgbClr val="C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206670"/>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C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B05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019892"/>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B05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834483"/>
                  </a:ext>
                </a:extLst>
              </a:tr>
            </a:tbl>
          </a:graphicData>
        </a:graphic>
      </p:graphicFrame>
      <p:cxnSp>
        <p:nvCxnSpPr>
          <p:cNvPr id="17" name="Straight Connector 16">
            <a:extLst>
              <a:ext uri="{FF2B5EF4-FFF2-40B4-BE49-F238E27FC236}">
                <a16:creationId xmlns:a16="http://schemas.microsoft.com/office/drawing/2014/main" id="{27053B7B-EF50-4F20-83E0-B5FDC739CB5E}"/>
              </a:ext>
            </a:extLst>
          </p:cNvPr>
          <p:cNvCxnSpPr>
            <a:cxnSpLocks/>
          </p:cNvCxnSpPr>
          <p:nvPr/>
        </p:nvCxnSpPr>
        <p:spPr>
          <a:xfrm>
            <a:off x="6444154" y="3147657"/>
            <a:ext cx="316865" cy="438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301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16392" y="1008841"/>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33CC"/>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33CC"/>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1581998639"/>
              </p:ext>
            </p:extLst>
          </p:nvPr>
        </p:nvGraphicFramePr>
        <p:xfrm>
          <a:off x="8419845" y="4057770"/>
          <a:ext cx="2646037"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tblGrid>
              <a:tr h="372208">
                <a:tc gridSpan="6">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T</a:t>
                      </a:r>
                      <a:r>
                        <a:rPr lang="en-US" sz="1800" b="1" baseline="-25000" dirty="0">
                          <a:effectLst/>
                          <a:latin typeface="Times New Roman" panose="02020603050405020304" pitchFamily="18" charset="0"/>
                          <a:ea typeface="SimSun" panose="02010600030101010101" pitchFamily="2" charset="-122"/>
                        </a:rPr>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48257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1007121"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BD579F0-98C4-4610-A7BB-E2D542A597E2}"/>
              </a:ext>
            </a:extLst>
          </p:cNvPr>
          <p:cNvCxnSpPr>
            <a:cxnSpLocks/>
            <a:endCxn id="44" idx="0"/>
          </p:cNvCxnSpPr>
          <p:nvPr/>
        </p:nvCxnSpPr>
        <p:spPr>
          <a:xfrm flipH="1">
            <a:off x="3647872" y="4026598"/>
            <a:ext cx="926092" cy="7111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EF164E8-5BB6-4103-A697-537FCB80DA66}"/>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8" name="Rectangle 47">
            <a:extLst>
              <a:ext uri="{FF2B5EF4-FFF2-40B4-BE49-F238E27FC236}">
                <a16:creationId xmlns:a16="http://schemas.microsoft.com/office/drawing/2014/main" id="{28597054-63D3-461D-8FC3-12FE964AEB8A}"/>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49" name="Rectangle 48">
            <a:extLst>
              <a:ext uri="{FF2B5EF4-FFF2-40B4-BE49-F238E27FC236}">
                <a16:creationId xmlns:a16="http://schemas.microsoft.com/office/drawing/2014/main" id="{8659B9FD-354C-4B25-BCCC-685DE7CDE85D}"/>
              </a:ext>
            </a:extLst>
          </p:cNvPr>
          <p:cNvSpPr/>
          <p:nvPr/>
        </p:nvSpPr>
        <p:spPr>
          <a:xfrm>
            <a:off x="4154880" y="4302597"/>
            <a:ext cx="325730"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F</a:t>
            </a:r>
            <a:endParaRPr lang="en-US" dirty="0"/>
          </a:p>
        </p:txBody>
      </p:sp>
      <p:sp>
        <p:nvSpPr>
          <p:cNvPr id="50" name="Oval 437">
            <a:extLst>
              <a:ext uri="{FF2B5EF4-FFF2-40B4-BE49-F238E27FC236}">
                <a16:creationId xmlns:a16="http://schemas.microsoft.com/office/drawing/2014/main" id="{2B691E12-CA2D-42BD-A3A3-2BC87BF138C2}"/>
              </a:ext>
            </a:extLst>
          </p:cNvPr>
          <p:cNvSpPr>
            <a:spLocks noChangeArrowheads="1"/>
          </p:cNvSpPr>
          <p:nvPr/>
        </p:nvSpPr>
        <p:spPr bwMode="auto">
          <a:xfrm>
            <a:off x="5703181" y="3569379"/>
            <a:ext cx="1482577"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t  11/?</a:t>
            </a: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0083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stCxn id="26" idx="3"/>
            <a:endCxn id="29" idx="7"/>
          </p:cNvCxnSpPr>
          <p:nvPr/>
        </p:nvCxnSpPr>
        <p:spPr bwMode="auto">
          <a:xfrm flipH="1">
            <a:off x="5954401" y="1964820"/>
            <a:ext cx="1004964" cy="70939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45576" y="990762"/>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465683252"/>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33CC"/>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33CC"/>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33CC"/>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v1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465683252"/>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33CC"/>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1" dirty="0">
                              <a:solidFill>
                                <a:srgbClr val="0033CC"/>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v1</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48257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1007121"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BD579F0-98C4-4610-A7BB-E2D542A597E2}"/>
              </a:ext>
            </a:extLst>
          </p:cNvPr>
          <p:cNvCxnSpPr>
            <a:cxnSpLocks/>
            <a:endCxn id="44" idx="0"/>
          </p:cNvCxnSpPr>
          <p:nvPr/>
        </p:nvCxnSpPr>
        <p:spPr>
          <a:xfrm flipH="1">
            <a:off x="3647872" y="4026598"/>
            <a:ext cx="926092" cy="7111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EF164E8-5BB6-4103-A697-537FCB80DA66}"/>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8" name="Rectangle 47">
            <a:extLst>
              <a:ext uri="{FF2B5EF4-FFF2-40B4-BE49-F238E27FC236}">
                <a16:creationId xmlns:a16="http://schemas.microsoft.com/office/drawing/2014/main" id="{28597054-63D3-461D-8FC3-12FE964AEB8A}"/>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49" name="Rectangle 48">
            <a:extLst>
              <a:ext uri="{FF2B5EF4-FFF2-40B4-BE49-F238E27FC236}">
                <a16:creationId xmlns:a16="http://schemas.microsoft.com/office/drawing/2014/main" id="{8659B9FD-354C-4B25-BCCC-685DE7CDE85D}"/>
              </a:ext>
            </a:extLst>
          </p:cNvPr>
          <p:cNvSpPr/>
          <p:nvPr/>
        </p:nvSpPr>
        <p:spPr>
          <a:xfrm>
            <a:off x="4154880" y="4302597"/>
            <a:ext cx="325730"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F</a:t>
            </a:r>
            <a:endParaRPr lang="en-US" dirty="0"/>
          </a:p>
        </p:txBody>
      </p:sp>
      <p:sp>
        <p:nvSpPr>
          <p:cNvPr id="50" name="Oval 437">
            <a:extLst>
              <a:ext uri="{FF2B5EF4-FFF2-40B4-BE49-F238E27FC236}">
                <a16:creationId xmlns:a16="http://schemas.microsoft.com/office/drawing/2014/main" id="{2B691E12-CA2D-42BD-A3A3-2BC87BF138C2}"/>
              </a:ext>
            </a:extLst>
          </p:cNvPr>
          <p:cNvSpPr>
            <a:spLocks noChangeArrowheads="1"/>
          </p:cNvSpPr>
          <p:nvPr/>
        </p:nvSpPr>
        <p:spPr bwMode="auto">
          <a:xfrm>
            <a:off x="5703181" y="3569379"/>
            <a:ext cx="1482577"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t  11/?</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51" name="Table 6">
            <a:extLst>
              <a:ext uri="{FF2B5EF4-FFF2-40B4-BE49-F238E27FC236}">
                <a16:creationId xmlns:a16="http://schemas.microsoft.com/office/drawing/2014/main" id="{E6A8FE9D-5BBE-4D9F-BA27-3B01B7E2326E}"/>
              </a:ext>
            </a:extLst>
          </p:cNvPr>
          <p:cNvGraphicFramePr>
            <a:graphicFrameLocks noGrp="1"/>
          </p:cNvGraphicFramePr>
          <p:nvPr>
            <p:extLst>
              <p:ext uri="{D42A27DB-BD31-4B8C-83A1-F6EECF244321}">
                <p14:modId xmlns:p14="http://schemas.microsoft.com/office/powerpoint/2010/main" val="135011233"/>
              </p:ext>
            </p:extLst>
          </p:nvPr>
        </p:nvGraphicFramePr>
        <p:xfrm>
          <a:off x="8050491" y="4118274"/>
          <a:ext cx="2646037"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tblGrid>
              <a:tr h="372208">
                <a:tc gridSpan="6">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V</a:t>
                      </a:r>
                      <a:r>
                        <a:rPr lang="en-US" sz="1800" b="1" baseline="-25000" dirty="0">
                          <a:effectLst/>
                          <a:latin typeface="Times New Roman" panose="02020603050405020304" pitchFamily="18" charset="0"/>
                          <a:ea typeface="SimSun" panose="02010600030101010101" pitchFamily="2" charset="-122"/>
                        </a:rPr>
                        <a:t>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T</a:t>
                      </a:r>
                      <a:r>
                        <a:rPr lang="en-US" sz="1800" b="1" baseline="-25000" dirty="0">
                          <a:effectLst/>
                          <a:latin typeface="Times New Roman" panose="02020603050405020304" pitchFamily="18" charset="0"/>
                          <a:ea typeface="SimSun" panose="02010600030101010101" pitchFamily="2" charset="-122"/>
                        </a:rPr>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52" name="Oval 437">
            <a:extLst>
              <a:ext uri="{FF2B5EF4-FFF2-40B4-BE49-F238E27FC236}">
                <a16:creationId xmlns:a16="http://schemas.microsoft.com/office/drawing/2014/main" id="{71FC2DFC-CB71-4563-9D6F-9D2523DF6AAF}"/>
              </a:ext>
            </a:extLst>
          </p:cNvPr>
          <p:cNvSpPr>
            <a:spLocks noChangeArrowheads="1"/>
          </p:cNvSpPr>
          <p:nvPr/>
        </p:nvSpPr>
        <p:spPr bwMode="auto">
          <a:xfrm>
            <a:off x="4846566" y="4744596"/>
            <a:ext cx="1438368"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v  12/?</a:t>
            </a:r>
            <a:endParaRPr lang="en-US" altLang="zh-CN" sz="2400" dirty="0">
              <a:latin typeface="Times New Roman" panose="02020603050405020304" pitchFamily="18" charset="0"/>
              <a:cs typeface="Times New Roman" panose="02020603050405020304" pitchFamily="18" charset="0"/>
            </a:endParaRPr>
          </a:p>
        </p:txBody>
      </p:sp>
      <p:cxnSp>
        <p:nvCxnSpPr>
          <p:cNvPr id="53" name="AutoShape 449">
            <a:extLst>
              <a:ext uri="{FF2B5EF4-FFF2-40B4-BE49-F238E27FC236}">
                <a16:creationId xmlns:a16="http://schemas.microsoft.com/office/drawing/2014/main" id="{69795555-B4A6-41E5-8E08-B9BCDE109C91}"/>
              </a:ext>
            </a:extLst>
          </p:cNvPr>
          <p:cNvCxnSpPr>
            <a:cxnSpLocks noChangeShapeType="1"/>
            <a:stCxn id="50" idx="4"/>
            <a:endCxn id="52" idx="0"/>
          </p:cNvCxnSpPr>
          <p:nvPr/>
        </p:nvCxnSpPr>
        <p:spPr bwMode="auto">
          <a:xfrm flipH="1">
            <a:off x="5565750" y="4057770"/>
            <a:ext cx="878720" cy="68682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330247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095884" y="1019540"/>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051111199"/>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33CC"/>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v1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051111199"/>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33CC"/>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v1</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48257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1007121"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BD579F0-98C4-4610-A7BB-E2D542A597E2}"/>
              </a:ext>
            </a:extLst>
          </p:cNvPr>
          <p:cNvCxnSpPr>
            <a:cxnSpLocks/>
            <a:endCxn id="44" idx="0"/>
          </p:cNvCxnSpPr>
          <p:nvPr/>
        </p:nvCxnSpPr>
        <p:spPr>
          <a:xfrm flipH="1">
            <a:off x="3647872" y="4026598"/>
            <a:ext cx="926092" cy="7111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EF164E8-5BB6-4103-A697-537FCB80DA66}"/>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8" name="Rectangle 47">
            <a:extLst>
              <a:ext uri="{FF2B5EF4-FFF2-40B4-BE49-F238E27FC236}">
                <a16:creationId xmlns:a16="http://schemas.microsoft.com/office/drawing/2014/main" id="{28597054-63D3-461D-8FC3-12FE964AEB8A}"/>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49" name="Rectangle 48">
            <a:extLst>
              <a:ext uri="{FF2B5EF4-FFF2-40B4-BE49-F238E27FC236}">
                <a16:creationId xmlns:a16="http://schemas.microsoft.com/office/drawing/2014/main" id="{8659B9FD-354C-4B25-BCCC-685DE7CDE85D}"/>
              </a:ext>
            </a:extLst>
          </p:cNvPr>
          <p:cNvSpPr/>
          <p:nvPr/>
        </p:nvSpPr>
        <p:spPr>
          <a:xfrm>
            <a:off x="4154880" y="4302597"/>
            <a:ext cx="325730"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F</a:t>
            </a:r>
            <a:endParaRPr lang="en-US" dirty="0"/>
          </a:p>
        </p:txBody>
      </p:sp>
      <p:sp>
        <p:nvSpPr>
          <p:cNvPr id="50" name="Oval 437">
            <a:extLst>
              <a:ext uri="{FF2B5EF4-FFF2-40B4-BE49-F238E27FC236}">
                <a16:creationId xmlns:a16="http://schemas.microsoft.com/office/drawing/2014/main" id="{2B691E12-CA2D-42BD-A3A3-2BC87BF138C2}"/>
              </a:ext>
            </a:extLst>
          </p:cNvPr>
          <p:cNvSpPr>
            <a:spLocks noChangeArrowheads="1"/>
          </p:cNvSpPr>
          <p:nvPr/>
        </p:nvSpPr>
        <p:spPr bwMode="auto">
          <a:xfrm>
            <a:off x="5703181" y="3569379"/>
            <a:ext cx="1482577"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t  11/?</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51" name="Table 6">
            <a:extLst>
              <a:ext uri="{FF2B5EF4-FFF2-40B4-BE49-F238E27FC236}">
                <a16:creationId xmlns:a16="http://schemas.microsoft.com/office/drawing/2014/main" id="{E6A8FE9D-5BBE-4D9F-BA27-3B01B7E2326E}"/>
              </a:ext>
            </a:extLst>
          </p:cNvPr>
          <p:cNvGraphicFramePr>
            <a:graphicFrameLocks noGrp="1"/>
          </p:cNvGraphicFramePr>
          <p:nvPr>
            <p:extLst>
              <p:ext uri="{D42A27DB-BD31-4B8C-83A1-F6EECF244321}">
                <p14:modId xmlns:p14="http://schemas.microsoft.com/office/powerpoint/2010/main" val="4064621761"/>
              </p:ext>
            </p:extLst>
          </p:nvPr>
        </p:nvGraphicFramePr>
        <p:xfrm>
          <a:off x="8050491" y="4129293"/>
          <a:ext cx="2646037"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tblGrid>
              <a:tr h="372208">
                <a:tc gridSpan="6">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V</a:t>
                      </a:r>
                      <a:r>
                        <a:rPr lang="en-US" sz="1800" b="1" baseline="-25000" dirty="0">
                          <a:effectLst/>
                          <a:latin typeface="Times New Roman" panose="02020603050405020304" pitchFamily="18" charset="0"/>
                          <a:ea typeface="SimSun" panose="02010600030101010101" pitchFamily="2" charset="-122"/>
                        </a:rPr>
                        <a:t>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T</a:t>
                      </a:r>
                      <a:r>
                        <a:rPr lang="en-US" sz="1800" b="1" baseline="-25000" dirty="0">
                          <a:effectLst/>
                          <a:latin typeface="Times New Roman" panose="02020603050405020304" pitchFamily="18" charset="0"/>
                          <a:ea typeface="SimSun" panose="02010600030101010101" pitchFamily="2" charset="-122"/>
                        </a:rPr>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52" name="Oval 437">
            <a:extLst>
              <a:ext uri="{FF2B5EF4-FFF2-40B4-BE49-F238E27FC236}">
                <a16:creationId xmlns:a16="http://schemas.microsoft.com/office/drawing/2014/main" id="{71FC2DFC-CB71-4563-9D6F-9D2523DF6AAF}"/>
              </a:ext>
            </a:extLst>
          </p:cNvPr>
          <p:cNvSpPr>
            <a:spLocks noChangeArrowheads="1"/>
          </p:cNvSpPr>
          <p:nvPr/>
        </p:nvSpPr>
        <p:spPr bwMode="auto">
          <a:xfrm>
            <a:off x="4846566" y="4744596"/>
            <a:ext cx="1438368"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v  12/?</a:t>
            </a:r>
            <a:endParaRPr lang="en-US" altLang="zh-CN" sz="2400" dirty="0">
              <a:latin typeface="Times New Roman" panose="02020603050405020304" pitchFamily="18" charset="0"/>
              <a:cs typeface="Times New Roman" panose="02020603050405020304" pitchFamily="18" charset="0"/>
            </a:endParaRPr>
          </a:p>
        </p:txBody>
      </p:sp>
      <p:cxnSp>
        <p:nvCxnSpPr>
          <p:cNvPr id="53" name="AutoShape 449">
            <a:extLst>
              <a:ext uri="{FF2B5EF4-FFF2-40B4-BE49-F238E27FC236}">
                <a16:creationId xmlns:a16="http://schemas.microsoft.com/office/drawing/2014/main" id="{69795555-B4A6-41E5-8E08-B9BCDE109C91}"/>
              </a:ext>
            </a:extLst>
          </p:cNvPr>
          <p:cNvCxnSpPr>
            <a:cxnSpLocks noChangeShapeType="1"/>
            <a:stCxn id="50" idx="4"/>
            <a:endCxn id="52" idx="0"/>
          </p:cNvCxnSpPr>
          <p:nvPr/>
        </p:nvCxnSpPr>
        <p:spPr bwMode="auto">
          <a:xfrm flipH="1">
            <a:off x="5565750" y="4057770"/>
            <a:ext cx="878720" cy="68682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Straight Arrow Connector 53">
            <a:extLst>
              <a:ext uri="{FF2B5EF4-FFF2-40B4-BE49-F238E27FC236}">
                <a16:creationId xmlns:a16="http://schemas.microsoft.com/office/drawing/2014/main" id="{88461F2C-80AA-433F-AD94-72AE9FEB306A}"/>
              </a:ext>
            </a:extLst>
          </p:cNvPr>
          <p:cNvCxnSpPr>
            <a:cxnSpLocks/>
            <a:endCxn id="44" idx="6"/>
          </p:cNvCxnSpPr>
          <p:nvPr/>
        </p:nvCxnSpPr>
        <p:spPr>
          <a:xfrm flipH="1">
            <a:off x="4348263" y="4981914"/>
            <a:ext cx="513798" cy="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05B3550-F078-45BA-930A-FA70003434CA}"/>
              </a:ext>
            </a:extLst>
          </p:cNvPr>
          <p:cNvSpPr/>
          <p:nvPr/>
        </p:nvSpPr>
        <p:spPr>
          <a:xfrm>
            <a:off x="4375012" y="4978187"/>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Tree>
    <p:extLst>
      <p:ext uri="{BB962C8B-B14F-4D97-AF65-F5344CB8AC3E}">
        <p14:creationId xmlns:p14="http://schemas.microsoft.com/office/powerpoint/2010/main" val="16871863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095884" y="1019540"/>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167706398"/>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167706398"/>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4"/>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4"/>
                          <a:stretch>
                            <a:fillRect l="-300000" t="-100000" r="-104819"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4"/>
                          <a:stretch>
                            <a:fillRect l="-101205" t="-200000" r="-303614"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4"/>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4"/>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4"/>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endParaRPr lang="en-US"/>
                        </a:p>
                      </a:txBody>
                      <a:tcPr>
                        <a:blipFill>
                          <a:blip r:embed="rId4"/>
                          <a:stretch>
                            <a:fillRect l="-101205" t="-393939" r="-303614"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4"/>
                          <a:stretch>
                            <a:fillRect l="-300000" t="-393939" r="-104819"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4"/>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4"/>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4"/>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4"/>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4"/>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48257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1007121"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BD579F0-98C4-4610-A7BB-E2D542A597E2}"/>
              </a:ext>
            </a:extLst>
          </p:cNvPr>
          <p:cNvCxnSpPr>
            <a:cxnSpLocks/>
            <a:endCxn id="44" idx="0"/>
          </p:cNvCxnSpPr>
          <p:nvPr/>
        </p:nvCxnSpPr>
        <p:spPr>
          <a:xfrm flipH="1">
            <a:off x="3647872" y="4026598"/>
            <a:ext cx="926092" cy="7111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EF164E8-5BB6-4103-A697-537FCB80DA66}"/>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8" name="Rectangle 47">
            <a:extLst>
              <a:ext uri="{FF2B5EF4-FFF2-40B4-BE49-F238E27FC236}">
                <a16:creationId xmlns:a16="http://schemas.microsoft.com/office/drawing/2014/main" id="{28597054-63D3-461D-8FC3-12FE964AEB8A}"/>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49" name="Rectangle 48">
            <a:extLst>
              <a:ext uri="{FF2B5EF4-FFF2-40B4-BE49-F238E27FC236}">
                <a16:creationId xmlns:a16="http://schemas.microsoft.com/office/drawing/2014/main" id="{8659B9FD-354C-4B25-BCCC-685DE7CDE85D}"/>
              </a:ext>
            </a:extLst>
          </p:cNvPr>
          <p:cNvSpPr/>
          <p:nvPr/>
        </p:nvSpPr>
        <p:spPr>
          <a:xfrm>
            <a:off x="4154880" y="4302597"/>
            <a:ext cx="325730"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F</a:t>
            </a:r>
            <a:endParaRPr lang="en-US" dirty="0"/>
          </a:p>
        </p:txBody>
      </p:sp>
      <p:sp>
        <p:nvSpPr>
          <p:cNvPr id="50" name="Oval 437">
            <a:extLst>
              <a:ext uri="{FF2B5EF4-FFF2-40B4-BE49-F238E27FC236}">
                <a16:creationId xmlns:a16="http://schemas.microsoft.com/office/drawing/2014/main" id="{2B691E12-CA2D-42BD-A3A3-2BC87BF138C2}"/>
              </a:ext>
            </a:extLst>
          </p:cNvPr>
          <p:cNvSpPr>
            <a:spLocks noChangeArrowheads="1"/>
          </p:cNvSpPr>
          <p:nvPr/>
        </p:nvSpPr>
        <p:spPr bwMode="auto">
          <a:xfrm>
            <a:off x="5703181" y="3569379"/>
            <a:ext cx="1482577"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t  11/?</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51" name="Table 6">
            <a:extLst>
              <a:ext uri="{FF2B5EF4-FFF2-40B4-BE49-F238E27FC236}">
                <a16:creationId xmlns:a16="http://schemas.microsoft.com/office/drawing/2014/main" id="{E6A8FE9D-5BBE-4D9F-BA27-3B01B7E2326E}"/>
              </a:ext>
            </a:extLst>
          </p:cNvPr>
          <p:cNvGraphicFramePr>
            <a:graphicFrameLocks noGrp="1"/>
          </p:cNvGraphicFramePr>
          <p:nvPr>
            <p:extLst>
              <p:ext uri="{D42A27DB-BD31-4B8C-83A1-F6EECF244321}">
                <p14:modId xmlns:p14="http://schemas.microsoft.com/office/powerpoint/2010/main" val="2107072660"/>
              </p:ext>
            </p:extLst>
          </p:nvPr>
        </p:nvGraphicFramePr>
        <p:xfrm>
          <a:off x="7918314" y="4129913"/>
          <a:ext cx="2646037"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tblGrid>
              <a:tr h="372208">
                <a:tc gridSpan="6">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V</a:t>
                      </a:r>
                      <a:r>
                        <a:rPr lang="en-US" sz="1800" b="1" baseline="-25000" dirty="0">
                          <a:effectLst/>
                          <a:latin typeface="Times New Roman" panose="02020603050405020304" pitchFamily="18" charset="0"/>
                          <a:ea typeface="SimSun" panose="02010600030101010101" pitchFamily="2" charset="-122"/>
                        </a:rPr>
                        <a:t>12,13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T</a:t>
                      </a:r>
                      <a:r>
                        <a:rPr lang="en-US" sz="1800" b="1" baseline="-25000" dirty="0">
                          <a:effectLst/>
                          <a:latin typeface="Times New Roman" panose="02020603050405020304" pitchFamily="18" charset="0"/>
                          <a:ea typeface="SimSun" panose="02010600030101010101" pitchFamily="2" charset="-122"/>
                        </a:rPr>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52" name="Oval 437">
            <a:extLst>
              <a:ext uri="{FF2B5EF4-FFF2-40B4-BE49-F238E27FC236}">
                <a16:creationId xmlns:a16="http://schemas.microsoft.com/office/drawing/2014/main" id="{71FC2DFC-CB71-4563-9D6F-9D2523DF6AAF}"/>
              </a:ext>
            </a:extLst>
          </p:cNvPr>
          <p:cNvSpPr>
            <a:spLocks noChangeArrowheads="1"/>
          </p:cNvSpPr>
          <p:nvPr/>
        </p:nvSpPr>
        <p:spPr bwMode="auto">
          <a:xfrm>
            <a:off x="4846565" y="4744596"/>
            <a:ext cx="1554235"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v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200" dirty="0">
              <a:latin typeface="Times New Roman" panose="02020603050405020304" pitchFamily="18" charset="0"/>
              <a:cs typeface="Times New Roman" panose="02020603050405020304" pitchFamily="18" charset="0"/>
            </a:endParaRPr>
          </a:p>
        </p:txBody>
      </p:sp>
      <p:cxnSp>
        <p:nvCxnSpPr>
          <p:cNvPr id="53" name="AutoShape 449">
            <a:extLst>
              <a:ext uri="{FF2B5EF4-FFF2-40B4-BE49-F238E27FC236}">
                <a16:creationId xmlns:a16="http://schemas.microsoft.com/office/drawing/2014/main" id="{69795555-B4A6-41E5-8E08-B9BCDE109C91}"/>
              </a:ext>
            </a:extLst>
          </p:cNvPr>
          <p:cNvCxnSpPr>
            <a:cxnSpLocks noChangeShapeType="1"/>
            <a:stCxn id="50" idx="4"/>
            <a:endCxn id="52" idx="0"/>
          </p:cNvCxnSpPr>
          <p:nvPr/>
        </p:nvCxnSpPr>
        <p:spPr bwMode="auto">
          <a:xfrm flipH="1">
            <a:off x="5623683" y="4057770"/>
            <a:ext cx="820787" cy="68682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Straight Arrow Connector 53">
            <a:extLst>
              <a:ext uri="{FF2B5EF4-FFF2-40B4-BE49-F238E27FC236}">
                <a16:creationId xmlns:a16="http://schemas.microsoft.com/office/drawing/2014/main" id="{88461F2C-80AA-433F-AD94-72AE9FEB306A}"/>
              </a:ext>
            </a:extLst>
          </p:cNvPr>
          <p:cNvCxnSpPr>
            <a:cxnSpLocks/>
            <a:endCxn id="44" idx="6"/>
          </p:cNvCxnSpPr>
          <p:nvPr/>
        </p:nvCxnSpPr>
        <p:spPr>
          <a:xfrm flipH="1">
            <a:off x="4348263" y="4981914"/>
            <a:ext cx="513798" cy="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05B3550-F078-45BA-930A-FA70003434CA}"/>
              </a:ext>
            </a:extLst>
          </p:cNvPr>
          <p:cNvSpPr/>
          <p:nvPr/>
        </p:nvSpPr>
        <p:spPr>
          <a:xfrm>
            <a:off x="4375012" y="4978187"/>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cxnSp>
        <p:nvCxnSpPr>
          <p:cNvPr id="56" name="Straight Arrow Connector 55">
            <a:extLst>
              <a:ext uri="{FF2B5EF4-FFF2-40B4-BE49-F238E27FC236}">
                <a16:creationId xmlns:a16="http://schemas.microsoft.com/office/drawing/2014/main" id="{A19A57A2-A3F4-4F16-AB34-C14F6C631994}"/>
              </a:ext>
            </a:extLst>
          </p:cNvPr>
          <p:cNvCxnSpPr>
            <a:cxnSpLocks/>
            <a:endCxn id="40" idx="4"/>
          </p:cNvCxnSpPr>
          <p:nvPr/>
        </p:nvCxnSpPr>
        <p:spPr>
          <a:xfrm flipH="1" flipV="1">
            <a:off x="4593144" y="4051017"/>
            <a:ext cx="968760" cy="68670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F7866924-6C25-4EB5-9663-E7BE04441825}"/>
              </a:ext>
            </a:extLst>
          </p:cNvPr>
          <p:cNvSpPr/>
          <p:nvPr/>
        </p:nvSpPr>
        <p:spPr>
          <a:xfrm>
            <a:off x="5041843" y="4101113"/>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Tree>
    <p:extLst>
      <p:ext uri="{BB962C8B-B14F-4D97-AF65-F5344CB8AC3E}">
        <p14:creationId xmlns:p14="http://schemas.microsoft.com/office/powerpoint/2010/main" val="2829900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flipH="1">
            <a:off x="7448306" y="2071991"/>
            <a:ext cx="1077" cy="52328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10825" y="1011777"/>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09363" y="1547952"/>
            <a:ext cx="1280040" cy="524039"/>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83424" cy="493492"/>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14/?</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749805597"/>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749805597"/>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48257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1007121"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BD579F0-98C4-4610-A7BB-E2D542A597E2}"/>
              </a:ext>
            </a:extLst>
          </p:cNvPr>
          <p:cNvCxnSpPr>
            <a:cxnSpLocks/>
            <a:endCxn id="44" idx="0"/>
          </p:cNvCxnSpPr>
          <p:nvPr/>
        </p:nvCxnSpPr>
        <p:spPr>
          <a:xfrm flipH="1">
            <a:off x="3647872" y="4026598"/>
            <a:ext cx="926092" cy="7111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EF164E8-5BB6-4103-A697-537FCB80DA66}"/>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8" name="Rectangle 47">
            <a:extLst>
              <a:ext uri="{FF2B5EF4-FFF2-40B4-BE49-F238E27FC236}">
                <a16:creationId xmlns:a16="http://schemas.microsoft.com/office/drawing/2014/main" id="{28597054-63D3-461D-8FC3-12FE964AEB8A}"/>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49" name="Rectangle 48">
            <a:extLst>
              <a:ext uri="{FF2B5EF4-FFF2-40B4-BE49-F238E27FC236}">
                <a16:creationId xmlns:a16="http://schemas.microsoft.com/office/drawing/2014/main" id="{8659B9FD-354C-4B25-BCCC-685DE7CDE85D}"/>
              </a:ext>
            </a:extLst>
          </p:cNvPr>
          <p:cNvSpPr/>
          <p:nvPr/>
        </p:nvSpPr>
        <p:spPr>
          <a:xfrm>
            <a:off x="4154880" y="4302597"/>
            <a:ext cx="325730"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F</a:t>
            </a:r>
            <a:endParaRPr lang="en-US" dirty="0"/>
          </a:p>
        </p:txBody>
      </p:sp>
      <p:sp>
        <p:nvSpPr>
          <p:cNvPr id="50" name="Oval 437">
            <a:extLst>
              <a:ext uri="{FF2B5EF4-FFF2-40B4-BE49-F238E27FC236}">
                <a16:creationId xmlns:a16="http://schemas.microsoft.com/office/drawing/2014/main" id="{2B691E12-CA2D-42BD-A3A3-2BC87BF138C2}"/>
              </a:ext>
            </a:extLst>
          </p:cNvPr>
          <p:cNvSpPr>
            <a:spLocks noChangeArrowheads="1"/>
          </p:cNvSpPr>
          <p:nvPr/>
        </p:nvSpPr>
        <p:spPr bwMode="auto">
          <a:xfrm>
            <a:off x="5703181" y="3569379"/>
            <a:ext cx="1482577"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t  11/?</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51" name="Table 6">
            <a:extLst>
              <a:ext uri="{FF2B5EF4-FFF2-40B4-BE49-F238E27FC236}">
                <a16:creationId xmlns:a16="http://schemas.microsoft.com/office/drawing/2014/main" id="{E6A8FE9D-5BBE-4D9F-BA27-3B01B7E2326E}"/>
              </a:ext>
            </a:extLst>
          </p:cNvPr>
          <p:cNvGraphicFramePr>
            <a:graphicFrameLocks noGrp="1"/>
          </p:cNvGraphicFramePr>
          <p:nvPr>
            <p:extLst>
              <p:ext uri="{D42A27DB-BD31-4B8C-83A1-F6EECF244321}">
                <p14:modId xmlns:p14="http://schemas.microsoft.com/office/powerpoint/2010/main" val="3763955994"/>
              </p:ext>
            </p:extLst>
          </p:nvPr>
        </p:nvGraphicFramePr>
        <p:xfrm>
          <a:off x="8237138" y="4134058"/>
          <a:ext cx="3424135"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gridCol w="778098">
                  <a:extLst>
                    <a:ext uri="{9D8B030D-6E8A-4147-A177-3AD203B41FA5}">
                      <a16:colId xmlns:a16="http://schemas.microsoft.com/office/drawing/2014/main" val="1593747204"/>
                    </a:ext>
                  </a:extLst>
                </a:gridCol>
              </a:tblGrid>
              <a:tr h="372208">
                <a:tc gridSpan="7">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V</a:t>
                      </a:r>
                      <a:r>
                        <a:rPr lang="en-US" sz="1800" b="1" baseline="-25000" dirty="0">
                          <a:effectLst/>
                          <a:latin typeface="Times New Roman" panose="02020603050405020304" pitchFamily="18" charset="0"/>
                          <a:ea typeface="SimSun" panose="02010600030101010101" pitchFamily="2" charset="-122"/>
                        </a:rPr>
                        <a:t>12,13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U</a:t>
                      </a:r>
                      <a:r>
                        <a:rPr lang="en-US" sz="1800" b="1" baseline="-25000" dirty="0">
                          <a:effectLst/>
                          <a:latin typeface="Times New Roman" panose="02020603050405020304" pitchFamily="18" charset="0"/>
                          <a:ea typeface="SimSun" panose="02010600030101010101" pitchFamily="2" charset="-122"/>
                        </a:rPr>
                        <a:t>14,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T</a:t>
                      </a:r>
                      <a:r>
                        <a:rPr lang="en-US" sz="1800" b="1" baseline="-25000" dirty="0">
                          <a:effectLst/>
                          <a:latin typeface="Times New Roman" panose="02020603050405020304" pitchFamily="18" charset="0"/>
                          <a:ea typeface="SimSun" panose="02010600030101010101" pitchFamily="2" charset="-122"/>
                        </a:rPr>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663661"/>
                  </a:ext>
                </a:extLst>
              </a:tr>
            </a:tbl>
          </a:graphicData>
        </a:graphic>
      </p:graphicFrame>
      <p:sp>
        <p:nvSpPr>
          <p:cNvPr id="52" name="Oval 437">
            <a:extLst>
              <a:ext uri="{FF2B5EF4-FFF2-40B4-BE49-F238E27FC236}">
                <a16:creationId xmlns:a16="http://schemas.microsoft.com/office/drawing/2014/main" id="{71FC2DFC-CB71-4563-9D6F-9D2523DF6AAF}"/>
              </a:ext>
            </a:extLst>
          </p:cNvPr>
          <p:cNvSpPr>
            <a:spLocks noChangeArrowheads="1"/>
          </p:cNvSpPr>
          <p:nvPr/>
        </p:nvSpPr>
        <p:spPr bwMode="auto">
          <a:xfrm>
            <a:off x="4846566" y="4744596"/>
            <a:ext cx="1554234"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v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200" dirty="0">
              <a:latin typeface="Times New Roman" panose="02020603050405020304" pitchFamily="18" charset="0"/>
              <a:cs typeface="Times New Roman" panose="02020603050405020304" pitchFamily="18" charset="0"/>
            </a:endParaRPr>
          </a:p>
        </p:txBody>
      </p:sp>
      <p:cxnSp>
        <p:nvCxnSpPr>
          <p:cNvPr id="53" name="AutoShape 449">
            <a:extLst>
              <a:ext uri="{FF2B5EF4-FFF2-40B4-BE49-F238E27FC236}">
                <a16:creationId xmlns:a16="http://schemas.microsoft.com/office/drawing/2014/main" id="{69795555-B4A6-41E5-8E08-B9BCDE109C91}"/>
              </a:ext>
            </a:extLst>
          </p:cNvPr>
          <p:cNvCxnSpPr>
            <a:cxnSpLocks noChangeShapeType="1"/>
            <a:stCxn id="50" idx="4"/>
            <a:endCxn id="52" idx="0"/>
          </p:cNvCxnSpPr>
          <p:nvPr/>
        </p:nvCxnSpPr>
        <p:spPr bwMode="auto">
          <a:xfrm flipH="1">
            <a:off x="5623683" y="4057770"/>
            <a:ext cx="820787" cy="68682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Straight Arrow Connector 53">
            <a:extLst>
              <a:ext uri="{FF2B5EF4-FFF2-40B4-BE49-F238E27FC236}">
                <a16:creationId xmlns:a16="http://schemas.microsoft.com/office/drawing/2014/main" id="{88461F2C-80AA-433F-AD94-72AE9FEB306A}"/>
              </a:ext>
            </a:extLst>
          </p:cNvPr>
          <p:cNvCxnSpPr>
            <a:cxnSpLocks/>
            <a:endCxn id="44" idx="6"/>
          </p:cNvCxnSpPr>
          <p:nvPr/>
        </p:nvCxnSpPr>
        <p:spPr>
          <a:xfrm flipH="1">
            <a:off x="4348263" y="4981914"/>
            <a:ext cx="513798" cy="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05B3550-F078-45BA-930A-FA70003434CA}"/>
              </a:ext>
            </a:extLst>
          </p:cNvPr>
          <p:cNvSpPr/>
          <p:nvPr/>
        </p:nvSpPr>
        <p:spPr>
          <a:xfrm>
            <a:off x="4375012" y="4978187"/>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cxnSp>
        <p:nvCxnSpPr>
          <p:cNvPr id="56" name="Straight Arrow Connector 55">
            <a:extLst>
              <a:ext uri="{FF2B5EF4-FFF2-40B4-BE49-F238E27FC236}">
                <a16:creationId xmlns:a16="http://schemas.microsoft.com/office/drawing/2014/main" id="{A19A57A2-A3F4-4F16-AB34-C14F6C631994}"/>
              </a:ext>
            </a:extLst>
          </p:cNvPr>
          <p:cNvCxnSpPr>
            <a:cxnSpLocks/>
            <a:endCxn id="40" idx="4"/>
          </p:cNvCxnSpPr>
          <p:nvPr/>
        </p:nvCxnSpPr>
        <p:spPr>
          <a:xfrm flipH="1" flipV="1">
            <a:off x="4593144" y="4051017"/>
            <a:ext cx="968760" cy="68670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F7866924-6C25-4EB5-9663-E7BE04441825}"/>
              </a:ext>
            </a:extLst>
          </p:cNvPr>
          <p:cNvSpPr/>
          <p:nvPr/>
        </p:nvSpPr>
        <p:spPr>
          <a:xfrm>
            <a:off x="5041843" y="4101113"/>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58" name="Oval 437">
            <a:extLst>
              <a:ext uri="{FF2B5EF4-FFF2-40B4-BE49-F238E27FC236}">
                <a16:creationId xmlns:a16="http://schemas.microsoft.com/office/drawing/2014/main" id="{AB62E9A4-90AC-4E23-A85B-B76542248B91}"/>
              </a:ext>
            </a:extLst>
          </p:cNvPr>
          <p:cNvSpPr>
            <a:spLocks noChangeArrowheads="1"/>
          </p:cNvSpPr>
          <p:nvPr/>
        </p:nvSpPr>
        <p:spPr bwMode="auto">
          <a:xfrm>
            <a:off x="6515773" y="4352403"/>
            <a:ext cx="1343238" cy="493492"/>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u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14/?</a:t>
            </a:r>
            <a:endParaRPr lang="en-US" altLang="zh-CN" sz="2200" dirty="0">
              <a:latin typeface="Times New Roman" panose="02020603050405020304" pitchFamily="18" charset="0"/>
              <a:cs typeface="Times New Roman" panose="02020603050405020304" pitchFamily="18" charset="0"/>
            </a:endParaRPr>
          </a:p>
        </p:txBody>
      </p:sp>
      <p:cxnSp>
        <p:nvCxnSpPr>
          <p:cNvPr id="59" name="AutoShape 449">
            <a:extLst>
              <a:ext uri="{FF2B5EF4-FFF2-40B4-BE49-F238E27FC236}">
                <a16:creationId xmlns:a16="http://schemas.microsoft.com/office/drawing/2014/main" id="{DD427C3D-FFF0-473F-A72A-043F3A4A2352}"/>
              </a:ext>
            </a:extLst>
          </p:cNvPr>
          <p:cNvCxnSpPr>
            <a:cxnSpLocks noChangeShapeType="1"/>
            <a:endCxn id="58" idx="0"/>
          </p:cNvCxnSpPr>
          <p:nvPr/>
        </p:nvCxnSpPr>
        <p:spPr bwMode="auto">
          <a:xfrm>
            <a:off x="6410302" y="4057397"/>
            <a:ext cx="777090" cy="29500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617373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flipH="1">
            <a:off x="7448306" y="2071991"/>
            <a:ext cx="1077" cy="52328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10825" y="1011777"/>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09363" y="1547952"/>
            <a:ext cx="1280040" cy="524039"/>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83424" cy="493492"/>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14/?</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680680314"/>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680680314"/>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48257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1007121"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BD579F0-98C4-4610-A7BB-E2D542A597E2}"/>
              </a:ext>
            </a:extLst>
          </p:cNvPr>
          <p:cNvCxnSpPr>
            <a:cxnSpLocks/>
            <a:endCxn id="44" idx="0"/>
          </p:cNvCxnSpPr>
          <p:nvPr/>
        </p:nvCxnSpPr>
        <p:spPr>
          <a:xfrm flipH="1">
            <a:off x="3647872" y="4026598"/>
            <a:ext cx="926092" cy="7111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EF164E8-5BB6-4103-A697-537FCB80DA66}"/>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8" name="Rectangle 47">
            <a:extLst>
              <a:ext uri="{FF2B5EF4-FFF2-40B4-BE49-F238E27FC236}">
                <a16:creationId xmlns:a16="http://schemas.microsoft.com/office/drawing/2014/main" id="{28597054-63D3-461D-8FC3-12FE964AEB8A}"/>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49" name="Rectangle 48">
            <a:extLst>
              <a:ext uri="{FF2B5EF4-FFF2-40B4-BE49-F238E27FC236}">
                <a16:creationId xmlns:a16="http://schemas.microsoft.com/office/drawing/2014/main" id="{8659B9FD-354C-4B25-BCCC-685DE7CDE85D}"/>
              </a:ext>
            </a:extLst>
          </p:cNvPr>
          <p:cNvSpPr/>
          <p:nvPr/>
        </p:nvSpPr>
        <p:spPr>
          <a:xfrm>
            <a:off x="4154880" y="4302597"/>
            <a:ext cx="325730"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F</a:t>
            </a:r>
            <a:endParaRPr lang="en-US" dirty="0"/>
          </a:p>
        </p:txBody>
      </p:sp>
      <p:sp>
        <p:nvSpPr>
          <p:cNvPr id="50" name="Oval 437">
            <a:extLst>
              <a:ext uri="{FF2B5EF4-FFF2-40B4-BE49-F238E27FC236}">
                <a16:creationId xmlns:a16="http://schemas.microsoft.com/office/drawing/2014/main" id="{2B691E12-CA2D-42BD-A3A3-2BC87BF138C2}"/>
              </a:ext>
            </a:extLst>
          </p:cNvPr>
          <p:cNvSpPr>
            <a:spLocks noChangeArrowheads="1"/>
          </p:cNvSpPr>
          <p:nvPr/>
        </p:nvSpPr>
        <p:spPr bwMode="auto">
          <a:xfrm>
            <a:off x="5703181" y="3569379"/>
            <a:ext cx="1482577"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t  11/?</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51" name="Table 6">
            <a:extLst>
              <a:ext uri="{FF2B5EF4-FFF2-40B4-BE49-F238E27FC236}">
                <a16:creationId xmlns:a16="http://schemas.microsoft.com/office/drawing/2014/main" id="{E6A8FE9D-5BBE-4D9F-BA27-3B01B7E2326E}"/>
              </a:ext>
            </a:extLst>
          </p:cNvPr>
          <p:cNvGraphicFramePr>
            <a:graphicFrameLocks noGrp="1"/>
          </p:cNvGraphicFramePr>
          <p:nvPr>
            <p:extLst>
              <p:ext uri="{D42A27DB-BD31-4B8C-83A1-F6EECF244321}">
                <p14:modId xmlns:p14="http://schemas.microsoft.com/office/powerpoint/2010/main" val="1954026013"/>
              </p:ext>
            </p:extLst>
          </p:nvPr>
        </p:nvGraphicFramePr>
        <p:xfrm>
          <a:off x="8237138" y="4134058"/>
          <a:ext cx="3424135"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gridCol w="778098">
                  <a:extLst>
                    <a:ext uri="{9D8B030D-6E8A-4147-A177-3AD203B41FA5}">
                      <a16:colId xmlns:a16="http://schemas.microsoft.com/office/drawing/2014/main" val="1593747204"/>
                    </a:ext>
                  </a:extLst>
                </a:gridCol>
              </a:tblGrid>
              <a:tr h="372208">
                <a:tc gridSpan="7">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V</a:t>
                      </a:r>
                      <a:r>
                        <a:rPr lang="en-US" sz="1800" b="1" baseline="-25000" dirty="0">
                          <a:effectLst/>
                          <a:latin typeface="Times New Roman" panose="02020603050405020304" pitchFamily="18" charset="0"/>
                          <a:ea typeface="SimSun" panose="02010600030101010101" pitchFamily="2" charset="-122"/>
                        </a:rPr>
                        <a:t>12,13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U</a:t>
                      </a:r>
                      <a:r>
                        <a:rPr lang="en-US" sz="1800" b="1" baseline="-25000" dirty="0">
                          <a:effectLst/>
                          <a:latin typeface="Times New Roman" panose="02020603050405020304" pitchFamily="18" charset="0"/>
                          <a:ea typeface="SimSun" panose="02010600030101010101" pitchFamily="2" charset="-122"/>
                        </a:rPr>
                        <a:t>14,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T</a:t>
                      </a:r>
                      <a:r>
                        <a:rPr lang="en-US" sz="1800" b="1" baseline="-25000" dirty="0">
                          <a:effectLst/>
                          <a:latin typeface="Times New Roman" panose="02020603050405020304" pitchFamily="18" charset="0"/>
                          <a:ea typeface="SimSun" panose="02010600030101010101" pitchFamily="2" charset="-122"/>
                        </a:rPr>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663661"/>
                  </a:ext>
                </a:extLst>
              </a:tr>
            </a:tbl>
          </a:graphicData>
        </a:graphic>
      </p:graphicFrame>
      <p:sp>
        <p:nvSpPr>
          <p:cNvPr id="52" name="Oval 437">
            <a:extLst>
              <a:ext uri="{FF2B5EF4-FFF2-40B4-BE49-F238E27FC236}">
                <a16:creationId xmlns:a16="http://schemas.microsoft.com/office/drawing/2014/main" id="{71FC2DFC-CB71-4563-9D6F-9D2523DF6AAF}"/>
              </a:ext>
            </a:extLst>
          </p:cNvPr>
          <p:cNvSpPr>
            <a:spLocks noChangeArrowheads="1"/>
          </p:cNvSpPr>
          <p:nvPr/>
        </p:nvSpPr>
        <p:spPr bwMode="auto">
          <a:xfrm>
            <a:off x="4846566" y="4744596"/>
            <a:ext cx="1554234"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v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200" dirty="0">
              <a:latin typeface="Times New Roman" panose="02020603050405020304" pitchFamily="18" charset="0"/>
              <a:cs typeface="Times New Roman" panose="02020603050405020304" pitchFamily="18" charset="0"/>
            </a:endParaRPr>
          </a:p>
        </p:txBody>
      </p:sp>
      <p:cxnSp>
        <p:nvCxnSpPr>
          <p:cNvPr id="53" name="AutoShape 449">
            <a:extLst>
              <a:ext uri="{FF2B5EF4-FFF2-40B4-BE49-F238E27FC236}">
                <a16:creationId xmlns:a16="http://schemas.microsoft.com/office/drawing/2014/main" id="{69795555-B4A6-41E5-8E08-B9BCDE109C91}"/>
              </a:ext>
            </a:extLst>
          </p:cNvPr>
          <p:cNvCxnSpPr>
            <a:cxnSpLocks noChangeShapeType="1"/>
            <a:stCxn id="50" idx="4"/>
            <a:endCxn id="52" idx="0"/>
          </p:cNvCxnSpPr>
          <p:nvPr/>
        </p:nvCxnSpPr>
        <p:spPr bwMode="auto">
          <a:xfrm flipH="1">
            <a:off x="5623683" y="4057770"/>
            <a:ext cx="820787" cy="68682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Straight Arrow Connector 53">
            <a:extLst>
              <a:ext uri="{FF2B5EF4-FFF2-40B4-BE49-F238E27FC236}">
                <a16:creationId xmlns:a16="http://schemas.microsoft.com/office/drawing/2014/main" id="{88461F2C-80AA-433F-AD94-72AE9FEB306A}"/>
              </a:ext>
            </a:extLst>
          </p:cNvPr>
          <p:cNvCxnSpPr>
            <a:cxnSpLocks/>
            <a:endCxn id="44" idx="6"/>
          </p:cNvCxnSpPr>
          <p:nvPr/>
        </p:nvCxnSpPr>
        <p:spPr>
          <a:xfrm flipH="1">
            <a:off x="4348263" y="4981914"/>
            <a:ext cx="513798" cy="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05B3550-F078-45BA-930A-FA70003434CA}"/>
              </a:ext>
            </a:extLst>
          </p:cNvPr>
          <p:cNvSpPr/>
          <p:nvPr/>
        </p:nvSpPr>
        <p:spPr>
          <a:xfrm>
            <a:off x="4375012" y="4978187"/>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cxnSp>
        <p:nvCxnSpPr>
          <p:cNvPr id="56" name="Straight Arrow Connector 55">
            <a:extLst>
              <a:ext uri="{FF2B5EF4-FFF2-40B4-BE49-F238E27FC236}">
                <a16:creationId xmlns:a16="http://schemas.microsoft.com/office/drawing/2014/main" id="{A19A57A2-A3F4-4F16-AB34-C14F6C631994}"/>
              </a:ext>
            </a:extLst>
          </p:cNvPr>
          <p:cNvCxnSpPr>
            <a:cxnSpLocks/>
            <a:endCxn id="40" idx="4"/>
          </p:cNvCxnSpPr>
          <p:nvPr/>
        </p:nvCxnSpPr>
        <p:spPr>
          <a:xfrm flipH="1" flipV="1">
            <a:off x="4593144" y="4051017"/>
            <a:ext cx="968760" cy="68670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F7866924-6C25-4EB5-9663-E7BE04441825}"/>
              </a:ext>
            </a:extLst>
          </p:cNvPr>
          <p:cNvSpPr/>
          <p:nvPr/>
        </p:nvSpPr>
        <p:spPr>
          <a:xfrm>
            <a:off x="5041843" y="4101113"/>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58" name="Oval 437">
            <a:extLst>
              <a:ext uri="{FF2B5EF4-FFF2-40B4-BE49-F238E27FC236}">
                <a16:creationId xmlns:a16="http://schemas.microsoft.com/office/drawing/2014/main" id="{AB62E9A4-90AC-4E23-A85B-B76542248B91}"/>
              </a:ext>
            </a:extLst>
          </p:cNvPr>
          <p:cNvSpPr>
            <a:spLocks noChangeArrowheads="1"/>
          </p:cNvSpPr>
          <p:nvPr/>
        </p:nvSpPr>
        <p:spPr bwMode="auto">
          <a:xfrm>
            <a:off x="6515773" y="4352403"/>
            <a:ext cx="1343238" cy="493492"/>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u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14/?</a:t>
            </a:r>
            <a:endParaRPr lang="en-US" altLang="zh-CN" sz="2200" dirty="0">
              <a:latin typeface="Times New Roman" panose="02020603050405020304" pitchFamily="18" charset="0"/>
              <a:cs typeface="Times New Roman" panose="02020603050405020304" pitchFamily="18" charset="0"/>
            </a:endParaRPr>
          </a:p>
        </p:txBody>
      </p:sp>
      <p:cxnSp>
        <p:nvCxnSpPr>
          <p:cNvPr id="59" name="AutoShape 449">
            <a:extLst>
              <a:ext uri="{FF2B5EF4-FFF2-40B4-BE49-F238E27FC236}">
                <a16:creationId xmlns:a16="http://schemas.microsoft.com/office/drawing/2014/main" id="{DD427C3D-FFF0-473F-A72A-043F3A4A2352}"/>
              </a:ext>
            </a:extLst>
          </p:cNvPr>
          <p:cNvCxnSpPr>
            <a:cxnSpLocks noChangeShapeType="1"/>
            <a:endCxn id="58" idx="0"/>
          </p:cNvCxnSpPr>
          <p:nvPr/>
        </p:nvCxnSpPr>
        <p:spPr bwMode="auto">
          <a:xfrm>
            <a:off x="6410302" y="4057397"/>
            <a:ext cx="777090" cy="29500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 name="Straight Arrow Connector 59">
            <a:extLst>
              <a:ext uri="{FF2B5EF4-FFF2-40B4-BE49-F238E27FC236}">
                <a16:creationId xmlns:a16="http://schemas.microsoft.com/office/drawing/2014/main" id="{5AB3BBCA-C5E2-4F66-9F1B-17BA3B8ED408}"/>
              </a:ext>
            </a:extLst>
          </p:cNvPr>
          <p:cNvCxnSpPr>
            <a:cxnSpLocks/>
            <a:stCxn id="58" idx="2"/>
            <a:endCxn id="52" idx="7"/>
          </p:cNvCxnSpPr>
          <p:nvPr/>
        </p:nvCxnSpPr>
        <p:spPr>
          <a:xfrm flipH="1">
            <a:off x="6173188" y="4599149"/>
            <a:ext cx="342585" cy="21495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8443D0E-0585-4792-9FD3-FC6CFA8DF26F}"/>
              </a:ext>
            </a:extLst>
          </p:cNvPr>
          <p:cNvSpPr/>
          <p:nvPr/>
        </p:nvSpPr>
        <p:spPr>
          <a:xfrm>
            <a:off x="6304384" y="4655755"/>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Tree>
    <p:extLst>
      <p:ext uri="{BB962C8B-B14F-4D97-AF65-F5344CB8AC3E}">
        <p14:creationId xmlns:p14="http://schemas.microsoft.com/office/powerpoint/2010/main" val="21165136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flipH="1">
            <a:off x="7448306" y="2071991"/>
            <a:ext cx="1077" cy="52328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10825" y="1011777"/>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C                          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09363" y="1547952"/>
            <a:ext cx="1280040" cy="524039"/>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83424" cy="493492"/>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14/?</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2408009076"/>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2408009076"/>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48257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1007121"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BD579F0-98C4-4610-A7BB-E2D542A597E2}"/>
              </a:ext>
            </a:extLst>
          </p:cNvPr>
          <p:cNvCxnSpPr>
            <a:cxnSpLocks/>
            <a:endCxn id="44" idx="0"/>
          </p:cNvCxnSpPr>
          <p:nvPr/>
        </p:nvCxnSpPr>
        <p:spPr>
          <a:xfrm flipH="1">
            <a:off x="3647872" y="4026598"/>
            <a:ext cx="926092" cy="7111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EF164E8-5BB6-4103-A697-537FCB80DA66}"/>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8" name="Rectangle 47">
            <a:extLst>
              <a:ext uri="{FF2B5EF4-FFF2-40B4-BE49-F238E27FC236}">
                <a16:creationId xmlns:a16="http://schemas.microsoft.com/office/drawing/2014/main" id="{28597054-63D3-461D-8FC3-12FE964AEB8A}"/>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49" name="Rectangle 48">
            <a:extLst>
              <a:ext uri="{FF2B5EF4-FFF2-40B4-BE49-F238E27FC236}">
                <a16:creationId xmlns:a16="http://schemas.microsoft.com/office/drawing/2014/main" id="{8659B9FD-354C-4B25-BCCC-685DE7CDE85D}"/>
              </a:ext>
            </a:extLst>
          </p:cNvPr>
          <p:cNvSpPr/>
          <p:nvPr/>
        </p:nvSpPr>
        <p:spPr>
          <a:xfrm>
            <a:off x="4154880" y="4302597"/>
            <a:ext cx="325730"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F</a:t>
            </a:r>
            <a:endParaRPr lang="en-US" dirty="0"/>
          </a:p>
        </p:txBody>
      </p:sp>
      <p:sp>
        <p:nvSpPr>
          <p:cNvPr id="50" name="Oval 437">
            <a:extLst>
              <a:ext uri="{FF2B5EF4-FFF2-40B4-BE49-F238E27FC236}">
                <a16:creationId xmlns:a16="http://schemas.microsoft.com/office/drawing/2014/main" id="{2B691E12-CA2D-42BD-A3A3-2BC87BF138C2}"/>
              </a:ext>
            </a:extLst>
          </p:cNvPr>
          <p:cNvSpPr>
            <a:spLocks noChangeArrowheads="1"/>
          </p:cNvSpPr>
          <p:nvPr/>
        </p:nvSpPr>
        <p:spPr bwMode="auto">
          <a:xfrm>
            <a:off x="5703181" y="3569379"/>
            <a:ext cx="1482577"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t  11/?</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51" name="Table 6">
            <a:extLst>
              <a:ext uri="{FF2B5EF4-FFF2-40B4-BE49-F238E27FC236}">
                <a16:creationId xmlns:a16="http://schemas.microsoft.com/office/drawing/2014/main" id="{E6A8FE9D-5BBE-4D9F-BA27-3B01B7E2326E}"/>
              </a:ext>
            </a:extLst>
          </p:cNvPr>
          <p:cNvGraphicFramePr>
            <a:graphicFrameLocks noGrp="1"/>
          </p:cNvGraphicFramePr>
          <p:nvPr/>
        </p:nvGraphicFramePr>
        <p:xfrm>
          <a:off x="8237138" y="4134058"/>
          <a:ext cx="3424135"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gridCol w="778098">
                  <a:extLst>
                    <a:ext uri="{9D8B030D-6E8A-4147-A177-3AD203B41FA5}">
                      <a16:colId xmlns:a16="http://schemas.microsoft.com/office/drawing/2014/main" val="1593747204"/>
                    </a:ext>
                  </a:extLst>
                </a:gridCol>
              </a:tblGrid>
              <a:tr h="372208">
                <a:tc gridSpan="7">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V</a:t>
                      </a:r>
                      <a:r>
                        <a:rPr lang="en-US" sz="1800" b="1" baseline="-25000" dirty="0">
                          <a:effectLst/>
                          <a:latin typeface="Times New Roman" panose="02020603050405020304" pitchFamily="18" charset="0"/>
                          <a:ea typeface="SimSun" panose="02010600030101010101" pitchFamily="2" charset="-122"/>
                        </a:rPr>
                        <a:t>12,13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U</a:t>
                      </a:r>
                      <a:r>
                        <a:rPr lang="en-US" sz="1800" b="1" baseline="-25000" dirty="0">
                          <a:effectLst/>
                          <a:latin typeface="Times New Roman" panose="02020603050405020304" pitchFamily="18" charset="0"/>
                          <a:ea typeface="SimSun" panose="02010600030101010101" pitchFamily="2" charset="-122"/>
                        </a:rPr>
                        <a:t>14,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a:effectLst/>
                          <a:latin typeface="Times New Roman" panose="02020603050405020304" pitchFamily="18" charset="0"/>
                          <a:ea typeface="SimSun" panose="02010600030101010101" pitchFamily="2" charset="-122"/>
                        </a:rPr>
                        <a:t>T</a:t>
                      </a:r>
                      <a:r>
                        <a:rPr lang="en-US" sz="1800" b="1" baseline="-25000">
                          <a:effectLst/>
                          <a:latin typeface="Times New Roman" panose="02020603050405020304" pitchFamily="18" charset="0"/>
                          <a:ea typeface="SimSun" panose="02010600030101010101" pitchFamily="2" charset="-122"/>
                        </a:rPr>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663661"/>
                  </a:ext>
                </a:extLst>
              </a:tr>
            </a:tbl>
          </a:graphicData>
        </a:graphic>
      </p:graphicFrame>
      <p:sp>
        <p:nvSpPr>
          <p:cNvPr id="52" name="Oval 437">
            <a:extLst>
              <a:ext uri="{FF2B5EF4-FFF2-40B4-BE49-F238E27FC236}">
                <a16:creationId xmlns:a16="http://schemas.microsoft.com/office/drawing/2014/main" id="{71FC2DFC-CB71-4563-9D6F-9D2523DF6AAF}"/>
              </a:ext>
            </a:extLst>
          </p:cNvPr>
          <p:cNvSpPr>
            <a:spLocks noChangeArrowheads="1"/>
          </p:cNvSpPr>
          <p:nvPr/>
        </p:nvSpPr>
        <p:spPr bwMode="auto">
          <a:xfrm>
            <a:off x="4846566" y="4744596"/>
            <a:ext cx="1554234"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v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200" dirty="0">
              <a:latin typeface="Times New Roman" panose="02020603050405020304" pitchFamily="18" charset="0"/>
              <a:cs typeface="Times New Roman" panose="02020603050405020304" pitchFamily="18" charset="0"/>
            </a:endParaRPr>
          </a:p>
        </p:txBody>
      </p:sp>
      <p:cxnSp>
        <p:nvCxnSpPr>
          <p:cNvPr id="53" name="AutoShape 449">
            <a:extLst>
              <a:ext uri="{FF2B5EF4-FFF2-40B4-BE49-F238E27FC236}">
                <a16:creationId xmlns:a16="http://schemas.microsoft.com/office/drawing/2014/main" id="{69795555-B4A6-41E5-8E08-B9BCDE109C91}"/>
              </a:ext>
            </a:extLst>
          </p:cNvPr>
          <p:cNvCxnSpPr>
            <a:cxnSpLocks noChangeShapeType="1"/>
            <a:stCxn id="50" idx="4"/>
            <a:endCxn id="52" idx="0"/>
          </p:cNvCxnSpPr>
          <p:nvPr/>
        </p:nvCxnSpPr>
        <p:spPr bwMode="auto">
          <a:xfrm flipH="1">
            <a:off x="5623683" y="4057770"/>
            <a:ext cx="820787" cy="68682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Straight Arrow Connector 53">
            <a:extLst>
              <a:ext uri="{FF2B5EF4-FFF2-40B4-BE49-F238E27FC236}">
                <a16:creationId xmlns:a16="http://schemas.microsoft.com/office/drawing/2014/main" id="{88461F2C-80AA-433F-AD94-72AE9FEB306A}"/>
              </a:ext>
            </a:extLst>
          </p:cNvPr>
          <p:cNvCxnSpPr>
            <a:cxnSpLocks/>
            <a:endCxn id="44" idx="6"/>
          </p:cNvCxnSpPr>
          <p:nvPr/>
        </p:nvCxnSpPr>
        <p:spPr>
          <a:xfrm flipH="1">
            <a:off x="4348263" y="4981914"/>
            <a:ext cx="513798" cy="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05B3550-F078-45BA-930A-FA70003434CA}"/>
              </a:ext>
            </a:extLst>
          </p:cNvPr>
          <p:cNvSpPr/>
          <p:nvPr/>
        </p:nvSpPr>
        <p:spPr>
          <a:xfrm>
            <a:off x="4375012" y="4978187"/>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cxnSp>
        <p:nvCxnSpPr>
          <p:cNvPr id="56" name="Straight Arrow Connector 55">
            <a:extLst>
              <a:ext uri="{FF2B5EF4-FFF2-40B4-BE49-F238E27FC236}">
                <a16:creationId xmlns:a16="http://schemas.microsoft.com/office/drawing/2014/main" id="{A19A57A2-A3F4-4F16-AB34-C14F6C631994}"/>
              </a:ext>
            </a:extLst>
          </p:cNvPr>
          <p:cNvCxnSpPr>
            <a:cxnSpLocks/>
            <a:endCxn id="40" idx="4"/>
          </p:cNvCxnSpPr>
          <p:nvPr/>
        </p:nvCxnSpPr>
        <p:spPr>
          <a:xfrm flipH="1" flipV="1">
            <a:off x="4593144" y="4051017"/>
            <a:ext cx="968760" cy="68670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F7866924-6C25-4EB5-9663-E7BE04441825}"/>
              </a:ext>
            </a:extLst>
          </p:cNvPr>
          <p:cNvSpPr/>
          <p:nvPr/>
        </p:nvSpPr>
        <p:spPr>
          <a:xfrm>
            <a:off x="5041843" y="4101113"/>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58" name="Oval 437">
            <a:extLst>
              <a:ext uri="{FF2B5EF4-FFF2-40B4-BE49-F238E27FC236}">
                <a16:creationId xmlns:a16="http://schemas.microsoft.com/office/drawing/2014/main" id="{AB62E9A4-90AC-4E23-A85B-B76542248B91}"/>
              </a:ext>
            </a:extLst>
          </p:cNvPr>
          <p:cNvSpPr>
            <a:spLocks noChangeArrowheads="1"/>
          </p:cNvSpPr>
          <p:nvPr/>
        </p:nvSpPr>
        <p:spPr bwMode="auto">
          <a:xfrm>
            <a:off x="6515773" y="4352403"/>
            <a:ext cx="1343238" cy="493492"/>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u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14/?</a:t>
            </a:r>
            <a:endParaRPr lang="en-US" altLang="zh-CN" sz="2200" dirty="0">
              <a:latin typeface="Times New Roman" panose="02020603050405020304" pitchFamily="18" charset="0"/>
              <a:cs typeface="Times New Roman" panose="02020603050405020304" pitchFamily="18" charset="0"/>
            </a:endParaRPr>
          </a:p>
        </p:txBody>
      </p:sp>
      <p:cxnSp>
        <p:nvCxnSpPr>
          <p:cNvPr id="59" name="AutoShape 449">
            <a:extLst>
              <a:ext uri="{FF2B5EF4-FFF2-40B4-BE49-F238E27FC236}">
                <a16:creationId xmlns:a16="http://schemas.microsoft.com/office/drawing/2014/main" id="{DD427C3D-FFF0-473F-A72A-043F3A4A2352}"/>
              </a:ext>
            </a:extLst>
          </p:cNvPr>
          <p:cNvCxnSpPr>
            <a:cxnSpLocks noChangeShapeType="1"/>
            <a:endCxn id="58" idx="0"/>
          </p:cNvCxnSpPr>
          <p:nvPr/>
        </p:nvCxnSpPr>
        <p:spPr bwMode="auto">
          <a:xfrm>
            <a:off x="6410302" y="4057397"/>
            <a:ext cx="777090" cy="29500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 name="Straight Arrow Connector 59">
            <a:extLst>
              <a:ext uri="{FF2B5EF4-FFF2-40B4-BE49-F238E27FC236}">
                <a16:creationId xmlns:a16="http://schemas.microsoft.com/office/drawing/2014/main" id="{5AB3BBCA-C5E2-4F66-9F1B-17BA3B8ED408}"/>
              </a:ext>
            </a:extLst>
          </p:cNvPr>
          <p:cNvCxnSpPr>
            <a:cxnSpLocks/>
            <a:stCxn id="58" idx="2"/>
            <a:endCxn id="52" idx="7"/>
          </p:cNvCxnSpPr>
          <p:nvPr/>
        </p:nvCxnSpPr>
        <p:spPr>
          <a:xfrm flipH="1">
            <a:off x="6173188" y="4599149"/>
            <a:ext cx="342585" cy="21495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8443D0E-0585-4792-9FD3-FC6CFA8DF26F}"/>
              </a:ext>
            </a:extLst>
          </p:cNvPr>
          <p:cNvSpPr/>
          <p:nvPr/>
        </p:nvSpPr>
        <p:spPr>
          <a:xfrm>
            <a:off x="6304384" y="4655755"/>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cxnSp>
        <p:nvCxnSpPr>
          <p:cNvPr id="62" name="Straight Arrow Connector 61">
            <a:extLst>
              <a:ext uri="{FF2B5EF4-FFF2-40B4-BE49-F238E27FC236}">
                <a16:creationId xmlns:a16="http://schemas.microsoft.com/office/drawing/2014/main" id="{1855AC1C-4019-4B22-BC10-181CE9657018}"/>
              </a:ext>
            </a:extLst>
          </p:cNvPr>
          <p:cNvCxnSpPr>
            <a:cxnSpLocks/>
            <a:endCxn id="50" idx="5"/>
          </p:cNvCxnSpPr>
          <p:nvPr/>
        </p:nvCxnSpPr>
        <p:spPr>
          <a:xfrm flipH="1" flipV="1">
            <a:off x="6968640" y="3986247"/>
            <a:ext cx="214566" cy="33962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3E68438-682B-4C09-9FB2-AB3C403B0BDF}"/>
              </a:ext>
            </a:extLst>
          </p:cNvPr>
          <p:cNvSpPr/>
          <p:nvPr/>
        </p:nvSpPr>
        <p:spPr>
          <a:xfrm>
            <a:off x="7105768" y="3969806"/>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Tree>
    <p:extLst>
      <p:ext uri="{BB962C8B-B14F-4D97-AF65-F5344CB8AC3E}">
        <p14:creationId xmlns:p14="http://schemas.microsoft.com/office/powerpoint/2010/main" val="3905885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flipH="1">
            <a:off x="7448306" y="2071991"/>
            <a:ext cx="1077" cy="52328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10825" y="1011777"/>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C                          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09363" y="1547952"/>
            <a:ext cx="1280040" cy="524039"/>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83424" cy="493492"/>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14/15</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1063111603"/>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u2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1">
                              <a:solidFill>
                                <a:srgbClr val="0000FF"/>
                              </a:solidFill>
                              <a:latin typeface="Times New Roman" panose="02020603050405020304" pitchFamily="18" charset="0"/>
                              <a:cs typeface="Times New Roman" panose="02020603050405020304" pitchFamily="18" charset="0"/>
                            </a:rPr>
                            <a:t>v2</a:t>
                          </a:r>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1063111603"/>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u2</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1">
                              <a:solidFill>
                                <a:srgbClr val="0000FF"/>
                              </a:solidFill>
                              <a:latin typeface="Times New Roman" panose="02020603050405020304" pitchFamily="18" charset="0"/>
                              <a:cs typeface="Times New Roman" panose="02020603050405020304" pitchFamily="18" charset="0"/>
                            </a:rPr>
                            <a:t>v2</a:t>
                          </a:r>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48257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1007121"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BD579F0-98C4-4610-A7BB-E2D542A597E2}"/>
              </a:ext>
            </a:extLst>
          </p:cNvPr>
          <p:cNvCxnSpPr>
            <a:cxnSpLocks/>
            <a:endCxn id="44" idx="0"/>
          </p:cNvCxnSpPr>
          <p:nvPr/>
        </p:nvCxnSpPr>
        <p:spPr>
          <a:xfrm flipH="1">
            <a:off x="3647872" y="4026598"/>
            <a:ext cx="926092" cy="7111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EF164E8-5BB6-4103-A697-537FCB80DA66}"/>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8" name="Rectangle 47">
            <a:extLst>
              <a:ext uri="{FF2B5EF4-FFF2-40B4-BE49-F238E27FC236}">
                <a16:creationId xmlns:a16="http://schemas.microsoft.com/office/drawing/2014/main" id="{28597054-63D3-461D-8FC3-12FE964AEB8A}"/>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49" name="Rectangle 48">
            <a:extLst>
              <a:ext uri="{FF2B5EF4-FFF2-40B4-BE49-F238E27FC236}">
                <a16:creationId xmlns:a16="http://schemas.microsoft.com/office/drawing/2014/main" id="{8659B9FD-354C-4B25-BCCC-685DE7CDE85D}"/>
              </a:ext>
            </a:extLst>
          </p:cNvPr>
          <p:cNvSpPr/>
          <p:nvPr/>
        </p:nvSpPr>
        <p:spPr>
          <a:xfrm>
            <a:off x="4154880" y="4302597"/>
            <a:ext cx="325730"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F</a:t>
            </a:r>
            <a:endParaRPr lang="en-US" dirty="0"/>
          </a:p>
        </p:txBody>
      </p:sp>
      <p:sp>
        <p:nvSpPr>
          <p:cNvPr id="50" name="Oval 437">
            <a:extLst>
              <a:ext uri="{FF2B5EF4-FFF2-40B4-BE49-F238E27FC236}">
                <a16:creationId xmlns:a16="http://schemas.microsoft.com/office/drawing/2014/main" id="{2B691E12-CA2D-42BD-A3A3-2BC87BF138C2}"/>
              </a:ext>
            </a:extLst>
          </p:cNvPr>
          <p:cNvSpPr>
            <a:spLocks noChangeArrowheads="1"/>
          </p:cNvSpPr>
          <p:nvPr/>
        </p:nvSpPr>
        <p:spPr bwMode="auto">
          <a:xfrm>
            <a:off x="5703181" y="3569379"/>
            <a:ext cx="1482577"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t  11/?</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51" name="Table 6">
            <a:extLst>
              <a:ext uri="{FF2B5EF4-FFF2-40B4-BE49-F238E27FC236}">
                <a16:creationId xmlns:a16="http://schemas.microsoft.com/office/drawing/2014/main" id="{E6A8FE9D-5BBE-4D9F-BA27-3B01B7E2326E}"/>
              </a:ext>
            </a:extLst>
          </p:cNvPr>
          <p:cNvGraphicFramePr>
            <a:graphicFrameLocks noGrp="1"/>
          </p:cNvGraphicFramePr>
          <p:nvPr>
            <p:extLst>
              <p:ext uri="{D42A27DB-BD31-4B8C-83A1-F6EECF244321}">
                <p14:modId xmlns:p14="http://schemas.microsoft.com/office/powerpoint/2010/main" val="2389529550"/>
              </p:ext>
            </p:extLst>
          </p:nvPr>
        </p:nvGraphicFramePr>
        <p:xfrm>
          <a:off x="8237138" y="4134058"/>
          <a:ext cx="3424135"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gridCol w="778098">
                  <a:extLst>
                    <a:ext uri="{9D8B030D-6E8A-4147-A177-3AD203B41FA5}">
                      <a16:colId xmlns:a16="http://schemas.microsoft.com/office/drawing/2014/main" val="1593747204"/>
                    </a:ext>
                  </a:extLst>
                </a:gridCol>
              </a:tblGrid>
              <a:tr h="372208">
                <a:tc gridSpan="7">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V</a:t>
                      </a:r>
                      <a:r>
                        <a:rPr lang="en-US" sz="1800" b="1" baseline="-25000" dirty="0">
                          <a:effectLst/>
                          <a:latin typeface="Times New Roman" panose="02020603050405020304" pitchFamily="18" charset="0"/>
                          <a:ea typeface="SimSun" panose="02010600030101010101" pitchFamily="2" charset="-122"/>
                        </a:rPr>
                        <a:t>12,13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U</a:t>
                      </a:r>
                      <a:r>
                        <a:rPr lang="en-US" sz="1800" b="1" baseline="-25000" dirty="0">
                          <a:effectLst/>
                          <a:latin typeface="Times New Roman" panose="02020603050405020304" pitchFamily="18" charset="0"/>
                          <a:ea typeface="SimSun" panose="02010600030101010101" pitchFamily="2" charset="-122"/>
                        </a:rPr>
                        <a:t>14,15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a:effectLst/>
                          <a:latin typeface="Times New Roman" panose="02020603050405020304" pitchFamily="18" charset="0"/>
                          <a:ea typeface="SimSun" panose="02010600030101010101" pitchFamily="2" charset="-122"/>
                        </a:rPr>
                        <a:t>T</a:t>
                      </a:r>
                      <a:r>
                        <a:rPr lang="en-US" sz="1800" b="1" baseline="-25000">
                          <a:effectLst/>
                          <a:latin typeface="Times New Roman" panose="02020603050405020304" pitchFamily="18" charset="0"/>
                          <a:ea typeface="SimSun" panose="02010600030101010101" pitchFamily="2" charset="-122"/>
                        </a:rPr>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663661"/>
                  </a:ext>
                </a:extLst>
              </a:tr>
            </a:tbl>
          </a:graphicData>
        </a:graphic>
      </p:graphicFrame>
      <p:sp>
        <p:nvSpPr>
          <p:cNvPr id="52" name="Oval 437">
            <a:extLst>
              <a:ext uri="{FF2B5EF4-FFF2-40B4-BE49-F238E27FC236}">
                <a16:creationId xmlns:a16="http://schemas.microsoft.com/office/drawing/2014/main" id="{71FC2DFC-CB71-4563-9D6F-9D2523DF6AAF}"/>
              </a:ext>
            </a:extLst>
          </p:cNvPr>
          <p:cNvSpPr>
            <a:spLocks noChangeArrowheads="1"/>
          </p:cNvSpPr>
          <p:nvPr/>
        </p:nvSpPr>
        <p:spPr bwMode="auto">
          <a:xfrm>
            <a:off x="4846566" y="4744596"/>
            <a:ext cx="1554234"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v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200" dirty="0">
              <a:latin typeface="Times New Roman" panose="02020603050405020304" pitchFamily="18" charset="0"/>
              <a:cs typeface="Times New Roman" panose="02020603050405020304" pitchFamily="18" charset="0"/>
            </a:endParaRPr>
          </a:p>
        </p:txBody>
      </p:sp>
      <p:cxnSp>
        <p:nvCxnSpPr>
          <p:cNvPr id="53" name="AutoShape 449">
            <a:extLst>
              <a:ext uri="{FF2B5EF4-FFF2-40B4-BE49-F238E27FC236}">
                <a16:creationId xmlns:a16="http://schemas.microsoft.com/office/drawing/2014/main" id="{69795555-B4A6-41E5-8E08-B9BCDE109C91}"/>
              </a:ext>
            </a:extLst>
          </p:cNvPr>
          <p:cNvCxnSpPr>
            <a:cxnSpLocks noChangeShapeType="1"/>
            <a:stCxn id="50" idx="4"/>
            <a:endCxn id="52" idx="0"/>
          </p:cNvCxnSpPr>
          <p:nvPr/>
        </p:nvCxnSpPr>
        <p:spPr bwMode="auto">
          <a:xfrm flipH="1">
            <a:off x="5623683" y="4057770"/>
            <a:ext cx="820787" cy="68682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Straight Arrow Connector 53">
            <a:extLst>
              <a:ext uri="{FF2B5EF4-FFF2-40B4-BE49-F238E27FC236}">
                <a16:creationId xmlns:a16="http://schemas.microsoft.com/office/drawing/2014/main" id="{88461F2C-80AA-433F-AD94-72AE9FEB306A}"/>
              </a:ext>
            </a:extLst>
          </p:cNvPr>
          <p:cNvCxnSpPr>
            <a:cxnSpLocks/>
            <a:endCxn id="44" idx="6"/>
          </p:cNvCxnSpPr>
          <p:nvPr/>
        </p:nvCxnSpPr>
        <p:spPr>
          <a:xfrm flipH="1">
            <a:off x="4348263" y="4981914"/>
            <a:ext cx="513798" cy="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05B3550-F078-45BA-930A-FA70003434CA}"/>
              </a:ext>
            </a:extLst>
          </p:cNvPr>
          <p:cNvSpPr/>
          <p:nvPr/>
        </p:nvSpPr>
        <p:spPr>
          <a:xfrm>
            <a:off x="4375012" y="4978187"/>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cxnSp>
        <p:nvCxnSpPr>
          <p:cNvPr id="56" name="Straight Arrow Connector 55">
            <a:extLst>
              <a:ext uri="{FF2B5EF4-FFF2-40B4-BE49-F238E27FC236}">
                <a16:creationId xmlns:a16="http://schemas.microsoft.com/office/drawing/2014/main" id="{A19A57A2-A3F4-4F16-AB34-C14F6C631994}"/>
              </a:ext>
            </a:extLst>
          </p:cNvPr>
          <p:cNvCxnSpPr>
            <a:cxnSpLocks/>
            <a:endCxn id="40" idx="4"/>
          </p:cNvCxnSpPr>
          <p:nvPr/>
        </p:nvCxnSpPr>
        <p:spPr>
          <a:xfrm flipH="1" flipV="1">
            <a:off x="4593144" y="4051017"/>
            <a:ext cx="968760" cy="68670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F7866924-6C25-4EB5-9663-E7BE04441825}"/>
              </a:ext>
            </a:extLst>
          </p:cNvPr>
          <p:cNvSpPr/>
          <p:nvPr/>
        </p:nvSpPr>
        <p:spPr>
          <a:xfrm>
            <a:off x="5041843" y="4101113"/>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58" name="Oval 437">
            <a:extLst>
              <a:ext uri="{FF2B5EF4-FFF2-40B4-BE49-F238E27FC236}">
                <a16:creationId xmlns:a16="http://schemas.microsoft.com/office/drawing/2014/main" id="{AB62E9A4-90AC-4E23-A85B-B76542248B91}"/>
              </a:ext>
            </a:extLst>
          </p:cNvPr>
          <p:cNvSpPr>
            <a:spLocks noChangeArrowheads="1"/>
          </p:cNvSpPr>
          <p:nvPr/>
        </p:nvSpPr>
        <p:spPr bwMode="auto">
          <a:xfrm>
            <a:off x="6549941" y="4353717"/>
            <a:ext cx="1482576" cy="493492"/>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u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14/15</a:t>
            </a:r>
            <a:endParaRPr lang="en-US" altLang="zh-CN" sz="2200" dirty="0">
              <a:latin typeface="Times New Roman" panose="02020603050405020304" pitchFamily="18" charset="0"/>
              <a:cs typeface="Times New Roman" panose="02020603050405020304" pitchFamily="18" charset="0"/>
            </a:endParaRPr>
          </a:p>
        </p:txBody>
      </p:sp>
      <p:cxnSp>
        <p:nvCxnSpPr>
          <p:cNvPr id="59" name="AutoShape 449">
            <a:extLst>
              <a:ext uri="{FF2B5EF4-FFF2-40B4-BE49-F238E27FC236}">
                <a16:creationId xmlns:a16="http://schemas.microsoft.com/office/drawing/2014/main" id="{DD427C3D-FFF0-473F-A72A-043F3A4A2352}"/>
              </a:ext>
            </a:extLst>
          </p:cNvPr>
          <p:cNvCxnSpPr>
            <a:cxnSpLocks noChangeShapeType="1"/>
            <a:endCxn id="58" idx="0"/>
          </p:cNvCxnSpPr>
          <p:nvPr/>
        </p:nvCxnSpPr>
        <p:spPr bwMode="auto">
          <a:xfrm>
            <a:off x="6444470" y="4058711"/>
            <a:ext cx="846759" cy="29500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 name="Straight Arrow Connector 59">
            <a:extLst>
              <a:ext uri="{FF2B5EF4-FFF2-40B4-BE49-F238E27FC236}">
                <a16:creationId xmlns:a16="http://schemas.microsoft.com/office/drawing/2014/main" id="{5AB3BBCA-C5E2-4F66-9F1B-17BA3B8ED408}"/>
              </a:ext>
            </a:extLst>
          </p:cNvPr>
          <p:cNvCxnSpPr>
            <a:cxnSpLocks/>
            <a:stCxn id="58" idx="2"/>
            <a:endCxn id="52" idx="7"/>
          </p:cNvCxnSpPr>
          <p:nvPr/>
        </p:nvCxnSpPr>
        <p:spPr>
          <a:xfrm flipH="1">
            <a:off x="6173188" y="4600463"/>
            <a:ext cx="376753" cy="21364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8443D0E-0585-4792-9FD3-FC6CFA8DF26F}"/>
              </a:ext>
            </a:extLst>
          </p:cNvPr>
          <p:cNvSpPr/>
          <p:nvPr/>
        </p:nvSpPr>
        <p:spPr>
          <a:xfrm>
            <a:off x="6304384" y="4655755"/>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cxnSp>
        <p:nvCxnSpPr>
          <p:cNvPr id="62" name="Straight Arrow Connector 61">
            <a:extLst>
              <a:ext uri="{FF2B5EF4-FFF2-40B4-BE49-F238E27FC236}">
                <a16:creationId xmlns:a16="http://schemas.microsoft.com/office/drawing/2014/main" id="{1855AC1C-4019-4B22-BC10-181CE9657018}"/>
              </a:ext>
            </a:extLst>
          </p:cNvPr>
          <p:cNvCxnSpPr>
            <a:cxnSpLocks/>
            <a:endCxn id="50" idx="5"/>
          </p:cNvCxnSpPr>
          <p:nvPr/>
        </p:nvCxnSpPr>
        <p:spPr>
          <a:xfrm flipH="1" flipV="1">
            <a:off x="6968640" y="3986247"/>
            <a:ext cx="320710" cy="37997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3E68438-682B-4C09-9FB2-AB3C403B0BDF}"/>
              </a:ext>
            </a:extLst>
          </p:cNvPr>
          <p:cNvSpPr/>
          <p:nvPr/>
        </p:nvSpPr>
        <p:spPr>
          <a:xfrm>
            <a:off x="7105768" y="3969806"/>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Tree>
    <p:extLst>
      <p:ext uri="{BB962C8B-B14F-4D97-AF65-F5344CB8AC3E}">
        <p14:creationId xmlns:p14="http://schemas.microsoft.com/office/powerpoint/2010/main" val="24684480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flipH="1">
            <a:off x="7448306" y="2071991"/>
            <a:ext cx="1077" cy="52328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10825" y="1011777"/>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C                          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09363" y="1547952"/>
            <a:ext cx="1280040" cy="524039"/>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11/16</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83424" cy="493492"/>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14/15</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064187240"/>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t2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u2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1">
                              <a:solidFill>
                                <a:srgbClr val="0000FF"/>
                              </a:solidFill>
                              <a:latin typeface="Times New Roman" panose="02020603050405020304" pitchFamily="18" charset="0"/>
                              <a:cs typeface="Times New Roman" panose="02020603050405020304" pitchFamily="18" charset="0"/>
                            </a:rPr>
                            <a:t>v2</a:t>
                          </a:r>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064187240"/>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t2</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u2</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1">
                              <a:solidFill>
                                <a:srgbClr val="0000FF"/>
                              </a:solidFill>
                              <a:latin typeface="Times New Roman" panose="02020603050405020304" pitchFamily="18" charset="0"/>
                              <a:cs typeface="Times New Roman" panose="02020603050405020304" pitchFamily="18" charset="0"/>
                            </a:rPr>
                            <a:t>v2</a:t>
                          </a:r>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48257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1007121"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BD579F0-98C4-4610-A7BB-E2D542A597E2}"/>
              </a:ext>
            </a:extLst>
          </p:cNvPr>
          <p:cNvCxnSpPr>
            <a:cxnSpLocks/>
            <a:endCxn id="44" idx="0"/>
          </p:cNvCxnSpPr>
          <p:nvPr/>
        </p:nvCxnSpPr>
        <p:spPr>
          <a:xfrm flipH="1">
            <a:off x="3647872" y="4026598"/>
            <a:ext cx="926092" cy="7111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EF164E8-5BB6-4103-A697-537FCB80DA66}"/>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8" name="Rectangle 47">
            <a:extLst>
              <a:ext uri="{FF2B5EF4-FFF2-40B4-BE49-F238E27FC236}">
                <a16:creationId xmlns:a16="http://schemas.microsoft.com/office/drawing/2014/main" id="{28597054-63D3-461D-8FC3-12FE964AEB8A}"/>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49" name="Rectangle 48">
            <a:extLst>
              <a:ext uri="{FF2B5EF4-FFF2-40B4-BE49-F238E27FC236}">
                <a16:creationId xmlns:a16="http://schemas.microsoft.com/office/drawing/2014/main" id="{8659B9FD-354C-4B25-BCCC-685DE7CDE85D}"/>
              </a:ext>
            </a:extLst>
          </p:cNvPr>
          <p:cNvSpPr/>
          <p:nvPr/>
        </p:nvSpPr>
        <p:spPr>
          <a:xfrm>
            <a:off x="4154880" y="4302597"/>
            <a:ext cx="325730"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F</a:t>
            </a:r>
            <a:endParaRPr lang="en-US" dirty="0"/>
          </a:p>
        </p:txBody>
      </p:sp>
      <p:sp>
        <p:nvSpPr>
          <p:cNvPr id="50" name="Oval 437">
            <a:extLst>
              <a:ext uri="{FF2B5EF4-FFF2-40B4-BE49-F238E27FC236}">
                <a16:creationId xmlns:a16="http://schemas.microsoft.com/office/drawing/2014/main" id="{2B691E12-CA2D-42BD-A3A3-2BC87BF138C2}"/>
              </a:ext>
            </a:extLst>
          </p:cNvPr>
          <p:cNvSpPr>
            <a:spLocks noChangeArrowheads="1"/>
          </p:cNvSpPr>
          <p:nvPr/>
        </p:nvSpPr>
        <p:spPr bwMode="auto">
          <a:xfrm>
            <a:off x="5703181" y="3569379"/>
            <a:ext cx="158804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t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11/16</a:t>
            </a:r>
            <a:endParaRPr lang="en-US" altLang="zh-CN" sz="2200" dirty="0">
              <a:latin typeface="Times New Roman" panose="02020603050405020304" pitchFamily="18" charset="0"/>
              <a:cs typeface="Times New Roman" panose="02020603050405020304" pitchFamily="18" charset="0"/>
            </a:endParaRPr>
          </a:p>
        </p:txBody>
      </p:sp>
      <p:graphicFrame>
        <p:nvGraphicFramePr>
          <p:cNvPr id="51" name="Table 6">
            <a:extLst>
              <a:ext uri="{FF2B5EF4-FFF2-40B4-BE49-F238E27FC236}">
                <a16:creationId xmlns:a16="http://schemas.microsoft.com/office/drawing/2014/main" id="{E6A8FE9D-5BBE-4D9F-BA27-3B01B7E2326E}"/>
              </a:ext>
            </a:extLst>
          </p:cNvPr>
          <p:cNvGraphicFramePr>
            <a:graphicFrameLocks noGrp="1"/>
          </p:cNvGraphicFramePr>
          <p:nvPr>
            <p:extLst>
              <p:ext uri="{D42A27DB-BD31-4B8C-83A1-F6EECF244321}">
                <p14:modId xmlns:p14="http://schemas.microsoft.com/office/powerpoint/2010/main" val="1923038932"/>
              </p:ext>
            </p:extLst>
          </p:nvPr>
        </p:nvGraphicFramePr>
        <p:xfrm>
          <a:off x="8237138" y="4134058"/>
          <a:ext cx="3424135"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gridCol w="778098">
                  <a:extLst>
                    <a:ext uri="{9D8B030D-6E8A-4147-A177-3AD203B41FA5}">
                      <a16:colId xmlns:a16="http://schemas.microsoft.com/office/drawing/2014/main" val="1593747204"/>
                    </a:ext>
                  </a:extLst>
                </a:gridCol>
              </a:tblGrid>
              <a:tr h="372208">
                <a:tc gridSpan="7">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V</a:t>
                      </a:r>
                      <a:r>
                        <a:rPr lang="en-US" sz="1800" b="1" baseline="-25000" dirty="0">
                          <a:effectLst/>
                          <a:latin typeface="Times New Roman" panose="02020603050405020304" pitchFamily="18" charset="0"/>
                          <a:ea typeface="SimSun" panose="02010600030101010101" pitchFamily="2" charset="-122"/>
                        </a:rPr>
                        <a:t>12,13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U</a:t>
                      </a:r>
                      <a:r>
                        <a:rPr lang="en-US" sz="1800" b="1" baseline="-25000" dirty="0">
                          <a:effectLst/>
                          <a:latin typeface="Times New Roman" panose="02020603050405020304" pitchFamily="18" charset="0"/>
                          <a:ea typeface="SimSun" panose="02010600030101010101" pitchFamily="2" charset="-122"/>
                        </a:rPr>
                        <a:t>14,15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T</a:t>
                      </a:r>
                      <a:r>
                        <a:rPr lang="en-US" sz="1800" b="1" baseline="-25000" dirty="0">
                          <a:effectLst/>
                          <a:latin typeface="Times New Roman" panose="02020603050405020304" pitchFamily="18" charset="0"/>
                          <a:ea typeface="SimSun" panose="02010600030101010101" pitchFamily="2" charset="-122"/>
                        </a:rPr>
                        <a:t>11,16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663661"/>
                  </a:ext>
                </a:extLst>
              </a:tr>
            </a:tbl>
          </a:graphicData>
        </a:graphic>
      </p:graphicFrame>
      <p:sp>
        <p:nvSpPr>
          <p:cNvPr id="52" name="Oval 437">
            <a:extLst>
              <a:ext uri="{FF2B5EF4-FFF2-40B4-BE49-F238E27FC236}">
                <a16:creationId xmlns:a16="http://schemas.microsoft.com/office/drawing/2014/main" id="{71FC2DFC-CB71-4563-9D6F-9D2523DF6AAF}"/>
              </a:ext>
            </a:extLst>
          </p:cNvPr>
          <p:cNvSpPr>
            <a:spLocks noChangeArrowheads="1"/>
          </p:cNvSpPr>
          <p:nvPr/>
        </p:nvSpPr>
        <p:spPr bwMode="auto">
          <a:xfrm>
            <a:off x="4846566" y="4744596"/>
            <a:ext cx="1554234"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v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12/13</a:t>
            </a:r>
            <a:endParaRPr lang="en-US" altLang="zh-CN" sz="2200" dirty="0">
              <a:latin typeface="Times New Roman" panose="02020603050405020304" pitchFamily="18" charset="0"/>
              <a:cs typeface="Times New Roman" panose="02020603050405020304" pitchFamily="18" charset="0"/>
            </a:endParaRPr>
          </a:p>
        </p:txBody>
      </p:sp>
      <p:cxnSp>
        <p:nvCxnSpPr>
          <p:cNvPr id="53" name="AutoShape 449">
            <a:extLst>
              <a:ext uri="{FF2B5EF4-FFF2-40B4-BE49-F238E27FC236}">
                <a16:creationId xmlns:a16="http://schemas.microsoft.com/office/drawing/2014/main" id="{69795555-B4A6-41E5-8E08-B9BCDE109C91}"/>
              </a:ext>
            </a:extLst>
          </p:cNvPr>
          <p:cNvCxnSpPr>
            <a:cxnSpLocks noChangeShapeType="1"/>
            <a:stCxn id="50" idx="4"/>
            <a:endCxn id="52" idx="0"/>
          </p:cNvCxnSpPr>
          <p:nvPr/>
        </p:nvCxnSpPr>
        <p:spPr bwMode="auto">
          <a:xfrm flipH="1">
            <a:off x="5623683" y="4057770"/>
            <a:ext cx="873522" cy="68682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Straight Arrow Connector 53">
            <a:extLst>
              <a:ext uri="{FF2B5EF4-FFF2-40B4-BE49-F238E27FC236}">
                <a16:creationId xmlns:a16="http://schemas.microsoft.com/office/drawing/2014/main" id="{88461F2C-80AA-433F-AD94-72AE9FEB306A}"/>
              </a:ext>
            </a:extLst>
          </p:cNvPr>
          <p:cNvCxnSpPr>
            <a:cxnSpLocks/>
            <a:endCxn id="44" idx="6"/>
          </p:cNvCxnSpPr>
          <p:nvPr/>
        </p:nvCxnSpPr>
        <p:spPr>
          <a:xfrm flipH="1">
            <a:off x="4348263" y="4981914"/>
            <a:ext cx="513798" cy="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005B3550-F078-45BA-930A-FA70003434CA}"/>
              </a:ext>
            </a:extLst>
          </p:cNvPr>
          <p:cNvSpPr/>
          <p:nvPr/>
        </p:nvSpPr>
        <p:spPr>
          <a:xfrm>
            <a:off x="4375012" y="4978187"/>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cxnSp>
        <p:nvCxnSpPr>
          <p:cNvPr id="56" name="Straight Arrow Connector 55">
            <a:extLst>
              <a:ext uri="{FF2B5EF4-FFF2-40B4-BE49-F238E27FC236}">
                <a16:creationId xmlns:a16="http://schemas.microsoft.com/office/drawing/2014/main" id="{A19A57A2-A3F4-4F16-AB34-C14F6C631994}"/>
              </a:ext>
            </a:extLst>
          </p:cNvPr>
          <p:cNvCxnSpPr>
            <a:cxnSpLocks/>
            <a:endCxn id="40" idx="4"/>
          </p:cNvCxnSpPr>
          <p:nvPr/>
        </p:nvCxnSpPr>
        <p:spPr>
          <a:xfrm flipH="1" flipV="1">
            <a:off x="4593144" y="4051017"/>
            <a:ext cx="968760" cy="68670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F7866924-6C25-4EB5-9663-E7BE04441825}"/>
              </a:ext>
            </a:extLst>
          </p:cNvPr>
          <p:cNvSpPr/>
          <p:nvPr/>
        </p:nvSpPr>
        <p:spPr>
          <a:xfrm>
            <a:off x="5041843" y="4101113"/>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
        <p:nvSpPr>
          <p:cNvPr id="58" name="Oval 437">
            <a:extLst>
              <a:ext uri="{FF2B5EF4-FFF2-40B4-BE49-F238E27FC236}">
                <a16:creationId xmlns:a16="http://schemas.microsoft.com/office/drawing/2014/main" id="{AB62E9A4-90AC-4E23-A85B-B76542248B91}"/>
              </a:ext>
            </a:extLst>
          </p:cNvPr>
          <p:cNvSpPr>
            <a:spLocks noChangeArrowheads="1"/>
          </p:cNvSpPr>
          <p:nvPr/>
        </p:nvSpPr>
        <p:spPr bwMode="auto">
          <a:xfrm>
            <a:off x="6549941" y="4353717"/>
            <a:ext cx="1482576" cy="493492"/>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u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14/15</a:t>
            </a:r>
            <a:endParaRPr lang="en-US" altLang="zh-CN" sz="2200" dirty="0">
              <a:latin typeface="Times New Roman" panose="02020603050405020304" pitchFamily="18" charset="0"/>
              <a:cs typeface="Times New Roman" panose="02020603050405020304" pitchFamily="18" charset="0"/>
            </a:endParaRPr>
          </a:p>
        </p:txBody>
      </p:sp>
      <p:cxnSp>
        <p:nvCxnSpPr>
          <p:cNvPr id="59" name="AutoShape 449">
            <a:extLst>
              <a:ext uri="{FF2B5EF4-FFF2-40B4-BE49-F238E27FC236}">
                <a16:creationId xmlns:a16="http://schemas.microsoft.com/office/drawing/2014/main" id="{DD427C3D-FFF0-473F-A72A-043F3A4A2352}"/>
              </a:ext>
            </a:extLst>
          </p:cNvPr>
          <p:cNvCxnSpPr>
            <a:cxnSpLocks noChangeShapeType="1"/>
            <a:endCxn id="58" idx="0"/>
          </p:cNvCxnSpPr>
          <p:nvPr/>
        </p:nvCxnSpPr>
        <p:spPr bwMode="auto">
          <a:xfrm>
            <a:off x="6444470" y="4058711"/>
            <a:ext cx="846759" cy="29500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 name="Straight Arrow Connector 59">
            <a:extLst>
              <a:ext uri="{FF2B5EF4-FFF2-40B4-BE49-F238E27FC236}">
                <a16:creationId xmlns:a16="http://schemas.microsoft.com/office/drawing/2014/main" id="{5AB3BBCA-C5E2-4F66-9F1B-17BA3B8ED408}"/>
              </a:ext>
            </a:extLst>
          </p:cNvPr>
          <p:cNvCxnSpPr>
            <a:cxnSpLocks/>
            <a:stCxn id="58" idx="2"/>
            <a:endCxn id="52" idx="7"/>
          </p:cNvCxnSpPr>
          <p:nvPr/>
        </p:nvCxnSpPr>
        <p:spPr>
          <a:xfrm flipH="1">
            <a:off x="6173188" y="4600463"/>
            <a:ext cx="376753" cy="21364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8443D0E-0585-4792-9FD3-FC6CFA8DF26F}"/>
              </a:ext>
            </a:extLst>
          </p:cNvPr>
          <p:cNvSpPr/>
          <p:nvPr/>
        </p:nvSpPr>
        <p:spPr>
          <a:xfrm>
            <a:off x="6304384" y="4655755"/>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cxnSp>
        <p:nvCxnSpPr>
          <p:cNvPr id="62" name="Straight Arrow Connector 61">
            <a:extLst>
              <a:ext uri="{FF2B5EF4-FFF2-40B4-BE49-F238E27FC236}">
                <a16:creationId xmlns:a16="http://schemas.microsoft.com/office/drawing/2014/main" id="{1855AC1C-4019-4B22-BC10-181CE9657018}"/>
              </a:ext>
            </a:extLst>
          </p:cNvPr>
          <p:cNvCxnSpPr>
            <a:cxnSpLocks/>
            <a:endCxn id="50" idx="5"/>
          </p:cNvCxnSpPr>
          <p:nvPr/>
        </p:nvCxnSpPr>
        <p:spPr>
          <a:xfrm flipH="1" flipV="1">
            <a:off x="7058665" y="3986247"/>
            <a:ext cx="230686" cy="37997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3E68438-682B-4C09-9FB2-AB3C403B0BDF}"/>
              </a:ext>
            </a:extLst>
          </p:cNvPr>
          <p:cNvSpPr/>
          <p:nvPr/>
        </p:nvSpPr>
        <p:spPr>
          <a:xfrm>
            <a:off x="7105768" y="3969806"/>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Tree>
    <p:extLst>
      <p:ext uri="{BB962C8B-B14F-4D97-AF65-F5344CB8AC3E}">
        <p14:creationId xmlns:p14="http://schemas.microsoft.com/office/powerpoint/2010/main" val="42939727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883363"/>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3/6</a:t>
            </a:r>
            <a:endParaRPr kumimoji="0" lang="en-US" altLang="zh-C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2127559"/>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2317958"/>
            <a:ext cx="1061140" cy="76522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2145286"/>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2256744"/>
            <a:ext cx="1324466" cy="82082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3255858"/>
            <a:ext cx="722752" cy="178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194688" y="3250240"/>
            <a:ext cx="664240" cy="36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2399573"/>
            <a:ext cx="7620" cy="67437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stCxn id="26" idx="3"/>
            <a:endCxn id="29" idx="7"/>
          </p:cNvCxnSpPr>
          <p:nvPr/>
        </p:nvCxnSpPr>
        <p:spPr bwMode="auto">
          <a:xfrm flipH="1">
            <a:off x="5954401" y="2373393"/>
            <a:ext cx="1004964" cy="70939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2265593"/>
            <a:ext cx="0" cy="7359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427240"/>
            <a:ext cx="0" cy="73596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142354" y="3250599"/>
            <a:ext cx="664240" cy="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2371754"/>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564012" y="2346774"/>
            <a:ext cx="0" cy="673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901090"/>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915561"/>
            <a:ext cx="1295788"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956525"/>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3011662"/>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3006044"/>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3013281"/>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3003853"/>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419946" y="4718849"/>
            <a:ext cx="6138005"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Summarize Figure 3.10.  Starting at s, and then t, the forest tree generated is not the same as the forest tree that generated by starting z and t.</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F134800-B862-47B0-BF8D-CA844A5CBB09}"/>
              </a:ext>
            </a:extLst>
          </p:cNvPr>
          <p:cNvSpPr/>
          <p:nvPr/>
        </p:nvSpPr>
        <p:spPr>
          <a:xfrm>
            <a:off x="186142" y="4887937"/>
            <a:ext cx="1111394" cy="369332"/>
          </a:xfrm>
          <a:prstGeom prst="rect">
            <a:avLst/>
          </a:prstGeom>
        </p:spPr>
        <p:txBody>
          <a:bodyPr wrap="none">
            <a:spAutoFit/>
          </a:bodyPr>
          <a:lstStyle/>
          <a:p>
            <a:r>
              <a:rPr lang="en-US" strike="sngStrike" dirty="0"/>
              <a:t>Figure 3.3</a:t>
            </a:r>
          </a:p>
        </p:txBody>
      </p:sp>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5" name="Table 4">
                <a:extLst>
                  <a:ext uri="{FF2B5EF4-FFF2-40B4-BE49-F238E27FC236}">
                    <a16:creationId xmlns:a16="http://schemas.microsoft.com/office/drawing/2014/main" id="{7379E81B-F7AE-4006-8F87-8D3814B501A3}"/>
                  </a:ext>
                </a:extLst>
              </p:cNvPr>
              <p:cNvGraphicFramePr>
                <a:graphicFrameLocks noGrp="1"/>
              </p:cNvGraphicFramePr>
              <p:nvPr>
                <p:extLst>
                  <p:ext uri="{D42A27DB-BD31-4B8C-83A1-F6EECF244321}">
                    <p14:modId xmlns:p14="http://schemas.microsoft.com/office/powerpoint/2010/main" val="661729452"/>
                  </p:ext>
                </p:extLst>
              </p:nvPr>
            </p:nvGraphicFramePr>
            <p:xfrm>
              <a:off x="8542082" y="603914"/>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t2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u2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1">
                              <a:solidFill>
                                <a:srgbClr val="0000FF"/>
                              </a:solidFill>
                              <a:latin typeface="Times New Roman" panose="02020603050405020304" pitchFamily="18" charset="0"/>
                              <a:cs typeface="Times New Roman" panose="02020603050405020304" pitchFamily="18" charset="0"/>
                            </a:rPr>
                            <a:t>v2</a:t>
                          </a:r>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5" name="Table 4">
                <a:extLst>
                  <a:ext uri="{FF2B5EF4-FFF2-40B4-BE49-F238E27FC236}">
                    <a16:creationId xmlns:a16="http://schemas.microsoft.com/office/drawing/2014/main" id="{7379E81B-F7AE-4006-8F87-8D3814B501A3}"/>
                  </a:ext>
                </a:extLst>
              </p:cNvPr>
              <p:cNvGraphicFramePr>
                <a:graphicFrameLocks noGrp="1"/>
              </p:cNvGraphicFramePr>
              <p:nvPr>
                <p:extLst>
                  <p:ext uri="{D42A27DB-BD31-4B8C-83A1-F6EECF244321}">
                    <p14:modId xmlns:p14="http://schemas.microsoft.com/office/powerpoint/2010/main" val="661729452"/>
                  </p:ext>
                </p:extLst>
              </p:nvPr>
            </p:nvGraphicFramePr>
            <p:xfrm>
              <a:off x="8542082" y="603914"/>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2439" t="-100000" r="-307317"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3659" t="-100000" r="-106098"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t2</a:t>
                          </a:r>
                        </a:p>
                      </a:txBody>
                      <a:tcPr>
                        <a:solidFill>
                          <a:schemeClr val="bg1"/>
                        </a:solidFill>
                      </a:tcPr>
                    </a:tc>
                    <a:tc>
                      <a:txBody>
                        <a:bodyPr/>
                        <a:lstStyle/>
                        <a:p>
                          <a:endParaRPr lang="en-US"/>
                        </a:p>
                      </a:txBody>
                      <a:tcPr>
                        <a:blipFill>
                          <a:blip r:embed="rId3"/>
                          <a:stretch>
                            <a:fillRect l="-102439" t="-200000" r="-307317"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3659" t="-200000" r="-106098"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u2</a:t>
                          </a:r>
                        </a:p>
                      </a:txBody>
                      <a:tcPr>
                        <a:solidFill>
                          <a:schemeClr val="bg1"/>
                        </a:solidFill>
                      </a:tcPr>
                    </a:tc>
                    <a:tc>
                      <a:txBody>
                        <a:bodyPr/>
                        <a:lstStyle/>
                        <a:p>
                          <a:endParaRPr lang="en-US"/>
                        </a:p>
                      </a:txBody>
                      <a:tcPr>
                        <a:blipFill>
                          <a:blip r:embed="rId3"/>
                          <a:stretch>
                            <a:fillRect l="-102439" t="-300000" r="-307317"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3659" t="-300000" r="-106098"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1">
                              <a:solidFill>
                                <a:srgbClr val="0000FF"/>
                              </a:solidFill>
                              <a:latin typeface="Times New Roman" panose="02020603050405020304" pitchFamily="18" charset="0"/>
                              <a:cs typeface="Times New Roman" panose="02020603050405020304" pitchFamily="18" charset="0"/>
                            </a:rPr>
                            <a:t>v2</a:t>
                          </a:r>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p>
                      </a:txBody>
                      <a:tcPr>
                        <a:blipFill>
                          <a:blip r:embed="rId3"/>
                          <a:stretch>
                            <a:fillRect l="-102439" t="-393939" r="-307317"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3659" t="-393939" r="-106098"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2439" t="-501538" r="-307317"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2439" t="-601538" r="-307317"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2439" t="-701538" r="-307317"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2439" t="-801538" r="-307317"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3659" t="-801538" r="-106098"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36" name="Table 6">
            <a:extLst>
              <a:ext uri="{FF2B5EF4-FFF2-40B4-BE49-F238E27FC236}">
                <a16:creationId xmlns:a16="http://schemas.microsoft.com/office/drawing/2014/main" id="{B0D5E158-64D1-4EDF-BFAC-5E47EAE64D58}"/>
              </a:ext>
            </a:extLst>
          </p:cNvPr>
          <p:cNvGraphicFramePr>
            <a:graphicFrameLocks noGrp="1"/>
          </p:cNvGraphicFramePr>
          <p:nvPr>
            <p:extLst>
              <p:ext uri="{D42A27DB-BD31-4B8C-83A1-F6EECF244321}">
                <p14:modId xmlns:p14="http://schemas.microsoft.com/office/powerpoint/2010/main" val="2871927507"/>
              </p:ext>
            </p:extLst>
          </p:nvPr>
        </p:nvGraphicFramePr>
        <p:xfrm>
          <a:off x="8229721" y="4388493"/>
          <a:ext cx="3424135"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gridCol w="778098">
                  <a:extLst>
                    <a:ext uri="{9D8B030D-6E8A-4147-A177-3AD203B41FA5}">
                      <a16:colId xmlns:a16="http://schemas.microsoft.com/office/drawing/2014/main" val="1593747204"/>
                    </a:ext>
                  </a:extLst>
                </a:gridCol>
              </a:tblGrid>
              <a:tr h="372208">
                <a:tc gridSpan="7">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V</a:t>
                      </a:r>
                      <a:r>
                        <a:rPr lang="en-US" sz="1800" b="1" baseline="-25000" dirty="0">
                          <a:effectLst/>
                          <a:latin typeface="Times New Roman" panose="02020603050405020304" pitchFamily="18" charset="0"/>
                          <a:ea typeface="SimSun" panose="02010600030101010101" pitchFamily="2" charset="-122"/>
                        </a:rPr>
                        <a:t>12,13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U</a:t>
                      </a:r>
                      <a:r>
                        <a:rPr lang="en-US" sz="1800" b="1" baseline="-25000" dirty="0">
                          <a:effectLst/>
                          <a:latin typeface="Times New Roman" panose="02020603050405020304" pitchFamily="18" charset="0"/>
                          <a:ea typeface="SimSun" panose="02010600030101010101" pitchFamily="2" charset="-122"/>
                        </a:rPr>
                        <a:t>14,15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T</a:t>
                      </a:r>
                      <a:r>
                        <a:rPr lang="en-US" sz="1800" b="1" baseline="-25000" dirty="0">
                          <a:effectLst/>
                          <a:latin typeface="Times New Roman" panose="02020603050405020304" pitchFamily="18" charset="0"/>
                          <a:ea typeface="SimSun" panose="02010600030101010101" pitchFamily="2" charset="-122"/>
                        </a:rPr>
                        <a:t>11,16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663661"/>
                  </a:ext>
                </a:extLst>
              </a:tr>
            </a:tbl>
          </a:graphicData>
        </a:graphic>
      </p:graphicFrame>
      <p:sp>
        <p:nvSpPr>
          <p:cNvPr id="37" name="Rectangle 22">
            <a:extLst>
              <a:ext uri="{FF2B5EF4-FFF2-40B4-BE49-F238E27FC236}">
                <a16:creationId xmlns:a16="http://schemas.microsoft.com/office/drawing/2014/main" id="{B2B7ECFF-5B87-429E-9A29-6F32647C8192}"/>
              </a:ext>
            </a:extLst>
          </p:cNvPr>
          <p:cNvSpPr>
            <a:spLocks noChangeArrowheads="1"/>
          </p:cNvSpPr>
          <p:nvPr/>
        </p:nvSpPr>
        <p:spPr bwMode="auto">
          <a:xfrm>
            <a:off x="1125959" y="1409330"/>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C                          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21606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938" y="908582"/>
            <a:ext cx="9303798" cy="5632311"/>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Example 3.6:  An adjacency-matrix representation of a digraph G.</a:t>
            </a: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Let G = (V, E)  be a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digraph</a:t>
            </a:r>
            <a:r>
              <a:rPr lang="en-US" sz="2400" dirty="0">
                <a:latin typeface="Times New Roman" panose="02020603050405020304" pitchFamily="18" charset="0"/>
                <a:ea typeface="SimSun" panose="02010600030101010101" pitchFamily="2" charset="-122"/>
                <a:cs typeface="Times New Roman" panose="02020603050405020304" pitchFamily="18" charset="0"/>
              </a:rPr>
              <a:t>, where		  </a:t>
            </a:r>
          </a:p>
          <a:p>
            <a:pPr>
              <a:lnSpc>
                <a:spcPct val="115000"/>
              </a:lnSpc>
            </a:pPr>
            <a:r>
              <a:rPr lang="de-DE" sz="2400" dirty="0">
                <a:latin typeface="Times New Roman" panose="02020603050405020304" pitchFamily="18" charset="0"/>
                <a:ea typeface="SimSun" panose="02010600030101010101" pitchFamily="2" charset="-122"/>
                <a:cs typeface="Times New Roman" panose="02020603050405020304" pitchFamily="18" charset="0"/>
              </a:rPr>
              <a:t>V = { a, b, c, d, e, f}</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de-DE" sz="2400" dirty="0">
                <a:latin typeface="Times New Roman" panose="02020603050405020304" pitchFamily="18" charset="0"/>
                <a:ea typeface="SimSun" panose="02010600030101010101" pitchFamily="2" charset="-122"/>
                <a:cs typeface="Times New Roman" panose="02020603050405020304" pitchFamily="18" charset="0"/>
              </a:rPr>
              <a:t>E = {(a, a), (a, c),  (b, c),  (b, f),  (c, e), (d, a),  (d, e),  (e, c),  (e, f)}</a:t>
            </a:r>
          </a:p>
          <a:p>
            <a:pPr>
              <a:lnSpc>
                <a:spcPct val="115000"/>
              </a:lnSpc>
              <a:spcAft>
                <a:spcPts val="1800"/>
              </a:spcAft>
            </a:pP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latin typeface="Times New Roman" panose="02020603050405020304" pitchFamily="18" charset="0"/>
                <a:cs typeface="Times New Roman" panose="02020603050405020304" pitchFamily="18" charset="0"/>
              </a:rPr>
              <a:t>                      </a:t>
            </a:r>
          </a:p>
          <a:p>
            <a:pPr>
              <a:lnSpc>
                <a:spcPct val="115000"/>
              </a:lnSpc>
            </a:pPr>
            <a:r>
              <a:rPr lang="en-US" sz="2400" dirty="0">
                <a:latin typeface="Times New Roman" panose="02020603050405020304" pitchFamily="18" charset="0"/>
                <a:cs typeface="Times New Roman" panose="02020603050405020304" pitchFamily="18" charset="0"/>
              </a:rPr>
              <a:t>                              </a:t>
            </a:r>
            <a:endParaRPr lang="de-DE"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de-DE" sz="2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de-DE"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dirty="0">
                <a:solidFill>
                  <a:srgbClr val="0000FF"/>
                </a:solidFill>
              </a:rPr>
              <a:t>What is the best data structure </a:t>
            </a:r>
          </a:p>
          <a:p>
            <a:pPr>
              <a:lnSpc>
                <a:spcPct val="115000"/>
              </a:lnSpc>
            </a:pPr>
            <a:r>
              <a:rPr lang="en-US" dirty="0">
                <a:solidFill>
                  <a:srgbClr val="0000FF"/>
                </a:solidFill>
              </a:rPr>
              <a:t>needed to support DFS and BFS?</a:t>
            </a:r>
          </a:p>
        </p:txBody>
      </p:sp>
      <p:cxnSp>
        <p:nvCxnSpPr>
          <p:cNvPr id="5" name="Straight Arrow Connector 4"/>
          <p:cNvCxnSpPr/>
          <p:nvPr/>
        </p:nvCxnSpPr>
        <p:spPr>
          <a:xfrm flipV="1">
            <a:off x="2290438" y="3178205"/>
            <a:ext cx="1620175" cy="2677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3910614" y="3178205"/>
            <a:ext cx="1553585" cy="3134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877318" y="3187084"/>
            <a:ext cx="4438" cy="18568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935024" y="3187083"/>
            <a:ext cx="28855" cy="18568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64199" y="3491669"/>
            <a:ext cx="1" cy="13849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290438" y="3437031"/>
            <a:ext cx="8878" cy="14293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99316" y="4866336"/>
            <a:ext cx="1611297" cy="1775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897294" y="4866336"/>
            <a:ext cx="1566906" cy="1775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rc 295"/>
          <p:cNvSpPr>
            <a:spLocks/>
          </p:cNvSpPr>
          <p:nvPr/>
        </p:nvSpPr>
        <p:spPr bwMode="auto">
          <a:xfrm rot="6409420">
            <a:off x="1637062" y="3074322"/>
            <a:ext cx="742575" cy="598807"/>
          </a:xfrm>
          <a:custGeom>
            <a:avLst/>
            <a:gdLst>
              <a:gd name="T0" fmla="*/ 171450 w 43200"/>
              <a:gd name="T1" fmla="*/ 0 h 43200"/>
              <a:gd name="T2" fmla="*/ 105989 w 43200"/>
              <a:gd name="T3" fmla="*/ 11495 h 43200"/>
              <a:gd name="T4" fmla="*/ 171450 w 43200"/>
              <a:gd name="T5" fmla="*/ 151765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856"/>
                  <a:pt x="5271" y="4974"/>
                  <a:pt x="13353" y="163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856"/>
                  <a:pt x="5271" y="4974"/>
                  <a:pt x="13353" y="1636"/>
                </a:cubicBezTo>
                <a:lnTo>
                  <a:pt x="21600" y="21600"/>
                </a:lnTo>
                <a:lnTo>
                  <a:pt x="21599"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5" name="AutoShape 300"/>
          <p:cNvCxnSpPr>
            <a:cxnSpLocks noChangeShapeType="1"/>
          </p:cNvCxnSpPr>
          <p:nvPr/>
        </p:nvCxnSpPr>
        <p:spPr bwMode="auto">
          <a:xfrm>
            <a:off x="2299316" y="3329126"/>
            <a:ext cx="1" cy="9542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Box 20"/>
          <p:cNvSpPr txBox="1"/>
          <p:nvPr/>
        </p:nvSpPr>
        <p:spPr>
          <a:xfrm>
            <a:off x="2299316" y="2962882"/>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22" name="TextBox 21"/>
          <p:cNvSpPr txBox="1"/>
          <p:nvPr/>
        </p:nvSpPr>
        <p:spPr>
          <a:xfrm>
            <a:off x="5200098" y="3038194"/>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23" name="TextBox 22"/>
          <p:cNvSpPr txBox="1"/>
          <p:nvPr/>
        </p:nvSpPr>
        <p:spPr>
          <a:xfrm>
            <a:off x="2074047" y="4894329"/>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a:t>
            </a:r>
          </a:p>
        </p:txBody>
      </p:sp>
      <p:sp>
        <p:nvSpPr>
          <p:cNvPr id="24" name="TextBox 23"/>
          <p:cNvSpPr txBox="1"/>
          <p:nvPr/>
        </p:nvSpPr>
        <p:spPr>
          <a:xfrm>
            <a:off x="3710865" y="5043890"/>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t>
            </a:r>
          </a:p>
        </p:txBody>
      </p:sp>
      <p:sp>
        <p:nvSpPr>
          <p:cNvPr id="25" name="TextBox 24"/>
          <p:cNvSpPr txBox="1"/>
          <p:nvPr/>
        </p:nvSpPr>
        <p:spPr>
          <a:xfrm>
            <a:off x="5248916" y="4866336"/>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a:t>
            </a:r>
          </a:p>
        </p:txBody>
      </p:sp>
      <p:sp>
        <p:nvSpPr>
          <p:cNvPr id="26" name="TextBox 25"/>
          <p:cNvSpPr txBox="1"/>
          <p:nvPr/>
        </p:nvSpPr>
        <p:spPr>
          <a:xfrm>
            <a:off x="3710865" y="2700842"/>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28" name="Thought Bubble: Cloud 27">
            <a:extLst>
              <a:ext uri="{FF2B5EF4-FFF2-40B4-BE49-F238E27FC236}">
                <a16:creationId xmlns:a16="http://schemas.microsoft.com/office/drawing/2014/main" id="{D4277C3E-E19F-4459-8802-41414B37B782}"/>
              </a:ext>
            </a:extLst>
          </p:cNvPr>
          <p:cNvSpPr/>
          <p:nvPr/>
        </p:nvSpPr>
        <p:spPr>
          <a:xfrm>
            <a:off x="10564109" y="2264977"/>
            <a:ext cx="663624" cy="43195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7" name="Picture 26" descr="Image result for smiley face images">
            <a:extLst>
              <a:ext uri="{FF2B5EF4-FFF2-40B4-BE49-F238E27FC236}">
                <a16:creationId xmlns:a16="http://schemas.microsoft.com/office/drawing/2014/main" id="{6D85182F-1086-44E9-A18D-043F0DFCFBA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258" y="3317176"/>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Table 6">
            <a:extLst>
              <a:ext uri="{FF2B5EF4-FFF2-40B4-BE49-F238E27FC236}">
                <a16:creationId xmlns:a16="http://schemas.microsoft.com/office/drawing/2014/main" id="{6EA5A9BB-36DD-4D38-B02C-760068B8E181}"/>
              </a:ext>
            </a:extLst>
          </p:cNvPr>
          <p:cNvGraphicFramePr>
            <a:graphicFrameLocks noGrp="1"/>
          </p:cNvGraphicFramePr>
          <p:nvPr>
            <p:extLst>
              <p:ext uri="{D42A27DB-BD31-4B8C-83A1-F6EECF244321}">
                <p14:modId xmlns:p14="http://schemas.microsoft.com/office/powerpoint/2010/main" val="4063869167"/>
              </p:ext>
            </p:extLst>
          </p:nvPr>
        </p:nvGraphicFramePr>
        <p:xfrm>
          <a:off x="6358633" y="2931103"/>
          <a:ext cx="3556000" cy="32004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1251046144"/>
                    </a:ext>
                  </a:extLst>
                </a:gridCol>
                <a:gridCol w="508000">
                  <a:extLst>
                    <a:ext uri="{9D8B030D-6E8A-4147-A177-3AD203B41FA5}">
                      <a16:colId xmlns:a16="http://schemas.microsoft.com/office/drawing/2014/main" val="3866557982"/>
                    </a:ext>
                  </a:extLst>
                </a:gridCol>
                <a:gridCol w="508000">
                  <a:extLst>
                    <a:ext uri="{9D8B030D-6E8A-4147-A177-3AD203B41FA5}">
                      <a16:colId xmlns:a16="http://schemas.microsoft.com/office/drawing/2014/main" val="2293628119"/>
                    </a:ext>
                  </a:extLst>
                </a:gridCol>
                <a:gridCol w="508000">
                  <a:extLst>
                    <a:ext uri="{9D8B030D-6E8A-4147-A177-3AD203B41FA5}">
                      <a16:colId xmlns:a16="http://schemas.microsoft.com/office/drawing/2014/main" val="4095674186"/>
                    </a:ext>
                  </a:extLst>
                </a:gridCol>
                <a:gridCol w="508000">
                  <a:extLst>
                    <a:ext uri="{9D8B030D-6E8A-4147-A177-3AD203B41FA5}">
                      <a16:colId xmlns:a16="http://schemas.microsoft.com/office/drawing/2014/main" val="2098971418"/>
                    </a:ext>
                  </a:extLst>
                </a:gridCol>
                <a:gridCol w="508000">
                  <a:extLst>
                    <a:ext uri="{9D8B030D-6E8A-4147-A177-3AD203B41FA5}">
                      <a16:colId xmlns:a16="http://schemas.microsoft.com/office/drawing/2014/main" val="3088222071"/>
                    </a:ext>
                  </a:extLst>
                </a:gridCol>
                <a:gridCol w="508000">
                  <a:extLst>
                    <a:ext uri="{9D8B030D-6E8A-4147-A177-3AD203B41FA5}">
                      <a16:colId xmlns:a16="http://schemas.microsoft.com/office/drawing/2014/main" val="1572995219"/>
                    </a:ext>
                  </a:extLst>
                </a:gridCol>
              </a:tblGrid>
              <a:tr h="457023">
                <a:tc>
                  <a:txBody>
                    <a:bodyPr/>
                    <a:lstStyle/>
                    <a:p>
                      <a:pPr algn="ctr"/>
                      <a:r>
                        <a:rPr lang="en-US" sz="2400" baseline="-25000" dirty="0" err="1">
                          <a:solidFill>
                            <a:schemeClr val="tx1"/>
                          </a:solidFill>
                          <a:latin typeface="Times New Roman" panose="02020603050405020304" pitchFamily="18" charset="0"/>
                          <a:cs typeface="Times New Roman" panose="02020603050405020304" pitchFamily="18" charset="0"/>
                        </a:rPr>
                        <a:t>i</a:t>
                      </a:r>
                      <a:r>
                        <a:rPr lang="en-US" sz="2400" baseline="-25000" dirty="0">
                          <a:solidFill>
                            <a:schemeClr val="tx1"/>
                          </a:solidFill>
                          <a:latin typeface="Times New Roman" panose="02020603050405020304" pitchFamily="18" charset="0"/>
                          <a:cs typeface="Times New Roman" panose="02020603050405020304" pitchFamily="18" charset="0"/>
                        </a:rPr>
                        <a:t>   </a:t>
                      </a:r>
                      <a:r>
                        <a:rPr lang="en-US" sz="2400" baseline="30000" dirty="0">
                          <a:solidFill>
                            <a:schemeClr val="tx1"/>
                          </a:solidFill>
                          <a:latin typeface="Times New Roman" panose="02020603050405020304" pitchFamily="18" charset="0"/>
                          <a:cs typeface="Times New Roman" panose="02020603050405020304" pitchFamily="18" charset="0"/>
                        </a:rPr>
                        <a:t>j</a:t>
                      </a:r>
                      <a:endParaRPr lang="en-US" sz="2400" baseline="-25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4641679"/>
                  </a:ext>
                </a:extLst>
              </a:tr>
              <a:tr h="457023">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6089372"/>
                  </a:ext>
                </a:extLst>
              </a:tr>
              <a:tr h="457023">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9727187"/>
                  </a:ext>
                </a:extLst>
              </a:tr>
              <a:tr h="457023">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272246"/>
                  </a:ext>
                </a:extLst>
              </a:tr>
              <a:tr h="457023">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i="0" dirty="0">
                          <a:solidFill>
                            <a:srgbClr val="C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206670"/>
                  </a:ext>
                </a:extLst>
              </a:tr>
              <a:tr h="457023">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C0000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B05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019892"/>
                  </a:ext>
                </a:extLst>
              </a:tr>
              <a:tr h="457023">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B05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834483"/>
                  </a:ext>
                </a:extLst>
              </a:tr>
            </a:tbl>
          </a:graphicData>
        </a:graphic>
      </p:graphicFrame>
      <p:sp>
        <p:nvSpPr>
          <p:cNvPr id="31" name="Rectangle 30">
            <a:extLst>
              <a:ext uri="{FF2B5EF4-FFF2-40B4-BE49-F238E27FC236}">
                <a16:creationId xmlns:a16="http://schemas.microsoft.com/office/drawing/2014/main" id="{B51E1AAE-5187-4C32-B2BF-30499C2E2643}"/>
              </a:ext>
            </a:extLst>
          </p:cNvPr>
          <p:cNvSpPr/>
          <p:nvPr/>
        </p:nvSpPr>
        <p:spPr>
          <a:xfrm>
            <a:off x="1432264" y="348802"/>
            <a:ext cx="2877134"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Directed Graphs</a:t>
            </a:r>
            <a:endParaRPr lang="en-US" sz="3200" dirty="0">
              <a:ea typeface="SimSun" panose="02010600030101010101" pitchFamily="2" charset="-122"/>
            </a:endParaRPr>
          </a:p>
        </p:txBody>
      </p:sp>
      <p:cxnSp>
        <p:nvCxnSpPr>
          <p:cNvPr id="34" name="Straight Connector 33">
            <a:extLst>
              <a:ext uri="{FF2B5EF4-FFF2-40B4-BE49-F238E27FC236}">
                <a16:creationId xmlns:a16="http://schemas.microsoft.com/office/drawing/2014/main" id="{C89C1616-E5B8-461F-8196-59D440C391DA}"/>
              </a:ext>
            </a:extLst>
          </p:cNvPr>
          <p:cNvCxnSpPr>
            <a:cxnSpLocks/>
          </p:cNvCxnSpPr>
          <p:nvPr/>
        </p:nvCxnSpPr>
        <p:spPr>
          <a:xfrm>
            <a:off x="6471820" y="2935364"/>
            <a:ext cx="316865" cy="438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2690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480"/>
          <p:cNvCxnSpPr>
            <a:cxnSpLocks noChangeShapeType="1"/>
          </p:cNvCxnSpPr>
          <p:nvPr/>
        </p:nvCxnSpPr>
        <p:spPr bwMode="auto">
          <a:xfrm flipH="1" flipV="1">
            <a:off x="1168924" y="4584093"/>
            <a:ext cx="375834" cy="1767329"/>
          </a:xfrm>
          <a:prstGeom prst="straightConnector1">
            <a:avLst/>
          </a:prstGeom>
          <a:noFill/>
          <a:ln w="28575">
            <a:solidFill>
              <a:srgbClr val="000000"/>
            </a:solidFill>
            <a:prstDash val="sysDash"/>
            <a:round/>
            <a:headEnd/>
            <a:tailEnd/>
          </a:ln>
          <a:extLst>
            <a:ext uri="{909E8E84-426E-40DD-AFC4-6F175D3DCCD1}">
              <a14:hiddenFill xmlns:a14="http://schemas.microsoft.com/office/drawing/2010/main">
                <a:noFill/>
              </a14:hiddenFill>
            </a:ext>
          </a:extLst>
        </p:spPr>
      </p:cxnSp>
      <p:sp>
        <p:nvSpPr>
          <p:cNvPr id="8" name="Oval 463"/>
          <p:cNvSpPr>
            <a:spLocks noChangeArrowheads="1"/>
          </p:cNvSpPr>
          <p:nvPr/>
        </p:nvSpPr>
        <p:spPr bwMode="auto">
          <a:xfrm>
            <a:off x="5260157" y="2368566"/>
            <a:ext cx="1432873" cy="437771"/>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t </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11/16</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1" name="AutoShape 466"/>
          <p:cNvCxnSpPr>
            <a:cxnSpLocks noChangeShapeType="1"/>
            <a:endCxn id="33" idx="0"/>
          </p:cNvCxnSpPr>
          <p:nvPr/>
        </p:nvCxnSpPr>
        <p:spPr bwMode="auto">
          <a:xfrm flipH="1">
            <a:off x="5230543" y="2822212"/>
            <a:ext cx="780367" cy="76058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67"/>
          <p:cNvCxnSpPr>
            <a:cxnSpLocks noChangeShapeType="1"/>
          </p:cNvCxnSpPr>
          <p:nvPr/>
        </p:nvCxnSpPr>
        <p:spPr bwMode="auto">
          <a:xfrm>
            <a:off x="6010910" y="2843430"/>
            <a:ext cx="1019966" cy="731233"/>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68"/>
          <p:cNvCxnSpPr>
            <a:cxnSpLocks noChangeShapeType="1"/>
            <a:endCxn id="35" idx="0"/>
          </p:cNvCxnSpPr>
          <p:nvPr/>
        </p:nvCxnSpPr>
        <p:spPr bwMode="auto">
          <a:xfrm>
            <a:off x="3031517" y="2796736"/>
            <a:ext cx="15911" cy="78402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73"/>
          <p:cNvCxnSpPr>
            <a:cxnSpLocks noChangeShapeType="1"/>
          </p:cNvCxnSpPr>
          <p:nvPr/>
        </p:nvCxnSpPr>
        <p:spPr bwMode="auto">
          <a:xfrm>
            <a:off x="3561236" y="2635147"/>
            <a:ext cx="688051" cy="2144816"/>
          </a:xfrm>
          <a:prstGeom prst="straightConnector1">
            <a:avLst/>
          </a:prstGeom>
          <a:noFill/>
          <a:ln w="28575">
            <a:solidFill>
              <a:srgbClr val="000000"/>
            </a:solidFill>
            <a:prstDash val="sysDash"/>
            <a:round/>
            <a:headEnd/>
            <a:tailEnd type="triangle" w="med" len="med"/>
          </a:ln>
          <a:extLst>
            <a:ext uri="{909E8E84-426E-40DD-AFC4-6F175D3DCCD1}">
              <a14:hiddenFill xmlns:a14="http://schemas.microsoft.com/office/drawing/2010/main">
                <a:noFill/>
              </a14:hiddenFill>
            </a:ext>
          </a:extLst>
        </p:spPr>
      </p:cxnSp>
      <p:cxnSp>
        <p:nvCxnSpPr>
          <p:cNvPr id="18" name="AutoShape 474"/>
          <p:cNvCxnSpPr>
            <a:cxnSpLocks noChangeShapeType="1"/>
            <a:stCxn id="33" idx="4"/>
          </p:cNvCxnSpPr>
          <p:nvPr/>
        </p:nvCxnSpPr>
        <p:spPr bwMode="auto">
          <a:xfrm flipH="1">
            <a:off x="4332044" y="4020572"/>
            <a:ext cx="898499" cy="767459"/>
          </a:xfrm>
          <a:prstGeom prst="straightConnector1">
            <a:avLst/>
          </a:prstGeom>
          <a:noFill/>
          <a:ln w="28575">
            <a:solidFill>
              <a:srgbClr val="000000"/>
            </a:solidFill>
            <a:prstDash val="sysDash"/>
            <a:round/>
            <a:headEnd/>
            <a:tailEnd type="triangle" w="med" len="med"/>
          </a:ln>
          <a:extLst>
            <a:ext uri="{909E8E84-426E-40DD-AFC4-6F175D3DCCD1}">
              <a14:hiddenFill xmlns:a14="http://schemas.microsoft.com/office/drawing/2010/main">
                <a:noFill/>
              </a14:hiddenFill>
            </a:ext>
          </a:extLst>
        </p:spPr>
      </p:cxnSp>
      <p:cxnSp>
        <p:nvCxnSpPr>
          <p:cNvPr id="19" name="AutoShape 475"/>
          <p:cNvCxnSpPr>
            <a:cxnSpLocks noChangeShapeType="1"/>
          </p:cNvCxnSpPr>
          <p:nvPr/>
        </p:nvCxnSpPr>
        <p:spPr bwMode="auto">
          <a:xfrm flipH="1" flipV="1">
            <a:off x="3681953" y="2639754"/>
            <a:ext cx="1283771" cy="984407"/>
          </a:xfrm>
          <a:prstGeom prst="straightConnector1">
            <a:avLst/>
          </a:prstGeom>
          <a:noFill/>
          <a:ln w="28575">
            <a:solidFill>
              <a:srgbClr val="000000"/>
            </a:solidFill>
            <a:prstDash val="sysDash"/>
            <a:round/>
            <a:headEnd/>
            <a:tailEnd type="triangle" w="med" len="med"/>
          </a:ln>
          <a:extLst>
            <a:ext uri="{909E8E84-426E-40DD-AFC4-6F175D3DCCD1}">
              <a14:hiddenFill xmlns:a14="http://schemas.microsoft.com/office/drawing/2010/main">
                <a:noFill/>
              </a14:hiddenFill>
            </a:ext>
          </a:extLst>
        </p:spPr>
      </p:cxnSp>
      <p:cxnSp>
        <p:nvCxnSpPr>
          <p:cNvPr id="20" name="AutoShape 476"/>
          <p:cNvCxnSpPr>
            <a:cxnSpLocks noChangeShapeType="1"/>
            <a:endCxn id="38" idx="7"/>
          </p:cNvCxnSpPr>
          <p:nvPr/>
        </p:nvCxnSpPr>
        <p:spPr bwMode="auto">
          <a:xfrm flipH="1">
            <a:off x="2566792" y="5225802"/>
            <a:ext cx="1406744" cy="842745"/>
          </a:xfrm>
          <a:prstGeom prst="straightConnector1">
            <a:avLst/>
          </a:prstGeom>
          <a:noFill/>
          <a:ln w="28575">
            <a:solidFill>
              <a:srgbClr val="000000"/>
            </a:solidFill>
            <a:prstDash val="sysDash"/>
            <a:round/>
            <a:headEnd/>
            <a:tailEnd type="triangle" w="med" len="med"/>
          </a:ln>
          <a:extLst>
            <a:ext uri="{909E8E84-426E-40DD-AFC4-6F175D3DCCD1}">
              <a14:hiddenFill xmlns:a14="http://schemas.microsoft.com/office/drawing/2010/main">
                <a:noFill/>
              </a14:hiddenFill>
            </a:ext>
          </a:extLst>
        </p:spPr>
      </p:cxnSp>
      <p:cxnSp>
        <p:nvCxnSpPr>
          <p:cNvPr id="21" name="AutoShape 477"/>
          <p:cNvCxnSpPr>
            <a:cxnSpLocks noChangeShapeType="1"/>
          </p:cNvCxnSpPr>
          <p:nvPr/>
        </p:nvCxnSpPr>
        <p:spPr bwMode="auto">
          <a:xfrm flipH="1">
            <a:off x="5946979" y="3799650"/>
            <a:ext cx="551815" cy="0"/>
          </a:xfrm>
          <a:prstGeom prst="straightConnector1">
            <a:avLst/>
          </a:prstGeom>
          <a:noFill/>
          <a:ln w="28575">
            <a:solidFill>
              <a:srgbClr val="000000"/>
            </a:solidFill>
            <a:prstDash val="sysDash"/>
            <a:round/>
            <a:headEnd/>
            <a:tailEnd type="triangle" w="med" len="med"/>
          </a:ln>
          <a:extLst>
            <a:ext uri="{909E8E84-426E-40DD-AFC4-6F175D3DCCD1}">
              <a14:hiddenFill xmlns:a14="http://schemas.microsoft.com/office/drawing/2010/main">
                <a:noFill/>
              </a14:hiddenFill>
            </a:ext>
          </a:extLst>
        </p:spPr>
      </p:cxnSp>
      <p:cxnSp>
        <p:nvCxnSpPr>
          <p:cNvPr id="22" name="AutoShape 478"/>
          <p:cNvCxnSpPr>
            <a:cxnSpLocks noChangeShapeType="1"/>
          </p:cNvCxnSpPr>
          <p:nvPr/>
        </p:nvCxnSpPr>
        <p:spPr bwMode="auto">
          <a:xfrm flipV="1">
            <a:off x="7289080" y="3188750"/>
            <a:ext cx="7620" cy="441325"/>
          </a:xfrm>
          <a:prstGeom prst="straightConnector1">
            <a:avLst/>
          </a:prstGeom>
          <a:noFill/>
          <a:ln w="28575">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23" name="AutoShape 479"/>
          <p:cNvCxnSpPr>
            <a:cxnSpLocks noChangeShapeType="1"/>
          </p:cNvCxnSpPr>
          <p:nvPr/>
        </p:nvCxnSpPr>
        <p:spPr bwMode="auto">
          <a:xfrm flipH="1" flipV="1">
            <a:off x="6671074" y="2627755"/>
            <a:ext cx="625626" cy="544358"/>
          </a:xfrm>
          <a:prstGeom prst="straightConnector1">
            <a:avLst/>
          </a:prstGeom>
          <a:noFill/>
          <a:ln w="28575">
            <a:solidFill>
              <a:srgbClr val="000000"/>
            </a:solidFill>
            <a:prstDash val="sysDash"/>
            <a:round/>
            <a:headEnd/>
            <a:tailEnd type="triangle" w="med" len="med"/>
          </a:ln>
          <a:extLst>
            <a:ext uri="{909E8E84-426E-40DD-AFC4-6F175D3DCCD1}">
              <a14:hiddenFill xmlns:a14="http://schemas.microsoft.com/office/drawing/2010/main">
                <a:noFill/>
              </a14:hiddenFill>
            </a:ext>
          </a:extLst>
        </p:spPr>
      </p:cxnSp>
      <p:cxnSp>
        <p:nvCxnSpPr>
          <p:cNvPr id="24" name="AutoShape 481"/>
          <p:cNvCxnSpPr>
            <a:cxnSpLocks noChangeShapeType="1"/>
          </p:cNvCxnSpPr>
          <p:nvPr/>
        </p:nvCxnSpPr>
        <p:spPr bwMode="auto">
          <a:xfrm flipV="1">
            <a:off x="1166093" y="3867789"/>
            <a:ext cx="1197635" cy="728464"/>
          </a:xfrm>
          <a:prstGeom prst="straightConnector1">
            <a:avLst/>
          </a:prstGeom>
          <a:noFill/>
          <a:ln w="28575">
            <a:solidFill>
              <a:srgbClr val="000000"/>
            </a:solidFill>
            <a:prstDash val="sysDash"/>
            <a:round/>
            <a:headEnd/>
            <a:tailEnd type="triangle" w="med" len="med"/>
          </a:ln>
          <a:extLst>
            <a:ext uri="{909E8E84-426E-40DD-AFC4-6F175D3DCCD1}">
              <a14:hiddenFill xmlns:a14="http://schemas.microsoft.com/office/drawing/2010/main">
                <a:noFill/>
              </a14:hiddenFill>
            </a:ext>
          </a:extLst>
        </p:spPr>
      </p:cxnSp>
      <p:sp>
        <p:nvSpPr>
          <p:cNvPr id="25" name="Rectangle 2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32"/>
          <p:cNvSpPr>
            <a:spLocks noChangeArrowheads="1"/>
          </p:cNvSpPr>
          <p:nvPr/>
        </p:nvSpPr>
        <p:spPr bwMode="auto">
          <a:xfrm>
            <a:off x="791850" y="2735470"/>
            <a:ext cx="7739407" cy="70788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en-US" sz="20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a:t>
            </a:r>
            <a:endParaRPr kumimoji="0" lang="en-US" altLang="en-US" sz="2000" b="0" i="0" u="none" strike="noStrike" cap="none" normalizeH="0" baseline="0" dirty="0">
              <a:ln>
                <a:noFill/>
              </a:ln>
              <a:solidFill>
                <a:schemeClr val="tx1"/>
              </a:solidFill>
              <a:effectLst/>
            </a:endParaRPr>
          </a:p>
        </p:txBody>
      </p:sp>
      <p:sp>
        <p:nvSpPr>
          <p:cNvPr id="29" name="Rectangle 33"/>
          <p:cNvSpPr>
            <a:spLocks noChangeArrowheads="1"/>
          </p:cNvSpPr>
          <p:nvPr/>
        </p:nvSpPr>
        <p:spPr bwMode="auto">
          <a:xfrm>
            <a:off x="840455" y="3764300"/>
            <a:ext cx="55002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			             </a:t>
            </a:r>
            <a:r>
              <a:rPr lang="en-US" altLang="en-US" sz="20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2" name="Oval 463"/>
          <p:cNvSpPr>
            <a:spLocks noChangeArrowheads="1"/>
          </p:cNvSpPr>
          <p:nvPr/>
        </p:nvSpPr>
        <p:spPr bwMode="auto">
          <a:xfrm>
            <a:off x="6314440" y="3593537"/>
            <a:ext cx="1432873" cy="437771"/>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u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14/15</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Oval 463"/>
          <p:cNvSpPr>
            <a:spLocks noChangeArrowheads="1"/>
          </p:cNvSpPr>
          <p:nvPr/>
        </p:nvSpPr>
        <p:spPr bwMode="auto">
          <a:xfrm>
            <a:off x="4514106" y="3582801"/>
            <a:ext cx="1432873" cy="437771"/>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v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12/13</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Oval 463"/>
          <p:cNvSpPr>
            <a:spLocks noChangeArrowheads="1"/>
          </p:cNvSpPr>
          <p:nvPr/>
        </p:nvSpPr>
        <p:spPr bwMode="auto">
          <a:xfrm>
            <a:off x="2315081" y="2360732"/>
            <a:ext cx="1432873" cy="437771"/>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s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1/10</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63"/>
          <p:cNvSpPr>
            <a:spLocks noChangeArrowheads="1"/>
          </p:cNvSpPr>
          <p:nvPr/>
        </p:nvSpPr>
        <p:spPr bwMode="auto">
          <a:xfrm>
            <a:off x="2330991" y="3580765"/>
            <a:ext cx="1432873" cy="437771"/>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z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2/9</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Oval 463"/>
          <p:cNvSpPr>
            <a:spLocks noChangeArrowheads="1"/>
          </p:cNvSpPr>
          <p:nvPr/>
        </p:nvSpPr>
        <p:spPr bwMode="auto">
          <a:xfrm>
            <a:off x="3395032" y="4779963"/>
            <a:ext cx="1432873" cy="437771"/>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w  </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Oval 463"/>
          <p:cNvSpPr>
            <a:spLocks noChangeArrowheads="1"/>
          </p:cNvSpPr>
          <p:nvPr/>
        </p:nvSpPr>
        <p:spPr bwMode="auto">
          <a:xfrm>
            <a:off x="1337153" y="4788031"/>
            <a:ext cx="1432873" cy="437771"/>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y  </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3</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8" name="Oval 463"/>
          <p:cNvSpPr>
            <a:spLocks noChangeArrowheads="1"/>
          </p:cNvSpPr>
          <p:nvPr/>
        </p:nvSpPr>
        <p:spPr bwMode="auto">
          <a:xfrm>
            <a:off x="1343758" y="6004437"/>
            <a:ext cx="1432873" cy="437771"/>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x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4/5</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0" name="AutoShape 468"/>
          <p:cNvCxnSpPr>
            <a:cxnSpLocks noChangeShapeType="1"/>
            <a:endCxn id="37" idx="0"/>
          </p:cNvCxnSpPr>
          <p:nvPr/>
        </p:nvCxnSpPr>
        <p:spPr bwMode="auto">
          <a:xfrm flipH="1">
            <a:off x="2053590" y="4015442"/>
            <a:ext cx="1013912" cy="77258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 name="AutoShape 468"/>
          <p:cNvCxnSpPr>
            <a:cxnSpLocks noChangeShapeType="1"/>
            <a:endCxn id="36" idx="0"/>
          </p:cNvCxnSpPr>
          <p:nvPr/>
        </p:nvCxnSpPr>
        <p:spPr bwMode="auto">
          <a:xfrm>
            <a:off x="3069665" y="4005084"/>
            <a:ext cx="1041804" cy="77487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 name="AutoShape 468"/>
          <p:cNvCxnSpPr>
            <a:cxnSpLocks noChangeShapeType="1"/>
          </p:cNvCxnSpPr>
          <p:nvPr/>
        </p:nvCxnSpPr>
        <p:spPr bwMode="auto">
          <a:xfrm>
            <a:off x="2036914" y="5211268"/>
            <a:ext cx="15911" cy="78402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4" name="Rectangle 33"/>
          <p:cNvSpPr>
            <a:spLocks noChangeArrowheads="1"/>
          </p:cNvSpPr>
          <p:nvPr/>
        </p:nvSpPr>
        <p:spPr bwMode="auto">
          <a:xfrm>
            <a:off x="839392" y="4875679"/>
            <a:ext cx="44562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en-US" sz="20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5" name="Rectangle 54"/>
          <p:cNvSpPr/>
          <p:nvPr/>
        </p:nvSpPr>
        <p:spPr>
          <a:xfrm>
            <a:off x="2951465" y="5712604"/>
            <a:ext cx="8723299" cy="1138773"/>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rPr>
              <a:t>Redraw</a:t>
            </a:r>
            <a:r>
              <a:rPr lang="en-US" sz="2400" dirty="0">
                <a:latin typeface="Times New Roman" panose="02020603050405020304" pitchFamily="18"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the graph of Figure 3.10 with all tree and forward edges going down within a </a:t>
            </a:r>
            <a:r>
              <a:rPr lang="en-US" sz="2000" i="1" dirty="0">
                <a:latin typeface="Times New Roman" panose="02020603050405020304" pitchFamily="18" charset="0"/>
                <a:ea typeface="SimSun" panose="02010600030101010101" pitchFamily="2" charset="-122"/>
              </a:rPr>
              <a:t>depth-first tree </a:t>
            </a:r>
            <a:r>
              <a:rPr lang="en-US" sz="2000" dirty="0">
                <a:latin typeface="Times New Roman" panose="02020603050405020304" pitchFamily="18" charset="0"/>
                <a:ea typeface="SimSun" panose="02010600030101010101" pitchFamily="2" charset="-122"/>
              </a:rPr>
              <a:t>and all back edges going up from a descendant to an ancestor.</a:t>
            </a:r>
          </a:p>
          <a:p>
            <a:r>
              <a:rPr lang="en-US" sz="2400" b="1" dirty="0">
                <a:latin typeface="Times New Roman" panose="02020603050405020304" pitchFamily="18" charset="0"/>
                <a:ea typeface="SimSun" panose="02010600030101010101" pitchFamily="2" charset="-122"/>
              </a:rPr>
              <a:t>(s (z ( y (x x) y) (w w) z) s)  (t (v v) (u u) t)</a:t>
            </a:r>
            <a:endParaRPr lang="en-US" sz="2400" dirty="0"/>
          </a:p>
        </p:txBody>
      </p:sp>
      <p:sp>
        <p:nvSpPr>
          <p:cNvPr id="41" name="Oval 437"/>
          <p:cNvSpPr>
            <a:spLocks noChangeArrowheads="1"/>
          </p:cNvSpPr>
          <p:nvPr/>
        </p:nvSpPr>
        <p:spPr bwMode="auto">
          <a:xfrm>
            <a:off x="963812" y="318514"/>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3/6</a:t>
            </a:r>
            <a:endParaRPr kumimoji="0" lang="en-US" altLang="zh-C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5"/>
          <p:cNvCxnSpPr>
            <a:cxnSpLocks noChangeShapeType="1"/>
            <a:stCxn id="59" idx="2"/>
            <a:endCxn id="41" idx="6"/>
          </p:cNvCxnSpPr>
          <p:nvPr/>
        </p:nvCxnSpPr>
        <p:spPr bwMode="auto">
          <a:xfrm flipH="1" flipV="1">
            <a:off x="2137119" y="562710"/>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AutoShape 447"/>
          <p:cNvCxnSpPr>
            <a:cxnSpLocks noChangeShapeType="1"/>
            <a:endCxn id="59" idx="3"/>
          </p:cNvCxnSpPr>
          <p:nvPr/>
        </p:nvCxnSpPr>
        <p:spPr bwMode="auto">
          <a:xfrm flipV="1">
            <a:off x="2087393" y="753109"/>
            <a:ext cx="936262" cy="803106"/>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6" name="AutoShape 449"/>
          <p:cNvCxnSpPr>
            <a:cxnSpLocks noChangeShapeType="1"/>
            <a:endCxn id="59" idx="6"/>
          </p:cNvCxnSpPr>
          <p:nvPr/>
        </p:nvCxnSpPr>
        <p:spPr bwMode="auto">
          <a:xfrm flipH="1" flipV="1">
            <a:off x="4062710" y="580437"/>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 name="AutoShape 450"/>
          <p:cNvCxnSpPr>
            <a:cxnSpLocks noChangeShapeType="1"/>
            <a:endCxn id="63" idx="7"/>
          </p:cNvCxnSpPr>
          <p:nvPr/>
        </p:nvCxnSpPr>
        <p:spPr bwMode="auto">
          <a:xfrm flipH="1">
            <a:off x="3877989" y="691895"/>
            <a:ext cx="1324466" cy="82082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 name="AutoShape 451"/>
          <p:cNvCxnSpPr>
            <a:cxnSpLocks noChangeShapeType="1"/>
            <a:endCxn id="62" idx="6"/>
          </p:cNvCxnSpPr>
          <p:nvPr/>
        </p:nvCxnSpPr>
        <p:spPr bwMode="auto">
          <a:xfrm flipH="1" flipV="1">
            <a:off x="2137119" y="1691009"/>
            <a:ext cx="722752" cy="178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9" name="AutoShape 452"/>
          <p:cNvCxnSpPr>
            <a:cxnSpLocks noChangeShapeType="1"/>
            <a:stCxn id="64" idx="2"/>
            <a:endCxn id="63" idx="6"/>
          </p:cNvCxnSpPr>
          <p:nvPr/>
        </p:nvCxnSpPr>
        <p:spPr bwMode="auto">
          <a:xfrm flipH="1" flipV="1">
            <a:off x="4062710" y="1685391"/>
            <a:ext cx="664240" cy="36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 name="AutoShape 453"/>
          <p:cNvCxnSpPr>
            <a:cxnSpLocks noChangeShapeType="1"/>
          </p:cNvCxnSpPr>
          <p:nvPr/>
        </p:nvCxnSpPr>
        <p:spPr bwMode="auto">
          <a:xfrm flipH="1" flipV="1">
            <a:off x="5362482" y="834724"/>
            <a:ext cx="7620" cy="67437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 name="AutoShape 454"/>
          <p:cNvCxnSpPr>
            <a:cxnSpLocks noChangeShapeType="1"/>
            <a:endCxn id="64" idx="7"/>
          </p:cNvCxnSpPr>
          <p:nvPr/>
        </p:nvCxnSpPr>
        <p:spPr bwMode="auto">
          <a:xfrm flipH="1">
            <a:off x="5822423" y="810206"/>
            <a:ext cx="951186" cy="707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 name="AutoShape 455"/>
          <p:cNvCxnSpPr>
            <a:cxnSpLocks noChangeShapeType="1"/>
          </p:cNvCxnSpPr>
          <p:nvPr/>
        </p:nvCxnSpPr>
        <p:spPr bwMode="auto">
          <a:xfrm>
            <a:off x="7250117" y="700744"/>
            <a:ext cx="0" cy="7359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 name="AutoShape 456"/>
          <p:cNvCxnSpPr>
            <a:cxnSpLocks noChangeShapeType="1"/>
          </p:cNvCxnSpPr>
          <p:nvPr/>
        </p:nvCxnSpPr>
        <p:spPr bwMode="auto">
          <a:xfrm flipV="1">
            <a:off x="7525611" y="862391"/>
            <a:ext cx="0" cy="73596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6" name="AutoShape 457"/>
          <p:cNvCxnSpPr>
            <a:cxnSpLocks noChangeShapeType="1"/>
            <a:stCxn id="65" idx="2"/>
            <a:endCxn id="64" idx="6"/>
          </p:cNvCxnSpPr>
          <p:nvPr/>
        </p:nvCxnSpPr>
        <p:spPr bwMode="auto">
          <a:xfrm flipH="1">
            <a:off x="6010376" y="1685750"/>
            <a:ext cx="664240" cy="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 name="AutoShape 446"/>
          <p:cNvCxnSpPr>
            <a:cxnSpLocks noChangeShapeType="1"/>
            <a:stCxn id="41" idx="4"/>
            <a:endCxn id="62" idx="0"/>
          </p:cNvCxnSpPr>
          <p:nvPr/>
        </p:nvCxnSpPr>
        <p:spPr bwMode="auto">
          <a:xfrm flipH="1">
            <a:off x="1540984" y="806905"/>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8" name="AutoShape 448"/>
          <p:cNvCxnSpPr>
            <a:cxnSpLocks noChangeShapeType="1"/>
          </p:cNvCxnSpPr>
          <p:nvPr/>
        </p:nvCxnSpPr>
        <p:spPr bwMode="auto">
          <a:xfrm>
            <a:off x="3432034" y="781925"/>
            <a:ext cx="0" cy="673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Oval 437"/>
          <p:cNvSpPr>
            <a:spLocks noChangeArrowheads="1"/>
          </p:cNvSpPr>
          <p:nvPr/>
        </p:nvSpPr>
        <p:spPr bwMode="auto">
          <a:xfrm>
            <a:off x="2845381" y="336241"/>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 name="Oval 437"/>
          <p:cNvSpPr>
            <a:spLocks noChangeArrowheads="1"/>
          </p:cNvSpPr>
          <p:nvPr/>
        </p:nvSpPr>
        <p:spPr bwMode="auto">
          <a:xfrm>
            <a:off x="4714588" y="350712"/>
            <a:ext cx="1295788"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Oval 437"/>
          <p:cNvSpPr>
            <a:spLocks noChangeArrowheads="1"/>
          </p:cNvSpPr>
          <p:nvPr/>
        </p:nvSpPr>
        <p:spPr bwMode="auto">
          <a:xfrm>
            <a:off x="6640179" y="391676"/>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 name="Oval 437"/>
          <p:cNvSpPr>
            <a:spLocks noChangeArrowheads="1"/>
          </p:cNvSpPr>
          <p:nvPr/>
        </p:nvSpPr>
        <p:spPr bwMode="auto">
          <a:xfrm>
            <a:off x="944849" y="1446813"/>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 name="Oval 437"/>
          <p:cNvSpPr>
            <a:spLocks noChangeArrowheads="1"/>
          </p:cNvSpPr>
          <p:nvPr/>
        </p:nvSpPr>
        <p:spPr bwMode="auto">
          <a:xfrm>
            <a:off x="2801359" y="1441195"/>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 name="Oval 437"/>
          <p:cNvSpPr>
            <a:spLocks noChangeArrowheads="1"/>
          </p:cNvSpPr>
          <p:nvPr/>
        </p:nvSpPr>
        <p:spPr bwMode="auto">
          <a:xfrm>
            <a:off x="4726950" y="1448432"/>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5" name="Oval 437"/>
          <p:cNvSpPr>
            <a:spLocks noChangeArrowheads="1"/>
          </p:cNvSpPr>
          <p:nvPr/>
        </p:nvSpPr>
        <p:spPr bwMode="auto">
          <a:xfrm>
            <a:off x="6674616" y="1439004"/>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68" name="Picture 67" descr="Image result for smiley face images">
            <a:extLst>
              <a:ext uri="{FF2B5EF4-FFF2-40B4-BE49-F238E27FC236}">
                <a16:creationId xmlns:a16="http://schemas.microsoft.com/office/drawing/2014/main" id="{863D06A4-C1B2-45E1-B3E0-233C8C3CC0B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809" y="3181759"/>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0" name="Table 6">
            <a:extLst>
              <a:ext uri="{FF2B5EF4-FFF2-40B4-BE49-F238E27FC236}">
                <a16:creationId xmlns:a16="http://schemas.microsoft.com/office/drawing/2014/main" id="{C445AAEB-C91E-4B2E-AD22-EC2A5298A91B}"/>
              </a:ext>
            </a:extLst>
          </p:cNvPr>
          <p:cNvGraphicFramePr>
            <a:graphicFrameLocks noGrp="1"/>
          </p:cNvGraphicFramePr>
          <p:nvPr>
            <p:extLst>
              <p:ext uri="{D42A27DB-BD31-4B8C-83A1-F6EECF244321}">
                <p14:modId xmlns:p14="http://schemas.microsoft.com/office/powerpoint/2010/main" val="3316148500"/>
              </p:ext>
            </p:extLst>
          </p:nvPr>
        </p:nvGraphicFramePr>
        <p:xfrm>
          <a:off x="8209884" y="3786134"/>
          <a:ext cx="3424135"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gridCol w="776589">
                  <a:extLst>
                    <a:ext uri="{9D8B030D-6E8A-4147-A177-3AD203B41FA5}">
                      <a16:colId xmlns:a16="http://schemas.microsoft.com/office/drawing/2014/main" val="2514105243"/>
                    </a:ext>
                  </a:extLst>
                </a:gridCol>
                <a:gridCol w="212884">
                  <a:extLst>
                    <a:ext uri="{9D8B030D-6E8A-4147-A177-3AD203B41FA5}">
                      <a16:colId xmlns:a16="http://schemas.microsoft.com/office/drawing/2014/main" val="942194392"/>
                    </a:ext>
                  </a:extLst>
                </a:gridCol>
                <a:gridCol w="778098">
                  <a:extLst>
                    <a:ext uri="{9D8B030D-6E8A-4147-A177-3AD203B41FA5}">
                      <a16:colId xmlns:a16="http://schemas.microsoft.com/office/drawing/2014/main" val="1593747204"/>
                    </a:ext>
                  </a:extLst>
                </a:gridCol>
              </a:tblGrid>
              <a:tr h="372208">
                <a:tc gridSpan="7">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V</a:t>
                      </a:r>
                      <a:r>
                        <a:rPr lang="en-US" sz="1800" b="1" baseline="-25000" dirty="0">
                          <a:effectLst/>
                          <a:latin typeface="Times New Roman" panose="02020603050405020304" pitchFamily="18" charset="0"/>
                          <a:ea typeface="SimSun" panose="02010600030101010101" pitchFamily="2" charset="-122"/>
                        </a:rPr>
                        <a:t>12,13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U</a:t>
                      </a:r>
                      <a:r>
                        <a:rPr lang="en-US" sz="1800" b="1" baseline="-25000" dirty="0">
                          <a:effectLst/>
                          <a:latin typeface="Times New Roman" panose="02020603050405020304" pitchFamily="18" charset="0"/>
                          <a:ea typeface="SimSun" panose="02010600030101010101" pitchFamily="2" charset="-122"/>
                        </a:rPr>
                        <a:t>14,15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800" b="1" dirty="0">
                          <a:effectLst/>
                          <a:latin typeface="Times New Roman" panose="02020603050405020304" pitchFamily="18" charset="0"/>
                          <a:ea typeface="SimSun" panose="02010600030101010101" pitchFamily="2" charset="-122"/>
                        </a:rPr>
                        <a:t>T</a:t>
                      </a:r>
                      <a:r>
                        <a:rPr lang="en-US" sz="1800" b="1" baseline="-25000" dirty="0">
                          <a:effectLst/>
                          <a:latin typeface="Times New Roman" panose="02020603050405020304" pitchFamily="18" charset="0"/>
                          <a:ea typeface="SimSun" panose="02010600030101010101" pitchFamily="2" charset="-122"/>
                        </a:rPr>
                        <a:t>11,16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663661"/>
                  </a:ext>
                </a:extLst>
              </a:tr>
            </a:tbl>
          </a:graphicData>
        </a:graphic>
      </p:graphicFrame>
      <mc:AlternateContent xmlns:mc="http://schemas.openxmlformats.org/markup-compatibility/2006">
        <mc:Choice xmlns:a14="http://schemas.microsoft.com/office/drawing/2010/main" Requires="a14">
          <p:graphicFrame>
            <p:nvGraphicFramePr>
              <p:cNvPr id="71" name="Table 4">
                <a:extLst>
                  <a:ext uri="{FF2B5EF4-FFF2-40B4-BE49-F238E27FC236}">
                    <a16:creationId xmlns:a16="http://schemas.microsoft.com/office/drawing/2014/main" id="{20EF7A51-0BA6-4AD4-BC37-FE87C54E156F}"/>
                  </a:ext>
                </a:extLst>
              </p:cNvPr>
              <p:cNvGraphicFramePr>
                <a:graphicFrameLocks noGrp="1"/>
              </p:cNvGraphicFramePr>
              <p:nvPr>
                <p:extLst>
                  <p:ext uri="{D42A27DB-BD31-4B8C-83A1-F6EECF244321}">
                    <p14:modId xmlns:p14="http://schemas.microsoft.com/office/powerpoint/2010/main" val="2171539234"/>
                  </p:ext>
                </p:extLst>
              </p:nvPr>
            </p:nvGraphicFramePr>
            <p:xfrm>
              <a:off x="8658424" y="184234"/>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t2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u2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1">
                              <a:solidFill>
                                <a:srgbClr val="0000FF"/>
                              </a:solidFill>
                              <a:latin typeface="Times New Roman" panose="02020603050405020304" pitchFamily="18" charset="0"/>
                              <a:cs typeface="Times New Roman" panose="02020603050405020304" pitchFamily="18" charset="0"/>
                            </a:rPr>
                            <a:t>v2</a:t>
                          </a:r>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71" name="Table 4">
                <a:extLst>
                  <a:ext uri="{FF2B5EF4-FFF2-40B4-BE49-F238E27FC236}">
                    <a16:creationId xmlns:a16="http://schemas.microsoft.com/office/drawing/2014/main" id="{20EF7A51-0BA6-4AD4-BC37-FE87C54E156F}"/>
                  </a:ext>
                </a:extLst>
              </p:cNvPr>
              <p:cNvGraphicFramePr>
                <a:graphicFrameLocks noGrp="1"/>
              </p:cNvGraphicFramePr>
              <p:nvPr>
                <p:extLst>
                  <p:ext uri="{D42A27DB-BD31-4B8C-83A1-F6EECF244321}">
                    <p14:modId xmlns:p14="http://schemas.microsoft.com/office/powerpoint/2010/main" val="2171539234"/>
                  </p:ext>
                </p:extLst>
              </p:nvPr>
            </p:nvGraphicFramePr>
            <p:xfrm>
              <a:off x="8658424" y="184234"/>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2439" t="-100000" r="-307317"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3659" t="-100000" r="-106098"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t2</a:t>
                          </a:r>
                        </a:p>
                      </a:txBody>
                      <a:tcPr>
                        <a:solidFill>
                          <a:schemeClr val="bg1"/>
                        </a:solidFill>
                      </a:tcPr>
                    </a:tc>
                    <a:tc>
                      <a:txBody>
                        <a:bodyPr/>
                        <a:lstStyle/>
                        <a:p>
                          <a:endParaRPr lang="en-US"/>
                        </a:p>
                      </a:txBody>
                      <a:tcPr>
                        <a:blipFill>
                          <a:blip r:embed="rId3"/>
                          <a:stretch>
                            <a:fillRect l="-102439" t="-200000" r="-307317"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3659" t="-200000" r="-106098"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u2</a:t>
                          </a:r>
                        </a:p>
                      </a:txBody>
                      <a:tcPr>
                        <a:solidFill>
                          <a:schemeClr val="bg1"/>
                        </a:solidFill>
                      </a:tcPr>
                    </a:tc>
                    <a:tc>
                      <a:txBody>
                        <a:bodyPr/>
                        <a:lstStyle/>
                        <a:p>
                          <a:endParaRPr lang="en-US"/>
                        </a:p>
                      </a:txBody>
                      <a:tcPr>
                        <a:blipFill>
                          <a:blip r:embed="rId3"/>
                          <a:stretch>
                            <a:fillRect l="-102439" t="-300000" r="-307317"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3659" t="-300000" r="-106098"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1">
                              <a:solidFill>
                                <a:srgbClr val="0000FF"/>
                              </a:solidFill>
                              <a:latin typeface="Times New Roman" panose="02020603050405020304" pitchFamily="18" charset="0"/>
                              <a:cs typeface="Times New Roman" panose="02020603050405020304" pitchFamily="18" charset="0"/>
                            </a:rPr>
                            <a:t>v2</a:t>
                          </a:r>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p>
                      </a:txBody>
                      <a:tcPr>
                        <a:blipFill>
                          <a:blip r:embed="rId3"/>
                          <a:stretch>
                            <a:fillRect l="-102439" t="-393939" r="-307317"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3659" t="-393939" r="-106098"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2439" t="-501538" r="-307317"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2439" t="-601538" r="-307317"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2439" t="-701538" r="-307317"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2439" t="-801538" r="-307317"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3659" t="-801538" r="-106098"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sp>
        <p:nvSpPr>
          <p:cNvPr id="72" name="Rectangle 22">
            <a:extLst>
              <a:ext uri="{FF2B5EF4-FFF2-40B4-BE49-F238E27FC236}">
                <a16:creationId xmlns:a16="http://schemas.microsoft.com/office/drawing/2014/main" id="{C0D8A1AE-E197-4F5D-A644-43F6CD92926E}"/>
              </a:ext>
            </a:extLst>
          </p:cNvPr>
          <p:cNvSpPr>
            <a:spLocks noChangeArrowheads="1"/>
          </p:cNvSpPr>
          <p:nvPr/>
        </p:nvSpPr>
        <p:spPr bwMode="auto">
          <a:xfrm>
            <a:off x="991057" y="-116648"/>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C                          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955152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520" y="2233288"/>
            <a:ext cx="8821298" cy="3157788"/>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Note that </a:t>
            </a:r>
            <a:r>
              <a:rPr lang="en-US" sz="2400" dirty="0">
                <a:solidFill>
                  <a:srgbClr val="FF0000"/>
                </a:solidFill>
                <a:latin typeface="Times New Roman" panose="02020603050405020304" pitchFamily="18" charset="0"/>
                <a:ea typeface="SimSun" panose="02010600030101010101" pitchFamily="2" charset="-122"/>
              </a:rPr>
              <a:t>forward and cross edges never occur in a depth-first search of an undirected graph.</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solidFill>
                  <a:srgbClr val="FF0000"/>
                </a:solidFill>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solidFill>
                  <a:srgbClr val="0000FF"/>
                </a:solidFill>
                <a:latin typeface="Times New Roman" panose="02020603050405020304" pitchFamily="18" charset="0"/>
                <a:ea typeface="SimSun" panose="02010600030101010101" pitchFamily="2" charset="-122"/>
              </a:rPr>
              <a:t>Theorem  3.3 </a:t>
            </a:r>
            <a:endParaRPr lang="en-US" sz="2400" dirty="0">
              <a:solidFill>
                <a:srgbClr val="0000FF"/>
              </a:solidFill>
              <a:latin typeface="Courier New" panose="02070309020205020404" pitchFamily="49"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In a depth-first search of an undirected graph G,  every edge of  G  is either a tree edge or a back edge.</a:t>
            </a:r>
            <a:endParaRPr lang="en-US" sz="2400" dirty="0">
              <a:effectLst/>
              <a:latin typeface="Courier New" panose="02070309020205020404" pitchFamily="49" charset="0"/>
              <a:ea typeface="SimSun" panose="02010600030101010101" pitchFamily="2" charset="-122"/>
            </a:endParaRPr>
          </a:p>
        </p:txBody>
      </p:sp>
      <p:sp>
        <p:nvSpPr>
          <p:cNvPr id="4" name="Thought Bubble: Cloud 3">
            <a:extLst>
              <a:ext uri="{FF2B5EF4-FFF2-40B4-BE49-F238E27FC236}">
                <a16:creationId xmlns:a16="http://schemas.microsoft.com/office/drawing/2014/main" id="{23AE8B66-B6E2-4511-AD0A-23A8E69C8611}"/>
              </a:ext>
            </a:extLst>
          </p:cNvPr>
          <p:cNvSpPr/>
          <p:nvPr/>
        </p:nvSpPr>
        <p:spPr>
          <a:xfrm flipH="1">
            <a:off x="865928" y="3605518"/>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60101AFA-E8F0-497D-BC9A-C949AFA0937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495" y="354535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28F89A5-97CD-449A-A425-D9C8185B703C}"/>
              </a:ext>
            </a:extLst>
          </p:cNvPr>
          <p:cNvSpPr/>
          <p:nvPr/>
        </p:nvSpPr>
        <p:spPr>
          <a:xfrm>
            <a:off x="1613202" y="995987"/>
            <a:ext cx="6764180"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undirected graphs</a:t>
            </a:r>
          </a:p>
        </p:txBody>
      </p:sp>
    </p:spTree>
    <p:extLst>
      <p:ext uri="{BB962C8B-B14F-4D97-AF65-F5344CB8AC3E}">
        <p14:creationId xmlns:p14="http://schemas.microsoft.com/office/powerpoint/2010/main" val="16027905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883363"/>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3/14</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22"/>
          <p:cNvSpPr>
            <a:spLocks noChangeArrowheads="1"/>
          </p:cNvSpPr>
          <p:nvPr/>
        </p:nvSpPr>
        <p:spPr bwMode="auto">
          <a:xfrm>
            <a:off x="763304" y="1399423"/>
            <a:ext cx="7174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901090"/>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93128" y="1906325"/>
            <a:ext cx="128085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956525"/>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3011662"/>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3006044"/>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3013281"/>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/11</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3003853"/>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Rectangle 22"/>
          <p:cNvSpPr>
            <a:spLocks noChangeArrowheads="1"/>
          </p:cNvSpPr>
          <p:nvPr/>
        </p:nvSpPr>
        <p:spPr bwMode="auto">
          <a:xfrm>
            <a:off x="707428" y="3486671"/>
            <a:ext cx="7174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v		u</a:t>
            </a:r>
            <a:endParaRPr kumimoji="0" lang="en-US" altLang="en-US" sz="2400" b="0" i="0" u="none" strike="noStrike" cap="none" normalizeH="0" baseline="0" dirty="0">
              <a:ln>
                <a:noFill/>
              </a:ln>
              <a:solidFill>
                <a:schemeClr val="tx1"/>
              </a:solidFill>
              <a:effectLst/>
            </a:endParaRPr>
          </a:p>
        </p:txBody>
      </p:sp>
      <p:sp>
        <p:nvSpPr>
          <p:cNvPr id="45" name="Rectangle 22"/>
          <p:cNvSpPr>
            <a:spLocks noChangeArrowheads="1"/>
          </p:cNvSpPr>
          <p:nvPr/>
        </p:nvSpPr>
        <p:spPr bwMode="auto">
          <a:xfrm>
            <a:off x="1259090" y="2451374"/>
            <a:ext cx="50097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en-US" sz="2400" b="0" i="0" u="none" strike="noStrike" cap="none" normalizeH="0" baseline="0" dirty="0">
              <a:ln>
                <a:noFill/>
              </a:ln>
              <a:solidFill>
                <a:schemeClr val="tx1"/>
              </a:solidFill>
              <a:effectLst/>
            </a:endParaRPr>
          </a:p>
        </p:txBody>
      </p:sp>
      <p:sp>
        <p:nvSpPr>
          <p:cNvPr id="46" name="Rectangle 22"/>
          <p:cNvSpPr>
            <a:spLocks noChangeArrowheads="1"/>
          </p:cNvSpPr>
          <p:nvPr/>
        </p:nvSpPr>
        <p:spPr bwMode="auto">
          <a:xfrm>
            <a:off x="1481997" y="3270938"/>
            <a:ext cx="7174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		</a:t>
            </a:r>
            <a:endParaRPr kumimoji="0" lang="en-US" altLang="en-US" sz="2400" b="0" i="0" u="none" strike="noStrike" cap="none" normalizeH="0" baseline="0" dirty="0">
              <a:ln>
                <a:noFill/>
              </a:ln>
              <a:solidFill>
                <a:schemeClr val="tx1"/>
              </a:solidFill>
              <a:effectLst/>
            </a:endParaRPr>
          </a:p>
        </p:txBody>
      </p:sp>
      <p:sp>
        <p:nvSpPr>
          <p:cNvPr id="51" name="Rectangle 50"/>
          <p:cNvSpPr/>
          <p:nvPr/>
        </p:nvSpPr>
        <p:spPr>
          <a:xfrm>
            <a:off x="8388239" y="1369407"/>
            <a:ext cx="3092313"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s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z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w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v</a:t>
            </a:r>
            <a:endParaRPr lang="en-US" sz="24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z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y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x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w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s</a:t>
            </a:r>
            <a:endParaRPr lang="en-US" altLang="zh-CN" sz="40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s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z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x</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v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t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u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s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w</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y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x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z</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x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w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z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y</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v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s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z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x</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u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t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v</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u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a:t>
            </a:r>
            <a:endParaRPr lang="en-US" sz="2400" dirty="0">
              <a:latin typeface="Times New Roman" panose="02020603050405020304" pitchFamily="18" charset="0"/>
              <a:cs typeface="Times New Roman" panose="02020603050405020304" pitchFamily="18" charset="0"/>
            </a:endParaRPr>
          </a:p>
        </p:txBody>
      </p:sp>
      <p:cxnSp>
        <p:nvCxnSpPr>
          <p:cNvPr id="31" name="Straight Connector 30"/>
          <p:cNvCxnSpPr>
            <a:stCxn id="24" idx="2"/>
          </p:cNvCxnSpPr>
          <p:nvPr/>
        </p:nvCxnSpPr>
        <p:spPr>
          <a:xfrm flipH="1">
            <a:off x="2269098" y="2145286"/>
            <a:ext cx="708261" cy="11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202035" y="2137327"/>
            <a:ext cx="708261" cy="11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7" idx="0"/>
          </p:cNvCxnSpPr>
          <p:nvPr/>
        </p:nvCxnSpPr>
        <p:spPr>
          <a:xfrm flipV="1">
            <a:off x="1672962" y="2393880"/>
            <a:ext cx="15846" cy="617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a:stCxn id="29" idx="0"/>
            <a:endCxn id="25" idx="4"/>
          </p:cNvCxnSpPr>
          <p:nvPr/>
        </p:nvCxnSpPr>
        <p:spPr>
          <a:xfrm flipV="1">
            <a:off x="5500641" y="2394716"/>
            <a:ext cx="32916" cy="618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417462" y="2420031"/>
            <a:ext cx="15846" cy="617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7"/>
          </p:cNvCxnSpPr>
          <p:nvPr/>
        </p:nvCxnSpPr>
        <p:spPr>
          <a:xfrm flipV="1">
            <a:off x="5954401" y="2451375"/>
            <a:ext cx="1318210" cy="6314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183715" y="3297908"/>
            <a:ext cx="708261" cy="11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228798" y="3288864"/>
            <a:ext cx="708261" cy="11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8" idx="0"/>
          </p:cNvCxnSpPr>
          <p:nvPr/>
        </p:nvCxnSpPr>
        <p:spPr>
          <a:xfrm flipH="1" flipV="1">
            <a:off x="3548534" y="2380813"/>
            <a:ext cx="15479" cy="625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8" idx="7"/>
          </p:cNvCxnSpPr>
          <p:nvPr/>
        </p:nvCxnSpPr>
        <p:spPr>
          <a:xfrm flipV="1">
            <a:off x="4009967" y="2352304"/>
            <a:ext cx="1151394" cy="725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097741" y="2371374"/>
            <a:ext cx="1151394" cy="725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81997" y="4609652"/>
            <a:ext cx="7329495" cy="1107996"/>
          </a:xfrm>
          <a:prstGeom prst="rect">
            <a:avLst/>
          </a:prstGeom>
          <a:noFill/>
        </p:spPr>
        <p:txBody>
          <a:bodyPr wrap="square" rtlCol="0">
            <a:spAutoFit/>
          </a:bodyPr>
          <a:lstStyle/>
          <a:p>
            <a:r>
              <a:rPr lang="en-US" strike="sngStrike" dirty="0"/>
              <a:t>Figure 3.3</a:t>
            </a:r>
          </a:p>
          <a:p>
            <a:r>
              <a:rPr lang="en-US" sz="2400" dirty="0">
                <a:latin typeface="Times New Roman" panose="02020603050405020304" pitchFamily="18" charset="0"/>
                <a:cs typeface="Times New Roman" panose="02020603050405020304" pitchFamily="18" charset="0"/>
              </a:rPr>
              <a:t>Figure 3.11  The result of a depth-first search of an undirected graph with its adjacency list of the graph.</a:t>
            </a:r>
          </a:p>
        </p:txBody>
      </p:sp>
      <p:cxnSp>
        <p:nvCxnSpPr>
          <p:cNvPr id="35" name="Straight Connector 34"/>
          <p:cNvCxnSpPr>
            <a:stCxn id="29" idx="6"/>
            <a:endCxn id="30" idx="2"/>
          </p:cNvCxnSpPr>
          <p:nvPr/>
        </p:nvCxnSpPr>
        <p:spPr>
          <a:xfrm flipV="1">
            <a:off x="6142354" y="3250599"/>
            <a:ext cx="66424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hought Bubble: Cloud 42">
            <a:extLst>
              <a:ext uri="{FF2B5EF4-FFF2-40B4-BE49-F238E27FC236}">
                <a16:creationId xmlns:a16="http://schemas.microsoft.com/office/drawing/2014/main" id="{77E9CD12-6D2D-4DC1-ACF0-23285DA3A059}"/>
              </a:ext>
            </a:extLst>
          </p:cNvPr>
          <p:cNvSpPr/>
          <p:nvPr/>
        </p:nvSpPr>
        <p:spPr>
          <a:xfrm flipH="1">
            <a:off x="541012" y="3919286"/>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9" name="Picture 38" descr="Image result for smiley face images">
            <a:extLst>
              <a:ext uri="{FF2B5EF4-FFF2-40B4-BE49-F238E27FC236}">
                <a16:creationId xmlns:a16="http://schemas.microsoft.com/office/drawing/2014/main" id="{9291E06B-D8C5-4A56-AE86-73C6606BD2C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341" y="3889201"/>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978AAE85-7773-4329-84EB-6FB8CEFA4ADC}"/>
              </a:ext>
            </a:extLst>
          </p:cNvPr>
          <p:cNvSpPr/>
          <p:nvPr/>
        </p:nvSpPr>
        <p:spPr>
          <a:xfrm>
            <a:off x="1174075" y="459855"/>
            <a:ext cx="6764180"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undirected graphs</a:t>
            </a:r>
          </a:p>
        </p:txBody>
      </p:sp>
    </p:spTree>
    <p:extLst>
      <p:ext uri="{BB962C8B-B14F-4D97-AF65-F5344CB8AC3E}">
        <p14:creationId xmlns:p14="http://schemas.microsoft.com/office/powerpoint/2010/main" val="14258047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437"/>
          <p:cNvSpPr>
            <a:spLocks noChangeArrowheads="1"/>
          </p:cNvSpPr>
          <p:nvPr/>
        </p:nvSpPr>
        <p:spPr bwMode="auto">
          <a:xfrm>
            <a:off x="6892183" y="746638"/>
            <a:ext cx="1393978"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6061436" y="1495736"/>
            <a:ext cx="1349545"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z 2</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5073902" y="2244834"/>
            <a:ext cx="1402313"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3/14</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Oval 437"/>
          <p:cNvSpPr>
            <a:spLocks noChangeArrowheads="1"/>
          </p:cNvSpPr>
          <p:nvPr/>
        </p:nvSpPr>
        <p:spPr bwMode="auto">
          <a:xfrm>
            <a:off x="4106901" y="2993932"/>
            <a:ext cx="1421276"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Oval 437"/>
          <p:cNvSpPr>
            <a:spLocks noChangeArrowheads="1"/>
          </p:cNvSpPr>
          <p:nvPr/>
        </p:nvSpPr>
        <p:spPr bwMode="auto">
          <a:xfrm>
            <a:off x="3046473" y="3732596"/>
            <a:ext cx="1497262"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w 5</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Oval 437"/>
          <p:cNvSpPr>
            <a:spLocks noChangeArrowheads="1"/>
          </p:cNvSpPr>
          <p:nvPr/>
        </p:nvSpPr>
        <p:spPr bwMode="auto">
          <a:xfrm>
            <a:off x="2199242" y="4502715"/>
            <a:ext cx="1486398"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v 6</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/11</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Oval 437"/>
          <p:cNvSpPr>
            <a:spLocks noChangeArrowheads="1"/>
          </p:cNvSpPr>
          <p:nvPr/>
        </p:nvSpPr>
        <p:spPr bwMode="auto">
          <a:xfrm>
            <a:off x="2966225" y="5303940"/>
            <a:ext cx="143883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t 7</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p:cNvSpPr>
            <a:spLocks noChangeArrowheads="1"/>
          </p:cNvSpPr>
          <p:nvPr/>
        </p:nvSpPr>
        <p:spPr bwMode="auto">
          <a:xfrm>
            <a:off x="4006834" y="6037429"/>
            <a:ext cx="1347591"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u 8</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9" name="AutoShape 480"/>
          <p:cNvCxnSpPr>
            <a:cxnSpLocks noChangeShapeType="1"/>
          </p:cNvCxnSpPr>
          <p:nvPr/>
        </p:nvCxnSpPr>
        <p:spPr bwMode="auto">
          <a:xfrm flipV="1">
            <a:off x="2564091" y="6269043"/>
            <a:ext cx="1442743" cy="15132"/>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53" name="AutoShape 480"/>
          <p:cNvCxnSpPr>
            <a:cxnSpLocks noChangeShapeType="1"/>
          </p:cNvCxnSpPr>
          <p:nvPr/>
        </p:nvCxnSpPr>
        <p:spPr bwMode="auto">
          <a:xfrm>
            <a:off x="2435729" y="1720717"/>
            <a:ext cx="525521" cy="2834171"/>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58" name="AutoShape 480"/>
          <p:cNvCxnSpPr>
            <a:cxnSpLocks noChangeShapeType="1"/>
          </p:cNvCxnSpPr>
          <p:nvPr/>
        </p:nvCxnSpPr>
        <p:spPr bwMode="auto">
          <a:xfrm>
            <a:off x="3284232" y="2012991"/>
            <a:ext cx="613759" cy="1726886"/>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3" name="AutoShape 480"/>
          <p:cNvCxnSpPr>
            <a:cxnSpLocks noChangeShapeType="1"/>
          </p:cNvCxnSpPr>
          <p:nvPr/>
        </p:nvCxnSpPr>
        <p:spPr bwMode="auto">
          <a:xfrm>
            <a:off x="3736915" y="2242191"/>
            <a:ext cx="348036" cy="1539299"/>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7" name="AutoShape 480"/>
          <p:cNvCxnSpPr>
            <a:cxnSpLocks noChangeShapeType="1"/>
          </p:cNvCxnSpPr>
          <p:nvPr/>
        </p:nvCxnSpPr>
        <p:spPr bwMode="auto">
          <a:xfrm flipV="1">
            <a:off x="5528177" y="3265299"/>
            <a:ext cx="1442743" cy="15132"/>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71" name="Text Box 1125"/>
          <p:cNvSpPr txBox="1"/>
          <p:nvPr/>
        </p:nvSpPr>
        <p:spPr>
          <a:xfrm>
            <a:off x="5959995" y="6122567"/>
            <a:ext cx="5475605" cy="3232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DFS requires a Pushdown Automaton with markers. </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0" name="Rectangle 69"/>
          <p:cNvSpPr/>
          <p:nvPr/>
        </p:nvSpPr>
        <p:spPr>
          <a:xfrm>
            <a:off x="5876345" y="5201374"/>
            <a:ext cx="5487400" cy="830997"/>
          </a:xfrm>
          <a:prstGeom prst="rect">
            <a:avLst/>
          </a:prstGeom>
        </p:spPr>
        <p:txBody>
          <a:bodyPr wrap="none">
            <a:spAutoFit/>
          </a:bodyPr>
          <a:lstStyle/>
          <a:p>
            <a:r>
              <a:rPr lang="en-US" sz="2400" b="1" dirty="0"/>
              <a:t> </a:t>
            </a:r>
            <a:r>
              <a:rPr lang="en-US" sz="2400" dirty="0">
                <a:latin typeface="Times New Roman" panose="02020603050405020304" pitchFamily="18" charset="0"/>
                <a:cs typeface="Times New Roman" panose="02020603050405020304" pitchFamily="18" charset="0"/>
              </a:rPr>
              <a:t>String representation of the DFS Tree</a:t>
            </a:r>
          </a:p>
          <a:p>
            <a:r>
              <a:rPr lang="en-US" sz="2400" b="1" dirty="0">
                <a:latin typeface="Times New Roman" panose="02020603050405020304" pitchFamily="18" charset="0"/>
                <a:ea typeface="SimSun" panose="02010600030101010101" pitchFamily="2" charset="-122"/>
              </a:rPr>
              <a:t>(s (z ( y (x (w (v (t (u u) t) v) w) x) y) z) s)</a:t>
            </a:r>
            <a:endParaRPr lang="en-US" sz="2400" dirty="0"/>
          </a:p>
        </p:txBody>
      </p:sp>
      <p:sp>
        <p:nvSpPr>
          <p:cNvPr id="72" name="Rectangle 71"/>
          <p:cNvSpPr/>
          <p:nvPr/>
        </p:nvSpPr>
        <p:spPr>
          <a:xfrm>
            <a:off x="6105577" y="3561292"/>
            <a:ext cx="3453202" cy="1685077"/>
          </a:xfrm>
          <a:prstGeom prst="rect">
            <a:avLst/>
          </a:prstGeom>
        </p:spPr>
        <p:txBody>
          <a:bodyPr wrap="square">
            <a:spAutoFit/>
          </a:bodyPr>
          <a:lstStyle/>
          <a:p>
            <a:pPr>
              <a:spcAft>
                <a:spcPts val="300"/>
              </a:spcAft>
            </a:pPr>
            <a:r>
              <a:rPr lang="en-US" sz="2400" dirty="0">
                <a:latin typeface="Times New Roman" panose="02020603050405020304" pitchFamily="18" charset="0"/>
                <a:cs typeface="Times New Roman" panose="02020603050405020304" pitchFamily="18" charset="0"/>
              </a:rPr>
              <a:t>Push onto order</a:t>
            </a:r>
          </a:p>
          <a:p>
            <a:pPr>
              <a:spcAft>
                <a:spcPts val="300"/>
              </a:spcAft>
            </a:pPr>
            <a:r>
              <a:rPr lang="en-US" sz="2400" dirty="0">
                <a:latin typeface="Times New Roman" panose="02020603050405020304" pitchFamily="18" charset="0"/>
                <a:cs typeface="Times New Roman" panose="02020603050405020304" pitchFamily="18" charset="0"/>
              </a:rPr>
              <a:t>	s z y x w v t u </a:t>
            </a:r>
          </a:p>
          <a:p>
            <a:pPr>
              <a:spcAft>
                <a:spcPts val="300"/>
              </a:spcAft>
            </a:pPr>
            <a:r>
              <a:rPr lang="en-US" sz="2400" dirty="0">
                <a:latin typeface="Times New Roman" panose="02020603050405020304" pitchFamily="18" charset="0"/>
                <a:cs typeface="Times New Roman" panose="02020603050405020304" pitchFamily="18" charset="0"/>
              </a:rPr>
              <a:t>Pop off order</a:t>
            </a:r>
          </a:p>
          <a:p>
            <a:pPr>
              <a:spcAft>
                <a:spcPts val="300"/>
              </a:spcAft>
            </a:pPr>
            <a:r>
              <a:rPr lang="en-US" sz="2400" dirty="0">
                <a:latin typeface="Times New Roman" panose="02020603050405020304" pitchFamily="18" charset="0"/>
                <a:ea typeface="SimSun" panose="02010600030101010101" pitchFamily="2" charset="-122"/>
              </a:rPr>
              <a:t>	u t v w x y z s</a:t>
            </a:r>
            <a:endParaRPr lang="en-US" sz="2400" dirty="0">
              <a:effectLst/>
              <a:latin typeface="Courier New" panose="02070309020205020404" pitchFamily="49" charset="0"/>
              <a:ea typeface="SimSun" panose="02010600030101010101" pitchFamily="2" charset="-122"/>
            </a:endParaRPr>
          </a:p>
        </p:txBody>
      </p:sp>
      <p:sp>
        <p:nvSpPr>
          <p:cNvPr id="73" name="Rectangle 72"/>
          <p:cNvSpPr/>
          <p:nvPr/>
        </p:nvSpPr>
        <p:spPr>
          <a:xfrm>
            <a:off x="2243328" y="2419367"/>
            <a:ext cx="338554" cy="369332"/>
          </a:xfrm>
          <a:prstGeom prst="rect">
            <a:avLst/>
          </a:prstGeom>
        </p:spPr>
        <p:txBody>
          <a:bodyPr wrap="none">
            <a:spAutoFit/>
          </a:bodyPr>
          <a:lstStyle/>
          <a:p>
            <a:r>
              <a:rPr lang="en-US" b="1" dirty="0">
                <a:latin typeface="Times New Roman" panose="02020603050405020304" pitchFamily="18" charset="0"/>
                <a:ea typeface="SimSun" panose="02010600030101010101" pitchFamily="2" charset="-122"/>
              </a:rPr>
              <a:t>B</a:t>
            </a:r>
            <a:endParaRPr lang="en-US" dirty="0"/>
          </a:p>
        </p:txBody>
      </p:sp>
      <p:sp>
        <p:nvSpPr>
          <p:cNvPr id="75" name="Rectangle 74"/>
          <p:cNvSpPr/>
          <p:nvPr/>
        </p:nvSpPr>
        <p:spPr>
          <a:xfrm>
            <a:off x="3197737" y="2541394"/>
            <a:ext cx="338554" cy="369332"/>
          </a:xfrm>
          <a:prstGeom prst="rect">
            <a:avLst/>
          </a:prstGeom>
        </p:spPr>
        <p:txBody>
          <a:bodyPr wrap="none">
            <a:spAutoFit/>
          </a:bodyPr>
          <a:lstStyle/>
          <a:p>
            <a:r>
              <a:rPr lang="en-US" b="1" dirty="0">
                <a:latin typeface="Times New Roman" panose="02020603050405020304" pitchFamily="18" charset="0"/>
                <a:ea typeface="SimSun" panose="02010600030101010101" pitchFamily="2" charset="-122"/>
              </a:rPr>
              <a:t>B</a:t>
            </a:r>
            <a:endParaRPr lang="en-US" dirty="0"/>
          </a:p>
        </p:txBody>
      </p:sp>
      <p:sp>
        <p:nvSpPr>
          <p:cNvPr id="76" name="Rectangle 75"/>
          <p:cNvSpPr/>
          <p:nvPr/>
        </p:nvSpPr>
        <p:spPr>
          <a:xfrm>
            <a:off x="3878038" y="2476977"/>
            <a:ext cx="338554" cy="369332"/>
          </a:xfrm>
          <a:prstGeom prst="rect">
            <a:avLst/>
          </a:prstGeom>
        </p:spPr>
        <p:txBody>
          <a:bodyPr wrap="none">
            <a:spAutoFit/>
          </a:bodyPr>
          <a:lstStyle/>
          <a:p>
            <a:r>
              <a:rPr lang="en-US" b="1" dirty="0">
                <a:latin typeface="Times New Roman" panose="02020603050405020304" pitchFamily="18" charset="0"/>
                <a:ea typeface="SimSun" panose="02010600030101010101" pitchFamily="2" charset="-122"/>
              </a:rPr>
              <a:t>B</a:t>
            </a:r>
            <a:endParaRPr lang="en-US" dirty="0"/>
          </a:p>
        </p:txBody>
      </p:sp>
      <p:sp>
        <p:nvSpPr>
          <p:cNvPr id="77" name="Rectangle 76"/>
          <p:cNvSpPr/>
          <p:nvPr/>
        </p:nvSpPr>
        <p:spPr>
          <a:xfrm>
            <a:off x="6934372" y="2478705"/>
            <a:ext cx="338554" cy="369332"/>
          </a:xfrm>
          <a:prstGeom prst="rect">
            <a:avLst/>
          </a:prstGeom>
        </p:spPr>
        <p:txBody>
          <a:bodyPr wrap="none">
            <a:spAutoFit/>
          </a:bodyPr>
          <a:lstStyle/>
          <a:p>
            <a:r>
              <a:rPr lang="en-US" b="1" dirty="0">
                <a:latin typeface="Times New Roman" panose="02020603050405020304" pitchFamily="18" charset="0"/>
                <a:ea typeface="SimSun" panose="02010600030101010101" pitchFamily="2" charset="-122"/>
              </a:rPr>
              <a:t>B</a:t>
            </a:r>
            <a:endParaRPr lang="en-US" dirty="0"/>
          </a:p>
        </p:txBody>
      </p:sp>
      <p:sp>
        <p:nvSpPr>
          <p:cNvPr id="78" name="Rectangle 77"/>
          <p:cNvSpPr/>
          <p:nvPr/>
        </p:nvSpPr>
        <p:spPr>
          <a:xfrm>
            <a:off x="2196905" y="5663373"/>
            <a:ext cx="338554" cy="369332"/>
          </a:xfrm>
          <a:prstGeom prst="rect">
            <a:avLst/>
          </a:prstGeom>
        </p:spPr>
        <p:txBody>
          <a:bodyPr wrap="none">
            <a:spAutoFit/>
          </a:bodyPr>
          <a:lstStyle/>
          <a:p>
            <a:r>
              <a:rPr lang="en-US" b="1" dirty="0">
                <a:latin typeface="Times New Roman" panose="02020603050405020304" pitchFamily="18" charset="0"/>
                <a:ea typeface="SimSun" panose="02010600030101010101" pitchFamily="2" charset="-122"/>
              </a:rPr>
              <a:t>B</a:t>
            </a:r>
            <a:endParaRPr lang="en-US" dirty="0"/>
          </a:p>
        </p:txBody>
      </p:sp>
      <p:sp>
        <p:nvSpPr>
          <p:cNvPr id="39" name="Rectangle 38"/>
          <p:cNvSpPr/>
          <p:nvPr/>
        </p:nvSpPr>
        <p:spPr>
          <a:xfrm>
            <a:off x="8742694" y="513098"/>
            <a:ext cx="3092313"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s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z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w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v</a:t>
            </a:r>
            <a:endParaRPr lang="en-US" sz="24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z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y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x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w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s</a:t>
            </a:r>
            <a:endParaRPr lang="en-US" altLang="zh-CN" sz="40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s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z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x</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v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t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u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s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w</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y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x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z</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x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w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z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y</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v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s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z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x</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u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t </a:t>
            </a:r>
            <a:r>
              <a:rPr lang="en-US" sz="2400" b="1" dirty="0">
                <a:latin typeface="Times New Roman" panose="020206030504050203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v</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u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a:t>
            </a:r>
            <a:endParaRPr lang="en-US" sz="2400" dirty="0">
              <a:latin typeface="Times New Roman" panose="02020603050405020304" pitchFamily="18" charset="0"/>
              <a:cs typeface="Times New Roman" panose="02020603050405020304" pitchFamily="18" charset="0"/>
            </a:endParaRPr>
          </a:p>
        </p:txBody>
      </p:sp>
      <p:sp>
        <p:nvSpPr>
          <p:cNvPr id="40" name="Thought Bubble: Cloud 39">
            <a:extLst>
              <a:ext uri="{FF2B5EF4-FFF2-40B4-BE49-F238E27FC236}">
                <a16:creationId xmlns:a16="http://schemas.microsoft.com/office/drawing/2014/main" id="{B500A9F4-B13B-4B2F-AB1E-681E69CD055B}"/>
              </a:ext>
            </a:extLst>
          </p:cNvPr>
          <p:cNvSpPr/>
          <p:nvPr/>
        </p:nvSpPr>
        <p:spPr>
          <a:xfrm flipH="1">
            <a:off x="873668" y="2375372"/>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7" name="Picture 36" descr="Image result for smiley face images">
            <a:extLst>
              <a:ext uri="{FF2B5EF4-FFF2-40B4-BE49-F238E27FC236}">
                <a16:creationId xmlns:a16="http://schemas.microsoft.com/office/drawing/2014/main" id="{C111DD8D-801D-41D8-ACEA-964727D903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842" y="2345287"/>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1BAC97F5-9079-4086-8DB2-1D5944238033}"/>
              </a:ext>
            </a:extLst>
          </p:cNvPr>
          <p:cNvSpPr/>
          <p:nvPr/>
        </p:nvSpPr>
        <p:spPr>
          <a:xfrm>
            <a:off x="805283" y="90433"/>
            <a:ext cx="6764180"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undirected graphs</a:t>
            </a:r>
          </a:p>
        </p:txBody>
      </p:sp>
      <p:cxnSp>
        <p:nvCxnSpPr>
          <p:cNvPr id="3" name="Straight Connector 2">
            <a:extLst>
              <a:ext uri="{FF2B5EF4-FFF2-40B4-BE49-F238E27FC236}">
                <a16:creationId xmlns:a16="http://schemas.microsoft.com/office/drawing/2014/main" id="{A1C1F05C-BBCE-4B97-80DA-C694632994E5}"/>
              </a:ext>
            </a:extLst>
          </p:cNvPr>
          <p:cNvCxnSpPr>
            <a:stCxn id="28" idx="4"/>
            <a:endCxn id="29" idx="7"/>
          </p:cNvCxnSpPr>
          <p:nvPr/>
        </p:nvCxnSpPr>
        <p:spPr>
          <a:xfrm flipH="1">
            <a:off x="7213345" y="1235029"/>
            <a:ext cx="375827" cy="332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52F79C2-AA1E-4077-80F1-8D2952271D7A}"/>
              </a:ext>
            </a:extLst>
          </p:cNvPr>
          <p:cNvCxnSpPr/>
          <p:nvPr/>
        </p:nvCxnSpPr>
        <p:spPr>
          <a:xfrm flipH="1">
            <a:off x="6278297" y="1955520"/>
            <a:ext cx="375827" cy="332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73DE43-80AC-42CE-82AF-C3DDDEDE5653}"/>
              </a:ext>
            </a:extLst>
          </p:cNvPr>
          <p:cNvCxnSpPr/>
          <p:nvPr/>
        </p:nvCxnSpPr>
        <p:spPr>
          <a:xfrm flipH="1">
            <a:off x="5251553" y="2705268"/>
            <a:ext cx="375827" cy="332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9338231-22E4-43CC-A64B-E5C33EA66F97}"/>
              </a:ext>
            </a:extLst>
          </p:cNvPr>
          <p:cNvCxnSpPr/>
          <p:nvPr/>
        </p:nvCxnSpPr>
        <p:spPr>
          <a:xfrm flipH="1">
            <a:off x="4306466" y="3489833"/>
            <a:ext cx="375827" cy="332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58DD1E2-00F5-40F8-A723-112D9693AE66}"/>
              </a:ext>
            </a:extLst>
          </p:cNvPr>
          <p:cNvCxnSpPr/>
          <p:nvPr/>
        </p:nvCxnSpPr>
        <p:spPr>
          <a:xfrm flipH="1">
            <a:off x="3379092" y="4195736"/>
            <a:ext cx="375827" cy="332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B95049C-F88C-451D-A9AC-465EFA81513E}"/>
              </a:ext>
            </a:extLst>
          </p:cNvPr>
          <p:cNvCxnSpPr>
            <a:cxnSpLocks/>
            <a:endCxn id="34" idx="0"/>
          </p:cNvCxnSpPr>
          <p:nvPr/>
        </p:nvCxnSpPr>
        <p:spPr>
          <a:xfrm>
            <a:off x="3086012" y="4971710"/>
            <a:ext cx="599628" cy="332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0FAB7D0-E550-434F-BC0F-2E23C9176E7A}"/>
              </a:ext>
            </a:extLst>
          </p:cNvPr>
          <p:cNvCxnSpPr>
            <a:cxnSpLocks/>
            <a:endCxn id="35" idx="0"/>
          </p:cNvCxnSpPr>
          <p:nvPr/>
        </p:nvCxnSpPr>
        <p:spPr>
          <a:xfrm>
            <a:off x="3910933" y="5766779"/>
            <a:ext cx="769697" cy="270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AutoShape 480">
            <a:extLst>
              <a:ext uri="{FF2B5EF4-FFF2-40B4-BE49-F238E27FC236}">
                <a16:creationId xmlns:a16="http://schemas.microsoft.com/office/drawing/2014/main" id="{47276BDF-F9EC-4F4E-8E83-5E80D661C1A4}"/>
              </a:ext>
            </a:extLst>
          </p:cNvPr>
          <p:cNvCxnSpPr>
            <a:cxnSpLocks noChangeShapeType="1"/>
            <a:stCxn id="33" idx="4"/>
          </p:cNvCxnSpPr>
          <p:nvPr/>
        </p:nvCxnSpPr>
        <p:spPr bwMode="auto">
          <a:xfrm flipH="1">
            <a:off x="2570857" y="4977352"/>
            <a:ext cx="371584" cy="1306822"/>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1" name="AutoShape 480">
            <a:extLst>
              <a:ext uri="{FF2B5EF4-FFF2-40B4-BE49-F238E27FC236}">
                <a16:creationId xmlns:a16="http://schemas.microsoft.com/office/drawing/2014/main" id="{43A0E2D8-8D96-4ED9-89DA-3E73330E49E8}"/>
              </a:ext>
            </a:extLst>
          </p:cNvPr>
          <p:cNvCxnSpPr>
            <a:cxnSpLocks noChangeShapeType="1"/>
            <a:stCxn id="29" idx="4"/>
          </p:cNvCxnSpPr>
          <p:nvPr/>
        </p:nvCxnSpPr>
        <p:spPr bwMode="auto">
          <a:xfrm>
            <a:off x="6736209" y="1984127"/>
            <a:ext cx="230514" cy="12990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2" name="AutoShape 480">
            <a:extLst>
              <a:ext uri="{FF2B5EF4-FFF2-40B4-BE49-F238E27FC236}">
                <a16:creationId xmlns:a16="http://schemas.microsoft.com/office/drawing/2014/main" id="{D9CCE1C1-9A80-417E-B8F5-1E9E2BEACB3F}"/>
              </a:ext>
            </a:extLst>
          </p:cNvPr>
          <p:cNvCxnSpPr>
            <a:cxnSpLocks noChangeShapeType="1"/>
            <a:endCxn id="29" idx="2"/>
          </p:cNvCxnSpPr>
          <p:nvPr/>
        </p:nvCxnSpPr>
        <p:spPr bwMode="auto">
          <a:xfrm flipV="1">
            <a:off x="3748515" y="1739932"/>
            <a:ext cx="2312921" cy="51340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6" name="AutoShape 480">
            <a:extLst>
              <a:ext uri="{FF2B5EF4-FFF2-40B4-BE49-F238E27FC236}">
                <a16:creationId xmlns:a16="http://schemas.microsoft.com/office/drawing/2014/main" id="{C7530D99-71E7-4D6D-862F-1C21E01C42EE}"/>
              </a:ext>
            </a:extLst>
          </p:cNvPr>
          <p:cNvCxnSpPr>
            <a:cxnSpLocks noChangeShapeType="1"/>
            <a:endCxn id="28" idx="3"/>
          </p:cNvCxnSpPr>
          <p:nvPr/>
        </p:nvCxnSpPr>
        <p:spPr bwMode="auto">
          <a:xfrm flipV="1">
            <a:off x="3293148" y="1163506"/>
            <a:ext cx="3803178" cy="85743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8" name="AutoShape 480">
            <a:extLst>
              <a:ext uri="{FF2B5EF4-FFF2-40B4-BE49-F238E27FC236}">
                <a16:creationId xmlns:a16="http://schemas.microsoft.com/office/drawing/2014/main" id="{9D6C6660-304A-4341-943B-AFBF97EBEA47}"/>
              </a:ext>
            </a:extLst>
          </p:cNvPr>
          <p:cNvCxnSpPr>
            <a:cxnSpLocks noChangeShapeType="1"/>
            <a:endCxn id="28" idx="2"/>
          </p:cNvCxnSpPr>
          <p:nvPr/>
        </p:nvCxnSpPr>
        <p:spPr bwMode="auto">
          <a:xfrm flipV="1">
            <a:off x="2424480" y="990834"/>
            <a:ext cx="4467703" cy="771658"/>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019640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5323" y="1541153"/>
            <a:ext cx="9405186" cy="4708981"/>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Directed acyclic graphs (DAG)</a:t>
            </a:r>
            <a:endParaRPr lang="en-US" sz="2400" dirty="0">
              <a:latin typeface="Courier New" panose="02070309020205020404" pitchFamily="49" charset="0"/>
              <a:ea typeface="SimSun" panose="02010600030101010101" pitchFamily="2" charset="-122"/>
            </a:endParaRPr>
          </a:p>
          <a:p>
            <a:pPr marL="461963" indent="-461963">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a:t>
            </a:r>
            <a:r>
              <a:rPr lang="en-US" sz="2400" dirty="0">
                <a:solidFill>
                  <a:srgbClr val="0000FF"/>
                </a:solidFill>
                <a:latin typeface="Times New Roman" panose="02020603050405020304" pitchFamily="18" charset="0"/>
                <a:ea typeface="SimSun" panose="02010600030101010101" pitchFamily="2" charset="-122"/>
              </a:rPr>
              <a:t>cycle</a:t>
            </a:r>
            <a:r>
              <a:rPr lang="en-US" sz="2400" dirty="0">
                <a:latin typeface="Times New Roman" panose="02020603050405020304" pitchFamily="18" charset="0"/>
                <a:ea typeface="SimSun" panose="02010600030101010101" pitchFamily="2" charset="-122"/>
              </a:rPr>
              <a:t> in a directed graph is a circular path </a:t>
            </a:r>
          </a:p>
          <a:p>
            <a:pPr>
              <a:lnSpc>
                <a:spcPct val="150000"/>
              </a:lnSpc>
            </a:pPr>
            <a:r>
              <a:rPr lang="en-US" sz="2400" dirty="0">
                <a:latin typeface="Times New Roman" panose="02020603050405020304" pitchFamily="18" charset="0"/>
                <a:ea typeface="SimSun" panose="02010600030101010101" pitchFamily="2" charset="-122"/>
              </a:rPr>
              <a:t>	v</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r>
              <a:rPr lang="en-US" sz="2400" dirty="0">
                <a:latin typeface="Cambria Math" panose="020405030504060302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rPr>
              <a:t>  v</a:t>
            </a:r>
            <a:r>
              <a:rPr lang="en-US" sz="2400"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r>
              <a:rPr lang="en-US" sz="2400" dirty="0">
                <a:latin typeface="Cambria Math" panose="020405030504060302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v</a:t>
            </a:r>
            <a:r>
              <a:rPr lang="en-US" sz="2400" baseline="-25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 </a:t>
            </a:r>
            <a:r>
              <a:rPr lang="en-US" sz="2400" dirty="0">
                <a:latin typeface="Cambria Math" panose="02040503050406030204" pitchFamily="18" charset="0"/>
                <a:ea typeface="SimSun" panose="02010600030101010101" pitchFamily="2" charset="-122"/>
                <a:cs typeface="Times New Roman" panose="02020603050405020304" pitchFamily="18" charset="0"/>
              </a:rPr>
              <a:t>→ … </a:t>
            </a:r>
            <a:r>
              <a:rPr lang="en-US" sz="2400" dirty="0">
                <a:latin typeface="Times New Roman" panose="02020603050405020304" pitchFamily="18" charset="0"/>
                <a:ea typeface="SimSun" panose="02010600030101010101" pitchFamily="2" charset="-122"/>
              </a:rPr>
              <a:t> </a:t>
            </a:r>
            <a:r>
              <a:rPr lang="en-US" sz="2400" dirty="0">
                <a:latin typeface="Cambria Math" panose="020405030504060302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a:t>
            </a:r>
            <a:r>
              <a:rPr lang="en-US" sz="2400" dirty="0">
                <a:latin typeface="Cambria Math" panose="020405030504060302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rPr>
              <a:t> v</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r>
              <a:rPr lang="en-US" sz="2400" dirty="0">
                <a:latin typeface="Cambria Math" panose="020405030504060302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rPr>
              <a:t>  </a:t>
            </a:r>
          </a:p>
          <a:p>
            <a:pPr marL="461963" indent="-461963">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example, Figure 3.10 has two of them. </a:t>
            </a:r>
          </a:p>
          <a:p>
            <a:pPr marL="919163" lvl="1" indent="-461963">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It has a cycle z </a:t>
            </a:r>
            <a:r>
              <a:rPr lang="en-US" sz="2400" dirty="0">
                <a:latin typeface="Cambria Math" panose="020405030504060302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rPr>
              <a:t> w </a:t>
            </a:r>
            <a:r>
              <a:rPr lang="en-US" sz="2400" dirty="0">
                <a:latin typeface="Cambria Math" panose="020405030504060302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x </a:t>
            </a:r>
            <a:r>
              <a:rPr lang="en-US" sz="2400" dirty="0">
                <a:latin typeface="Cambria Math" panose="020405030504060302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z, and a cycle z </a:t>
            </a:r>
            <a:r>
              <a:rPr lang="en-US" sz="2400" dirty="0">
                <a:latin typeface="Cambria Math" panose="020405030504060302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rPr>
              <a:t> y </a:t>
            </a:r>
            <a:r>
              <a:rPr lang="en-US" sz="2400" dirty="0">
                <a:latin typeface="Cambria Math" panose="020405030504060302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x </a:t>
            </a:r>
            <a:r>
              <a:rPr lang="en-US" sz="2400" dirty="0">
                <a:latin typeface="Cambria Math" panose="020405030504060302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z.  </a:t>
            </a:r>
          </a:p>
          <a:p>
            <a:pPr marL="461963" indent="-461963">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graph without cycles is </a:t>
            </a:r>
            <a:r>
              <a:rPr lang="en-US" sz="2400" dirty="0">
                <a:solidFill>
                  <a:srgbClr val="0000FF"/>
                </a:solidFill>
                <a:latin typeface="Times New Roman" panose="02020603050405020304" pitchFamily="18" charset="0"/>
                <a:ea typeface="SimSun" panose="02010600030101010101" pitchFamily="2" charset="-122"/>
              </a:rPr>
              <a:t>acyclic</a:t>
            </a:r>
            <a:r>
              <a:rPr lang="en-US" sz="2400" dirty="0">
                <a:latin typeface="Times New Roman" panose="02020603050405020304" pitchFamily="18" charset="0"/>
                <a:ea typeface="SimSun" panose="02010600030101010101" pitchFamily="2" charset="-122"/>
              </a:rPr>
              <a:t>.  </a:t>
            </a:r>
          </a:p>
          <a:p>
            <a:pPr marL="461963" indent="-461963">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We can </a:t>
            </a:r>
            <a:r>
              <a:rPr lang="en-US" sz="2400" dirty="0">
                <a:solidFill>
                  <a:srgbClr val="0000FF"/>
                </a:solidFill>
                <a:latin typeface="Times New Roman" panose="02020603050405020304" pitchFamily="18" charset="0"/>
                <a:ea typeface="SimSun" panose="02010600030101010101" pitchFamily="2" charset="-122"/>
              </a:rPr>
              <a:t>test acyclicity in linear time, </a:t>
            </a:r>
            <a:r>
              <a:rPr lang="en-US" sz="2400" dirty="0">
                <a:latin typeface="Times New Roman" panose="02020603050405020304" pitchFamily="18" charset="0"/>
                <a:ea typeface="SimSun" panose="02010600030101010101" pitchFamily="2" charset="-122"/>
              </a:rPr>
              <a:t>with a single depth-first search.</a:t>
            </a:r>
          </a:p>
          <a:p>
            <a:pPr marL="919163" lvl="1" indent="-461963">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A directed graph has a cycle if and only if its depth-first search reveals a back edge</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p:txBody>
      </p:sp>
      <p:sp>
        <p:nvSpPr>
          <p:cNvPr id="4" name="Thought Bubble: Cloud 3">
            <a:extLst>
              <a:ext uri="{FF2B5EF4-FFF2-40B4-BE49-F238E27FC236}">
                <a16:creationId xmlns:a16="http://schemas.microsoft.com/office/drawing/2014/main" id="{6BB39701-5DCD-4FE3-984B-77333DF970EE}"/>
              </a:ext>
            </a:extLst>
          </p:cNvPr>
          <p:cNvSpPr/>
          <p:nvPr/>
        </p:nvSpPr>
        <p:spPr>
          <a:xfrm flipH="1">
            <a:off x="975053" y="2775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B30416-EA67-416F-8C4F-31437541BD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4F98186-994C-4679-84DB-821B51B0E8E2}"/>
              </a:ext>
            </a:extLst>
          </p:cNvPr>
          <p:cNvSpPr/>
          <p:nvPr/>
        </p:nvSpPr>
        <p:spPr>
          <a:xfrm>
            <a:off x="1285187" y="661229"/>
            <a:ext cx="6764180"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a:t>
            </a:r>
          </a:p>
        </p:txBody>
      </p:sp>
    </p:spTree>
    <p:extLst>
      <p:ext uri="{BB962C8B-B14F-4D97-AF65-F5344CB8AC3E}">
        <p14:creationId xmlns:p14="http://schemas.microsoft.com/office/powerpoint/2010/main" val="15636417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6892" y="2430890"/>
            <a:ext cx="8229602" cy="2261325"/>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Property	</a:t>
            </a:r>
          </a:p>
          <a:p>
            <a:pPr>
              <a:lnSpc>
                <a:spcPct val="150000"/>
              </a:lnSpc>
            </a:pPr>
            <a:r>
              <a:rPr lang="en-US" sz="2400" dirty="0">
                <a:solidFill>
                  <a:srgbClr val="0000CC"/>
                </a:solidFill>
                <a:latin typeface="Times New Roman" panose="02020603050405020304" pitchFamily="18" charset="0"/>
                <a:ea typeface="SimSun" panose="02010600030101010101" pitchFamily="2" charset="-122"/>
              </a:rPr>
              <a:t>A directed graph </a:t>
            </a:r>
            <a:r>
              <a:rPr lang="en-US" sz="2400" i="1" dirty="0">
                <a:solidFill>
                  <a:srgbClr val="0000CC"/>
                </a:solidFill>
                <a:latin typeface="Times New Roman" panose="02020603050405020304" pitchFamily="18" charset="0"/>
                <a:ea typeface="SimSun" panose="02010600030101010101" pitchFamily="2" charset="-122"/>
              </a:rPr>
              <a:t>has a cycle</a:t>
            </a:r>
            <a:r>
              <a:rPr lang="en-US" sz="2400" dirty="0">
                <a:solidFill>
                  <a:srgbClr val="0000CC"/>
                </a:solidFill>
                <a:latin typeface="Times New Roman" panose="02020603050405020304" pitchFamily="18" charset="0"/>
                <a:ea typeface="SimSun" panose="02010600030101010101" pitchFamily="2" charset="-122"/>
              </a:rPr>
              <a:t> if and only if its depth-first search reveals a back edge</a:t>
            </a:r>
            <a:r>
              <a:rPr lang="en-US" sz="2400" dirty="0">
                <a:latin typeface="Times New Roman" panose="02020603050405020304" pitchFamily="18" charset="0"/>
                <a:ea typeface="SimSun" panose="02010600030101010101" pitchFamily="2" charset="-122"/>
              </a:rPr>
              <a:t>.</a:t>
            </a:r>
          </a:p>
          <a:p>
            <a:pPr marL="342900" indent="-342900">
              <a:lnSpc>
                <a:spcPct val="150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Shown in Figure 10. </a:t>
            </a:r>
            <a:r>
              <a:rPr lang="en-US" sz="2400" dirty="0">
                <a:latin typeface="Times New Roman" panose="02020603050405020304" pitchFamily="18" charset="0"/>
                <a:ea typeface="SimSun" panose="02010600030101010101" pitchFamily="2" charset="-122"/>
              </a:rPr>
              <a:t>in which a cycle between vertices t and u.</a:t>
            </a:r>
            <a:endParaRPr lang="en-US" sz="2400" dirty="0">
              <a:effectLst/>
              <a:latin typeface="Courier New" panose="02070309020205020404" pitchFamily="49" charset="0"/>
              <a:ea typeface="SimSun" panose="02010600030101010101" pitchFamily="2" charset="-122"/>
            </a:endParaRPr>
          </a:p>
        </p:txBody>
      </p:sp>
      <p:sp>
        <p:nvSpPr>
          <p:cNvPr id="4" name="Thought Bubble: Cloud 3">
            <a:extLst>
              <a:ext uri="{FF2B5EF4-FFF2-40B4-BE49-F238E27FC236}">
                <a16:creationId xmlns:a16="http://schemas.microsoft.com/office/drawing/2014/main" id="{EAB07889-8C1C-4E67-95FE-2B2405B03484}"/>
              </a:ext>
            </a:extLst>
          </p:cNvPr>
          <p:cNvSpPr/>
          <p:nvPr/>
        </p:nvSpPr>
        <p:spPr>
          <a:xfrm flipH="1">
            <a:off x="975053" y="2775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5309163D-EFF9-42F8-9EDA-8E417647D2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B64949D-6690-4BFB-8583-72A436489BB5}"/>
              </a:ext>
            </a:extLst>
          </p:cNvPr>
          <p:cNvSpPr/>
          <p:nvPr/>
        </p:nvSpPr>
        <p:spPr>
          <a:xfrm>
            <a:off x="1781298" y="1410259"/>
            <a:ext cx="6458030"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a:t>
            </a:r>
          </a:p>
        </p:txBody>
      </p:sp>
    </p:spTree>
    <p:extLst>
      <p:ext uri="{BB962C8B-B14F-4D97-AF65-F5344CB8AC3E}">
        <p14:creationId xmlns:p14="http://schemas.microsoft.com/office/powerpoint/2010/main" val="29792936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8ADE6-2D0F-458E-A98A-68BD36131E25}"/>
              </a:ext>
            </a:extLst>
          </p:cNvPr>
          <p:cNvSpPr/>
          <p:nvPr/>
        </p:nvSpPr>
        <p:spPr>
          <a:xfrm>
            <a:off x="3537526" y="3139016"/>
            <a:ext cx="4174837" cy="837473"/>
          </a:xfrm>
          <a:prstGeom prst="rect">
            <a:avLst/>
          </a:prstGeom>
        </p:spPr>
        <p:txBody>
          <a:bodyPr wrap="square">
            <a:spAutoFit/>
          </a:bodyPr>
          <a:lstStyle/>
          <a:p>
            <a:pPr>
              <a:lnSpc>
                <a:spcPct val="150000"/>
              </a:lnSpc>
            </a:pPr>
            <a:r>
              <a:rPr lang="en-US" sz="3600" dirty="0">
                <a:ea typeface="SimSun" panose="02010600030101010101" pitchFamily="2" charset="-122"/>
              </a:rPr>
              <a:t>Breadth-First Search </a:t>
            </a:r>
          </a:p>
        </p:txBody>
      </p:sp>
    </p:spTree>
    <p:extLst>
      <p:ext uri="{BB962C8B-B14F-4D97-AF65-F5344CB8AC3E}">
        <p14:creationId xmlns:p14="http://schemas.microsoft.com/office/powerpoint/2010/main" val="41643543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3976" y="1429118"/>
            <a:ext cx="8870224" cy="5278368"/>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Given a graph  G = (V, E)  and a distinguished </a:t>
            </a:r>
            <a:r>
              <a:rPr lang="en-US" sz="2400" i="1" dirty="0">
                <a:latin typeface="Times New Roman" panose="02020603050405020304" pitchFamily="18" charset="0"/>
                <a:ea typeface="SimSun" panose="02010600030101010101" pitchFamily="2" charset="-122"/>
                <a:cs typeface="Times New Roman" panose="02020603050405020304" pitchFamily="18" charset="0"/>
              </a:rPr>
              <a:t>source</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s,  </a:t>
            </a:r>
          </a:p>
          <a:p>
            <a:pPr marL="461963"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Breadth-first search (BFS) explores the edges of  G  to “discover” (visit) every vertex that is reachable from  S. </a:t>
            </a:r>
          </a:p>
          <a:p>
            <a:pPr marL="919163" lvl="1" indent="-457200">
              <a:spcAft>
                <a:spcPts val="6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produces a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breadth-first tree</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with root s </a:t>
            </a:r>
            <a:r>
              <a:rPr lang="en-US" sz="2400" dirty="0">
                <a:latin typeface="Times New Roman" panose="02020603050405020304" pitchFamily="18" charset="0"/>
                <a:ea typeface="SimSun" panose="02010600030101010101" pitchFamily="2" charset="-122"/>
                <a:cs typeface="Times New Roman" panose="02020603050405020304" pitchFamily="18" charset="0"/>
              </a:rPr>
              <a:t>that contains all reachable vertices. </a:t>
            </a:r>
          </a:p>
          <a:p>
            <a:pPr marL="919163" lvl="1" indent="-457200">
              <a:spcAft>
                <a:spcPts val="6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computes 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distance (smallest number of edges) from  </a:t>
            </a:r>
            <a:r>
              <a:rPr lang="en-US" sz="2400" i="1" dirty="0">
                <a:latin typeface="Times New Roman" panose="02020603050405020304" pitchFamily="18" charset="0"/>
                <a:ea typeface="SimSun" panose="02010600030101010101" pitchFamily="2" charset="-122"/>
                <a:cs typeface="Times New Roman" panose="02020603050405020304" pitchFamily="18" charset="0"/>
              </a:rPr>
              <a:t>s</a:t>
            </a:r>
            <a:r>
              <a:rPr lang="en-US" sz="2400" dirty="0">
                <a:latin typeface="Times New Roman" panose="02020603050405020304" pitchFamily="18" charset="0"/>
                <a:ea typeface="SimSun" panose="02010600030101010101" pitchFamily="2" charset="-122"/>
                <a:cs typeface="Times New Roman" panose="02020603050405020304" pitchFamily="18" charset="0"/>
              </a:rPr>
              <a:t>  to each reachable vertex. </a:t>
            </a:r>
          </a:p>
          <a:p>
            <a:pPr marL="1371600" lvl="2" indent="-457200">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For any vertex v reachable from  s,  </a:t>
            </a:r>
            <a:r>
              <a:rPr lang="en-US" sz="2400" i="1" dirty="0">
                <a:latin typeface="Times New Roman" panose="02020603050405020304" pitchFamily="18" charset="0"/>
                <a:ea typeface="SimSun" panose="02010600030101010101" pitchFamily="2" charset="-122"/>
                <a:cs typeface="Times New Roman" panose="02020603050405020304" pitchFamily="18" charset="0"/>
              </a:rPr>
              <a:t>the simple path in the breadth-first tree from  s  to  v  corresponds to a shortest path from  s  to  v  in  G</a:t>
            </a:r>
            <a:r>
              <a:rPr lang="en-US" sz="2400" dirty="0">
                <a:latin typeface="Times New Roman" panose="02020603050405020304" pitchFamily="18" charset="0"/>
                <a:ea typeface="SimSun" panose="02010600030101010101" pitchFamily="2" charset="-122"/>
                <a:cs typeface="Times New Roman" panose="02020603050405020304" pitchFamily="18" charset="0"/>
              </a:rPr>
              <a:t>    [ that is, a path containing the smallest number of edges]. </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breadth-first search (BFS) algorithm works on both direct and undirected graphs.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AFF1222-8037-42F9-B2AC-2D9AE4D4B880}"/>
              </a:ext>
            </a:extLst>
          </p:cNvPr>
          <p:cNvSpPr/>
          <p:nvPr/>
        </p:nvSpPr>
        <p:spPr>
          <a:xfrm>
            <a:off x="1607126" y="519128"/>
            <a:ext cx="4174837"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a:t>
            </a:r>
          </a:p>
        </p:txBody>
      </p:sp>
    </p:spTree>
    <p:extLst>
      <p:ext uri="{BB962C8B-B14F-4D97-AF65-F5344CB8AC3E}">
        <p14:creationId xmlns:p14="http://schemas.microsoft.com/office/powerpoint/2010/main" val="35067019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676834" y="1273822"/>
                <a:ext cx="8663233" cy="4847481"/>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A pseudocode of the breadth-first search (BFS)</a:t>
                </a:r>
              </a:p>
              <a:p>
                <a:r>
                  <a:rPr lang="en-US" sz="2400" dirty="0">
                    <a:effectLst/>
                    <a:latin typeface="Times New Roman" panose="02020603050405020304" pitchFamily="18" charset="0"/>
                    <a:ea typeface="SimSun" panose="02010600030101010101" pitchFamily="2" charset="-122"/>
                  </a:rPr>
                  <a:t>Algorithm </a:t>
                </a:r>
                <a:r>
                  <a:rPr lang="en-US" sz="2400" dirty="0">
                    <a:effectLst/>
                    <a:latin typeface="Consolas" panose="020B0609020204030204" pitchFamily="49" charset="0"/>
                    <a:ea typeface="SimSun" panose="02010600030101010101" pitchFamily="2" charset="-122"/>
                  </a:rPr>
                  <a:t>BFS(G)</a:t>
                </a:r>
              </a:p>
              <a:p>
                <a:r>
                  <a:rPr lang="en-US" sz="2400" dirty="0">
                    <a:effectLst/>
                    <a:latin typeface="Times New Roman" panose="02020603050405020304" pitchFamily="18" charset="0"/>
                    <a:ea typeface="SimSun" panose="02010600030101010101" pitchFamily="2" charset="-122"/>
                  </a:rPr>
                  <a:t>//implements a BFS traversal of a given graph G</a:t>
                </a:r>
              </a:p>
              <a:p>
                <a:r>
                  <a:rPr lang="en-US" sz="2400" dirty="0">
                    <a:latin typeface="Times New Roman" panose="02020603050405020304" pitchFamily="18" charset="0"/>
                    <a:ea typeface="SimSun" panose="02010600030101010101" pitchFamily="2" charset="-122"/>
                  </a:rPr>
                  <a:t>//Input:  Graph G = (V, E)</a:t>
                </a:r>
              </a:p>
              <a:p>
                <a:r>
                  <a:rPr lang="en-US" sz="2400" dirty="0">
                    <a:effectLst/>
                    <a:latin typeface="Times New Roman" panose="02020603050405020304" pitchFamily="18" charset="0"/>
                    <a:ea typeface="SimSun" panose="02010600030101010101" pitchFamily="2" charset="-122"/>
                  </a:rPr>
                  <a:t>//Output: Graph G with its vertices marked with consecutive integers in the order they have been visited by the BFS traversal</a:t>
                </a:r>
              </a:p>
              <a:p>
                <a:r>
                  <a:rPr lang="en-US" sz="2400" spc="-100" dirty="0">
                    <a:latin typeface="Consolas" panose="020B0609020204030204" pitchFamily="49" charset="0"/>
                    <a:ea typeface="SimSun" panose="02010600030101010101" pitchFamily="2" charset="-122"/>
                  </a:rPr>
                  <a:t>mark each vertex in V with 0 as a mark “unvisited”;</a:t>
                </a:r>
              </a:p>
              <a:p>
                <a:r>
                  <a:rPr lang="en-US" sz="2400" spc="-100" dirty="0">
                    <a:latin typeface="Consolas" panose="020B0609020204030204" pitchFamily="49" charset="0"/>
                    <a:ea typeface="SimSun" panose="02010600030101010101" pitchFamily="2" charset="-122"/>
                  </a:rPr>
                  <a:t>count </a:t>
                </a:r>
                <a14:m>
                  <m:oMath xmlns:m="http://schemas.openxmlformats.org/officeDocument/2006/math">
                    <m:r>
                      <a:rPr lang="en-US" sz="2400" i="1" spc="-100" smtClean="0">
                        <a:latin typeface="Cambria Math" panose="02040503050406030204" pitchFamily="18" charset="0"/>
                        <a:ea typeface="Cambria Math" panose="02040503050406030204" pitchFamily="18" charset="0"/>
                      </a:rPr>
                      <m:t>←</m:t>
                    </m:r>
                  </m:oMath>
                </a14:m>
                <a:r>
                  <a:rPr lang="en-US" sz="2400" spc="-100" dirty="0">
                    <a:latin typeface="Consolas" panose="020B0609020204030204" pitchFamily="49" charset="0"/>
                    <a:ea typeface="SimSun" panose="02010600030101010101" pitchFamily="2" charset="-122"/>
                  </a:rPr>
                  <a:t> 0;</a:t>
                </a:r>
              </a:p>
              <a:p>
                <a:r>
                  <a:rPr lang="en-US" sz="2400" spc="-100" dirty="0">
                    <a:latin typeface="Consolas" panose="020B0609020204030204" pitchFamily="49" charset="0"/>
                    <a:ea typeface="SimSun" panose="02010600030101010101" pitchFamily="2" charset="-122"/>
                  </a:rPr>
                  <a:t>for (each vertex v in V) do {</a:t>
                </a:r>
              </a:p>
              <a:p>
                <a:r>
                  <a:rPr lang="en-US" sz="2400" spc="-100" dirty="0">
                    <a:effectLst/>
                    <a:latin typeface="Consolas" panose="020B0609020204030204" pitchFamily="49" charset="0"/>
                    <a:ea typeface="SimSun" panose="02010600030101010101" pitchFamily="2" charset="-122"/>
                  </a:rPr>
                  <a:t>        if (v is m</a:t>
                </a:r>
                <a:r>
                  <a:rPr lang="en-US" sz="2400" spc="-100" dirty="0">
                    <a:latin typeface="Consolas" panose="020B0609020204030204" pitchFamily="49" charset="0"/>
                    <a:ea typeface="SimSun" panose="02010600030101010101" pitchFamily="2" charset="-122"/>
                  </a:rPr>
                  <a:t>arked with 0) </a:t>
                </a:r>
              </a:p>
              <a:p>
                <a:r>
                  <a:rPr lang="en-US" sz="2400" spc="-100" dirty="0">
                    <a:effectLst/>
                    <a:latin typeface="Consolas" panose="020B0609020204030204" pitchFamily="49" charset="0"/>
                    <a:ea typeface="SimSun" panose="02010600030101010101" pitchFamily="2" charset="-122"/>
                  </a:rPr>
                  <a:t>	      </a:t>
                </a:r>
                <a:r>
                  <a:rPr lang="en-US" sz="2400" spc="-100" dirty="0" err="1">
                    <a:latin typeface="Consolas" panose="020B0609020204030204" pitchFamily="49" charset="0"/>
                    <a:ea typeface="SimSun" panose="02010600030101010101" pitchFamily="2" charset="-122"/>
                  </a:rPr>
                  <a:t>bfs</a:t>
                </a:r>
                <a:r>
                  <a:rPr lang="en-US" sz="2400" spc="-100" dirty="0">
                    <a:latin typeface="Consolas" panose="020B0609020204030204" pitchFamily="49" charset="0"/>
                    <a:ea typeface="SimSun" panose="02010600030101010101" pitchFamily="2" charset="-122"/>
                  </a:rPr>
                  <a:t>(v); }//end for</a:t>
                </a:r>
                <a:endParaRPr lang="en-US" sz="2400" spc="-100" dirty="0">
                  <a:effectLst/>
                  <a:latin typeface="Consolas" panose="020B0609020204030204" pitchFamily="49" charset="0"/>
                  <a:ea typeface="SimSun" panose="02010600030101010101" pitchFamily="2" charset="-122"/>
                </a:endParaRPr>
              </a:p>
              <a:p>
                <a:pPr>
                  <a:lnSpc>
                    <a:spcPct val="150000"/>
                  </a:lnSpc>
                </a:pPr>
                <a:endParaRPr lang="en-US" sz="2400" dirty="0">
                  <a:effectLst/>
                  <a:latin typeface="Courier New" panose="02070309020205020404" pitchFamily="49" charset="0"/>
                  <a:ea typeface="SimSun" panose="02010600030101010101" pitchFamily="2" charset="-122"/>
                </a:endParaRPr>
              </a:p>
            </p:txBody>
          </p:sp>
        </mc:Choice>
        <mc:Fallback>
          <p:sp>
            <p:nvSpPr>
              <p:cNvPr id="2" name="Rectangle 1"/>
              <p:cNvSpPr>
                <a:spLocks noRot="1" noChangeAspect="1" noMove="1" noResize="1" noEditPoints="1" noAdjustHandles="1" noChangeArrowheads="1" noChangeShapeType="1" noTextEdit="1"/>
              </p:cNvSpPr>
              <p:nvPr/>
            </p:nvSpPr>
            <p:spPr>
              <a:xfrm>
                <a:off x="1676834" y="1273822"/>
                <a:ext cx="8663233" cy="4847481"/>
              </a:xfrm>
              <a:prstGeom prst="rect">
                <a:avLst/>
              </a:prstGeom>
              <a:blipFill>
                <a:blip r:embed="rId2"/>
                <a:stretch>
                  <a:fillRect l="-1056" r="-1056"/>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311" y="3988954"/>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FCE6240-277D-47DB-A452-6A11EF5097FC}"/>
              </a:ext>
            </a:extLst>
          </p:cNvPr>
          <p:cNvSpPr/>
          <p:nvPr/>
        </p:nvSpPr>
        <p:spPr>
          <a:xfrm>
            <a:off x="1607126" y="519128"/>
            <a:ext cx="4174837"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a:t>
            </a:r>
          </a:p>
        </p:txBody>
      </p:sp>
    </p:spTree>
    <p:extLst>
      <p:ext uri="{BB962C8B-B14F-4D97-AF65-F5344CB8AC3E}">
        <p14:creationId xmlns:p14="http://schemas.microsoft.com/office/powerpoint/2010/main" val="28288284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676834" y="641884"/>
                <a:ext cx="10064451" cy="5816977"/>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A pseudocode of the breadth-first search (BFS) -continued</a:t>
                </a:r>
              </a:p>
              <a:p>
                <a:r>
                  <a:rPr lang="en-US" sz="2400" dirty="0" err="1">
                    <a:effectLst/>
                    <a:latin typeface="Consolas" panose="020B0609020204030204" pitchFamily="49" charset="0"/>
                    <a:ea typeface="SimSun" panose="02010600030101010101" pitchFamily="2" charset="-122"/>
                  </a:rPr>
                  <a:t>bfs</a:t>
                </a:r>
                <a:r>
                  <a:rPr lang="en-US" sz="2400" dirty="0">
                    <a:effectLst/>
                    <a:latin typeface="Consolas" panose="020B0609020204030204" pitchFamily="49" charset="0"/>
                    <a:ea typeface="SimSun" panose="02010600030101010101" pitchFamily="2" charset="-122"/>
                  </a:rPr>
                  <a:t>(v)</a:t>
                </a:r>
              </a:p>
              <a:p>
                <a:r>
                  <a:rPr lang="en-US" sz="2400" dirty="0">
                    <a:effectLst/>
                    <a:latin typeface="Times New Roman" panose="02020603050405020304" pitchFamily="18" charset="0"/>
                    <a:ea typeface="SimSun" panose="02010600030101010101" pitchFamily="2" charset="-122"/>
                  </a:rPr>
                  <a:t>//visits all the unvisited vertices connected to vertex v by a path</a:t>
                </a:r>
              </a:p>
              <a:p>
                <a:r>
                  <a:rPr lang="en-US" sz="2400" dirty="0">
                    <a:latin typeface="Times New Roman" panose="02020603050405020304" pitchFamily="18" charset="0"/>
                    <a:ea typeface="SimSun" panose="02010600030101010101" pitchFamily="2" charset="-122"/>
                  </a:rPr>
                  <a:t>//and assigns them the numbers in the order they are visited via</a:t>
                </a:r>
              </a:p>
              <a:p>
                <a:r>
                  <a:rPr lang="en-US" sz="2400" dirty="0">
                    <a:effectLst/>
                    <a:latin typeface="Times New Roman" panose="02020603050405020304" pitchFamily="18" charset="0"/>
                    <a:ea typeface="SimSun" panose="02010600030101010101" pitchFamily="2" charset="-122"/>
                  </a:rPr>
                  <a:t>//global variable </a:t>
                </a:r>
                <a:r>
                  <a:rPr lang="en-US" sz="2400" spc="-100" dirty="0">
                    <a:effectLst/>
                    <a:latin typeface="Consolas" panose="020B0609020204030204" pitchFamily="49" charset="0"/>
                    <a:ea typeface="SimSun" panose="02010600030101010101" pitchFamily="2" charset="-122"/>
                  </a:rPr>
                  <a:t>count</a:t>
                </a:r>
              </a:p>
              <a:p>
                <a:r>
                  <a:rPr lang="en-US" sz="2400" spc="-100" dirty="0">
                    <a:latin typeface="Consolas" panose="020B0609020204030204" pitchFamily="49" charset="0"/>
                    <a:ea typeface="SimSun" panose="02010600030101010101" pitchFamily="2" charset="-122"/>
                  </a:rPr>
                  <a:t>count </a:t>
                </a:r>
                <a14:m>
                  <m:oMath xmlns:m="http://schemas.openxmlformats.org/officeDocument/2006/math">
                    <m:r>
                      <a:rPr lang="en-US" sz="2400" i="1" spc="-100" smtClean="0">
                        <a:latin typeface="Cambria Math" panose="02040503050406030204" pitchFamily="18" charset="0"/>
                        <a:ea typeface="Cambria Math" panose="02040503050406030204" pitchFamily="18" charset="0"/>
                      </a:rPr>
                      <m:t>←</m:t>
                    </m:r>
                  </m:oMath>
                </a14:m>
                <a:r>
                  <a:rPr lang="en-US" sz="2400" spc="-100" dirty="0">
                    <a:latin typeface="Consolas" panose="020B0609020204030204" pitchFamily="49" charset="0"/>
                    <a:ea typeface="SimSun" panose="02010600030101010101" pitchFamily="2" charset="-122"/>
                  </a:rPr>
                  <a:t>  count + 1;</a:t>
                </a:r>
              </a:p>
              <a:p>
                <a:r>
                  <a:rPr lang="en-US" sz="2400" spc="-100" dirty="0">
                    <a:latin typeface="Consolas" panose="020B0609020204030204" pitchFamily="49" charset="0"/>
                    <a:ea typeface="SimSun" panose="02010600030101010101" pitchFamily="2" charset="-122"/>
                  </a:rPr>
                  <a:t>mark v with count and initialize a queue with v;</a:t>
                </a:r>
              </a:p>
              <a:p>
                <a:r>
                  <a:rPr lang="en-US" sz="2400" spc="-100" dirty="0">
                    <a:latin typeface="Consolas" panose="020B0609020204030204" pitchFamily="49" charset="0"/>
                    <a:ea typeface="SimSun" panose="02010600030101010101" pitchFamily="2" charset="-122"/>
                  </a:rPr>
                  <a:t>while (the queue is not empty) d o{</a:t>
                </a:r>
              </a:p>
              <a:p>
                <a:r>
                  <a:rPr lang="en-US" sz="2400" spc="-100" dirty="0">
                    <a:latin typeface="Consolas" panose="020B0609020204030204" pitchFamily="49" charset="0"/>
                    <a:ea typeface="SimSun" panose="02010600030101010101" pitchFamily="2" charset="-122"/>
                  </a:rPr>
                  <a:t>    for (each vertex w in V adjacent to the front vertex) do {</a:t>
                </a:r>
              </a:p>
              <a:p>
                <a:r>
                  <a:rPr lang="en-US" sz="2400" spc="-100" dirty="0">
                    <a:effectLst/>
                    <a:latin typeface="Consolas" panose="020B0609020204030204" pitchFamily="49" charset="0"/>
                    <a:ea typeface="SimSun" panose="02010600030101010101" pitchFamily="2" charset="-122"/>
                  </a:rPr>
                  <a:t>        if (v is m</a:t>
                </a:r>
                <a:r>
                  <a:rPr lang="en-US" sz="2400" spc="-100" dirty="0">
                    <a:latin typeface="Consolas" panose="020B0609020204030204" pitchFamily="49" charset="0"/>
                    <a:ea typeface="SimSun" panose="02010600030101010101" pitchFamily="2" charset="-122"/>
                  </a:rPr>
                  <a:t>arked with 0) {</a:t>
                </a:r>
              </a:p>
              <a:p>
                <a:r>
                  <a:rPr lang="en-US" sz="2400" spc="-100" dirty="0">
                    <a:effectLst/>
                    <a:latin typeface="Consolas" panose="020B0609020204030204" pitchFamily="49" charset="0"/>
                    <a:ea typeface="SimSun" panose="02010600030101010101" pitchFamily="2" charset="-122"/>
                  </a:rPr>
                  <a:t>	      </a:t>
                </a:r>
                <a:r>
                  <a:rPr lang="en-US" sz="2400" spc="-100" dirty="0">
                    <a:latin typeface="Consolas" panose="020B0609020204030204" pitchFamily="49" charset="0"/>
                    <a:ea typeface="SimSun" panose="02010600030101010101" pitchFamily="2" charset="-122"/>
                  </a:rPr>
                  <a:t>count </a:t>
                </a:r>
                <a14:m>
                  <m:oMath xmlns:m="http://schemas.openxmlformats.org/officeDocument/2006/math">
                    <m:r>
                      <a:rPr lang="en-US" sz="2400" i="1" spc="-100">
                        <a:latin typeface="Cambria Math" panose="02040503050406030204" pitchFamily="18" charset="0"/>
                        <a:ea typeface="Cambria Math" panose="02040503050406030204" pitchFamily="18" charset="0"/>
                      </a:rPr>
                      <m:t>←</m:t>
                    </m:r>
                  </m:oMath>
                </a14:m>
                <a:r>
                  <a:rPr lang="en-US" sz="2400" spc="-100" dirty="0">
                    <a:latin typeface="Consolas" panose="020B0609020204030204" pitchFamily="49" charset="0"/>
                    <a:ea typeface="SimSun" panose="02010600030101010101" pitchFamily="2" charset="-122"/>
                  </a:rPr>
                  <a:t> count + 1; </a:t>
                </a:r>
              </a:p>
              <a:p>
                <a:r>
                  <a:rPr lang="en-US" sz="2400" spc="-100" dirty="0">
                    <a:latin typeface="Consolas" panose="020B0609020204030204" pitchFamily="49" charset="0"/>
                    <a:ea typeface="SimSun" panose="02010600030101010101" pitchFamily="2" charset="-122"/>
                  </a:rPr>
                  <a:t>            mark w with count;</a:t>
                </a:r>
              </a:p>
              <a:p>
                <a:r>
                  <a:rPr lang="en-US" sz="2400" spc="-100" dirty="0">
                    <a:latin typeface="Consolas" panose="020B0609020204030204" pitchFamily="49" charset="0"/>
                    <a:ea typeface="SimSun" panose="02010600030101010101" pitchFamily="2" charset="-122"/>
                  </a:rPr>
                  <a:t>            add w to the queue;}//</a:t>
                </a:r>
                <a:r>
                  <a:rPr lang="en-US" sz="2400" dirty="0">
                    <a:latin typeface="Times New Roman" panose="02020603050405020304" pitchFamily="18" charset="0"/>
                    <a:ea typeface="SimSun" panose="02010600030101010101" pitchFamily="2" charset="-122"/>
                  </a:rPr>
                  <a:t>end if  </a:t>
                </a:r>
              </a:p>
              <a:p>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//end for</a:t>
                </a:r>
              </a:p>
              <a:p>
                <a:r>
                  <a:rPr lang="en-US" sz="2400" dirty="0">
                    <a:effectLst/>
                    <a:latin typeface="Times New Roman" panose="02020603050405020304" pitchFamily="18" charset="0"/>
                    <a:ea typeface="SimSun" panose="02010600030101010101" pitchFamily="2" charset="-122"/>
                  </a:rPr>
                  <a:t>        </a:t>
                </a:r>
                <a:r>
                  <a:rPr lang="en-US" sz="2400" spc="-100" dirty="0">
                    <a:effectLst/>
                    <a:latin typeface="Consolas" panose="020B0609020204030204" pitchFamily="49" charset="0"/>
                    <a:ea typeface="SimSun" panose="02010600030101010101" pitchFamily="2" charset="-122"/>
                  </a:rPr>
                  <a:t>remove the front vertex from the queue;} </a:t>
                </a:r>
                <a:r>
                  <a:rPr lang="en-US" sz="2400" dirty="0">
                    <a:effectLst/>
                    <a:latin typeface="Times New Roman" panose="02020603050405020304" pitchFamily="18" charset="0"/>
                    <a:ea typeface="SimSun" panose="02010600030101010101" pitchFamily="2" charset="-122"/>
                  </a:rPr>
                  <a:t>//end</a:t>
                </a:r>
                <a:r>
                  <a:rPr lang="en-US" sz="2400" dirty="0">
                    <a:latin typeface="Times New Roman" panose="02020603050405020304" pitchFamily="18" charset="0"/>
                    <a:ea typeface="SimSun" panose="02010600030101010101" pitchFamily="2" charset="-122"/>
                  </a:rPr>
                  <a:t> while-do</a:t>
                </a:r>
                <a:endParaRPr lang="en-US" sz="2400" dirty="0">
                  <a:effectLst/>
                  <a:latin typeface="Times New Roman" panose="02020603050405020304" pitchFamily="18" charset="0"/>
                  <a:ea typeface="SimSun" panose="02010600030101010101" pitchFamily="2" charset="-122"/>
                </a:endParaRPr>
              </a:p>
            </p:txBody>
          </p:sp>
        </mc:Choice>
        <mc:Fallback>
          <p:sp>
            <p:nvSpPr>
              <p:cNvPr id="2" name="Rectangle 1"/>
              <p:cNvSpPr>
                <a:spLocks noRot="1" noChangeAspect="1" noMove="1" noResize="1" noEditPoints="1" noAdjustHandles="1" noChangeArrowheads="1" noChangeShapeType="1" noTextEdit="1"/>
              </p:cNvSpPr>
              <p:nvPr/>
            </p:nvSpPr>
            <p:spPr>
              <a:xfrm>
                <a:off x="1676834" y="641884"/>
                <a:ext cx="10064451" cy="5816977"/>
              </a:xfrm>
              <a:prstGeom prst="rect">
                <a:avLst/>
              </a:prstGeom>
              <a:blipFill>
                <a:blip r:embed="rId2"/>
                <a:stretch>
                  <a:fillRect l="-909" b="-1361"/>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311" y="3988954"/>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4285B81-B5D8-4EAB-A1C8-8002BA412BFD}"/>
              </a:ext>
            </a:extLst>
          </p:cNvPr>
          <p:cNvSpPr/>
          <p:nvPr/>
        </p:nvSpPr>
        <p:spPr>
          <a:xfrm>
            <a:off x="1514764" y="21792"/>
            <a:ext cx="4174837"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a:t>
            </a:r>
          </a:p>
        </p:txBody>
      </p:sp>
    </p:spTree>
    <p:extLst>
      <p:ext uri="{BB962C8B-B14F-4D97-AF65-F5344CB8AC3E}">
        <p14:creationId xmlns:p14="http://schemas.microsoft.com/office/powerpoint/2010/main" val="428437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9057" y="1582853"/>
            <a:ext cx="8221779" cy="4025717"/>
          </a:xfrm>
          <a:prstGeom prst="rect">
            <a:avLst/>
          </a:prstGeom>
        </p:spPr>
        <p:txBody>
          <a:bodyPr wrap="square">
            <a:spAutoFit/>
          </a:bodyPr>
          <a:lstStyle/>
          <a:p>
            <a:pPr>
              <a:lnSpc>
                <a:spcPct val="115000"/>
              </a:lnSpc>
              <a:spcBef>
                <a:spcPts val="1200"/>
              </a:spcBef>
              <a:spcAft>
                <a:spcPts val="18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adjacency matrix </a:t>
            </a:r>
            <a:r>
              <a:rPr lang="en-US" sz="2400" dirty="0">
                <a:latin typeface="Times New Roman" panose="02020603050405020304" pitchFamily="18" charset="0"/>
                <a:cs typeface="Times New Roman" panose="02020603050405020304" pitchFamily="18" charset="0"/>
              </a:rPr>
              <a:t>of an undirected graph with  n  vertices: </a:t>
            </a:r>
          </a:p>
          <a:p>
            <a:pPr marL="800100" lvl="1"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presence of a particular edge can be checked in constant time </a:t>
            </a:r>
            <a:r>
              <a:rPr lang="el-GR" sz="2400" dirty="0">
                <a:solidFill>
                  <a:srgbClr val="0000FF"/>
                </a:solidFill>
                <a:latin typeface="Times New Roman" panose="02020603050405020304" pitchFamily="18" charset="0"/>
                <a:ea typeface="SimSun" panose="02010600030101010101" pitchFamily="2" charset="-122"/>
              </a:rPr>
              <a:t>Θ</a:t>
            </a:r>
            <a:r>
              <a:rPr lang="en-US" sz="2400" dirty="0">
                <a:solidFill>
                  <a:srgbClr val="0000FF"/>
                </a:solidFill>
                <a:latin typeface="Times New Roman" panose="02020603050405020304" pitchFamily="18" charset="0"/>
                <a:ea typeface="SimSun" panose="02010600030101010101" pitchFamily="2" charset="-122"/>
              </a:rPr>
              <a:t>(1), </a:t>
            </a:r>
          </a:p>
          <a:p>
            <a:pPr marL="1257300" lvl="2"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just one </a:t>
            </a:r>
            <a:r>
              <a:rPr lang="en-US" sz="2400" dirty="0">
                <a:latin typeface="Times New Roman" panose="02020603050405020304" pitchFamily="18" charset="0"/>
                <a:ea typeface="SimSun" panose="02010600030101010101" pitchFamily="2" charset="-122"/>
              </a:rPr>
              <a:t>memory access. (i.e.,  the entry of </a:t>
            </a:r>
            <a:r>
              <a:rPr lang="en-US" sz="2400" dirty="0" err="1">
                <a:latin typeface="Times New Roman" panose="02020603050405020304" pitchFamily="18" charset="0"/>
                <a:ea typeface="SimSun" panose="02010600030101010101" pitchFamily="2" charset="-122"/>
              </a:rPr>
              <a:t>i</a:t>
            </a:r>
            <a:r>
              <a:rPr lang="en-US" sz="2400" baseline="30000" dirty="0" err="1">
                <a:latin typeface="Times New Roman" panose="02020603050405020304" pitchFamily="18" charset="0"/>
                <a:ea typeface="SimSun" panose="02010600030101010101" pitchFamily="2" charset="-122"/>
              </a:rPr>
              <a:t>th</a:t>
            </a:r>
            <a:r>
              <a:rPr lang="en-US" sz="2400" dirty="0">
                <a:latin typeface="Times New Roman" panose="02020603050405020304" pitchFamily="18" charset="0"/>
                <a:ea typeface="SimSun" panose="02010600030101010101" pitchFamily="2" charset="-122"/>
              </a:rPr>
              <a:t> row and </a:t>
            </a:r>
            <a:r>
              <a:rPr lang="en-US" sz="2400" dirty="0" err="1">
                <a:latin typeface="Times New Roman" panose="02020603050405020304" pitchFamily="18" charset="0"/>
                <a:ea typeface="SimSun" panose="02010600030101010101" pitchFamily="2" charset="-122"/>
              </a:rPr>
              <a:t>j</a:t>
            </a:r>
            <a:r>
              <a:rPr lang="en-US" sz="2400" baseline="30000" dirty="0" err="1">
                <a:latin typeface="Times New Roman" panose="02020603050405020304" pitchFamily="18" charset="0"/>
                <a:ea typeface="SimSun" panose="02010600030101010101" pitchFamily="2" charset="-122"/>
              </a:rPr>
              <a:t>th</a:t>
            </a:r>
            <a:r>
              <a:rPr lang="en-US" sz="2400" dirty="0">
                <a:latin typeface="Times New Roman" panose="02020603050405020304" pitchFamily="18" charset="0"/>
                <a:ea typeface="SimSun" panose="02010600030101010101" pitchFamily="2" charset="-122"/>
              </a:rPr>
              <a:t> column, A[</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j] = 1.)</a:t>
            </a:r>
          </a:p>
          <a:p>
            <a:pPr marL="800100" lvl="1"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matrix takes up O(n</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space.</a:t>
            </a:r>
            <a:r>
              <a:rPr lang="en-US" sz="2400" dirty="0">
                <a:latin typeface="Times New Roman" panose="02020603050405020304" pitchFamily="18" charset="0"/>
                <a:ea typeface="SimSun" panose="02010600030101010101" pitchFamily="2" charset="-122"/>
              </a:rPr>
              <a:t> </a:t>
            </a:r>
          </a:p>
          <a:p>
            <a:pPr marL="1257300" lvl="2" indent="-342900">
              <a:spcAft>
                <a:spcPts val="18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It is wasteful if the graph does not have very many edges.</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74AA1246-358F-4632-97B5-146C07ABCC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6031" y="248413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9337DB-E497-4458-AD32-562E40B79CAC}"/>
              </a:ext>
            </a:extLst>
          </p:cNvPr>
          <p:cNvSpPr/>
          <p:nvPr/>
        </p:nvSpPr>
        <p:spPr>
          <a:xfrm>
            <a:off x="1886009" y="493009"/>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31774237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383" y="1997839"/>
            <a:ext cx="8663233" cy="2862322"/>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The breadth-first search (BFS) algorithm works on both direct and undirected graphs. </a:t>
            </a:r>
            <a:endParaRPr lang="en-US" sz="2400" dirty="0">
              <a:latin typeface="Courier New" panose="02070309020205020404" pitchFamily="49" charset="0"/>
              <a:ea typeface="SimSun" panose="02010600030101010101" pitchFamily="2" charset="-122"/>
            </a:endParaRPr>
          </a:p>
          <a:p>
            <a:pPr>
              <a:lnSpc>
                <a:spcPct val="150000"/>
              </a:lnSpc>
            </a:pPr>
            <a:r>
              <a:rPr lang="en-US" sz="2400" b="1" dirty="0">
                <a:latin typeface="Courier New" panose="02070309020205020404" pitchFamily="49"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solidFill>
                  <a:srgbClr val="0000CC"/>
                </a:solidFill>
                <a:latin typeface="Times New Roman" panose="02020603050405020304" pitchFamily="18" charset="0"/>
                <a:ea typeface="SimSun" panose="02010600030101010101" pitchFamily="2" charset="-122"/>
              </a:rPr>
              <a:t>The BFS algorithm discovers all vertices at distance </a:t>
            </a:r>
            <a:r>
              <a:rPr lang="en-US" sz="2400" b="1" dirty="0">
                <a:solidFill>
                  <a:srgbClr val="0000CC"/>
                </a:solidFill>
                <a:latin typeface="Times New Roman" panose="02020603050405020304" pitchFamily="18" charset="0"/>
                <a:ea typeface="SimSun" panose="02010600030101010101" pitchFamily="2" charset="-122"/>
              </a:rPr>
              <a:t>k</a:t>
            </a:r>
            <a:r>
              <a:rPr lang="en-US" sz="2400" dirty="0">
                <a:solidFill>
                  <a:srgbClr val="0000CC"/>
                </a:solidFill>
                <a:latin typeface="Times New Roman" panose="02020603050405020304" pitchFamily="18" charset="0"/>
                <a:ea typeface="SimSun" panose="02010600030101010101" pitchFamily="2" charset="-122"/>
              </a:rPr>
              <a:t> from </a:t>
            </a:r>
            <a:r>
              <a:rPr lang="en-US" sz="2400" b="1" dirty="0">
                <a:solidFill>
                  <a:srgbClr val="0000CC"/>
                </a:solidFill>
                <a:latin typeface="Times New Roman" panose="02020603050405020304" pitchFamily="18" charset="0"/>
                <a:ea typeface="SimSun" panose="02010600030101010101" pitchFamily="2" charset="-122"/>
              </a:rPr>
              <a:t>s </a:t>
            </a:r>
            <a:r>
              <a:rPr lang="en-US" sz="2400" dirty="0">
                <a:solidFill>
                  <a:srgbClr val="0000CC"/>
                </a:solidFill>
                <a:latin typeface="Times New Roman" panose="02020603050405020304" pitchFamily="18" charset="0"/>
                <a:ea typeface="SimSun" panose="02010600030101010101" pitchFamily="2" charset="-122"/>
              </a:rPr>
              <a:t> before discovering any vertices at distance  </a:t>
            </a:r>
            <a:r>
              <a:rPr lang="en-US" sz="2400" b="1" dirty="0">
                <a:solidFill>
                  <a:srgbClr val="0000CC"/>
                </a:solidFill>
                <a:latin typeface="Times New Roman" panose="02020603050405020304" pitchFamily="18" charset="0"/>
                <a:ea typeface="SimSun" panose="02010600030101010101" pitchFamily="2" charset="-122"/>
              </a:rPr>
              <a:t>k+1.</a:t>
            </a:r>
            <a:endParaRPr lang="en-US" sz="2400" dirty="0">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311" y="3988954"/>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73D5CB8-10C0-41FD-85D9-B16C7C6D86F0}"/>
              </a:ext>
            </a:extLst>
          </p:cNvPr>
          <p:cNvSpPr/>
          <p:nvPr/>
        </p:nvSpPr>
        <p:spPr>
          <a:xfrm>
            <a:off x="1602313" y="751367"/>
            <a:ext cx="4174837"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a:t>
            </a:r>
          </a:p>
        </p:txBody>
      </p:sp>
    </p:spTree>
    <p:extLst>
      <p:ext uri="{BB962C8B-B14F-4D97-AF65-F5344CB8AC3E}">
        <p14:creationId xmlns:p14="http://schemas.microsoft.com/office/powerpoint/2010/main" val="29865931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321324" y="935157"/>
                <a:ext cx="9549352" cy="5216813"/>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To keep track of progress, </a:t>
                </a:r>
              </a:p>
              <a:p>
                <a:pPr marL="457200"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BFS </a:t>
                </a:r>
                <a:r>
                  <a:rPr lang="en-US" sz="2400" dirty="0">
                    <a:solidFill>
                      <a:srgbClr val="0000FF"/>
                    </a:solidFill>
                    <a:latin typeface="Times New Roman" panose="02020603050405020304" pitchFamily="18" charset="0"/>
                    <a:ea typeface="SimSun" panose="02010600030101010101" pitchFamily="2" charset="-122"/>
                  </a:rPr>
                  <a:t>colors each vertex white(0), gray(1), or black(2).</a:t>
                </a:r>
                <a:r>
                  <a:rPr lang="en-US" sz="2400" dirty="0">
                    <a:latin typeface="Times New Roman" panose="02020603050405020304" pitchFamily="18" charset="0"/>
                    <a:ea typeface="SimSun" panose="02010600030101010101" pitchFamily="2" charset="-122"/>
                  </a:rPr>
                  <a:t> </a:t>
                </a:r>
              </a:p>
              <a:p>
                <a:pPr marL="457200"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Gray and black vertices indicates that they have been discovered.</a:t>
                </a:r>
                <a:endParaRPr lang="en-US" sz="2400" dirty="0">
                  <a:latin typeface="Courier New" panose="02070309020205020404" pitchFamily="49" charset="0"/>
                  <a:ea typeface="SimSun" panose="02010600030101010101" pitchFamily="2" charset="-122"/>
                </a:endParaRPr>
              </a:p>
              <a:p>
                <a:pPr marL="457200" marR="0" lvl="0" indent="-457200">
                  <a:spcBef>
                    <a:spcPts val="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During the search,  </a:t>
                </a:r>
                <a:r>
                  <a:rPr lang="en-US" sz="2400" dirty="0">
                    <a:solidFill>
                      <a:srgbClr val="0000FF"/>
                    </a:solidFill>
                    <a:latin typeface="Times New Roman" panose="02020603050405020304" pitchFamily="18" charset="0"/>
                    <a:ea typeface="SimSun" panose="02010600030101010101" pitchFamily="2" charset="-122"/>
                  </a:rPr>
                  <a:t>all vertices start out white </a:t>
                </a:r>
                <a:r>
                  <a:rPr lang="en-US" sz="2400" dirty="0">
                    <a:latin typeface="Times New Roman" panose="02020603050405020304" pitchFamily="18" charset="0"/>
                    <a:ea typeface="SimSun" panose="02010600030101010101" pitchFamily="2" charset="-122"/>
                  </a:rPr>
                  <a:t>and may later become gray and then black. </a:t>
                </a:r>
                <a:endParaRPr lang="en-US" sz="2400" dirty="0">
                  <a:latin typeface="Courier New" panose="02070309020205020404" pitchFamily="49" charset="0"/>
                  <a:ea typeface="SimSun" panose="02010600030101010101" pitchFamily="2" charset="-122"/>
                </a:endParaRPr>
              </a:p>
              <a:p>
                <a:pPr marL="457200" marR="0" lvl="0" indent="-457200">
                  <a:spcBef>
                    <a:spcPts val="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vertex u becomes gray, when it is </a:t>
                </a:r>
                <a:r>
                  <a:rPr lang="en-US" sz="2400" i="1" dirty="0">
                    <a:latin typeface="Times New Roman" panose="02020603050405020304" pitchFamily="18" charset="0"/>
                    <a:ea typeface="SimSun" panose="02010600030101010101" pitchFamily="2" charset="-122"/>
                  </a:rPr>
                  <a:t>discovered (visited)</a:t>
                </a:r>
                <a:r>
                  <a:rPr lang="en-US" sz="2400" dirty="0">
                    <a:latin typeface="Times New Roman" panose="02020603050405020304" pitchFamily="18" charset="0"/>
                    <a:ea typeface="SimSun" panose="02010600030101010101" pitchFamily="2" charset="-122"/>
                  </a:rPr>
                  <a:t> the first time. </a:t>
                </a:r>
              </a:p>
              <a:p>
                <a:pPr marL="457200"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When all its adjacent vertices {(u, v</a:t>
                </a:r>
                <a:r>
                  <a:rPr lang="en-US" sz="2400" baseline="-25000" dirty="0">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0} have been first discovered, color each v</a:t>
                </a:r>
                <a:r>
                  <a:rPr lang="en-US" sz="2400" baseline="-25000" dirty="0">
                    <a:latin typeface="Times New Roman" panose="02020603050405020304" pitchFamily="18" charset="0"/>
                    <a:ea typeface="SimSun" panose="02010600030101010101" pitchFamily="2" charset="-122"/>
                  </a:rPr>
                  <a:t>i </a:t>
                </a:r>
                <a:r>
                  <a:rPr lang="en-US" sz="2400" dirty="0">
                    <a:latin typeface="Times New Roman" panose="02020603050405020304" pitchFamily="18" charset="0"/>
                    <a:ea typeface="SimSun" panose="02010600030101010101" pitchFamily="2" charset="-122"/>
                  </a:rPr>
                  <a:t> in gray, and then u in black,. </a:t>
                </a:r>
              </a:p>
              <a:p>
                <a:pPr marL="457200" marR="0" lvl="0" indent="-457200">
                  <a:spcBef>
                    <a:spcPts val="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(u, v</a:t>
                </a:r>
                <a:r>
                  <a:rPr lang="en-US" sz="2400" baseline="-25000" dirty="0">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rPr>
                  <a:t> E and u is black, then vertex v</a:t>
                </a:r>
                <a:r>
                  <a:rPr lang="en-US" sz="2400" baseline="-25000" dirty="0">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is either gray or black; that is, </a:t>
                </a:r>
                <a:r>
                  <a:rPr lang="en-US" sz="2400" dirty="0">
                    <a:solidFill>
                      <a:srgbClr val="FF0000"/>
                    </a:solidFill>
                    <a:latin typeface="Times New Roman" panose="02020603050405020304" pitchFamily="18" charset="0"/>
                    <a:ea typeface="SimSun" panose="02010600030101010101" pitchFamily="2" charset="-122"/>
                  </a:rPr>
                  <a:t>all vertices adjacent to black vertices have been discovered.</a:t>
                </a:r>
                <a:endParaRPr lang="en-US" sz="2400" dirty="0">
                  <a:latin typeface="Courier New" panose="02070309020205020404" pitchFamily="49" charset="0"/>
                  <a:ea typeface="SimSun" panose="02010600030101010101" pitchFamily="2" charset="-122"/>
                </a:endParaRPr>
              </a:p>
              <a:p>
                <a:pPr marL="457200" marR="0" lvl="0" indent="-457200">
                  <a:spcBef>
                    <a:spcPts val="0"/>
                  </a:spcBef>
                  <a:spcAft>
                    <a:spcPts val="600"/>
                  </a:spcAft>
                  <a:buFont typeface="Arial" panose="020B0604020202020204" pitchFamily="34" charset="0"/>
                  <a:buChar char="•"/>
                </a:pPr>
                <a:r>
                  <a:rPr lang="en-US" sz="2400" dirty="0">
                    <a:solidFill>
                      <a:srgbClr val="FF0000"/>
                    </a:solidFill>
                    <a:latin typeface="Times New Roman" panose="02020603050405020304" pitchFamily="18" charset="0"/>
                    <a:ea typeface="SimSun" panose="02010600030101010101" pitchFamily="2" charset="-122"/>
                  </a:rPr>
                  <a:t>Gray vertices may have some adjacent white vertices; they</a:t>
                </a:r>
                <a:r>
                  <a:rPr lang="en-US" sz="2400" dirty="0">
                    <a:latin typeface="Times New Roman" panose="02020603050405020304" pitchFamily="18" charset="0"/>
                    <a:ea typeface="SimSun" panose="02010600030101010101" pitchFamily="2" charset="-122"/>
                  </a:rPr>
                  <a:t> represent the frontier between discovered and undiscovered vertices.</a:t>
                </a:r>
                <a:endParaRPr lang="en-US" sz="2400" dirty="0">
                  <a:effectLst/>
                  <a:latin typeface="Courier New" panose="02070309020205020404" pitchFamily="49" charset="0"/>
                  <a:ea typeface="SimSun" panose="02010600030101010101" pitchFamily="2" charset="-122"/>
                </a:endParaRPr>
              </a:p>
            </p:txBody>
          </p:sp>
        </mc:Choice>
        <mc:Fallback>
          <p:sp>
            <p:nvSpPr>
              <p:cNvPr id="2" name="Rectangle 1"/>
              <p:cNvSpPr>
                <a:spLocks noRot="1" noChangeAspect="1" noMove="1" noResize="1" noEditPoints="1" noAdjustHandles="1" noChangeArrowheads="1" noChangeShapeType="1" noTextEdit="1"/>
              </p:cNvSpPr>
              <p:nvPr/>
            </p:nvSpPr>
            <p:spPr>
              <a:xfrm>
                <a:off x="1321324" y="935157"/>
                <a:ext cx="9549352" cy="5216813"/>
              </a:xfrm>
              <a:prstGeom prst="rect">
                <a:avLst/>
              </a:prstGeom>
              <a:blipFill>
                <a:blip r:embed="rId2"/>
                <a:stretch>
                  <a:fillRect l="-1022" t="-935" r="-1788" b="-1402"/>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7BFC3D3F-2230-4351-BC31-8D826B2A3F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75" y="867063"/>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F441E3E-C0C6-4FAD-A491-625568D65B01}"/>
              </a:ext>
            </a:extLst>
          </p:cNvPr>
          <p:cNvSpPr/>
          <p:nvPr/>
        </p:nvSpPr>
        <p:spPr>
          <a:xfrm>
            <a:off x="1321324" y="112369"/>
            <a:ext cx="4174837"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a:t>
            </a:r>
          </a:p>
        </p:txBody>
      </p:sp>
    </p:spTree>
    <p:extLst>
      <p:ext uri="{BB962C8B-B14F-4D97-AF65-F5344CB8AC3E}">
        <p14:creationId xmlns:p14="http://schemas.microsoft.com/office/powerpoint/2010/main" val="31235378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770033" y="1799356"/>
                <a:ext cx="9238268" cy="3600986"/>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BFS has the same efficiency as DFS: it is</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(|V|</a:t>
                </a:r>
                <a:r>
                  <a:rPr lang="en-US" sz="2400" baseline="30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for the adjacency matrix representation and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(|V| + |E|) for the adjacency list representation.</a:t>
                </a:r>
                <a:endParaRPr lang="en-US" sz="2400" dirty="0">
                  <a:latin typeface="Times New Roman" panose="02020603050405020304" pitchFamily="18" charset="0"/>
                  <a:cs typeface="Times New Roman" panose="02020603050405020304" pitchFamily="18" charset="0"/>
                </a:endParaRPr>
              </a:p>
              <a:p>
                <a:pPr marL="457200"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Unlike DFS, it yields a single ordering of vertices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order in which vertices are added to the queue </a:t>
                </a:r>
              </a:p>
              <a:p>
                <a:pPr lvl="1">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is the same order in which they are removed from it.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because the FIFO queue structure is used</a:t>
                </a:r>
              </a:p>
            </p:txBody>
          </p:sp>
        </mc:Choice>
        <mc:Fallback>
          <p:sp>
            <p:nvSpPr>
              <p:cNvPr id="2" name="Rectangle 1"/>
              <p:cNvSpPr>
                <a:spLocks noRot="1" noChangeAspect="1" noMove="1" noResize="1" noEditPoints="1" noAdjustHandles="1" noChangeArrowheads="1" noChangeShapeType="1" noTextEdit="1"/>
              </p:cNvSpPr>
              <p:nvPr/>
            </p:nvSpPr>
            <p:spPr>
              <a:xfrm>
                <a:off x="1770033" y="1799356"/>
                <a:ext cx="9238268" cy="3600986"/>
              </a:xfrm>
              <a:prstGeom prst="rect">
                <a:avLst/>
              </a:prstGeom>
              <a:blipFill>
                <a:blip r:embed="rId2"/>
                <a:stretch>
                  <a:fillRect l="-858" t="-1354" b="-287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1D0326BF-951A-43E1-95F3-F6A6C63F5C8F}"/>
              </a:ext>
            </a:extLst>
          </p:cNvPr>
          <p:cNvSpPr/>
          <p:nvPr/>
        </p:nvSpPr>
        <p:spPr>
          <a:xfrm>
            <a:off x="1607126" y="702964"/>
            <a:ext cx="4174837"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a:t>
            </a:r>
          </a:p>
        </p:txBody>
      </p:sp>
    </p:spTree>
    <p:extLst>
      <p:ext uri="{BB962C8B-B14F-4D97-AF65-F5344CB8AC3E}">
        <p14:creationId xmlns:p14="http://schemas.microsoft.com/office/powerpoint/2010/main" val="40600707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866" y="1606898"/>
            <a:ext cx="9238268" cy="4247317"/>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Similarly to a DFS traversal, accompanying a BFS traversal, the so-called breadth-first search forest is constructed</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traversal’s starting vertex serves as the root of the first tree in such a forest. </a:t>
            </a:r>
          </a:p>
          <a:p>
            <a:pPr marL="457200" lvl="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Whenever a new unvisited vertex v is reached for the first time from a vertex u, the vertex v is attached as a child to the vertex u with an edge called a </a:t>
            </a:r>
            <a:r>
              <a:rPr lang="en-US" sz="2400" dirty="0">
                <a:solidFill>
                  <a:srgbClr val="0000FF"/>
                </a:solidFill>
                <a:latin typeface="Times New Roman" panose="02020603050405020304" pitchFamily="18" charset="0"/>
                <a:cs typeface="Times New Roman" panose="02020603050405020304" pitchFamily="18" charset="0"/>
              </a:rPr>
              <a:t>tree edge</a:t>
            </a:r>
            <a:r>
              <a:rPr lang="en-US" sz="2400" dirty="0">
                <a:latin typeface="Times New Roman" panose="02020603050405020304" pitchFamily="18" charset="0"/>
                <a:cs typeface="Times New Roman" panose="02020603050405020304" pitchFamily="18" charset="0"/>
              </a:rPr>
              <a:t>. </a:t>
            </a:r>
          </a:p>
          <a:p>
            <a:pPr marL="457200" lvl="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an edge leading to a previously visited vertex other than its immediate predecessor (i.e., its parent in the tree) is encountered, the edge is noted as a </a:t>
            </a:r>
            <a:r>
              <a:rPr lang="en-US" sz="2400" dirty="0">
                <a:solidFill>
                  <a:srgbClr val="0000FF"/>
                </a:solidFill>
                <a:latin typeface="Times New Roman" panose="02020603050405020304" pitchFamily="18" charset="0"/>
                <a:cs typeface="Times New Roman" panose="02020603050405020304" pitchFamily="18" charset="0"/>
              </a:rPr>
              <a:t>cross edge. </a:t>
            </a:r>
          </a:p>
        </p:txBody>
      </p:sp>
      <p:sp>
        <p:nvSpPr>
          <p:cNvPr id="3" name="Rectangle 2">
            <a:extLst>
              <a:ext uri="{FF2B5EF4-FFF2-40B4-BE49-F238E27FC236}">
                <a16:creationId xmlns:a16="http://schemas.microsoft.com/office/drawing/2014/main" id="{29AE5268-A5FF-4AEC-AE4B-5C525A2FEA76}"/>
              </a:ext>
            </a:extLst>
          </p:cNvPr>
          <p:cNvSpPr/>
          <p:nvPr/>
        </p:nvSpPr>
        <p:spPr>
          <a:xfrm>
            <a:off x="1476866" y="489795"/>
            <a:ext cx="4174837"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a:t>
            </a:r>
          </a:p>
        </p:txBody>
      </p:sp>
    </p:spTree>
    <p:extLst>
      <p:ext uri="{BB962C8B-B14F-4D97-AF65-F5344CB8AC3E}">
        <p14:creationId xmlns:p14="http://schemas.microsoft.com/office/powerpoint/2010/main" val="42357727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67372" y="1108694"/>
            <a:ext cx="9332536"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Example 3.8:  An example of a depth-first search traversal, with the traversal’s stack and corresponding depth-first search forest shown as well.</a:t>
            </a:r>
            <a:endParaRPr lang="en-US" sz="24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2" name="Rectangle 48"/>
          <p:cNvSpPr>
            <a:spLocks noChangeArrowheads="1"/>
          </p:cNvSpPr>
          <p:nvPr/>
        </p:nvSpPr>
        <p:spPr bwMode="auto">
          <a:xfrm>
            <a:off x="0" y="6363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Box 66"/>
          <p:cNvSpPr txBox="1"/>
          <p:nvPr/>
        </p:nvSpPr>
        <p:spPr>
          <a:xfrm>
            <a:off x="1216057" y="448715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a:t>
            </a:r>
          </a:p>
        </p:txBody>
      </p:sp>
      <p:sp>
        <p:nvSpPr>
          <p:cNvPr id="68" name="TextBox 67"/>
          <p:cNvSpPr txBox="1"/>
          <p:nvPr/>
        </p:nvSpPr>
        <p:spPr>
          <a:xfrm>
            <a:off x="4780960" y="4487156"/>
            <a:ext cx="47134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263192" y="202284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71" name="TextBox 70"/>
          <p:cNvSpPr txBox="1"/>
          <p:nvPr/>
        </p:nvSpPr>
        <p:spPr>
          <a:xfrm>
            <a:off x="4799814" y="20741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72" name="TextBox 71"/>
          <p:cNvSpPr txBox="1"/>
          <p:nvPr/>
        </p:nvSpPr>
        <p:spPr>
          <a:xfrm>
            <a:off x="1461555" y="269881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73" name="TextBox 72"/>
          <p:cNvSpPr txBox="1"/>
          <p:nvPr/>
        </p:nvSpPr>
        <p:spPr>
          <a:xfrm>
            <a:off x="1440095" y="3793748"/>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74" name="TextBox 73"/>
          <p:cNvSpPr txBox="1"/>
          <p:nvPr/>
        </p:nvSpPr>
        <p:spPr>
          <a:xfrm>
            <a:off x="2520400" y="3683674"/>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75" name="TextBox 74"/>
          <p:cNvSpPr txBox="1"/>
          <p:nvPr/>
        </p:nvSpPr>
        <p:spPr>
          <a:xfrm>
            <a:off x="3465306" y="367699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76" name="TextBox 75"/>
          <p:cNvSpPr txBox="1"/>
          <p:nvPr/>
        </p:nvSpPr>
        <p:spPr>
          <a:xfrm>
            <a:off x="4498156" y="269881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77" name="TextBox 76"/>
          <p:cNvSpPr txBox="1"/>
          <p:nvPr/>
        </p:nvSpPr>
        <p:spPr>
          <a:xfrm>
            <a:off x="4508710" y="3718150"/>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78" name="TextBox 77"/>
          <p:cNvSpPr txBox="1"/>
          <p:nvPr/>
        </p:nvSpPr>
        <p:spPr>
          <a:xfrm>
            <a:off x="6038895" y="2074195"/>
            <a:ext cx="4458307" cy="452431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   →	c   →	d   →	e	</a:t>
            </a:r>
          </a:p>
          <a:p>
            <a:r>
              <a:rPr lang="en-US" sz="2400" dirty="0">
                <a:latin typeface="Times New Roman" panose="02020603050405020304" pitchFamily="18" charset="0"/>
                <a:cs typeface="Times New Roman" panose="02020603050405020304" pitchFamily="18" charset="0"/>
              </a:rPr>
              <a:t>b   →	e   →	f 		</a:t>
            </a:r>
          </a:p>
          <a:p>
            <a:r>
              <a:rPr lang="en-US" sz="2400" dirty="0">
                <a:latin typeface="Times New Roman" panose="02020603050405020304" pitchFamily="18" charset="0"/>
                <a:cs typeface="Times New Roman" panose="02020603050405020304" pitchFamily="18" charset="0"/>
              </a:rPr>
              <a:t>c   →	a   →	d   →	f	</a:t>
            </a:r>
          </a:p>
          <a:p>
            <a:r>
              <a:rPr lang="en-US" sz="2400" dirty="0">
                <a:latin typeface="Times New Roman" panose="02020603050405020304" pitchFamily="18" charset="0"/>
                <a:cs typeface="Times New Roman" panose="02020603050405020304" pitchFamily="18" charset="0"/>
              </a:rPr>
              <a:t>d   →	a   →	c 		</a:t>
            </a:r>
          </a:p>
          <a:p>
            <a:r>
              <a:rPr lang="en-US" sz="2400" dirty="0">
                <a:latin typeface="Times New Roman" panose="02020603050405020304" pitchFamily="18" charset="0"/>
                <a:cs typeface="Times New Roman" panose="02020603050405020304" pitchFamily="18" charset="0"/>
              </a:rPr>
              <a:t>e   →	a   →	b   →	f</a:t>
            </a:r>
          </a:p>
          <a:p>
            <a:r>
              <a:rPr lang="en-US" sz="2400" dirty="0">
                <a:latin typeface="Times New Roman" panose="02020603050405020304" pitchFamily="18" charset="0"/>
                <a:cs typeface="Times New Roman" panose="02020603050405020304" pitchFamily="18" charset="0"/>
              </a:rPr>
              <a:t>f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   →	h   →	j </a:t>
            </a:r>
          </a:p>
          <a:p>
            <a:r>
              <a:rPr lang="en-US" sz="2400" dirty="0">
                <a:latin typeface="Times New Roman" panose="02020603050405020304" pitchFamily="18" charset="0"/>
                <a:cs typeface="Times New Roman" panose="02020603050405020304" pitchFamily="18" charset="0"/>
              </a:rPr>
              <a:t>h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h   →	j </a:t>
            </a:r>
          </a:p>
          <a:p>
            <a:r>
              <a:rPr lang="en-US" sz="2400" dirty="0">
                <a:latin typeface="Times New Roman" panose="02020603050405020304" pitchFamily="18" charset="0"/>
                <a:cs typeface="Times New Roman" panose="02020603050405020304" pitchFamily="18" charset="0"/>
              </a:rPr>
              <a:t>j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p:txBody>
      </p:sp>
      <p:sp>
        <p:nvSpPr>
          <p:cNvPr id="29" name="Thought Bubble: Cloud 28">
            <a:extLst>
              <a:ext uri="{FF2B5EF4-FFF2-40B4-BE49-F238E27FC236}">
                <a16:creationId xmlns:a16="http://schemas.microsoft.com/office/drawing/2014/main" id="{84A993BF-4F87-4D77-8E96-BCCF12AEE2C2}"/>
              </a:ext>
            </a:extLst>
          </p:cNvPr>
          <p:cNvSpPr/>
          <p:nvPr/>
        </p:nvSpPr>
        <p:spPr>
          <a:xfrm>
            <a:off x="10599908" y="1941742"/>
            <a:ext cx="612113"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28" name="Picture 27" descr="Image result for smiley face images">
            <a:extLst>
              <a:ext uri="{FF2B5EF4-FFF2-40B4-BE49-F238E27FC236}">
                <a16:creationId xmlns:a16="http://schemas.microsoft.com/office/drawing/2014/main" id="{7AB37015-10A8-4338-925A-8E1C3E130B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599908" y="1881574"/>
            <a:ext cx="587999" cy="4734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F9B773B-97F7-446F-9A7E-E8840D7379F7}"/>
              </a:ext>
            </a:extLst>
          </p:cNvPr>
          <p:cNvSpPr/>
          <p:nvPr/>
        </p:nvSpPr>
        <p:spPr>
          <a:xfrm>
            <a:off x="1366073" y="5151926"/>
            <a:ext cx="1449436" cy="461665"/>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(a) Graph </a:t>
            </a:r>
            <a:endParaRPr lang="en-US" sz="2400" dirty="0">
              <a:latin typeface="Courier New" panose="02070309020205020404" pitchFamily="49" charset="0"/>
              <a:ea typeface="SimSun" panose="02010600030101010101" pitchFamily="2" charset="-122"/>
            </a:endParaRPr>
          </a:p>
        </p:txBody>
      </p:sp>
      <p:sp>
        <p:nvSpPr>
          <p:cNvPr id="30" name="Rectangle 29">
            <a:extLst>
              <a:ext uri="{FF2B5EF4-FFF2-40B4-BE49-F238E27FC236}">
                <a16:creationId xmlns:a16="http://schemas.microsoft.com/office/drawing/2014/main" id="{FF49F0E9-1C5C-4874-B9E7-760FC9F96CEC}"/>
              </a:ext>
            </a:extLst>
          </p:cNvPr>
          <p:cNvSpPr/>
          <p:nvPr/>
        </p:nvSpPr>
        <p:spPr>
          <a:xfrm>
            <a:off x="1254672" y="336762"/>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16182596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28846" y="1051349"/>
            <a:ext cx="8831154" cy="707886"/>
          </a:xfrm>
          <a:prstGeom prst="rect">
            <a:avLst/>
          </a:prstGeom>
        </p:spPr>
        <p:txBody>
          <a:bodyPr wrap="square">
            <a:spAutoFit/>
          </a:bodyPr>
          <a:lstStyle/>
          <a:p>
            <a:r>
              <a:rPr lang="en-US" sz="2000" b="1" dirty="0">
                <a:latin typeface="Times New Roman" panose="02020603050405020304" pitchFamily="18" charset="0"/>
                <a:ea typeface="SimSun" panose="02010600030101010101" pitchFamily="2" charset="-122"/>
              </a:rPr>
              <a:t>Example 3.8:</a:t>
            </a:r>
            <a:r>
              <a:rPr lang="en-US" sz="2000" dirty="0">
                <a:latin typeface="Times New Roman" panose="02020603050405020304" pitchFamily="18" charset="0"/>
                <a:ea typeface="SimSun" panose="02010600030101010101" pitchFamily="2" charset="-122"/>
              </a:rPr>
              <a:t>  An example of a depth-first search traversal, with the traversal’s stack and corresponding depth-first search forest shown as well.</a:t>
            </a:r>
            <a:endParaRPr lang="en-US" sz="20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7" name="TextBox 66"/>
          <p:cNvSpPr txBox="1"/>
          <p:nvPr/>
        </p:nvSpPr>
        <p:spPr>
          <a:xfrm>
            <a:off x="1216057" y="4487156"/>
            <a:ext cx="575036"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j,0</a:t>
            </a:r>
          </a:p>
        </p:txBody>
      </p:sp>
      <p:sp>
        <p:nvSpPr>
          <p:cNvPr id="68" name="TextBox 67"/>
          <p:cNvSpPr txBox="1"/>
          <p:nvPr/>
        </p:nvSpPr>
        <p:spPr>
          <a:xfrm>
            <a:off x="4780959" y="4487156"/>
            <a:ext cx="50747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i,0</a:t>
            </a:r>
          </a:p>
        </p:txBody>
      </p:sp>
      <p:sp>
        <p:nvSpPr>
          <p:cNvPr id="70" name="TextBox 69"/>
          <p:cNvSpPr txBox="1"/>
          <p:nvPr/>
        </p:nvSpPr>
        <p:spPr>
          <a:xfrm>
            <a:off x="1263191" y="2022842"/>
            <a:ext cx="59418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g,0</a:t>
            </a:r>
          </a:p>
        </p:txBody>
      </p:sp>
      <p:sp>
        <p:nvSpPr>
          <p:cNvPr id="71" name="TextBox 70"/>
          <p:cNvSpPr txBox="1"/>
          <p:nvPr/>
        </p:nvSpPr>
        <p:spPr>
          <a:xfrm>
            <a:off x="4780960" y="2074195"/>
            <a:ext cx="58289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h,0</a:t>
            </a:r>
          </a:p>
        </p:txBody>
      </p:sp>
      <p:sp>
        <p:nvSpPr>
          <p:cNvPr id="72" name="TextBox 71"/>
          <p:cNvSpPr txBox="1"/>
          <p:nvPr/>
        </p:nvSpPr>
        <p:spPr>
          <a:xfrm>
            <a:off x="1370965" y="2698816"/>
            <a:ext cx="56193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a,0</a:t>
            </a:r>
          </a:p>
        </p:txBody>
      </p:sp>
      <p:sp>
        <p:nvSpPr>
          <p:cNvPr id="73" name="TextBox 72"/>
          <p:cNvSpPr txBox="1"/>
          <p:nvPr/>
        </p:nvSpPr>
        <p:spPr>
          <a:xfrm>
            <a:off x="1328846" y="3793748"/>
            <a:ext cx="58258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d,0</a:t>
            </a:r>
          </a:p>
        </p:txBody>
      </p:sp>
      <p:sp>
        <p:nvSpPr>
          <p:cNvPr id="74" name="TextBox 73"/>
          <p:cNvSpPr txBox="1"/>
          <p:nvPr/>
        </p:nvSpPr>
        <p:spPr>
          <a:xfrm>
            <a:off x="2520399" y="3683674"/>
            <a:ext cx="581955"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c,0</a:t>
            </a:r>
          </a:p>
        </p:txBody>
      </p:sp>
      <p:sp>
        <p:nvSpPr>
          <p:cNvPr id="75" name="TextBox 74"/>
          <p:cNvSpPr txBox="1"/>
          <p:nvPr/>
        </p:nvSpPr>
        <p:spPr>
          <a:xfrm>
            <a:off x="3399789" y="3676996"/>
            <a:ext cx="53685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f,0</a:t>
            </a:r>
          </a:p>
        </p:txBody>
      </p:sp>
      <p:sp>
        <p:nvSpPr>
          <p:cNvPr id="76" name="TextBox 75"/>
          <p:cNvSpPr txBox="1"/>
          <p:nvPr/>
        </p:nvSpPr>
        <p:spPr>
          <a:xfrm>
            <a:off x="4498156" y="2698815"/>
            <a:ext cx="569778"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e,0</a:t>
            </a:r>
          </a:p>
        </p:txBody>
      </p:sp>
      <p:sp>
        <p:nvSpPr>
          <p:cNvPr id="77" name="TextBox 76"/>
          <p:cNvSpPr txBox="1"/>
          <p:nvPr/>
        </p:nvSpPr>
        <p:spPr>
          <a:xfrm>
            <a:off x="4508710" y="3718150"/>
            <a:ext cx="60626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b,0</a:t>
            </a:r>
          </a:p>
        </p:txBody>
      </p:sp>
      <p:sp>
        <p:nvSpPr>
          <p:cNvPr id="78" name="TextBox 77"/>
          <p:cNvSpPr txBox="1"/>
          <p:nvPr/>
        </p:nvSpPr>
        <p:spPr>
          <a:xfrm>
            <a:off x="5512702" y="1993255"/>
            <a:ext cx="3851187"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a,0   → c   →	d   →	e	</a:t>
            </a:r>
          </a:p>
          <a:p>
            <a:r>
              <a:rPr lang="en-US" sz="2400" dirty="0">
                <a:latin typeface="Times New Roman" panose="02020603050405020304" pitchFamily="18" charset="0"/>
                <a:cs typeface="Times New Roman" panose="02020603050405020304" pitchFamily="18" charset="0"/>
              </a:rPr>
              <a:t>b,0   → e   →	f 		</a:t>
            </a:r>
          </a:p>
          <a:p>
            <a:r>
              <a:rPr lang="en-US" sz="2400" dirty="0">
                <a:latin typeface="Times New Roman" panose="02020603050405020304" pitchFamily="18" charset="0"/>
                <a:cs typeface="Times New Roman" panose="02020603050405020304" pitchFamily="18" charset="0"/>
              </a:rPr>
              <a:t>c,0   →	 a   →	d   →	f	</a:t>
            </a:r>
          </a:p>
          <a:p>
            <a:r>
              <a:rPr lang="en-US" sz="2400" dirty="0">
                <a:latin typeface="Times New Roman" panose="02020603050405020304" pitchFamily="18" charset="0"/>
                <a:cs typeface="Times New Roman" panose="02020603050405020304" pitchFamily="18" charset="0"/>
              </a:rPr>
              <a:t>d,0   → a   →	c 		</a:t>
            </a:r>
          </a:p>
          <a:p>
            <a:r>
              <a:rPr lang="en-US" sz="2400" dirty="0">
                <a:latin typeface="Times New Roman" panose="02020603050405020304" pitchFamily="18" charset="0"/>
                <a:cs typeface="Times New Roman" panose="02020603050405020304" pitchFamily="18" charset="0"/>
              </a:rPr>
              <a:t>e,0   →	 a   →	b   →	f</a:t>
            </a:r>
          </a:p>
          <a:p>
            <a:r>
              <a:rPr lang="en-US" sz="2400" dirty="0">
                <a:latin typeface="Times New Roman" panose="02020603050405020304" pitchFamily="18" charset="0"/>
                <a:cs typeface="Times New Roman" panose="02020603050405020304" pitchFamily="18" charset="0"/>
              </a:rPr>
              <a:t>f,0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g,0  →  h   →	j </a:t>
            </a:r>
          </a:p>
          <a:p>
            <a:r>
              <a:rPr lang="en-US" sz="2400" dirty="0">
                <a:latin typeface="Times New Roman" panose="02020603050405020304" pitchFamily="18" charset="0"/>
                <a:cs typeface="Times New Roman" panose="02020603050405020304" pitchFamily="18" charset="0"/>
              </a:rPr>
              <a:t>h,0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i,0   →	 h   →	j </a:t>
            </a:r>
          </a:p>
          <a:p>
            <a:r>
              <a:rPr lang="en-US" sz="2400" dirty="0">
                <a:latin typeface="Times New Roman" panose="02020603050405020304" pitchFamily="18" charset="0"/>
                <a:cs typeface="Times New Roman" panose="02020603050405020304" pitchFamily="18" charset="0"/>
              </a:rPr>
              <a:t>j,0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p:txBody>
      </p:sp>
      <p:pic>
        <p:nvPicPr>
          <p:cNvPr id="30" name="Picture 29" descr="Image result for smiley face images">
            <a:extLst>
              <a:ext uri="{FF2B5EF4-FFF2-40B4-BE49-F238E27FC236}">
                <a16:creationId xmlns:a16="http://schemas.microsoft.com/office/drawing/2014/main" id="{BDBFCFE2-EFC6-4335-8157-65B0FAB5927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488" y="1416034"/>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F6AC8968-201A-4FB3-ABE1-3C635403C906}"/>
              </a:ext>
            </a:extLst>
          </p:cNvPr>
          <p:cNvGraphicFramePr>
            <a:graphicFrameLocks noGrp="1"/>
          </p:cNvGraphicFramePr>
          <p:nvPr/>
        </p:nvGraphicFramePr>
        <p:xfrm>
          <a:off x="9039817" y="4163340"/>
          <a:ext cx="2136459" cy="2212860"/>
        </p:xfrm>
        <a:graphic>
          <a:graphicData uri="http://schemas.openxmlformats.org/drawingml/2006/table">
            <a:tbl>
              <a:tblPr firstRow="1" bandRow="1">
                <a:tableStyleId>{5C22544A-7EE6-4342-B048-85BDC9FD1C3A}</a:tableStyleId>
              </a:tblPr>
              <a:tblGrid>
                <a:gridCol w="712153">
                  <a:extLst>
                    <a:ext uri="{9D8B030D-6E8A-4147-A177-3AD203B41FA5}">
                      <a16:colId xmlns:a16="http://schemas.microsoft.com/office/drawing/2014/main" val="2011159535"/>
                    </a:ext>
                  </a:extLst>
                </a:gridCol>
                <a:gridCol w="712153">
                  <a:extLst>
                    <a:ext uri="{9D8B030D-6E8A-4147-A177-3AD203B41FA5}">
                      <a16:colId xmlns:a16="http://schemas.microsoft.com/office/drawing/2014/main" val="2019856844"/>
                    </a:ext>
                  </a:extLst>
                </a:gridCol>
                <a:gridCol w="712153">
                  <a:extLst>
                    <a:ext uri="{9D8B030D-6E8A-4147-A177-3AD203B41FA5}">
                      <a16:colId xmlns:a16="http://schemas.microsoft.com/office/drawing/2014/main" val="3484214843"/>
                    </a:ext>
                  </a:extLst>
                </a:gridCol>
              </a:tblGrid>
              <a:tr h="368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3368279"/>
                  </a:ext>
                </a:extLst>
              </a:tr>
              <a:tr h="368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e</a:t>
                      </a:r>
                      <a:r>
                        <a:rPr lang="en-US" sz="1800" b="1" baseline="-25000" dirty="0">
                          <a:effectLst/>
                          <a:latin typeface="Times New Roman" panose="02020603050405020304" pitchFamily="18" charset="0"/>
                          <a:ea typeface="SimSun" panose="02010600030101010101" pitchFamily="2" charset="-122"/>
                        </a:rPr>
                        <a:t>6, 2</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5995483"/>
                  </a:ext>
                </a:extLst>
              </a:tr>
              <a:tr h="36881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effectLst/>
                          <a:latin typeface="Times New Roman" panose="02020603050405020304" pitchFamily="18" charset="0"/>
                          <a:ea typeface="SimSun" panose="02010600030101010101" pitchFamily="2" charset="-122"/>
                        </a:rPr>
                        <a:t>b</a:t>
                      </a:r>
                      <a:r>
                        <a:rPr lang="en-US" sz="1800" b="1" baseline="-25000" dirty="0">
                          <a:effectLst/>
                          <a:latin typeface="Times New Roman" panose="02020603050405020304" pitchFamily="18" charset="0"/>
                          <a:ea typeface="SimSun" panose="02010600030101010101" pitchFamily="2" charset="-122"/>
                        </a:rPr>
                        <a:t>5, 3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j</a:t>
                      </a:r>
                      <a:r>
                        <a:rPr lang="en-US" sz="1800" b="1" baseline="-25000" dirty="0">
                          <a:effectLst/>
                          <a:latin typeface="Times New Roman" panose="02020603050405020304" pitchFamily="18" charset="0"/>
                          <a:ea typeface="SimSun" panose="02010600030101010101" pitchFamily="2" charset="-122"/>
                        </a:rPr>
                        <a:t>10, 7</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504498"/>
                  </a:ext>
                </a:extLst>
              </a:tr>
              <a:tr h="368810">
                <a:tc>
                  <a:txBody>
                    <a:bodyPr/>
                    <a:lstStyle/>
                    <a:p>
                      <a:r>
                        <a:rPr lang="en-US" sz="1800" b="1" dirty="0">
                          <a:effectLst/>
                          <a:latin typeface="Times New Roman" panose="02020603050405020304" pitchFamily="18" charset="0"/>
                          <a:ea typeface="SimSun" panose="02010600030101010101" pitchFamily="2" charset="-122"/>
                        </a:rPr>
                        <a:t>d</a:t>
                      </a:r>
                      <a:r>
                        <a:rPr lang="en-US" sz="1800" b="1" baseline="-25000" dirty="0">
                          <a:effectLst/>
                          <a:latin typeface="Times New Roman" panose="02020603050405020304" pitchFamily="18" charset="0"/>
                          <a:ea typeface="SimSun" panose="02010600030101010101" pitchFamily="2" charset="-122"/>
                        </a:rPr>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effectLst/>
                          <a:latin typeface="Times New Roman" panose="02020603050405020304" pitchFamily="18" charset="0"/>
                          <a:ea typeface="SimSun" panose="02010600030101010101" pitchFamily="2" charset="-122"/>
                        </a:rPr>
                        <a:t>f</a:t>
                      </a:r>
                      <a:r>
                        <a:rPr lang="en-US" sz="1800" b="1" baseline="-25000" dirty="0">
                          <a:effectLst/>
                          <a:latin typeface="Times New Roman" panose="02020603050405020304" pitchFamily="18" charset="0"/>
                          <a:ea typeface="SimSun" panose="02010600030101010101" pitchFamily="2" charset="-122"/>
                        </a:rPr>
                        <a:t>4, 4</a:t>
                      </a:r>
                      <a:r>
                        <a:rPr lang="en-US" sz="1800" b="1" dirty="0">
                          <a:effectLst/>
                          <a:latin typeface="Times New Roman" panose="02020603050405020304" pitchFamily="18" charset="0"/>
                          <a:ea typeface="SimSun" panose="02010600030101010101" pitchFamily="2" charset="-122"/>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effectLst/>
                          <a:latin typeface="Times New Roman" panose="02020603050405020304" pitchFamily="18" charset="0"/>
                          <a:ea typeface="SimSun" panose="02010600030101010101" pitchFamily="2" charset="-122"/>
                        </a:rPr>
                        <a:t>i</a:t>
                      </a:r>
                      <a:r>
                        <a:rPr lang="en-US" sz="1800" b="1" baseline="-25000" dirty="0">
                          <a:effectLst/>
                          <a:latin typeface="Times New Roman" panose="02020603050405020304" pitchFamily="18" charset="0"/>
                          <a:ea typeface="SimSun" panose="02010600030101010101" pitchFamily="2" charset="-122"/>
                        </a:rPr>
                        <a:t>9, 8</a:t>
                      </a:r>
                      <a:r>
                        <a:rPr lang="en-US" sz="1800" b="1" dirty="0">
                          <a:effectLst/>
                          <a:latin typeface="Times New Roman" panose="02020603050405020304" pitchFamily="18" charset="0"/>
                          <a:ea typeface="SimSun" panose="02010600030101010101" pitchFamily="2" charset="-122"/>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6748868"/>
                  </a:ext>
                </a:extLst>
              </a:tr>
              <a:tr h="368810">
                <a:tc>
                  <a:txBody>
                    <a:bodyPr/>
                    <a:lstStyle/>
                    <a:p>
                      <a:r>
                        <a:rPr lang="en-US" sz="1800" b="1" dirty="0">
                          <a:effectLst/>
                          <a:latin typeface="Times New Roman" panose="02020603050405020304" pitchFamily="18" charset="0"/>
                          <a:ea typeface="SimSun" panose="02010600030101010101" pitchFamily="2" charset="-122"/>
                        </a:rPr>
                        <a:t>c</a:t>
                      </a:r>
                      <a:r>
                        <a:rPr lang="en-US" sz="1800" b="1" baseline="-25000" dirty="0">
                          <a:effectLst/>
                          <a:latin typeface="Times New Roman" panose="02020603050405020304" pitchFamily="18" charset="0"/>
                          <a:ea typeface="SimSun" panose="02010600030101010101" pitchFamily="2" charset="-122"/>
                        </a:rPr>
                        <a:t>2, 5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c</a:t>
                      </a:r>
                      <a:r>
                        <a:rPr lang="en-US" sz="1800" b="1" baseline="-25000" dirty="0">
                          <a:effectLst/>
                          <a:latin typeface="Times New Roman" panose="02020603050405020304" pitchFamily="18" charset="0"/>
                          <a:ea typeface="SimSun" panose="02010600030101010101" pitchFamily="2" charset="-122"/>
                        </a:rPr>
                        <a:t>2, 5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effectLst/>
                          <a:latin typeface="Times New Roman" panose="02020603050405020304" pitchFamily="18" charset="0"/>
                          <a:ea typeface="SimSun" panose="02010600030101010101" pitchFamily="2" charset="-122"/>
                        </a:rPr>
                        <a:t>h</a:t>
                      </a:r>
                      <a:r>
                        <a:rPr lang="en-US" sz="1800" b="1" baseline="-25000" dirty="0">
                          <a:effectLst/>
                          <a:latin typeface="Times New Roman" panose="02020603050405020304" pitchFamily="18" charset="0"/>
                          <a:ea typeface="SimSun" panose="02010600030101010101" pitchFamily="2" charset="-122"/>
                        </a:rPr>
                        <a:t>8, 9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22337"/>
                  </a:ext>
                </a:extLst>
              </a:tr>
              <a:tr h="368810">
                <a:tc>
                  <a:txBody>
                    <a:bodyPr/>
                    <a:lstStyle/>
                    <a:p>
                      <a:r>
                        <a:rPr lang="en-US" sz="1800" b="1" dirty="0">
                          <a:effectLst/>
                          <a:latin typeface="Times New Roman" panose="02020603050405020304" pitchFamily="18" charset="0"/>
                          <a:ea typeface="SimSun" panose="02010600030101010101" pitchFamily="2" charset="-122"/>
                        </a:rPr>
                        <a:t>a</a:t>
                      </a:r>
                      <a:r>
                        <a:rPr lang="en-US" sz="1800" b="1" baseline="-25000" dirty="0">
                          <a:effectLst/>
                          <a:latin typeface="Times New Roman" panose="02020603050405020304" pitchFamily="18" charset="0"/>
                          <a:ea typeface="SimSun" panose="02010600030101010101" pitchFamily="2" charset="-122"/>
                        </a:rPr>
                        <a:t>1, 6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a</a:t>
                      </a:r>
                      <a:r>
                        <a:rPr lang="en-US" sz="1800" b="1" baseline="-25000" dirty="0">
                          <a:effectLst/>
                          <a:latin typeface="Times New Roman" panose="02020603050405020304" pitchFamily="18" charset="0"/>
                          <a:ea typeface="SimSun" panose="02010600030101010101" pitchFamily="2" charset="-122"/>
                        </a:rPr>
                        <a:t>1, 6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effectLst/>
                          <a:latin typeface="Times New Roman" panose="02020603050405020304" pitchFamily="18" charset="0"/>
                          <a:ea typeface="SimSun" panose="02010600030101010101" pitchFamily="2" charset="-122"/>
                        </a:rPr>
                        <a:t>g</a:t>
                      </a:r>
                      <a:r>
                        <a:rPr lang="en-US" sz="1800" b="1" baseline="-25000" dirty="0">
                          <a:effectLst/>
                          <a:latin typeface="Times New Roman" panose="02020603050405020304" pitchFamily="18" charset="0"/>
                          <a:ea typeface="SimSun" panose="02010600030101010101" pitchFamily="2" charset="-122"/>
                        </a:rPr>
                        <a:t>7, 10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11720"/>
                  </a:ext>
                </a:extLst>
              </a:tr>
            </a:tbl>
          </a:graphicData>
        </a:graphic>
      </p:graphicFrame>
      <p:sp>
        <p:nvSpPr>
          <p:cNvPr id="3" name="Rectangle 2">
            <a:extLst>
              <a:ext uri="{FF2B5EF4-FFF2-40B4-BE49-F238E27FC236}">
                <a16:creationId xmlns:a16="http://schemas.microsoft.com/office/drawing/2014/main" id="{4496C410-EED3-4B05-8BEC-59CEF3BE675A}"/>
              </a:ext>
            </a:extLst>
          </p:cNvPr>
          <p:cNvSpPr/>
          <p:nvPr/>
        </p:nvSpPr>
        <p:spPr>
          <a:xfrm>
            <a:off x="1328846" y="5393017"/>
            <a:ext cx="1449436" cy="461665"/>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(a) Graph </a:t>
            </a:r>
            <a:endParaRPr lang="en-US" sz="2400" dirty="0">
              <a:latin typeface="Courier New" panose="02070309020205020404" pitchFamily="49" charset="0"/>
              <a:ea typeface="SimSun" panose="02010600030101010101" pitchFamily="2" charset="-122"/>
            </a:endParaRPr>
          </a:p>
        </p:txBody>
      </p:sp>
      <p:sp>
        <p:nvSpPr>
          <p:cNvPr id="29" name="Rectangle 28">
            <a:extLst>
              <a:ext uri="{FF2B5EF4-FFF2-40B4-BE49-F238E27FC236}">
                <a16:creationId xmlns:a16="http://schemas.microsoft.com/office/drawing/2014/main" id="{CFB3E14E-956A-4ABE-8098-2003315387F9}"/>
              </a:ext>
            </a:extLst>
          </p:cNvPr>
          <p:cNvSpPr/>
          <p:nvPr/>
        </p:nvSpPr>
        <p:spPr>
          <a:xfrm>
            <a:off x="1302623" y="262897"/>
            <a:ext cx="5723233" cy="754694"/>
          </a:xfrm>
          <a:prstGeom prst="rect">
            <a:avLst/>
          </a:prstGeom>
        </p:spPr>
        <p:txBody>
          <a:bodyPr wrap="none">
            <a:spAutoFit/>
          </a:bodyPr>
          <a:lstStyle/>
          <a:p>
            <a:pPr>
              <a:lnSpc>
                <a:spcPct val="150000"/>
              </a:lnSpc>
            </a:pPr>
            <a:r>
              <a:rPr lang="en-US" sz="3200" dirty="0">
                <a:ea typeface="SimSun" panose="02010600030101010101" pitchFamily="2" charset="-122"/>
              </a:rPr>
              <a:t>The Depth-First Search Algorithm</a:t>
            </a:r>
          </a:p>
        </p:txBody>
      </p:sp>
      <p:sp>
        <p:nvSpPr>
          <p:cNvPr id="4" name="Rectangle 3">
            <a:extLst>
              <a:ext uri="{FF2B5EF4-FFF2-40B4-BE49-F238E27FC236}">
                <a16:creationId xmlns:a16="http://schemas.microsoft.com/office/drawing/2014/main" id="{FE5CCE3F-0D54-4F20-9668-9D2F66BFB1BC}"/>
              </a:ext>
            </a:extLst>
          </p:cNvPr>
          <p:cNvSpPr/>
          <p:nvPr/>
        </p:nvSpPr>
        <p:spPr>
          <a:xfrm>
            <a:off x="9140409" y="3683674"/>
            <a:ext cx="1935273"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A traversal’s stack </a:t>
            </a:r>
            <a:endParaRPr lang="en-US" dirty="0"/>
          </a:p>
        </p:txBody>
      </p:sp>
    </p:spTree>
    <p:extLst>
      <p:ext uri="{BB962C8B-B14F-4D97-AF65-F5344CB8AC3E}">
        <p14:creationId xmlns:p14="http://schemas.microsoft.com/office/powerpoint/2010/main" val="8579096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492" y="834691"/>
            <a:ext cx="9151426" cy="1109451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Consider again the traversal of the given graph in example 3.8. We have:</a:t>
            </a:r>
          </a:p>
          <a:p>
            <a:endParaRPr lang="en-US" sz="1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Parenthesis structure:</a:t>
            </a:r>
          </a:p>
          <a:p>
            <a:r>
              <a:rPr lang="en-US" sz="2400" dirty="0">
                <a:solidFill>
                  <a:srgbClr val="0000FF"/>
                </a:solidFill>
                <a:latin typeface="Times New Roman" panose="02020603050405020304" pitchFamily="18" charset="0"/>
                <a:cs typeface="Times New Roman" panose="02020603050405020304" pitchFamily="18" charset="0"/>
              </a:rPr>
              <a:t>(a  (c ( d  d)  (f  (b  (e  e)  b)  f)  c )  a)   (g  (h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(j  j)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  g)</a:t>
            </a:r>
          </a:p>
          <a:p>
            <a:pPr>
              <a:lnSpc>
                <a:spcPct val="150000"/>
              </a:lnSpc>
            </a:pPr>
            <a:endParaRPr lang="en-US" sz="2400" b="1" dirty="0">
              <a:latin typeface="Courier New" panose="02070309020205020404" pitchFamily="49"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en-US" sz="2400" dirty="0">
                <a:latin typeface="Times New Roman" panose="02020603050405020304" pitchFamily="18" charset="0"/>
                <a:ea typeface="SimSun" panose="02010600030101010101" pitchFamily="2" charset="-122"/>
              </a:rPr>
              <a:t>         (c)  </a:t>
            </a:r>
            <a:r>
              <a:rPr lang="en-US" sz="2400" dirty="0">
                <a:solidFill>
                  <a:srgbClr val="0000FF"/>
                </a:solidFill>
                <a:latin typeface="Times New Roman" panose="02020603050405020304" pitchFamily="18" charset="0"/>
                <a:ea typeface="SimSun" panose="02010600030101010101" pitchFamily="2" charset="-122"/>
              </a:rPr>
              <a:t>DFS forest (with the tree edges </a:t>
            </a:r>
          </a:p>
          <a:p>
            <a:r>
              <a:rPr lang="en-US" sz="2400" dirty="0">
                <a:solidFill>
                  <a:srgbClr val="0000FF"/>
                </a:solidFill>
                <a:latin typeface="Times New Roman" panose="02020603050405020304" pitchFamily="18" charset="0"/>
                <a:ea typeface="SimSun" panose="02010600030101010101" pitchFamily="2" charset="-122"/>
              </a:rPr>
              <a:t>               shown with solid lines and the </a:t>
            </a:r>
          </a:p>
          <a:p>
            <a:r>
              <a:rPr lang="en-US" sz="2400" dirty="0">
                <a:solidFill>
                  <a:srgbClr val="0000FF"/>
                </a:solidFill>
                <a:latin typeface="Times New Roman" panose="02020603050405020304" pitchFamily="18" charset="0"/>
                <a:ea typeface="SimSun" panose="02010600030101010101" pitchFamily="2" charset="-122"/>
              </a:rPr>
              <a:t>               back edges shown with dashed lines</a:t>
            </a: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Parenthesis structure :</a:t>
            </a:r>
            <a:r>
              <a:rPr lang="en-US" sz="2400" dirty="0">
                <a:solidFill>
                  <a:srgbClr val="0000FF"/>
                </a:solidFill>
              </a:rPr>
              <a:t>(push-onto </a:t>
            </a:r>
            <a:r>
              <a:rPr lang="en-US" sz="2400" dirty="0">
                <a:solidFill>
                  <a:srgbClr val="C00000"/>
                </a:solidFill>
              </a:rPr>
              <a:t>pop-off) or (discover finish)  </a:t>
            </a:r>
            <a:r>
              <a:rPr lang="en-US" sz="2400" dirty="0"/>
              <a:t>order</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(a  (c ( d  d)  (f  (b  (e  e)  b)  f)  c )  a)   (g  (h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(j  j)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  g)</a:t>
            </a: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r>
              <a:rPr lang="en-US" sz="2400" b="1" dirty="0">
                <a:latin typeface="Courier New" panose="02070309020205020404" pitchFamily="49"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	</a:t>
            </a:r>
            <a:endParaRPr lang="en-US" sz="2400" dirty="0"/>
          </a:p>
        </p:txBody>
      </p:sp>
      <p:sp>
        <p:nvSpPr>
          <p:cNvPr id="5" name="Text Box 4"/>
          <p:cNvSpPr txBox="1"/>
          <p:nvPr/>
        </p:nvSpPr>
        <p:spPr>
          <a:xfrm>
            <a:off x="7494096" y="2491164"/>
            <a:ext cx="3708756" cy="425148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			  g</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c			  h</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d                f		  </a:t>
            </a:r>
            <a:r>
              <a:rPr lang="en-US" sz="2000" dirty="0" err="1">
                <a:effectLst/>
                <a:latin typeface="Times New Roman" panose="02020603050405020304" pitchFamily="18" charset="0"/>
                <a:ea typeface="SimSun" panose="02010600030101010101" pitchFamily="2" charset="-122"/>
              </a:rPr>
              <a:t>i</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b    	       	  j</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e</a:t>
            </a:r>
            <a:endParaRPr lang="en-US" sz="2000" dirty="0">
              <a:effectLst/>
              <a:latin typeface="Courier New" panose="02070309020205020404" pitchFamily="49" charset="0"/>
              <a:ea typeface="SimSun" panose="02010600030101010101" pitchFamily="2" charset="-122"/>
            </a:endParaRPr>
          </a:p>
        </p:txBody>
      </p:sp>
      <p:pic>
        <p:nvPicPr>
          <p:cNvPr id="24" name="Picture 23" descr="Image result for smiley face images">
            <a:extLst>
              <a:ext uri="{FF2B5EF4-FFF2-40B4-BE49-F238E27FC236}">
                <a16:creationId xmlns:a16="http://schemas.microsoft.com/office/drawing/2014/main" id="{D837279C-1FF0-4F08-92EA-B562BC0A634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357" y="2699205"/>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Table 9">
            <a:extLst>
              <a:ext uri="{FF2B5EF4-FFF2-40B4-BE49-F238E27FC236}">
                <a16:creationId xmlns:a16="http://schemas.microsoft.com/office/drawing/2014/main" id="{86FCC91C-A7BE-4A2A-BFC2-D27C84E92BC6}"/>
              </a:ext>
            </a:extLst>
          </p:cNvPr>
          <p:cNvGraphicFramePr>
            <a:graphicFrameLocks noGrp="1"/>
          </p:cNvGraphicFramePr>
          <p:nvPr/>
        </p:nvGraphicFramePr>
        <p:xfrm>
          <a:off x="2476026" y="2290712"/>
          <a:ext cx="3760535" cy="3200400"/>
        </p:xfrm>
        <a:graphic>
          <a:graphicData uri="http://schemas.openxmlformats.org/drawingml/2006/table">
            <a:tbl>
              <a:tblPr firstRow="1" bandRow="1">
                <a:tableStyleId>{5C22544A-7EE6-4342-B048-85BDC9FD1C3A}</a:tableStyleId>
              </a:tblPr>
              <a:tblGrid>
                <a:gridCol w="752107">
                  <a:extLst>
                    <a:ext uri="{9D8B030D-6E8A-4147-A177-3AD203B41FA5}">
                      <a16:colId xmlns:a16="http://schemas.microsoft.com/office/drawing/2014/main" val="633790026"/>
                    </a:ext>
                  </a:extLst>
                </a:gridCol>
                <a:gridCol w="752107">
                  <a:extLst>
                    <a:ext uri="{9D8B030D-6E8A-4147-A177-3AD203B41FA5}">
                      <a16:colId xmlns:a16="http://schemas.microsoft.com/office/drawing/2014/main" val="2163743322"/>
                    </a:ext>
                  </a:extLst>
                </a:gridCol>
                <a:gridCol w="752107">
                  <a:extLst>
                    <a:ext uri="{9D8B030D-6E8A-4147-A177-3AD203B41FA5}">
                      <a16:colId xmlns:a16="http://schemas.microsoft.com/office/drawing/2014/main" val="455958651"/>
                    </a:ext>
                  </a:extLst>
                </a:gridCol>
                <a:gridCol w="752107">
                  <a:extLst>
                    <a:ext uri="{9D8B030D-6E8A-4147-A177-3AD203B41FA5}">
                      <a16:colId xmlns:a16="http://schemas.microsoft.com/office/drawing/2014/main" val="3100154718"/>
                    </a:ext>
                  </a:extLst>
                </a:gridCol>
                <a:gridCol w="752107">
                  <a:extLst>
                    <a:ext uri="{9D8B030D-6E8A-4147-A177-3AD203B41FA5}">
                      <a16:colId xmlns:a16="http://schemas.microsoft.com/office/drawing/2014/main" val="2745832809"/>
                    </a:ext>
                  </a:extLst>
                </a:gridCol>
              </a:tblGrid>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5126571"/>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8385081"/>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e</a:t>
                      </a:r>
                      <a:r>
                        <a:rPr lang="en-US" sz="2400" baseline="-25000" dirty="0">
                          <a:latin typeface="Times New Roman" panose="02020603050405020304" pitchFamily="18" charset="0"/>
                          <a:ea typeface="SimSun" panose="02010600030101010101" pitchFamily="2" charset="-122"/>
                        </a:rPr>
                        <a:t>6, 2</a:t>
                      </a:r>
                      <a:endParaRPr lang="en-US" sz="24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862780"/>
                  </a:ext>
                </a:extLst>
              </a:tr>
              <a:tr h="370840">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b</a:t>
                      </a:r>
                      <a:r>
                        <a:rPr lang="en-US" sz="2400" baseline="-25000" dirty="0">
                          <a:latin typeface="Times New Roman" panose="02020603050405020304" pitchFamily="18" charset="0"/>
                          <a:ea typeface="SimSun" panose="02010600030101010101" pitchFamily="2" charset="-122"/>
                        </a:rPr>
                        <a:t>5, 3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j</a:t>
                      </a:r>
                      <a:r>
                        <a:rPr lang="en-US" sz="2400" baseline="-25000" dirty="0">
                          <a:latin typeface="Times New Roman" panose="02020603050405020304" pitchFamily="18" charset="0"/>
                          <a:ea typeface="SimSun" panose="02010600030101010101" pitchFamily="2" charset="-122"/>
                        </a:rPr>
                        <a:t>10, 7</a:t>
                      </a:r>
                      <a:endParaRPr lang="en-US" sz="24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9991860"/>
                  </a:ext>
                </a:extLst>
              </a:tr>
              <a:tr h="370840">
                <a:tc>
                  <a:txBody>
                    <a:bodyPr/>
                    <a:lstStyle/>
                    <a:p>
                      <a:r>
                        <a:rPr lang="en-US" sz="2400" dirty="0">
                          <a:latin typeface="Times New Roman" panose="02020603050405020304" pitchFamily="18" charset="0"/>
                          <a:ea typeface="SimSun" panose="02010600030101010101" pitchFamily="2" charset="-122"/>
                        </a:rPr>
                        <a:t>d</a:t>
                      </a:r>
                      <a:r>
                        <a:rPr lang="en-US" sz="2400" baseline="-25000" dirty="0">
                          <a:latin typeface="Times New Roman" panose="02020603050405020304" pitchFamily="18" charset="0"/>
                          <a:ea typeface="SimSun" panose="02010600030101010101" pitchFamily="2" charset="-122"/>
                        </a:rPr>
                        <a:t>3, 1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f</a:t>
                      </a:r>
                      <a:r>
                        <a:rPr lang="en-US" sz="2400" baseline="-25000" dirty="0">
                          <a:latin typeface="Times New Roman" panose="02020603050405020304" pitchFamily="18" charset="0"/>
                          <a:ea typeface="SimSun" panose="02010600030101010101" pitchFamily="2" charset="-122"/>
                        </a:rPr>
                        <a:t>4, 4</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i</a:t>
                      </a:r>
                      <a:r>
                        <a:rPr lang="en-US" sz="2400" baseline="-25000" dirty="0">
                          <a:latin typeface="Times New Roman" panose="02020603050405020304" pitchFamily="18" charset="0"/>
                          <a:ea typeface="SimSun" panose="02010600030101010101" pitchFamily="2" charset="-122"/>
                        </a:rPr>
                        <a:t>9, 8</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07098"/>
                  </a:ext>
                </a:extLst>
              </a:tr>
              <a:tr h="370840">
                <a:tc>
                  <a:txBody>
                    <a:bodyPr/>
                    <a:lstStyle/>
                    <a:p>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h</a:t>
                      </a:r>
                      <a:r>
                        <a:rPr lang="en-US" sz="2400" baseline="-25000" dirty="0">
                          <a:latin typeface="Times New Roman" panose="02020603050405020304" pitchFamily="18" charset="0"/>
                          <a:ea typeface="SimSun" panose="02010600030101010101" pitchFamily="2" charset="-122"/>
                        </a:rPr>
                        <a:t>8, 9</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2739"/>
                  </a:ext>
                </a:extLst>
              </a:tr>
              <a:tr h="370840">
                <a:tc>
                  <a:txBody>
                    <a:bodyPr/>
                    <a:lstStyle/>
                    <a:p>
                      <a:r>
                        <a:rPr lang="en-US" sz="2400" dirty="0">
                          <a:latin typeface="Times New Roman" panose="02020603050405020304" pitchFamily="18" charset="0"/>
                          <a:ea typeface="SimSun" panose="02010600030101010101" pitchFamily="2" charset="-122"/>
                        </a:rPr>
                        <a:t>a</a:t>
                      </a:r>
                      <a:r>
                        <a:rPr lang="en-US" sz="2400" baseline="-25000" dirty="0">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a</a:t>
                      </a:r>
                      <a:r>
                        <a:rPr lang="en-US" sz="2400" baseline="-25000" dirty="0">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g</a:t>
                      </a:r>
                      <a:r>
                        <a:rPr lang="en-US" sz="2400" baseline="-25000" dirty="0">
                          <a:latin typeface="Times New Roman" panose="02020603050405020304" pitchFamily="18" charset="0"/>
                          <a:ea typeface="SimSun" panose="02010600030101010101" pitchFamily="2" charset="-122"/>
                        </a:rPr>
                        <a:t>7, 10</a:t>
                      </a:r>
                      <a:r>
                        <a:rPr lang="en-US" sz="2400" dirty="0">
                          <a:latin typeface="Courier New" panose="02070309020205020404" pitchFamily="49"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10560"/>
                  </a:ext>
                </a:extLst>
              </a:tr>
            </a:tbl>
          </a:graphicData>
        </a:graphic>
      </p:graphicFrame>
      <p:sp>
        <p:nvSpPr>
          <p:cNvPr id="25" name="Right Arrow 2">
            <a:extLst>
              <a:ext uri="{FF2B5EF4-FFF2-40B4-BE49-F238E27FC236}">
                <a16:creationId xmlns:a16="http://schemas.microsoft.com/office/drawing/2014/main" id="{7BED64A6-7F89-467B-BC67-DC3B19023497}"/>
              </a:ext>
            </a:extLst>
          </p:cNvPr>
          <p:cNvSpPr/>
          <p:nvPr/>
        </p:nvSpPr>
        <p:spPr>
          <a:xfrm>
            <a:off x="3417311" y="4175350"/>
            <a:ext cx="461914" cy="28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
            <a:extLst>
              <a:ext uri="{FF2B5EF4-FFF2-40B4-BE49-F238E27FC236}">
                <a16:creationId xmlns:a16="http://schemas.microsoft.com/office/drawing/2014/main" id="{73AAEA4D-C601-4292-BDBD-751CB3C2E8CF}"/>
              </a:ext>
            </a:extLst>
          </p:cNvPr>
          <p:cNvSpPr/>
          <p:nvPr/>
        </p:nvSpPr>
        <p:spPr>
          <a:xfrm>
            <a:off x="4909305" y="4175350"/>
            <a:ext cx="461914" cy="28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7AFB40E-2DCB-4050-8A0D-2B6CBE2E84BD}"/>
              </a:ext>
            </a:extLst>
          </p:cNvPr>
          <p:cNvSpPr/>
          <p:nvPr/>
        </p:nvSpPr>
        <p:spPr>
          <a:xfrm>
            <a:off x="1372879" y="79997"/>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cxnSp>
        <p:nvCxnSpPr>
          <p:cNvPr id="42" name="Straight Connector 41">
            <a:extLst>
              <a:ext uri="{FF2B5EF4-FFF2-40B4-BE49-F238E27FC236}">
                <a16:creationId xmlns:a16="http://schemas.microsoft.com/office/drawing/2014/main" id="{8AE9CBE4-7C96-45BB-A3E8-C764CA7A5705}"/>
              </a:ext>
            </a:extLst>
          </p:cNvPr>
          <p:cNvCxnSpPr/>
          <p:nvPr/>
        </p:nvCxnSpPr>
        <p:spPr>
          <a:xfrm>
            <a:off x="8004927" y="276737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CEC3ADF-325F-4400-ACF8-4905601F752F}"/>
              </a:ext>
            </a:extLst>
          </p:cNvPr>
          <p:cNvCxnSpPr/>
          <p:nvPr/>
        </p:nvCxnSpPr>
        <p:spPr>
          <a:xfrm>
            <a:off x="8004927" y="358318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B71019-7239-4958-A131-03B649A8F5DC}"/>
              </a:ext>
            </a:extLst>
          </p:cNvPr>
          <p:cNvCxnSpPr/>
          <p:nvPr/>
        </p:nvCxnSpPr>
        <p:spPr>
          <a:xfrm>
            <a:off x="10259506" y="2684401"/>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3DB635C-7891-4468-9041-E7E627750B23}"/>
              </a:ext>
            </a:extLst>
          </p:cNvPr>
          <p:cNvCxnSpPr/>
          <p:nvPr/>
        </p:nvCxnSpPr>
        <p:spPr>
          <a:xfrm>
            <a:off x="10259506" y="358318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F3484BF-116B-4081-9E27-790DCDE725EB}"/>
              </a:ext>
            </a:extLst>
          </p:cNvPr>
          <p:cNvCxnSpPr/>
          <p:nvPr/>
        </p:nvCxnSpPr>
        <p:spPr>
          <a:xfrm>
            <a:off x="10259506" y="4491872"/>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449C387-BC81-41EB-8ADC-81136574D480}"/>
              </a:ext>
            </a:extLst>
          </p:cNvPr>
          <p:cNvSpPr/>
          <p:nvPr/>
        </p:nvSpPr>
        <p:spPr>
          <a:xfrm>
            <a:off x="7940504" y="2644445"/>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D7FCE2E-4F7E-4F4F-8EAE-B9FE0B6E4B28}"/>
              </a:ext>
            </a:extLst>
          </p:cNvPr>
          <p:cNvSpPr/>
          <p:nvPr/>
        </p:nvSpPr>
        <p:spPr>
          <a:xfrm>
            <a:off x="7943280" y="3573381"/>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BF628A2-F000-4FE7-AFBA-832723049712}"/>
              </a:ext>
            </a:extLst>
          </p:cNvPr>
          <p:cNvSpPr/>
          <p:nvPr/>
        </p:nvSpPr>
        <p:spPr>
          <a:xfrm>
            <a:off x="7929948" y="4397115"/>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D06C281B-4AE8-4ABD-AA4A-175EE9A641AD}"/>
              </a:ext>
            </a:extLst>
          </p:cNvPr>
          <p:cNvCxnSpPr>
            <a:cxnSpLocks/>
          </p:cNvCxnSpPr>
          <p:nvPr/>
        </p:nvCxnSpPr>
        <p:spPr>
          <a:xfrm>
            <a:off x="7990336" y="3602415"/>
            <a:ext cx="1181945" cy="880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3691C1-3AD0-409B-9E5F-0DABBFBE301F}"/>
              </a:ext>
            </a:extLst>
          </p:cNvPr>
          <p:cNvCxnSpPr>
            <a:cxnSpLocks/>
          </p:cNvCxnSpPr>
          <p:nvPr/>
        </p:nvCxnSpPr>
        <p:spPr>
          <a:xfrm flipH="1" flipV="1">
            <a:off x="7494895" y="4471568"/>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6C2391E-A75F-42FF-B5C8-FE95923A9F6F}"/>
              </a:ext>
            </a:extLst>
          </p:cNvPr>
          <p:cNvCxnSpPr>
            <a:cxnSpLocks/>
          </p:cNvCxnSpPr>
          <p:nvPr/>
        </p:nvCxnSpPr>
        <p:spPr>
          <a:xfrm flipH="1">
            <a:off x="7497597" y="2663261"/>
            <a:ext cx="492739" cy="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8E0991A-F360-4165-8A97-1D35653548E1}"/>
              </a:ext>
            </a:extLst>
          </p:cNvPr>
          <p:cNvCxnSpPr>
            <a:cxnSpLocks/>
          </p:cNvCxnSpPr>
          <p:nvPr/>
        </p:nvCxnSpPr>
        <p:spPr>
          <a:xfrm>
            <a:off x="7497598" y="2663261"/>
            <a:ext cx="0" cy="180023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9605A02-050F-4404-84A3-7F643B6EBA31}"/>
              </a:ext>
            </a:extLst>
          </p:cNvPr>
          <p:cNvCxnSpPr/>
          <p:nvPr/>
        </p:nvCxnSpPr>
        <p:spPr>
          <a:xfrm>
            <a:off x="8656881" y="4483231"/>
            <a:ext cx="14591" cy="19424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B477327-876C-41A6-BD0B-44E09D3C9DCD}"/>
              </a:ext>
            </a:extLst>
          </p:cNvPr>
          <p:cNvCxnSpPr>
            <a:cxnSpLocks/>
          </p:cNvCxnSpPr>
          <p:nvPr/>
        </p:nvCxnSpPr>
        <p:spPr>
          <a:xfrm flipH="1" flipV="1">
            <a:off x="8657549" y="4486313"/>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1A39ECB-84B3-4A81-908F-3F042A2F01C3}"/>
              </a:ext>
            </a:extLst>
          </p:cNvPr>
          <p:cNvCxnSpPr>
            <a:cxnSpLocks/>
          </p:cNvCxnSpPr>
          <p:nvPr/>
        </p:nvCxnSpPr>
        <p:spPr>
          <a:xfrm flipH="1" flipV="1">
            <a:off x="8674027" y="6391183"/>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E771F1A-DC53-4B37-8275-0DB7E0BC4204}"/>
              </a:ext>
            </a:extLst>
          </p:cNvPr>
          <p:cNvCxnSpPr>
            <a:cxnSpLocks/>
          </p:cNvCxnSpPr>
          <p:nvPr/>
        </p:nvCxnSpPr>
        <p:spPr>
          <a:xfrm flipH="1" flipV="1">
            <a:off x="9172504" y="6404632"/>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030E8D5-AA6E-4D7C-B7CA-F2DEDBF4BC2C}"/>
              </a:ext>
            </a:extLst>
          </p:cNvPr>
          <p:cNvCxnSpPr/>
          <p:nvPr/>
        </p:nvCxnSpPr>
        <p:spPr>
          <a:xfrm>
            <a:off x="9696268" y="4471042"/>
            <a:ext cx="14591" cy="19424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9F77F5D-3A1D-404B-A6F4-B37DD6815DEA}"/>
              </a:ext>
            </a:extLst>
          </p:cNvPr>
          <p:cNvCxnSpPr>
            <a:cxnSpLocks/>
          </p:cNvCxnSpPr>
          <p:nvPr/>
        </p:nvCxnSpPr>
        <p:spPr>
          <a:xfrm>
            <a:off x="8510440" y="2684401"/>
            <a:ext cx="1200419" cy="18074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437ED05-78E3-41F7-B5B9-07DCB372B834}"/>
              </a:ext>
            </a:extLst>
          </p:cNvPr>
          <p:cNvCxnSpPr>
            <a:cxnSpLocks/>
          </p:cNvCxnSpPr>
          <p:nvPr/>
        </p:nvCxnSpPr>
        <p:spPr>
          <a:xfrm flipH="1">
            <a:off x="8003751" y="2677147"/>
            <a:ext cx="492739" cy="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2023E21-0527-4334-BE77-E42C10CCE385}"/>
              </a:ext>
            </a:extLst>
          </p:cNvPr>
          <p:cNvCxnSpPr/>
          <p:nvPr/>
        </p:nvCxnSpPr>
        <p:spPr>
          <a:xfrm>
            <a:off x="9172281" y="4500489"/>
            <a:ext cx="10999" cy="19079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DB163DA7-AB0A-44A6-8653-637C0FF4FFE1}"/>
              </a:ext>
            </a:extLst>
          </p:cNvPr>
          <p:cNvSpPr/>
          <p:nvPr/>
        </p:nvSpPr>
        <p:spPr>
          <a:xfrm>
            <a:off x="9092314" y="4423014"/>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9B60D32-A4D3-4C44-9988-BEE965871695}"/>
              </a:ext>
            </a:extLst>
          </p:cNvPr>
          <p:cNvSpPr/>
          <p:nvPr/>
        </p:nvSpPr>
        <p:spPr>
          <a:xfrm>
            <a:off x="9119447" y="5504421"/>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52E06FB-BDCE-462B-A0BB-3B845F03246B}"/>
              </a:ext>
            </a:extLst>
          </p:cNvPr>
          <p:cNvSpPr/>
          <p:nvPr/>
        </p:nvSpPr>
        <p:spPr>
          <a:xfrm>
            <a:off x="9116445" y="6337117"/>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FA2132B-100D-47B7-A45A-50D98620AAE7}"/>
              </a:ext>
            </a:extLst>
          </p:cNvPr>
          <p:cNvSpPr/>
          <p:nvPr/>
        </p:nvSpPr>
        <p:spPr>
          <a:xfrm>
            <a:off x="10195083" y="348681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78DE41C-F716-4D74-AA17-DFDDD50DF062}"/>
              </a:ext>
            </a:extLst>
          </p:cNvPr>
          <p:cNvSpPr/>
          <p:nvPr/>
        </p:nvSpPr>
        <p:spPr>
          <a:xfrm>
            <a:off x="10195083" y="438982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4E4554C-D4A6-4A44-8258-80D47FBD0322}"/>
              </a:ext>
            </a:extLst>
          </p:cNvPr>
          <p:cNvSpPr/>
          <p:nvPr/>
        </p:nvSpPr>
        <p:spPr>
          <a:xfrm>
            <a:off x="10207876" y="534207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F47D9A1-D954-4B64-9620-580D145ED125}"/>
              </a:ext>
            </a:extLst>
          </p:cNvPr>
          <p:cNvSpPr/>
          <p:nvPr/>
        </p:nvSpPr>
        <p:spPr>
          <a:xfrm>
            <a:off x="10189948" y="2589502"/>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570EE010-4C10-4596-8036-13B55F33EDD4}"/>
              </a:ext>
            </a:extLst>
          </p:cNvPr>
          <p:cNvCxnSpPr>
            <a:cxnSpLocks/>
          </p:cNvCxnSpPr>
          <p:nvPr/>
        </p:nvCxnSpPr>
        <p:spPr>
          <a:xfrm flipH="1" flipV="1">
            <a:off x="10269205" y="5417030"/>
            <a:ext cx="542326" cy="21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84FAC65-0BA0-4BA9-8B0A-5374FCAD09F0}"/>
              </a:ext>
            </a:extLst>
          </p:cNvPr>
          <p:cNvCxnSpPr>
            <a:cxnSpLocks/>
          </p:cNvCxnSpPr>
          <p:nvPr/>
        </p:nvCxnSpPr>
        <p:spPr>
          <a:xfrm flipH="1" flipV="1">
            <a:off x="10263163" y="2650966"/>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2A83ED0-C855-4B60-9BEB-DC8058772082}"/>
              </a:ext>
            </a:extLst>
          </p:cNvPr>
          <p:cNvCxnSpPr>
            <a:cxnSpLocks/>
          </p:cNvCxnSpPr>
          <p:nvPr/>
        </p:nvCxnSpPr>
        <p:spPr>
          <a:xfrm>
            <a:off x="10805489" y="2650966"/>
            <a:ext cx="0" cy="27525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2185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63192" y="990479"/>
            <a:ext cx="9460433"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Example 3.8:  Let have breadth-first search traversal, with the traversal’s queue and corresponding breadth-first search forest shown as well.</a:t>
            </a:r>
            <a:endParaRPr lang="en-US" sz="24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7" name="TextBox 66"/>
          <p:cNvSpPr txBox="1"/>
          <p:nvPr/>
        </p:nvSpPr>
        <p:spPr>
          <a:xfrm>
            <a:off x="1216057" y="448715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a:t>
            </a:r>
          </a:p>
        </p:txBody>
      </p:sp>
      <p:sp>
        <p:nvSpPr>
          <p:cNvPr id="68" name="TextBox 67"/>
          <p:cNvSpPr txBox="1"/>
          <p:nvPr/>
        </p:nvSpPr>
        <p:spPr>
          <a:xfrm>
            <a:off x="4780960" y="4487156"/>
            <a:ext cx="47134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263192" y="202284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71" name="TextBox 70"/>
          <p:cNvSpPr txBox="1"/>
          <p:nvPr/>
        </p:nvSpPr>
        <p:spPr>
          <a:xfrm>
            <a:off x="4799814" y="20741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72" name="TextBox 71"/>
          <p:cNvSpPr txBox="1"/>
          <p:nvPr/>
        </p:nvSpPr>
        <p:spPr>
          <a:xfrm>
            <a:off x="1461555" y="269881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73" name="TextBox 72"/>
          <p:cNvSpPr txBox="1"/>
          <p:nvPr/>
        </p:nvSpPr>
        <p:spPr>
          <a:xfrm>
            <a:off x="1440095" y="3793748"/>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74" name="TextBox 73"/>
          <p:cNvSpPr txBox="1"/>
          <p:nvPr/>
        </p:nvSpPr>
        <p:spPr>
          <a:xfrm>
            <a:off x="2520400" y="3683674"/>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75" name="TextBox 74"/>
          <p:cNvSpPr txBox="1"/>
          <p:nvPr/>
        </p:nvSpPr>
        <p:spPr>
          <a:xfrm>
            <a:off x="3465306" y="367699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76" name="TextBox 75"/>
          <p:cNvSpPr txBox="1"/>
          <p:nvPr/>
        </p:nvSpPr>
        <p:spPr>
          <a:xfrm>
            <a:off x="4498156" y="269881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77" name="TextBox 76"/>
          <p:cNvSpPr txBox="1"/>
          <p:nvPr/>
        </p:nvSpPr>
        <p:spPr>
          <a:xfrm>
            <a:off x="4508710" y="3718150"/>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78" name="TextBox 77"/>
          <p:cNvSpPr txBox="1"/>
          <p:nvPr/>
        </p:nvSpPr>
        <p:spPr>
          <a:xfrm>
            <a:off x="5758773" y="2056480"/>
            <a:ext cx="4451725"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 with 0</a:t>
            </a:r>
          </a:p>
          <a:p>
            <a:r>
              <a:rPr lang="en-US" sz="2400" dirty="0">
                <a:latin typeface="Times New Roman" panose="02020603050405020304" pitchFamily="18" charset="0"/>
                <a:cs typeface="Times New Roman" panose="02020603050405020304" pitchFamily="18" charset="0"/>
              </a:rPr>
              <a:t>a0   →	 c   →	 d   →	 e	</a:t>
            </a:r>
          </a:p>
          <a:p>
            <a:r>
              <a:rPr lang="en-US" sz="2400" dirty="0">
                <a:latin typeface="Times New Roman" panose="02020603050405020304" pitchFamily="18" charset="0"/>
                <a:cs typeface="Times New Roman" panose="02020603050405020304" pitchFamily="18" charset="0"/>
              </a:rPr>
              <a:t>b0   →	 e   →	 f 		</a:t>
            </a:r>
          </a:p>
          <a:p>
            <a:r>
              <a:rPr lang="en-US" sz="2400" dirty="0">
                <a:latin typeface="Times New Roman" panose="02020603050405020304" pitchFamily="18" charset="0"/>
                <a:cs typeface="Times New Roman" panose="02020603050405020304" pitchFamily="18" charset="0"/>
              </a:rPr>
              <a:t>c0   →	 a   →	 d   →	 f	</a:t>
            </a:r>
          </a:p>
          <a:p>
            <a:r>
              <a:rPr lang="en-US" sz="2400" dirty="0">
                <a:latin typeface="Times New Roman" panose="02020603050405020304" pitchFamily="18" charset="0"/>
                <a:cs typeface="Times New Roman" panose="02020603050405020304" pitchFamily="18" charset="0"/>
              </a:rPr>
              <a:t>d0   →	 a   →	 c 		</a:t>
            </a:r>
          </a:p>
          <a:p>
            <a:r>
              <a:rPr lang="en-US" sz="2400" dirty="0">
                <a:latin typeface="Times New Roman" panose="02020603050405020304" pitchFamily="18" charset="0"/>
                <a:cs typeface="Times New Roman" panose="02020603050405020304" pitchFamily="18" charset="0"/>
              </a:rPr>
              <a:t>e0   →	 a   →	 b   →	 f</a:t>
            </a:r>
          </a:p>
          <a:p>
            <a:r>
              <a:rPr lang="en-US" sz="2400" dirty="0">
                <a:latin typeface="Times New Roman" panose="02020603050405020304" pitchFamily="18" charset="0"/>
                <a:cs typeface="Times New Roman" panose="02020603050405020304" pitchFamily="18" charset="0"/>
              </a:rPr>
              <a:t>f0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g0   →	 h   →	 j </a:t>
            </a:r>
          </a:p>
          <a:p>
            <a:r>
              <a:rPr lang="en-US" sz="2400" dirty="0">
                <a:latin typeface="Times New Roman" panose="02020603050405020304" pitchFamily="18" charset="0"/>
                <a:cs typeface="Times New Roman" panose="02020603050405020304" pitchFamily="18" charset="0"/>
              </a:rPr>
              <a:t>h0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i0   →	 h   →	 j </a:t>
            </a:r>
          </a:p>
          <a:p>
            <a:r>
              <a:rPr lang="en-US" sz="2400" dirty="0">
                <a:latin typeface="Times New Roman" panose="02020603050405020304" pitchFamily="18" charset="0"/>
                <a:cs typeface="Times New Roman" panose="02020603050405020304" pitchFamily="18" charset="0"/>
              </a:rPr>
              <a:t>j0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1379856" y="5420412"/>
            <a:ext cx="3680229" cy="461665"/>
          </a:xfrm>
          <a:prstGeom prst="rect">
            <a:avLst/>
          </a:prstGeom>
          <a:solidFill>
            <a:schemeClr val="bg1"/>
          </a:solid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a:t>
            </a:r>
          </a:p>
        </p:txBody>
      </p:sp>
      <p:pic>
        <p:nvPicPr>
          <p:cNvPr id="28" name="Picture 27" descr="Image result for smiley face images">
            <a:extLst>
              <a:ext uri="{FF2B5EF4-FFF2-40B4-BE49-F238E27FC236}">
                <a16:creationId xmlns:a16="http://schemas.microsoft.com/office/drawing/2014/main" id="{4BCA9D77-60E6-4737-A290-5A2B159B6B9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BE63826-F5A5-4C3A-8008-11586094AA71}"/>
              </a:ext>
            </a:extLst>
          </p:cNvPr>
          <p:cNvSpPr/>
          <p:nvPr/>
        </p:nvSpPr>
        <p:spPr>
          <a:xfrm>
            <a:off x="2527096" y="4699052"/>
            <a:ext cx="113364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(a) Graph </a:t>
            </a:r>
            <a:endParaRPr lang="en-US" dirty="0">
              <a:latin typeface="Courier New" panose="02070309020205020404" pitchFamily="49" charset="0"/>
              <a:ea typeface="SimSun" panose="02010600030101010101" pitchFamily="2" charset="-122"/>
            </a:endParaRPr>
          </a:p>
        </p:txBody>
      </p:sp>
      <p:sp>
        <p:nvSpPr>
          <p:cNvPr id="30" name="Rectangle 29">
            <a:extLst>
              <a:ext uri="{FF2B5EF4-FFF2-40B4-BE49-F238E27FC236}">
                <a16:creationId xmlns:a16="http://schemas.microsoft.com/office/drawing/2014/main" id="{DA203E4C-9A56-4816-A777-40AAD35A0611}"/>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
        <p:nvSpPr>
          <p:cNvPr id="31" name="Rectangle 30">
            <a:extLst>
              <a:ext uri="{FF2B5EF4-FFF2-40B4-BE49-F238E27FC236}">
                <a16:creationId xmlns:a16="http://schemas.microsoft.com/office/drawing/2014/main" id="{8A5AF27D-A033-49D4-85F2-EDD5C1EF8CB7}"/>
              </a:ext>
            </a:extLst>
          </p:cNvPr>
          <p:cNvSpPr/>
          <p:nvPr/>
        </p:nvSpPr>
        <p:spPr>
          <a:xfrm>
            <a:off x="2424918" y="6001241"/>
            <a:ext cx="1345240"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FIFO Queue</a:t>
            </a:r>
            <a:endParaRPr lang="en-US"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7876563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63192" y="1029005"/>
            <a:ext cx="9460433"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Example 3.8:  Let have breadth-first search traversal, with the traversal’s queue and corresponding breadth-first search forest shown as well.</a:t>
            </a:r>
            <a:endParaRPr lang="en-US" sz="24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2" name="Rectangle 48"/>
          <p:cNvSpPr>
            <a:spLocks noChangeArrowheads="1"/>
          </p:cNvSpPr>
          <p:nvPr/>
        </p:nvSpPr>
        <p:spPr bwMode="auto">
          <a:xfrm>
            <a:off x="0" y="6363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Box 66"/>
          <p:cNvSpPr txBox="1"/>
          <p:nvPr/>
        </p:nvSpPr>
        <p:spPr>
          <a:xfrm>
            <a:off x="1216057" y="448715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a:t>
            </a:r>
          </a:p>
        </p:txBody>
      </p:sp>
      <p:sp>
        <p:nvSpPr>
          <p:cNvPr id="68" name="TextBox 67"/>
          <p:cNvSpPr txBox="1"/>
          <p:nvPr/>
        </p:nvSpPr>
        <p:spPr>
          <a:xfrm>
            <a:off x="4780960" y="4487156"/>
            <a:ext cx="47134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263192" y="202284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71" name="TextBox 70"/>
          <p:cNvSpPr txBox="1"/>
          <p:nvPr/>
        </p:nvSpPr>
        <p:spPr>
          <a:xfrm>
            <a:off x="4799814" y="20741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72" name="TextBox 71"/>
          <p:cNvSpPr txBox="1"/>
          <p:nvPr/>
        </p:nvSpPr>
        <p:spPr>
          <a:xfrm>
            <a:off x="1461555" y="2698816"/>
            <a:ext cx="471340" cy="461665"/>
          </a:xfrm>
          <a:prstGeom prst="rect">
            <a:avLst/>
          </a:prstGeom>
          <a:solidFill>
            <a:schemeClr val="bg2">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73" name="TextBox 72"/>
          <p:cNvSpPr txBox="1"/>
          <p:nvPr/>
        </p:nvSpPr>
        <p:spPr>
          <a:xfrm>
            <a:off x="1440095" y="3793748"/>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74" name="TextBox 73"/>
          <p:cNvSpPr txBox="1"/>
          <p:nvPr/>
        </p:nvSpPr>
        <p:spPr>
          <a:xfrm>
            <a:off x="2520400" y="3683674"/>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75" name="TextBox 74"/>
          <p:cNvSpPr txBox="1"/>
          <p:nvPr/>
        </p:nvSpPr>
        <p:spPr>
          <a:xfrm>
            <a:off x="3465306" y="367699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76" name="TextBox 75"/>
          <p:cNvSpPr txBox="1"/>
          <p:nvPr/>
        </p:nvSpPr>
        <p:spPr>
          <a:xfrm>
            <a:off x="4498156" y="269881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77" name="TextBox 76"/>
          <p:cNvSpPr txBox="1"/>
          <p:nvPr/>
        </p:nvSpPr>
        <p:spPr>
          <a:xfrm>
            <a:off x="4508710" y="3718150"/>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78" name="TextBox 77"/>
          <p:cNvSpPr txBox="1"/>
          <p:nvPr/>
        </p:nvSpPr>
        <p:spPr>
          <a:xfrm>
            <a:off x="5526762" y="1993255"/>
            <a:ext cx="4041877"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a1   →	 c   →	 d   →	 e	</a:t>
            </a:r>
          </a:p>
          <a:p>
            <a:r>
              <a:rPr lang="en-US" sz="2400" dirty="0">
                <a:latin typeface="Times New Roman" panose="02020603050405020304" pitchFamily="18" charset="0"/>
                <a:cs typeface="Times New Roman" panose="02020603050405020304" pitchFamily="18" charset="0"/>
              </a:rPr>
              <a:t>b0   →	 e   →	 f 		</a:t>
            </a:r>
          </a:p>
          <a:p>
            <a:r>
              <a:rPr lang="en-US" sz="2400" dirty="0">
                <a:latin typeface="Times New Roman" panose="02020603050405020304" pitchFamily="18" charset="0"/>
                <a:cs typeface="Times New Roman" panose="02020603050405020304" pitchFamily="18" charset="0"/>
              </a:rPr>
              <a:t>c0   →	 a   →	 d   →	 f	</a:t>
            </a:r>
          </a:p>
          <a:p>
            <a:r>
              <a:rPr lang="en-US" sz="2400" dirty="0">
                <a:latin typeface="Times New Roman" panose="02020603050405020304" pitchFamily="18" charset="0"/>
                <a:cs typeface="Times New Roman" panose="02020603050405020304" pitchFamily="18" charset="0"/>
              </a:rPr>
              <a:t>d0   →	 a   →	 c 		</a:t>
            </a:r>
          </a:p>
          <a:p>
            <a:r>
              <a:rPr lang="en-US" sz="2400" dirty="0">
                <a:latin typeface="Times New Roman" panose="02020603050405020304" pitchFamily="18" charset="0"/>
                <a:cs typeface="Times New Roman" panose="02020603050405020304" pitchFamily="18" charset="0"/>
              </a:rPr>
              <a:t>e0   →	 a   →	 b   →	 f</a:t>
            </a:r>
          </a:p>
          <a:p>
            <a:r>
              <a:rPr lang="en-US" sz="2400" dirty="0">
                <a:latin typeface="Times New Roman" panose="02020603050405020304" pitchFamily="18" charset="0"/>
                <a:cs typeface="Times New Roman" panose="02020603050405020304" pitchFamily="18" charset="0"/>
              </a:rPr>
              <a:t>f0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g0   →	 h   →	 j </a:t>
            </a:r>
          </a:p>
          <a:p>
            <a:r>
              <a:rPr lang="en-US" sz="2400" dirty="0">
                <a:latin typeface="Times New Roman" panose="02020603050405020304" pitchFamily="18" charset="0"/>
                <a:cs typeface="Times New Roman" panose="02020603050405020304" pitchFamily="18" charset="0"/>
              </a:rPr>
              <a:t>h0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i0   →	 h   →	 j </a:t>
            </a:r>
          </a:p>
          <a:p>
            <a:r>
              <a:rPr lang="en-US" sz="2400" dirty="0">
                <a:latin typeface="Times New Roman" panose="02020603050405020304" pitchFamily="18" charset="0"/>
                <a:cs typeface="Times New Roman" panose="02020603050405020304" pitchFamily="18" charset="0"/>
              </a:rPr>
              <a:t>j0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1379856" y="5420412"/>
            <a:ext cx="3680229" cy="461665"/>
          </a:xfrm>
          <a:prstGeom prst="rect">
            <a:avLst/>
          </a:prstGeom>
          <a:solidFill>
            <a:schemeClr val="bg1"/>
          </a:solid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a</a:t>
            </a:r>
          </a:p>
        </p:txBody>
      </p:sp>
      <p:sp>
        <p:nvSpPr>
          <p:cNvPr id="3" name="Oval 2"/>
          <p:cNvSpPr/>
          <p:nvPr/>
        </p:nvSpPr>
        <p:spPr>
          <a:xfrm>
            <a:off x="9497306" y="3778589"/>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pic>
        <p:nvPicPr>
          <p:cNvPr id="29" name="Picture 28" descr="Image result for smiley face images">
            <a:extLst>
              <a:ext uri="{FF2B5EF4-FFF2-40B4-BE49-F238E27FC236}">
                <a16:creationId xmlns:a16="http://schemas.microsoft.com/office/drawing/2014/main" id="{58D45CD9-A302-4280-AD5C-816D91BBC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03" y="2374939"/>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8A5821A-58FF-4779-8688-9EEE3E9E9775}"/>
              </a:ext>
            </a:extLst>
          </p:cNvPr>
          <p:cNvSpPr/>
          <p:nvPr/>
        </p:nvSpPr>
        <p:spPr>
          <a:xfrm>
            <a:off x="2527096" y="4699052"/>
            <a:ext cx="113364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(a) Graph </a:t>
            </a:r>
            <a:endParaRPr lang="en-US" dirty="0">
              <a:latin typeface="Courier New" panose="02070309020205020404" pitchFamily="49" charset="0"/>
              <a:ea typeface="SimSun" panose="02010600030101010101" pitchFamily="2" charset="-122"/>
            </a:endParaRPr>
          </a:p>
        </p:txBody>
      </p:sp>
      <p:sp>
        <p:nvSpPr>
          <p:cNvPr id="32" name="Rectangle 31">
            <a:extLst>
              <a:ext uri="{FF2B5EF4-FFF2-40B4-BE49-F238E27FC236}">
                <a16:creationId xmlns:a16="http://schemas.microsoft.com/office/drawing/2014/main" id="{1AC43855-A7A6-4B76-8C78-F1C350403BD2}"/>
              </a:ext>
            </a:extLst>
          </p:cNvPr>
          <p:cNvSpPr/>
          <p:nvPr/>
        </p:nvSpPr>
        <p:spPr>
          <a:xfrm>
            <a:off x="2424918" y="6001241"/>
            <a:ext cx="1345240"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FIFO Queue</a:t>
            </a:r>
            <a:endParaRPr lang="en-US" dirty="0">
              <a:latin typeface="Courier New" panose="02070309020205020404" pitchFamily="49" charset="0"/>
              <a:ea typeface="SimSun" panose="02010600030101010101" pitchFamily="2" charset="-122"/>
            </a:endParaRPr>
          </a:p>
        </p:txBody>
      </p:sp>
      <p:sp>
        <p:nvSpPr>
          <p:cNvPr id="33" name="Rectangle 32">
            <a:extLst>
              <a:ext uri="{FF2B5EF4-FFF2-40B4-BE49-F238E27FC236}">
                <a16:creationId xmlns:a16="http://schemas.microsoft.com/office/drawing/2014/main" id="{337D2D12-62BE-487A-9D7B-4082A178C459}"/>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39188831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27675" y="1068135"/>
            <a:ext cx="9460433"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Example 3.8:  Let have breadth-first search traversal, with the traversal’s queue and corresponding breadth-first search forest shown as well.</a:t>
            </a:r>
            <a:endParaRPr lang="en-US" sz="24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2" name="Rectangle 48"/>
          <p:cNvSpPr>
            <a:spLocks noChangeArrowheads="1"/>
          </p:cNvSpPr>
          <p:nvPr/>
        </p:nvSpPr>
        <p:spPr bwMode="auto">
          <a:xfrm>
            <a:off x="0" y="6363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Box 66"/>
          <p:cNvSpPr txBox="1"/>
          <p:nvPr/>
        </p:nvSpPr>
        <p:spPr>
          <a:xfrm>
            <a:off x="1216057" y="448715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a:t>
            </a:r>
          </a:p>
        </p:txBody>
      </p:sp>
      <p:sp>
        <p:nvSpPr>
          <p:cNvPr id="68" name="TextBox 67"/>
          <p:cNvSpPr txBox="1"/>
          <p:nvPr/>
        </p:nvSpPr>
        <p:spPr>
          <a:xfrm>
            <a:off x="4780960" y="4487156"/>
            <a:ext cx="47134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263192" y="202284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71" name="TextBox 70"/>
          <p:cNvSpPr txBox="1"/>
          <p:nvPr/>
        </p:nvSpPr>
        <p:spPr>
          <a:xfrm>
            <a:off x="4799814" y="20741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72" name="TextBox 71"/>
          <p:cNvSpPr txBox="1"/>
          <p:nvPr/>
        </p:nvSpPr>
        <p:spPr>
          <a:xfrm>
            <a:off x="1461555" y="2698816"/>
            <a:ext cx="471340" cy="461665"/>
          </a:xfrm>
          <a:prstGeom prst="rect">
            <a:avLst/>
          </a:prstGeom>
          <a:solidFill>
            <a:schemeClr val="tx1"/>
          </a:solidFill>
          <a:ln>
            <a:solidFill>
              <a:schemeClr val="bg1"/>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a</a:t>
            </a:r>
          </a:p>
        </p:txBody>
      </p:sp>
      <p:sp>
        <p:nvSpPr>
          <p:cNvPr id="73" name="TextBox 72"/>
          <p:cNvSpPr txBox="1"/>
          <p:nvPr/>
        </p:nvSpPr>
        <p:spPr>
          <a:xfrm>
            <a:off x="1440095" y="3793748"/>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74" name="TextBox 73"/>
          <p:cNvSpPr txBox="1"/>
          <p:nvPr/>
        </p:nvSpPr>
        <p:spPr>
          <a:xfrm>
            <a:off x="2520400" y="3683674"/>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75" name="TextBox 74"/>
          <p:cNvSpPr txBox="1"/>
          <p:nvPr/>
        </p:nvSpPr>
        <p:spPr>
          <a:xfrm>
            <a:off x="3465306" y="367699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76" name="TextBox 75"/>
          <p:cNvSpPr txBox="1"/>
          <p:nvPr/>
        </p:nvSpPr>
        <p:spPr>
          <a:xfrm>
            <a:off x="4498156" y="2698815"/>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77" name="TextBox 76"/>
          <p:cNvSpPr txBox="1"/>
          <p:nvPr/>
        </p:nvSpPr>
        <p:spPr>
          <a:xfrm>
            <a:off x="4508710" y="3718150"/>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78" name="TextBox 77"/>
          <p:cNvSpPr txBox="1"/>
          <p:nvPr/>
        </p:nvSpPr>
        <p:spPr>
          <a:xfrm>
            <a:off x="5668009" y="2022842"/>
            <a:ext cx="4033744"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a2   →	 c   →	 d   →	 e	</a:t>
            </a:r>
          </a:p>
          <a:p>
            <a:r>
              <a:rPr lang="en-US" sz="2400" dirty="0">
                <a:latin typeface="Times New Roman" panose="02020603050405020304" pitchFamily="18" charset="0"/>
                <a:cs typeface="Times New Roman" panose="02020603050405020304" pitchFamily="18" charset="0"/>
              </a:rPr>
              <a:t>b0   →	 e   →	 f 		</a:t>
            </a:r>
          </a:p>
          <a:p>
            <a:r>
              <a:rPr lang="en-US" sz="2400" dirty="0">
                <a:latin typeface="Times New Roman" panose="02020603050405020304" pitchFamily="18" charset="0"/>
                <a:cs typeface="Times New Roman" panose="02020603050405020304" pitchFamily="18" charset="0"/>
              </a:rPr>
              <a:t>c1   →	 a   →	 d   →	 f	</a:t>
            </a:r>
          </a:p>
          <a:p>
            <a:r>
              <a:rPr lang="en-US" sz="2400" dirty="0">
                <a:latin typeface="Times New Roman" panose="02020603050405020304" pitchFamily="18" charset="0"/>
                <a:cs typeface="Times New Roman" panose="02020603050405020304" pitchFamily="18" charset="0"/>
              </a:rPr>
              <a:t>d1   →	 a   →	 c 		</a:t>
            </a:r>
          </a:p>
          <a:p>
            <a:r>
              <a:rPr lang="en-US" sz="2400" dirty="0">
                <a:latin typeface="Times New Roman" panose="02020603050405020304" pitchFamily="18" charset="0"/>
                <a:cs typeface="Times New Roman" panose="02020603050405020304" pitchFamily="18" charset="0"/>
              </a:rPr>
              <a:t>e1   →	 a   →	 b   →	 f</a:t>
            </a:r>
          </a:p>
          <a:p>
            <a:r>
              <a:rPr lang="en-US" sz="2400" dirty="0">
                <a:latin typeface="Times New Roman" panose="02020603050405020304" pitchFamily="18" charset="0"/>
                <a:cs typeface="Times New Roman" panose="02020603050405020304" pitchFamily="18" charset="0"/>
              </a:rPr>
              <a:t>f0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g0   →	 h   →	 j </a:t>
            </a:r>
          </a:p>
          <a:p>
            <a:r>
              <a:rPr lang="en-US" sz="2400" dirty="0">
                <a:latin typeface="Times New Roman" panose="02020603050405020304" pitchFamily="18" charset="0"/>
                <a:cs typeface="Times New Roman" panose="02020603050405020304" pitchFamily="18" charset="0"/>
              </a:rPr>
              <a:t>h0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i0   →	 h   →	 j </a:t>
            </a:r>
          </a:p>
          <a:p>
            <a:r>
              <a:rPr lang="en-US" sz="2400" dirty="0">
                <a:latin typeface="Times New Roman" panose="02020603050405020304" pitchFamily="18" charset="0"/>
                <a:cs typeface="Times New Roman" panose="02020603050405020304" pitchFamily="18" charset="0"/>
              </a:rPr>
              <a:t>j0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1379856" y="5420412"/>
            <a:ext cx="3680229" cy="461665"/>
          </a:xfrm>
          <a:prstGeom prst="rect">
            <a:avLst/>
          </a:prstGeom>
          <a:solidFill>
            <a:schemeClr val="bg1"/>
          </a:solid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 d e</a:t>
            </a:r>
          </a:p>
        </p:txBody>
      </p:sp>
      <p:sp>
        <p:nvSpPr>
          <p:cNvPr id="28" name="Oval 27"/>
          <p:cNvSpPr/>
          <p:nvPr/>
        </p:nvSpPr>
        <p:spPr>
          <a:xfrm>
            <a:off x="9623763" y="3729940"/>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9" name="Oval 28"/>
          <p:cNvSpPr/>
          <p:nvPr/>
        </p:nvSpPr>
        <p:spPr>
          <a:xfrm>
            <a:off x="8973313" y="4711503"/>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0" name="Oval 29"/>
          <p:cNvSpPr/>
          <p:nvPr/>
        </p:nvSpPr>
        <p:spPr>
          <a:xfrm>
            <a:off x="9710175" y="4711503"/>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1" name="Oval 30"/>
          <p:cNvSpPr/>
          <p:nvPr/>
        </p:nvSpPr>
        <p:spPr>
          <a:xfrm>
            <a:off x="10476889" y="4711503"/>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4" name="Straight Connector 3"/>
          <p:cNvCxnSpPr>
            <a:endCxn id="29" idx="0"/>
          </p:cNvCxnSpPr>
          <p:nvPr/>
        </p:nvCxnSpPr>
        <p:spPr>
          <a:xfrm flipH="1">
            <a:off x="9298538" y="4304975"/>
            <a:ext cx="650450"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0" idx="0"/>
          </p:cNvCxnSpPr>
          <p:nvPr/>
        </p:nvCxnSpPr>
        <p:spPr>
          <a:xfrm>
            <a:off x="9948988" y="4304975"/>
            <a:ext cx="86412"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4"/>
            <a:endCxn id="31" idx="0"/>
          </p:cNvCxnSpPr>
          <p:nvPr/>
        </p:nvCxnSpPr>
        <p:spPr>
          <a:xfrm>
            <a:off x="9948988" y="4304975"/>
            <a:ext cx="853126"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descr="Image result for smiley face images">
            <a:extLst>
              <a:ext uri="{FF2B5EF4-FFF2-40B4-BE49-F238E27FC236}">
                <a16:creationId xmlns:a16="http://schemas.microsoft.com/office/drawing/2014/main" id="{F84173FA-8BEE-4540-AD56-07642EAB58C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6D591387-4401-4EA9-8D28-2FD9F87CC6BF}"/>
              </a:ext>
            </a:extLst>
          </p:cNvPr>
          <p:cNvSpPr/>
          <p:nvPr/>
        </p:nvSpPr>
        <p:spPr>
          <a:xfrm>
            <a:off x="2527096" y="4699052"/>
            <a:ext cx="113364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(a) Graph </a:t>
            </a:r>
            <a:endParaRPr lang="en-US" dirty="0">
              <a:latin typeface="Courier New" panose="02070309020205020404" pitchFamily="49" charset="0"/>
              <a:ea typeface="SimSun" panose="02010600030101010101" pitchFamily="2" charset="-122"/>
            </a:endParaRPr>
          </a:p>
        </p:txBody>
      </p:sp>
      <p:sp>
        <p:nvSpPr>
          <p:cNvPr id="38" name="Rectangle 37">
            <a:extLst>
              <a:ext uri="{FF2B5EF4-FFF2-40B4-BE49-F238E27FC236}">
                <a16:creationId xmlns:a16="http://schemas.microsoft.com/office/drawing/2014/main" id="{97222606-617A-4B58-9899-29B4813FC456}"/>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225123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7879" y="2107068"/>
            <a:ext cx="8491357" cy="3124638"/>
          </a:xfrm>
          <a:prstGeom prst="rect">
            <a:avLst/>
          </a:prstGeom>
        </p:spPr>
        <p:txBody>
          <a:bodyPr wrap="square">
            <a:spAutoFit/>
          </a:bodyPr>
          <a:lstStyle/>
          <a:p>
            <a:pPr>
              <a:lnSpc>
                <a:spcPct val="115000"/>
              </a:lnSpc>
              <a:spcBef>
                <a:spcPts val="1200"/>
              </a:spcBef>
              <a:spcAft>
                <a:spcPts val="1200"/>
              </a:spcAft>
              <a:tabLst>
                <a:tab pos="4114800" algn="l"/>
              </a:tabLst>
            </a:pPr>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adjacency lists of an undirected graph or a digraph </a:t>
            </a:r>
            <a:r>
              <a:rPr lang="en-US" sz="2400" dirty="0">
                <a:latin typeface="Times New Roman" panose="02020603050405020304" pitchFamily="18" charset="0"/>
                <a:ea typeface="SimSun" panose="02010600030101010101" pitchFamily="2" charset="-122"/>
              </a:rPr>
              <a:t>is </a:t>
            </a:r>
          </a:p>
          <a:p>
            <a:pPr marL="800100" lvl="1" indent="-342900">
              <a:lnSpc>
                <a:spcPct val="115000"/>
              </a:lnSpc>
              <a:spcBef>
                <a:spcPts val="1200"/>
              </a:spcBef>
              <a:spcAft>
                <a:spcPts val="1200"/>
              </a:spcAft>
              <a:buFont typeface="Arial" panose="020B0604020202020204" pitchFamily="34" charset="0"/>
              <a:buChar char="•"/>
              <a:tabLst>
                <a:tab pos="4114800" algn="l"/>
              </a:tabLst>
            </a:pPr>
            <a:r>
              <a:rPr lang="en-US" sz="2400" dirty="0">
                <a:latin typeface="Times New Roman" panose="02020603050405020304" pitchFamily="18" charset="0"/>
                <a:ea typeface="SimSun" panose="02010600030101010101" pitchFamily="2" charset="-122"/>
              </a:rPr>
              <a:t>a collection of </a:t>
            </a:r>
            <a:r>
              <a:rPr lang="en-US" sz="2400" dirty="0">
                <a:solidFill>
                  <a:srgbClr val="0000FF"/>
                </a:solidFill>
                <a:latin typeface="Times New Roman" panose="02020603050405020304" pitchFamily="18" charset="0"/>
                <a:ea typeface="SimSun" panose="02010600030101010101" pitchFamily="2" charset="-122"/>
              </a:rPr>
              <a:t>linked lists one for each vertex</a:t>
            </a:r>
            <a:r>
              <a:rPr lang="en-US" sz="2400" dirty="0">
                <a:latin typeface="Times New Roman" panose="02020603050405020304" pitchFamily="18" charset="0"/>
                <a:ea typeface="SimSun" panose="02010600030101010101" pitchFamily="2" charset="-122"/>
              </a:rPr>
              <a:t>, </a:t>
            </a:r>
          </a:p>
          <a:p>
            <a:pPr marL="1257300" lvl="2" indent="-342900">
              <a:lnSpc>
                <a:spcPct val="115000"/>
              </a:lnSpc>
              <a:spcBef>
                <a:spcPts val="1200"/>
              </a:spcBef>
              <a:spcAft>
                <a:spcPts val="1200"/>
              </a:spcAft>
              <a:buFont typeface="Arial" panose="020B0604020202020204" pitchFamily="34" charset="0"/>
              <a:buChar char="•"/>
              <a:tabLst>
                <a:tab pos="4114800" algn="l"/>
              </a:tabLst>
            </a:pPr>
            <a:r>
              <a:rPr lang="en-US" sz="2400" dirty="0">
                <a:latin typeface="Times New Roman" panose="02020603050405020304" pitchFamily="18" charset="0"/>
                <a:ea typeface="SimSun" panose="02010600030101010101" pitchFamily="2" charset="-122"/>
              </a:rPr>
              <a:t>that </a:t>
            </a:r>
            <a:r>
              <a:rPr lang="en-US" sz="2400" dirty="0">
                <a:solidFill>
                  <a:srgbClr val="0000FF"/>
                </a:solidFill>
                <a:latin typeface="Times New Roman" panose="02020603050405020304" pitchFamily="18" charset="0"/>
                <a:ea typeface="SimSun" panose="02010600030101010101" pitchFamily="2" charset="-122"/>
              </a:rPr>
              <a:t>contain all the vertices adjacent to the list’s vertex </a:t>
            </a:r>
            <a:r>
              <a:rPr lang="en-US" sz="2400" dirty="0">
                <a:latin typeface="Times New Roman" panose="02020603050405020304" pitchFamily="18" charset="0"/>
                <a:ea typeface="SimSun" panose="02010600030101010101" pitchFamily="2" charset="-122"/>
              </a:rPr>
              <a:t>(i.e., all the vertices connected to it by an edge). </a:t>
            </a:r>
          </a:p>
          <a:p>
            <a:pPr>
              <a:lnSpc>
                <a:spcPct val="115000"/>
              </a:lnSpc>
              <a:spcBef>
                <a:spcPts val="1200"/>
              </a:spcBef>
              <a:spcAft>
                <a:spcPts val="1200"/>
              </a:spcAft>
              <a:tabLst>
                <a:tab pos="4114800" algn="l"/>
              </a:tabLst>
            </a:pPr>
            <a:r>
              <a:rPr lang="en-US" sz="2400" dirty="0">
                <a:latin typeface="Times New Roman" panose="02020603050405020304" pitchFamily="18" charset="0"/>
                <a:ea typeface="SimSun" panose="02010600030101010101" pitchFamily="2" charset="-122"/>
              </a:rPr>
              <a:t>The following adjacency lists is of the graph in Example 3.5.</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89A069C1-98F6-4291-8795-E8C8F9C6C13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210706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F816C3E-7A1B-4D7A-9DA5-6175B26763DC}"/>
              </a:ext>
            </a:extLst>
          </p:cNvPr>
          <p:cNvSpPr/>
          <p:nvPr/>
        </p:nvSpPr>
        <p:spPr>
          <a:xfrm>
            <a:off x="1677879" y="853227"/>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7534701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22962" y="1108408"/>
            <a:ext cx="9492255"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Example 3.8:  Let have breadth-first search traversal, with the traversal’s queue and corresponding breadth-first search forest shown as well.</a:t>
            </a:r>
            <a:endParaRPr lang="en-US" sz="24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2" name="Rectangle 48"/>
          <p:cNvSpPr>
            <a:spLocks noChangeArrowheads="1"/>
          </p:cNvSpPr>
          <p:nvPr/>
        </p:nvSpPr>
        <p:spPr bwMode="auto">
          <a:xfrm>
            <a:off x="0" y="6363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Box 66"/>
          <p:cNvSpPr txBox="1"/>
          <p:nvPr/>
        </p:nvSpPr>
        <p:spPr>
          <a:xfrm>
            <a:off x="1216057" y="448715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a:t>
            </a:r>
          </a:p>
        </p:txBody>
      </p:sp>
      <p:sp>
        <p:nvSpPr>
          <p:cNvPr id="68" name="TextBox 67"/>
          <p:cNvSpPr txBox="1"/>
          <p:nvPr/>
        </p:nvSpPr>
        <p:spPr>
          <a:xfrm>
            <a:off x="4780960" y="4487156"/>
            <a:ext cx="47134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263192" y="202284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71" name="TextBox 70"/>
          <p:cNvSpPr txBox="1"/>
          <p:nvPr/>
        </p:nvSpPr>
        <p:spPr>
          <a:xfrm>
            <a:off x="4799814" y="20741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72" name="TextBox 71"/>
          <p:cNvSpPr txBox="1"/>
          <p:nvPr/>
        </p:nvSpPr>
        <p:spPr>
          <a:xfrm>
            <a:off x="1461555" y="2698816"/>
            <a:ext cx="471340" cy="461665"/>
          </a:xfrm>
          <a:prstGeom prst="rect">
            <a:avLst/>
          </a:prstGeom>
          <a:solidFill>
            <a:schemeClr val="tx1"/>
          </a:solidFill>
          <a:ln>
            <a:solidFill>
              <a:schemeClr val="bg1"/>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a</a:t>
            </a:r>
          </a:p>
        </p:txBody>
      </p:sp>
      <p:sp>
        <p:nvSpPr>
          <p:cNvPr id="73" name="TextBox 72"/>
          <p:cNvSpPr txBox="1"/>
          <p:nvPr/>
        </p:nvSpPr>
        <p:spPr>
          <a:xfrm>
            <a:off x="1440095" y="3793748"/>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74" name="TextBox 73"/>
          <p:cNvSpPr txBox="1"/>
          <p:nvPr/>
        </p:nvSpPr>
        <p:spPr>
          <a:xfrm>
            <a:off x="2520400" y="3683674"/>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a:t>
            </a:r>
          </a:p>
        </p:txBody>
      </p:sp>
      <p:sp>
        <p:nvSpPr>
          <p:cNvPr id="75" name="TextBox 74"/>
          <p:cNvSpPr txBox="1"/>
          <p:nvPr/>
        </p:nvSpPr>
        <p:spPr>
          <a:xfrm>
            <a:off x="3465306" y="3676996"/>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76" name="TextBox 75"/>
          <p:cNvSpPr txBox="1"/>
          <p:nvPr/>
        </p:nvSpPr>
        <p:spPr>
          <a:xfrm>
            <a:off x="4498156" y="2698815"/>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77" name="TextBox 76"/>
          <p:cNvSpPr txBox="1"/>
          <p:nvPr/>
        </p:nvSpPr>
        <p:spPr>
          <a:xfrm>
            <a:off x="4508710" y="3718150"/>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78" name="TextBox 77"/>
          <p:cNvSpPr txBox="1"/>
          <p:nvPr/>
        </p:nvSpPr>
        <p:spPr>
          <a:xfrm>
            <a:off x="5614769" y="2074195"/>
            <a:ext cx="3954067" cy="4801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a2   →	 c   →	 d   →	 e	</a:t>
            </a:r>
          </a:p>
          <a:p>
            <a:r>
              <a:rPr lang="en-US" sz="2400" dirty="0">
                <a:latin typeface="Times New Roman" panose="02020603050405020304" pitchFamily="18" charset="0"/>
                <a:cs typeface="Times New Roman" panose="02020603050405020304" pitchFamily="18" charset="0"/>
              </a:rPr>
              <a:t>b0   →	 e   →	 f 		</a:t>
            </a:r>
          </a:p>
          <a:p>
            <a:r>
              <a:rPr lang="en-US" sz="2400" dirty="0">
                <a:latin typeface="Times New Roman" panose="02020603050405020304" pitchFamily="18" charset="0"/>
                <a:cs typeface="Times New Roman" panose="02020603050405020304" pitchFamily="18" charset="0"/>
              </a:rPr>
              <a:t>c2   →	 a   →	 d   →	 f	</a:t>
            </a:r>
          </a:p>
          <a:p>
            <a:r>
              <a:rPr lang="en-US" sz="2400" dirty="0">
                <a:latin typeface="Times New Roman" panose="02020603050405020304" pitchFamily="18" charset="0"/>
                <a:cs typeface="Times New Roman" panose="02020603050405020304" pitchFamily="18" charset="0"/>
              </a:rPr>
              <a:t>d1   →	 a   →	 c 		</a:t>
            </a:r>
          </a:p>
          <a:p>
            <a:r>
              <a:rPr lang="en-US" sz="2400" dirty="0">
                <a:latin typeface="Times New Roman" panose="02020603050405020304" pitchFamily="18" charset="0"/>
                <a:cs typeface="Times New Roman" panose="02020603050405020304" pitchFamily="18" charset="0"/>
              </a:rPr>
              <a:t>e1   →	 a   →	 b   →	 f</a:t>
            </a:r>
          </a:p>
          <a:p>
            <a:r>
              <a:rPr lang="en-US" sz="2400" dirty="0">
                <a:latin typeface="Times New Roman" panose="02020603050405020304" pitchFamily="18" charset="0"/>
                <a:cs typeface="Times New Roman" panose="02020603050405020304" pitchFamily="18" charset="0"/>
              </a:rPr>
              <a:t>f0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g0   →	 h   →	 j </a:t>
            </a:r>
          </a:p>
          <a:p>
            <a:r>
              <a:rPr lang="en-US" sz="2400" dirty="0">
                <a:latin typeface="Times New Roman" panose="02020603050405020304" pitchFamily="18" charset="0"/>
                <a:cs typeface="Times New Roman" panose="02020603050405020304" pitchFamily="18" charset="0"/>
              </a:rPr>
              <a:t>h0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i0   →	 h   →	 j </a:t>
            </a:r>
          </a:p>
          <a:p>
            <a:r>
              <a:rPr lang="en-US" sz="2400" dirty="0">
                <a:latin typeface="Times New Roman" panose="02020603050405020304" pitchFamily="18" charset="0"/>
                <a:cs typeface="Times New Roman" panose="02020603050405020304" pitchFamily="18" charset="0"/>
              </a:rPr>
              <a:t>j0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endParaRPr lang="en-US" dirty="0"/>
          </a:p>
        </p:txBody>
      </p:sp>
      <p:sp>
        <p:nvSpPr>
          <p:cNvPr id="2" name="TextBox 1"/>
          <p:cNvSpPr txBox="1"/>
          <p:nvPr/>
        </p:nvSpPr>
        <p:spPr>
          <a:xfrm>
            <a:off x="1379856" y="5420412"/>
            <a:ext cx="3680229" cy="461665"/>
          </a:xfrm>
          <a:prstGeom prst="rect">
            <a:avLst/>
          </a:prstGeom>
          <a:solidFill>
            <a:schemeClr val="bg1"/>
          </a:solid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 e f</a:t>
            </a:r>
          </a:p>
        </p:txBody>
      </p:sp>
      <p:sp>
        <p:nvSpPr>
          <p:cNvPr id="28" name="Oval 27"/>
          <p:cNvSpPr/>
          <p:nvPr/>
        </p:nvSpPr>
        <p:spPr>
          <a:xfrm>
            <a:off x="9545946" y="3729951"/>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9" name="Oval 28"/>
          <p:cNvSpPr/>
          <p:nvPr/>
        </p:nvSpPr>
        <p:spPr>
          <a:xfrm>
            <a:off x="8857787" y="4711514"/>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0" name="Oval 29"/>
          <p:cNvSpPr/>
          <p:nvPr/>
        </p:nvSpPr>
        <p:spPr>
          <a:xfrm>
            <a:off x="9632358" y="4711514"/>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1" name="Oval 30"/>
          <p:cNvSpPr/>
          <p:nvPr/>
        </p:nvSpPr>
        <p:spPr>
          <a:xfrm>
            <a:off x="10399072" y="4711514"/>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4" name="Straight Connector 3"/>
          <p:cNvCxnSpPr>
            <a:endCxn id="29" idx="0"/>
          </p:cNvCxnSpPr>
          <p:nvPr/>
        </p:nvCxnSpPr>
        <p:spPr>
          <a:xfrm flipH="1">
            <a:off x="9178299" y="4304986"/>
            <a:ext cx="645738"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0" idx="0"/>
          </p:cNvCxnSpPr>
          <p:nvPr/>
        </p:nvCxnSpPr>
        <p:spPr>
          <a:xfrm>
            <a:off x="9871171" y="4304986"/>
            <a:ext cx="86412"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4"/>
            <a:endCxn id="31" idx="0"/>
          </p:cNvCxnSpPr>
          <p:nvPr/>
        </p:nvCxnSpPr>
        <p:spPr>
          <a:xfrm>
            <a:off x="9871171" y="4304986"/>
            <a:ext cx="853126"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9505097" y="4945642"/>
            <a:ext cx="137473" cy="7491"/>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8855277" y="5649052"/>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40" name="Straight Connector 39"/>
          <p:cNvCxnSpPr/>
          <p:nvPr/>
        </p:nvCxnSpPr>
        <p:spPr>
          <a:xfrm flipH="1">
            <a:off x="9178299" y="5258517"/>
            <a:ext cx="5652" cy="3905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37" descr="Image result for smiley face images">
            <a:extLst>
              <a:ext uri="{FF2B5EF4-FFF2-40B4-BE49-F238E27FC236}">
                <a16:creationId xmlns:a16="http://schemas.microsoft.com/office/drawing/2014/main" id="{59544304-97E4-48A1-B773-A32DAE12B9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CC916235-483C-4D7C-9CE3-029362D1F5AB}"/>
              </a:ext>
            </a:extLst>
          </p:cNvPr>
          <p:cNvSpPr/>
          <p:nvPr/>
        </p:nvSpPr>
        <p:spPr>
          <a:xfrm>
            <a:off x="2527096" y="4699052"/>
            <a:ext cx="113364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(a) Graph </a:t>
            </a:r>
            <a:endParaRPr lang="en-US" dirty="0">
              <a:latin typeface="Courier New" panose="02070309020205020404" pitchFamily="49" charset="0"/>
              <a:ea typeface="SimSun" panose="02010600030101010101" pitchFamily="2" charset="-122"/>
            </a:endParaRPr>
          </a:p>
        </p:txBody>
      </p:sp>
      <p:sp>
        <p:nvSpPr>
          <p:cNvPr id="42" name="Rectangle 41">
            <a:extLst>
              <a:ext uri="{FF2B5EF4-FFF2-40B4-BE49-F238E27FC236}">
                <a16:creationId xmlns:a16="http://schemas.microsoft.com/office/drawing/2014/main" id="{B3674DB1-6216-47D3-838A-70FCADCE29DB}"/>
              </a:ext>
            </a:extLst>
          </p:cNvPr>
          <p:cNvSpPr/>
          <p:nvPr/>
        </p:nvSpPr>
        <p:spPr>
          <a:xfrm>
            <a:off x="2424918" y="6001241"/>
            <a:ext cx="1345240"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FIFO Queue</a:t>
            </a:r>
            <a:endParaRPr lang="en-US" dirty="0">
              <a:latin typeface="Courier New" panose="02070309020205020404" pitchFamily="49" charset="0"/>
              <a:ea typeface="SimSun" panose="02010600030101010101" pitchFamily="2" charset="-122"/>
            </a:endParaRPr>
          </a:p>
        </p:txBody>
      </p:sp>
      <p:sp>
        <p:nvSpPr>
          <p:cNvPr id="43" name="Rectangle 42">
            <a:extLst>
              <a:ext uri="{FF2B5EF4-FFF2-40B4-BE49-F238E27FC236}">
                <a16:creationId xmlns:a16="http://schemas.microsoft.com/office/drawing/2014/main" id="{5DD804BA-6A69-443A-B40F-8EF1F860E34F}"/>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31059040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63192" y="1049136"/>
            <a:ext cx="9503254"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Example 3.8:  Let have breadth-first search traversal, with the traversal’s queue and corresponding breadth-first search forest shown as well.</a:t>
            </a:r>
            <a:endParaRPr lang="en-US" sz="24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2" name="Rectangle 48"/>
          <p:cNvSpPr>
            <a:spLocks noChangeArrowheads="1"/>
          </p:cNvSpPr>
          <p:nvPr/>
        </p:nvSpPr>
        <p:spPr bwMode="auto">
          <a:xfrm>
            <a:off x="0" y="6363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Box 66"/>
          <p:cNvSpPr txBox="1"/>
          <p:nvPr/>
        </p:nvSpPr>
        <p:spPr>
          <a:xfrm>
            <a:off x="1216057" y="448715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a:t>
            </a:r>
          </a:p>
        </p:txBody>
      </p:sp>
      <p:sp>
        <p:nvSpPr>
          <p:cNvPr id="68" name="TextBox 67"/>
          <p:cNvSpPr txBox="1"/>
          <p:nvPr/>
        </p:nvSpPr>
        <p:spPr>
          <a:xfrm>
            <a:off x="4780960" y="4487156"/>
            <a:ext cx="47134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263192" y="202284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71" name="TextBox 70"/>
          <p:cNvSpPr txBox="1"/>
          <p:nvPr/>
        </p:nvSpPr>
        <p:spPr>
          <a:xfrm>
            <a:off x="4799814" y="20741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72" name="TextBox 71"/>
          <p:cNvSpPr txBox="1"/>
          <p:nvPr/>
        </p:nvSpPr>
        <p:spPr>
          <a:xfrm>
            <a:off x="1461555" y="2698816"/>
            <a:ext cx="471340" cy="461665"/>
          </a:xfrm>
          <a:prstGeom prst="rect">
            <a:avLst/>
          </a:prstGeom>
          <a:solidFill>
            <a:schemeClr val="tx1"/>
          </a:solidFill>
          <a:ln>
            <a:solidFill>
              <a:schemeClr val="bg1"/>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a</a:t>
            </a:r>
          </a:p>
        </p:txBody>
      </p:sp>
      <p:sp>
        <p:nvSpPr>
          <p:cNvPr id="73" name="TextBox 72"/>
          <p:cNvSpPr txBox="1"/>
          <p:nvPr/>
        </p:nvSpPr>
        <p:spPr>
          <a:xfrm>
            <a:off x="1440095" y="3793748"/>
            <a:ext cx="471340" cy="461665"/>
          </a:xfrm>
          <a:prstGeom prst="rect">
            <a:avLst/>
          </a:prstGeom>
          <a:solidFill>
            <a:schemeClr val="tx1"/>
          </a:solidFill>
          <a:ln>
            <a:solidFill>
              <a:schemeClr val="tx1"/>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d</a:t>
            </a:r>
          </a:p>
        </p:txBody>
      </p:sp>
      <p:sp>
        <p:nvSpPr>
          <p:cNvPr id="74" name="TextBox 73"/>
          <p:cNvSpPr txBox="1"/>
          <p:nvPr/>
        </p:nvSpPr>
        <p:spPr>
          <a:xfrm>
            <a:off x="2520400" y="3683674"/>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a:t>
            </a:r>
          </a:p>
        </p:txBody>
      </p:sp>
      <p:sp>
        <p:nvSpPr>
          <p:cNvPr id="75" name="TextBox 74"/>
          <p:cNvSpPr txBox="1"/>
          <p:nvPr/>
        </p:nvSpPr>
        <p:spPr>
          <a:xfrm>
            <a:off x="3465306" y="3676996"/>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76" name="TextBox 75"/>
          <p:cNvSpPr txBox="1"/>
          <p:nvPr/>
        </p:nvSpPr>
        <p:spPr>
          <a:xfrm>
            <a:off x="4498156" y="2698815"/>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77" name="TextBox 76"/>
          <p:cNvSpPr txBox="1"/>
          <p:nvPr/>
        </p:nvSpPr>
        <p:spPr>
          <a:xfrm>
            <a:off x="4508710" y="3718150"/>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78" name="TextBox 77"/>
          <p:cNvSpPr txBox="1"/>
          <p:nvPr/>
        </p:nvSpPr>
        <p:spPr>
          <a:xfrm>
            <a:off x="5510600" y="2003979"/>
            <a:ext cx="3884923" cy="4801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a2   →	 c   →	 d   →	 e	</a:t>
            </a:r>
          </a:p>
          <a:p>
            <a:r>
              <a:rPr lang="en-US" sz="2400" dirty="0">
                <a:latin typeface="Times New Roman" panose="02020603050405020304" pitchFamily="18" charset="0"/>
                <a:cs typeface="Times New Roman" panose="02020603050405020304" pitchFamily="18" charset="0"/>
              </a:rPr>
              <a:t>b0   →	 e   →	 f 		</a:t>
            </a:r>
          </a:p>
          <a:p>
            <a:r>
              <a:rPr lang="en-US" sz="2400" dirty="0">
                <a:latin typeface="Times New Roman" panose="02020603050405020304" pitchFamily="18" charset="0"/>
                <a:cs typeface="Times New Roman" panose="02020603050405020304" pitchFamily="18" charset="0"/>
              </a:rPr>
              <a:t>c2   →	 a   →	 d   →	 f	</a:t>
            </a:r>
          </a:p>
          <a:p>
            <a:r>
              <a:rPr lang="en-US" sz="2400" dirty="0">
                <a:latin typeface="Times New Roman" panose="02020603050405020304" pitchFamily="18" charset="0"/>
                <a:cs typeface="Times New Roman" panose="02020603050405020304" pitchFamily="18" charset="0"/>
              </a:rPr>
              <a:t>d2   →	 a   →	 c 		</a:t>
            </a:r>
          </a:p>
          <a:p>
            <a:r>
              <a:rPr lang="en-US" sz="2400" dirty="0">
                <a:latin typeface="Times New Roman" panose="02020603050405020304" pitchFamily="18" charset="0"/>
                <a:cs typeface="Times New Roman" panose="02020603050405020304" pitchFamily="18" charset="0"/>
              </a:rPr>
              <a:t>e1   →	 a   →	 b   →	 f</a:t>
            </a:r>
          </a:p>
          <a:p>
            <a:r>
              <a:rPr lang="en-US" sz="2400" dirty="0">
                <a:latin typeface="Times New Roman" panose="02020603050405020304" pitchFamily="18" charset="0"/>
                <a:cs typeface="Times New Roman" panose="02020603050405020304" pitchFamily="18" charset="0"/>
              </a:rPr>
              <a:t>f1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g0   →	 h   →	 j </a:t>
            </a:r>
          </a:p>
          <a:p>
            <a:r>
              <a:rPr lang="en-US" sz="2400" dirty="0">
                <a:latin typeface="Times New Roman" panose="02020603050405020304" pitchFamily="18" charset="0"/>
                <a:cs typeface="Times New Roman" panose="02020603050405020304" pitchFamily="18" charset="0"/>
              </a:rPr>
              <a:t>h0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i0   →	 h   →	 j </a:t>
            </a:r>
          </a:p>
          <a:p>
            <a:r>
              <a:rPr lang="en-US" sz="2400" dirty="0">
                <a:latin typeface="Times New Roman" panose="02020603050405020304" pitchFamily="18" charset="0"/>
                <a:cs typeface="Times New Roman" panose="02020603050405020304" pitchFamily="18" charset="0"/>
              </a:rPr>
              <a:t>j0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endParaRPr lang="en-US" dirty="0"/>
          </a:p>
        </p:txBody>
      </p:sp>
      <p:sp>
        <p:nvSpPr>
          <p:cNvPr id="2" name="TextBox 1"/>
          <p:cNvSpPr txBox="1"/>
          <p:nvPr/>
        </p:nvSpPr>
        <p:spPr>
          <a:xfrm>
            <a:off x="1379856" y="5420412"/>
            <a:ext cx="3680229" cy="461665"/>
          </a:xfrm>
          <a:prstGeom prst="rect">
            <a:avLst/>
          </a:prstGeom>
          <a:solidFill>
            <a:schemeClr val="bg1"/>
          </a:solid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e f</a:t>
            </a:r>
          </a:p>
        </p:txBody>
      </p:sp>
      <p:sp>
        <p:nvSpPr>
          <p:cNvPr id="28" name="Oval 27"/>
          <p:cNvSpPr/>
          <p:nvPr/>
        </p:nvSpPr>
        <p:spPr>
          <a:xfrm>
            <a:off x="9536214" y="3671576"/>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9" name="Oval 28"/>
          <p:cNvSpPr/>
          <p:nvPr/>
        </p:nvSpPr>
        <p:spPr>
          <a:xfrm>
            <a:off x="8848055" y="4653139"/>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0" name="Oval 29"/>
          <p:cNvSpPr/>
          <p:nvPr/>
        </p:nvSpPr>
        <p:spPr>
          <a:xfrm>
            <a:off x="9622626" y="4653139"/>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1" name="Oval 30"/>
          <p:cNvSpPr/>
          <p:nvPr/>
        </p:nvSpPr>
        <p:spPr>
          <a:xfrm>
            <a:off x="10389340" y="4653139"/>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4" name="Straight Connector 3"/>
          <p:cNvCxnSpPr>
            <a:endCxn id="29" idx="0"/>
          </p:cNvCxnSpPr>
          <p:nvPr/>
        </p:nvCxnSpPr>
        <p:spPr>
          <a:xfrm flipH="1">
            <a:off x="9168567" y="4246611"/>
            <a:ext cx="645738"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0" idx="0"/>
          </p:cNvCxnSpPr>
          <p:nvPr/>
        </p:nvCxnSpPr>
        <p:spPr>
          <a:xfrm>
            <a:off x="9861439" y="4246611"/>
            <a:ext cx="86412"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4"/>
            <a:endCxn id="31" idx="0"/>
          </p:cNvCxnSpPr>
          <p:nvPr/>
        </p:nvCxnSpPr>
        <p:spPr>
          <a:xfrm>
            <a:off x="9861439" y="4246611"/>
            <a:ext cx="853126"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8845545" y="5590677"/>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40" name="Straight Connector 39"/>
          <p:cNvCxnSpPr/>
          <p:nvPr/>
        </p:nvCxnSpPr>
        <p:spPr>
          <a:xfrm flipH="1">
            <a:off x="9168567" y="5200142"/>
            <a:ext cx="5652" cy="3905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495365" y="4940657"/>
            <a:ext cx="127261" cy="2906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1" name="Picture 40" descr="Image result for smiley face images">
            <a:extLst>
              <a:ext uri="{FF2B5EF4-FFF2-40B4-BE49-F238E27FC236}">
                <a16:creationId xmlns:a16="http://schemas.microsoft.com/office/drawing/2014/main" id="{AA2BF03F-ABCD-4196-A542-008773CFDE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7181DDBB-5D87-4486-ACCD-817E7BE289A1}"/>
              </a:ext>
            </a:extLst>
          </p:cNvPr>
          <p:cNvSpPr/>
          <p:nvPr/>
        </p:nvSpPr>
        <p:spPr>
          <a:xfrm>
            <a:off x="2527096" y="4699052"/>
            <a:ext cx="113364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(a) Graph </a:t>
            </a:r>
            <a:endParaRPr lang="en-US" dirty="0">
              <a:latin typeface="Courier New" panose="02070309020205020404" pitchFamily="49" charset="0"/>
              <a:ea typeface="SimSun" panose="02010600030101010101" pitchFamily="2" charset="-122"/>
            </a:endParaRPr>
          </a:p>
        </p:txBody>
      </p:sp>
      <p:sp>
        <p:nvSpPr>
          <p:cNvPr id="43" name="Rectangle 42">
            <a:extLst>
              <a:ext uri="{FF2B5EF4-FFF2-40B4-BE49-F238E27FC236}">
                <a16:creationId xmlns:a16="http://schemas.microsoft.com/office/drawing/2014/main" id="{0EC6E19F-A1C1-45FB-ABC7-F41258E75299}"/>
              </a:ext>
            </a:extLst>
          </p:cNvPr>
          <p:cNvSpPr/>
          <p:nvPr/>
        </p:nvSpPr>
        <p:spPr>
          <a:xfrm>
            <a:off x="2424918" y="6001241"/>
            <a:ext cx="1345240"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FIFO Queue</a:t>
            </a:r>
            <a:endParaRPr lang="en-US" dirty="0">
              <a:latin typeface="Courier New" panose="02070309020205020404" pitchFamily="49" charset="0"/>
              <a:ea typeface="SimSun" panose="02010600030101010101" pitchFamily="2" charset="-122"/>
            </a:endParaRPr>
          </a:p>
        </p:txBody>
      </p:sp>
      <p:sp>
        <p:nvSpPr>
          <p:cNvPr id="44" name="Rectangle 43">
            <a:extLst>
              <a:ext uri="{FF2B5EF4-FFF2-40B4-BE49-F238E27FC236}">
                <a16:creationId xmlns:a16="http://schemas.microsoft.com/office/drawing/2014/main" id="{9E7D5B7F-BF60-46D5-B427-F91F27632B37}"/>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1482951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65783" y="1009440"/>
            <a:ext cx="9460433"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Example 3.8:  Let have breadth-first search traversal, with the traversal’s queue and corresponding breadth-first search forest shown as well.</a:t>
            </a:r>
            <a:endParaRPr lang="en-US" sz="24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2" name="Rectangle 48"/>
          <p:cNvSpPr>
            <a:spLocks noChangeArrowheads="1"/>
          </p:cNvSpPr>
          <p:nvPr/>
        </p:nvSpPr>
        <p:spPr bwMode="auto">
          <a:xfrm>
            <a:off x="0" y="6363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Box 66"/>
          <p:cNvSpPr txBox="1"/>
          <p:nvPr/>
        </p:nvSpPr>
        <p:spPr>
          <a:xfrm>
            <a:off x="1216057" y="448715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a:t>
            </a:r>
          </a:p>
        </p:txBody>
      </p:sp>
      <p:sp>
        <p:nvSpPr>
          <p:cNvPr id="68" name="TextBox 67"/>
          <p:cNvSpPr txBox="1"/>
          <p:nvPr/>
        </p:nvSpPr>
        <p:spPr>
          <a:xfrm>
            <a:off x="4780960" y="4487156"/>
            <a:ext cx="47134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263192" y="202284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71" name="TextBox 70"/>
          <p:cNvSpPr txBox="1"/>
          <p:nvPr/>
        </p:nvSpPr>
        <p:spPr>
          <a:xfrm>
            <a:off x="4799814" y="20741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72" name="TextBox 71"/>
          <p:cNvSpPr txBox="1"/>
          <p:nvPr/>
        </p:nvSpPr>
        <p:spPr>
          <a:xfrm>
            <a:off x="1461555" y="2698816"/>
            <a:ext cx="471340" cy="461665"/>
          </a:xfrm>
          <a:prstGeom prst="rect">
            <a:avLst/>
          </a:prstGeom>
          <a:solidFill>
            <a:schemeClr val="tx1"/>
          </a:solidFill>
          <a:ln>
            <a:solidFill>
              <a:schemeClr val="bg1"/>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a</a:t>
            </a:r>
          </a:p>
        </p:txBody>
      </p:sp>
      <p:sp>
        <p:nvSpPr>
          <p:cNvPr id="73" name="TextBox 72"/>
          <p:cNvSpPr txBox="1"/>
          <p:nvPr/>
        </p:nvSpPr>
        <p:spPr>
          <a:xfrm>
            <a:off x="1440095" y="3793748"/>
            <a:ext cx="471340" cy="461665"/>
          </a:xfrm>
          <a:prstGeom prst="rect">
            <a:avLst/>
          </a:prstGeom>
          <a:solidFill>
            <a:schemeClr val="tx1"/>
          </a:solidFill>
          <a:ln>
            <a:solidFill>
              <a:schemeClr val="tx1"/>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d</a:t>
            </a:r>
          </a:p>
        </p:txBody>
      </p:sp>
      <p:sp>
        <p:nvSpPr>
          <p:cNvPr id="74" name="TextBox 73"/>
          <p:cNvSpPr txBox="1"/>
          <p:nvPr/>
        </p:nvSpPr>
        <p:spPr>
          <a:xfrm>
            <a:off x="2520400" y="3683674"/>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a:t>
            </a:r>
          </a:p>
        </p:txBody>
      </p:sp>
      <p:sp>
        <p:nvSpPr>
          <p:cNvPr id="75" name="TextBox 74"/>
          <p:cNvSpPr txBox="1"/>
          <p:nvPr/>
        </p:nvSpPr>
        <p:spPr>
          <a:xfrm>
            <a:off x="3465306" y="3676996"/>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76" name="TextBox 75"/>
          <p:cNvSpPr txBox="1"/>
          <p:nvPr/>
        </p:nvSpPr>
        <p:spPr>
          <a:xfrm>
            <a:off x="4498156" y="2698815"/>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e</a:t>
            </a:r>
          </a:p>
        </p:txBody>
      </p:sp>
      <p:sp>
        <p:nvSpPr>
          <p:cNvPr id="77" name="TextBox 76"/>
          <p:cNvSpPr txBox="1"/>
          <p:nvPr/>
        </p:nvSpPr>
        <p:spPr>
          <a:xfrm>
            <a:off x="4508710" y="3718150"/>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78" name="TextBox 77"/>
          <p:cNvSpPr txBox="1"/>
          <p:nvPr/>
        </p:nvSpPr>
        <p:spPr>
          <a:xfrm>
            <a:off x="5469770" y="2018982"/>
            <a:ext cx="4084277" cy="4801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a2   →	 c   →	 d   →	 e	</a:t>
            </a:r>
          </a:p>
          <a:p>
            <a:r>
              <a:rPr lang="en-US" sz="2400" dirty="0">
                <a:latin typeface="Times New Roman" panose="02020603050405020304" pitchFamily="18" charset="0"/>
                <a:cs typeface="Times New Roman" panose="02020603050405020304" pitchFamily="18" charset="0"/>
              </a:rPr>
              <a:t>b1   →	 e   →	 f 		</a:t>
            </a:r>
          </a:p>
          <a:p>
            <a:r>
              <a:rPr lang="en-US" sz="2400" dirty="0">
                <a:latin typeface="Times New Roman" panose="02020603050405020304" pitchFamily="18" charset="0"/>
                <a:cs typeface="Times New Roman" panose="02020603050405020304" pitchFamily="18" charset="0"/>
              </a:rPr>
              <a:t>c2   →	 a   →	 d   →	 f	</a:t>
            </a:r>
          </a:p>
          <a:p>
            <a:r>
              <a:rPr lang="en-US" sz="2400" dirty="0">
                <a:latin typeface="Times New Roman" panose="02020603050405020304" pitchFamily="18" charset="0"/>
                <a:cs typeface="Times New Roman" panose="02020603050405020304" pitchFamily="18" charset="0"/>
              </a:rPr>
              <a:t>d2   →	 a   →	 c 		</a:t>
            </a:r>
          </a:p>
          <a:p>
            <a:r>
              <a:rPr lang="en-US" sz="2400" dirty="0">
                <a:latin typeface="Times New Roman" panose="02020603050405020304" pitchFamily="18" charset="0"/>
                <a:cs typeface="Times New Roman" panose="02020603050405020304" pitchFamily="18" charset="0"/>
              </a:rPr>
              <a:t>e2   →	 a   →	 b   →	 f</a:t>
            </a:r>
          </a:p>
          <a:p>
            <a:r>
              <a:rPr lang="en-US" sz="2400" dirty="0">
                <a:latin typeface="Times New Roman" panose="02020603050405020304" pitchFamily="18" charset="0"/>
                <a:cs typeface="Times New Roman" panose="02020603050405020304" pitchFamily="18" charset="0"/>
              </a:rPr>
              <a:t>f1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g0   →	 h   →	 j </a:t>
            </a:r>
          </a:p>
          <a:p>
            <a:r>
              <a:rPr lang="en-US" sz="2400" dirty="0">
                <a:latin typeface="Times New Roman" panose="02020603050405020304" pitchFamily="18" charset="0"/>
                <a:cs typeface="Times New Roman" panose="02020603050405020304" pitchFamily="18" charset="0"/>
              </a:rPr>
              <a:t>h0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i0   →	 h   →	 j </a:t>
            </a:r>
          </a:p>
          <a:p>
            <a:r>
              <a:rPr lang="en-US" sz="2400" dirty="0">
                <a:latin typeface="Times New Roman" panose="02020603050405020304" pitchFamily="18" charset="0"/>
                <a:cs typeface="Times New Roman" panose="02020603050405020304" pitchFamily="18" charset="0"/>
              </a:rPr>
              <a:t>j0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endParaRPr lang="en-US" dirty="0"/>
          </a:p>
        </p:txBody>
      </p:sp>
      <p:sp>
        <p:nvSpPr>
          <p:cNvPr id="2" name="TextBox 1"/>
          <p:cNvSpPr txBox="1"/>
          <p:nvPr/>
        </p:nvSpPr>
        <p:spPr>
          <a:xfrm>
            <a:off x="1379856" y="5420412"/>
            <a:ext cx="3680229" cy="461665"/>
          </a:xfrm>
          <a:prstGeom prst="rect">
            <a:avLst/>
          </a:prstGeom>
          <a:solidFill>
            <a:schemeClr val="bg1"/>
          </a:solid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f b</a:t>
            </a:r>
          </a:p>
        </p:txBody>
      </p:sp>
      <p:sp>
        <p:nvSpPr>
          <p:cNvPr id="28" name="Oval 27"/>
          <p:cNvSpPr/>
          <p:nvPr/>
        </p:nvSpPr>
        <p:spPr>
          <a:xfrm>
            <a:off x="9507035" y="3691035"/>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9" name="Oval 28"/>
          <p:cNvSpPr/>
          <p:nvPr/>
        </p:nvSpPr>
        <p:spPr>
          <a:xfrm>
            <a:off x="8818876" y="4672598"/>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0" name="Oval 29"/>
          <p:cNvSpPr/>
          <p:nvPr/>
        </p:nvSpPr>
        <p:spPr>
          <a:xfrm>
            <a:off x="9593447" y="4672598"/>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1" name="Oval 30"/>
          <p:cNvSpPr/>
          <p:nvPr/>
        </p:nvSpPr>
        <p:spPr>
          <a:xfrm>
            <a:off x="10360161" y="4672598"/>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4" name="Straight Connector 3"/>
          <p:cNvCxnSpPr>
            <a:endCxn id="29" idx="0"/>
          </p:cNvCxnSpPr>
          <p:nvPr/>
        </p:nvCxnSpPr>
        <p:spPr>
          <a:xfrm flipH="1">
            <a:off x="9139388" y="4266070"/>
            <a:ext cx="645738"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0" idx="0"/>
          </p:cNvCxnSpPr>
          <p:nvPr/>
        </p:nvCxnSpPr>
        <p:spPr>
          <a:xfrm>
            <a:off x="9832260" y="4266070"/>
            <a:ext cx="86412"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4"/>
            <a:endCxn id="31" idx="0"/>
          </p:cNvCxnSpPr>
          <p:nvPr/>
        </p:nvCxnSpPr>
        <p:spPr>
          <a:xfrm>
            <a:off x="9832260" y="4266070"/>
            <a:ext cx="853126"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9466186" y="4906726"/>
            <a:ext cx="137473" cy="749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8816366" y="5610136"/>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40" name="Straight Connector 39"/>
          <p:cNvCxnSpPr/>
          <p:nvPr/>
        </p:nvCxnSpPr>
        <p:spPr>
          <a:xfrm flipH="1">
            <a:off x="9139388" y="5219601"/>
            <a:ext cx="5652" cy="3905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1" idx="4"/>
          </p:cNvCxnSpPr>
          <p:nvPr/>
        </p:nvCxnSpPr>
        <p:spPr>
          <a:xfrm flipV="1">
            <a:off x="9466186" y="5247633"/>
            <a:ext cx="1219200" cy="67489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0368957" y="5560205"/>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cxnSp>
        <p:nvCxnSpPr>
          <p:cNvPr id="42" name="Straight Connector 41"/>
          <p:cNvCxnSpPr>
            <a:endCxn id="41" idx="0"/>
          </p:cNvCxnSpPr>
          <p:nvPr/>
        </p:nvCxnSpPr>
        <p:spPr>
          <a:xfrm>
            <a:off x="10694182" y="5247633"/>
            <a:ext cx="0" cy="312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42" descr="Image result for smiley face images">
            <a:extLst>
              <a:ext uri="{FF2B5EF4-FFF2-40B4-BE49-F238E27FC236}">
                <a16:creationId xmlns:a16="http://schemas.microsoft.com/office/drawing/2014/main" id="{50915F6B-BA4F-44BE-847D-2FC2146C5B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95088FAB-0025-4E96-9F52-DC5714537BF0}"/>
              </a:ext>
            </a:extLst>
          </p:cNvPr>
          <p:cNvSpPr/>
          <p:nvPr/>
        </p:nvSpPr>
        <p:spPr>
          <a:xfrm>
            <a:off x="2527096" y="4699052"/>
            <a:ext cx="113364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(a) Graph </a:t>
            </a:r>
            <a:endParaRPr lang="en-US" dirty="0">
              <a:latin typeface="Courier New" panose="02070309020205020404" pitchFamily="49" charset="0"/>
              <a:ea typeface="SimSun" panose="02010600030101010101" pitchFamily="2" charset="-122"/>
            </a:endParaRPr>
          </a:p>
        </p:txBody>
      </p:sp>
      <p:sp>
        <p:nvSpPr>
          <p:cNvPr id="45" name="Rectangle 44">
            <a:extLst>
              <a:ext uri="{FF2B5EF4-FFF2-40B4-BE49-F238E27FC236}">
                <a16:creationId xmlns:a16="http://schemas.microsoft.com/office/drawing/2014/main" id="{BA132DE0-5D60-47A4-9A03-9E7E53CB37C0}"/>
              </a:ext>
            </a:extLst>
          </p:cNvPr>
          <p:cNvSpPr/>
          <p:nvPr/>
        </p:nvSpPr>
        <p:spPr>
          <a:xfrm>
            <a:off x="2424918" y="6001241"/>
            <a:ext cx="1345240"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FIFO Queue</a:t>
            </a:r>
            <a:endParaRPr lang="en-US" dirty="0">
              <a:latin typeface="Courier New" panose="02070309020205020404" pitchFamily="49" charset="0"/>
              <a:ea typeface="SimSun" panose="02010600030101010101" pitchFamily="2" charset="-122"/>
            </a:endParaRPr>
          </a:p>
        </p:txBody>
      </p:sp>
      <p:sp>
        <p:nvSpPr>
          <p:cNvPr id="46" name="Rectangle 45">
            <a:extLst>
              <a:ext uri="{FF2B5EF4-FFF2-40B4-BE49-F238E27FC236}">
                <a16:creationId xmlns:a16="http://schemas.microsoft.com/office/drawing/2014/main" id="{85385158-6F8E-4141-A33D-8743D7440AA2}"/>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12316989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65783" y="981059"/>
            <a:ext cx="9460433"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Example 3.8:  Let have breadth-first search traversal, with the traversal’s queue and corresponding breadth-first search forest shown as well.</a:t>
            </a:r>
            <a:endParaRPr lang="en-US" sz="24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2" name="Rectangle 48"/>
          <p:cNvSpPr>
            <a:spLocks noChangeArrowheads="1"/>
          </p:cNvSpPr>
          <p:nvPr/>
        </p:nvSpPr>
        <p:spPr bwMode="auto">
          <a:xfrm>
            <a:off x="0" y="6363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Box 66"/>
          <p:cNvSpPr txBox="1"/>
          <p:nvPr/>
        </p:nvSpPr>
        <p:spPr>
          <a:xfrm>
            <a:off x="1216057" y="448715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a:t>
            </a:r>
          </a:p>
        </p:txBody>
      </p:sp>
      <p:sp>
        <p:nvSpPr>
          <p:cNvPr id="68" name="TextBox 67"/>
          <p:cNvSpPr txBox="1"/>
          <p:nvPr/>
        </p:nvSpPr>
        <p:spPr>
          <a:xfrm>
            <a:off x="4780960" y="4487156"/>
            <a:ext cx="47134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263192" y="202284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71" name="TextBox 70"/>
          <p:cNvSpPr txBox="1"/>
          <p:nvPr/>
        </p:nvSpPr>
        <p:spPr>
          <a:xfrm>
            <a:off x="4799814" y="20741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72" name="TextBox 71"/>
          <p:cNvSpPr txBox="1"/>
          <p:nvPr/>
        </p:nvSpPr>
        <p:spPr>
          <a:xfrm>
            <a:off x="1461555" y="2698816"/>
            <a:ext cx="471340" cy="461665"/>
          </a:xfrm>
          <a:prstGeom prst="rect">
            <a:avLst/>
          </a:prstGeom>
          <a:solidFill>
            <a:schemeClr val="tx1"/>
          </a:solidFill>
          <a:ln>
            <a:solidFill>
              <a:schemeClr val="bg1"/>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a</a:t>
            </a:r>
          </a:p>
        </p:txBody>
      </p:sp>
      <p:sp>
        <p:nvSpPr>
          <p:cNvPr id="73" name="TextBox 72"/>
          <p:cNvSpPr txBox="1"/>
          <p:nvPr/>
        </p:nvSpPr>
        <p:spPr>
          <a:xfrm>
            <a:off x="1440095" y="3793748"/>
            <a:ext cx="471340" cy="461665"/>
          </a:xfrm>
          <a:prstGeom prst="rect">
            <a:avLst/>
          </a:prstGeom>
          <a:solidFill>
            <a:schemeClr val="tx1"/>
          </a:solidFill>
          <a:ln>
            <a:solidFill>
              <a:schemeClr val="tx1"/>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d</a:t>
            </a:r>
          </a:p>
        </p:txBody>
      </p:sp>
      <p:sp>
        <p:nvSpPr>
          <p:cNvPr id="74" name="TextBox 73"/>
          <p:cNvSpPr txBox="1"/>
          <p:nvPr/>
        </p:nvSpPr>
        <p:spPr>
          <a:xfrm>
            <a:off x="2520400" y="3683674"/>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a:t>
            </a:r>
          </a:p>
        </p:txBody>
      </p:sp>
      <p:sp>
        <p:nvSpPr>
          <p:cNvPr id="75" name="TextBox 74"/>
          <p:cNvSpPr txBox="1"/>
          <p:nvPr/>
        </p:nvSpPr>
        <p:spPr>
          <a:xfrm>
            <a:off x="3465306" y="3676996"/>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f</a:t>
            </a:r>
          </a:p>
        </p:txBody>
      </p:sp>
      <p:sp>
        <p:nvSpPr>
          <p:cNvPr id="76" name="TextBox 75"/>
          <p:cNvSpPr txBox="1"/>
          <p:nvPr/>
        </p:nvSpPr>
        <p:spPr>
          <a:xfrm>
            <a:off x="4498156" y="2698815"/>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e</a:t>
            </a:r>
          </a:p>
        </p:txBody>
      </p:sp>
      <p:sp>
        <p:nvSpPr>
          <p:cNvPr id="77" name="TextBox 76"/>
          <p:cNvSpPr txBox="1"/>
          <p:nvPr/>
        </p:nvSpPr>
        <p:spPr>
          <a:xfrm>
            <a:off x="4508710" y="3718150"/>
            <a:ext cx="471340"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78" name="TextBox 77"/>
          <p:cNvSpPr txBox="1"/>
          <p:nvPr/>
        </p:nvSpPr>
        <p:spPr>
          <a:xfrm>
            <a:off x="5565273" y="2011042"/>
            <a:ext cx="3876302" cy="4801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a2   →	 c   →	 d   →	 e	</a:t>
            </a:r>
          </a:p>
          <a:p>
            <a:r>
              <a:rPr lang="en-US" sz="2400" dirty="0">
                <a:latin typeface="Times New Roman" panose="02020603050405020304" pitchFamily="18" charset="0"/>
                <a:cs typeface="Times New Roman" panose="02020603050405020304" pitchFamily="18" charset="0"/>
              </a:rPr>
              <a:t>b1   →	 e   →	 f 		</a:t>
            </a:r>
          </a:p>
          <a:p>
            <a:r>
              <a:rPr lang="en-US" sz="2400" dirty="0">
                <a:latin typeface="Times New Roman" panose="02020603050405020304" pitchFamily="18" charset="0"/>
                <a:cs typeface="Times New Roman" panose="02020603050405020304" pitchFamily="18" charset="0"/>
              </a:rPr>
              <a:t>c2   →	 a   →	 d   →	 f	</a:t>
            </a:r>
          </a:p>
          <a:p>
            <a:r>
              <a:rPr lang="en-US" sz="2400" dirty="0">
                <a:latin typeface="Times New Roman" panose="02020603050405020304" pitchFamily="18" charset="0"/>
                <a:cs typeface="Times New Roman" panose="02020603050405020304" pitchFamily="18" charset="0"/>
              </a:rPr>
              <a:t>d2   →	 a   →	 c 		</a:t>
            </a:r>
          </a:p>
          <a:p>
            <a:r>
              <a:rPr lang="en-US" sz="2400" dirty="0">
                <a:latin typeface="Times New Roman" panose="02020603050405020304" pitchFamily="18" charset="0"/>
                <a:cs typeface="Times New Roman" panose="02020603050405020304" pitchFamily="18" charset="0"/>
              </a:rPr>
              <a:t>e2   →	 a   →	 b   →	 f</a:t>
            </a:r>
          </a:p>
          <a:p>
            <a:r>
              <a:rPr lang="en-US" sz="2400" dirty="0">
                <a:latin typeface="Times New Roman" panose="02020603050405020304" pitchFamily="18" charset="0"/>
                <a:cs typeface="Times New Roman" panose="02020603050405020304" pitchFamily="18" charset="0"/>
              </a:rPr>
              <a:t>f2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g0   →	 h   →	 j </a:t>
            </a:r>
          </a:p>
          <a:p>
            <a:r>
              <a:rPr lang="en-US" sz="2400" dirty="0">
                <a:latin typeface="Times New Roman" panose="02020603050405020304" pitchFamily="18" charset="0"/>
                <a:cs typeface="Times New Roman" panose="02020603050405020304" pitchFamily="18" charset="0"/>
              </a:rPr>
              <a:t>h0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i0   →	 h   →	 j </a:t>
            </a:r>
          </a:p>
          <a:p>
            <a:r>
              <a:rPr lang="en-US" sz="2400" dirty="0">
                <a:latin typeface="Times New Roman" panose="02020603050405020304" pitchFamily="18" charset="0"/>
                <a:cs typeface="Times New Roman" panose="02020603050405020304" pitchFamily="18" charset="0"/>
              </a:rPr>
              <a:t>j0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endParaRPr lang="en-US" dirty="0"/>
          </a:p>
        </p:txBody>
      </p:sp>
      <p:sp>
        <p:nvSpPr>
          <p:cNvPr id="2" name="TextBox 1"/>
          <p:cNvSpPr txBox="1"/>
          <p:nvPr/>
        </p:nvSpPr>
        <p:spPr>
          <a:xfrm>
            <a:off x="1379856" y="5420412"/>
            <a:ext cx="3680229" cy="461665"/>
          </a:xfrm>
          <a:prstGeom prst="rect">
            <a:avLst/>
          </a:prstGeom>
          <a:solidFill>
            <a:schemeClr val="bg1"/>
          </a:solid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b</a:t>
            </a:r>
          </a:p>
        </p:txBody>
      </p:sp>
      <p:sp>
        <p:nvSpPr>
          <p:cNvPr id="28" name="Oval 27"/>
          <p:cNvSpPr/>
          <p:nvPr/>
        </p:nvSpPr>
        <p:spPr>
          <a:xfrm>
            <a:off x="9759943" y="3554856"/>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9" name="Oval 28"/>
          <p:cNvSpPr/>
          <p:nvPr/>
        </p:nvSpPr>
        <p:spPr>
          <a:xfrm>
            <a:off x="9071784" y="4536419"/>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0" name="Oval 29"/>
          <p:cNvSpPr/>
          <p:nvPr/>
        </p:nvSpPr>
        <p:spPr>
          <a:xfrm>
            <a:off x="9846355" y="4536419"/>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1" name="Oval 30"/>
          <p:cNvSpPr/>
          <p:nvPr/>
        </p:nvSpPr>
        <p:spPr>
          <a:xfrm>
            <a:off x="10613069" y="4536419"/>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4" name="Straight Connector 3"/>
          <p:cNvCxnSpPr>
            <a:endCxn id="29" idx="0"/>
          </p:cNvCxnSpPr>
          <p:nvPr/>
        </p:nvCxnSpPr>
        <p:spPr>
          <a:xfrm flipH="1">
            <a:off x="9392296" y="4129891"/>
            <a:ext cx="645738"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0" idx="0"/>
          </p:cNvCxnSpPr>
          <p:nvPr/>
        </p:nvCxnSpPr>
        <p:spPr>
          <a:xfrm>
            <a:off x="10085168" y="4129891"/>
            <a:ext cx="86412"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4"/>
            <a:endCxn id="31" idx="0"/>
          </p:cNvCxnSpPr>
          <p:nvPr/>
        </p:nvCxnSpPr>
        <p:spPr>
          <a:xfrm>
            <a:off x="10085168" y="4129891"/>
            <a:ext cx="853126"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30" idx="2"/>
          </p:cNvCxnSpPr>
          <p:nvPr/>
        </p:nvCxnSpPr>
        <p:spPr>
          <a:xfrm flipV="1">
            <a:off x="9719094" y="4823937"/>
            <a:ext cx="127261" cy="2906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9069274" y="5473957"/>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40" name="Straight Connector 39"/>
          <p:cNvCxnSpPr/>
          <p:nvPr/>
        </p:nvCxnSpPr>
        <p:spPr>
          <a:xfrm flipH="1">
            <a:off x="9392296" y="5083422"/>
            <a:ext cx="5652" cy="3905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1" idx="4"/>
          </p:cNvCxnSpPr>
          <p:nvPr/>
        </p:nvCxnSpPr>
        <p:spPr>
          <a:xfrm flipV="1">
            <a:off x="9719094" y="5111454"/>
            <a:ext cx="1219200" cy="67489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0621865" y="5424026"/>
            <a:ext cx="650450" cy="575035"/>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cxnSp>
        <p:nvCxnSpPr>
          <p:cNvPr id="42" name="Straight Connector 41"/>
          <p:cNvCxnSpPr>
            <a:endCxn id="41" idx="0"/>
          </p:cNvCxnSpPr>
          <p:nvPr/>
        </p:nvCxnSpPr>
        <p:spPr>
          <a:xfrm>
            <a:off x="10947090" y="5111454"/>
            <a:ext cx="0" cy="312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41" idx="2"/>
          </p:cNvCxnSpPr>
          <p:nvPr/>
        </p:nvCxnSpPr>
        <p:spPr>
          <a:xfrm flipV="1">
            <a:off x="9719094" y="5711544"/>
            <a:ext cx="902771" cy="748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4" name="Picture 43" descr="Image result for smiley face images">
            <a:extLst>
              <a:ext uri="{FF2B5EF4-FFF2-40B4-BE49-F238E27FC236}">
                <a16:creationId xmlns:a16="http://schemas.microsoft.com/office/drawing/2014/main" id="{FBC13F70-C476-471B-BDFE-D864974A035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CFC339C0-DBDC-40A4-AC6F-F4C331C25FC4}"/>
              </a:ext>
            </a:extLst>
          </p:cNvPr>
          <p:cNvSpPr/>
          <p:nvPr/>
        </p:nvSpPr>
        <p:spPr>
          <a:xfrm>
            <a:off x="2527096" y="4699052"/>
            <a:ext cx="113364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(a) Graph </a:t>
            </a:r>
            <a:endParaRPr lang="en-US" dirty="0">
              <a:latin typeface="Courier New" panose="02070309020205020404" pitchFamily="49" charset="0"/>
              <a:ea typeface="SimSun" panose="02010600030101010101" pitchFamily="2" charset="-122"/>
            </a:endParaRPr>
          </a:p>
        </p:txBody>
      </p:sp>
      <p:sp>
        <p:nvSpPr>
          <p:cNvPr id="46" name="Rectangle 45">
            <a:extLst>
              <a:ext uri="{FF2B5EF4-FFF2-40B4-BE49-F238E27FC236}">
                <a16:creationId xmlns:a16="http://schemas.microsoft.com/office/drawing/2014/main" id="{35C51C4D-71EB-4A63-BDCE-270105B22396}"/>
              </a:ext>
            </a:extLst>
          </p:cNvPr>
          <p:cNvSpPr/>
          <p:nvPr/>
        </p:nvSpPr>
        <p:spPr>
          <a:xfrm>
            <a:off x="2424918" y="6001241"/>
            <a:ext cx="1345240"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FIFO Queue</a:t>
            </a:r>
            <a:endParaRPr lang="en-US" dirty="0">
              <a:latin typeface="Courier New" panose="02070309020205020404" pitchFamily="49" charset="0"/>
              <a:ea typeface="SimSun" panose="02010600030101010101" pitchFamily="2" charset="-122"/>
            </a:endParaRPr>
          </a:p>
        </p:txBody>
      </p:sp>
      <p:sp>
        <p:nvSpPr>
          <p:cNvPr id="47" name="Rectangle 46">
            <a:extLst>
              <a:ext uri="{FF2B5EF4-FFF2-40B4-BE49-F238E27FC236}">
                <a16:creationId xmlns:a16="http://schemas.microsoft.com/office/drawing/2014/main" id="{FEB4520B-7496-4EA5-BF4F-5F8811E3B634}"/>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19253183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70965" y="873866"/>
            <a:ext cx="9460433"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Example 3.8:  Let have breadth-first search traversal, with the traversal’s queue and corresponding breadth-first search forest shown as well.</a:t>
            </a:r>
            <a:endParaRPr lang="en-US" sz="24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2" name="Rectangle 48"/>
          <p:cNvSpPr>
            <a:spLocks noChangeArrowheads="1"/>
          </p:cNvSpPr>
          <p:nvPr/>
        </p:nvSpPr>
        <p:spPr bwMode="auto">
          <a:xfrm>
            <a:off x="0" y="6363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Box 66"/>
          <p:cNvSpPr txBox="1"/>
          <p:nvPr/>
        </p:nvSpPr>
        <p:spPr>
          <a:xfrm>
            <a:off x="1216057" y="448715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a:t>
            </a:r>
          </a:p>
        </p:txBody>
      </p:sp>
      <p:sp>
        <p:nvSpPr>
          <p:cNvPr id="68" name="TextBox 67"/>
          <p:cNvSpPr txBox="1"/>
          <p:nvPr/>
        </p:nvSpPr>
        <p:spPr>
          <a:xfrm>
            <a:off x="4780960" y="4487156"/>
            <a:ext cx="47134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263192" y="202284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71" name="TextBox 70"/>
          <p:cNvSpPr txBox="1"/>
          <p:nvPr/>
        </p:nvSpPr>
        <p:spPr>
          <a:xfrm>
            <a:off x="4799814" y="20741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72" name="TextBox 71"/>
          <p:cNvSpPr txBox="1"/>
          <p:nvPr/>
        </p:nvSpPr>
        <p:spPr>
          <a:xfrm>
            <a:off x="1461555" y="2698816"/>
            <a:ext cx="471340" cy="461665"/>
          </a:xfrm>
          <a:prstGeom prst="rect">
            <a:avLst/>
          </a:prstGeom>
          <a:solidFill>
            <a:schemeClr val="tx1"/>
          </a:solidFill>
          <a:ln>
            <a:solidFill>
              <a:schemeClr val="bg1"/>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a</a:t>
            </a:r>
          </a:p>
        </p:txBody>
      </p:sp>
      <p:sp>
        <p:nvSpPr>
          <p:cNvPr id="73" name="TextBox 72"/>
          <p:cNvSpPr txBox="1"/>
          <p:nvPr/>
        </p:nvSpPr>
        <p:spPr>
          <a:xfrm>
            <a:off x="1440095" y="3793748"/>
            <a:ext cx="471340" cy="461665"/>
          </a:xfrm>
          <a:prstGeom prst="rect">
            <a:avLst/>
          </a:prstGeom>
          <a:solidFill>
            <a:schemeClr val="tx1"/>
          </a:solidFill>
          <a:ln>
            <a:solidFill>
              <a:schemeClr val="tx1"/>
            </a:solidFill>
          </a:ln>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d</a:t>
            </a:r>
          </a:p>
        </p:txBody>
      </p:sp>
      <p:sp>
        <p:nvSpPr>
          <p:cNvPr id="74" name="TextBox 73"/>
          <p:cNvSpPr txBox="1"/>
          <p:nvPr/>
        </p:nvSpPr>
        <p:spPr>
          <a:xfrm>
            <a:off x="2520400" y="3683674"/>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a:t>
            </a:r>
          </a:p>
        </p:txBody>
      </p:sp>
      <p:sp>
        <p:nvSpPr>
          <p:cNvPr id="75" name="TextBox 74"/>
          <p:cNvSpPr txBox="1"/>
          <p:nvPr/>
        </p:nvSpPr>
        <p:spPr>
          <a:xfrm>
            <a:off x="3465306" y="3676996"/>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f</a:t>
            </a:r>
          </a:p>
        </p:txBody>
      </p:sp>
      <p:sp>
        <p:nvSpPr>
          <p:cNvPr id="76" name="TextBox 75"/>
          <p:cNvSpPr txBox="1"/>
          <p:nvPr/>
        </p:nvSpPr>
        <p:spPr>
          <a:xfrm>
            <a:off x="4498156" y="2698815"/>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e</a:t>
            </a:r>
          </a:p>
        </p:txBody>
      </p:sp>
      <p:sp>
        <p:nvSpPr>
          <p:cNvPr id="77" name="TextBox 76"/>
          <p:cNvSpPr txBox="1"/>
          <p:nvPr/>
        </p:nvSpPr>
        <p:spPr>
          <a:xfrm>
            <a:off x="4508710" y="3718150"/>
            <a:ext cx="471340" cy="461665"/>
          </a:xfrm>
          <a:prstGeom prst="rect">
            <a:avLst/>
          </a:prstGeom>
          <a:solidFill>
            <a:schemeClr val="tx1"/>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b</a:t>
            </a:r>
          </a:p>
        </p:txBody>
      </p:sp>
      <p:sp>
        <p:nvSpPr>
          <p:cNvPr id="78" name="TextBox 77"/>
          <p:cNvSpPr txBox="1"/>
          <p:nvPr/>
        </p:nvSpPr>
        <p:spPr>
          <a:xfrm>
            <a:off x="5623090" y="2011042"/>
            <a:ext cx="3875987" cy="4801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a2   →	 c   →	d   →	e	</a:t>
            </a:r>
          </a:p>
          <a:p>
            <a:r>
              <a:rPr lang="en-US" sz="2400" dirty="0">
                <a:latin typeface="Times New Roman" panose="02020603050405020304" pitchFamily="18" charset="0"/>
                <a:cs typeface="Times New Roman" panose="02020603050405020304" pitchFamily="18" charset="0"/>
              </a:rPr>
              <a:t>b2   →	 e   →	f 		</a:t>
            </a:r>
          </a:p>
          <a:p>
            <a:r>
              <a:rPr lang="en-US" sz="2400" dirty="0">
                <a:latin typeface="Times New Roman" panose="02020603050405020304" pitchFamily="18" charset="0"/>
                <a:cs typeface="Times New Roman" panose="02020603050405020304" pitchFamily="18" charset="0"/>
              </a:rPr>
              <a:t>c2   →	 a   →	d   →	f	</a:t>
            </a:r>
          </a:p>
          <a:p>
            <a:r>
              <a:rPr lang="en-US" sz="2400" dirty="0">
                <a:latin typeface="Times New Roman" panose="02020603050405020304" pitchFamily="18" charset="0"/>
                <a:cs typeface="Times New Roman" panose="02020603050405020304" pitchFamily="18" charset="0"/>
              </a:rPr>
              <a:t>d2   →	 a   →	c 		</a:t>
            </a:r>
          </a:p>
          <a:p>
            <a:r>
              <a:rPr lang="en-US" sz="2400" dirty="0">
                <a:latin typeface="Times New Roman" panose="02020603050405020304" pitchFamily="18" charset="0"/>
                <a:cs typeface="Times New Roman" panose="02020603050405020304" pitchFamily="18" charset="0"/>
              </a:rPr>
              <a:t>e2   →	 a   →	b   →	f</a:t>
            </a:r>
          </a:p>
          <a:p>
            <a:r>
              <a:rPr lang="en-US" sz="2400" dirty="0">
                <a:latin typeface="Times New Roman" panose="02020603050405020304" pitchFamily="18" charset="0"/>
                <a:cs typeface="Times New Roman" panose="02020603050405020304" pitchFamily="18" charset="0"/>
              </a:rPr>
              <a:t>f2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g0   →	 h   →	j </a:t>
            </a:r>
          </a:p>
          <a:p>
            <a:r>
              <a:rPr lang="en-US" sz="2400" dirty="0">
                <a:latin typeface="Times New Roman" panose="02020603050405020304" pitchFamily="18" charset="0"/>
                <a:cs typeface="Times New Roman" panose="02020603050405020304" pitchFamily="18" charset="0"/>
              </a:rPr>
              <a:t>h0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i0   →	 h   →	j </a:t>
            </a:r>
          </a:p>
          <a:p>
            <a:r>
              <a:rPr lang="en-US" sz="2400" dirty="0">
                <a:latin typeface="Times New Roman" panose="02020603050405020304" pitchFamily="18" charset="0"/>
                <a:cs typeface="Times New Roman" panose="02020603050405020304" pitchFamily="18" charset="0"/>
              </a:rPr>
              <a:t>j0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endParaRPr lang="en-US" dirty="0"/>
          </a:p>
        </p:txBody>
      </p:sp>
      <p:sp>
        <p:nvSpPr>
          <p:cNvPr id="2" name="TextBox 1"/>
          <p:cNvSpPr txBox="1"/>
          <p:nvPr/>
        </p:nvSpPr>
        <p:spPr>
          <a:xfrm>
            <a:off x="1379856" y="5420412"/>
            <a:ext cx="3680229" cy="461665"/>
          </a:xfrm>
          <a:prstGeom prst="rect">
            <a:avLst/>
          </a:prstGeom>
          <a:solidFill>
            <a:schemeClr val="bg1"/>
          </a:solidFill>
          <a:ln>
            <a:solidFill>
              <a:schemeClr val="tx1"/>
            </a:solidFill>
          </a:ln>
        </p:spPr>
        <p:txBody>
          <a:bodyPr wrap="square" rtlCol="0">
            <a:spAutoFit/>
          </a:bodyPr>
          <a:lstStyle/>
          <a:p>
            <a:r>
              <a:rPr lang="en-US" sz="2400" b="1">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28" name="Oval 27"/>
          <p:cNvSpPr/>
          <p:nvPr/>
        </p:nvSpPr>
        <p:spPr>
          <a:xfrm>
            <a:off x="9886405" y="3603489"/>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9" name="Oval 28"/>
          <p:cNvSpPr/>
          <p:nvPr/>
        </p:nvSpPr>
        <p:spPr>
          <a:xfrm>
            <a:off x="9198246" y="4585052"/>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0" name="Oval 29"/>
          <p:cNvSpPr/>
          <p:nvPr/>
        </p:nvSpPr>
        <p:spPr>
          <a:xfrm>
            <a:off x="9972817" y="4585052"/>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1" name="Oval 30"/>
          <p:cNvSpPr/>
          <p:nvPr/>
        </p:nvSpPr>
        <p:spPr>
          <a:xfrm>
            <a:off x="10739531" y="4585052"/>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4" name="Straight Connector 3"/>
          <p:cNvCxnSpPr>
            <a:endCxn id="29" idx="0"/>
          </p:cNvCxnSpPr>
          <p:nvPr/>
        </p:nvCxnSpPr>
        <p:spPr>
          <a:xfrm flipH="1">
            <a:off x="9518758" y="4178524"/>
            <a:ext cx="645738"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0" idx="0"/>
          </p:cNvCxnSpPr>
          <p:nvPr/>
        </p:nvCxnSpPr>
        <p:spPr>
          <a:xfrm>
            <a:off x="10211630" y="4178524"/>
            <a:ext cx="86412"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4"/>
            <a:endCxn id="31" idx="0"/>
          </p:cNvCxnSpPr>
          <p:nvPr/>
        </p:nvCxnSpPr>
        <p:spPr>
          <a:xfrm>
            <a:off x="10211630" y="4178524"/>
            <a:ext cx="853126"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30" idx="2"/>
          </p:cNvCxnSpPr>
          <p:nvPr/>
        </p:nvCxnSpPr>
        <p:spPr>
          <a:xfrm flipV="1">
            <a:off x="9845556" y="4872570"/>
            <a:ext cx="127261" cy="2906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9195736" y="5522590"/>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40" name="Straight Connector 39"/>
          <p:cNvCxnSpPr/>
          <p:nvPr/>
        </p:nvCxnSpPr>
        <p:spPr>
          <a:xfrm flipH="1">
            <a:off x="9518758" y="5132055"/>
            <a:ext cx="5652" cy="3905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1" idx="4"/>
          </p:cNvCxnSpPr>
          <p:nvPr/>
        </p:nvCxnSpPr>
        <p:spPr>
          <a:xfrm flipV="1">
            <a:off x="9845556" y="5160087"/>
            <a:ext cx="1219200" cy="67489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0748327" y="5472659"/>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cxnSp>
        <p:nvCxnSpPr>
          <p:cNvPr id="42" name="Straight Connector 41"/>
          <p:cNvCxnSpPr>
            <a:endCxn id="41" idx="0"/>
          </p:cNvCxnSpPr>
          <p:nvPr/>
        </p:nvCxnSpPr>
        <p:spPr>
          <a:xfrm>
            <a:off x="11073552" y="5160087"/>
            <a:ext cx="0" cy="312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41" idx="2"/>
          </p:cNvCxnSpPr>
          <p:nvPr/>
        </p:nvCxnSpPr>
        <p:spPr>
          <a:xfrm flipV="1">
            <a:off x="9845556" y="5760177"/>
            <a:ext cx="902771" cy="748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4" name="Picture 43" descr="Image result for smiley face images">
            <a:extLst>
              <a:ext uri="{FF2B5EF4-FFF2-40B4-BE49-F238E27FC236}">
                <a16:creationId xmlns:a16="http://schemas.microsoft.com/office/drawing/2014/main" id="{F4E251F8-2ADD-4666-9733-CC9BB118EC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3FDAAAF5-9DE5-40E3-8FBD-C52D5D873445}"/>
              </a:ext>
            </a:extLst>
          </p:cNvPr>
          <p:cNvSpPr/>
          <p:nvPr/>
        </p:nvSpPr>
        <p:spPr>
          <a:xfrm>
            <a:off x="2527096" y="4699052"/>
            <a:ext cx="113364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(a) Graph </a:t>
            </a:r>
            <a:endParaRPr lang="en-US" dirty="0">
              <a:latin typeface="Courier New" panose="02070309020205020404" pitchFamily="49" charset="0"/>
              <a:ea typeface="SimSun" panose="02010600030101010101" pitchFamily="2" charset="-122"/>
            </a:endParaRPr>
          </a:p>
        </p:txBody>
      </p:sp>
      <p:sp>
        <p:nvSpPr>
          <p:cNvPr id="46" name="Rectangle 45">
            <a:extLst>
              <a:ext uri="{FF2B5EF4-FFF2-40B4-BE49-F238E27FC236}">
                <a16:creationId xmlns:a16="http://schemas.microsoft.com/office/drawing/2014/main" id="{416F14DF-DC1B-4964-87C6-3CE655BD12F9}"/>
              </a:ext>
            </a:extLst>
          </p:cNvPr>
          <p:cNvSpPr/>
          <p:nvPr/>
        </p:nvSpPr>
        <p:spPr>
          <a:xfrm>
            <a:off x="2424918" y="6001241"/>
            <a:ext cx="1345240"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FIFO Queue</a:t>
            </a:r>
            <a:endParaRPr lang="en-US" dirty="0">
              <a:latin typeface="Courier New" panose="02070309020205020404" pitchFamily="49" charset="0"/>
              <a:ea typeface="SimSun" panose="02010600030101010101" pitchFamily="2" charset="-122"/>
            </a:endParaRPr>
          </a:p>
        </p:txBody>
      </p:sp>
      <p:sp>
        <p:nvSpPr>
          <p:cNvPr id="47" name="Rectangle 46">
            <a:extLst>
              <a:ext uri="{FF2B5EF4-FFF2-40B4-BE49-F238E27FC236}">
                <a16:creationId xmlns:a16="http://schemas.microsoft.com/office/drawing/2014/main" id="{2D590E9B-AAA7-435C-ACF5-4AE45B3FB342}"/>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1158128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7055" y="1065416"/>
            <a:ext cx="8691513" cy="3093154"/>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(b) Traversal’s queue, with the numbers indicating the order in which the vertices were visited, i.e. added to (or removed from) the queue.</a:t>
            </a:r>
            <a:r>
              <a:rPr lang="en-US" sz="2400" dirty="0"/>
              <a:t> </a:t>
            </a:r>
            <a:r>
              <a:rPr lang="en-US" sz="2400" dirty="0">
                <a:latin typeface="Times New Roman" panose="02020603050405020304" pitchFamily="18" charset="0"/>
                <a:cs typeface="Times New Roman" panose="02020603050405020304" pitchFamily="18" charset="0"/>
              </a:rPr>
              <a:t>And hence the order in which vertices are added to the queue is the same order in which they are removed from it.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600" b="1" dirty="0">
                <a:latin typeface="Times New Roman" panose="02020603050405020304" pitchFamily="18" charset="0"/>
                <a:ea typeface="SimSun" panose="02010600030101010101" pitchFamily="2" charset="-122"/>
                <a:cs typeface="Times New Roman" panose="02020603050405020304" pitchFamily="18" charset="0"/>
              </a:rPr>
              <a:t>a</a:t>
            </a:r>
            <a:r>
              <a:rPr lang="en-US" sz="2600" b="1"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600" b="1" dirty="0">
                <a:latin typeface="Times New Roman" panose="02020603050405020304" pitchFamily="18" charset="0"/>
                <a:ea typeface="SimSun" panose="02010600030101010101" pitchFamily="2" charset="-122"/>
                <a:cs typeface="Times New Roman" panose="02020603050405020304" pitchFamily="18" charset="0"/>
              </a:rPr>
              <a:t>  c</a:t>
            </a:r>
            <a:r>
              <a:rPr lang="en-US" sz="2600" b="1"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600" b="1" dirty="0">
                <a:latin typeface="Times New Roman" panose="02020603050405020304" pitchFamily="18" charset="0"/>
                <a:ea typeface="SimSun" panose="02010600030101010101" pitchFamily="2" charset="-122"/>
                <a:cs typeface="Times New Roman" panose="02020603050405020304" pitchFamily="18" charset="0"/>
              </a:rPr>
              <a:t>  d</a:t>
            </a:r>
            <a:r>
              <a:rPr lang="en-US" sz="2600" b="1" baseline="-25000" dirty="0">
                <a:latin typeface="Times New Roman" panose="02020603050405020304" pitchFamily="18" charset="0"/>
                <a:ea typeface="SimSun" panose="02010600030101010101" pitchFamily="2" charset="-122"/>
                <a:cs typeface="Times New Roman" panose="02020603050405020304" pitchFamily="18" charset="0"/>
              </a:rPr>
              <a:t>3</a:t>
            </a:r>
            <a:r>
              <a:rPr lang="en-US" sz="2600" b="1" dirty="0">
                <a:latin typeface="Times New Roman" panose="02020603050405020304" pitchFamily="18" charset="0"/>
                <a:ea typeface="SimSun" panose="02010600030101010101" pitchFamily="2" charset="-122"/>
                <a:cs typeface="Times New Roman" panose="02020603050405020304" pitchFamily="18" charset="0"/>
              </a:rPr>
              <a:t>  e</a:t>
            </a:r>
            <a:r>
              <a:rPr lang="en-US" sz="2600" b="1" baseline="-25000" dirty="0">
                <a:latin typeface="Times New Roman" panose="02020603050405020304" pitchFamily="18" charset="0"/>
                <a:ea typeface="SimSun" panose="02010600030101010101" pitchFamily="2" charset="-122"/>
                <a:cs typeface="Times New Roman" panose="02020603050405020304" pitchFamily="18" charset="0"/>
              </a:rPr>
              <a:t>4  </a:t>
            </a:r>
            <a:r>
              <a:rPr lang="en-US" sz="2600" b="1" dirty="0">
                <a:latin typeface="Times New Roman" panose="02020603050405020304" pitchFamily="18" charset="0"/>
                <a:ea typeface="SimSun" panose="02010600030101010101" pitchFamily="2" charset="-122"/>
                <a:cs typeface="Times New Roman" panose="02020603050405020304" pitchFamily="18" charset="0"/>
              </a:rPr>
              <a:t> f</a:t>
            </a:r>
            <a:r>
              <a:rPr lang="en-US" sz="2600" b="1" baseline="-25000" dirty="0">
                <a:latin typeface="Times New Roman" panose="02020603050405020304" pitchFamily="18" charset="0"/>
                <a:ea typeface="SimSun" panose="02010600030101010101" pitchFamily="2" charset="-122"/>
                <a:cs typeface="Times New Roman" panose="02020603050405020304" pitchFamily="18" charset="0"/>
              </a:rPr>
              <a:t>5 </a:t>
            </a:r>
            <a:r>
              <a:rPr lang="en-US" sz="2600" b="1" dirty="0">
                <a:latin typeface="Times New Roman" panose="02020603050405020304" pitchFamily="18" charset="0"/>
                <a:ea typeface="SimSun" panose="02010600030101010101" pitchFamily="2" charset="-122"/>
                <a:cs typeface="Times New Roman" panose="02020603050405020304" pitchFamily="18" charset="0"/>
              </a:rPr>
              <a:t> b</a:t>
            </a:r>
            <a:r>
              <a:rPr lang="en-US" sz="2600" b="1" baseline="-25000" dirty="0">
                <a:latin typeface="Times New Roman" panose="02020603050405020304" pitchFamily="18" charset="0"/>
                <a:ea typeface="SimSun" panose="02010600030101010101" pitchFamily="2" charset="-122"/>
                <a:cs typeface="Times New Roman" panose="02020603050405020304" pitchFamily="18" charset="0"/>
              </a:rPr>
              <a:t>6</a:t>
            </a:r>
            <a:r>
              <a:rPr lang="en-US" sz="26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600" dirty="0">
              <a:latin typeface="Times New Roman" panose="02020603050405020304" pitchFamily="18" charset="0"/>
              <a:ea typeface="SimSun" panose="02010600030101010101" pitchFamily="2" charset="-122"/>
              <a:cs typeface="Times New Roman" panose="02020603050405020304" pitchFamily="18" charset="0"/>
            </a:endParaRPr>
          </a:p>
          <a:p>
            <a:r>
              <a:rPr lang="en-US" sz="2600" b="1" dirty="0">
                <a:latin typeface="Times New Roman" panose="02020603050405020304" pitchFamily="18" charset="0"/>
                <a:ea typeface="SimSun" panose="02010600030101010101" pitchFamily="2" charset="-122"/>
                <a:cs typeface="Times New Roman" panose="02020603050405020304" pitchFamily="18" charset="0"/>
              </a:rPr>
              <a:t>	g</a:t>
            </a:r>
            <a:r>
              <a:rPr lang="en-US" sz="2600" b="1" baseline="-25000" dirty="0">
                <a:latin typeface="Times New Roman" panose="02020603050405020304" pitchFamily="18" charset="0"/>
                <a:ea typeface="SimSun" panose="02010600030101010101" pitchFamily="2" charset="-122"/>
                <a:cs typeface="Times New Roman" panose="02020603050405020304" pitchFamily="18" charset="0"/>
              </a:rPr>
              <a:t>7 </a:t>
            </a:r>
            <a:r>
              <a:rPr lang="en-US" sz="2600" b="1" dirty="0">
                <a:latin typeface="Times New Roman" panose="02020603050405020304" pitchFamily="18" charset="0"/>
                <a:ea typeface="SimSun" panose="02010600030101010101" pitchFamily="2" charset="-122"/>
                <a:cs typeface="Times New Roman" panose="02020603050405020304" pitchFamily="18" charset="0"/>
              </a:rPr>
              <a:t> h</a:t>
            </a:r>
            <a:r>
              <a:rPr lang="en-US" sz="2600" b="1" baseline="-25000" dirty="0">
                <a:latin typeface="Times New Roman" panose="02020603050405020304" pitchFamily="18" charset="0"/>
                <a:ea typeface="SimSun" panose="02010600030101010101" pitchFamily="2" charset="-122"/>
                <a:cs typeface="Times New Roman" panose="02020603050405020304" pitchFamily="18" charset="0"/>
              </a:rPr>
              <a:t>8</a:t>
            </a:r>
            <a:r>
              <a:rPr lang="en-US" sz="2600" b="1" dirty="0">
                <a:latin typeface="Times New Roman" panose="02020603050405020304" pitchFamily="18" charset="0"/>
                <a:ea typeface="SimSun" panose="02010600030101010101" pitchFamily="2" charset="-122"/>
                <a:cs typeface="Times New Roman" panose="02020603050405020304" pitchFamily="18" charset="0"/>
              </a:rPr>
              <a:t>  j</a:t>
            </a:r>
            <a:r>
              <a:rPr lang="en-US" sz="2600" b="1" baseline="-25000" dirty="0">
                <a:latin typeface="Times New Roman" panose="02020603050405020304" pitchFamily="18" charset="0"/>
                <a:ea typeface="SimSun" panose="02010600030101010101" pitchFamily="2" charset="-122"/>
                <a:cs typeface="Times New Roman" panose="02020603050405020304" pitchFamily="18" charset="0"/>
              </a:rPr>
              <a:t>9 </a:t>
            </a:r>
            <a:r>
              <a:rPr lang="en-US" sz="2600" b="1" dirty="0">
                <a:latin typeface="Times New Roman" panose="02020603050405020304" pitchFamily="18" charset="0"/>
                <a:ea typeface="SimSun" panose="02010600030101010101" pitchFamily="2" charset="-122"/>
                <a:cs typeface="Times New Roman" panose="02020603050405020304" pitchFamily="18" charset="0"/>
              </a:rPr>
              <a:t> i</a:t>
            </a:r>
            <a:r>
              <a:rPr lang="en-US" sz="2600" b="1" baseline="-25000" dirty="0">
                <a:latin typeface="Times New Roman" panose="02020603050405020304" pitchFamily="18" charset="0"/>
                <a:ea typeface="SimSun" panose="02010600030101010101" pitchFamily="2" charset="-122"/>
                <a:cs typeface="Times New Roman" panose="02020603050405020304" pitchFamily="18" charset="0"/>
              </a:rPr>
              <a:t>10</a:t>
            </a:r>
            <a:r>
              <a:rPr lang="en-US" sz="2600" baseline="-25000" dirty="0">
                <a:latin typeface="Times New Roman" panose="02020603050405020304" pitchFamily="18" charset="0"/>
                <a:ea typeface="SimSun" panose="02010600030101010101" pitchFamily="2" charset="-122"/>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3" name="Oval 2"/>
          <p:cNvSpPr/>
          <p:nvPr/>
        </p:nvSpPr>
        <p:spPr>
          <a:xfrm>
            <a:off x="8540684" y="2869674"/>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sp>
        <p:nvSpPr>
          <p:cNvPr id="4" name="Oval 3"/>
          <p:cNvSpPr/>
          <p:nvPr/>
        </p:nvSpPr>
        <p:spPr>
          <a:xfrm>
            <a:off x="7899660" y="3873233"/>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t>
            </a:r>
          </a:p>
        </p:txBody>
      </p:sp>
      <p:sp>
        <p:nvSpPr>
          <p:cNvPr id="5" name="Oval 4"/>
          <p:cNvSpPr/>
          <p:nvPr/>
        </p:nvSpPr>
        <p:spPr>
          <a:xfrm>
            <a:off x="9277544" y="3873233"/>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a:t>
            </a:r>
          </a:p>
        </p:txBody>
      </p:sp>
      <p:sp>
        <p:nvSpPr>
          <p:cNvPr id="6" name="Oval 5"/>
          <p:cNvSpPr/>
          <p:nvPr/>
        </p:nvSpPr>
        <p:spPr>
          <a:xfrm>
            <a:off x="7899660" y="4942831"/>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a:t>
            </a:r>
          </a:p>
        </p:txBody>
      </p:sp>
      <p:cxnSp>
        <p:nvCxnSpPr>
          <p:cNvPr id="7" name="Straight Connector 6"/>
          <p:cNvCxnSpPr>
            <a:stCxn id="3" idx="4"/>
            <a:endCxn id="4" idx="0"/>
          </p:cNvCxnSpPr>
          <p:nvPr/>
        </p:nvCxnSpPr>
        <p:spPr>
          <a:xfrm flipH="1">
            <a:off x="8220172" y="3444709"/>
            <a:ext cx="641024" cy="428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0"/>
          </p:cNvCxnSpPr>
          <p:nvPr/>
        </p:nvCxnSpPr>
        <p:spPr>
          <a:xfrm>
            <a:off x="8861196" y="3469127"/>
            <a:ext cx="736860" cy="404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0"/>
          </p:cNvCxnSpPr>
          <p:nvPr/>
        </p:nvCxnSpPr>
        <p:spPr>
          <a:xfrm>
            <a:off x="8220172" y="4424876"/>
            <a:ext cx="0" cy="5179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5" idx="4"/>
          </p:cNvCxnSpPr>
          <p:nvPr/>
        </p:nvCxnSpPr>
        <p:spPr>
          <a:xfrm flipV="1">
            <a:off x="8541469" y="4448268"/>
            <a:ext cx="1056587" cy="78208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329186" y="5729762"/>
            <a:ext cx="6828440" cy="830997"/>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(c)  BFS forest (with the tree edges shown with solid lines and the cross edges shown with dotted lines).</a:t>
            </a:r>
            <a:endParaRPr lang="en-US" sz="2400" dirty="0">
              <a:effectLst/>
              <a:latin typeface="Courier New" panose="02070309020205020404" pitchFamily="49" charset="0"/>
              <a:ea typeface="SimSun" panose="02010600030101010101" pitchFamily="2" charset="-122"/>
            </a:endParaRPr>
          </a:p>
        </p:txBody>
      </p:sp>
      <p:sp>
        <p:nvSpPr>
          <p:cNvPr id="12" name="Oval 11">
            <a:extLst>
              <a:ext uri="{FF2B5EF4-FFF2-40B4-BE49-F238E27FC236}">
                <a16:creationId xmlns:a16="http://schemas.microsoft.com/office/drawing/2014/main" id="{F2CC6EC3-5808-4C9D-85CB-AFF37C4A98DE}"/>
              </a:ext>
            </a:extLst>
          </p:cNvPr>
          <p:cNvSpPr/>
          <p:nvPr/>
        </p:nvSpPr>
        <p:spPr>
          <a:xfrm>
            <a:off x="6150978" y="2961467"/>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a:extLst>
              <a:ext uri="{FF2B5EF4-FFF2-40B4-BE49-F238E27FC236}">
                <a16:creationId xmlns:a16="http://schemas.microsoft.com/office/drawing/2014/main" id="{9960F5A5-11FE-4D6E-9ABF-5B4D7E950893}"/>
              </a:ext>
            </a:extLst>
          </p:cNvPr>
          <p:cNvSpPr/>
          <p:nvPr/>
        </p:nvSpPr>
        <p:spPr>
          <a:xfrm>
            <a:off x="5462819" y="3943030"/>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16" name="Oval 15">
            <a:extLst>
              <a:ext uri="{FF2B5EF4-FFF2-40B4-BE49-F238E27FC236}">
                <a16:creationId xmlns:a16="http://schemas.microsoft.com/office/drawing/2014/main" id="{25403C8F-55CF-4A48-9273-ECA8F5F25E47}"/>
              </a:ext>
            </a:extLst>
          </p:cNvPr>
          <p:cNvSpPr/>
          <p:nvPr/>
        </p:nvSpPr>
        <p:spPr>
          <a:xfrm>
            <a:off x="6237390" y="3943030"/>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8" name="Oval 17">
            <a:extLst>
              <a:ext uri="{FF2B5EF4-FFF2-40B4-BE49-F238E27FC236}">
                <a16:creationId xmlns:a16="http://schemas.microsoft.com/office/drawing/2014/main" id="{BE24A0AE-2918-42B0-9DDE-4A064B6B5001}"/>
              </a:ext>
            </a:extLst>
          </p:cNvPr>
          <p:cNvSpPr/>
          <p:nvPr/>
        </p:nvSpPr>
        <p:spPr>
          <a:xfrm>
            <a:off x="7004104" y="3943030"/>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9" name="Straight Connector 18">
            <a:extLst>
              <a:ext uri="{FF2B5EF4-FFF2-40B4-BE49-F238E27FC236}">
                <a16:creationId xmlns:a16="http://schemas.microsoft.com/office/drawing/2014/main" id="{DA4D7347-CB98-4314-9DD6-EFECF3C51C10}"/>
              </a:ext>
            </a:extLst>
          </p:cNvPr>
          <p:cNvCxnSpPr>
            <a:endCxn id="14" idx="0"/>
          </p:cNvCxnSpPr>
          <p:nvPr/>
        </p:nvCxnSpPr>
        <p:spPr>
          <a:xfrm flipH="1">
            <a:off x="5783331" y="3536502"/>
            <a:ext cx="645738"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9B8833-CED3-4B95-B8B0-A275637A72FD}"/>
              </a:ext>
            </a:extLst>
          </p:cNvPr>
          <p:cNvCxnSpPr>
            <a:endCxn id="16" idx="0"/>
          </p:cNvCxnSpPr>
          <p:nvPr/>
        </p:nvCxnSpPr>
        <p:spPr>
          <a:xfrm>
            <a:off x="6476203" y="3536502"/>
            <a:ext cx="86412"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FBDB94-7024-41D3-BC4F-F706A6A276F2}"/>
              </a:ext>
            </a:extLst>
          </p:cNvPr>
          <p:cNvCxnSpPr>
            <a:stCxn id="12" idx="4"/>
            <a:endCxn id="18" idx="0"/>
          </p:cNvCxnSpPr>
          <p:nvPr/>
        </p:nvCxnSpPr>
        <p:spPr>
          <a:xfrm>
            <a:off x="6476203" y="3536502"/>
            <a:ext cx="853126" cy="406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5F80F1-B670-418F-A325-F1903C05E544}"/>
              </a:ext>
            </a:extLst>
          </p:cNvPr>
          <p:cNvCxnSpPr>
            <a:endCxn id="16" idx="2"/>
          </p:cNvCxnSpPr>
          <p:nvPr/>
        </p:nvCxnSpPr>
        <p:spPr>
          <a:xfrm flipV="1">
            <a:off x="6110129" y="4230548"/>
            <a:ext cx="127261" cy="2906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1203400-5536-40E9-8C55-CD20BB5B6B61}"/>
              </a:ext>
            </a:extLst>
          </p:cNvPr>
          <p:cNvSpPr/>
          <p:nvPr/>
        </p:nvSpPr>
        <p:spPr>
          <a:xfrm>
            <a:off x="5460309" y="4880568"/>
            <a:ext cx="641024"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24" name="Straight Connector 23">
            <a:extLst>
              <a:ext uri="{FF2B5EF4-FFF2-40B4-BE49-F238E27FC236}">
                <a16:creationId xmlns:a16="http://schemas.microsoft.com/office/drawing/2014/main" id="{D7108DE7-E2EA-4297-A6BE-92E8ED7AEB33}"/>
              </a:ext>
            </a:extLst>
          </p:cNvPr>
          <p:cNvCxnSpPr/>
          <p:nvPr/>
        </p:nvCxnSpPr>
        <p:spPr>
          <a:xfrm flipH="1">
            <a:off x="5783331" y="4490033"/>
            <a:ext cx="5652" cy="3905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111AD1-8FF9-47CF-98CE-D6708BEDFF3B}"/>
              </a:ext>
            </a:extLst>
          </p:cNvPr>
          <p:cNvCxnSpPr>
            <a:endCxn id="18" idx="4"/>
          </p:cNvCxnSpPr>
          <p:nvPr/>
        </p:nvCxnSpPr>
        <p:spPr>
          <a:xfrm flipV="1">
            <a:off x="6110129" y="4518065"/>
            <a:ext cx="1219200" cy="67489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177F072-3C71-41FD-A978-B87330E11F1D}"/>
              </a:ext>
            </a:extLst>
          </p:cNvPr>
          <p:cNvSpPr/>
          <p:nvPr/>
        </p:nvSpPr>
        <p:spPr>
          <a:xfrm>
            <a:off x="7012900" y="4830637"/>
            <a:ext cx="650450" cy="57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cxnSp>
        <p:nvCxnSpPr>
          <p:cNvPr id="27" name="Straight Connector 26">
            <a:extLst>
              <a:ext uri="{FF2B5EF4-FFF2-40B4-BE49-F238E27FC236}">
                <a16:creationId xmlns:a16="http://schemas.microsoft.com/office/drawing/2014/main" id="{79F40791-6F7D-4323-A30C-FA9AFA663FB3}"/>
              </a:ext>
            </a:extLst>
          </p:cNvPr>
          <p:cNvCxnSpPr>
            <a:endCxn id="26" idx="0"/>
          </p:cNvCxnSpPr>
          <p:nvPr/>
        </p:nvCxnSpPr>
        <p:spPr>
          <a:xfrm>
            <a:off x="7338125" y="4518065"/>
            <a:ext cx="0" cy="312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AFEDC49-6C35-44C9-A55C-84EEF36ED40D}"/>
              </a:ext>
            </a:extLst>
          </p:cNvPr>
          <p:cNvCxnSpPr>
            <a:endCxn id="26" idx="2"/>
          </p:cNvCxnSpPr>
          <p:nvPr/>
        </p:nvCxnSpPr>
        <p:spPr>
          <a:xfrm flipV="1">
            <a:off x="6110129" y="5118155"/>
            <a:ext cx="902771" cy="7480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4F3AB1C-8CFE-4CF5-88F5-495393A119A4}"/>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37480368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0650" y="1640229"/>
            <a:ext cx="9049732" cy="4524315"/>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As to the structure of a BFS forest of an undirected graph, </a:t>
            </a:r>
          </a:p>
          <a:p>
            <a:pPr marL="457200"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it can also have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two kinds of edges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914400" lvl="1" indent="-4572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Tree edges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1371600" lvl="2" indent="-4572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used to reach previously unvisited vertices. </a:t>
            </a:r>
          </a:p>
          <a:p>
            <a:pPr marL="914400" lvl="1" indent="-4572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Cross edges: </a:t>
            </a:r>
          </a:p>
          <a:p>
            <a:pPr marL="1371600" lvl="2" indent="-4572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used to connect vertices to those visited before, </a:t>
            </a:r>
          </a:p>
          <a:p>
            <a:pPr marL="1828800" lvl="3" indent="-4572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connect vertices either on the same or adjacent levels of a BFS tree.</a:t>
            </a:r>
          </a:p>
          <a:p>
            <a:pPr marL="1828800" lvl="3" indent="-4572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but, unlike back edges in a DFS tree, </a:t>
            </a:r>
          </a:p>
        </p:txBody>
      </p:sp>
      <p:pic>
        <p:nvPicPr>
          <p:cNvPr id="3" name="Picture 2" descr="Image result for smiley face images">
            <a:extLst>
              <a:ext uri="{FF2B5EF4-FFF2-40B4-BE49-F238E27FC236}">
                <a16:creationId xmlns:a16="http://schemas.microsoft.com/office/drawing/2014/main" id="{CE93DFB5-388D-4622-9D60-2929790B4F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1529808-BD21-4801-9C8D-4DCE307FEF1C}"/>
              </a:ext>
            </a:extLst>
          </p:cNvPr>
          <p:cNvSpPr/>
          <p:nvPr/>
        </p:nvSpPr>
        <p:spPr>
          <a:xfrm>
            <a:off x="1550597" y="546841"/>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16253862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598" y="1985360"/>
            <a:ext cx="8145160" cy="3062377"/>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BFS can be used to check </a:t>
            </a:r>
          </a:p>
          <a:p>
            <a:pPr marL="914400" lvl="1" indent="-457200">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connectivity and </a:t>
            </a:r>
          </a:p>
          <a:p>
            <a:pPr marL="914400" lvl="1" indent="-457200">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acyclicity </a:t>
            </a:r>
          </a:p>
          <a:p>
            <a:pPr marR="0" lvl="0">
              <a:spcBef>
                <a:spcPts val="0"/>
              </a:spcBef>
              <a:spcAft>
                <a:spcPts val="600"/>
              </a:spcAft>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of a graph, essentially in the same manner as DFS can. </a:t>
            </a:r>
          </a:p>
          <a:p>
            <a:pPr>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BFS is not applicable for several less straightforward applications such as finding articulation points.</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8610CE3E-C855-439D-9387-553E8A6B5DC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10" y="2507680"/>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3DD899A-C91A-4170-982E-0889305F4BB0}"/>
              </a:ext>
            </a:extLst>
          </p:cNvPr>
          <p:cNvSpPr/>
          <p:nvPr/>
        </p:nvSpPr>
        <p:spPr>
          <a:xfrm>
            <a:off x="1424139" y="799759"/>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22826296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9414" y="2217628"/>
            <a:ext cx="8993171" cy="2795958"/>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Efficiency of the algorithm BFS(G):</a:t>
            </a: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Breadth-first search has the same efficiency as depth-first search: </a:t>
            </a: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it is </a:t>
            </a:r>
          </a:p>
          <a:p>
            <a:pPr marL="914400" lvl="1" indent="-457200">
              <a:lnSpc>
                <a:spcPct val="150000"/>
              </a:lnSpc>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  Θ(|V|</a:t>
            </a:r>
            <a:r>
              <a:rPr lang="en-US" sz="24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for the adjacency matrix representation</a:t>
            </a:r>
            <a:r>
              <a:rPr lang="en-US" sz="2400" dirty="0">
                <a:latin typeface="Times New Roman" panose="02020603050405020304" pitchFamily="18" charset="0"/>
                <a:ea typeface="SimSun" panose="02010600030101010101" pitchFamily="2" charset="-122"/>
                <a:cs typeface="Times New Roman" panose="02020603050405020304" pitchFamily="18" charset="0"/>
              </a:rPr>
              <a:t> and </a:t>
            </a:r>
          </a:p>
          <a:p>
            <a:pPr marL="914400" lvl="1" indent="-457200">
              <a:lnSpc>
                <a:spcPct val="150000"/>
              </a:lnSpc>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  Θ(|V| + |E|) for the adjacency list representation</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123C74A0-F631-45AE-802F-9B9BFF6C33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592" y="3800770"/>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4D8658-92BB-4F8F-8230-035727D1749B}"/>
              </a:ext>
            </a:extLst>
          </p:cNvPr>
          <p:cNvSpPr/>
          <p:nvPr/>
        </p:nvSpPr>
        <p:spPr>
          <a:xfrm>
            <a:off x="1437045" y="906763"/>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3829623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699" y="978811"/>
            <a:ext cx="9521073" cy="5740033"/>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BSF can be helpful in some situations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where DFS cannot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BFS can be used for finding a path with the fewest number of edges between two given vertices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914400" marR="0" lvl="1" indent="-457200">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Start a BFS traversal at one of the two vertices given and </a:t>
            </a:r>
          </a:p>
          <a:p>
            <a:pPr marL="914400" marR="0" lvl="1" indent="-457200">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stop the BFS traversal when the other vertex is reached. </a:t>
            </a:r>
          </a:p>
          <a:p>
            <a:pPr marL="1371600" lvl="2" indent="-457200">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simple path from the root of the BFS tree to the second vertex is the path sought. </a:t>
            </a:r>
          </a:p>
          <a:p>
            <a:pPr marL="1371600" lvl="2" indent="-457200">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Example 3.8: the path a – e – b in the undirected graph has the fewest number of edges among all the paths between vertices a and b.</a:t>
            </a:r>
          </a:p>
          <a:p>
            <a:pPr marL="1371600" lvl="2" indent="-457200">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correctness of this application appears to stem immediately from the way BFS operates;  but a mathematical proof of its validity is not quite obvious.</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B41CBDEB-63A7-4740-9355-1B07EDF456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923" y="2030844"/>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6BD6F35-D9A1-4872-B26D-B24630B026E2}"/>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160948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118" y="952440"/>
            <a:ext cx="9179511" cy="4154984"/>
          </a:xfrm>
          <a:prstGeom prst="rect">
            <a:avLst/>
          </a:prstGeom>
          <a:ln w="28575">
            <a:solidFill>
              <a:schemeClr val="bg1"/>
            </a:solidFill>
          </a:ln>
        </p:spPr>
        <p:txBody>
          <a:bodyPr wrap="square">
            <a:spAutoFit/>
          </a:bodyPr>
          <a:lstStyle/>
          <a:p>
            <a:pPr>
              <a:lnSpc>
                <a:spcPct val="115000"/>
              </a:lnSpc>
              <a:spcAft>
                <a:spcPts val="1800"/>
              </a:spcAft>
            </a:pPr>
            <a:r>
              <a:rPr lang="en-US" sz="2400" dirty="0">
                <a:latin typeface="Times New Roman" panose="02020603050405020304" pitchFamily="18" charset="0"/>
                <a:cs typeface="Times New Roman" panose="02020603050405020304" pitchFamily="18" charset="0"/>
              </a:rPr>
              <a:t> Example 3.5: </a:t>
            </a:r>
            <a:r>
              <a:rPr lang="en-US" sz="2400" dirty="0">
                <a:solidFill>
                  <a:srgbClr val="0000FF"/>
                </a:solidFill>
                <a:latin typeface="Times New Roman" panose="02020603050405020304" pitchFamily="18" charset="0"/>
                <a:cs typeface="Times New Roman" panose="02020603050405020304" pitchFamily="18" charset="0"/>
              </a:rPr>
              <a:t>An adjacency list for the undirected graph G</a:t>
            </a:r>
          </a:p>
          <a:p>
            <a:r>
              <a:rPr lang="en-US" sz="2400" dirty="0">
                <a:latin typeface="Times New Roman" panose="02020603050405020304" pitchFamily="18" charset="0"/>
                <a:cs typeface="Times New Roman" panose="02020603050405020304" pitchFamily="18" charset="0"/>
              </a:rPr>
              <a:t>	Let  G = (V, E)  be an undirected graph where</a:t>
            </a:r>
          </a:p>
          <a:p>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V = { a, b, c, d, e, f}</a:t>
            </a:r>
            <a:endParaRPr lang="en-US"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E = {(a, c), (a, d), (b, c), (b, f), (c, e), (d, e), (e, f)}</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nSpc>
                <a:spcPct val="115000"/>
              </a:lnSpc>
              <a:spcAft>
                <a:spcPts val="1800"/>
              </a:spcAft>
            </a:pPr>
            <a:r>
              <a:rPr lang="en-US" sz="2400" dirty="0">
                <a:latin typeface="Times New Roman" panose="02020603050405020304" pitchFamily="18" charset="0"/>
                <a:cs typeface="Times New Roman" panose="02020603050405020304" pitchFamily="18" charset="0"/>
              </a:rPr>
              <a:t>	a         	       c		  b</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latin typeface="Times New Roman" panose="02020603050405020304" pitchFamily="18" charset="0"/>
                <a:cs typeface="Times New Roman" panose="02020603050405020304" pitchFamily="18" charset="0"/>
              </a:rPr>
              <a:t>            d         	       e		  f</a:t>
            </a:r>
          </a:p>
        </p:txBody>
      </p:sp>
      <p:sp>
        <p:nvSpPr>
          <p:cNvPr id="3" name="TextBox 2"/>
          <p:cNvSpPr txBox="1"/>
          <p:nvPr/>
        </p:nvSpPr>
        <p:spPr>
          <a:xfrm>
            <a:off x="2379214" y="3465808"/>
            <a:ext cx="2823099" cy="1200329"/>
          </a:xfrm>
          <a:prstGeom prst="rect">
            <a:avLst/>
          </a:prstGeom>
          <a:noFill/>
          <a:ln w="28575">
            <a:solidFill>
              <a:schemeClr val="tx1"/>
            </a:solidFill>
          </a:ln>
        </p:spPr>
        <p:txBody>
          <a:bodyPr wrap="square" rtlCol="0">
            <a:spAutoFit/>
          </a:bodyPr>
          <a:lstStyle/>
          <a:p>
            <a:endParaRPr lang="en-US" sz="2400" dirty="0"/>
          </a:p>
          <a:p>
            <a:endParaRPr lang="en-US" sz="2400" dirty="0"/>
          </a:p>
          <a:p>
            <a:endParaRPr lang="en-US" sz="2400" dirty="0">
              <a:ln w="28575">
                <a:solidFill>
                  <a:schemeClr val="tx1"/>
                </a:solidFill>
              </a:ln>
            </a:endParaRPr>
          </a:p>
        </p:txBody>
      </p:sp>
      <p:cxnSp>
        <p:nvCxnSpPr>
          <p:cNvPr id="5" name="Straight Connector 4"/>
          <p:cNvCxnSpPr>
            <a:stCxn id="3" idx="0"/>
            <a:endCxn id="3" idx="2"/>
          </p:cNvCxnSpPr>
          <p:nvPr/>
        </p:nvCxnSpPr>
        <p:spPr>
          <a:xfrm>
            <a:off x="3790764" y="3465808"/>
            <a:ext cx="0" cy="12003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descr="Image result for smiley face images">
            <a:extLst>
              <a:ext uri="{FF2B5EF4-FFF2-40B4-BE49-F238E27FC236}">
                <a16:creationId xmlns:a16="http://schemas.microsoft.com/office/drawing/2014/main" id="{FC972C39-F140-4EE1-9A5E-D1BF8C3D9C5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25" y="279318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24BDD3B0-DDCD-4185-84E8-E3E4C2E3F082}"/>
              </a:ext>
            </a:extLst>
          </p:cNvPr>
          <p:cNvSpPr/>
          <p:nvPr/>
        </p:nvSpPr>
        <p:spPr>
          <a:xfrm>
            <a:off x="1225118" y="198439"/>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mc:AlternateContent xmlns:mc="http://schemas.openxmlformats.org/markup-compatibility/2006" xmlns:a14="http://schemas.microsoft.com/office/drawing/2010/main">
        <mc:Choice Requires="a14">
          <p:graphicFrame>
            <p:nvGraphicFramePr>
              <p:cNvPr id="32" name="Table 6">
                <a:extLst>
                  <a:ext uri="{FF2B5EF4-FFF2-40B4-BE49-F238E27FC236}">
                    <a16:creationId xmlns:a16="http://schemas.microsoft.com/office/drawing/2014/main" id="{7CDF083D-066B-4111-8A7A-D4AB01F1FC9F}"/>
                  </a:ext>
                </a:extLst>
              </p:cNvPr>
              <p:cNvGraphicFramePr>
                <a:graphicFrameLocks noGrp="1"/>
              </p:cNvGraphicFramePr>
              <p:nvPr>
                <p:extLst>
                  <p:ext uri="{D42A27DB-BD31-4B8C-83A1-F6EECF244321}">
                    <p14:modId xmlns:p14="http://schemas.microsoft.com/office/powerpoint/2010/main" val="1436993990"/>
                  </p:ext>
                </p:extLst>
              </p:nvPr>
            </p:nvGraphicFramePr>
            <p:xfrm>
              <a:off x="6330940" y="3024218"/>
              <a:ext cx="3556000" cy="27432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1251046144"/>
                        </a:ext>
                      </a:extLst>
                    </a:gridCol>
                    <a:gridCol w="508000">
                      <a:extLst>
                        <a:ext uri="{9D8B030D-6E8A-4147-A177-3AD203B41FA5}">
                          <a16:colId xmlns:a16="http://schemas.microsoft.com/office/drawing/2014/main" val="3866557982"/>
                        </a:ext>
                      </a:extLst>
                    </a:gridCol>
                    <a:gridCol w="508000">
                      <a:extLst>
                        <a:ext uri="{9D8B030D-6E8A-4147-A177-3AD203B41FA5}">
                          <a16:colId xmlns:a16="http://schemas.microsoft.com/office/drawing/2014/main" val="2293628119"/>
                        </a:ext>
                      </a:extLst>
                    </a:gridCol>
                    <a:gridCol w="508000">
                      <a:extLst>
                        <a:ext uri="{9D8B030D-6E8A-4147-A177-3AD203B41FA5}">
                          <a16:colId xmlns:a16="http://schemas.microsoft.com/office/drawing/2014/main" val="4095674186"/>
                        </a:ext>
                      </a:extLst>
                    </a:gridCol>
                    <a:gridCol w="508000">
                      <a:extLst>
                        <a:ext uri="{9D8B030D-6E8A-4147-A177-3AD203B41FA5}">
                          <a16:colId xmlns:a16="http://schemas.microsoft.com/office/drawing/2014/main" val="2098971418"/>
                        </a:ext>
                      </a:extLst>
                    </a:gridCol>
                    <a:gridCol w="508000">
                      <a:extLst>
                        <a:ext uri="{9D8B030D-6E8A-4147-A177-3AD203B41FA5}">
                          <a16:colId xmlns:a16="http://schemas.microsoft.com/office/drawing/2014/main" val="3088222071"/>
                        </a:ext>
                      </a:extLst>
                    </a:gridCol>
                    <a:gridCol w="508000">
                      <a:extLst>
                        <a:ext uri="{9D8B030D-6E8A-4147-A177-3AD203B41FA5}">
                          <a16:colId xmlns:a16="http://schemas.microsoft.com/office/drawing/2014/main" val="1572995219"/>
                        </a:ext>
                      </a:extLst>
                    </a:gridCol>
                  </a:tblGrid>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6089372"/>
                      </a:ext>
                    </a:extLst>
                  </a:tr>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9727187"/>
                      </a:ext>
                    </a:extLst>
                  </a:tr>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272246"/>
                      </a:ext>
                    </a:extLst>
                  </a:tr>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206670"/>
                      </a:ext>
                    </a:extLst>
                  </a:tr>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019892"/>
                      </a:ext>
                    </a:extLst>
                  </a:tr>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834483"/>
                      </a:ext>
                    </a:extLst>
                  </a:tr>
                </a:tbl>
              </a:graphicData>
            </a:graphic>
          </p:graphicFrame>
        </mc:Choice>
        <mc:Fallback xmlns="">
          <p:graphicFrame>
            <p:nvGraphicFramePr>
              <p:cNvPr id="32" name="Table 6">
                <a:extLst>
                  <a:ext uri="{FF2B5EF4-FFF2-40B4-BE49-F238E27FC236}">
                    <a16:creationId xmlns:a16="http://schemas.microsoft.com/office/drawing/2014/main" id="{7CDF083D-066B-4111-8A7A-D4AB01F1FC9F}"/>
                  </a:ext>
                </a:extLst>
              </p:cNvPr>
              <p:cNvGraphicFramePr>
                <a:graphicFrameLocks noGrp="1"/>
              </p:cNvGraphicFramePr>
              <p:nvPr>
                <p:extLst>
                  <p:ext uri="{D42A27DB-BD31-4B8C-83A1-F6EECF244321}">
                    <p14:modId xmlns:p14="http://schemas.microsoft.com/office/powerpoint/2010/main" val="1436993990"/>
                  </p:ext>
                </p:extLst>
              </p:nvPr>
            </p:nvGraphicFramePr>
            <p:xfrm>
              <a:off x="6330940" y="3024218"/>
              <a:ext cx="3556000" cy="27432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1251046144"/>
                        </a:ext>
                      </a:extLst>
                    </a:gridCol>
                    <a:gridCol w="508000">
                      <a:extLst>
                        <a:ext uri="{9D8B030D-6E8A-4147-A177-3AD203B41FA5}">
                          <a16:colId xmlns:a16="http://schemas.microsoft.com/office/drawing/2014/main" val="3866557982"/>
                        </a:ext>
                      </a:extLst>
                    </a:gridCol>
                    <a:gridCol w="508000">
                      <a:extLst>
                        <a:ext uri="{9D8B030D-6E8A-4147-A177-3AD203B41FA5}">
                          <a16:colId xmlns:a16="http://schemas.microsoft.com/office/drawing/2014/main" val="2293628119"/>
                        </a:ext>
                      </a:extLst>
                    </a:gridCol>
                    <a:gridCol w="508000">
                      <a:extLst>
                        <a:ext uri="{9D8B030D-6E8A-4147-A177-3AD203B41FA5}">
                          <a16:colId xmlns:a16="http://schemas.microsoft.com/office/drawing/2014/main" val="4095674186"/>
                        </a:ext>
                      </a:extLst>
                    </a:gridCol>
                    <a:gridCol w="508000">
                      <a:extLst>
                        <a:ext uri="{9D8B030D-6E8A-4147-A177-3AD203B41FA5}">
                          <a16:colId xmlns:a16="http://schemas.microsoft.com/office/drawing/2014/main" val="2098971418"/>
                        </a:ext>
                      </a:extLst>
                    </a:gridCol>
                    <a:gridCol w="508000">
                      <a:extLst>
                        <a:ext uri="{9D8B030D-6E8A-4147-A177-3AD203B41FA5}">
                          <a16:colId xmlns:a16="http://schemas.microsoft.com/office/drawing/2014/main" val="3088222071"/>
                        </a:ext>
                      </a:extLst>
                    </a:gridCol>
                    <a:gridCol w="508000">
                      <a:extLst>
                        <a:ext uri="{9D8B030D-6E8A-4147-A177-3AD203B41FA5}">
                          <a16:colId xmlns:a16="http://schemas.microsoft.com/office/drawing/2014/main" val="1572995219"/>
                        </a:ext>
                      </a:extLst>
                    </a:gridCol>
                  </a:tblGrid>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10667" r="-498810" b="-530667"/>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8810" t="-10667" r="-300000" b="-530667"/>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6089372"/>
                      </a:ext>
                    </a:extLst>
                  </a:tr>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110667" r="-498810" b="-430667"/>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8810" t="-110667" r="-300000" b="-430667"/>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9727187"/>
                      </a:ext>
                    </a:extLst>
                  </a:tr>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207895" r="-498810" b="-325000"/>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8810" t="-207895" r="-300000" b="-325000"/>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619" t="-207895" r="-101190" b="-325000"/>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272246"/>
                      </a:ext>
                    </a:extLst>
                  </a:tr>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312000" r="-498810" b="-229333"/>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8810" t="-312000" r="-300000" b="-229333"/>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206670"/>
                      </a:ext>
                    </a:extLst>
                  </a:tr>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412000" r="-498810" b="-129333"/>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8810" t="-412000" r="-300000" b="-129333"/>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97619" t="-412000" r="-101190" b="-129333"/>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019892"/>
                      </a:ext>
                    </a:extLst>
                  </a:tr>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512000" r="-498810" b="-29333"/>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8810" t="-512000" r="-300000" b="-29333"/>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834483"/>
                      </a:ext>
                    </a:extLst>
                  </a:tr>
                </a:tbl>
              </a:graphicData>
            </a:graphic>
          </p:graphicFrame>
        </mc:Fallback>
      </mc:AlternateContent>
    </p:spTree>
    <p:extLst>
      <p:ext uri="{BB962C8B-B14F-4D97-AF65-F5344CB8AC3E}">
        <p14:creationId xmlns:p14="http://schemas.microsoft.com/office/powerpoint/2010/main" val="370743459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2321" y="1416556"/>
            <a:ext cx="9384418" cy="3739485"/>
          </a:xfrm>
          <a:prstGeom prst="rect">
            <a:avLst/>
          </a:prstGeom>
        </p:spPr>
        <p:txBody>
          <a:bodyPr wrap="square">
            <a:spAutoFit/>
          </a:bodyPr>
          <a:lstStyle/>
          <a:p>
            <a:pPr>
              <a:spcBef>
                <a:spcPts val="600"/>
              </a:spcBef>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Another example:</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spcBef>
                <a:spcPts val="600"/>
              </a:spcBef>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Use BFS to find a path with the fewest number of edges between two given vertices such as {a, 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914400" marR="0" lvl="1" indent="-457200">
              <a:spcBef>
                <a:spcPts val="600"/>
              </a:spcBef>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path  a – b – c – g  in the graph in Figure 3.13  has the fewest number of edges among all the paths between vertices a and g. </a:t>
            </a:r>
          </a:p>
          <a:p>
            <a:pPr marL="914400" marR="0" lvl="1" indent="-457200">
              <a:spcBef>
                <a:spcPts val="600"/>
              </a:spcBef>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Although the correctness of this application appears to stem immediately from the way BFS operates, a mathematical proof of its validity is not quite elementary.</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B41CBDEB-63A7-4740-9355-1B07EDF456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923" y="2030844"/>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6BD6F35-D9A1-4872-B26D-B24630B026E2}"/>
              </a:ext>
            </a:extLst>
          </p:cNvPr>
          <p:cNvSpPr/>
          <p:nvPr/>
        </p:nvSpPr>
        <p:spPr>
          <a:xfrm>
            <a:off x="1210130" y="21610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33713684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615118" y="1045173"/>
            <a:ext cx="9162854" cy="1687963"/>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Figure 3.13  Illustration of the BFS-based algorithm for finding a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minimum-edge path.</a:t>
            </a: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R="0" lvl="0">
              <a:lnSpc>
                <a:spcPct val="150000"/>
              </a:lnSpc>
              <a:spcBef>
                <a:spcPts val="0"/>
              </a:spcBef>
              <a:spcAft>
                <a:spcPts val="0"/>
              </a:spcAft>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                    (a) Graph.</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27" name="Straight Connector 26"/>
          <p:cNvCxnSpPr/>
          <p:nvPr/>
        </p:nvCxnSpPr>
        <p:spPr>
          <a:xfrm>
            <a:off x="1800520" y="3223967"/>
            <a:ext cx="41855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00520" y="4639558"/>
            <a:ext cx="41855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00520" y="3223967"/>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87831" y="3223967"/>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03423" y="3223967"/>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86021" y="3223967"/>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flipH="1">
            <a:off x="1508285" y="2790333"/>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38" name="TextBox 37"/>
          <p:cNvSpPr txBox="1"/>
          <p:nvPr/>
        </p:nvSpPr>
        <p:spPr>
          <a:xfrm flipH="1">
            <a:off x="2890882" y="2766128"/>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39" name="TextBox 38"/>
          <p:cNvSpPr txBox="1"/>
          <p:nvPr/>
        </p:nvSpPr>
        <p:spPr>
          <a:xfrm flipH="1">
            <a:off x="4304897" y="2735049"/>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40" name="TextBox 39"/>
          <p:cNvSpPr txBox="1"/>
          <p:nvPr/>
        </p:nvSpPr>
        <p:spPr>
          <a:xfrm flipH="1">
            <a:off x="5659213" y="2762303"/>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41" name="TextBox 40"/>
          <p:cNvSpPr txBox="1"/>
          <p:nvPr/>
        </p:nvSpPr>
        <p:spPr>
          <a:xfrm flipH="1">
            <a:off x="1503574" y="4635733"/>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42" name="TextBox 41"/>
          <p:cNvSpPr txBox="1"/>
          <p:nvPr/>
        </p:nvSpPr>
        <p:spPr>
          <a:xfrm flipH="1">
            <a:off x="2886171" y="4643383"/>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43" name="TextBox 42"/>
          <p:cNvSpPr txBox="1"/>
          <p:nvPr/>
        </p:nvSpPr>
        <p:spPr>
          <a:xfrm flipH="1">
            <a:off x="4304897" y="4685303"/>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44" name="TextBox 43"/>
          <p:cNvSpPr txBox="1"/>
          <p:nvPr/>
        </p:nvSpPr>
        <p:spPr>
          <a:xfrm flipH="1">
            <a:off x="5659213" y="4635732"/>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45" name="TextBox 44"/>
          <p:cNvSpPr txBox="1"/>
          <p:nvPr/>
        </p:nvSpPr>
        <p:spPr>
          <a:xfrm>
            <a:off x="6731823" y="2303786"/>
            <a:ext cx="4174307" cy="37817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   →	b  →	e		</a:t>
            </a:r>
          </a:p>
          <a:p>
            <a:r>
              <a:rPr lang="en-US" sz="2400" dirty="0">
                <a:latin typeface="Times New Roman" panose="02020603050405020304" pitchFamily="18" charset="0"/>
                <a:cs typeface="Times New Roman" panose="02020603050405020304" pitchFamily="18" charset="0"/>
              </a:rPr>
              <a:t>b   →	a  →	c   →	f 	</a:t>
            </a:r>
          </a:p>
          <a:p>
            <a:r>
              <a:rPr lang="en-US" sz="2400" dirty="0">
                <a:latin typeface="Times New Roman" panose="02020603050405020304" pitchFamily="18" charset="0"/>
                <a:cs typeface="Times New Roman" panose="02020603050405020304" pitchFamily="18" charset="0"/>
              </a:rPr>
              <a:t>c   →	b  →	d   →	g	</a:t>
            </a:r>
          </a:p>
          <a:p>
            <a:r>
              <a:rPr lang="en-US" sz="2400" dirty="0">
                <a:latin typeface="Times New Roman" panose="02020603050405020304" pitchFamily="18" charset="0"/>
                <a:cs typeface="Times New Roman" panose="02020603050405020304" pitchFamily="18" charset="0"/>
              </a:rPr>
              <a:t>d   →	c  →	h 		</a:t>
            </a:r>
          </a:p>
          <a:p>
            <a:r>
              <a:rPr lang="en-US" sz="2400" dirty="0">
                <a:latin typeface="Times New Roman" panose="02020603050405020304" pitchFamily="18" charset="0"/>
                <a:cs typeface="Times New Roman" panose="02020603050405020304" pitchFamily="18" charset="0"/>
              </a:rPr>
              <a:t>e   →	a  →	f</a:t>
            </a:r>
          </a:p>
          <a:p>
            <a:r>
              <a:rPr lang="en-US" sz="2400" dirty="0">
                <a:latin typeface="Times New Roman" panose="02020603050405020304" pitchFamily="18" charset="0"/>
                <a:cs typeface="Times New Roman" panose="02020603050405020304" pitchFamily="18" charset="0"/>
              </a:rPr>
              <a:t>f   →	b  →	e   →	g</a:t>
            </a:r>
          </a:p>
          <a:p>
            <a:r>
              <a:rPr lang="en-US" sz="2400" dirty="0">
                <a:latin typeface="Times New Roman" panose="02020603050405020304" pitchFamily="18" charset="0"/>
                <a:cs typeface="Times New Roman" panose="02020603050405020304" pitchFamily="18" charset="0"/>
              </a:rPr>
              <a:t>g   →	c  →	f   →	h</a:t>
            </a:r>
          </a:p>
          <a:p>
            <a:r>
              <a:rPr lang="en-US" sz="2400" dirty="0">
                <a:latin typeface="Times New Roman" panose="02020603050405020304" pitchFamily="18" charset="0"/>
                <a:cs typeface="Times New Roman" panose="02020603050405020304" pitchFamily="18" charset="0"/>
              </a:rPr>
              <a:t>h   →	d  →	g</a:t>
            </a:r>
          </a:p>
          <a:p>
            <a:endParaRPr lang="en-US" sz="24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A62F37E8-FD84-4683-8071-6E4C841C7A4D}"/>
              </a:ext>
            </a:extLst>
          </p:cNvPr>
          <p:cNvSpPr/>
          <p:nvPr/>
        </p:nvSpPr>
        <p:spPr>
          <a:xfrm>
            <a:off x="1503574" y="233282"/>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39557239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3105" y="1081029"/>
            <a:ext cx="9610632" cy="5016758"/>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(b) Traversal’s queue, with the numbers indicating the order in which the </a:t>
            </a: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vertices were visited, i.e. added to (or removed from) the queue.</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b="1" dirty="0">
                <a:latin typeface="Times New Roman" panose="02020603050405020304" pitchFamily="18" charset="0"/>
                <a:ea typeface="SimSun" panose="02010600030101010101" pitchFamily="2" charset="-122"/>
                <a:cs typeface="Times New Roman" panose="02020603050405020304" pitchFamily="18" charset="0"/>
              </a:rPr>
              <a:t>		a</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b</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  	e</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3</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1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b="1" dirty="0">
                <a:latin typeface="Times New Roman" panose="02020603050405020304" pitchFamily="18" charset="0"/>
                <a:ea typeface="SimSun" panose="02010600030101010101" pitchFamily="2" charset="-122"/>
                <a:cs typeface="Times New Roman" panose="02020603050405020304" pitchFamily="18" charset="0"/>
              </a:rPr>
              <a:t>		      	b</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e</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3</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  	c</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4</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  	f</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5</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2</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b="1" dirty="0">
                <a:latin typeface="Times New Roman" panose="02020603050405020304" pitchFamily="18" charset="0"/>
                <a:ea typeface="SimSun" panose="02010600030101010101" pitchFamily="2" charset="-122"/>
                <a:cs typeface="Times New Roman" panose="02020603050405020304" pitchFamily="18" charset="0"/>
              </a:rPr>
              <a:t>			 	e</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3</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c</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4</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  	f</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5</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ea typeface="SimSun" panose="02010600030101010101" pitchFamily="2" charset="-122"/>
                <a:cs typeface="Times New Roman" panose="02020603050405020304" pitchFamily="18" charset="0"/>
              </a:rPr>
              <a:t>c</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4 </a:t>
            </a:r>
            <a:r>
              <a:rPr lang="en-US" sz="2400" b="1"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f</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4  </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 	d</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5 </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 	g</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6</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ea typeface="SimSun" panose="02010600030101010101" pitchFamily="2" charset="-122"/>
                <a:cs typeface="Times New Roman" panose="02020603050405020304" pitchFamily="18" charset="0"/>
              </a:rPr>
              <a:t> 	→ </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3</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2286000" marR="0" indent="457200">
              <a:spcBef>
                <a:spcPts val="0"/>
              </a:spcBef>
              <a:spcAft>
                <a:spcPts val="1200"/>
              </a:spcAft>
            </a:pPr>
            <a:r>
              <a:rPr lang="en-US" sz="2400" b="1" dirty="0">
                <a:latin typeface="Times New Roman" panose="02020603050405020304" pitchFamily="18" charset="0"/>
                <a:ea typeface="SimSun" panose="02010600030101010101" pitchFamily="2" charset="-122"/>
                <a:cs typeface="Times New Roman" panose="02020603050405020304" pitchFamily="18" charset="0"/>
              </a:rPr>
              <a:t>			f</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4</a:t>
            </a:r>
            <a:r>
              <a:rPr lang="en-US" sz="2400" b="1" baseline="-250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d</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5 </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 	g</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6</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ea typeface="SimSun" panose="02010600030101010101" pitchFamily="2" charset="-122"/>
                <a:cs typeface="Times New Roman" panose="02020603050405020304" pitchFamily="18" charset="0"/>
              </a:rPr>
              <a:t>d</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5 </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g</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6</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  	h</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7</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3200400" marR="0" indent="457200">
              <a:spcBef>
                <a:spcPts val="0"/>
              </a:spcBef>
              <a:spcAft>
                <a:spcPts val="1200"/>
              </a:spcAft>
            </a:pPr>
            <a:r>
              <a:rPr lang="en-US" sz="2400" b="1" dirty="0">
                <a:latin typeface="Times New Roman" panose="02020603050405020304" pitchFamily="18" charset="0"/>
                <a:ea typeface="SimSun" panose="02010600030101010101" pitchFamily="2" charset="-122"/>
                <a:cs typeface="Times New Roman" panose="02020603050405020304" pitchFamily="18" charset="0"/>
              </a:rPr>
              <a:t>				g</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6</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h</a:t>
            </a:r>
            <a:r>
              <a:rPr lang="en-US" sz="2400" b="1" baseline="-25000" dirty="0">
                <a:solidFill>
                  <a:srgbClr val="7F7F7F"/>
                </a:solidFill>
                <a:latin typeface="Times New Roman" panose="02020603050405020304" pitchFamily="18" charset="0"/>
                <a:ea typeface="SimSun" panose="02010600030101010101" pitchFamily="2" charset="-122"/>
                <a:cs typeface="Times New Roman" panose="02020603050405020304" pitchFamily="18" charset="0"/>
              </a:rPr>
              <a:t>7</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1828800" marR="0" indent="457200">
              <a:spcBef>
                <a:spcPts val="0"/>
              </a:spcBef>
              <a:spcAft>
                <a:spcPts val="1200"/>
              </a:spcAft>
            </a:pPr>
            <a:r>
              <a:rPr lang="en-US" sz="2400" b="1" dirty="0">
                <a:latin typeface="Times New Roman" panose="02020603050405020304" pitchFamily="18" charset="0"/>
                <a:ea typeface="SimSun" panose="02010600030101010101" pitchFamily="2" charset="-122"/>
                <a:cs typeface="Times New Roman" panose="02020603050405020304" pitchFamily="18" charset="0"/>
              </a:rPr>
              <a:t>      						h</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7</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3" name="Straight Connector 2"/>
          <p:cNvCxnSpPr/>
          <p:nvPr/>
        </p:nvCxnSpPr>
        <p:spPr>
          <a:xfrm>
            <a:off x="1780051" y="4471706"/>
            <a:ext cx="41855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780051" y="5887297"/>
            <a:ext cx="41855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780051" y="4471706"/>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67362" y="4471706"/>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82954" y="4471706"/>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65552" y="4471706"/>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flipH="1">
            <a:off x="1487816" y="3989432"/>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10" name="TextBox 9"/>
          <p:cNvSpPr txBox="1"/>
          <p:nvPr/>
        </p:nvSpPr>
        <p:spPr>
          <a:xfrm flipH="1">
            <a:off x="2870413" y="4013867"/>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11" name="TextBox 10"/>
          <p:cNvSpPr txBox="1"/>
          <p:nvPr/>
        </p:nvSpPr>
        <p:spPr>
          <a:xfrm flipH="1">
            <a:off x="4284428" y="3982788"/>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12" name="TextBox 11"/>
          <p:cNvSpPr txBox="1"/>
          <p:nvPr/>
        </p:nvSpPr>
        <p:spPr>
          <a:xfrm flipH="1">
            <a:off x="5638744" y="4010042"/>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13" name="TextBox 12"/>
          <p:cNvSpPr txBox="1"/>
          <p:nvPr/>
        </p:nvSpPr>
        <p:spPr>
          <a:xfrm flipH="1">
            <a:off x="1483105" y="5883472"/>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14" name="TextBox 13"/>
          <p:cNvSpPr txBox="1"/>
          <p:nvPr/>
        </p:nvSpPr>
        <p:spPr>
          <a:xfrm flipH="1">
            <a:off x="2865702" y="5891122"/>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15" name="TextBox 14"/>
          <p:cNvSpPr txBox="1"/>
          <p:nvPr/>
        </p:nvSpPr>
        <p:spPr>
          <a:xfrm flipH="1">
            <a:off x="4284428" y="5844558"/>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16" name="TextBox 15"/>
          <p:cNvSpPr txBox="1"/>
          <p:nvPr/>
        </p:nvSpPr>
        <p:spPr>
          <a:xfrm flipH="1">
            <a:off x="5604354" y="5884090"/>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17" name="Rectangle 16">
            <a:extLst>
              <a:ext uri="{FF2B5EF4-FFF2-40B4-BE49-F238E27FC236}">
                <a16:creationId xmlns:a16="http://schemas.microsoft.com/office/drawing/2014/main" id="{8AAE4FE2-198A-4A25-823B-BFDA43352C5A}"/>
              </a:ext>
            </a:extLst>
          </p:cNvPr>
          <p:cNvSpPr/>
          <p:nvPr/>
        </p:nvSpPr>
        <p:spPr>
          <a:xfrm>
            <a:off x="1316765" y="168170"/>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8704750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040943" y="1929989"/>
            <a:ext cx="2988297" cy="2950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267999" y="2921375"/>
            <a:ext cx="2988297" cy="295058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029240" y="1929989"/>
            <a:ext cx="1227056" cy="991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40997" y="2909590"/>
            <a:ext cx="1227056" cy="991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52754" y="3912761"/>
            <a:ext cx="1227056" cy="991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62940" y="4864081"/>
            <a:ext cx="1227056" cy="991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13356" y="1571770"/>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13" name="TextBox 12"/>
          <p:cNvSpPr txBox="1"/>
          <p:nvPr/>
        </p:nvSpPr>
        <p:spPr>
          <a:xfrm>
            <a:off x="6531166" y="2424356"/>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14" name="TextBox 13"/>
          <p:cNvSpPr txBox="1"/>
          <p:nvPr/>
        </p:nvSpPr>
        <p:spPr>
          <a:xfrm>
            <a:off x="5572772" y="3271986"/>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15" name="TextBox 14"/>
          <p:cNvSpPr txBox="1"/>
          <p:nvPr/>
        </p:nvSpPr>
        <p:spPr>
          <a:xfrm>
            <a:off x="4575888" y="4307114"/>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16" name="TextBox 15"/>
          <p:cNvSpPr txBox="1"/>
          <p:nvPr/>
        </p:nvSpPr>
        <p:spPr>
          <a:xfrm>
            <a:off x="9216232" y="2810321"/>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17" name="TextBox 16"/>
          <p:cNvSpPr txBox="1"/>
          <p:nvPr/>
        </p:nvSpPr>
        <p:spPr>
          <a:xfrm>
            <a:off x="8319901" y="3853429"/>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18" name="TextBox 17"/>
          <p:cNvSpPr txBox="1"/>
          <p:nvPr/>
        </p:nvSpPr>
        <p:spPr>
          <a:xfrm>
            <a:off x="7301807" y="4864081"/>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19" name="TextBox 18"/>
          <p:cNvSpPr txBox="1"/>
          <p:nvPr/>
        </p:nvSpPr>
        <p:spPr>
          <a:xfrm>
            <a:off x="6183945" y="5907318"/>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cxnSp>
        <p:nvCxnSpPr>
          <p:cNvPr id="21" name="Straight Connector 20"/>
          <p:cNvCxnSpPr/>
          <p:nvPr/>
        </p:nvCxnSpPr>
        <p:spPr>
          <a:xfrm flipH="1">
            <a:off x="6052754" y="1958270"/>
            <a:ext cx="1988271" cy="192621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046862" y="3919834"/>
            <a:ext cx="1232948" cy="984313"/>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782287" y="5049848"/>
            <a:ext cx="2208308" cy="156966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(c) Tree Graph produced by BFS Traversal of the graph (a) </a:t>
            </a:r>
            <a:endParaRPr lang="en-US" sz="2400" dirty="0"/>
          </a:p>
        </p:txBody>
      </p:sp>
      <p:sp>
        <p:nvSpPr>
          <p:cNvPr id="28" name="Rectangle 27"/>
          <p:cNvSpPr/>
          <p:nvPr/>
        </p:nvSpPr>
        <p:spPr>
          <a:xfrm>
            <a:off x="8802238" y="3543429"/>
            <a:ext cx="1681114" cy="461665"/>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cross-edge</a:t>
            </a:r>
            <a:endParaRPr lang="en-US" sz="2400" dirty="0"/>
          </a:p>
        </p:txBody>
      </p:sp>
      <p:sp>
        <p:nvSpPr>
          <p:cNvPr id="29" name="Rectangle 28"/>
          <p:cNvSpPr/>
          <p:nvPr/>
        </p:nvSpPr>
        <p:spPr>
          <a:xfrm>
            <a:off x="7924759" y="4410665"/>
            <a:ext cx="1681114" cy="461665"/>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cross-edge</a:t>
            </a:r>
            <a:endParaRPr lang="en-US" sz="2400" dirty="0"/>
          </a:p>
        </p:txBody>
      </p:sp>
      <p:sp>
        <p:nvSpPr>
          <p:cNvPr id="30" name="Rectangle 29"/>
          <p:cNvSpPr/>
          <p:nvPr/>
        </p:nvSpPr>
        <p:spPr>
          <a:xfrm>
            <a:off x="6921590" y="5373013"/>
            <a:ext cx="1681114" cy="461665"/>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cross-edge</a:t>
            </a:r>
            <a:endParaRPr lang="en-US" sz="2400" dirty="0"/>
          </a:p>
        </p:txBody>
      </p:sp>
      <p:sp>
        <p:nvSpPr>
          <p:cNvPr id="31" name="Rectangle 30"/>
          <p:cNvSpPr/>
          <p:nvPr/>
        </p:nvSpPr>
        <p:spPr>
          <a:xfrm>
            <a:off x="8748821" y="2019445"/>
            <a:ext cx="1681114" cy="461665"/>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tree-edge</a:t>
            </a:r>
            <a:endParaRPr lang="en-US" sz="2400" dirty="0"/>
          </a:p>
        </p:txBody>
      </p:sp>
      <p:pic>
        <p:nvPicPr>
          <p:cNvPr id="23" name="Picture 22" descr="Image result for smiley face images">
            <a:extLst>
              <a:ext uri="{FF2B5EF4-FFF2-40B4-BE49-F238E27FC236}">
                <a16:creationId xmlns:a16="http://schemas.microsoft.com/office/drawing/2014/main" id="{6AF5B560-F1CB-4529-A625-64DDB9B0D41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649" y="2737046"/>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6CBB83AD-5E8B-4CD1-B440-C63E62121684}"/>
              </a:ext>
            </a:extLst>
          </p:cNvPr>
          <p:cNvSpPr/>
          <p:nvPr/>
        </p:nvSpPr>
        <p:spPr>
          <a:xfrm>
            <a:off x="1427375" y="284244"/>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
        <p:nvSpPr>
          <p:cNvPr id="2" name="Rectangle 1">
            <a:extLst>
              <a:ext uri="{FF2B5EF4-FFF2-40B4-BE49-F238E27FC236}">
                <a16:creationId xmlns:a16="http://schemas.microsoft.com/office/drawing/2014/main" id="{42BE0F7C-7E3C-4ED3-AD3C-3A1DFDC55BCF}"/>
              </a:ext>
            </a:extLst>
          </p:cNvPr>
          <p:cNvSpPr/>
          <p:nvPr/>
        </p:nvSpPr>
        <p:spPr>
          <a:xfrm>
            <a:off x="1498822" y="1227360"/>
            <a:ext cx="5355211" cy="1200329"/>
          </a:xfrm>
          <a:prstGeom prst="rect">
            <a:avLst/>
          </a:prstGeom>
        </p:spPr>
        <p:txBody>
          <a:bodyPr wrap="square">
            <a:spAutoFit/>
          </a:bodyPr>
          <a:lstStyle/>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Use BFS to find a path with the fewest number of edges between two given vertices such as {a, 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p>
        </p:txBody>
      </p:sp>
    </p:spTree>
    <p:extLst>
      <p:ext uri="{BB962C8B-B14F-4D97-AF65-F5344CB8AC3E}">
        <p14:creationId xmlns:p14="http://schemas.microsoft.com/office/powerpoint/2010/main" val="14807852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024" y="1200199"/>
            <a:ext cx="9407951" cy="5022914"/>
          </a:xfrm>
          <a:prstGeom prst="rect">
            <a:avLst/>
          </a:prstGeom>
        </p:spPr>
        <p:txBody>
          <a:bodyPr wrap="square">
            <a:spAutoFit/>
          </a:bodyPr>
          <a:lstStyle/>
          <a:p>
            <a:pPr marL="342900" marR="0" lvl="0" indent="-342900">
              <a:lnSpc>
                <a:spcPct val="150000"/>
              </a:lnSpc>
              <a:spcBef>
                <a:spcPts val="0"/>
              </a:spcBef>
              <a:spcAft>
                <a:spcPts val="0"/>
              </a:spcAft>
              <a:buFont typeface="+mj-lt"/>
              <a:buAutoNum type="alphaLcParenBoth"/>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 Part of its DFS tree that identifies the edge path from </a:t>
            </a:r>
            <a:r>
              <a:rPr lang="en-US" sz="2400" b="1" dirty="0">
                <a:latin typeface="Times New Roman" panose="02020603050405020304" pitchFamily="18" charset="0"/>
                <a:ea typeface="SimSun" panose="02010600030101010101" pitchFamily="2" charset="-122"/>
                <a:cs typeface="Times New Roman" panose="02020603050405020304" pitchFamily="18" charset="0"/>
              </a:rPr>
              <a:t>a</a:t>
            </a:r>
            <a:r>
              <a:rPr lang="en-US" sz="2400" dirty="0">
                <a:latin typeface="Times New Roman" panose="02020603050405020304" pitchFamily="18" charset="0"/>
                <a:ea typeface="SimSun" panose="02010600030101010101" pitchFamily="2" charset="-122"/>
                <a:cs typeface="Times New Roman" panose="02020603050405020304" pitchFamily="18" charset="0"/>
              </a:rPr>
              <a:t> to </a:t>
            </a:r>
            <a:r>
              <a:rPr lang="en-US" sz="2400" b="1" dirty="0">
                <a:latin typeface="Times New Roman" panose="02020603050405020304" pitchFamily="18" charset="0"/>
                <a:ea typeface="SimSun" panose="02010600030101010101" pitchFamily="2" charset="-122"/>
                <a:cs typeface="Times New Roman" panose="02020603050405020304" pitchFamily="18" charset="0"/>
              </a:rPr>
              <a:t>g</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Courier New" panose="02070309020205020404" pitchFamily="49" charset="0"/>
              <a:ea typeface="SimSun" panose="02010600030101010101" pitchFamily="2" charset="-122"/>
              <a:cs typeface="Times New Roman" panose="02020603050405020304" pitchFamily="18" charset="0"/>
            </a:endParaRPr>
          </a:p>
          <a:p>
            <a:pPr>
              <a:lnSpc>
                <a:spcPct val="115000"/>
              </a:lnSpc>
            </a:pP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indent="457200">
              <a:lnSpc>
                <a:spcPct val="150000"/>
              </a:lnSpc>
            </a:pPr>
            <a:r>
              <a:rPr lang="en-US" sz="2400" dirty="0">
                <a:latin typeface="Times New Roman" panose="02020603050405020304" pitchFamily="18" charset="0"/>
                <a:ea typeface="SimSun" panose="02010600030101010101" pitchFamily="2" charset="-122"/>
              </a:rPr>
              <a:t>Input: An adjacency list:</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a   →	b   →	e			 </a:t>
            </a:r>
            <a:endParaRPr lang="en-US" sz="2400" dirty="0">
              <a:latin typeface="Courier New" panose="02070309020205020404" pitchFamily="49" charset="0"/>
              <a:ea typeface="SimSun" panose="02010600030101010101" pitchFamily="2" charset="-122"/>
            </a:endParaRPr>
          </a:p>
          <a:p>
            <a:pPr>
              <a:lnSpc>
                <a:spcPct val="115000"/>
              </a:lnSpc>
            </a:pPr>
            <a:r>
              <a:rPr lang="en-US" sz="2400" b="1" dirty="0">
                <a:latin typeface="Times New Roman" panose="02020603050405020304" pitchFamily="18" charset="0"/>
                <a:ea typeface="SimSun" panose="02010600030101010101" pitchFamily="2" charset="-122"/>
              </a:rPr>
              <a:t>	b   →	a   →	c   →	f 				 </a:t>
            </a:r>
            <a:endParaRPr lang="en-US" sz="2400" dirty="0">
              <a:latin typeface="Courier New" panose="02070309020205020404" pitchFamily="49" charset="0"/>
              <a:ea typeface="SimSun" panose="02010600030101010101" pitchFamily="2" charset="-122"/>
            </a:endParaRPr>
          </a:p>
          <a:p>
            <a:pPr>
              <a:lnSpc>
                <a:spcPct val="115000"/>
              </a:lnSpc>
            </a:pPr>
            <a:r>
              <a:rPr lang="en-US" sz="2400" b="1" dirty="0">
                <a:latin typeface="Times New Roman" panose="02020603050405020304" pitchFamily="18" charset="0"/>
                <a:ea typeface="SimSun" panose="02010600030101010101" pitchFamily="2" charset="-122"/>
              </a:rPr>
              <a:t>	c   →	b   →	d   →	g			 </a:t>
            </a:r>
            <a:endParaRPr lang="en-US" sz="2400" dirty="0">
              <a:latin typeface="Courier New" panose="02070309020205020404" pitchFamily="49" charset="0"/>
              <a:ea typeface="SimSun" panose="02010600030101010101" pitchFamily="2" charset="-122"/>
            </a:endParaRPr>
          </a:p>
          <a:p>
            <a:pPr>
              <a:lnSpc>
                <a:spcPct val="115000"/>
              </a:lnSpc>
            </a:pPr>
            <a:r>
              <a:rPr lang="en-US" sz="2400" b="1" dirty="0">
                <a:latin typeface="Times New Roman" panose="02020603050405020304" pitchFamily="18" charset="0"/>
                <a:ea typeface="SimSun" panose="02010600030101010101" pitchFamily="2" charset="-122"/>
              </a:rPr>
              <a:t>	d   →	c   →	h 				 </a:t>
            </a:r>
            <a:endParaRPr lang="en-US" sz="2400" dirty="0">
              <a:latin typeface="Courier New" panose="02070309020205020404" pitchFamily="49" charset="0"/>
              <a:ea typeface="SimSun" panose="02010600030101010101" pitchFamily="2" charset="-122"/>
            </a:endParaRPr>
          </a:p>
          <a:p>
            <a:pPr>
              <a:lnSpc>
                <a:spcPct val="115000"/>
              </a:lnSpc>
            </a:pPr>
            <a:r>
              <a:rPr lang="en-US" sz="2400" b="1" dirty="0">
                <a:latin typeface="Times New Roman" panose="02020603050405020304" pitchFamily="18" charset="0"/>
                <a:ea typeface="SimSun" panose="02010600030101010101" pitchFamily="2" charset="-122"/>
              </a:rPr>
              <a:t>	e   →	a   →	f</a:t>
            </a:r>
            <a:endParaRPr lang="en-US" sz="2400" dirty="0">
              <a:latin typeface="Courier New" panose="02070309020205020404" pitchFamily="49" charset="0"/>
              <a:ea typeface="SimSun" panose="02010600030101010101" pitchFamily="2" charset="-122"/>
            </a:endParaRPr>
          </a:p>
          <a:p>
            <a:pPr>
              <a:lnSpc>
                <a:spcPct val="115000"/>
              </a:lnSpc>
            </a:pPr>
            <a:r>
              <a:rPr lang="en-US" sz="2400" b="1" dirty="0">
                <a:latin typeface="Times New Roman" panose="02020603050405020304" pitchFamily="18" charset="0"/>
                <a:ea typeface="SimSun" panose="02010600030101010101" pitchFamily="2" charset="-122"/>
              </a:rPr>
              <a:t>	f   →	b   →	e   →	g</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g   →	c   →	f   →	h</a:t>
            </a:r>
            <a:endParaRPr lang="en-US" sz="2400" dirty="0">
              <a:latin typeface="Courier New" panose="02070309020205020404" pitchFamily="49" charset="0"/>
              <a:ea typeface="SimSun" panose="02010600030101010101" pitchFamily="2" charset="-122"/>
            </a:endParaRPr>
          </a:p>
          <a:p>
            <a:pPr>
              <a:lnSpc>
                <a:spcPct val="115000"/>
              </a:lnSpc>
            </a:pPr>
            <a:r>
              <a:rPr lang="en-US" sz="2400" b="1" dirty="0">
                <a:latin typeface="Times New Roman" panose="02020603050405020304" pitchFamily="18" charset="0"/>
                <a:ea typeface="SimSun" panose="02010600030101010101" pitchFamily="2" charset="-122"/>
              </a:rPr>
              <a:t>	h   →	d   →	g</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BAF3FF7A-47B2-46DD-BD39-B751B211170B}"/>
              </a:ext>
            </a:extLst>
          </p:cNvPr>
          <p:cNvSpPr/>
          <p:nvPr/>
        </p:nvSpPr>
        <p:spPr>
          <a:xfrm>
            <a:off x="1392024" y="371827"/>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cxnSp>
        <p:nvCxnSpPr>
          <p:cNvPr id="4" name="Straight Connector 3">
            <a:extLst>
              <a:ext uri="{FF2B5EF4-FFF2-40B4-BE49-F238E27FC236}">
                <a16:creationId xmlns:a16="http://schemas.microsoft.com/office/drawing/2014/main" id="{4720E641-DEC0-43AF-A582-BFFD661FCC17}"/>
              </a:ext>
            </a:extLst>
          </p:cNvPr>
          <p:cNvCxnSpPr/>
          <p:nvPr/>
        </p:nvCxnSpPr>
        <p:spPr>
          <a:xfrm>
            <a:off x="6411442" y="3223967"/>
            <a:ext cx="41855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B862EE0-2F3F-4166-8243-AC8BB66F213C}"/>
              </a:ext>
            </a:extLst>
          </p:cNvPr>
          <p:cNvCxnSpPr/>
          <p:nvPr/>
        </p:nvCxnSpPr>
        <p:spPr>
          <a:xfrm>
            <a:off x="6411442" y="4639558"/>
            <a:ext cx="41855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69F4019-1983-4477-9289-33B0CFE36ABE}"/>
              </a:ext>
            </a:extLst>
          </p:cNvPr>
          <p:cNvCxnSpPr/>
          <p:nvPr/>
        </p:nvCxnSpPr>
        <p:spPr>
          <a:xfrm>
            <a:off x="6411442" y="3223967"/>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AF88E6-74BA-4C53-A986-F7F5DE36EF80}"/>
              </a:ext>
            </a:extLst>
          </p:cNvPr>
          <p:cNvCxnSpPr/>
          <p:nvPr/>
        </p:nvCxnSpPr>
        <p:spPr>
          <a:xfrm>
            <a:off x="7798753" y="3223967"/>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3BD6C93-8B9B-4243-B038-3543E1C493B8}"/>
              </a:ext>
            </a:extLst>
          </p:cNvPr>
          <p:cNvCxnSpPr/>
          <p:nvPr/>
        </p:nvCxnSpPr>
        <p:spPr>
          <a:xfrm>
            <a:off x="9214345" y="3223967"/>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E116B5-1398-4799-B40E-67E30D07AA22}"/>
              </a:ext>
            </a:extLst>
          </p:cNvPr>
          <p:cNvCxnSpPr/>
          <p:nvPr/>
        </p:nvCxnSpPr>
        <p:spPr>
          <a:xfrm>
            <a:off x="10596943" y="3223967"/>
            <a:ext cx="0" cy="1415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9ED96DA-10BD-4340-B9F8-CDAD52995646}"/>
              </a:ext>
            </a:extLst>
          </p:cNvPr>
          <p:cNvSpPr txBox="1"/>
          <p:nvPr/>
        </p:nvSpPr>
        <p:spPr>
          <a:xfrm flipH="1">
            <a:off x="6119207" y="2790333"/>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id="{95087C44-FA94-4A48-A2C7-6FF45D7277F4}"/>
              </a:ext>
            </a:extLst>
          </p:cNvPr>
          <p:cNvSpPr txBox="1"/>
          <p:nvPr/>
        </p:nvSpPr>
        <p:spPr>
          <a:xfrm flipH="1">
            <a:off x="7501804" y="2766128"/>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12" name="TextBox 11">
            <a:extLst>
              <a:ext uri="{FF2B5EF4-FFF2-40B4-BE49-F238E27FC236}">
                <a16:creationId xmlns:a16="http://schemas.microsoft.com/office/drawing/2014/main" id="{A467BF6D-669A-4896-B58E-2C5C901D4AE3}"/>
              </a:ext>
            </a:extLst>
          </p:cNvPr>
          <p:cNvSpPr txBox="1"/>
          <p:nvPr/>
        </p:nvSpPr>
        <p:spPr>
          <a:xfrm flipH="1">
            <a:off x="8915819" y="2735049"/>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13" name="TextBox 12">
            <a:extLst>
              <a:ext uri="{FF2B5EF4-FFF2-40B4-BE49-F238E27FC236}">
                <a16:creationId xmlns:a16="http://schemas.microsoft.com/office/drawing/2014/main" id="{23CE8F48-FF81-40F0-A63D-0815B53F5C17}"/>
              </a:ext>
            </a:extLst>
          </p:cNvPr>
          <p:cNvSpPr txBox="1"/>
          <p:nvPr/>
        </p:nvSpPr>
        <p:spPr>
          <a:xfrm flipH="1">
            <a:off x="10229286" y="2746353"/>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14" name="TextBox 13">
            <a:extLst>
              <a:ext uri="{FF2B5EF4-FFF2-40B4-BE49-F238E27FC236}">
                <a16:creationId xmlns:a16="http://schemas.microsoft.com/office/drawing/2014/main" id="{0E0E466B-AC58-4119-B4A2-FB3F72A94296}"/>
              </a:ext>
            </a:extLst>
          </p:cNvPr>
          <p:cNvSpPr txBox="1"/>
          <p:nvPr/>
        </p:nvSpPr>
        <p:spPr>
          <a:xfrm flipH="1">
            <a:off x="6114496" y="4635733"/>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15" name="TextBox 14">
            <a:extLst>
              <a:ext uri="{FF2B5EF4-FFF2-40B4-BE49-F238E27FC236}">
                <a16:creationId xmlns:a16="http://schemas.microsoft.com/office/drawing/2014/main" id="{228B2706-D24F-4C9A-B3A3-5AB3E9F9C5D3}"/>
              </a:ext>
            </a:extLst>
          </p:cNvPr>
          <p:cNvSpPr txBox="1"/>
          <p:nvPr/>
        </p:nvSpPr>
        <p:spPr>
          <a:xfrm flipH="1">
            <a:off x="7497093" y="4643383"/>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16" name="TextBox 15">
            <a:extLst>
              <a:ext uri="{FF2B5EF4-FFF2-40B4-BE49-F238E27FC236}">
                <a16:creationId xmlns:a16="http://schemas.microsoft.com/office/drawing/2014/main" id="{2CFCA6C5-E54D-4E7B-A93D-D1ADFD308E33}"/>
              </a:ext>
            </a:extLst>
          </p:cNvPr>
          <p:cNvSpPr txBox="1"/>
          <p:nvPr/>
        </p:nvSpPr>
        <p:spPr>
          <a:xfrm flipH="1">
            <a:off x="8915819" y="4685303"/>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17" name="TextBox 16">
            <a:extLst>
              <a:ext uri="{FF2B5EF4-FFF2-40B4-BE49-F238E27FC236}">
                <a16:creationId xmlns:a16="http://schemas.microsoft.com/office/drawing/2014/main" id="{273FBEF9-8E63-4011-B9A7-7A89148EECD7}"/>
              </a:ext>
            </a:extLst>
          </p:cNvPr>
          <p:cNvSpPr txBox="1"/>
          <p:nvPr/>
        </p:nvSpPr>
        <p:spPr>
          <a:xfrm flipH="1">
            <a:off x="10270135" y="4635732"/>
            <a:ext cx="537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18" name="Rectangle 17">
            <a:extLst>
              <a:ext uri="{FF2B5EF4-FFF2-40B4-BE49-F238E27FC236}">
                <a16:creationId xmlns:a16="http://schemas.microsoft.com/office/drawing/2014/main" id="{CECA3EE6-62F1-4136-8927-C99E15A54630}"/>
              </a:ext>
            </a:extLst>
          </p:cNvPr>
          <p:cNvSpPr/>
          <p:nvPr/>
        </p:nvSpPr>
        <p:spPr>
          <a:xfrm>
            <a:off x="8080701" y="5288469"/>
            <a:ext cx="113364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cs typeface="Times New Roman" panose="02020603050405020304" pitchFamily="18" charset="0"/>
              </a:rPr>
              <a:t>(a) Graph.</a:t>
            </a:r>
            <a:endParaRPr lang="en-US" dirty="0"/>
          </a:p>
        </p:txBody>
      </p:sp>
    </p:spTree>
    <p:extLst>
      <p:ext uri="{BB962C8B-B14F-4D97-AF65-F5344CB8AC3E}">
        <p14:creationId xmlns:p14="http://schemas.microsoft.com/office/powerpoint/2010/main" val="25421282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5847" y="703024"/>
            <a:ext cx="9040305" cy="6124754"/>
          </a:xfrm>
          <a:prstGeom prst="rect">
            <a:avLst/>
          </a:prstGeom>
        </p:spPr>
        <p:txBody>
          <a:bodyPr wrap="square">
            <a:spAutoFit/>
          </a:bodyPr>
          <a:lstStyle/>
          <a:p>
            <a:pPr marL="457200" indent="-457200">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(b) Traversal’s stack (the first subscript number indicates the order in which a vertex was visited, i.e., pushed onto the stack; the second one indicates the order in which it became a dead-end, i.e., popped off the stack.)</a:t>
            </a:r>
          </a:p>
          <a:p>
            <a:pPr>
              <a:lnSpc>
                <a:spcPct val="150000"/>
              </a:lnSpc>
            </a:pPr>
            <a:r>
              <a:rPr lang="en-US" sz="2400" b="1" dirty="0">
                <a:latin typeface="Times New Roman" panose="02020603050405020304" pitchFamily="18" charset="0"/>
                <a:ea typeface="SimSun" panose="02010600030101010101" pitchFamily="2" charset="-122"/>
                <a:cs typeface="Times New Roman" panose="02020603050405020304" pitchFamily="18" charset="0"/>
              </a:rPr>
              <a:t>			e</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8, 1</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b="1" dirty="0">
                <a:latin typeface="Times New Roman" panose="02020603050405020304" pitchFamily="18" charset="0"/>
                <a:ea typeface="SimSun" panose="02010600030101010101" pitchFamily="2" charset="-122"/>
                <a:cs typeface="Times New Roman" panose="02020603050405020304" pitchFamily="18" charset="0"/>
              </a:rPr>
              <a:t>			f</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7, 2</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b="1" dirty="0">
                <a:latin typeface="Times New Roman" panose="02020603050405020304" pitchFamily="18" charset="0"/>
                <a:ea typeface="SimSun" panose="02010600030101010101" pitchFamily="2" charset="-122"/>
                <a:cs typeface="Times New Roman" panose="02020603050405020304" pitchFamily="18" charset="0"/>
              </a:rPr>
              <a:t>			g</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6, 3</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b="1" dirty="0">
                <a:latin typeface="Times New Roman" panose="02020603050405020304" pitchFamily="18" charset="0"/>
                <a:ea typeface="SimSun" panose="02010600030101010101" pitchFamily="2" charset="-122"/>
                <a:cs typeface="Times New Roman" panose="02020603050405020304" pitchFamily="18" charset="0"/>
              </a:rPr>
              <a:t>			h</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5, 4</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b="1" dirty="0">
                <a:latin typeface="Times New Roman" panose="02020603050405020304" pitchFamily="18" charset="0"/>
                <a:ea typeface="SimSun" panose="02010600030101010101" pitchFamily="2" charset="-122"/>
                <a:cs typeface="Times New Roman" panose="02020603050405020304" pitchFamily="18" charset="0"/>
              </a:rPr>
              <a:t>			d</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4, 5</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b="1" dirty="0">
                <a:latin typeface="Times New Roman" panose="02020603050405020304" pitchFamily="18" charset="0"/>
                <a:ea typeface="SimSun" panose="02010600030101010101" pitchFamily="2" charset="-122"/>
                <a:cs typeface="Times New Roman" panose="02020603050405020304" pitchFamily="18" charset="0"/>
              </a:rPr>
              <a:t>			c</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3, 6</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b="1" dirty="0">
                <a:latin typeface="Times New Roman" panose="02020603050405020304" pitchFamily="18" charset="0"/>
                <a:ea typeface="SimSun" panose="02010600030101010101" pitchFamily="2" charset="-122"/>
                <a:cs typeface="Times New Roman" panose="02020603050405020304" pitchFamily="18" charset="0"/>
              </a:rPr>
              <a:t>			b</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2, 7</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en-US" sz="2400" b="1" dirty="0">
                <a:latin typeface="Times New Roman" panose="02020603050405020304" pitchFamily="18" charset="0"/>
                <a:ea typeface="SimSun" panose="02010600030101010101" pitchFamily="2" charset="-122"/>
                <a:cs typeface="Times New Roman" panose="02020603050405020304" pitchFamily="18" charset="0"/>
              </a:rPr>
              <a:t>			a</a:t>
            </a:r>
            <a:r>
              <a:rPr lang="en-US" sz="2400" b="1" baseline="-25000" dirty="0">
                <a:latin typeface="Times New Roman" panose="02020603050405020304" pitchFamily="18" charset="0"/>
                <a:ea typeface="SimSun" panose="02010600030101010101" pitchFamily="2" charset="-122"/>
                <a:cs typeface="Times New Roman" panose="02020603050405020304" pitchFamily="18" charset="0"/>
              </a:rPr>
              <a:t>1, 8</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6F16EF7-C771-4CD8-AD55-4A13DF0A7775}"/>
              </a:ext>
            </a:extLst>
          </p:cNvPr>
          <p:cNvSpPr/>
          <p:nvPr/>
        </p:nvSpPr>
        <p:spPr>
          <a:xfrm>
            <a:off x="1372879" y="79997"/>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
        <p:nvSpPr>
          <p:cNvPr id="4" name="Rectangle 3">
            <a:extLst>
              <a:ext uri="{FF2B5EF4-FFF2-40B4-BE49-F238E27FC236}">
                <a16:creationId xmlns:a16="http://schemas.microsoft.com/office/drawing/2014/main" id="{AF137E7E-F9EB-4313-9C34-7B3AC419F861}"/>
              </a:ext>
            </a:extLst>
          </p:cNvPr>
          <p:cNvSpPr/>
          <p:nvPr/>
        </p:nvSpPr>
        <p:spPr>
          <a:xfrm>
            <a:off x="5837566" y="2717715"/>
            <a:ext cx="4892044" cy="3785652"/>
          </a:xfrm>
          <a:prstGeom prst="rect">
            <a:avLst/>
          </a:prstGeom>
        </p:spPr>
        <p:txBody>
          <a:bodyPr wrap="square">
            <a:spAutoFit/>
          </a:bodyPr>
          <a:lstStyle/>
          <a:p>
            <a:pPr indent="457200"/>
            <a:r>
              <a:rPr lang="en-US" sz="2400" dirty="0">
                <a:latin typeface="Times New Roman" panose="02020603050405020304" pitchFamily="18" charset="0"/>
                <a:ea typeface="SimSun" panose="02010600030101010101" pitchFamily="2" charset="-122"/>
              </a:rPr>
              <a:t>   Input: An adjacency list:</a:t>
            </a:r>
            <a:endParaRPr lang="en-US" sz="2400" dirty="0">
              <a:latin typeface="Courier New" panose="02070309020205020404" pitchFamily="49"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a   →	b   →	e		</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b   →	a   →	c   →	f 	</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c   →	b   →	d   →	g	 </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d   →	c   →	h 				 </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e   →	a   →	f</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f   →	b   →	e   →	g</a:t>
            </a:r>
            <a:endParaRPr lang="en-US" sz="2400" dirty="0">
              <a:latin typeface="Courier New" panose="02070309020205020404" pitchFamily="49"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g   →	c   →	f   →	h</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h   →	d   →	g</a:t>
            </a:r>
            <a:endParaRPr lang="en-US" sz="24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2085127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313" y="761463"/>
            <a:ext cx="9426804"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(c) DFS forest (with the tree edges shown with solid lines and the back </a:t>
            </a:r>
          </a:p>
          <a:p>
            <a:r>
              <a:rPr lang="en-US" sz="2400" dirty="0">
                <a:latin typeface="Times New Roman" panose="02020603050405020304" pitchFamily="18" charset="0"/>
                <a:ea typeface="SimSun" panose="02010600030101010101" pitchFamily="2" charset="-122"/>
              </a:rPr>
              <a:t>      edges shown with dashed lines). Redrawn  graph.</a:t>
            </a:r>
            <a:endParaRPr lang="en-US" sz="2400" dirty="0">
              <a:effectLst/>
              <a:latin typeface="Courier New" panose="02070309020205020404" pitchFamily="49" charset="0"/>
              <a:ea typeface="SimSun" panose="02010600030101010101" pitchFamily="2" charset="-122"/>
            </a:endParaRPr>
          </a:p>
        </p:txBody>
      </p:sp>
      <p:cxnSp>
        <p:nvCxnSpPr>
          <p:cNvPr id="25" name="Straight Connector 24"/>
          <p:cNvCxnSpPr/>
          <p:nvPr/>
        </p:nvCxnSpPr>
        <p:spPr>
          <a:xfrm>
            <a:off x="4892511" y="1725105"/>
            <a:ext cx="37708" cy="44305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29494" y="1550499"/>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28" name="TextBox 27"/>
          <p:cNvSpPr txBox="1"/>
          <p:nvPr/>
        </p:nvSpPr>
        <p:spPr>
          <a:xfrm>
            <a:off x="4229493" y="2094101"/>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29" name="TextBox 28"/>
          <p:cNvSpPr txBox="1"/>
          <p:nvPr/>
        </p:nvSpPr>
        <p:spPr>
          <a:xfrm>
            <a:off x="4229492" y="2547690"/>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30" name="TextBox 29"/>
          <p:cNvSpPr txBox="1"/>
          <p:nvPr/>
        </p:nvSpPr>
        <p:spPr>
          <a:xfrm>
            <a:off x="4229492" y="3139778"/>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31" name="TextBox 30"/>
          <p:cNvSpPr txBox="1"/>
          <p:nvPr/>
        </p:nvSpPr>
        <p:spPr>
          <a:xfrm>
            <a:off x="4229491" y="5726092"/>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32" name="TextBox 31"/>
          <p:cNvSpPr txBox="1"/>
          <p:nvPr/>
        </p:nvSpPr>
        <p:spPr>
          <a:xfrm>
            <a:off x="4209063" y="5126513"/>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33" name="TextBox 32"/>
          <p:cNvSpPr txBox="1"/>
          <p:nvPr/>
        </p:nvSpPr>
        <p:spPr>
          <a:xfrm>
            <a:off x="4229491" y="4336967"/>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34" name="TextBox 33"/>
          <p:cNvSpPr txBox="1"/>
          <p:nvPr/>
        </p:nvSpPr>
        <p:spPr>
          <a:xfrm>
            <a:off x="4209063" y="3790825"/>
            <a:ext cx="48233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cxnSp>
        <p:nvCxnSpPr>
          <p:cNvPr id="36" name="Straight Connector 35"/>
          <p:cNvCxnSpPr/>
          <p:nvPr/>
        </p:nvCxnSpPr>
        <p:spPr>
          <a:xfrm>
            <a:off x="4892511" y="1724769"/>
            <a:ext cx="47134" cy="2969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817856" y="6155703"/>
            <a:ext cx="1102936"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789575" y="1726340"/>
            <a:ext cx="1102936"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89575" y="1722883"/>
            <a:ext cx="28281" cy="44648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892511" y="2778522"/>
            <a:ext cx="59860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939646" y="4665454"/>
            <a:ext cx="55146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H="1">
            <a:off x="4939645" y="2333546"/>
            <a:ext cx="108438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911365" y="5357345"/>
            <a:ext cx="1102936"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91113" y="2778522"/>
            <a:ext cx="0" cy="188693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14602" y="2333546"/>
            <a:ext cx="18853" cy="30237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070759" y="3491155"/>
            <a:ext cx="1657545" cy="461665"/>
          </a:xfrm>
          <a:prstGeom prst="rect">
            <a:avLst/>
          </a:prstGeom>
        </p:spPr>
        <p:txBody>
          <a:bodyPr wrap="square">
            <a:spAutoFit/>
          </a:bodyPr>
          <a:lstStyle/>
          <a:p>
            <a:pPr algn="r"/>
            <a:r>
              <a:rPr lang="en-US" sz="2400" b="1" dirty="0">
                <a:latin typeface="Times New Roman" panose="02020603050405020304" pitchFamily="18" charset="0"/>
                <a:ea typeface="SimSun" panose="02010600030101010101" pitchFamily="2" charset="-122"/>
              </a:rPr>
              <a:t>back edge</a:t>
            </a:r>
            <a:endParaRPr lang="en-US" sz="2400" dirty="0"/>
          </a:p>
        </p:txBody>
      </p:sp>
      <p:sp>
        <p:nvSpPr>
          <p:cNvPr id="58" name="Rectangle 57"/>
          <p:cNvSpPr/>
          <p:nvPr/>
        </p:nvSpPr>
        <p:spPr>
          <a:xfrm>
            <a:off x="4892505" y="1749332"/>
            <a:ext cx="1657545" cy="461665"/>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tree edge</a:t>
            </a:r>
            <a:endParaRPr lang="en-US" sz="2400" dirty="0"/>
          </a:p>
        </p:txBody>
      </p:sp>
      <p:sp>
        <p:nvSpPr>
          <p:cNvPr id="3" name="Oval 2"/>
          <p:cNvSpPr/>
          <p:nvPr/>
        </p:nvSpPr>
        <p:spPr>
          <a:xfrm>
            <a:off x="4868652" y="1717279"/>
            <a:ext cx="61567" cy="51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flipH="1">
            <a:off x="4877018" y="2302073"/>
            <a:ext cx="8140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63944" y="2741758"/>
            <a:ext cx="8984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871157" y="3347417"/>
            <a:ext cx="8984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872800" y="3999356"/>
            <a:ext cx="8984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881570" y="4667830"/>
            <a:ext cx="8984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881570" y="5350677"/>
            <a:ext cx="8984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876372" y="6117106"/>
            <a:ext cx="8984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CE91CA6-49AD-4B42-9C97-45FC25E9D256}"/>
              </a:ext>
            </a:extLst>
          </p:cNvPr>
          <p:cNvSpPr/>
          <p:nvPr/>
        </p:nvSpPr>
        <p:spPr>
          <a:xfrm>
            <a:off x="1372879" y="79997"/>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
        <p:nvSpPr>
          <p:cNvPr id="51" name="Rectangle 50">
            <a:extLst>
              <a:ext uri="{FF2B5EF4-FFF2-40B4-BE49-F238E27FC236}">
                <a16:creationId xmlns:a16="http://schemas.microsoft.com/office/drawing/2014/main" id="{8B677361-8624-4974-8026-14FDE464C410}"/>
              </a:ext>
            </a:extLst>
          </p:cNvPr>
          <p:cNvSpPr/>
          <p:nvPr/>
        </p:nvSpPr>
        <p:spPr>
          <a:xfrm>
            <a:off x="6559476" y="1454591"/>
            <a:ext cx="4892044" cy="3785652"/>
          </a:xfrm>
          <a:prstGeom prst="rect">
            <a:avLst/>
          </a:prstGeom>
        </p:spPr>
        <p:txBody>
          <a:bodyPr wrap="square">
            <a:spAutoFit/>
          </a:bodyPr>
          <a:lstStyle/>
          <a:p>
            <a:pPr indent="457200"/>
            <a:r>
              <a:rPr lang="en-US" sz="2400" dirty="0">
                <a:latin typeface="Times New Roman" panose="02020603050405020304" pitchFamily="18" charset="0"/>
                <a:ea typeface="SimSun" panose="02010600030101010101" pitchFamily="2" charset="-122"/>
              </a:rPr>
              <a:t>   Input: An adjacency list:</a:t>
            </a:r>
            <a:endParaRPr lang="en-US" sz="2400" dirty="0">
              <a:latin typeface="Courier New" panose="02070309020205020404" pitchFamily="49"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a   →	b   →	e		</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b   →	a   →	c   →	f 	</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c   →	b   →	d   →	g	 </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d   →	c   →	h 				 </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e   →	a   →	f</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f   →	b   →	e   →	g</a:t>
            </a:r>
            <a:endParaRPr lang="en-US" sz="2400" dirty="0">
              <a:latin typeface="Courier New" panose="02070309020205020404" pitchFamily="49"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g   →	c   →	f   →	h</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h   →	d   →	g</a:t>
            </a:r>
            <a:endParaRPr lang="en-US" sz="24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14959551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7C2FB-1264-4DCB-9B97-B1766DA5642E}"/>
              </a:ext>
            </a:extLst>
          </p:cNvPr>
          <p:cNvSpPr txBox="1"/>
          <p:nvPr/>
        </p:nvSpPr>
        <p:spPr>
          <a:xfrm>
            <a:off x="4105072" y="2966936"/>
            <a:ext cx="3677055" cy="1077218"/>
          </a:xfrm>
          <a:prstGeom prst="rect">
            <a:avLst/>
          </a:prstGeom>
          <a:noFill/>
        </p:spPr>
        <p:txBody>
          <a:bodyPr wrap="square" rtlCol="0">
            <a:spAutoFit/>
          </a:bodyPr>
          <a:lstStyle/>
          <a:p>
            <a:pPr algn="ctr"/>
            <a:r>
              <a:rPr lang="en-US" sz="3200" dirty="0"/>
              <a:t>Breadth-First Search (BFS)</a:t>
            </a:r>
          </a:p>
        </p:txBody>
      </p:sp>
    </p:spTree>
    <p:extLst>
      <p:ext uri="{BB962C8B-B14F-4D97-AF65-F5344CB8AC3E}">
        <p14:creationId xmlns:p14="http://schemas.microsoft.com/office/powerpoint/2010/main" val="295448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319157"/>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0" name="Rectangle 22"/>
          <p:cNvSpPr>
            <a:spLocks noChangeArrowheads="1"/>
          </p:cNvSpPr>
          <p:nvPr/>
        </p:nvSpPr>
        <p:spPr bwMode="auto">
          <a:xfrm>
            <a:off x="1104547" y="914368"/>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                       w                     v                       u </a:t>
            </a: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336884"/>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351355"/>
            <a:ext cx="1295788" cy="488391"/>
          </a:xfrm>
          <a:prstGeom prst="ellipse">
            <a:avLst/>
          </a:prstGeom>
          <a:solidFill>
            <a:schemeClr val="bg1"/>
          </a:solidFill>
          <a:ln w="28575">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364038"/>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447456"/>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441838"/>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449075"/>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439647"/>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cxnSp>
        <p:nvCxnSpPr>
          <p:cNvPr id="5" name="Straight Connector 4"/>
          <p:cNvCxnSpPr>
            <a:stCxn id="2" idx="6"/>
            <a:endCxn id="24" idx="2"/>
          </p:cNvCxnSpPr>
          <p:nvPr/>
        </p:nvCxnSpPr>
        <p:spPr>
          <a:xfrm>
            <a:off x="2269097" y="1563353"/>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2"/>
          </p:cNvCxnSpPr>
          <p:nvPr/>
        </p:nvCxnSpPr>
        <p:spPr>
          <a:xfrm>
            <a:off x="4183911" y="1583432"/>
            <a:ext cx="662655" cy="12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 idx="4"/>
            <a:endCxn id="27" idx="0"/>
          </p:cNvCxnSpPr>
          <p:nvPr/>
        </p:nvCxnSpPr>
        <p:spPr>
          <a:xfrm flipH="1">
            <a:off x="1672962" y="1807548"/>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p:cNvCxnSpPr>
          <p:nvPr/>
        </p:nvCxnSpPr>
        <p:spPr>
          <a:xfrm flipV="1">
            <a:off x="2094493" y="1733480"/>
            <a:ext cx="1035266" cy="7854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53464" y="2704745"/>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96785" y="1825275"/>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998397" y="1742283"/>
            <a:ext cx="1035266" cy="7854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81682" y="1844762"/>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70385" y="1741825"/>
            <a:ext cx="911062" cy="786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4"/>
            <a:endCxn id="30" idx="0"/>
          </p:cNvCxnSpPr>
          <p:nvPr/>
        </p:nvCxnSpPr>
        <p:spPr>
          <a:xfrm>
            <a:off x="7411324" y="1852429"/>
            <a:ext cx="17219" cy="587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4789" y="2687018"/>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142354" y="2687018"/>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122941" y="1257587"/>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3.11</a:t>
            </a:r>
          </a:p>
        </p:txBody>
      </p:sp>
      <p:sp>
        <p:nvSpPr>
          <p:cNvPr id="37" name="Rectangle 36"/>
          <p:cNvSpPr/>
          <p:nvPr/>
        </p:nvSpPr>
        <p:spPr>
          <a:xfrm>
            <a:off x="9013372" y="2567724"/>
            <a:ext cx="2386476"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FIFO Queue  Q</a:t>
            </a:r>
            <a:endParaRPr lang="en-US" sz="2400" dirty="0"/>
          </a:p>
        </p:txBody>
      </p:sp>
      <p:pic>
        <p:nvPicPr>
          <p:cNvPr id="31" name="Picture 30" descr="Image result for smiley face images">
            <a:extLst>
              <a:ext uri="{FF2B5EF4-FFF2-40B4-BE49-F238E27FC236}">
                <a16:creationId xmlns:a16="http://schemas.microsoft.com/office/drawing/2014/main" id="{AC7ED073-4F29-47EF-8671-A611587F2B0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374" y="752770"/>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F625097-676F-49FC-82EB-023C82B361BB}"/>
              </a:ext>
            </a:extLst>
          </p:cNvPr>
          <p:cNvSpPr txBox="1"/>
          <p:nvPr/>
        </p:nvSpPr>
        <p:spPr>
          <a:xfrm>
            <a:off x="10036487" y="1382256"/>
            <a:ext cx="1647519" cy="461665"/>
          </a:xfrm>
          <a:prstGeom prst="rect">
            <a:avLst/>
          </a:prstGeom>
          <a:noFill/>
        </p:spPr>
        <p:txBody>
          <a:bodyPr wrap="square" rtlCol="0">
            <a:spAutoFit/>
          </a:bodyPr>
          <a:lstStyle/>
          <a:p>
            <a:r>
              <a:rPr lang="en-US" sz="2400" strike="sngStrike" dirty="0"/>
              <a:t>Figure 3.3</a:t>
            </a:r>
          </a:p>
        </p:txBody>
      </p:sp>
      <p:sp>
        <p:nvSpPr>
          <p:cNvPr id="34" name="Rectangle 33">
            <a:extLst>
              <a:ext uri="{FF2B5EF4-FFF2-40B4-BE49-F238E27FC236}">
                <a16:creationId xmlns:a16="http://schemas.microsoft.com/office/drawing/2014/main" id="{7F6A359A-8297-4CC5-A215-C504F397AC10}"/>
              </a:ext>
            </a:extLst>
          </p:cNvPr>
          <p:cNvSpPr/>
          <p:nvPr/>
        </p:nvSpPr>
        <p:spPr>
          <a:xfrm>
            <a:off x="1088129" y="139741"/>
            <a:ext cx="7156575"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 on Undirected Graph</a:t>
            </a:r>
          </a:p>
        </p:txBody>
      </p:sp>
      <mc:AlternateContent xmlns:mc="http://schemas.openxmlformats.org/markup-compatibility/2006">
        <mc:Choice xmlns:a14="http://schemas.microsoft.com/office/drawing/2010/main" Requires="a14">
          <p:graphicFrame>
            <p:nvGraphicFramePr>
              <p:cNvPr id="3" name="Table 3">
                <a:extLst>
                  <a:ext uri="{FF2B5EF4-FFF2-40B4-BE49-F238E27FC236}">
                    <a16:creationId xmlns:a16="http://schemas.microsoft.com/office/drawing/2014/main" id="{702FEEDD-19AA-438D-AA54-4823464DCF4E}"/>
                  </a:ext>
                </a:extLst>
              </p:cNvPr>
              <p:cNvGraphicFramePr>
                <a:graphicFrameLocks noGrp="1"/>
              </p:cNvGraphicFramePr>
              <p:nvPr>
                <p:extLst>
                  <p:ext uri="{D42A27DB-BD31-4B8C-83A1-F6EECF244321}">
                    <p14:modId xmlns:p14="http://schemas.microsoft.com/office/powerpoint/2010/main" val="1162346214"/>
                  </p:ext>
                </p:extLst>
              </p:nvPr>
            </p:nvGraphicFramePr>
            <p:xfrm>
              <a:off x="1286961" y="3236140"/>
              <a:ext cx="9160541" cy="3566160"/>
            </p:xfrm>
            <a:graphic>
              <a:graphicData uri="http://schemas.openxmlformats.org/drawingml/2006/table">
                <a:tbl>
                  <a:tblPr firstRow="1" bandRow="1">
                    <a:tableStyleId>{5C22544A-7EE6-4342-B048-85BDC9FD1C3A}</a:tableStyleId>
                  </a:tblPr>
                  <a:tblGrid>
                    <a:gridCol w="458027">
                      <a:extLst>
                        <a:ext uri="{9D8B030D-6E8A-4147-A177-3AD203B41FA5}">
                          <a16:colId xmlns:a16="http://schemas.microsoft.com/office/drawing/2014/main" val="230379825"/>
                        </a:ext>
                      </a:extLst>
                    </a:gridCol>
                    <a:gridCol w="458027">
                      <a:extLst>
                        <a:ext uri="{9D8B030D-6E8A-4147-A177-3AD203B41FA5}">
                          <a16:colId xmlns:a16="http://schemas.microsoft.com/office/drawing/2014/main" val="3372354008"/>
                        </a:ext>
                      </a:extLst>
                    </a:gridCol>
                    <a:gridCol w="458027">
                      <a:extLst>
                        <a:ext uri="{9D8B030D-6E8A-4147-A177-3AD203B41FA5}">
                          <a16:colId xmlns:a16="http://schemas.microsoft.com/office/drawing/2014/main" val="780965574"/>
                        </a:ext>
                      </a:extLst>
                    </a:gridCol>
                    <a:gridCol w="458027">
                      <a:extLst>
                        <a:ext uri="{9D8B030D-6E8A-4147-A177-3AD203B41FA5}">
                          <a16:colId xmlns:a16="http://schemas.microsoft.com/office/drawing/2014/main" val="942749801"/>
                        </a:ext>
                      </a:extLst>
                    </a:gridCol>
                    <a:gridCol w="458027">
                      <a:extLst>
                        <a:ext uri="{9D8B030D-6E8A-4147-A177-3AD203B41FA5}">
                          <a16:colId xmlns:a16="http://schemas.microsoft.com/office/drawing/2014/main" val="2285975967"/>
                        </a:ext>
                      </a:extLst>
                    </a:gridCol>
                    <a:gridCol w="458027">
                      <a:extLst>
                        <a:ext uri="{9D8B030D-6E8A-4147-A177-3AD203B41FA5}">
                          <a16:colId xmlns:a16="http://schemas.microsoft.com/office/drawing/2014/main" val="3304338549"/>
                        </a:ext>
                      </a:extLst>
                    </a:gridCol>
                    <a:gridCol w="458027">
                      <a:extLst>
                        <a:ext uri="{9D8B030D-6E8A-4147-A177-3AD203B41FA5}">
                          <a16:colId xmlns:a16="http://schemas.microsoft.com/office/drawing/2014/main" val="1386888886"/>
                        </a:ext>
                      </a:extLst>
                    </a:gridCol>
                    <a:gridCol w="458027">
                      <a:extLst>
                        <a:ext uri="{9D8B030D-6E8A-4147-A177-3AD203B41FA5}">
                          <a16:colId xmlns:a16="http://schemas.microsoft.com/office/drawing/2014/main" val="2024689684"/>
                        </a:ext>
                      </a:extLst>
                    </a:gridCol>
                    <a:gridCol w="458027">
                      <a:extLst>
                        <a:ext uri="{9D8B030D-6E8A-4147-A177-3AD203B41FA5}">
                          <a16:colId xmlns:a16="http://schemas.microsoft.com/office/drawing/2014/main" val="4080086222"/>
                        </a:ext>
                      </a:extLst>
                    </a:gridCol>
                    <a:gridCol w="458027">
                      <a:extLst>
                        <a:ext uri="{9D8B030D-6E8A-4147-A177-3AD203B41FA5}">
                          <a16:colId xmlns:a16="http://schemas.microsoft.com/office/drawing/2014/main" val="3454351814"/>
                        </a:ext>
                      </a:extLst>
                    </a:gridCol>
                    <a:gridCol w="350805">
                      <a:extLst>
                        <a:ext uri="{9D8B030D-6E8A-4147-A177-3AD203B41FA5}">
                          <a16:colId xmlns:a16="http://schemas.microsoft.com/office/drawing/2014/main" val="3063496477"/>
                        </a:ext>
                      </a:extLst>
                    </a:gridCol>
                    <a:gridCol w="565250">
                      <a:extLst>
                        <a:ext uri="{9D8B030D-6E8A-4147-A177-3AD203B41FA5}">
                          <a16:colId xmlns:a16="http://schemas.microsoft.com/office/drawing/2014/main" val="1323427358"/>
                        </a:ext>
                      </a:extLst>
                    </a:gridCol>
                    <a:gridCol w="458027">
                      <a:extLst>
                        <a:ext uri="{9D8B030D-6E8A-4147-A177-3AD203B41FA5}">
                          <a16:colId xmlns:a16="http://schemas.microsoft.com/office/drawing/2014/main" val="12132399"/>
                        </a:ext>
                      </a:extLst>
                    </a:gridCol>
                    <a:gridCol w="458027">
                      <a:extLst>
                        <a:ext uri="{9D8B030D-6E8A-4147-A177-3AD203B41FA5}">
                          <a16:colId xmlns:a16="http://schemas.microsoft.com/office/drawing/2014/main" val="1261493311"/>
                        </a:ext>
                      </a:extLst>
                    </a:gridCol>
                    <a:gridCol w="458027">
                      <a:extLst>
                        <a:ext uri="{9D8B030D-6E8A-4147-A177-3AD203B41FA5}">
                          <a16:colId xmlns:a16="http://schemas.microsoft.com/office/drawing/2014/main" val="62110016"/>
                        </a:ext>
                      </a:extLst>
                    </a:gridCol>
                    <a:gridCol w="458027">
                      <a:extLst>
                        <a:ext uri="{9D8B030D-6E8A-4147-A177-3AD203B41FA5}">
                          <a16:colId xmlns:a16="http://schemas.microsoft.com/office/drawing/2014/main" val="2522948409"/>
                        </a:ext>
                      </a:extLst>
                    </a:gridCol>
                    <a:gridCol w="458027">
                      <a:extLst>
                        <a:ext uri="{9D8B030D-6E8A-4147-A177-3AD203B41FA5}">
                          <a16:colId xmlns:a16="http://schemas.microsoft.com/office/drawing/2014/main" val="1223643747"/>
                        </a:ext>
                      </a:extLst>
                    </a:gridCol>
                    <a:gridCol w="458027">
                      <a:extLst>
                        <a:ext uri="{9D8B030D-6E8A-4147-A177-3AD203B41FA5}">
                          <a16:colId xmlns:a16="http://schemas.microsoft.com/office/drawing/2014/main" val="3200178116"/>
                        </a:ext>
                      </a:extLst>
                    </a:gridCol>
                    <a:gridCol w="458027">
                      <a:extLst>
                        <a:ext uri="{9D8B030D-6E8A-4147-A177-3AD203B41FA5}">
                          <a16:colId xmlns:a16="http://schemas.microsoft.com/office/drawing/2014/main" val="740982599"/>
                        </a:ext>
                      </a:extLst>
                    </a:gridCol>
                    <a:gridCol w="458027">
                      <a:extLst>
                        <a:ext uri="{9D8B030D-6E8A-4147-A177-3AD203B41FA5}">
                          <a16:colId xmlns:a16="http://schemas.microsoft.com/office/drawing/2014/main" val="2714090832"/>
                        </a:ext>
                      </a:extLst>
                    </a:gridCol>
                  </a:tblGrid>
                  <a:tr h="370840">
                    <a:tc gridSpan="9">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70840">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s0</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70840">
                    <a:tc>
                      <a:txBody>
                        <a:bodyPr/>
                        <a:lstStyle/>
                        <a:p>
                          <a:r>
                            <a:rPr lang="en-US" sz="2000"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70840">
                    <a:tc>
                      <a:txBody>
                        <a:bodyPr/>
                        <a:lstStyle/>
                        <a:p>
                          <a:r>
                            <a:rPr lang="en-US" sz="2000"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70840">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dirty="0">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70840">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w0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70840">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x0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70840">
                    <a:tc>
                      <a:txBody>
                        <a:bodyPr/>
                        <a:lstStyle/>
                        <a:p>
                          <a:r>
                            <a:rPr lang="en-US" sz="2000"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y0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70840">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Choice>
        <mc:Fallback>
          <p:graphicFrame>
            <p:nvGraphicFramePr>
              <p:cNvPr id="3" name="Table 3">
                <a:extLst>
                  <a:ext uri="{FF2B5EF4-FFF2-40B4-BE49-F238E27FC236}">
                    <a16:creationId xmlns:a16="http://schemas.microsoft.com/office/drawing/2014/main" id="{702FEEDD-19AA-438D-AA54-4823464DCF4E}"/>
                  </a:ext>
                </a:extLst>
              </p:cNvPr>
              <p:cNvGraphicFramePr>
                <a:graphicFrameLocks noGrp="1"/>
              </p:cNvGraphicFramePr>
              <p:nvPr>
                <p:extLst>
                  <p:ext uri="{D42A27DB-BD31-4B8C-83A1-F6EECF244321}">
                    <p14:modId xmlns:p14="http://schemas.microsoft.com/office/powerpoint/2010/main" val="1162346214"/>
                  </p:ext>
                </p:extLst>
              </p:nvPr>
            </p:nvGraphicFramePr>
            <p:xfrm>
              <a:off x="1286961" y="3236140"/>
              <a:ext cx="9160541" cy="3566160"/>
            </p:xfrm>
            <a:graphic>
              <a:graphicData uri="http://schemas.openxmlformats.org/drawingml/2006/table">
                <a:tbl>
                  <a:tblPr firstRow="1" bandRow="1">
                    <a:tableStyleId>{5C22544A-7EE6-4342-B048-85BDC9FD1C3A}</a:tableStyleId>
                  </a:tblPr>
                  <a:tblGrid>
                    <a:gridCol w="458027">
                      <a:extLst>
                        <a:ext uri="{9D8B030D-6E8A-4147-A177-3AD203B41FA5}">
                          <a16:colId xmlns:a16="http://schemas.microsoft.com/office/drawing/2014/main" val="230379825"/>
                        </a:ext>
                      </a:extLst>
                    </a:gridCol>
                    <a:gridCol w="458027">
                      <a:extLst>
                        <a:ext uri="{9D8B030D-6E8A-4147-A177-3AD203B41FA5}">
                          <a16:colId xmlns:a16="http://schemas.microsoft.com/office/drawing/2014/main" val="3372354008"/>
                        </a:ext>
                      </a:extLst>
                    </a:gridCol>
                    <a:gridCol w="458027">
                      <a:extLst>
                        <a:ext uri="{9D8B030D-6E8A-4147-A177-3AD203B41FA5}">
                          <a16:colId xmlns:a16="http://schemas.microsoft.com/office/drawing/2014/main" val="780965574"/>
                        </a:ext>
                      </a:extLst>
                    </a:gridCol>
                    <a:gridCol w="458027">
                      <a:extLst>
                        <a:ext uri="{9D8B030D-6E8A-4147-A177-3AD203B41FA5}">
                          <a16:colId xmlns:a16="http://schemas.microsoft.com/office/drawing/2014/main" val="942749801"/>
                        </a:ext>
                      </a:extLst>
                    </a:gridCol>
                    <a:gridCol w="458027">
                      <a:extLst>
                        <a:ext uri="{9D8B030D-6E8A-4147-A177-3AD203B41FA5}">
                          <a16:colId xmlns:a16="http://schemas.microsoft.com/office/drawing/2014/main" val="2285975967"/>
                        </a:ext>
                      </a:extLst>
                    </a:gridCol>
                    <a:gridCol w="458027">
                      <a:extLst>
                        <a:ext uri="{9D8B030D-6E8A-4147-A177-3AD203B41FA5}">
                          <a16:colId xmlns:a16="http://schemas.microsoft.com/office/drawing/2014/main" val="3304338549"/>
                        </a:ext>
                      </a:extLst>
                    </a:gridCol>
                    <a:gridCol w="458027">
                      <a:extLst>
                        <a:ext uri="{9D8B030D-6E8A-4147-A177-3AD203B41FA5}">
                          <a16:colId xmlns:a16="http://schemas.microsoft.com/office/drawing/2014/main" val="1386888886"/>
                        </a:ext>
                      </a:extLst>
                    </a:gridCol>
                    <a:gridCol w="458027">
                      <a:extLst>
                        <a:ext uri="{9D8B030D-6E8A-4147-A177-3AD203B41FA5}">
                          <a16:colId xmlns:a16="http://schemas.microsoft.com/office/drawing/2014/main" val="2024689684"/>
                        </a:ext>
                      </a:extLst>
                    </a:gridCol>
                    <a:gridCol w="458027">
                      <a:extLst>
                        <a:ext uri="{9D8B030D-6E8A-4147-A177-3AD203B41FA5}">
                          <a16:colId xmlns:a16="http://schemas.microsoft.com/office/drawing/2014/main" val="4080086222"/>
                        </a:ext>
                      </a:extLst>
                    </a:gridCol>
                    <a:gridCol w="458027">
                      <a:extLst>
                        <a:ext uri="{9D8B030D-6E8A-4147-A177-3AD203B41FA5}">
                          <a16:colId xmlns:a16="http://schemas.microsoft.com/office/drawing/2014/main" val="3454351814"/>
                        </a:ext>
                      </a:extLst>
                    </a:gridCol>
                    <a:gridCol w="350805">
                      <a:extLst>
                        <a:ext uri="{9D8B030D-6E8A-4147-A177-3AD203B41FA5}">
                          <a16:colId xmlns:a16="http://schemas.microsoft.com/office/drawing/2014/main" val="3063496477"/>
                        </a:ext>
                      </a:extLst>
                    </a:gridCol>
                    <a:gridCol w="565250">
                      <a:extLst>
                        <a:ext uri="{9D8B030D-6E8A-4147-A177-3AD203B41FA5}">
                          <a16:colId xmlns:a16="http://schemas.microsoft.com/office/drawing/2014/main" val="1323427358"/>
                        </a:ext>
                      </a:extLst>
                    </a:gridCol>
                    <a:gridCol w="458027">
                      <a:extLst>
                        <a:ext uri="{9D8B030D-6E8A-4147-A177-3AD203B41FA5}">
                          <a16:colId xmlns:a16="http://schemas.microsoft.com/office/drawing/2014/main" val="12132399"/>
                        </a:ext>
                      </a:extLst>
                    </a:gridCol>
                    <a:gridCol w="458027">
                      <a:extLst>
                        <a:ext uri="{9D8B030D-6E8A-4147-A177-3AD203B41FA5}">
                          <a16:colId xmlns:a16="http://schemas.microsoft.com/office/drawing/2014/main" val="1261493311"/>
                        </a:ext>
                      </a:extLst>
                    </a:gridCol>
                    <a:gridCol w="458027">
                      <a:extLst>
                        <a:ext uri="{9D8B030D-6E8A-4147-A177-3AD203B41FA5}">
                          <a16:colId xmlns:a16="http://schemas.microsoft.com/office/drawing/2014/main" val="62110016"/>
                        </a:ext>
                      </a:extLst>
                    </a:gridCol>
                    <a:gridCol w="458027">
                      <a:extLst>
                        <a:ext uri="{9D8B030D-6E8A-4147-A177-3AD203B41FA5}">
                          <a16:colId xmlns:a16="http://schemas.microsoft.com/office/drawing/2014/main" val="2522948409"/>
                        </a:ext>
                      </a:extLst>
                    </a:gridCol>
                    <a:gridCol w="458027">
                      <a:extLst>
                        <a:ext uri="{9D8B030D-6E8A-4147-A177-3AD203B41FA5}">
                          <a16:colId xmlns:a16="http://schemas.microsoft.com/office/drawing/2014/main" val="1223643747"/>
                        </a:ext>
                      </a:extLst>
                    </a:gridCol>
                    <a:gridCol w="458027">
                      <a:extLst>
                        <a:ext uri="{9D8B030D-6E8A-4147-A177-3AD203B41FA5}">
                          <a16:colId xmlns:a16="http://schemas.microsoft.com/office/drawing/2014/main" val="3200178116"/>
                        </a:ext>
                      </a:extLst>
                    </a:gridCol>
                    <a:gridCol w="458027">
                      <a:extLst>
                        <a:ext uri="{9D8B030D-6E8A-4147-A177-3AD203B41FA5}">
                          <a16:colId xmlns:a16="http://schemas.microsoft.com/office/drawing/2014/main" val="740982599"/>
                        </a:ext>
                      </a:extLst>
                    </a:gridCol>
                    <a:gridCol w="458027">
                      <a:extLst>
                        <a:ext uri="{9D8B030D-6E8A-4147-A177-3AD203B41FA5}">
                          <a16:colId xmlns:a16="http://schemas.microsoft.com/office/drawing/2014/main" val="2714090832"/>
                        </a:ext>
                      </a:extLst>
                    </a:gridCol>
                  </a:tblGrid>
                  <a:tr h="396240">
                    <a:tc gridSpan="9">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96240">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01333" t="-107692" r="-1809333" b="-729231"/>
                          </a:stretch>
                        </a:blip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297368" t="-107692" r="-1586842" b="-729231"/>
                          </a:stretch>
                        </a:blip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502667" t="-107692" r="-1408000" b="-729231"/>
                          </a:stretch>
                        </a:blip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s0</a:t>
                          </a:r>
                        </a:p>
                      </a:txBody>
                      <a:tcPr>
                        <a:solidFill>
                          <a:schemeClr val="bg1"/>
                        </a:solidFill>
                      </a:tcPr>
                    </a:tc>
                    <a:tc>
                      <a:txBody>
                        <a:bodyPr/>
                        <a:lstStyle/>
                        <a:p>
                          <a:endParaRPr lang="en-US"/>
                        </a:p>
                      </a:txBody>
                      <a:tcPr>
                        <a:blipFill>
                          <a:blip r:embed="rId3"/>
                          <a:stretch>
                            <a:fillRect l="-1204000" t="-107692" r="-706667" b="-729231"/>
                          </a:stretch>
                        </a:blip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4000" t="-107692" r="-506667" b="-729231"/>
                          </a:stretch>
                        </a:blip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582895" t="-107692" r="-301316" b="-729231"/>
                          </a:stretch>
                        </a:blip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96240">
                    <a:tc>
                      <a:txBody>
                        <a:bodyPr/>
                        <a:lstStyle/>
                        <a:p>
                          <a:r>
                            <a:rPr lang="en-US" sz="2000"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01333" t="-207692" r="-1809333" b="-629231"/>
                          </a:stretch>
                        </a:blipFill>
                      </a:tcPr>
                    </a:tc>
                    <a:tc>
                      <a:txBody>
                        <a:bodyPr/>
                        <a:lstStyle/>
                        <a:p>
                          <a:r>
                            <a:rPr lang="en-US" sz="2000"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297368" t="-207692" r="-1586842" b="-629231"/>
                          </a:stretch>
                        </a:blip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204000" t="-207692" r="-706667" b="-629231"/>
                          </a:stretch>
                        </a:blipFill>
                      </a:tcPr>
                    </a:tc>
                    <a:tc>
                      <a:txBody>
                        <a:bodyPr/>
                        <a:lstStyle/>
                        <a:p>
                          <a:r>
                            <a:rPr lang="en-US" sz="2000"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404000" t="-207692" r="-506667" b="-629231"/>
                          </a:stretch>
                        </a:blip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96240">
                    <a:tc>
                      <a:txBody>
                        <a:bodyPr/>
                        <a:lstStyle/>
                        <a:p>
                          <a:r>
                            <a:rPr lang="en-US" sz="2000"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01333" t="-307692" r="-1809333" b="-529231"/>
                          </a:stretch>
                        </a:blipFill>
                      </a:tcPr>
                    </a:tc>
                    <a:tc>
                      <a:txBody>
                        <a:bodyPr/>
                        <a:lstStyle/>
                        <a:p>
                          <a:r>
                            <a:rPr lang="en-US" sz="2000"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297368" t="-307692" r="-1586842" b="-529231"/>
                          </a:stretch>
                        </a:blip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204000" t="-307692" r="-706667" b="-529231"/>
                          </a:stretch>
                        </a:blipFill>
                      </a:tcPr>
                    </a:tc>
                    <a:tc>
                      <a:txBody>
                        <a:bodyPr/>
                        <a:lstStyle/>
                        <a:p>
                          <a:r>
                            <a:rPr lang="en-US" sz="2000"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4000" t="-307692" r="-506667" b="-529231"/>
                          </a:stretch>
                        </a:blip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96240">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01333" t="-401515" r="-1809333" b="-421212"/>
                          </a:stretch>
                        </a:blipFill>
                      </a:tcPr>
                    </a:tc>
                    <a:tc>
                      <a:txBody>
                        <a:bodyPr/>
                        <a:lstStyle/>
                        <a:p>
                          <a:r>
                            <a:rPr lang="en-US" sz="2000"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297368" t="-401515" r="-1586842" b="-421212"/>
                          </a:stretch>
                        </a:blipFill>
                      </a:tcPr>
                    </a:tc>
                    <a:tc>
                      <a:txBody>
                        <a:bodyPr/>
                        <a:lstStyle/>
                        <a:p>
                          <a:r>
                            <a:rPr lang="en-US" sz="2000"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502667" t="-401515" r="-1408000" b="-421212"/>
                          </a:stretch>
                        </a:blip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702667" t="-401515" r="-1208000" b="-421212"/>
                          </a:stretch>
                        </a:blip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dirty="0">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204000" t="-401515" r="-706667" b="-421212"/>
                          </a:stretch>
                        </a:blipFill>
                      </a:tcPr>
                    </a:tc>
                    <a:tc>
                      <a:txBody>
                        <a:bodyPr/>
                        <a:lstStyle/>
                        <a:p>
                          <a:r>
                            <a:rPr lang="en-US" sz="2000"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4000" t="-401515" r="-506667" b="-421212"/>
                          </a:stretch>
                        </a:blipFill>
                      </a:tcPr>
                    </a:tc>
                    <a:tc>
                      <a:txBody>
                        <a:bodyPr/>
                        <a:lstStyle/>
                        <a:p>
                          <a:r>
                            <a:rPr lang="en-US" sz="2000"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582895" t="-401515" r="-301316" b="-421212"/>
                          </a:stretch>
                        </a:blip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805333" t="-401515" r="-105333" b="-421212"/>
                          </a:stretch>
                        </a:blip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96240">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01333" t="-509231" r="-1809333" b="-327692"/>
                          </a:stretch>
                        </a:blip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297368" t="-509231" r="-1586842" b="-327692"/>
                          </a:stretch>
                        </a:blip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502667" t="-509231" r="-1408000" b="-327692"/>
                          </a:stretch>
                        </a:blip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702667" t="-509231" r="-1208000" b="-327692"/>
                          </a:stretch>
                        </a:blip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w0</a:t>
                          </a:r>
                        </a:p>
                      </a:txBody>
                      <a:tcPr>
                        <a:solidFill>
                          <a:schemeClr val="bg1"/>
                        </a:solidFill>
                      </a:tcPr>
                    </a:tc>
                    <a:tc>
                      <a:txBody>
                        <a:bodyPr/>
                        <a:lstStyle/>
                        <a:p>
                          <a:endParaRPr lang="en-US"/>
                        </a:p>
                      </a:txBody>
                      <a:tcPr>
                        <a:blipFill>
                          <a:blip r:embed="rId3"/>
                          <a:stretch>
                            <a:fillRect l="-1204000" t="-509231" r="-706667" b="-327692"/>
                          </a:stretch>
                        </a:blipFill>
                      </a:tcPr>
                    </a:tc>
                    <a:tc>
                      <a:txBody>
                        <a:bodyPr/>
                        <a:lstStyle/>
                        <a:p>
                          <a:r>
                            <a:rPr lang="en-US" sz="2000"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404000" t="-509231" r="-506667" b="-327692"/>
                          </a:stretch>
                        </a:blip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582895" t="-509231" r="-301316" b="-327692"/>
                          </a:stretch>
                        </a:blip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805333" t="-509231" r="-105333" b="-327692"/>
                          </a:stretch>
                        </a:blip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96240">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01333" t="-609231" r="-1809333" b="-227692"/>
                          </a:stretch>
                        </a:blip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297368" t="-609231" r="-1586842" b="-227692"/>
                          </a:stretch>
                        </a:blip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502667" t="-609231" r="-1408000" b="-227692"/>
                          </a:stretch>
                        </a:blipFill>
                      </a:tcPr>
                    </a:tc>
                    <a:tc>
                      <a:txBody>
                        <a:bodyPr/>
                        <a:lstStyle/>
                        <a:p>
                          <a:r>
                            <a:rPr lang="en-US" sz="2000"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x0</a:t>
                          </a:r>
                        </a:p>
                      </a:txBody>
                      <a:tcPr>
                        <a:solidFill>
                          <a:schemeClr val="bg1"/>
                        </a:solidFill>
                      </a:tcPr>
                    </a:tc>
                    <a:tc>
                      <a:txBody>
                        <a:bodyPr/>
                        <a:lstStyle/>
                        <a:p>
                          <a:endParaRPr lang="en-US"/>
                        </a:p>
                      </a:txBody>
                      <a:tcPr>
                        <a:blipFill>
                          <a:blip r:embed="rId3"/>
                          <a:stretch>
                            <a:fillRect l="-1204000" t="-609231" r="-706667" b="-227692"/>
                          </a:stretch>
                        </a:blip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404000" t="-609231" r="-506667" b="-227692"/>
                          </a:stretch>
                        </a:blip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582895" t="-609231" r="-301316" b="-227692"/>
                          </a:stretch>
                        </a:blipFill>
                      </a:tcPr>
                    </a:tc>
                    <a:tc>
                      <a:txBody>
                        <a:bodyPr/>
                        <a:lstStyle/>
                        <a:p>
                          <a:r>
                            <a:rPr lang="en-US" sz="2000"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96240">
                    <a:tc>
                      <a:txBody>
                        <a:bodyPr/>
                        <a:lstStyle/>
                        <a:p>
                          <a:r>
                            <a:rPr lang="en-US" sz="2000"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101333" t="-709231" r="-1809333" b="-127692"/>
                          </a:stretch>
                        </a:blip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297368" t="-709231" r="-1586842" b="-127692"/>
                          </a:stretch>
                        </a:blip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y0</a:t>
                          </a:r>
                        </a:p>
                      </a:txBody>
                      <a:tcPr>
                        <a:solidFill>
                          <a:schemeClr val="bg1"/>
                        </a:solidFill>
                      </a:tcPr>
                    </a:tc>
                    <a:tc>
                      <a:txBody>
                        <a:bodyPr/>
                        <a:lstStyle/>
                        <a:p>
                          <a:endParaRPr lang="en-US"/>
                        </a:p>
                      </a:txBody>
                      <a:tcPr>
                        <a:blipFill>
                          <a:blip r:embed="rId3"/>
                          <a:stretch>
                            <a:fillRect l="-1204000" t="-709231" r="-706667" b="-127692"/>
                          </a:stretch>
                        </a:blip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404000" t="-709231" r="-506667" b="-127692"/>
                          </a:stretch>
                        </a:blip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96240">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01333" t="-809231" r="-1809333" b="-27692"/>
                          </a:stretch>
                        </a:blip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297368" t="-809231" r="-1586842" b="-27692"/>
                          </a:stretch>
                        </a:blip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502667" t="-809231" r="-1408000" b="-27692"/>
                          </a:stretch>
                        </a:blip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702667" t="-809231" r="-1208000" b="-27692"/>
                          </a:stretch>
                        </a:blip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z0</a:t>
                          </a:r>
                        </a:p>
                      </a:txBody>
                      <a:tcPr>
                        <a:solidFill>
                          <a:schemeClr val="bg1"/>
                        </a:solidFill>
                      </a:tcPr>
                    </a:tc>
                    <a:tc>
                      <a:txBody>
                        <a:bodyPr/>
                        <a:lstStyle/>
                        <a:p>
                          <a:endParaRPr lang="en-US"/>
                        </a:p>
                      </a:txBody>
                      <a:tcPr>
                        <a:blipFill>
                          <a:blip r:embed="rId3"/>
                          <a:stretch>
                            <a:fillRect l="-1204000" t="-809231" r="-706667" b="-27692"/>
                          </a:stretch>
                        </a:blipFill>
                      </a:tcPr>
                    </a:tc>
                    <a:tc>
                      <a:txBody>
                        <a:bodyPr/>
                        <a:lstStyle/>
                        <a:p>
                          <a:r>
                            <a:rPr lang="en-US" sz="2000"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4000" t="-809231" r="-506667" b="-27692"/>
                          </a:stretch>
                        </a:blipFill>
                      </a:tcPr>
                    </a:tc>
                    <a:tc>
                      <a:txBody>
                        <a:bodyPr/>
                        <a:lstStyle/>
                        <a:p>
                          <a:r>
                            <a:rPr lang="en-US" sz="2000"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582895" t="-809231" r="-301316" b="-27692"/>
                          </a:stretch>
                        </a:blipFill>
                      </a:tcPr>
                    </a:tc>
                    <a:tc>
                      <a:txBody>
                        <a:bodyPr/>
                        <a:lstStyle/>
                        <a:p>
                          <a:r>
                            <a:rPr lang="en-US" sz="2000"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805333" t="-809231" r="-105333" b="-27692"/>
                          </a:stretch>
                        </a:blipFill>
                      </a:tcPr>
                    </a:tc>
                    <a:tc>
                      <a:txBody>
                        <a:bodyPr/>
                        <a:lstStyle/>
                        <a:p>
                          <a:r>
                            <a:rPr lang="en-US" sz="2000" dirty="0">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Fallback>
      </mc:AlternateContent>
      <p:sp>
        <p:nvSpPr>
          <p:cNvPr id="36" name="Text Box 914">
            <a:extLst>
              <a:ext uri="{FF2B5EF4-FFF2-40B4-BE49-F238E27FC236}">
                <a16:creationId xmlns:a16="http://schemas.microsoft.com/office/drawing/2014/main" id="{E6AD3BE3-7421-47E5-86C2-6BB1C476B63C}"/>
              </a:ext>
            </a:extLst>
          </p:cNvPr>
          <p:cNvSpPr txBox="1"/>
          <p:nvPr/>
        </p:nvSpPr>
        <p:spPr>
          <a:xfrm>
            <a:off x="9144633" y="2050082"/>
            <a:ext cx="1702543" cy="5138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69139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280239"/>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0" name="Rectangle 22"/>
          <p:cNvSpPr>
            <a:spLocks noChangeArrowheads="1"/>
          </p:cNvSpPr>
          <p:nvPr/>
        </p:nvSpPr>
        <p:spPr bwMode="auto">
          <a:xfrm>
            <a:off x="910136" y="875460"/>
            <a:ext cx="732129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                     w                     </a:t>
            </a:r>
            <a:r>
              <a:rPr lang="en-US" altLang="en-US" sz="2400" b="1" dirty="0">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                        u</a:t>
            </a: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297966"/>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312437"/>
            <a:ext cx="1295788" cy="488391"/>
          </a:xfrm>
          <a:prstGeom prst="ellipse">
            <a:avLst/>
          </a:prstGeom>
          <a:ln w="28575">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325120"/>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408538"/>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402920"/>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410157"/>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400729"/>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cxnSp>
        <p:nvCxnSpPr>
          <p:cNvPr id="5" name="Straight Connector 4"/>
          <p:cNvCxnSpPr>
            <a:stCxn id="2" idx="6"/>
            <a:endCxn id="24" idx="2"/>
          </p:cNvCxnSpPr>
          <p:nvPr/>
        </p:nvCxnSpPr>
        <p:spPr>
          <a:xfrm>
            <a:off x="2269097" y="1524435"/>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2"/>
          </p:cNvCxnSpPr>
          <p:nvPr/>
        </p:nvCxnSpPr>
        <p:spPr>
          <a:xfrm>
            <a:off x="4183911" y="1544514"/>
            <a:ext cx="662655" cy="12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 idx="4"/>
            <a:endCxn id="27" idx="0"/>
          </p:cNvCxnSpPr>
          <p:nvPr/>
        </p:nvCxnSpPr>
        <p:spPr>
          <a:xfrm flipH="1">
            <a:off x="1672962" y="1768630"/>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p:cNvCxnSpPr>
          <p:nvPr/>
        </p:nvCxnSpPr>
        <p:spPr>
          <a:xfrm flipV="1">
            <a:off x="2094493" y="1694562"/>
            <a:ext cx="1035266" cy="7854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53464" y="2665827"/>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96785" y="1786357"/>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998397" y="1703365"/>
            <a:ext cx="1035266" cy="7854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81682" y="1805844"/>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70385" y="1702907"/>
            <a:ext cx="911062" cy="786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4"/>
            <a:endCxn id="30" idx="0"/>
          </p:cNvCxnSpPr>
          <p:nvPr/>
        </p:nvCxnSpPr>
        <p:spPr>
          <a:xfrm>
            <a:off x="7411324" y="1813511"/>
            <a:ext cx="17219" cy="587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4789" y="2648100"/>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142354" y="2648100"/>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362175" y="608719"/>
            <a:ext cx="16475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3.11</a:t>
            </a:r>
          </a:p>
        </p:txBody>
      </p:sp>
      <p:sp>
        <p:nvSpPr>
          <p:cNvPr id="37" name="Rectangle 36"/>
          <p:cNvSpPr/>
          <p:nvPr/>
        </p:nvSpPr>
        <p:spPr>
          <a:xfrm>
            <a:off x="8236152" y="1856478"/>
            <a:ext cx="2247467"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FIFO Queue  Q</a:t>
            </a:r>
            <a:endParaRPr lang="en-US" sz="2400" dirty="0"/>
          </a:p>
        </p:txBody>
      </p:sp>
      <p:sp>
        <p:nvSpPr>
          <p:cNvPr id="56" name="Text Box 914"/>
          <p:cNvSpPr txBox="1"/>
          <p:nvPr/>
        </p:nvSpPr>
        <p:spPr>
          <a:xfrm>
            <a:off x="8307151" y="1348731"/>
            <a:ext cx="1702543" cy="5138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s</a:t>
            </a:r>
          </a:p>
        </p:txBody>
      </p:sp>
      <p:sp>
        <p:nvSpPr>
          <p:cNvPr id="58" name="Oval 57"/>
          <p:cNvSpPr>
            <a:spLocks noChangeArrowheads="1"/>
          </p:cNvSpPr>
          <p:nvPr/>
        </p:nvSpPr>
        <p:spPr bwMode="auto">
          <a:xfrm>
            <a:off x="9823792" y="2459280"/>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s</a:t>
            </a:r>
          </a:p>
        </p:txBody>
      </p:sp>
      <p:pic>
        <p:nvPicPr>
          <p:cNvPr id="34" name="Picture 33" descr="Image result for smiley face images">
            <a:extLst>
              <a:ext uri="{FF2B5EF4-FFF2-40B4-BE49-F238E27FC236}">
                <a16:creationId xmlns:a16="http://schemas.microsoft.com/office/drawing/2014/main" id="{4442B286-7CED-4264-8E8B-120077A4435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374" y="752770"/>
            <a:ext cx="603453" cy="444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36" name="Table 3">
                <a:extLst>
                  <a:ext uri="{FF2B5EF4-FFF2-40B4-BE49-F238E27FC236}">
                    <a16:creationId xmlns:a16="http://schemas.microsoft.com/office/drawing/2014/main" id="{9DFA6421-B629-4D00-8DAD-1337FE832892}"/>
                  </a:ext>
                </a:extLst>
              </p:cNvPr>
              <p:cNvGraphicFramePr>
                <a:graphicFrameLocks noGrp="1"/>
              </p:cNvGraphicFramePr>
              <p:nvPr>
                <p:extLst>
                  <p:ext uri="{D42A27DB-BD31-4B8C-83A1-F6EECF244321}">
                    <p14:modId xmlns:p14="http://schemas.microsoft.com/office/powerpoint/2010/main" val="1882972637"/>
                  </p:ext>
                </p:extLst>
              </p:nvPr>
            </p:nvGraphicFramePr>
            <p:xfrm>
              <a:off x="1218735" y="3230501"/>
              <a:ext cx="9160541" cy="3566160"/>
            </p:xfrm>
            <a:graphic>
              <a:graphicData uri="http://schemas.openxmlformats.org/drawingml/2006/table">
                <a:tbl>
                  <a:tblPr firstRow="1" bandRow="1">
                    <a:tableStyleId>{5C22544A-7EE6-4342-B048-85BDC9FD1C3A}</a:tableStyleId>
                  </a:tblPr>
                  <a:tblGrid>
                    <a:gridCol w="458027">
                      <a:extLst>
                        <a:ext uri="{9D8B030D-6E8A-4147-A177-3AD203B41FA5}">
                          <a16:colId xmlns:a16="http://schemas.microsoft.com/office/drawing/2014/main" val="230379825"/>
                        </a:ext>
                      </a:extLst>
                    </a:gridCol>
                    <a:gridCol w="458027">
                      <a:extLst>
                        <a:ext uri="{9D8B030D-6E8A-4147-A177-3AD203B41FA5}">
                          <a16:colId xmlns:a16="http://schemas.microsoft.com/office/drawing/2014/main" val="3372354008"/>
                        </a:ext>
                      </a:extLst>
                    </a:gridCol>
                    <a:gridCol w="458027">
                      <a:extLst>
                        <a:ext uri="{9D8B030D-6E8A-4147-A177-3AD203B41FA5}">
                          <a16:colId xmlns:a16="http://schemas.microsoft.com/office/drawing/2014/main" val="780965574"/>
                        </a:ext>
                      </a:extLst>
                    </a:gridCol>
                    <a:gridCol w="458027">
                      <a:extLst>
                        <a:ext uri="{9D8B030D-6E8A-4147-A177-3AD203B41FA5}">
                          <a16:colId xmlns:a16="http://schemas.microsoft.com/office/drawing/2014/main" val="942749801"/>
                        </a:ext>
                      </a:extLst>
                    </a:gridCol>
                    <a:gridCol w="458027">
                      <a:extLst>
                        <a:ext uri="{9D8B030D-6E8A-4147-A177-3AD203B41FA5}">
                          <a16:colId xmlns:a16="http://schemas.microsoft.com/office/drawing/2014/main" val="2285975967"/>
                        </a:ext>
                      </a:extLst>
                    </a:gridCol>
                    <a:gridCol w="458027">
                      <a:extLst>
                        <a:ext uri="{9D8B030D-6E8A-4147-A177-3AD203B41FA5}">
                          <a16:colId xmlns:a16="http://schemas.microsoft.com/office/drawing/2014/main" val="3304338549"/>
                        </a:ext>
                      </a:extLst>
                    </a:gridCol>
                    <a:gridCol w="458027">
                      <a:extLst>
                        <a:ext uri="{9D8B030D-6E8A-4147-A177-3AD203B41FA5}">
                          <a16:colId xmlns:a16="http://schemas.microsoft.com/office/drawing/2014/main" val="1386888886"/>
                        </a:ext>
                      </a:extLst>
                    </a:gridCol>
                    <a:gridCol w="458027">
                      <a:extLst>
                        <a:ext uri="{9D8B030D-6E8A-4147-A177-3AD203B41FA5}">
                          <a16:colId xmlns:a16="http://schemas.microsoft.com/office/drawing/2014/main" val="2024689684"/>
                        </a:ext>
                      </a:extLst>
                    </a:gridCol>
                    <a:gridCol w="458027">
                      <a:extLst>
                        <a:ext uri="{9D8B030D-6E8A-4147-A177-3AD203B41FA5}">
                          <a16:colId xmlns:a16="http://schemas.microsoft.com/office/drawing/2014/main" val="4080086222"/>
                        </a:ext>
                      </a:extLst>
                    </a:gridCol>
                    <a:gridCol w="458027">
                      <a:extLst>
                        <a:ext uri="{9D8B030D-6E8A-4147-A177-3AD203B41FA5}">
                          <a16:colId xmlns:a16="http://schemas.microsoft.com/office/drawing/2014/main" val="3454351814"/>
                        </a:ext>
                      </a:extLst>
                    </a:gridCol>
                    <a:gridCol w="350805">
                      <a:extLst>
                        <a:ext uri="{9D8B030D-6E8A-4147-A177-3AD203B41FA5}">
                          <a16:colId xmlns:a16="http://schemas.microsoft.com/office/drawing/2014/main" val="3063496477"/>
                        </a:ext>
                      </a:extLst>
                    </a:gridCol>
                    <a:gridCol w="565250">
                      <a:extLst>
                        <a:ext uri="{9D8B030D-6E8A-4147-A177-3AD203B41FA5}">
                          <a16:colId xmlns:a16="http://schemas.microsoft.com/office/drawing/2014/main" val="1323427358"/>
                        </a:ext>
                      </a:extLst>
                    </a:gridCol>
                    <a:gridCol w="458027">
                      <a:extLst>
                        <a:ext uri="{9D8B030D-6E8A-4147-A177-3AD203B41FA5}">
                          <a16:colId xmlns:a16="http://schemas.microsoft.com/office/drawing/2014/main" val="12132399"/>
                        </a:ext>
                      </a:extLst>
                    </a:gridCol>
                    <a:gridCol w="458027">
                      <a:extLst>
                        <a:ext uri="{9D8B030D-6E8A-4147-A177-3AD203B41FA5}">
                          <a16:colId xmlns:a16="http://schemas.microsoft.com/office/drawing/2014/main" val="1261493311"/>
                        </a:ext>
                      </a:extLst>
                    </a:gridCol>
                    <a:gridCol w="458027">
                      <a:extLst>
                        <a:ext uri="{9D8B030D-6E8A-4147-A177-3AD203B41FA5}">
                          <a16:colId xmlns:a16="http://schemas.microsoft.com/office/drawing/2014/main" val="62110016"/>
                        </a:ext>
                      </a:extLst>
                    </a:gridCol>
                    <a:gridCol w="458027">
                      <a:extLst>
                        <a:ext uri="{9D8B030D-6E8A-4147-A177-3AD203B41FA5}">
                          <a16:colId xmlns:a16="http://schemas.microsoft.com/office/drawing/2014/main" val="2522948409"/>
                        </a:ext>
                      </a:extLst>
                    </a:gridCol>
                    <a:gridCol w="458027">
                      <a:extLst>
                        <a:ext uri="{9D8B030D-6E8A-4147-A177-3AD203B41FA5}">
                          <a16:colId xmlns:a16="http://schemas.microsoft.com/office/drawing/2014/main" val="1223643747"/>
                        </a:ext>
                      </a:extLst>
                    </a:gridCol>
                    <a:gridCol w="458027">
                      <a:extLst>
                        <a:ext uri="{9D8B030D-6E8A-4147-A177-3AD203B41FA5}">
                          <a16:colId xmlns:a16="http://schemas.microsoft.com/office/drawing/2014/main" val="3200178116"/>
                        </a:ext>
                      </a:extLst>
                    </a:gridCol>
                    <a:gridCol w="458027">
                      <a:extLst>
                        <a:ext uri="{9D8B030D-6E8A-4147-A177-3AD203B41FA5}">
                          <a16:colId xmlns:a16="http://schemas.microsoft.com/office/drawing/2014/main" val="740982599"/>
                        </a:ext>
                      </a:extLst>
                    </a:gridCol>
                    <a:gridCol w="458027">
                      <a:extLst>
                        <a:ext uri="{9D8B030D-6E8A-4147-A177-3AD203B41FA5}">
                          <a16:colId xmlns:a16="http://schemas.microsoft.com/office/drawing/2014/main" val="2714090832"/>
                        </a:ext>
                      </a:extLst>
                    </a:gridCol>
                  </a:tblGrid>
                  <a:tr h="3708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708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708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708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708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708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708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708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708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Choice>
        <mc:Fallback>
          <p:graphicFrame>
            <p:nvGraphicFramePr>
              <p:cNvPr id="36" name="Table 3">
                <a:extLst>
                  <a:ext uri="{FF2B5EF4-FFF2-40B4-BE49-F238E27FC236}">
                    <a16:creationId xmlns:a16="http://schemas.microsoft.com/office/drawing/2014/main" id="{9DFA6421-B629-4D00-8DAD-1337FE832892}"/>
                  </a:ext>
                </a:extLst>
              </p:cNvPr>
              <p:cNvGraphicFramePr>
                <a:graphicFrameLocks noGrp="1"/>
              </p:cNvGraphicFramePr>
              <p:nvPr>
                <p:extLst>
                  <p:ext uri="{D42A27DB-BD31-4B8C-83A1-F6EECF244321}">
                    <p14:modId xmlns:p14="http://schemas.microsoft.com/office/powerpoint/2010/main" val="1882972637"/>
                  </p:ext>
                </p:extLst>
              </p:nvPr>
            </p:nvGraphicFramePr>
            <p:xfrm>
              <a:off x="1218735" y="3230501"/>
              <a:ext cx="9160541" cy="3566160"/>
            </p:xfrm>
            <a:graphic>
              <a:graphicData uri="http://schemas.openxmlformats.org/drawingml/2006/table">
                <a:tbl>
                  <a:tblPr firstRow="1" bandRow="1">
                    <a:tableStyleId>{5C22544A-7EE6-4342-B048-85BDC9FD1C3A}</a:tableStyleId>
                  </a:tblPr>
                  <a:tblGrid>
                    <a:gridCol w="458027">
                      <a:extLst>
                        <a:ext uri="{9D8B030D-6E8A-4147-A177-3AD203B41FA5}">
                          <a16:colId xmlns:a16="http://schemas.microsoft.com/office/drawing/2014/main" val="230379825"/>
                        </a:ext>
                      </a:extLst>
                    </a:gridCol>
                    <a:gridCol w="458027">
                      <a:extLst>
                        <a:ext uri="{9D8B030D-6E8A-4147-A177-3AD203B41FA5}">
                          <a16:colId xmlns:a16="http://schemas.microsoft.com/office/drawing/2014/main" val="3372354008"/>
                        </a:ext>
                      </a:extLst>
                    </a:gridCol>
                    <a:gridCol w="458027">
                      <a:extLst>
                        <a:ext uri="{9D8B030D-6E8A-4147-A177-3AD203B41FA5}">
                          <a16:colId xmlns:a16="http://schemas.microsoft.com/office/drawing/2014/main" val="780965574"/>
                        </a:ext>
                      </a:extLst>
                    </a:gridCol>
                    <a:gridCol w="458027">
                      <a:extLst>
                        <a:ext uri="{9D8B030D-6E8A-4147-A177-3AD203B41FA5}">
                          <a16:colId xmlns:a16="http://schemas.microsoft.com/office/drawing/2014/main" val="942749801"/>
                        </a:ext>
                      </a:extLst>
                    </a:gridCol>
                    <a:gridCol w="458027">
                      <a:extLst>
                        <a:ext uri="{9D8B030D-6E8A-4147-A177-3AD203B41FA5}">
                          <a16:colId xmlns:a16="http://schemas.microsoft.com/office/drawing/2014/main" val="2285975967"/>
                        </a:ext>
                      </a:extLst>
                    </a:gridCol>
                    <a:gridCol w="458027">
                      <a:extLst>
                        <a:ext uri="{9D8B030D-6E8A-4147-A177-3AD203B41FA5}">
                          <a16:colId xmlns:a16="http://schemas.microsoft.com/office/drawing/2014/main" val="3304338549"/>
                        </a:ext>
                      </a:extLst>
                    </a:gridCol>
                    <a:gridCol w="458027">
                      <a:extLst>
                        <a:ext uri="{9D8B030D-6E8A-4147-A177-3AD203B41FA5}">
                          <a16:colId xmlns:a16="http://schemas.microsoft.com/office/drawing/2014/main" val="1386888886"/>
                        </a:ext>
                      </a:extLst>
                    </a:gridCol>
                    <a:gridCol w="458027">
                      <a:extLst>
                        <a:ext uri="{9D8B030D-6E8A-4147-A177-3AD203B41FA5}">
                          <a16:colId xmlns:a16="http://schemas.microsoft.com/office/drawing/2014/main" val="2024689684"/>
                        </a:ext>
                      </a:extLst>
                    </a:gridCol>
                    <a:gridCol w="458027">
                      <a:extLst>
                        <a:ext uri="{9D8B030D-6E8A-4147-A177-3AD203B41FA5}">
                          <a16:colId xmlns:a16="http://schemas.microsoft.com/office/drawing/2014/main" val="4080086222"/>
                        </a:ext>
                      </a:extLst>
                    </a:gridCol>
                    <a:gridCol w="458027">
                      <a:extLst>
                        <a:ext uri="{9D8B030D-6E8A-4147-A177-3AD203B41FA5}">
                          <a16:colId xmlns:a16="http://schemas.microsoft.com/office/drawing/2014/main" val="3454351814"/>
                        </a:ext>
                      </a:extLst>
                    </a:gridCol>
                    <a:gridCol w="350805">
                      <a:extLst>
                        <a:ext uri="{9D8B030D-6E8A-4147-A177-3AD203B41FA5}">
                          <a16:colId xmlns:a16="http://schemas.microsoft.com/office/drawing/2014/main" val="3063496477"/>
                        </a:ext>
                      </a:extLst>
                    </a:gridCol>
                    <a:gridCol w="565250">
                      <a:extLst>
                        <a:ext uri="{9D8B030D-6E8A-4147-A177-3AD203B41FA5}">
                          <a16:colId xmlns:a16="http://schemas.microsoft.com/office/drawing/2014/main" val="1323427358"/>
                        </a:ext>
                      </a:extLst>
                    </a:gridCol>
                    <a:gridCol w="458027">
                      <a:extLst>
                        <a:ext uri="{9D8B030D-6E8A-4147-A177-3AD203B41FA5}">
                          <a16:colId xmlns:a16="http://schemas.microsoft.com/office/drawing/2014/main" val="12132399"/>
                        </a:ext>
                      </a:extLst>
                    </a:gridCol>
                    <a:gridCol w="458027">
                      <a:extLst>
                        <a:ext uri="{9D8B030D-6E8A-4147-A177-3AD203B41FA5}">
                          <a16:colId xmlns:a16="http://schemas.microsoft.com/office/drawing/2014/main" val="1261493311"/>
                        </a:ext>
                      </a:extLst>
                    </a:gridCol>
                    <a:gridCol w="458027">
                      <a:extLst>
                        <a:ext uri="{9D8B030D-6E8A-4147-A177-3AD203B41FA5}">
                          <a16:colId xmlns:a16="http://schemas.microsoft.com/office/drawing/2014/main" val="62110016"/>
                        </a:ext>
                      </a:extLst>
                    </a:gridCol>
                    <a:gridCol w="458027">
                      <a:extLst>
                        <a:ext uri="{9D8B030D-6E8A-4147-A177-3AD203B41FA5}">
                          <a16:colId xmlns:a16="http://schemas.microsoft.com/office/drawing/2014/main" val="2522948409"/>
                        </a:ext>
                      </a:extLst>
                    </a:gridCol>
                    <a:gridCol w="458027">
                      <a:extLst>
                        <a:ext uri="{9D8B030D-6E8A-4147-A177-3AD203B41FA5}">
                          <a16:colId xmlns:a16="http://schemas.microsoft.com/office/drawing/2014/main" val="1223643747"/>
                        </a:ext>
                      </a:extLst>
                    </a:gridCol>
                    <a:gridCol w="458027">
                      <a:extLst>
                        <a:ext uri="{9D8B030D-6E8A-4147-A177-3AD203B41FA5}">
                          <a16:colId xmlns:a16="http://schemas.microsoft.com/office/drawing/2014/main" val="3200178116"/>
                        </a:ext>
                      </a:extLst>
                    </a:gridCol>
                    <a:gridCol w="458027">
                      <a:extLst>
                        <a:ext uri="{9D8B030D-6E8A-4147-A177-3AD203B41FA5}">
                          <a16:colId xmlns:a16="http://schemas.microsoft.com/office/drawing/2014/main" val="740982599"/>
                        </a:ext>
                      </a:extLst>
                    </a:gridCol>
                    <a:gridCol w="458027">
                      <a:extLst>
                        <a:ext uri="{9D8B030D-6E8A-4147-A177-3AD203B41FA5}">
                          <a16:colId xmlns:a16="http://schemas.microsoft.com/office/drawing/2014/main" val="2714090832"/>
                        </a:ext>
                      </a:extLst>
                    </a:gridCol>
                  </a:tblGrid>
                  <a:tr h="3962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962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01333" t="-107692" r="-1810667" b="-729231"/>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2667" t="-107692" r="-1609333" b="-729231"/>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502667" t="-107692" r="-1409333" b="-7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endParaRPr lang="en-US"/>
                        </a:p>
                      </a:txBody>
                      <a:tcPr>
                        <a:blipFill>
                          <a:blip r:embed="rId3"/>
                          <a:stretch>
                            <a:fillRect l="-1188158" t="-107692" r="-697368"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5333" t="-107692" r="-506667"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605333" t="-107692" r="-306667"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962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01333" t="-207692" r="-1810667" b="-629231"/>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302667" t="-207692" r="-1609333" b="-6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188158" t="-207692" r="-697368" b="-629231"/>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405333" t="-207692" r="-506667" b="-6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962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01333" t="-307692" r="-1810667" b="-529231"/>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2667" t="-307692" r="-1609333" b="-5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188158" t="-307692" r="-697368" b="-529231"/>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5333" t="-307692" r="-506667" b="-5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962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01333" t="-401515" r="-1810667" b="-421212"/>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2667" t="-401515" r="-1609333" b="-421212"/>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502667" t="-401515" r="-1409333" b="-42121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693421" t="-401515" r="-1192105" b="-42121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188158" t="-401515" r="-697368" b="-421212"/>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5333" t="-401515" r="-506667" b="-421212"/>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605333" t="-401515" r="-306667" b="-42121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806667" t="-401515" r="-105333" b="-42121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962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01333" t="-509231" r="-1810667" b="-3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2667" t="-509231" r="-1609333" b="-3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502667" t="-509231" r="-1409333" b="-3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693421" t="-509231" r="-1192105" b="-3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w0</a:t>
                          </a:r>
                        </a:p>
                      </a:txBody>
                      <a:tcPr>
                        <a:solidFill>
                          <a:schemeClr val="bg1"/>
                        </a:solidFill>
                      </a:tcPr>
                    </a:tc>
                    <a:tc>
                      <a:txBody>
                        <a:bodyPr/>
                        <a:lstStyle/>
                        <a:p>
                          <a:endParaRPr lang="en-US"/>
                        </a:p>
                      </a:txBody>
                      <a:tcPr>
                        <a:blipFill>
                          <a:blip r:embed="rId3"/>
                          <a:stretch>
                            <a:fillRect l="-1188158" t="-509231" r="-697368" b="-3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405333" t="-509231" r="-506667" b="-3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605333" t="-509231" r="-306667" b="-3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806667" t="-509231" r="-105333" b="-3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962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01333" t="-609231" r="-1810667" b="-2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2667" t="-609231" r="-1609333" b="-2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502667" t="-609231" r="-1409333"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x0</a:t>
                          </a:r>
                        </a:p>
                      </a:txBody>
                      <a:tcPr>
                        <a:solidFill>
                          <a:schemeClr val="bg1"/>
                        </a:solidFill>
                      </a:tcPr>
                    </a:tc>
                    <a:tc>
                      <a:txBody>
                        <a:bodyPr/>
                        <a:lstStyle/>
                        <a:p>
                          <a:endParaRPr lang="en-US"/>
                        </a:p>
                      </a:txBody>
                      <a:tcPr>
                        <a:blipFill>
                          <a:blip r:embed="rId3"/>
                          <a:stretch>
                            <a:fillRect l="-1188158" t="-609231" r="-697368" b="-2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405333" t="-609231" r="-506667" b="-2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605333" t="-609231" r="-306667"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962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101333" t="-709231" r="-1810667" b="-1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302667" t="-709231" r="-1609333" b="-1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y0</a:t>
                          </a:r>
                        </a:p>
                      </a:txBody>
                      <a:tcPr>
                        <a:solidFill>
                          <a:schemeClr val="bg1"/>
                        </a:solidFill>
                      </a:tcPr>
                    </a:tc>
                    <a:tc>
                      <a:txBody>
                        <a:bodyPr/>
                        <a:lstStyle/>
                        <a:p>
                          <a:endParaRPr lang="en-US"/>
                        </a:p>
                      </a:txBody>
                      <a:tcPr>
                        <a:blipFill>
                          <a:blip r:embed="rId3"/>
                          <a:stretch>
                            <a:fillRect l="-1188158" t="-709231" r="-697368" b="-1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405333" t="-709231" r="-506667" b="-1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962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01333" t="-809231" r="-1810667" b="-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2667" t="-809231" r="-1609333" b="-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502667" t="-809231" r="-1409333" b="-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693421" t="-809231" r="-1192105" b="-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z0</a:t>
                          </a:r>
                        </a:p>
                      </a:txBody>
                      <a:tcPr>
                        <a:solidFill>
                          <a:schemeClr val="bg1"/>
                        </a:solidFill>
                      </a:tcPr>
                    </a:tc>
                    <a:tc>
                      <a:txBody>
                        <a:bodyPr/>
                        <a:lstStyle/>
                        <a:p>
                          <a:endParaRPr lang="en-US"/>
                        </a:p>
                      </a:txBody>
                      <a:tcPr>
                        <a:blipFill>
                          <a:blip r:embed="rId3"/>
                          <a:stretch>
                            <a:fillRect l="-1188158" t="-809231" r="-697368" b="-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5333" t="-809231" r="-506667" b="-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605333" t="-809231" r="-306667" b="-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806667" t="-809231" r="-105333" b="-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Fallback>
      </mc:AlternateContent>
      <p:sp>
        <p:nvSpPr>
          <p:cNvPr id="46" name="Rectangle 45">
            <a:extLst>
              <a:ext uri="{FF2B5EF4-FFF2-40B4-BE49-F238E27FC236}">
                <a16:creationId xmlns:a16="http://schemas.microsoft.com/office/drawing/2014/main" id="{984A8D60-C17E-4E90-A2E8-A890EF8C5B81}"/>
              </a:ext>
            </a:extLst>
          </p:cNvPr>
          <p:cNvSpPr/>
          <p:nvPr/>
        </p:nvSpPr>
        <p:spPr>
          <a:xfrm>
            <a:off x="1088129" y="139741"/>
            <a:ext cx="7156575"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 on Undirected Graph</a:t>
            </a:r>
          </a:p>
        </p:txBody>
      </p:sp>
    </p:spTree>
    <p:extLst>
      <p:ext uri="{BB962C8B-B14F-4D97-AF65-F5344CB8AC3E}">
        <p14:creationId xmlns:p14="http://schemas.microsoft.com/office/powerpoint/2010/main" val="315175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938" y="908582"/>
            <a:ext cx="9303798" cy="5419945"/>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Example 3.6:  An adjacency-list representation of a digraph G.</a:t>
            </a: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Let G = (V, E)  be a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digraph</a:t>
            </a:r>
            <a:r>
              <a:rPr lang="en-US" sz="2400" dirty="0">
                <a:latin typeface="Times New Roman" panose="02020603050405020304" pitchFamily="18" charset="0"/>
                <a:ea typeface="SimSun" panose="02010600030101010101" pitchFamily="2" charset="-122"/>
                <a:cs typeface="Times New Roman" panose="02020603050405020304" pitchFamily="18" charset="0"/>
              </a:rPr>
              <a:t>, where		  </a:t>
            </a:r>
          </a:p>
          <a:p>
            <a:pPr>
              <a:lnSpc>
                <a:spcPct val="115000"/>
              </a:lnSpc>
            </a:pPr>
            <a:r>
              <a:rPr lang="de-DE" sz="2400" dirty="0">
                <a:latin typeface="Times New Roman" panose="02020603050405020304" pitchFamily="18" charset="0"/>
                <a:ea typeface="SimSun" panose="02010600030101010101" pitchFamily="2" charset="-122"/>
                <a:cs typeface="Times New Roman" panose="02020603050405020304" pitchFamily="18" charset="0"/>
              </a:rPr>
              <a:t>V = { a, b, c, d, e, f}</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de-DE" sz="2400" dirty="0">
                <a:latin typeface="Times New Roman" panose="02020603050405020304" pitchFamily="18" charset="0"/>
                <a:ea typeface="SimSun" panose="02010600030101010101" pitchFamily="2" charset="-122"/>
                <a:cs typeface="Times New Roman" panose="02020603050405020304" pitchFamily="18" charset="0"/>
              </a:rPr>
              <a:t>E = {(a, a) (a, c),  (b, c),  (b, f),  (c, e), (d, a),  (d, e),  (e, c),  (e, f)}</a:t>
            </a:r>
          </a:p>
          <a:p>
            <a:pPr>
              <a:lnSpc>
                <a:spcPct val="115000"/>
              </a:lnSpc>
              <a:spcAft>
                <a:spcPts val="1800"/>
              </a:spcAft>
            </a:pP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latin typeface="Times New Roman" panose="02020603050405020304" pitchFamily="18" charset="0"/>
                <a:cs typeface="Times New Roman" panose="02020603050405020304" pitchFamily="18" charset="0"/>
              </a:rPr>
              <a:t>                      </a:t>
            </a:r>
          </a:p>
          <a:p>
            <a:pPr>
              <a:lnSpc>
                <a:spcPct val="115000"/>
              </a:lnSpc>
            </a:pPr>
            <a:r>
              <a:rPr lang="en-US" sz="2400" dirty="0">
                <a:latin typeface="Times New Roman" panose="02020603050405020304" pitchFamily="18" charset="0"/>
                <a:cs typeface="Times New Roman" panose="02020603050405020304" pitchFamily="18" charset="0"/>
              </a:rPr>
              <a:t>                              </a:t>
            </a:r>
            <a:endParaRPr lang="de-DE"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de-DE" sz="2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de-DE" sz="2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endParaRPr lang="de-DE" sz="2400" dirty="0">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5" name="Straight Arrow Connector 4"/>
          <p:cNvCxnSpPr/>
          <p:nvPr/>
        </p:nvCxnSpPr>
        <p:spPr>
          <a:xfrm flipV="1">
            <a:off x="2290438" y="3178205"/>
            <a:ext cx="1620175" cy="2677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3910614" y="3178205"/>
            <a:ext cx="1553585" cy="3134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877318" y="3187084"/>
            <a:ext cx="4438" cy="18568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935024" y="3187083"/>
            <a:ext cx="28855" cy="18568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64199" y="3491669"/>
            <a:ext cx="1" cy="13849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290438" y="3437031"/>
            <a:ext cx="8878" cy="14293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99316" y="4866336"/>
            <a:ext cx="1611297" cy="1775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897294" y="4866336"/>
            <a:ext cx="1566906" cy="1775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rc 295"/>
          <p:cNvSpPr>
            <a:spLocks/>
          </p:cNvSpPr>
          <p:nvPr/>
        </p:nvSpPr>
        <p:spPr bwMode="auto">
          <a:xfrm rot="6409420">
            <a:off x="1637062" y="3074322"/>
            <a:ext cx="742575" cy="598807"/>
          </a:xfrm>
          <a:custGeom>
            <a:avLst/>
            <a:gdLst>
              <a:gd name="T0" fmla="*/ 171450 w 43200"/>
              <a:gd name="T1" fmla="*/ 0 h 43200"/>
              <a:gd name="T2" fmla="*/ 105989 w 43200"/>
              <a:gd name="T3" fmla="*/ 11495 h 43200"/>
              <a:gd name="T4" fmla="*/ 171450 w 43200"/>
              <a:gd name="T5" fmla="*/ 151765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856"/>
                  <a:pt x="5271" y="4974"/>
                  <a:pt x="13353" y="163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856"/>
                  <a:pt x="5271" y="4974"/>
                  <a:pt x="13353" y="1636"/>
                </a:cubicBezTo>
                <a:lnTo>
                  <a:pt x="21600" y="21600"/>
                </a:lnTo>
                <a:lnTo>
                  <a:pt x="21599"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5" name="AutoShape 300"/>
          <p:cNvCxnSpPr>
            <a:cxnSpLocks noChangeShapeType="1"/>
          </p:cNvCxnSpPr>
          <p:nvPr/>
        </p:nvCxnSpPr>
        <p:spPr bwMode="auto">
          <a:xfrm>
            <a:off x="2299316" y="3329126"/>
            <a:ext cx="1" cy="9542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Box 20"/>
          <p:cNvSpPr txBox="1"/>
          <p:nvPr/>
        </p:nvSpPr>
        <p:spPr>
          <a:xfrm>
            <a:off x="2383385" y="2974360"/>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22" name="TextBox 21"/>
          <p:cNvSpPr txBox="1"/>
          <p:nvPr/>
        </p:nvSpPr>
        <p:spPr>
          <a:xfrm>
            <a:off x="5200098" y="3038194"/>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23" name="TextBox 22"/>
          <p:cNvSpPr txBox="1"/>
          <p:nvPr/>
        </p:nvSpPr>
        <p:spPr>
          <a:xfrm>
            <a:off x="2074047" y="4894329"/>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a:t>
            </a:r>
          </a:p>
        </p:txBody>
      </p:sp>
      <p:sp>
        <p:nvSpPr>
          <p:cNvPr id="24" name="TextBox 23"/>
          <p:cNvSpPr txBox="1"/>
          <p:nvPr/>
        </p:nvSpPr>
        <p:spPr>
          <a:xfrm>
            <a:off x="3710865" y="5043890"/>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t>
            </a:r>
          </a:p>
        </p:txBody>
      </p:sp>
      <p:sp>
        <p:nvSpPr>
          <p:cNvPr id="25" name="TextBox 24"/>
          <p:cNvSpPr txBox="1"/>
          <p:nvPr/>
        </p:nvSpPr>
        <p:spPr>
          <a:xfrm>
            <a:off x="5248916" y="4866336"/>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a:t>
            </a:r>
          </a:p>
        </p:txBody>
      </p:sp>
      <p:sp>
        <p:nvSpPr>
          <p:cNvPr id="26" name="TextBox 25"/>
          <p:cNvSpPr txBox="1"/>
          <p:nvPr/>
        </p:nvSpPr>
        <p:spPr>
          <a:xfrm>
            <a:off x="3710865" y="2700842"/>
            <a:ext cx="506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3" name="TextBox 2"/>
          <p:cNvSpPr txBox="1"/>
          <p:nvPr/>
        </p:nvSpPr>
        <p:spPr>
          <a:xfrm>
            <a:off x="1319753" y="5618375"/>
            <a:ext cx="3506771" cy="646331"/>
          </a:xfrm>
          <a:prstGeom prst="rect">
            <a:avLst/>
          </a:prstGeom>
          <a:noFill/>
        </p:spPr>
        <p:txBody>
          <a:bodyPr wrap="square" rtlCol="0">
            <a:spAutoFit/>
          </a:bodyPr>
          <a:lstStyle/>
          <a:p>
            <a:r>
              <a:rPr lang="en-US" dirty="0"/>
              <a:t>What is the best data structure needed to support DFS and BFS?</a:t>
            </a:r>
          </a:p>
        </p:txBody>
      </p:sp>
      <p:sp>
        <p:nvSpPr>
          <p:cNvPr id="37" name="Thought Bubble: Cloud 36">
            <a:extLst>
              <a:ext uri="{FF2B5EF4-FFF2-40B4-BE49-F238E27FC236}">
                <a16:creationId xmlns:a16="http://schemas.microsoft.com/office/drawing/2014/main" id="{CECFFBA7-6044-4AE8-95A0-C3DEDAFC4753}"/>
              </a:ext>
            </a:extLst>
          </p:cNvPr>
          <p:cNvSpPr/>
          <p:nvPr/>
        </p:nvSpPr>
        <p:spPr>
          <a:xfrm>
            <a:off x="10564109" y="2264977"/>
            <a:ext cx="663624" cy="43195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8" name="Picture 37" descr="Image result for smiley face images">
            <a:extLst>
              <a:ext uri="{FF2B5EF4-FFF2-40B4-BE49-F238E27FC236}">
                <a16:creationId xmlns:a16="http://schemas.microsoft.com/office/drawing/2014/main" id="{02A45E64-0615-40D4-B801-993C71A41A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258" y="3317176"/>
            <a:ext cx="699135" cy="4734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39" name="Table 6">
                <a:extLst>
                  <a:ext uri="{FF2B5EF4-FFF2-40B4-BE49-F238E27FC236}">
                    <a16:creationId xmlns:a16="http://schemas.microsoft.com/office/drawing/2014/main" id="{90A6F4F0-DF0C-4F4A-BA4B-64144C0FFE33}"/>
                  </a:ext>
                </a:extLst>
              </p:cNvPr>
              <p:cNvGraphicFramePr>
                <a:graphicFrameLocks noGrp="1"/>
              </p:cNvGraphicFramePr>
              <p:nvPr>
                <p:extLst>
                  <p:ext uri="{D42A27DB-BD31-4B8C-83A1-F6EECF244321}">
                    <p14:modId xmlns:p14="http://schemas.microsoft.com/office/powerpoint/2010/main" val="228726585"/>
                  </p:ext>
                </p:extLst>
              </p:nvPr>
            </p:nvGraphicFramePr>
            <p:xfrm>
              <a:off x="6345562" y="3162507"/>
              <a:ext cx="3556000" cy="27432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1251046144"/>
                        </a:ext>
                      </a:extLst>
                    </a:gridCol>
                    <a:gridCol w="508000">
                      <a:extLst>
                        <a:ext uri="{9D8B030D-6E8A-4147-A177-3AD203B41FA5}">
                          <a16:colId xmlns:a16="http://schemas.microsoft.com/office/drawing/2014/main" val="3866557982"/>
                        </a:ext>
                      </a:extLst>
                    </a:gridCol>
                    <a:gridCol w="508000">
                      <a:extLst>
                        <a:ext uri="{9D8B030D-6E8A-4147-A177-3AD203B41FA5}">
                          <a16:colId xmlns:a16="http://schemas.microsoft.com/office/drawing/2014/main" val="2293628119"/>
                        </a:ext>
                      </a:extLst>
                    </a:gridCol>
                    <a:gridCol w="508000">
                      <a:extLst>
                        <a:ext uri="{9D8B030D-6E8A-4147-A177-3AD203B41FA5}">
                          <a16:colId xmlns:a16="http://schemas.microsoft.com/office/drawing/2014/main" val="4095674186"/>
                        </a:ext>
                      </a:extLst>
                    </a:gridCol>
                    <a:gridCol w="508000">
                      <a:extLst>
                        <a:ext uri="{9D8B030D-6E8A-4147-A177-3AD203B41FA5}">
                          <a16:colId xmlns:a16="http://schemas.microsoft.com/office/drawing/2014/main" val="2098971418"/>
                        </a:ext>
                      </a:extLst>
                    </a:gridCol>
                    <a:gridCol w="508000">
                      <a:extLst>
                        <a:ext uri="{9D8B030D-6E8A-4147-A177-3AD203B41FA5}">
                          <a16:colId xmlns:a16="http://schemas.microsoft.com/office/drawing/2014/main" val="3088222071"/>
                        </a:ext>
                      </a:extLst>
                    </a:gridCol>
                    <a:gridCol w="508000">
                      <a:extLst>
                        <a:ext uri="{9D8B030D-6E8A-4147-A177-3AD203B41FA5}">
                          <a16:colId xmlns:a16="http://schemas.microsoft.com/office/drawing/2014/main" val="1572995219"/>
                        </a:ext>
                      </a:extLst>
                    </a:gridCol>
                  </a:tblGrid>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6089372"/>
                      </a:ext>
                    </a:extLst>
                  </a:tr>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9727187"/>
                      </a:ext>
                    </a:extLst>
                  </a:tr>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272246"/>
                      </a:ext>
                    </a:extLst>
                  </a:tr>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206670"/>
                      </a:ext>
                    </a:extLst>
                  </a:tr>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019892"/>
                      </a:ext>
                    </a:extLst>
                  </a:tr>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834483"/>
                      </a:ext>
                    </a:extLst>
                  </a:tr>
                </a:tbl>
              </a:graphicData>
            </a:graphic>
          </p:graphicFrame>
        </mc:Choice>
        <mc:Fallback xmlns="">
          <p:graphicFrame>
            <p:nvGraphicFramePr>
              <p:cNvPr id="39" name="Table 6">
                <a:extLst>
                  <a:ext uri="{FF2B5EF4-FFF2-40B4-BE49-F238E27FC236}">
                    <a16:creationId xmlns:a16="http://schemas.microsoft.com/office/drawing/2014/main" id="{90A6F4F0-DF0C-4F4A-BA4B-64144C0FFE33}"/>
                  </a:ext>
                </a:extLst>
              </p:cNvPr>
              <p:cNvGraphicFramePr>
                <a:graphicFrameLocks noGrp="1"/>
              </p:cNvGraphicFramePr>
              <p:nvPr>
                <p:extLst>
                  <p:ext uri="{D42A27DB-BD31-4B8C-83A1-F6EECF244321}">
                    <p14:modId xmlns:p14="http://schemas.microsoft.com/office/powerpoint/2010/main" val="228726585"/>
                  </p:ext>
                </p:extLst>
              </p:nvPr>
            </p:nvGraphicFramePr>
            <p:xfrm>
              <a:off x="6345562" y="3162507"/>
              <a:ext cx="3556000" cy="274320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1251046144"/>
                        </a:ext>
                      </a:extLst>
                    </a:gridCol>
                    <a:gridCol w="508000">
                      <a:extLst>
                        <a:ext uri="{9D8B030D-6E8A-4147-A177-3AD203B41FA5}">
                          <a16:colId xmlns:a16="http://schemas.microsoft.com/office/drawing/2014/main" val="3866557982"/>
                        </a:ext>
                      </a:extLst>
                    </a:gridCol>
                    <a:gridCol w="508000">
                      <a:extLst>
                        <a:ext uri="{9D8B030D-6E8A-4147-A177-3AD203B41FA5}">
                          <a16:colId xmlns:a16="http://schemas.microsoft.com/office/drawing/2014/main" val="2293628119"/>
                        </a:ext>
                      </a:extLst>
                    </a:gridCol>
                    <a:gridCol w="508000">
                      <a:extLst>
                        <a:ext uri="{9D8B030D-6E8A-4147-A177-3AD203B41FA5}">
                          <a16:colId xmlns:a16="http://schemas.microsoft.com/office/drawing/2014/main" val="4095674186"/>
                        </a:ext>
                      </a:extLst>
                    </a:gridCol>
                    <a:gridCol w="508000">
                      <a:extLst>
                        <a:ext uri="{9D8B030D-6E8A-4147-A177-3AD203B41FA5}">
                          <a16:colId xmlns:a16="http://schemas.microsoft.com/office/drawing/2014/main" val="2098971418"/>
                        </a:ext>
                      </a:extLst>
                    </a:gridCol>
                    <a:gridCol w="508000">
                      <a:extLst>
                        <a:ext uri="{9D8B030D-6E8A-4147-A177-3AD203B41FA5}">
                          <a16:colId xmlns:a16="http://schemas.microsoft.com/office/drawing/2014/main" val="3088222071"/>
                        </a:ext>
                      </a:extLst>
                    </a:gridCol>
                    <a:gridCol w="508000">
                      <a:extLst>
                        <a:ext uri="{9D8B030D-6E8A-4147-A177-3AD203B41FA5}">
                          <a16:colId xmlns:a16="http://schemas.microsoft.com/office/drawing/2014/main" val="1572995219"/>
                        </a:ext>
                      </a:extLst>
                    </a:gridCol>
                  </a:tblGrid>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410" t="-9333" r="-506024" b="-532000"/>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614" t="-9333" r="-304819" b="-532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6089372"/>
                      </a:ext>
                    </a:extLst>
                  </a:tr>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410" t="-109333" r="-506024" b="-432000"/>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614" t="-109333" r="-304819" b="-432000"/>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9727187"/>
                      </a:ext>
                    </a:extLst>
                  </a:tr>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410" t="-206579" r="-506024" b="-326316"/>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272246"/>
                      </a:ext>
                    </a:extLst>
                  </a:tr>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410" t="-310667" r="-506024" b="-230667"/>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614" t="-310667" r="-304819" b="-230667"/>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206670"/>
                      </a:ext>
                    </a:extLst>
                  </a:tr>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410" t="-410667" r="-506024" b="-130667"/>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614" t="-410667" r="-304819" b="-130667"/>
                          </a:stretch>
                        </a:blip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019892"/>
                      </a:ext>
                    </a:extLst>
                  </a:tr>
                  <a:tr h="4572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834483"/>
                      </a:ext>
                    </a:extLst>
                  </a:tr>
                </a:tbl>
              </a:graphicData>
            </a:graphic>
          </p:graphicFrame>
        </mc:Fallback>
      </mc:AlternateContent>
      <p:sp>
        <p:nvSpPr>
          <p:cNvPr id="40" name="Rectangle 39">
            <a:extLst>
              <a:ext uri="{FF2B5EF4-FFF2-40B4-BE49-F238E27FC236}">
                <a16:creationId xmlns:a16="http://schemas.microsoft.com/office/drawing/2014/main" id="{0ED1D869-A8A3-450B-BCB1-686A4F12934F}"/>
              </a:ext>
            </a:extLst>
          </p:cNvPr>
          <p:cNvSpPr/>
          <p:nvPr/>
        </p:nvSpPr>
        <p:spPr>
          <a:xfrm>
            <a:off x="1432264" y="348802"/>
            <a:ext cx="2877134"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375650148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270516"/>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288243"/>
            <a:ext cx="1217329" cy="488391"/>
          </a:xfrm>
          <a:prstGeom prst="ellipse">
            <a:avLst/>
          </a:prstGeom>
          <a:solidFill>
            <a:schemeClr val="bg1">
              <a:lumMod val="7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endParaRPr lang="en-US" altLang="zh-CN" sz="2400" dirty="0">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302714"/>
            <a:ext cx="1295788" cy="488391"/>
          </a:xfrm>
          <a:prstGeom prst="ellipse">
            <a:avLst/>
          </a:prstGeom>
          <a:solidFill>
            <a:schemeClr val="tx1">
              <a:lumMod val="65000"/>
              <a:lumOff val="35000"/>
            </a:schemeClr>
          </a:solidFill>
          <a:ln w="28575">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315397"/>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398815"/>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393197"/>
            <a:ext cx="1261351"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400434"/>
            <a:ext cx="1283426" cy="474637"/>
          </a:xfrm>
          <a:prstGeom prst="ellipse">
            <a:avLst/>
          </a:prstGeom>
          <a:solidFill>
            <a:schemeClr val="bg1">
              <a:lumMod val="7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391006"/>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cxnSp>
        <p:nvCxnSpPr>
          <p:cNvPr id="5" name="Straight Connector 4"/>
          <p:cNvCxnSpPr>
            <a:stCxn id="2" idx="6"/>
            <a:endCxn id="24" idx="2"/>
          </p:cNvCxnSpPr>
          <p:nvPr/>
        </p:nvCxnSpPr>
        <p:spPr>
          <a:xfrm>
            <a:off x="2269097" y="1514712"/>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2"/>
          </p:cNvCxnSpPr>
          <p:nvPr/>
        </p:nvCxnSpPr>
        <p:spPr>
          <a:xfrm>
            <a:off x="4183911" y="1534791"/>
            <a:ext cx="662655" cy="121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 idx="4"/>
            <a:endCxn id="27" idx="0"/>
          </p:cNvCxnSpPr>
          <p:nvPr/>
        </p:nvCxnSpPr>
        <p:spPr>
          <a:xfrm flipH="1">
            <a:off x="1672962" y="1758907"/>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p:cNvCxnSpPr>
          <p:nvPr/>
        </p:nvCxnSpPr>
        <p:spPr>
          <a:xfrm flipV="1">
            <a:off x="2094493" y="1684839"/>
            <a:ext cx="1035266" cy="7854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53464" y="2656104"/>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96785" y="1776634"/>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998397" y="1693642"/>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81682" y="1796121"/>
            <a:ext cx="9482" cy="6399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70385" y="1693184"/>
            <a:ext cx="911062" cy="786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4"/>
            <a:endCxn id="30" idx="0"/>
          </p:cNvCxnSpPr>
          <p:nvPr/>
        </p:nvCxnSpPr>
        <p:spPr>
          <a:xfrm>
            <a:off x="7411324" y="1803788"/>
            <a:ext cx="17219" cy="587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4789" y="2638377"/>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142354" y="2638377"/>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667418" y="1952502"/>
            <a:ext cx="2171046"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FIFO Queue Q</a:t>
            </a:r>
            <a:endParaRPr lang="en-US" sz="2400" dirty="0"/>
          </a:p>
        </p:txBody>
      </p:sp>
      <p:sp>
        <p:nvSpPr>
          <p:cNvPr id="56" name="Text Box 914"/>
          <p:cNvSpPr txBox="1"/>
          <p:nvPr/>
        </p:nvSpPr>
        <p:spPr>
          <a:xfrm>
            <a:off x="8738365" y="1428710"/>
            <a:ext cx="1702543" cy="5138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z w v</a:t>
            </a:r>
          </a:p>
        </p:txBody>
      </p:sp>
      <p:pic>
        <p:nvPicPr>
          <p:cNvPr id="52" name="Picture 51" descr="Image result for smiley face images">
            <a:extLst>
              <a:ext uri="{FF2B5EF4-FFF2-40B4-BE49-F238E27FC236}">
                <a16:creationId xmlns:a16="http://schemas.microsoft.com/office/drawing/2014/main" id="{AFE4DDE7-8264-472C-99AC-65B4EEF62C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118" y="708939"/>
            <a:ext cx="640398" cy="4260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53" name="Table 3">
                <a:extLst>
                  <a:ext uri="{FF2B5EF4-FFF2-40B4-BE49-F238E27FC236}">
                    <a16:creationId xmlns:a16="http://schemas.microsoft.com/office/drawing/2014/main" id="{9808236D-9D80-4D32-AF45-E5B61CCBFF80}"/>
                  </a:ext>
                </a:extLst>
              </p:cNvPr>
              <p:cNvGraphicFramePr>
                <a:graphicFrameLocks noGrp="1"/>
              </p:cNvGraphicFramePr>
              <p:nvPr>
                <p:extLst>
                  <p:ext uri="{D42A27DB-BD31-4B8C-83A1-F6EECF244321}">
                    <p14:modId xmlns:p14="http://schemas.microsoft.com/office/powerpoint/2010/main" val="1049030420"/>
                  </p:ext>
                </p:extLst>
              </p:nvPr>
            </p:nvGraphicFramePr>
            <p:xfrm>
              <a:off x="1076827" y="3119011"/>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56988">
                      <a:extLst>
                        <a:ext uri="{9D8B030D-6E8A-4147-A177-3AD203B41FA5}">
                          <a16:colId xmlns:a16="http://schemas.microsoft.com/office/drawing/2014/main" val="4080086222"/>
                        </a:ext>
                      </a:extLst>
                    </a:gridCol>
                    <a:gridCol w="456988">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708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708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708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708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708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708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708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708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708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Choice>
        <mc:Fallback>
          <p:graphicFrame>
            <p:nvGraphicFramePr>
              <p:cNvPr id="53" name="Table 3">
                <a:extLst>
                  <a:ext uri="{FF2B5EF4-FFF2-40B4-BE49-F238E27FC236}">
                    <a16:creationId xmlns:a16="http://schemas.microsoft.com/office/drawing/2014/main" id="{9808236D-9D80-4D32-AF45-E5B61CCBFF80}"/>
                  </a:ext>
                </a:extLst>
              </p:cNvPr>
              <p:cNvGraphicFramePr>
                <a:graphicFrameLocks noGrp="1"/>
              </p:cNvGraphicFramePr>
              <p:nvPr>
                <p:extLst>
                  <p:ext uri="{D42A27DB-BD31-4B8C-83A1-F6EECF244321}">
                    <p14:modId xmlns:p14="http://schemas.microsoft.com/office/powerpoint/2010/main" val="1049030420"/>
                  </p:ext>
                </p:extLst>
              </p:nvPr>
            </p:nvGraphicFramePr>
            <p:xfrm>
              <a:off x="1076827" y="3119011"/>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56988">
                      <a:extLst>
                        <a:ext uri="{9D8B030D-6E8A-4147-A177-3AD203B41FA5}">
                          <a16:colId xmlns:a16="http://schemas.microsoft.com/office/drawing/2014/main" val="4080086222"/>
                        </a:ext>
                      </a:extLst>
                    </a:gridCol>
                    <a:gridCol w="456988">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962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962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01333" t="-107692" r="-1806667" b="-729231"/>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107692" r="-1606667" b="-729231"/>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501333" t="-107692" r="-1406667" b="-7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201333" t="-107692" r="-706667"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107692" r="-506667"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601333" t="-107692" r="-306667"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962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01333" t="-207692" r="-1806667" b="-629231"/>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301333" t="-207692" r="-1606667" b="-6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201333" t="-207692" r="-706667" b="-629231"/>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401333" t="-207692" r="-506667" b="-6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962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01333" t="-307692" r="-1806667" b="-529231"/>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307692" r="-1606667" b="-5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201333" t="-307692" r="-706667" b="-529231"/>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307692" r="-506667" b="-5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962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01333" t="-401515" r="-1806667" b="-421212"/>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401515" r="-1606667" b="-421212"/>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501333" t="-401515" r="-1406667" b="-42121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701333" t="-401515" r="-1206667" b="-42121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v1</a:t>
                          </a:r>
                        </a:p>
                      </a:txBody>
                      <a:tcPr>
                        <a:solidFill>
                          <a:schemeClr val="bg1"/>
                        </a:solidFill>
                      </a:tcPr>
                    </a:tc>
                    <a:tc>
                      <a:txBody>
                        <a:bodyPr/>
                        <a:lstStyle/>
                        <a:p>
                          <a:endParaRPr lang="en-US"/>
                        </a:p>
                      </a:txBody>
                      <a:tcPr>
                        <a:blipFill>
                          <a:blip r:embed="rId3"/>
                          <a:stretch>
                            <a:fillRect l="-1201333" t="-401515" r="-706667"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401515" r="-506667"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601333" t="-401515" r="-306667"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801333" t="-401515" r="-106667"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962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01333" t="-509231" r="-1806667" b="-3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1333" t="-509231" r="-1606667" b="-3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501333" t="-509231" r="-1406667" b="-3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701333" t="-509231" r="-1206667" b="-3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w1</a:t>
                          </a:r>
                        </a:p>
                      </a:txBody>
                      <a:tcPr>
                        <a:solidFill>
                          <a:schemeClr val="bg1"/>
                        </a:solidFill>
                      </a:tcPr>
                    </a:tc>
                    <a:tc>
                      <a:txBody>
                        <a:bodyPr/>
                        <a:lstStyle/>
                        <a:p>
                          <a:endParaRPr lang="en-US"/>
                        </a:p>
                      </a:txBody>
                      <a:tcPr>
                        <a:blipFill>
                          <a:blip r:embed="rId3"/>
                          <a:stretch>
                            <a:fillRect l="-1201333" t="-509231" r="-706667"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401333" t="-509231" r="-506667"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601333" t="-509231" r="-306667"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801333" t="-509231" r="-106667"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962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01333" t="-609231" r="-1806667" b="-2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1333" t="-609231" r="-1606667" b="-2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501333" t="-609231" r="-1406667"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x0</a:t>
                          </a:r>
                        </a:p>
                      </a:txBody>
                      <a:tcPr>
                        <a:solidFill>
                          <a:schemeClr val="bg1"/>
                        </a:solidFill>
                      </a:tcPr>
                    </a:tc>
                    <a:tc>
                      <a:txBody>
                        <a:bodyPr/>
                        <a:lstStyle/>
                        <a:p>
                          <a:endParaRPr lang="en-US"/>
                        </a:p>
                      </a:txBody>
                      <a:tcPr>
                        <a:blipFill>
                          <a:blip r:embed="rId3"/>
                          <a:stretch>
                            <a:fillRect l="-1201333" t="-609231" r="-706667" b="-2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401333" t="-609231" r="-506667" b="-2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601333" t="-609231" r="-306667"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962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101333" t="-709231" r="-1806667" b="-1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301333" t="-709231" r="-1606667" b="-1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y0</a:t>
                          </a:r>
                        </a:p>
                      </a:txBody>
                      <a:tcPr>
                        <a:solidFill>
                          <a:schemeClr val="bg1"/>
                        </a:solidFill>
                      </a:tcPr>
                    </a:tc>
                    <a:tc>
                      <a:txBody>
                        <a:bodyPr/>
                        <a:lstStyle/>
                        <a:p>
                          <a:endParaRPr lang="en-US"/>
                        </a:p>
                      </a:txBody>
                      <a:tcPr>
                        <a:blipFill>
                          <a:blip r:embed="rId3"/>
                          <a:stretch>
                            <a:fillRect l="-1201333" t="-709231" r="-706667" b="-1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401333" t="-709231" r="-506667" b="-1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962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01333" t="-809231" r="-1806667" b="-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809231" r="-1606667" b="-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501333" t="-809231" r="-1406667" b="-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701333" t="-809231" r="-1206667" b="-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endParaRPr lang="en-US"/>
                        </a:p>
                      </a:txBody>
                      <a:tcPr>
                        <a:blipFill>
                          <a:blip r:embed="rId3"/>
                          <a:stretch>
                            <a:fillRect l="-1201333" t="-809231" r="-706667"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809231" r="-506667"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601333" t="-809231" r="-306667"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801333" t="-809231" r="-106667"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Fallback>
      </mc:AlternateContent>
      <p:sp>
        <p:nvSpPr>
          <p:cNvPr id="57" name="Rectangle 22">
            <a:extLst>
              <a:ext uri="{FF2B5EF4-FFF2-40B4-BE49-F238E27FC236}">
                <a16:creationId xmlns:a16="http://schemas.microsoft.com/office/drawing/2014/main" id="{689F7DCD-A798-4911-B919-1002FF435EF6}"/>
              </a:ext>
            </a:extLst>
          </p:cNvPr>
          <p:cNvSpPr>
            <a:spLocks noChangeArrowheads="1"/>
          </p:cNvSpPr>
          <p:nvPr/>
        </p:nvSpPr>
        <p:spPr bwMode="auto">
          <a:xfrm>
            <a:off x="942516" y="875658"/>
            <a:ext cx="732129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                     w                     </a:t>
            </a:r>
            <a:r>
              <a:rPr lang="en-US" altLang="en-US" sz="2400" b="1" dirty="0">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                        u</a:t>
            </a:r>
          </a:p>
        </p:txBody>
      </p:sp>
      <p:sp>
        <p:nvSpPr>
          <p:cNvPr id="59" name="Oval 58">
            <a:extLst>
              <a:ext uri="{FF2B5EF4-FFF2-40B4-BE49-F238E27FC236}">
                <a16:creationId xmlns:a16="http://schemas.microsoft.com/office/drawing/2014/main" id="{6C73D885-78D2-4DD8-9C1B-7B7106BA7B24}"/>
              </a:ext>
            </a:extLst>
          </p:cNvPr>
          <p:cNvSpPr>
            <a:spLocks noChangeArrowheads="1"/>
          </p:cNvSpPr>
          <p:nvPr/>
        </p:nvSpPr>
        <p:spPr bwMode="auto">
          <a:xfrm>
            <a:off x="9719908" y="2774225"/>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s</a:t>
            </a:r>
          </a:p>
        </p:txBody>
      </p:sp>
      <p:sp>
        <p:nvSpPr>
          <p:cNvPr id="60" name="Oval 59">
            <a:extLst>
              <a:ext uri="{FF2B5EF4-FFF2-40B4-BE49-F238E27FC236}">
                <a16:creationId xmlns:a16="http://schemas.microsoft.com/office/drawing/2014/main" id="{E7CF3C2D-F5F2-480E-8B94-1FDB7E558464}"/>
              </a:ext>
            </a:extLst>
          </p:cNvPr>
          <p:cNvSpPr>
            <a:spLocks noChangeArrowheads="1"/>
          </p:cNvSpPr>
          <p:nvPr/>
        </p:nvSpPr>
        <p:spPr bwMode="auto">
          <a:xfrm>
            <a:off x="8832694" y="3917031"/>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z</a:t>
            </a:r>
          </a:p>
        </p:txBody>
      </p:sp>
      <p:sp>
        <p:nvSpPr>
          <p:cNvPr id="61" name="Oval 60">
            <a:extLst>
              <a:ext uri="{FF2B5EF4-FFF2-40B4-BE49-F238E27FC236}">
                <a16:creationId xmlns:a16="http://schemas.microsoft.com/office/drawing/2014/main" id="{8337C7C5-C242-4A28-A7C7-218CC405A1B2}"/>
              </a:ext>
            </a:extLst>
          </p:cNvPr>
          <p:cNvSpPr>
            <a:spLocks noChangeArrowheads="1"/>
          </p:cNvSpPr>
          <p:nvPr/>
        </p:nvSpPr>
        <p:spPr bwMode="auto">
          <a:xfrm>
            <a:off x="9706793" y="3927466"/>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w</a:t>
            </a:r>
          </a:p>
        </p:txBody>
      </p:sp>
      <p:sp>
        <p:nvSpPr>
          <p:cNvPr id="62" name="Oval 61">
            <a:extLst>
              <a:ext uri="{FF2B5EF4-FFF2-40B4-BE49-F238E27FC236}">
                <a16:creationId xmlns:a16="http://schemas.microsoft.com/office/drawing/2014/main" id="{7C9CB6B4-76E8-4CB2-BC6F-8B4088ED31BD}"/>
              </a:ext>
            </a:extLst>
          </p:cNvPr>
          <p:cNvSpPr>
            <a:spLocks noChangeArrowheads="1"/>
          </p:cNvSpPr>
          <p:nvPr/>
        </p:nvSpPr>
        <p:spPr bwMode="auto">
          <a:xfrm>
            <a:off x="10607124" y="3900725"/>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v</a:t>
            </a:r>
          </a:p>
        </p:txBody>
      </p:sp>
      <p:cxnSp>
        <p:nvCxnSpPr>
          <p:cNvPr id="63" name="Straight Connector 62">
            <a:extLst>
              <a:ext uri="{FF2B5EF4-FFF2-40B4-BE49-F238E27FC236}">
                <a16:creationId xmlns:a16="http://schemas.microsoft.com/office/drawing/2014/main" id="{B7818BFA-05A3-4E21-92DA-435AC09AFFAA}"/>
              </a:ext>
            </a:extLst>
          </p:cNvPr>
          <p:cNvCxnSpPr>
            <a:endCxn id="61" idx="0"/>
          </p:cNvCxnSpPr>
          <p:nvPr/>
        </p:nvCxnSpPr>
        <p:spPr>
          <a:xfrm flipH="1">
            <a:off x="10054268" y="3347011"/>
            <a:ext cx="7092" cy="580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C62715A-8E14-413E-A1AF-FBA460B9BB58}"/>
              </a:ext>
            </a:extLst>
          </p:cNvPr>
          <p:cNvCxnSpPr/>
          <p:nvPr/>
        </p:nvCxnSpPr>
        <p:spPr>
          <a:xfrm flipH="1">
            <a:off x="9304289" y="3373752"/>
            <a:ext cx="745116" cy="580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0F2C2F4-53C5-427A-BB27-797279B44109}"/>
              </a:ext>
            </a:extLst>
          </p:cNvPr>
          <p:cNvCxnSpPr>
            <a:stCxn id="59" idx="4"/>
            <a:endCxn id="62" idx="0"/>
          </p:cNvCxnSpPr>
          <p:nvPr/>
        </p:nvCxnSpPr>
        <p:spPr>
          <a:xfrm>
            <a:off x="10067383" y="3365115"/>
            <a:ext cx="887216" cy="535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2D328487-8D40-46B7-B322-6F576DB8B2B2}"/>
              </a:ext>
            </a:extLst>
          </p:cNvPr>
          <p:cNvSpPr/>
          <p:nvPr/>
        </p:nvSpPr>
        <p:spPr>
          <a:xfrm>
            <a:off x="1088129" y="139741"/>
            <a:ext cx="7156575"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 on Undirected Graph</a:t>
            </a:r>
          </a:p>
        </p:txBody>
      </p:sp>
      <p:sp>
        <p:nvSpPr>
          <p:cNvPr id="68" name="TextBox 67">
            <a:extLst>
              <a:ext uri="{FF2B5EF4-FFF2-40B4-BE49-F238E27FC236}">
                <a16:creationId xmlns:a16="http://schemas.microsoft.com/office/drawing/2014/main" id="{90F2D411-1645-4DEA-8812-58049015F738}"/>
              </a:ext>
            </a:extLst>
          </p:cNvPr>
          <p:cNvSpPr txBox="1"/>
          <p:nvPr/>
        </p:nvSpPr>
        <p:spPr>
          <a:xfrm>
            <a:off x="8621310" y="804031"/>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3.11</a:t>
            </a:r>
          </a:p>
        </p:txBody>
      </p:sp>
    </p:spTree>
    <p:extLst>
      <p:ext uri="{BB962C8B-B14F-4D97-AF65-F5344CB8AC3E}">
        <p14:creationId xmlns:p14="http://schemas.microsoft.com/office/powerpoint/2010/main" val="323723151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221878"/>
            <a:ext cx="1173307"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a:t>
            </a:r>
            <a:endParaRPr lang="en-US" altLang="zh-CN" sz="2400" dirty="0">
              <a:latin typeface="Times New Roman" panose="02020603050405020304" pitchFamily="18" charset="0"/>
              <a:cs typeface="Times New Roman" panose="02020603050405020304" pitchFamily="18" charset="0"/>
            </a:endParaRPr>
          </a:p>
        </p:txBody>
      </p:sp>
      <p:sp>
        <p:nvSpPr>
          <p:cNvPr id="20" name="Rectangle 22"/>
          <p:cNvSpPr>
            <a:spLocks noChangeArrowheads="1"/>
          </p:cNvSpPr>
          <p:nvPr/>
        </p:nvSpPr>
        <p:spPr bwMode="auto">
          <a:xfrm>
            <a:off x="1041236" y="811518"/>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12575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239605"/>
            <a:ext cx="1217329"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2/3</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254076"/>
            <a:ext cx="1295788" cy="488391"/>
          </a:xfrm>
          <a:prstGeom prst="ellipse">
            <a:avLst/>
          </a:prstGeom>
          <a:solidFill>
            <a:schemeClr val="tx1">
              <a:lumMod val="65000"/>
              <a:lumOff val="35000"/>
            </a:schemeClr>
          </a:solidFill>
          <a:ln w="28575">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266759"/>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350177"/>
            <a:ext cx="1192270"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344559"/>
            <a:ext cx="1261351"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351796"/>
            <a:ext cx="1283426" cy="474637"/>
          </a:xfrm>
          <a:prstGeom prst="ellipse">
            <a:avLst/>
          </a:prstGeom>
          <a:solidFill>
            <a:schemeClr val="bg1">
              <a:lumMod val="7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342368"/>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cxnSp>
        <p:nvCxnSpPr>
          <p:cNvPr id="5" name="Straight Connector 4"/>
          <p:cNvCxnSpPr>
            <a:stCxn id="2" idx="6"/>
            <a:endCxn id="24" idx="2"/>
          </p:cNvCxnSpPr>
          <p:nvPr/>
        </p:nvCxnSpPr>
        <p:spPr>
          <a:xfrm>
            <a:off x="2269097" y="1466074"/>
            <a:ext cx="708262" cy="17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2"/>
          </p:cNvCxnSpPr>
          <p:nvPr/>
        </p:nvCxnSpPr>
        <p:spPr>
          <a:xfrm>
            <a:off x="4183911" y="1486153"/>
            <a:ext cx="662655" cy="121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 idx="4"/>
            <a:endCxn id="27" idx="0"/>
          </p:cNvCxnSpPr>
          <p:nvPr/>
        </p:nvCxnSpPr>
        <p:spPr>
          <a:xfrm flipH="1">
            <a:off x="1672962" y="1710269"/>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p:cNvCxnSpPr>
          <p:nvPr/>
        </p:nvCxnSpPr>
        <p:spPr>
          <a:xfrm flipV="1">
            <a:off x="2094493" y="1636201"/>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53464" y="2607466"/>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96785" y="1727996"/>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998397" y="1645004"/>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81682" y="1747483"/>
            <a:ext cx="9482" cy="6399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70385" y="1644546"/>
            <a:ext cx="911062" cy="786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4"/>
            <a:endCxn id="30" idx="0"/>
          </p:cNvCxnSpPr>
          <p:nvPr/>
        </p:nvCxnSpPr>
        <p:spPr>
          <a:xfrm>
            <a:off x="7411324" y="1755150"/>
            <a:ext cx="17219" cy="587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4789" y="2589739"/>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142354" y="2589739"/>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416648" y="1213661"/>
            <a:ext cx="2264613"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FIFO Queue  Q</a:t>
            </a:r>
            <a:endParaRPr lang="en-US" sz="2400" dirty="0"/>
          </a:p>
        </p:txBody>
      </p:sp>
      <p:sp>
        <p:nvSpPr>
          <p:cNvPr id="56" name="Text Box 914"/>
          <p:cNvSpPr txBox="1"/>
          <p:nvPr/>
        </p:nvSpPr>
        <p:spPr>
          <a:xfrm>
            <a:off x="8552910" y="748943"/>
            <a:ext cx="1702543" cy="5138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w v y x</a:t>
            </a:r>
          </a:p>
        </p:txBody>
      </p:sp>
      <p:pic>
        <p:nvPicPr>
          <p:cNvPr id="60" name="Picture 59" descr="Image result for smiley face images">
            <a:extLst>
              <a:ext uri="{FF2B5EF4-FFF2-40B4-BE49-F238E27FC236}">
                <a16:creationId xmlns:a16="http://schemas.microsoft.com/office/drawing/2014/main" id="{151C68F8-EAD1-4524-B33A-F0E131FE3B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229" y="580643"/>
            <a:ext cx="640398" cy="4260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61" name="Table 3">
                <a:extLst>
                  <a:ext uri="{FF2B5EF4-FFF2-40B4-BE49-F238E27FC236}">
                    <a16:creationId xmlns:a16="http://schemas.microsoft.com/office/drawing/2014/main" id="{B58F9740-4A20-4740-BC0C-91894B409C4E}"/>
                  </a:ext>
                </a:extLst>
              </p:cNvPr>
              <p:cNvGraphicFramePr>
                <a:graphicFrameLocks noGrp="1"/>
              </p:cNvGraphicFramePr>
              <p:nvPr>
                <p:extLst>
                  <p:ext uri="{D42A27DB-BD31-4B8C-83A1-F6EECF244321}">
                    <p14:modId xmlns:p14="http://schemas.microsoft.com/office/powerpoint/2010/main" val="2999268902"/>
                  </p:ext>
                </p:extLst>
              </p:nvPr>
            </p:nvGraphicFramePr>
            <p:xfrm>
              <a:off x="936917" y="3112650"/>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56988">
                      <a:extLst>
                        <a:ext uri="{9D8B030D-6E8A-4147-A177-3AD203B41FA5}">
                          <a16:colId xmlns:a16="http://schemas.microsoft.com/office/drawing/2014/main" val="4080086222"/>
                        </a:ext>
                      </a:extLst>
                    </a:gridCol>
                    <a:gridCol w="456988">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708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708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708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708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708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708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708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708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708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Choice>
        <mc:Fallback>
          <p:graphicFrame>
            <p:nvGraphicFramePr>
              <p:cNvPr id="61" name="Table 3">
                <a:extLst>
                  <a:ext uri="{FF2B5EF4-FFF2-40B4-BE49-F238E27FC236}">
                    <a16:creationId xmlns:a16="http://schemas.microsoft.com/office/drawing/2014/main" id="{B58F9740-4A20-4740-BC0C-91894B409C4E}"/>
                  </a:ext>
                </a:extLst>
              </p:cNvPr>
              <p:cNvGraphicFramePr>
                <a:graphicFrameLocks noGrp="1"/>
              </p:cNvGraphicFramePr>
              <p:nvPr>
                <p:extLst>
                  <p:ext uri="{D42A27DB-BD31-4B8C-83A1-F6EECF244321}">
                    <p14:modId xmlns:p14="http://schemas.microsoft.com/office/powerpoint/2010/main" val="2999268902"/>
                  </p:ext>
                </p:extLst>
              </p:nvPr>
            </p:nvGraphicFramePr>
            <p:xfrm>
              <a:off x="936917" y="3112650"/>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56988">
                      <a:extLst>
                        <a:ext uri="{9D8B030D-6E8A-4147-A177-3AD203B41FA5}">
                          <a16:colId xmlns:a16="http://schemas.microsoft.com/office/drawing/2014/main" val="4080086222"/>
                        </a:ext>
                      </a:extLst>
                    </a:gridCol>
                    <a:gridCol w="456988">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962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962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01333" t="-107692" r="-1806667" b="-729231"/>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107692" r="-1606667" b="-729231"/>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501333" t="-107692" r="-1406667" b="-7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201333" t="-107692" r="-706667"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107692" r="-506667"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601333" t="-107692" r="-306667"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962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01333" t="-207692" r="-1806667" b="-629231"/>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301333" t="-207692" r="-1606667" b="-6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201333" t="-207692" r="-706667" b="-629231"/>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401333" t="-207692" r="-506667" b="-6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962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01333" t="-307692" r="-1806667" b="-529231"/>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307692" r="-1606667" b="-5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201333" t="-307692" r="-706667" b="-529231"/>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307692" r="-506667" b="-5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962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01333" t="-401515" r="-1806667" b="-421212"/>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401515" r="-1606667" b="-421212"/>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501333" t="-401515" r="-1406667" b="-42121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701333" t="-401515" r="-1206667" b="-42121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v1</a:t>
                          </a:r>
                        </a:p>
                      </a:txBody>
                      <a:tcPr>
                        <a:solidFill>
                          <a:schemeClr val="bg1"/>
                        </a:solidFill>
                      </a:tcPr>
                    </a:tc>
                    <a:tc>
                      <a:txBody>
                        <a:bodyPr/>
                        <a:lstStyle/>
                        <a:p>
                          <a:endParaRPr lang="en-US"/>
                        </a:p>
                      </a:txBody>
                      <a:tcPr>
                        <a:blipFill>
                          <a:blip r:embed="rId3"/>
                          <a:stretch>
                            <a:fillRect l="-1201333" t="-401515" r="-706667"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401515" r="-506667"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601333" t="-401515" r="-306667"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801333" t="-401515" r="-106667"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962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01333" t="-509231" r="-1806667" b="-3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1333" t="-509231" r="-1606667" b="-3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501333" t="-509231" r="-1406667" b="-3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701333" t="-509231" r="-1206667" b="-3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w1</a:t>
                          </a:r>
                        </a:p>
                      </a:txBody>
                      <a:tcPr>
                        <a:solidFill>
                          <a:schemeClr val="bg1"/>
                        </a:solidFill>
                      </a:tcPr>
                    </a:tc>
                    <a:tc>
                      <a:txBody>
                        <a:bodyPr/>
                        <a:lstStyle/>
                        <a:p>
                          <a:endParaRPr lang="en-US"/>
                        </a:p>
                      </a:txBody>
                      <a:tcPr>
                        <a:blipFill>
                          <a:blip r:embed="rId3"/>
                          <a:stretch>
                            <a:fillRect l="-1201333" t="-509231" r="-706667"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401333" t="-509231" r="-506667"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601333" t="-509231" r="-306667"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801333" t="-509231" r="-106667"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962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01333" t="-609231" r="-1806667" b="-2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1333" t="-609231" r="-1606667" b="-2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501333" t="-609231" r="-1406667"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x1</a:t>
                          </a:r>
                        </a:p>
                      </a:txBody>
                      <a:tcPr>
                        <a:solidFill>
                          <a:schemeClr val="bg1"/>
                        </a:solidFill>
                      </a:tcPr>
                    </a:tc>
                    <a:tc>
                      <a:txBody>
                        <a:bodyPr/>
                        <a:lstStyle/>
                        <a:p>
                          <a:endParaRPr lang="en-US"/>
                        </a:p>
                      </a:txBody>
                      <a:tcPr>
                        <a:blipFill>
                          <a:blip r:embed="rId3"/>
                          <a:stretch>
                            <a:fillRect l="-1201333" t="-609231" r="-706667" b="-2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401333" t="-609231" r="-506667" b="-2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601333" t="-609231" r="-306667"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962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101333" t="-709231" r="-1806667" b="-1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301333" t="-709231" r="-1606667" b="-1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endParaRPr lang="en-US"/>
                        </a:p>
                      </a:txBody>
                      <a:tcPr>
                        <a:blipFill>
                          <a:blip r:embed="rId3"/>
                          <a:stretch>
                            <a:fillRect l="-1201333" t="-709231" r="-706667" b="-1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401333" t="-709231" r="-506667" b="-1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962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01333" t="-809231" r="-1806667" b="-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809231" r="-1606667" b="-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501333" t="-809231" r="-1406667" b="-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701333" t="-809231" r="-1206667" b="-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201333" t="-809231" r="-706667"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809231" r="-506667"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601333" t="-809231" r="-306667"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801333" t="-809231" r="-106667"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Fallback>
      </mc:AlternateContent>
      <p:sp>
        <p:nvSpPr>
          <p:cNvPr id="73" name="Oval 72">
            <a:extLst>
              <a:ext uri="{FF2B5EF4-FFF2-40B4-BE49-F238E27FC236}">
                <a16:creationId xmlns:a16="http://schemas.microsoft.com/office/drawing/2014/main" id="{D7A01DA7-3BA8-4B01-AE0C-AB2A7A1F9DAC}"/>
              </a:ext>
            </a:extLst>
          </p:cNvPr>
          <p:cNvSpPr>
            <a:spLocks noChangeArrowheads="1"/>
          </p:cNvSpPr>
          <p:nvPr/>
        </p:nvSpPr>
        <p:spPr bwMode="auto">
          <a:xfrm>
            <a:off x="9758820" y="1772269"/>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s</a:t>
            </a:r>
          </a:p>
        </p:txBody>
      </p:sp>
      <p:sp>
        <p:nvSpPr>
          <p:cNvPr id="74" name="Oval 73">
            <a:extLst>
              <a:ext uri="{FF2B5EF4-FFF2-40B4-BE49-F238E27FC236}">
                <a16:creationId xmlns:a16="http://schemas.microsoft.com/office/drawing/2014/main" id="{669BA1DC-B1F4-4628-894B-0424999AE3FC}"/>
              </a:ext>
            </a:extLst>
          </p:cNvPr>
          <p:cNvSpPr>
            <a:spLocks noChangeArrowheads="1"/>
          </p:cNvSpPr>
          <p:nvPr/>
        </p:nvSpPr>
        <p:spPr bwMode="auto">
          <a:xfrm>
            <a:off x="8871606" y="2934531"/>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z</a:t>
            </a:r>
          </a:p>
        </p:txBody>
      </p:sp>
      <p:sp>
        <p:nvSpPr>
          <p:cNvPr id="75" name="Oval 74">
            <a:extLst>
              <a:ext uri="{FF2B5EF4-FFF2-40B4-BE49-F238E27FC236}">
                <a16:creationId xmlns:a16="http://schemas.microsoft.com/office/drawing/2014/main" id="{966A342D-7D47-49B2-B38D-4212FD491E56}"/>
              </a:ext>
            </a:extLst>
          </p:cNvPr>
          <p:cNvSpPr>
            <a:spLocks noChangeArrowheads="1"/>
          </p:cNvSpPr>
          <p:nvPr/>
        </p:nvSpPr>
        <p:spPr bwMode="auto">
          <a:xfrm>
            <a:off x="9745705" y="2944966"/>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w</a:t>
            </a:r>
          </a:p>
        </p:txBody>
      </p:sp>
      <p:sp>
        <p:nvSpPr>
          <p:cNvPr id="76" name="Oval 75">
            <a:extLst>
              <a:ext uri="{FF2B5EF4-FFF2-40B4-BE49-F238E27FC236}">
                <a16:creationId xmlns:a16="http://schemas.microsoft.com/office/drawing/2014/main" id="{DDF20E95-1878-4AF6-9D0F-BF883D139E43}"/>
              </a:ext>
            </a:extLst>
          </p:cNvPr>
          <p:cNvSpPr>
            <a:spLocks noChangeArrowheads="1"/>
          </p:cNvSpPr>
          <p:nvPr/>
        </p:nvSpPr>
        <p:spPr bwMode="auto">
          <a:xfrm>
            <a:off x="10646036" y="2918225"/>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v</a:t>
            </a:r>
          </a:p>
        </p:txBody>
      </p:sp>
      <p:cxnSp>
        <p:nvCxnSpPr>
          <p:cNvPr id="77" name="Straight Connector 76">
            <a:extLst>
              <a:ext uri="{FF2B5EF4-FFF2-40B4-BE49-F238E27FC236}">
                <a16:creationId xmlns:a16="http://schemas.microsoft.com/office/drawing/2014/main" id="{6C4D7F20-6ADF-41C5-BB8A-0DA9E121AF8B}"/>
              </a:ext>
            </a:extLst>
          </p:cNvPr>
          <p:cNvCxnSpPr>
            <a:endCxn id="75" idx="0"/>
          </p:cNvCxnSpPr>
          <p:nvPr/>
        </p:nvCxnSpPr>
        <p:spPr>
          <a:xfrm flipH="1">
            <a:off x="10093180" y="2364511"/>
            <a:ext cx="7092" cy="580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814BF47-4F3A-49FB-B215-7F2E77C0F73E}"/>
              </a:ext>
            </a:extLst>
          </p:cNvPr>
          <p:cNvCxnSpPr/>
          <p:nvPr/>
        </p:nvCxnSpPr>
        <p:spPr>
          <a:xfrm flipH="1">
            <a:off x="9354087" y="2354076"/>
            <a:ext cx="745116" cy="580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BA101A0-F919-4E85-98AF-CF5F4C0D1584}"/>
              </a:ext>
            </a:extLst>
          </p:cNvPr>
          <p:cNvCxnSpPr>
            <a:stCxn id="73" idx="4"/>
            <a:endCxn id="76" idx="0"/>
          </p:cNvCxnSpPr>
          <p:nvPr/>
        </p:nvCxnSpPr>
        <p:spPr>
          <a:xfrm>
            <a:off x="10106295" y="2363159"/>
            <a:ext cx="887216" cy="55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09B93597-9C73-4F4D-BA76-7F73FE0AFD57}"/>
              </a:ext>
            </a:extLst>
          </p:cNvPr>
          <p:cNvSpPr>
            <a:spLocks noChangeArrowheads="1"/>
          </p:cNvSpPr>
          <p:nvPr/>
        </p:nvSpPr>
        <p:spPr bwMode="auto">
          <a:xfrm>
            <a:off x="8653200" y="3918652"/>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y</a:t>
            </a:r>
          </a:p>
        </p:txBody>
      </p:sp>
      <p:sp>
        <p:nvSpPr>
          <p:cNvPr id="81" name="Oval 80">
            <a:extLst>
              <a:ext uri="{FF2B5EF4-FFF2-40B4-BE49-F238E27FC236}">
                <a16:creationId xmlns:a16="http://schemas.microsoft.com/office/drawing/2014/main" id="{736EB4A5-11E5-4904-89FA-6D398901BD5F}"/>
              </a:ext>
            </a:extLst>
          </p:cNvPr>
          <p:cNvSpPr>
            <a:spLocks noChangeArrowheads="1"/>
          </p:cNvSpPr>
          <p:nvPr/>
        </p:nvSpPr>
        <p:spPr bwMode="auto">
          <a:xfrm>
            <a:off x="9551112" y="3925957"/>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x</a:t>
            </a:r>
          </a:p>
        </p:txBody>
      </p:sp>
      <p:cxnSp>
        <p:nvCxnSpPr>
          <p:cNvPr id="82" name="Straight Connector 81">
            <a:extLst>
              <a:ext uri="{FF2B5EF4-FFF2-40B4-BE49-F238E27FC236}">
                <a16:creationId xmlns:a16="http://schemas.microsoft.com/office/drawing/2014/main" id="{43443A68-E2A0-4C65-BAFD-24C2B75BC411}"/>
              </a:ext>
            </a:extLst>
          </p:cNvPr>
          <p:cNvCxnSpPr>
            <a:endCxn id="80" idx="0"/>
          </p:cNvCxnSpPr>
          <p:nvPr/>
        </p:nvCxnSpPr>
        <p:spPr>
          <a:xfrm flipH="1">
            <a:off x="9000675" y="3515629"/>
            <a:ext cx="240798" cy="403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EB04FAB-EE88-4495-8C70-872A49D988EF}"/>
              </a:ext>
            </a:extLst>
          </p:cNvPr>
          <p:cNvCxnSpPr>
            <a:stCxn id="74" idx="4"/>
            <a:endCxn id="81" idx="1"/>
          </p:cNvCxnSpPr>
          <p:nvPr/>
        </p:nvCxnSpPr>
        <p:spPr>
          <a:xfrm>
            <a:off x="9219081" y="3525421"/>
            <a:ext cx="433804" cy="4870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8F5F556-DA1F-4A38-820E-002286DE7E8C}"/>
              </a:ext>
            </a:extLst>
          </p:cNvPr>
          <p:cNvSpPr/>
          <p:nvPr/>
        </p:nvSpPr>
        <p:spPr>
          <a:xfrm>
            <a:off x="1088129" y="139741"/>
            <a:ext cx="7156575"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 on Undirected Graph</a:t>
            </a:r>
          </a:p>
        </p:txBody>
      </p:sp>
      <p:sp>
        <p:nvSpPr>
          <p:cNvPr id="85" name="TextBox 84">
            <a:extLst>
              <a:ext uri="{FF2B5EF4-FFF2-40B4-BE49-F238E27FC236}">
                <a16:creationId xmlns:a16="http://schemas.microsoft.com/office/drawing/2014/main" id="{9DAB6601-8A84-4443-B31E-C692E23D8FEF}"/>
              </a:ext>
            </a:extLst>
          </p:cNvPr>
          <p:cNvSpPr txBox="1"/>
          <p:nvPr/>
        </p:nvSpPr>
        <p:spPr>
          <a:xfrm>
            <a:off x="9931207" y="5836988"/>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3.11</a:t>
            </a:r>
          </a:p>
        </p:txBody>
      </p:sp>
    </p:spTree>
    <p:extLst>
      <p:ext uri="{BB962C8B-B14F-4D97-AF65-F5344CB8AC3E}">
        <p14:creationId xmlns:p14="http://schemas.microsoft.com/office/powerpoint/2010/main" val="42684999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55342"/>
            <a:ext cx="1173307"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a:t>
            </a:r>
            <a:endParaRPr lang="en-US" altLang="zh-CN" sz="2400" dirty="0">
              <a:latin typeface="Times New Roman" panose="02020603050405020304" pitchFamily="18" charset="0"/>
              <a:cs typeface="Times New Roman" panose="02020603050405020304" pitchFamily="18" charset="0"/>
            </a:endParaRPr>
          </a:p>
        </p:txBody>
      </p:sp>
      <p:sp>
        <p:nvSpPr>
          <p:cNvPr id="20" name="Rectangle 22"/>
          <p:cNvSpPr>
            <a:spLocks noChangeArrowheads="1"/>
          </p:cNvSpPr>
          <p:nvPr/>
        </p:nvSpPr>
        <p:spPr bwMode="auto">
          <a:xfrm>
            <a:off x="1071612" y="1045018"/>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73069"/>
            <a:ext cx="1217329"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2/3</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487540"/>
            <a:ext cx="1295788" cy="488391"/>
          </a:xfrm>
          <a:prstGeom prst="ellipse">
            <a:avLst/>
          </a:prstGeom>
          <a:solidFill>
            <a:schemeClr val="tx1">
              <a:lumMod val="65000"/>
              <a:lumOff val="35000"/>
            </a:schemeClr>
          </a:solidFill>
          <a:ln w="28575">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00223"/>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583641"/>
            <a:ext cx="1192270"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78023"/>
            <a:ext cx="1261351"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585260"/>
            <a:ext cx="1283426" cy="474637"/>
          </a:xfrm>
          <a:prstGeom prst="ellipse">
            <a:avLst/>
          </a:prstGeom>
          <a:solidFill>
            <a:schemeClr val="bg1">
              <a:lumMod val="7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75832"/>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cxnSp>
        <p:nvCxnSpPr>
          <p:cNvPr id="5" name="Straight Connector 4"/>
          <p:cNvCxnSpPr>
            <a:stCxn id="2" idx="6"/>
            <a:endCxn id="24" idx="2"/>
          </p:cNvCxnSpPr>
          <p:nvPr/>
        </p:nvCxnSpPr>
        <p:spPr>
          <a:xfrm>
            <a:off x="2269097" y="1699538"/>
            <a:ext cx="708262" cy="17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2"/>
          </p:cNvCxnSpPr>
          <p:nvPr/>
        </p:nvCxnSpPr>
        <p:spPr>
          <a:xfrm>
            <a:off x="4183911" y="1719617"/>
            <a:ext cx="662655" cy="121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 idx="4"/>
            <a:endCxn id="27" idx="0"/>
          </p:cNvCxnSpPr>
          <p:nvPr/>
        </p:nvCxnSpPr>
        <p:spPr>
          <a:xfrm flipH="1">
            <a:off x="1672962" y="1943733"/>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p:cNvCxnSpPr>
          <p:nvPr/>
        </p:nvCxnSpPr>
        <p:spPr>
          <a:xfrm flipV="1">
            <a:off x="2094493" y="1869665"/>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53464" y="2840930"/>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96785" y="1961460"/>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998397" y="1878468"/>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81682" y="1980947"/>
            <a:ext cx="9482" cy="6399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70385" y="1878010"/>
            <a:ext cx="911062" cy="786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4"/>
            <a:endCxn id="30" idx="0"/>
          </p:cNvCxnSpPr>
          <p:nvPr/>
        </p:nvCxnSpPr>
        <p:spPr>
          <a:xfrm>
            <a:off x="7411324" y="1988614"/>
            <a:ext cx="17219" cy="587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4789" y="2823203"/>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142354" y="2823203"/>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392933" y="1231898"/>
            <a:ext cx="205387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FIFO Queue Q</a:t>
            </a:r>
            <a:endParaRPr lang="en-US" sz="2400" dirty="0"/>
          </a:p>
        </p:txBody>
      </p:sp>
      <p:sp>
        <p:nvSpPr>
          <p:cNvPr id="56" name="Text Box 914"/>
          <p:cNvSpPr txBox="1"/>
          <p:nvPr/>
        </p:nvSpPr>
        <p:spPr>
          <a:xfrm>
            <a:off x="8518308" y="745878"/>
            <a:ext cx="1702543" cy="5138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v y x</a:t>
            </a:r>
          </a:p>
        </p:txBody>
      </p:sp>
      <p:pic>
        <p:nvPicPr>
          <p:cNvPr id="60" name="Picture 59" descr="Image result for smiley face images">
            <a:extLst>
              <a:ext uri="{FF2B5EF4-FFF2-40B4-BE49-F238E27FC236}">
                <a16:creationId xmlns:a16="http://schemas.microsoft.com/office/drawing/2014/main" id="{1F698D5B-A8B8-408F-81C1-127EC93385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229" y="708939"/>
            <a:ext cx="640398" cy="4260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61" name="Table 3">
                <a:extLst>
                  <a:ext uri="{FF2B5EF4-FFF2-40B4-BE49-F238E27FC236}">
                    <a16:creationId xmlns:a16="http://schemas.microsoft.com/office/drawing/2014/main" id="{399C404A-F3D1-4EEF-B0D9-53F548E3D8E8}"/>
                  </a:ext>
                </a:extLst>
              </p:cNvPr>
              <p:cNvGraphicFramePr>
                <a:graphicFrameLocks noGrp="1"/>
              </p:cNvGraphicFramePr>
              <p:nvPr>
                <p:extLst>
                  <p:ext uri="{D42A27DB-BD31-4B8C-83A1-F6EECF244321}">
                    <p14:modId xmlns:p14="http://schemas.microsoft.com/office/powerpoint/2010/main" val="3535830518"/>
                  </p:ext>
                </p:extLst>
              </p:nvPr>
            </p:nvGraphicFramePr>
            <p:xfrm>
              <a:off x="834361" y="3200204"/>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56988">
                      <a:extLst>
                        <a:ext uri="{9D8B030D-6E8A-4147-A177-3AD203B41FA5}">
                          <a16:colId xmlns:a16="http://schemas.microsoft.com/office/drawing/2014/main" val="4080086222"/>
                        </a:ext>
                      </a:extLst>
                    </a:gridCol>
                    <a:gridCol w="456988">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708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708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708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708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708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708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708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708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708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Choice>
        <mc:Fallback>
          <p:graphicFrame>
            <p:nvGraphicFramePr>
              <p:cNvPr id="61" name="Table 3">
                <a:extLst>
                  <a:ext uri="{FF2B5EF4-FFF2-40B4-BE49-F238E27FC236}">
                    <a16:creationId xmlns:a16="http://schemas.microsoft.com/office/drawing/2014/main" id="{399C404A-F3D1-4EEF-B0D9-53F548E3D8E8}"/>
                  </a:ext>
                </a:extLst>
              </p:cNvPr>
              <p:cNvGraphicFramePr>
                <a:graphicFrameLocks noGrp="1"/>
              </p:cNvGraphicFramePr>
              <p:nvPr>
                <p:extLst>
                  <p:ext uri="{D42A27DB-BD31-4B8C-83A1-F6EECF244321}">
                    <p14:modId xmlns:p14="http://schemas.microsoft.com/office/powerpoint/2010/main" val="3535830518"/>
                  </p:ext>
                </p:extLst>
              </p:nvPr>
            </p:nvGraphicFramePr>
            <p:xfrm>
              <a:off x="834361" y="3200204"/>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56988">
                      <a:extLst>
                        <a:ext uri="{9D8B030D-6E8A-4147-A177-3AD203B41FA5}">
                          <a16:colId xmlns:a16="http://schemas.microsoft.com/office/drawing/2014/main" val="4080086222"/>
                        </a:ext>
                      </a:extLst>
                    </a:gridCol>
                    <a:gridCol w="456988">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962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962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01333" t="-107692" r="-1806667" b="-729231"/>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107692" r="-1606667" b="-729231"/>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501333" t="-107692" r="-1406667" b="-7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202667" t="-107692" r="-705333"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2667" t="-107692" r="-505333"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602667" t="-107692" r="-305333"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962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01333" t="-207692" r="-1806667" b="-629231"/>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301333" t="-207692" r="-1606667" b="-6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202667" t="-207692" r="-705333" b="-629231"/>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402667" t="-207692" r="-505333" b="-6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962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01333" t="-307692" r="-1806667" b="-529231"/>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307692" r="-1606667" b="-5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202667" t="-307692" r="-705333" b="-529231"/>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2667" t="-307692" r="-505333" b="-5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962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01333" t="-401515" r="-1806667" b="-421212"/>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401515" r="-1606667" b="-421212"/>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501333" t="-401515" r="-1406667" b="-42121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701333" t="-401515" r="-1206667" b="-42121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v1</a:t>
                          </a:r>
                        </a:p>
                      </a:txBody>
                      <a:tcPr>
                        <a:solidFill>
                          <a:schemeClr val="bg1"/>
                        </a:solidFill>
                      </a:tcPr>
                    </a:tc>
                    <a:tc>
                      <a:txBody>
                        <a:bodyPr/>
                        <a:lstStyle/>
                        <a:p>
                          <a:endParaRPr lang="en-US"/>
                        </a:p>
                      </a:txBody>
                      <a:tcPr>
                        <a:blipFill>
                          <a:blip r:embed="rId3"/>
                          <a:stretch>
                            <a:fillRect l="-1202667" t="-401515" r="-7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2667" t="-401515" r="-5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602667" t="-401515" r="-3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802667" t="-401515" r="-1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962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01333" t="-509231" r="-1806667" b="-3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1333" t="-509231" r="-1606667" b="-3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501333" t="-509231" r="-1406667" b="-3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701333" t="-509231" r="-1206667" b="-3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202667" t="-509231" r="-7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402667" t="-509231" r="-5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602667" t="-509231" r="-3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802667" t="-509231" r="-1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962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01333" t="-609231" r="-1806667" b="-2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1333" t="-609231" r="-1606667" b="-2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501333" t="-609231" r="-1406667"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x1</a:t>
                          </a:r>
                        </a:p>
                      </a:txBody>
                      <a:tcPr>
                        <a:solidFill>
                          <a:schemeClr val="bg1"/>
                        </a:solidFill>
                      </a:tcPr>
                    </a:tc>
                    <a:tc>
                      <a:txBody>
                        <a:bodyPr/>
                        <a:lstStyle/>
                        <a:p>
                          <a:endParaRPr lang="en-US"/>
                        </a:p>
                      </a:txBody>
                      <a:tcPr>
                        <a:blipFill>
                          <a:blip r:embed="rId3"/>
                          <a:stretch>
                            <a:fillRect l="-1202667" t="-609231" r="-705333" b="-2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402667" t="-609231" r="-505333" b="-2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602667" t="-609231" r="-305333"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962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101333" t="-709231" r="-1806667" b="-1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301333" t="-709231" r="-1606667" b="-1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endParaRPr lang="en-US"/>
                        </a:p>
                      </a:txBody>
                      <a:tcPr>
                        <a:blipFill>
                          <a:blip r:embed="rId3"/>
                          <a:stretch>
                            <a:fillRect l="-1202667" t="-709231" r="-705333" b="-1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402667" t="-709231" r="-505333" b="-1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962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01333" t="-809231" r="-1806667" b="-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809231" r="-1606667" b="-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501333" t="-809231" r="-1406667" b="-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701333" t="-809231" r="-1206667" b="-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202667" t="-809231" r="-7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2667" t="-809231" r="-5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602667" t="-809231" r="-3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802667" t="-809231" r="-1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Fallback>
      </mc:AlternateContent>
      <p:sp>
        <p:nvSpPr>
          <p:cNvPr id="62" name="Oval 61">
            <a:extLst>
              <a:ext uri="{FF2B5EF4-FFF2-40B4-BE49-F238E27FC236}">
                <a16:creationId xmlns:a16="http://schemas.microsoft.com/office/drawing/2014/main" id="{34CCE3ED-4EBE-4EA7-9847-1ECE00F5A439}"/>
              </a:ext>
            </a:extLst>
          </p:cNvPr>
          <p:cNvSpPr>
            <a:spLocks noChangeArrowheads="1"/>
          </p:cNvSpPr>
          <p:nvPr/>
        </p:nvSpPr>
        <p:spPr bwMode="auto">
          <a:xfrm>
            <a:off x="9781521" y="1950613"/>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s</a:t>
            </a:r>
          </a:p>
        </p:txBody>
      </p:sp>
      <p:sp>
        <p:nvSpPr>
          <p:cNvPr id="63" name="Oval 62">
            <a:extLst>
              <a:ext uri="{FF2B5EF4-FFF2-40B4-BE49-F238E27FC236}">
                <a16:creationId xmlns:a16="http://schemas.microsoft.com/office/drawing/2014/main" id="{4857AF2E-748F-45AF-A994-2C509FE1B0CA}"/>
              </a:ext>
            </a:extLst>
          </p:cNvPr>
          <p:cNvSpPr>
            <a:spLocks noChangeArrowheads="1"/>
          </p:cNvSpPr>
          <p:nvPr/>
        </p:nvSpPr>
        <p:spPr bwMode="auto">
          <a:xfrm>
            <a:off x="8894307" y="3093419"/>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z</a:t>
            </a:r>
          </a:p>
        </p:txBody>
      </p:sp>
      <p:sp>
        <p:nvSpPr>
          <p:cNvPr id="64" name="Oval 63">
            <a:extLst>
              <a:ext uri="{FF2B5EF4-FFF2-40B4-BE49-F238E27FC236}">
                <a16:creationId xmlns:a16="http://schemas.microsoft.com/office/drawing/2014/main" id="{49A89870-41E2-4636-8BE6-738E62B101A5}"/>
              </a:ext>
            </a:extLst>
          </p:cNvPr>
          <p:cNvSpPr>
            <a:spLocks noChangeArrowheads="1"/>
          </p:cNvSpPr>
          <p:nvPr/>
        </p:nvSpPr>
        <p:spPr bwMode="auto">
          <a:xfrm>
            <a:off x="9768406" y="3103854"/>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w</a:t>
            </a:r>
          </a:p>
        </p:txBody>
      </p:sp>
      <p:sp>
        <p:nvSpPr>
          <p:cNvPr id="65" name="Oval 64">
            <a:extLst>
              <a:ext uri="{FF2B5EF4-FFF2-40B4-BE49-F238E27FC236}">
                <a16:creationId xmlns:a16="http://schemas.microsoft.com/office/drawing/2014/main" id="{37DB0312-C6D4-4C4B-84D3-D58C31C111A1}"/>
              </a:ext>
            </a:extLst>
          </p:cNvPr>
          <p:cNvSpPr>
            <a:spLocks noChangeArrowheads="1"/>
          </p:cNvSpPr>
          <p:nvPr/>
        </p:nvSpPr>
        <p:spPr bwMode="auto">
          <a:xfrm>
            <a:off x="10668737" y="3077113"/>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v</a:t>
            </a:r>
          </a:p>
        </p:txBody>
      </p:sp>
      <p:cxnSp>
        <p:nvCxnSpPr>
          <p:cNvPr id="66" name="Straight Connector 65">
            <a:extLst>
              <a:ext uri="{FF2B5EF4-FFF2-40B4-BE49-F238E27FC236}">
                <a16:creationId xmlns:a16="http://schemas.microsoft.com/office/drawing/2014/main" id="{68312993-E8B7-4641-A860-56EEB79681E1}"/>
              </a:ext>
            </a:extLst>
          </p:cNvPr>
          <p:cNvCxnSpPr>
            <a:endCxn id="64" idx="0"/>
          </p:cNvCxnSpPr>
          <p:nvPr/>
        </p:nvCxnSpPr>
        <p:spPr>
          <a:xfrm flipH="1">
            <a:off x="10115881" y="2523399"/>
            <a:ext cx="7092" cy="580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344EAF9-6FC7-4D10-B7F1-0BE6E40AD3A6}"/>
              </a:ext>
            </a:extLst>
          </p:cNvPr>
          <p:cNvCxnSpPr>
            <a:cxnSpLocks/>
            <a:stCxn id="62" idx="4"/>
          </p:cNvCxnSpPr>
          <p:nvPr/>
        </p:nvCxnSpPr>
        <p:spPr>
          <a:xfrm flipH="1">
            <a:off x="9309412" y="2541503"/>
            <a:ext cx="819584" cy="561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2537752-EBEC-4500-A633-C68DAC1BA73F}"/>
              </a:ext>
            </a:extLst>
          </p:cNvPr>
          <p:cNvCxnSpPr>
            <a:stCxn id="62" idx="4"/>
            <a:endCxn id="65" idx="0"/>
          </p:cNvCxnSpPr>
          <p:nvPr/>
        </p:nvCxnSpPr>
        <p:spPr>
          <a:xfrm>
            <a:off x="10128996" y="2541503"/>
            <a:ext cx="887216" cy="535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2C7D4C06-FB89-4001-9078-B46C3155B393}"/>
              </a:ext>
            </a:extLst>
          </p:cNvPr>
          <p:cNvSpPr>
            <a:spLocks noChangeArrowheads="1"/>
          </p:cNvSpPr>
          <p:nvPr/>
        </p:nvSpPr>
        <p:spPr bwMode="auto">
          <a:xfrm>
            <a:off x="8675901" y="4077540"/>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y</a:t>
            </a:r>
          </a:p>
        </p:txBody>
      </p:sp>
      <p:sp>
        <p:nvSpPr>
          <p:cNvPr id="70" name="Oval 69">
            <a:extLst>
              <a:ext uri="{FF2B5EF4-FFF2-40B4-BE49-F238E27FC236}">
                <a16:creationId xmlns:a16="http://schemas.microsoft.com/office/drawing/2014/main" id="{B8D6781E-238A-42A5-87FD-B6380F47FFCE}"/>
              </a:ext>
            </a:extLst>
          </p:cNvPr>
          <p:cNvSpPr>
            <a:spLocks noChangeArrowheads="1"/>
          </p:cNvSpPr>
          <p:nvPr/>
        </p:nvSpPr>
        <p:spPr bwMode="auto">
          <a:xfrm>
            <a:off x="9573813" y="4084845"/>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x</a:t>
            </a:r>
          </a:p>
        </p:txBody>
      </p:sp>
      <p:cxnSp>
        <p:nvCxnSpPr>
          <p:cNvPr id="71" name="Straight Connector 70">
            <a:extLst>
              <a:ext uri="{FF2B5EF4-FFF2-40B4-BE49-F238E27FC236}">
                <a16:creationId xmlns:a16="http://schemas.microsoft.com/office/drawing/2014/main" id="{4A5B0564-87EB-4913-995E-3E913F48F67D}"/>
              </a:ext>
            </a:extLst>
          </p:cNvPr>
          <p:cNvCxnSpPr>
            <a:endCxn id="69" idx="0"/>
          </p:cNvCxnSpPr>
          <p:nvPr/>
        </p:nvCxnSpPr>
        <p:spPr>
          <a:xfrm flipH="1">
            <a:off x="9023376" y="3674517"/>
            <a:ext cx="240798" cy="403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D7FAC00-8B2D-4EE2-9F61-1FC30558C2E4}"/>
              </a:ext>
            </a:extLst>
          </p:cNvPr>
          <p:cNvCxnSpPr>
            <a:stCxn id="63" idx="4"/>
            <a:endCxn id="70" idx="1"/>
          </p:cNvCxnSpPr>
          <p:nvPr/>
        </p:nvCxnSpPr>
        <p:spPr>
          <a:xfrm>
            <a:off x="9241782" y="3684309"/>
            <a:ext cx="433804" cy="4870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DAEB8A7A-4A3F-4175-8FB5-4F84F8C87623}"/>
              </a:ext>
            </a:extLst>
          </p:cNvPr>
          <p:cNvSpPr/>
          <p:nvPr/>
        </p:nvSpPr>
        <p:spPr>
          <a:xfrm>
            <a:off x="1088129" y="139741"/>
            <a:ext cx="7156575"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 on Undirected Graph</a:t>
            </a:r>
          </a:p>
        </p:txBody>
      </p:sp>
      <p:sp>
        <p:nvSpPr>
          <p:cNvPr id="74" name="TextBox 73">
            <a:extLst>
              <a:ext uri="{FF2B5EF4-FFF2-40B4-BE49-F238E27FC236}">
                <a16:creationId xmlns:a16="http://schemas.microsoft.com/office/drawing/2014/main" id="{449FE512-C925-421C-A281-4C1E1D67FEBB}"/>
              </a:ext>
            </a:extLst>
          </p:cNvPr>
          <p:cNvSpPr txBox="1"/>
          <p:nvPr/>
        </p:nvSpPr>
        <p:spPr>
          <a:xfrm>
            <a:off x="9768406" y="5849930"/>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3.11</a:t>
            </a:r>
          </a:p>
        </p:txBody>
      </p:sp>
    </p:spTree>
    <p:extLst>
      <p:ext uri="{BB962C8B-B14F-4D97-AF65-F5344CB8AC3E}">
        <p14:creationId xmlns:p14="http://schemas.microsoft.com/office/powerpoint/2010/main" val="27569135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328883"/>
            <a:ext cx="1173307"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a:t>
            </a:r>
            <a:endParaRPr lang="en-US" altLang="zh-CN" sz="2400" dirty="0">
              <a:latin typeface="Times New Roman" panose="02020603050405020304" pitchFamily="18" charset="0"/>
              <a:cs typeface="Times New Roman" panose="02020603050405020304" pitchFamily="18" charset="0"/>
            </a:endParaRPr>
          </a:p>
        </p:txBody>
      </p:sp>
      <p:sp>
        <p:nvSpPr>
          <p:cNvPr id="20" name="Rectangle 22"/>
          <p:cNvSpPr>
            <a:spLocks noChangeArrowheads="1"/>
          </p:cNvSpPr>
          <p:nvPr/>
        </p:nvSpPr>
        <p:spPr bwMode="auto">
          <a:xfrm>
            <a:off x="1034719" y="936339"/>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1024945" y="136108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346610"/>
            <a:ext cx="1217329"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2/3</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361081"/>
            <a:ext cx="1295788" cy="488391"/>
          </a:xfrm>
          <a:prstGeom prst="ellipse">
            <a:avLst/>
          </a:prstGeom>
          <a:solidFill>
            <a:schemeClr val="tx1">
              <a:lumMod val="65000"/>
              <a:lumOff val="35000"/>
            </a:schemeClr>
          </a:solidFill>
          <a:ln w="28575">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373764"/>
            <a:ext cx="1278334"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457182"/>
            <a:ext cx="1192270"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451564"/>
            <a:ext cx="1261351"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458801"/>
            <a:ext cx="1283426" cy="474637"/>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2/5</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449373"/>
            <a:ext cx="1243897" cy="493492"/>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lang="en-US" altLang="zh-CN" sz="2400" dirty="0">
              <a:latin typeface="Times New Roman" panose="02020603050405020304" pitchFamily="18" charset="0"/>
              <a:cs typeface="Times New Roman" panose="02020603050405020304" pitchFamily="18" charset="0"/>
            </a:endParaRPr>
          </a:p>
        </p:txBody>
      </p:sp>
      <p:cxnSp>
        <p:nvCxnSpPr>
          <p:cNvPr id="5" name="Straight Connector 4"/>
          <p:cNvCxnSpPr>
            <a:stCxn id="2" idx="6"/>
            <a:endCxn id="24" idx="2"/>
          </p:cNvCxnSpPr>
          <p:nvPr/>
        </p:nvCxnSpPr>
        <p:spPr>
          <a:xfrm>
            <a:off x="2269097" y="1573079"/>
            <a:ext cx="708262" cy="17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2"/>
          </p:cNvCxnSpPr>
          <p:nvPr/>
        </p:nvCxnSpPr>
        <p:spPr>
          <a:xfrm>
            <a:off x="4183911" y="1593158"/>
            <a:ext cx="662655" cy="121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 idx="4"/>
            <a:endCxn id="27" idx="0"/>
          </p:cNvCxnSpPr>
          <p:nvPr/>
        </p:nvCxnSpPr>
        <p:spPr>
          <a:xfrm flipH="1">
            <a:off x="1672962" y="1817274"/>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p:cNvCxnSpPr>
          <p:nvPr/>
        </p:nvCxnSpPr>
        <p:spPr>
          <a:xfrm flipV="1">
            <a:off x="2094493" y="1743206"/>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53464" y="2714471"/>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96785" y="1835001"/>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998397" y="1752009"/>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81682" y="1854488"/>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70385" y="1751551"/>
            <a:ext cx="911062" cy="7863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4"/>
            <a:endCxn id="30" idx="0"/>
          </p:cNvCxnSpPr>
          <p:nvPr/>
        </p:nvCxnSpPr>
        <p:spPr>
          <a:xfrm>
            <a:off x="7411324" y="1862155"/>
            <a:ext cx="17219" cy="587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4789" y="2696744"/>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30" idx="2"/>
          </p:cNvCxnSpPr>
          <p:nvPr/>
        </p:nvCxnSpPr>
        <p:spPr>
          <a:xfrm flipV="1">
            <a:off x="6142354" y="2696119"/>
            <a:ext cx="664240" cy="6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321083" y="1246730"/>
            <a:ext cx="2083946"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FIFO Queue Q</a:t>
            </a:r>
            <a:endParaRPr lang="en-US" sz="2400" dirty="0"/>
          </a:p>
        </p:txBody>
      </p:sp>
      <p:sp>
        <p:nvSpPr>
          <p:cNvPr id="56" name="Text Box 914"/>
          <p:cNvSpPr txBox="1"/>
          <p:nvPr/>
        </p:nvSpPr>
        <p:spPr>
          <a:xfrm>
            <a:off x="8412193" y="714803"/>
            <a:ext cx="1702543" cy="5138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y x t u</a:t>
            </a:r>
          </a:p>
        </p:txBody>
      </p:sp>
      <p:pic>
        <p:nvPicPr>
          <p:cNvPr id="64" name="Picture 63" descr="Image result for smiley face images">
            <a:extLst>
              <a:ext uri="{FF2B5EF4-FFF2-40B4-BE49-F238E27FC236}">
                <a16:creationId xmlns:a16="http://schemas.microsoft.com/office/drawing/2014/main" id="{CA42CB91-F9BD-40D8-9312-F328F98514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118" y="621442"/>
            <a:ext cx="640398" cy="4260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65" name="Table 3">
                <a:extLst>
                  <a:ext uri="{FF2B5EF4-FFF2-40B4-BE49-F238E27FC236}">
                    <a16:creationId xmlns:a16="http://schemas.microsoft.com/office/drawing/2014/main" id="{033F9CD1-DC03-4949-A890-265C5456857C}"/>
                  </a:ext>
                </a:extLst>
              </p:cNvPr>
              <p:cNvGraphicFramePr>
                <a:graphicFrameLocks noGrp="1"/>
              </p:cNvGraphicFramePr>
              <p:nvPr>
                <p:extLst>
                  <p:ext uri="{D42A27DB-BD31-4B8C-83A1-F6EECF244321}">
                    <p14:modId xmlns:p14="http://schemas.microsoft.com/office/powerpoint/2010/main" val="3067419660"/>
                  </p:ext>
                </p:extLst>
              </p:nvPr>
            </p:nvGraphicFramePr>
            <p:xfrm>
              <a:off x="765070" y="3177416"/>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56988">
                      <a:extLst>
                        <a:ext uri="{9D8B030D-6E8A-4147-A177-3AD203B41FA5}">
                          <a16:colId xmlns:a16="http://schemas.microsoft.com/office/drawing/2014/main" val="4080086222"/>
                        </a:ext>
                      </a:extLst>
                    </a:gridCol>
                    <a:gridCol w="456988">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708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708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708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708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708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708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708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708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708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Choice>
        <mc:Fallback>
          <p:graphicFrame>
            <p:nvGraphicFramePr>
              <p:cNvPr id="65" name="Table 3">
                <a:extLst>
                  <a:ext uri="{FF2B5EF4-FFF2-40B4-BE49-F238E27FC236}">
                    <a16:creationId xmlns:a16="http://schemas.microsoft.com/office/drawing/2014/main" id="{033F9CD1-DC03-4949-A890-265C5456857C}"/>
                  </a:ext>
                </a:extLst>
              </p:cNvPr>
              <p:cNvGraphicFramePr>
                <a:graphicFrameLocks noGrp="1"/>
              </p:cNvGraphicFramePr>
              <p:nvPr>
                <p:extLst>
                  <p:ext uri="{D42A27DB-BD31-4B8C-83A1-F6EECF244321}">
                    <p14:modId xmlns:p14="http://schemas.microsoft.com/office/powerpoint/2010/main" val="3067419660"/>
                  </p:ext>
                </p:extLst>
              </p:nvPr>
            </p:nvGraphicFramePr>
            <p:xfrm>
              <a:off x="765070" y="3177416"/>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56988">
                      <a:extLst>
                        <a:ext uri="{9D8B030D-6E8A-4147-A177-3AD203B41FA5}">
                          <a16:colId xmlns:a16="http://schemas.microsoft.com/office/drawing/2014/main" val="4080086222"/>
                        </a:ext>
                      </a:extLst>
                    </a:gridCol>
                    <a:gridCol w="456988">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962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962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01333" t="-107692" r="-1805333" b="-7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107692" r="-1605333" b="-7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501333" t="-107692" r="-1405333" b="-7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201333" t="-107692" r="-705333"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107692" r="-505333"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601333" t="-107692" r="-305333"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962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01333" t="-207692" r="-1805333" b="-627692"/>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301333" t="-207692" r="-1605333" b="-6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3"/>
                          <a:stretch>
                            <a:fillRect l="-1201333" t="-207692" r="-705333"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401333" t="-207692" r="-505333"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962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01333" t="-307692" r="-1805333" b="-527692"/>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307692" r="-1605333" b="-5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endParaRPr lang="en-US"/>
                        </a:p>
                      </a:txBody>
                      <a:tcPr>
                        <a:blipFill>
                          <a:blip r:embed="rId3"/>
                          <a:stretch>
                            <a:fillRect l="-1201333" t="-307692" r="-705333"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307692" r="-505333"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962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01333" t="-401515" r="-1805333" b="-419697"/>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401515" r="-1605333" b="-419697"/>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501333" t="-401515" r="-1405333" b="-419697"/>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701333" t="-401515" r="-1205333" b="-419697"/>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endParaRPr lang="en-US"/>
                        </a:p>
                      </a:txBody>
                      <a:tcPr>
                        <a:blipFill>
                          <a:blip r:embed="rId3"/>
                          <a:stretch>
                            <a:fillRect l="-1201333" t="-401515" r="-7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401515" r="-5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601333" t="-401515" r="-3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801333" t="-401515" r="-1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962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01333" t="-509231" r="-1805333" b="-326154"/>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1333" t="-509231" r="-1605333" b="-326154"/>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501333" t="-509231" r="-1405333" b="-3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701333" t="-509231" r="-1205333" b="-326154"/>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201333" t="-509231" r="-7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401333" t="-509231" r="-5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601333" t="-509231" r="-3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801333" t="-509231" r="-1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962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01333" t="-609231" r="-1805333" b="-226154"/>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1333" t="-609231" r="-1605333" b="-2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501333" t="-609231" r="-1405333" b="-226154"/>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x1</a:t>
                          </a:r>
                        </a:p>
                      </a:txBody>
                      <a:tcPr>
                        <a:solidFill>
                          <a:schemeClr val="bg1"/>
                        </a:solidFill>
                      </a:tcPr>
                    </a:tc>
                    <a:tc>
                      <a:txBody>
                        <a:bodyPr/>
                        <a:lstStyle/>
                        <a:p>
                          <a:endParaRPr lang="en-US"/>
                        </a:p>
                      </a:txBody>
                      <a:tcPr>
                        <a:blipFill>
                          <a:blip r:embed="rId3"/>
                          <a:stretch>
                            <a:fillRect l="-1201333" t="-609231" r="-705333"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401333" t="-609231" r="-505333"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601333" t="-609231" r="-305333" b="-226154"/>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962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101333" t="-709231" r="-1805333" b="-126154"/>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301333" t="-709231" r="-1605333" b="-1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endParaRPr lang="en-US"/>
                        </a:p>
                      </a:txBody>
                      <a:tcPr>
                        <a:blipFill>
                          <a:blip r:embed="rId3"/>
                          <a:stretch>
                            <a:fillRect l="-1201333" t="-709231" r="-705333"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401333" t="-709231" r="-505333"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962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01333" t="-809231" r="-1805333" b="-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809231" r="-1605333" b="-26154"/>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501333" t="-809231" r="-1405333" b="-26154"/>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701333" t="-809231" r="-1205333" b="-26154"/>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201333" t="-809231" r="-7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809231" r="-5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601333" t="-809231" r="-3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801333" t="-809231" r="-1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Fallback>
      </mc:AlternateContent>
      <p:sp>
        <p:nvSpPr>
          <p:cNvPr id="66" name="Oval 65">
            <a:extLst>
              <a:ext uri="{FF2B5EF4-FFF2-40B4-BE49-F238E27FC236}">
                <a16:creationId xmlns:a16="http://schemas.microsoft.com/office/drawing/2014/main" id="{89432519-E951-47DA-9FFB-10F95E7A7CEB}"/>
              </a:ext>
            </a:extLst>
          </p:cNvPr>
          <p:cNvSpPr>
            <a:spLocks noChangeArrowheads="1"/>
          </p:cNvSpPr>
          <p:nvPr/>
        </p:nvSpPr>
        <p:spPr bwMode="auto">
          <a:xfrm>
            <a:off x="9517813" y="1920586"/>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s</a:t>
            </a:r>
          </a:p>
        </p:txBody>
      </p:sp>
      <p:sp>
        <p:nvSpPr>
          <p:cNvPr id="67" name="Oval 66">
            <a:extLst>
              <a:ext uri="{FF2B5EF4-FFF2-40B4-BE49-F238E27FC236}">
                <a16:creationId xmlns:a16="http://schemas.microsoft.com/office/drawing/2014/main" id="{0F04FA06-ADF9-43AD-AA89-41504B7550B4}"/>
              </a:ext>
            </a:extLst>
          </p:cNvPr>
          <p:cNvSpPr>
            <a:spLocks noChangeArrowheads="1"/>
          </p:cNvSpPr>
          <p:nvPr/>
        </p:nvSpPr>
        <p:spPr bwMode="auto">
          <a:xfrm>
            <a:off x="8630599" y="3063392"/>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z</a:t>
            </a:r>
          </a:p>
        </p:txBody>
      </p:sp>
      <p:sp>
        <p:nvSpPr>
          <p:cNvPr id="68" name="Oval 67">
            <a:extLst>
              <a:ext uri="{FF2B5EF4-FFF2-40B4-BE49-F238E27FC236}">
                <a16:creationId xmlns:a16="http://schemas.microsoft.com/office/drawing/2014/main" id="{23CB8285-75E8-41E1-9569-709ADADB131B}"/>
              </a:ext>
            </a:extLst>
          </p:cNvPr>
          <p:cNvSpPr>
            <a:spLocks noChangeArrowheads="1"/>
          </p:cNvSpPr>
          <p:nvPr/>
        </p:nvSpPr>
        <p:spPr bwMode="auto">
          <a:xfrm>
            <a:off x="9504698" y="3073827"/>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w</a:t>
            </a:r>
          </a:p>
        </p:txBody>
      </p:sp>
      <p:sp>
        <p:nvSpPr>
          <p:cNvPr id="69" name="Oval 68">
            <a:extLst>
              <a:ext uri="{FF2B5EF4-FFF2-40B4-BE49-F238E27FC236}">
                <a16:creationId xmlns:a16="http://schemas.microsoft.com/office/drawing/2014/main" id="{11E86EAA-37EA-4842-8D43-CFB61B768434}"/>
              </a:ext>
            </a:extLst>
          </p:cNvPr>
          <p:cNvSpPr>
            <a:spLocks noChangeArrowheads="1"/>
          </p:cNvSpPr>
          <p:nvPr/>
        </p:nvSpPr>
        <p:spPr bwMode="auto">
          <a:xfrm>
            <a:off x="10405029" y="3047086"/>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v</a:t>
            </a:r>
          </a:p>
        </p:txBody>
      </p:sp>
      <p:cxnSp>
        <p:nvCxnSpPr>
          <p:cNvPr id="70" name="Straight Connector 69">
            <a:extLst>
              <a:ext uri="{FF2B5EF4-FFF2-40B4-BE49-F238E27FC236}">
                <a16:creationId xmlns:a16="http://schemas.microsoft.com/office/drawing/2014/main" id="{E59A2929-D48B-449F-86F4-FEF9F47C029A}"/>
              </a:ext>
            </a:extLst>
          </p:cNvPr>
          <p:cNvCxnSpPr>
            <a:endCxn id="68" idx="0"/>
          </p:cNvCxnSpPr>
          <p:nvPr/>
        </p:nvCxnSpPr>
        <p:spPr>
          <a:xfrm flipH="1">
            <a:off x="9852173" y="2493372"/>
            <a:ext cx="7092" cy="580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CFEDD55-BA33-4101-9B0E-0FB6449C2339}"/>
              </a:ext>
            </a:extLst>
          </p:cNvPr>
          <p:cNvCxnSpPr>
            <a:cxnSpLocks/>
            <a:stCxn id="66" idx="4"/>
          </p:cNvCxnSpPr>
          <p:nvPr/>
        </p:nvCxnSpPr>
        <p:spPr>
          <a:xfrm flipH="1">
            <a:off x="8978206" y="2511476"/>
            <a:ext cx="887082" cy="551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869B2A1-CF7A-42E6-AF88-58D0E8B35975}"/>
              </a:ext>
            </a:extLst>
          </p:cNvPr>
          <p:cNvCxnSpPr>
            <a:stCxn id="66" idx="4"/>
            <a:endCxn id="69" idx="0"/>
          </p:cNvCxnSpPr>
          <p:nvPr/>
        </p:nvCxnSpPr>
        <p:spPr>
          <a:xfrm>
            <a:off x="9865288" y="2511476"/>
            <a:ext cx="887216" cy="535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1F940308-09A3-4749-A7BA-F6DC243F460F}"/>
              </a:ext>
            </a:extLst>
          </p:cNvPr>
          <p:cNvSpPr>
            <a:spLocks noChangeArrowheads="1"/>
          </p:cNvSpPr>
          <p:nvPr/>
        </p:nvSpPr>
        <p:spPr bwMode="auto">
          <a:xfrm>
            <a:off x="8412193" y="4047513"/>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y</a:t>
            </a:r>
          </a:p>
        </p:txBody>
      </p:sp>
      <p:sp>
        <p:nvSpPr>
          <p:cNvPr id="74" name="Oval 73">
            <a:extLst>
              <a:ext uri="{FF2B5EF4-FFF2-40B4-BE49-F238E27FC236}">
                <a16:creationId xmlns:a16="http://schemas.microsoft.com/office/drawing/2014/main" id="{9608D1CD-CA09-4409-BB32-A6EC6A567F34}"/>
              </a:ext>
            </a:extLst>
          </p:cNvPr>
          <p:cNvSpPr>
            <a:spLocks noChangeArrowheads="1"/>
          </p:cNvSpPr>
          <p:nvPr/>
        </p:nvSpPr>
        <p:spPr bwMode="auto">
          <a:xfrm>
            <a:off x="9170338" y="4073637"/>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x</a:t>
            </a:r>
          </a:p>
        </p:txBody>
      </p:sp>
      <p:cxnSp>
        <p:nvCxnSpPr>
          <p:cNvPr id="75" name="Straight Connector 74">
            <a:extLst>
              <a:ext uri="{FF2B5EF4-FFF2-40B4-BE49-F238E27FC236}">
                <a16:creationId xmlns:a16="http://schemas.microsoft.com/office/drawing/2014/main" id="{0D95A525-7355-43CA-9B1C-B870AF7ECCC1}"/>
              </a:ext>
            </a:extLst>
          </p:cNvPr>
          <p:cNvCxnSpPr>
            <a:endCxn id="73" idx="0"/>
          </p:cNvCxnSpPr>
          <p:nvPr/>
        </p:nvCxnSpPr>
        <p:spPr>
          <a:xfrm flipH="1">
            <a:off x="8759668" y="3644490"/>
            <a:ext cx="240798" cy="403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6D674C0-A45A-4885-8125-EE2334FDEF55}"/>
              </a:ext>
            </a:extLst>
          </p:cNvPr>
          <p:cNvCxnSpPr>
            <a:cxnSpLocks/>
            <a:stCxn id="67" idx="4"/>
          </p:cNvCxnSpPr>
          <p:nvPr/>
        </p:nvCxnSpPr>
        <p:spPr>
          <a:xfrm>
            <a:off x="8978074" y="3654282"/>
            <a:ext cx="494051" cy="3932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750582F2-AE75-417B-82FB-D021C601F6F2}"/>
              </a:ext>
            </a:extLst>
          </p:cNvPr>
          <p:cNvSpPr>
            <a:spLocks noChangeArrowheads="1"/>
          </p:cNvSpPr>
          <p:nvPr/>
        </p:nvSpPr>
        <p:spPr bwMode="auto">
          <a:xfrm>
            <a:off x="9944375" y="4047513"/>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t</a:t>
            </a:r>
          </a:p>
        </p:txBody>
      </p:sp>
      <p:sp>
        <p:nvSpPr>
          <p:cNvPr id="78" name="Oval 77">
            <a:extLst>
              <a:ext uri="{FF2B5EF4-FFF2-40B4-BE49-F238E27FC236}">
                <a16:creationId xmlns:a16="http://schemas.microsoft.com/office/drawing/2014/main" id="{01CFED7D-15F9-428E-8836-F04146DA5A85}"/>
              </a:ext>
            </a:extLst>
          </p:cNvPr>
          <p:cNvSpPr>
            <a:spLocks noChangeArrowheads="1"/>
          </p:cNvSpPr>
          <p:nvPr/>
        </p:nvSpPr>
        <p:spPr bwMode="auto">
          <a:xfrm>
            <a:off x="10716516" y="4047513"/>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u</a:t>
            </a:r>
          </a:p>
        </p:txBody>
      </p:sp>
      <p:cxnSp>
        <p:nvCxnSpPr>
          <p:cNvPr id="79" name="Straight Connector 78">
            <a:extLst>
              <a:ext uri="{FF2B5EF4-FFF2-40B4-BE49-F238E27FC236}">
                <a16:creationId xmlns:a16="http://schemas.microsoft.com/office/drawing/2014/main" id="{A08CAB75-A695-4102-94BE-0C500AD73036}"/>
              </a:ext>
            </a:extLst>
          </p:cNvPr>
          <p:cNvCxnSpPr>
            <a:endCxn id="78" idx="0"/>
          </p:cNvCxnSpPr>
          <p:nvPr/>
        </p:nvCxnSpPr>
        <p:spPr>
          <a:xfrm>
            <a:off x="10763509" y="3663757"/>
            <a:ext cx="300482" cy="3837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296B7C8-B103-4FCE-998E-DE8B9CC0EBDF}"/>
              </a:ext>
            </a:extLst>
          </p:cNvPr>
          <p:cNvCxnSpPr>
            <a:cxnSpLocks/>
            <a:stCxn id="69" idx="4"/>
            <a:endCxn id="77" idx="0"/>
          </p:cNvCxnSpPr>
          <p:nvPr/>
        </p:nvCxnSpPr>
        <p:spPr>
          <a:xfrm flipH="1">
            <a:off x="10291850" y="3637976"/>
            <a:ext cx="460654" cy="409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C02B6CF-6E60-481E-8797-8E968E01566D}"/>
              </a:ext>
            </a:extLst>
          </p:cNvPr>
          <p:cNvSpPr txBox="1"/>
          <p:nvPr/>
        </p:nvSpPr>
        <p:spPr>
          <a:xfrm>
            <a:off x="9811541" y="5868923"/>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3.11</a:t>
            </a:r>
          </a:p>
        </p:txBody>
      </p:sp>
    </p:spTree>
    <p:extLst>
      <p:ext uri="{BB962C8B-B14F-4D97-AF65-F5344CB8AC3E}">
        <p14:creationId xmlns:p14="http://schemas.microsoft.com/office/powerpoint/2010/main" val="21110639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296957"/>
            <a:ext cx="1173307" cy="488391"/>
          </a:xfrm>
          <a:prstGeom prst="ellipse">
            <a:avLst/>
          </a:prstGeom>
          <a:solidFill>
            <a:schemeClr val="tx1">
              <a:lumMod val="65000"/>
              <a:lumOff val="3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3/6</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0" name="Rectangle 22"/>
          <p:cNvSpPr>
            <a:spLocks noChangeArrowheads="1"/>
          </p:cNvSpPr>
          <p:nvPr/>
        </p:nvSpPr>
        <p:spPr bwMode="auto">
          <a:xfrm>
            <a:off x="949201" y="890666"/>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314684"/>
            <a:ext cx="1217329"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2/3</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329155"/>
            <a:ext cx="1295788" cy="488391"/>
          </a:xfrm>
          <a:prstGeom prst="ellipse">
            <a:avLst/>
          </a:prstGeom>
          <a:solidFill>
            <a:schemeClr val="tx1">
              <a:lumMod val="65000"/>
              <a:lumOff val="35000"/>
            </a:schemeClr>
          </a:solidFill>
          <a:ln w="28575">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341838"/>
            <a:ext cx="1278334"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425256"/>
            <a:ext cx="1192270"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419638"/>
            <a:ext cx="1261351"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426875"/>
            <a:ext cx="1283426" cy="474637"/>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2/5</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417447"/>
            <a:ext cx="1243897" cy="493492"/>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lang="en-US" altLang="zh-CN" sz="2400" dirty="0">
              <a:latin typeface="Times New Roman" panose="02020603050405020304" pitchFamily="18" charset="0"/>
              <a:cs typeface="Times New Roman" panose="02020603050405020304" pitchFamily="18" charset="0"/>
            </a:endParaRPr>
          </a:p>
        </p:txBody>
      </p:sp>
      <p:cxnSp>
        <p:nvCxnSpPr>
          <p:cNvPr id="5" name="Straight Connector 4"/>
          <p:cNvCxnSpPr>
            <a:stCxn id="2" idx="6"/>
            <a:endCxn id="24" idx="2"/>
          </p:cNvCxnSpPr>
          <p:nvPr/>
        </p:nvCxnSpPr>
        <p:spPr>
          <a:xfrm>
            <a:off x="2269097" y="1541153"/>
            <a:ext cx="708262" cy="17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2"/>
          </p:cNvCxnSpPr>
          <p:nvPr/>
        </p:nvCxnSpPr>
        <p:spPr>
          <a:xfrm>
            <a:off x="4183911" y="1561232"/>
            <a:ext cx="662655" cy="121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 idx="4"/>
            <a:endCxn id="27" idx="0"/>
          </p:cNvCxnSpPr>
          <p:nvPr/>
        </p:nvCxnSpPr>
        <p:spPr>
          <a:xfrm flipH="1">
            <a:off x="1672962" y="1785348"/>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p:cNvCxnSpPr>
          <p:nvPr/>
        </p:nvCxnSpPr>
        <p:spPr>
          <a:xfrm flipV="1">
            <a:off x="2094493" y="1711280"/>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53464" y="2682545"/>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96785" y="1803075"/>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998397" y="1720083"/>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81682" y="1822562"/>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70385" y="1719625"/>
            <a:ext cx="911062" cy="7863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4"/>
            <a:endCxn id="30" idx="0"/>
          </p:cNvCxnSpPr>
          <p:nvPr/>
        </p:nvCxnSpPr>
        <p:spPr>
          <a:xfrm>
            <a:off x="7411324" y="1830229"/>
            <a:ext cx="17219" cy="587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4789" y="2664818"/>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30" idx="2"/>
          </p:cNvCxnSpPr>
          <p:nvPr/>
        </p:nvCxnSpPr>
        <p:spPr>
          <a:xfrm flipV="1">
            <a:off x="6142354" y="2664193"/>
            <a:ext cx="664240" cy="6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603373" y="1296804"/>
            <a:ext cx="2171047"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FIFO Queue Q</a:t>
            </a:r>
            <a:endParaRPr lang="en-US" sz="2400" dirty="0"/>
          </a:p>
        </p:txBody>
      </p:sp>
      <p:sp>
        <p:nvSpPr>
          <p:cNvPr id="56" name="Text Box 914"/>
          <p:cNvSpPr txBox="1"/>
          <p:nvPr/>
        </p:nvSpPr>
        <p:spPr>
          <a:xfrm>
            <a:off x="8716235" y="800861"/>
            <a:ext cx="1702543" cy="5138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x t u</a:t>
            </a:r>
          </a:p>
        </p:txBody>
      </p:sp>
      <p:pic>
        <p:nvPicPr>
          <p:cNvPr id="64" name="Picture 63" descr="Image result for smiley face images">
            <a:extLst>
              <a:ext uri="{FF2B5EF4-FFF2-40B4-BE49-F238E27FC236}">
                <a16:creationId xmlns:a16="http://schemas.microsoft.com/office/drawing/2014/main" id="{BF6FE14A-C77D-47BE-BEA0-C401EA48D0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346" y="794349"/>
            <a:ext cx="640398" cy="4260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65" name="Table 3">
                <a:extLst>
                  <a:ext uri="{FF2B5EF4-FFF2-40B4-BE49-F238E27FC236}">
                    <a16:creationId xmlns:a16="http://schemas.microsoft.com/office/drawing/2014/main" id="{25C5C6A1-17B7-4934-A8A5-48B6D3A2D3A6}"/>
                  </a:ext>
                </a:extLst>
              </p:cNvPr>
              <p:cNvGraphicFramePr>
                <a:graphicFrameLocks noGrp="1"/>
              </p:cNvGraphicFramePr>
              <p:nvPr>
                <p:extLst>
                  <p:ext uri="{D42A27DB-BD31-4B8C-83A1-F6EECF244321}">
                    <p14:modId xmlns:p14="http://schemas.microsoft.com/office/powerpoint/2010/main" val="2875877311"/>
                  </p:ext>
                </p:extLst>
              </p:nvPr>
            </p:nvGraphicFramePr>
            <p:xfrm>
              <a:off x="805712" y="3145490"/>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56988">
                      <a:extLst>
                        <a:ext uri="{9D8B030D-6E8A-4147-A177-3AD203B41FA5}">
                          <a16:colId xmlns:a16="http://schemas.microsoft.com/office/drawing/2014/main" val="4080086222"/>
                        </a:ext>
                      </a:extLst>
                    </a:gridCol>
                    <a:gridCol w="456988">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42047">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708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708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708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708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708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708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708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708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Choice>
        <mc:Fallback>
          <p:graphicFrame>
            <p:nvGraphicFramePr>
              <p:cNvPr id="65" name="Table 3">
                <a:extLst>
                  <a:ext uri="{FF2B5EF4-FFF2-40B4-BE49-F238E27FC236}">
                    <a16:creationId xmlns:a16="http://schemas.microsoft.com/office/drawing/2014/main" id="{25C5C6A1-17B7-4934-A8A5-48B6D3A2D3A6}"/>
                  </a:ext>
                </a:extLst>
              </p:cNvPr>
              <p:cNvGraphicFramePr>
                <a:graphicFrameLocks noGrp="1"/>
              </p:cNvGraphicFramePr>
              <p:nvPr>
                <p:extLst>
                  <p:ext uri="{D42A27DB-BD31-4B8C-83A1-F6EECF244321}">
                    <p14:modId xmlns:p14="http://schemas.microsoft.com/office/powerpoint/2010/main" val="2875877311"/>
                  </p:ext>
                </p:extLst>
              </p:nvPr>
            </p:nvGraphicFramePr>
            <p:xfrm>
              <a:off x="805712" y="3145490"/>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56988">
                      <a:extLst>
                        <a:ext uri="{9D8B030D-6E8A-4147-A177-3AD203B41FA5}">
                          <a16:colId xmlns:a16="http://schemas.microsoft.com/office/drawing/2014/main" val="4080086222"/>
                        </a:ext>
                      </a:extLst>
                    </a:gridCol>
                    <a:gridCol w="456988">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962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962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01333" t="-107692" r="-1805333" b="-729231"/>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107692" r="-1605333" b="-729231"/>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501333" t="-107692" r="-1405333" b="-7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201333" t="-107692" r="-705333"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107692" r="-505333"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601333" t="-107692" r="-305333"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962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01333" t="-207692" r="-1805333" b="-629231"/>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301333" t="-207692" r="-1605333" b="-6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3"/>
                          <a:stretch>
                            <a:fillRect l="-1201333" t="-207692" r="-705333" b="-6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401333" t="-207692" r="-505333" b="-6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962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01333" t="-307692" r="-1805333" b="-529231"/>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307692" r="-1605333" b="-5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endParaRPr lang="en-US"/>
                        </a:p>
                      </a:txBody>
                      <a:tcPr>
                        <a:blipFill>
                          <a:blip r:embed="rId3"/>
                          <a:stretch>
                            <a:fillRect l="-1201333" t="-307692" r="-705333" b="-5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307692" r="-505333" b="-5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962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01333" t="-401515" r="-1805333" b="-421212"/>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401515" r="-1605333" b="-421212"/>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501333" t="-401515" r="-1405333" b="-42121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701333" t="-401515" r="-1205333" b="-42121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endParaRPr lang="en-US"/>
                        </a:p>
                      </a:txBody>
                      <a:tcPr>
                        <a:blipFill>
                          <a:blip r:embed="rId3"/>
                          <a:stretch>
                            <a:fillRect l="-1201333" t="-401515" r="-7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401515" r="-5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601333" t="-401515" r="-3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801333" t="-401515" r="-1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962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01333" t="-509231" r="-1805333" b="-3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1333" t="-509231" r="-1605333" b="-3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501333" t="-509231" r="-1405333" b="-3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701333" t="-509231" r="-1205333" b="-3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201333" t="-509231" r="-7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401333" t="-509231" r="-5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601333" t="-509231" r="-3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801333" t="-509231" r="-1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962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01333" t="-609231" r="-1805333" b="-2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1333" t="-609231" r="-1605333" b="-2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501333" t="-609231" r="-1405333"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x1</a:t>
                          </a:r>
                        </a:p>
                      </a:txBody>
                      <a:tcPr>
                        <a:solidFill>
                          <a:schemeClr val="bg1"/>
                        </a:solidFill>
                      </a:tcPr>
                    </a:tc>
                    <a:tc>
                      <a:txBody>
                        <a:bodyPr/>
                        <a:lstStyle/>
                        <a:p>
                          <a:endParaRPr lang="en-US"/>
                        </a:p>
                      </a:txBody>
                      <a:tcPr>
                        <a:blipFill>
                          <a:blip r:embed="rId3"/>
                          <a:stretch>
                            <a:fillRect l="-1201333" t="-609231" r="-705333" b="-2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401333" t="-609231" r="-505333" b="-2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601333" t="-609231" r="-305333"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962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101333" t="-709231" r="-1805333" b="-1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301333" t="-709231" r="-1605333" b="-1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201333" t="-709231" r="-705333" b="-1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401333" t="-709231" r="-505333" b="-1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962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01333" t="-809231" r="-1805333" b="-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809231" r="-1605333" b="-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501333" t="-809231" r="-1405333" b="-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701333" t="-809231" r="-1205333" b="-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201333" t="-809231" r="-7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809231" r="-5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601333" t="-809231" r="-3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801333" t="-809231" r="-1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Fallback>
      </mc:AlternateContent>
      <p:sp>
        <p:nvSpPr>
          <p:cNvPr id="81" name="Oval 80">
            <a:extLst>
              <a:ext uri="{FF2B5EF4-FFF2-40B4-BE49-F238E27FC236}">
                <a16:creationId xmlns:a16="http://schemas.microsoft.com/office/drawing/2014/main" id="{A6B8805B-1BAB-47FA-BFCA-D3B6FABFAF48}"/>
              </a:ext>
            </a:extLst>
          </p:cNvPr>
          <p:cNvSpPr>
            <a:spLocks noChangeArrowheads="1"/>
          </p:cNvSpPr>
          <p:nvPr/>
        </p:nvSpPr>
        <p:spPr bwMode="auto">
          <a:xfrm>
            <a:off x="9567508" y="1880825"/>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s</a:t>
            </a:r>
          </a:p>
        </p:txBody>
      </p:sp>
      <p:sp>
        <p:nvSpPr>
          <p:cNvPr id="82" name="Oval 81">
            <a:extLst>
              <a:ext uri="{FF2B5EF4-FFF2-40B4-BE49-F238E27FC236}">
                <a16:creationId xmlns:a16="http://schemas.microsoft.com/office/drawing/2014/main" id="{D2BDD6D6-F1C6-423E-9466-8A35812B73F6}"/>
              </a:ext>
            </a:extLst>
          </p:cNvPr>
          <p:cNvSpPr>
            <a:spLocks noChangeArrowheads="1"/>
          </p:cNvSpPr>
          <p:nvPr/>
        </p:nvSpPr>
        <p:spPr bwMode="auto">
          <a:xfrm>
            <a:off x="8680294" y="3023631"/>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z</a:t>
            </a:r>
          </a:p>
        </p:txBody>
      </p:sp>
      <p:sp>
        <p:nvSpPr>
          <p:cNvPr id="83" name="Oval 82">
            <a:extLst>
              <a:ext uri="{FF2B5EF4-FFF2-40B4-BE49-F238E27FC236}">
                <a16:creationId xmlns:a16="http://schemas.microsoft.com/office/drawing/2014/main" id="{9508445F-AFF0-43F4-96CA-CE2F3F0E9FFE}"/>
              </a:ext>
            </a:extLst>
          </p:cNvPr>
          <p:cNvSpPr>
            <a:spLocks noChangeArrowheads="1"/>
          </p:cNvSpPr>
          <p:nvPr/>
        </p:nvSpPr>
        <p:spPr bwMode="auto">
          <a:xfrm>
            <a:off x="9554393" y="3034066"/>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w</a:t>
            </a:r>
          </a:p>
        </p:txBody>
      </p:sp>
      <p:sp>
        <p:nvSpPr>
          <p:cNvPr id="84" name="Oval 83">
            <a:extLst>
              <a:ext uri="{FF2B5EF4-FFF2-40B4-BE49-F238E27FC236}">
                <a16:creationId xmlns:a16="http://schemas.microsoft.com/office/drawing/2014/main" id="{2CA90D4E-56E5-4AB1-B5B3-B02995EA2A88}"/>
              </a:ext>
            </a:extLst>
          </p:cNvPr>
          <p:cNvSpPr>
            <a:spLocks noChangeArrowheads="1"/>
          </p:cNvSpPr>
          <p:nvPr/>
        </p:nvSpPr>
        <p:spPr bwMode="auto">
          <a:xfrm>
            <a:off x="10454724" y="3007325"/>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solidFill>
                  <a:schemeClr val="tx1"/>
                </a:solidFill>
                <a:effectLst/>
                <a:latin typeface="Courier New" panose="02070309020205020404" pitchFamily="49" charset="0"/>
                <a:ea typeface="SimSun" panose="02010600030101010101" pitchFamily="2" charset="-122"/>
              </a:rPr>
              <a:t>v</a:t>
            </a:r>
          </a:p>
        </p:txBody>
      </p:sp>
      <p:cxnSp>
        <p:nvCxnSpPr>
          <p:cNvPr id="85" name="Straight Connector 84">
            <a:extLst>
              <a:ext uri="{FF2B5EF4-FFF2-40B4-BE49-F238E27FC236}">
                <a16:creationId xmlns:a16="http://schemas.microsoft.com/office/drawing/2014/main" id="{FA628D74-DD1A-4AFB-8F29-753661DAECDA}"/>
              </a:ext>
            </a:extLst>
          </p:cNvPr>
          <p:cNvCxnSpPr>
            <a:cxnSpLocks/>
          </p:cNvCxnSpPr>
          <p:nvPr/>
        </p:nvCxnSpPr>
        <p:spPr>
          <a:xfrm flipH="1">
            <a:off x="9911437" y="2472466"/>
            <a:ext cx="7092" cy="580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9904DDE-E647-465D-BBE1-C64D28FD04AA}"/>
              </a:ext>
            </a:extLst>
          </p:cNvPr>
          <p:cNvCxnSpPr>
            <a:cxnSpLocks/>
            <a:stCxn id="81" idx="4"/>
          </p:cNvCxnSpPr>
          <p:nvPr/>
        </p:nvCxnSpPr>
        <p:spPr>
          <a:xfrm flipH="1">
            <a:off x="9162775" y="2471715"/>
            <a:ext cx="752208" cy="551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17BE868-87D3-4789-8994-CFFE30614B78}"/>
              </a:ext>
            </a:extLst>
          </p:cNvPr>
          <p:cNvCxnSpPr>
            <a:stCxn id="81" idx="4"/>
            <a:endCxn id="84" idx="0"/>
          </p:cNvCxnSpPr>
          <p:nvPr/>
        </p:nvCxnSpPr>
        <p:spPr>
          <a:xfrm>
            <a:off x="9914983" y="2471715"/>
            <a:ext cx="887216" cy="535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A9555D3B-5AD1-4723-969D-6D49249B6440}"/>
              </a:ext>
            </a:extLst>
          </p:cNvPr>
          <p:cNvSpPr>
            <a:spLocks noChangeArrowheads="1"/>
          </p:cNvSpPr>
          <p:nvPr/>
        </p:nvSpPr>
        <p:spPr bwMode="auto">
          <a:xfrm>
            <a:off x="8461888" y="4007752"/>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y</a:t>
            </a:r>
          </a:p>
        </p:txBody>
      </p:sp>
      <p:sp>
        <p:nvSpPr>
          <p:cNvPr id="89" name="Oval 88">
            <a:extLst>
              <a:ext uri="{FF2B5EF4-FFF2-40B4-BE49-F238E27FC236}">
                <a16:creationId xmlns:a16="http://schemas.microsoft.com/office/drawing/2014/main" id="{BFEE2FF8-3E7F-46A5-B072-2DAA0AA54D74}"/>
              </a:ext>
            </a:extLst>
          </p:cNvPr>
          <p:cNvSpPr>
            <a:spLocks noChangeArrowheads="1"/>
          </p:cNvSpPr>
          <p:nvPr/>
        </p:nvSpPr>
        <p:spPr bwMode="auto">
          <a:xfrm>
            <a:off x="9220033" y="4033876"/>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solidFill>
                  <a:schemeClr val="tx1"/>
                </a:solidFill>
                <a:effectLst/>
                <a:latin typeface="Courier New" panose="02070309020205020404" pitchFamily="49" charset="0"/>
                <a:ea typeface="SimSun" panose="02010600030101010101" pitchFamily="2" charset="-122"/>
              </a:rPr>
              <a:t>x</a:t>
            </a:r>
          </a:p>
        </p:txBody>
      </p:sp>
      <p:cxnSp>
        <p:nvCxnSpPr>
          <p:cNvPr id="90" name="Straight Connector 89">
            <a:extLst>
              <a:ext uri="{FF2B5EF4-FFF2-40B4-BE49-F238E27FC236}">
                <a16:creationId xmlns:a16="http://schemas.microsoft.com/office/drawing/2014/main" id="{20D00DD3-8023-4A41-A0BA-7E73F1CAFFE5}"/>
              </a:ext>
            </a:extLst>
          </p:cNvPr>
          <p:cNvCxnSpPr>
            <a:endCxn id="88" idx="0"/>
          </p:cNvCxnSpPr>
          <p:nvPr/>
        </p:nvCxnSpPr>
        <p:spPr>
          <a:xfrm flipH="1">
            <a:off x="8809363" y="3604729"/>
            <a:ext cx="240798" cy="403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03CBF30-2031-4767-85E6-8B74F27DD4BB}"/>
              </a:ext>
            </a:extLst>
          </p:cNvPr>
          <p:cNvCxnSpPr>
            <a:cxnSpLocks/>
            <a:stCxn id="82" idx="4"/>
            <a:endCxn id="89" idx="0"/>
          </p:cNvCxnSpPr>
          <p:nvPr/>
        </p:nvCxnSpPr>
        <p:spPr>
          <a:xfrm>
            <a:off x="9027769" y="3614521"/>
            <a:ext cx="539739" cy="4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E27E7913-3780-4BC1-A9F6-29506EE5F2F2}"/>
              </a:ext>
            </a:extLst>
          </p:cNvPr>
          <p:cNvSpPr>
            <a:spLocks noChangeArrowheads="1"/>
          </p:cNvSpPr>
          <p:nvPr/>
        </p:nvSpPr>
        <p:spPr bwMode="auto">
          <a:xfrm>
            <a:off x="9994070" y="4007752"/>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t</a:t>
            </a:r>
          </a:p>
        </p:txBody>
      </p:sp>
      <p:sp>
        <p:nvSpPr>
          <p:cNvPr id="93" name="Oval 92">
            <a:extLst>
              <a:ext uri="{FF2B5EF4-FFF2-40B4-BE49-F238E27FC236}">
                <a16:creationId xmlns:a16="http://schemas.microsoft.com/office/drawing/2014/main" id="{DD0075EF-860F-41C9-9965-CCCBC6615DA8}"/>
              </a:ext>
            </a:extLst>
          </p:cNvPr>
          <p:cNvSpPr>
            <a:spLocks noChangeArrowheads="1"/>
          </p:cNvSpPr>
          <p:nvPr/>
        </p:nvSpPr>
        <p:spPr bwMode="auto">
          <a:xfrm>
            <a:off x="10808643" y="3969550"/>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u</a:t>
            </a:r>
          </a:p>
        </p:txBody>
      </p:sp>
      <p:cxnSp>
        <p:nvCxnSpPr>
          <p:cNvPr id="94" name="Straight Connector 93">
            <a:extLst>
              <a:ext uri="{FF2B5EF4-FFF2-40B4-BE49-F238E27FC236}">
                <a16:creationId xmlns:a16="http://schemas.microsoft.com/office/drawing/2014/main" id="{0E0B2BDC-955B-4E9D-8217-7B3D9DB5F192}"/>
              </a:ext>
            </a:extLst>
          </p:cNvPr>
          <p:cNvCxnSpPr>
            <a:endCxn id="93" idx="0"/>
          </p:cNvCxnSpPr>
          <p:nvPr/>
        </p:nvCxnSpPr>
        <p:spPr>
          <a:xfrm>
            <a:off x="10855636" y="3585794"/>
            <a:ext cx="300482" cy="3837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360B9FA-6B12-43C6-BDF1-8053270BA12B}"/>
              </a:ext>
            </a:extLst>
          </p:cNvPr>
          <p:cNvCxnSpPr>
            <a:endCxn id="92" idx="0"/>
          </p:cNvCxnSpPr>
          <p:nvPr/>
        </p:nvCxnSpPr>
        <p:spPr>
          <a:xfrm flipH="1">
            <a:off x="10341545" y="3585794"/>
            <a:ext cx="520535" cy="421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30D559FC-6FFA-475E-B423-8F6D2CE9BA3C}"/>
              </a:ext>
            </a:extLst>
          </p:cNvPr>
          <p:cNvSpPr/>
          <p:nvPr/>
        </p:nvSpPr>
        <p:spPr>
          <a:xfrm>
            <a:off x="1088129" y="139741"/>
            <a:ext cx="7156575"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 on Undirected Graph</a:t>
            </a:r>
          </a:p>
        </p:txBody>
      </p:sp>
      <p:sp>
        <p:nvSpPr>
          <p:cNvPr id="97" name="TextBox 96">
            <a:extLst>
              <a:ext uri="{FF2B5EF4-FFF2-40B4-BE49-F238E27FC236}">
                <a16:creationId xmlns:a16="http://schemas.microsoft.com/office/drawing/2014/main" id="{7D7572A7-B8D4-45AB-99B8-15CA6CEBDD1B}"/>
              </a:ext>
            </a:extLst>
          </p:cNvPr>
          <p:cNvSpPr txBox="1"/>
          <p:nvPr/>
        </p:nvSpPr>
        <p:spPr>
          <a:xfrm>
            <a:off x="9918529" y="5818638"/>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3.11</a:t>
            </a:r>
          </a:p>
        </p:txBody>
      </p:sp>
    </p:spTree>
    <p:extLst>
      <p:ext uri="{BB962C8B-B14F-4D97-AF65-F5344CB8AC3E}">
        <p14:creationId xmlns:p14="http://schemas.microsoft.com/office/powerpoint/2010/main" val="1433859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157807"/>
            <a:ext cx="1173307" cy="488391"/>
          </a:xfrm>
          <a:prstGeom prst="ellipse">
            <a:avLst/>
          </a:prstGeom>
          <a:solidFill>
            <a:schemeClr val="tx1">
              <a:lumMod val="65000"/>
              <a:lumOff val="3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3/6</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0" name="Rectangle 22"/>
          <p:cNvSpPr>
            <a:spLocks noChangeArrowheads="1"/>
          </p:cNvSpPr>
          <p:nvPr/>
        </p:nvSpPr>
        <p:spPr bwMode="auto">
          <a:xfrm>
            <a:off x="1028158" y="763604"/>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175534"/>
            <a:ext cx="1217329"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2/3</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190005"/>
            <a:ext cx="1295788" cy="488391"/>
          </a:xfrm>
          <a:prstGeom prst="ellipse">
            <a:avLst/>
          </a:prstGeom>
          <a:solidFill>
            <a:schemeClr val="tx1">
              <a:lumMod val="65000"/>
              <a:lumOff val="35000"/>
            </a:schemeClr>
          </a:solidFill>
          <a:ln w="28575">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202688"/>
            <a:ext cx="1278334" cy="488391"/>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286106"/>
            <a:ext cx="1192270" cy="488391"/>
          </a:xfrm>
          <a:prstGeom prst="ellipse">
            <a:avLst/>
          </a:prstGeom>
          <a:solidFill>
            <a:schemeClr val="tx1">
              <a:lumMod val="65000"/>
              <a:lumOff val="3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3/7</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280488"/>
            <a:ext cx="1261351"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287725"/>
            <a:ext cx="1283426" cy="474637"/>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2/5</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278297"/>
            <a:ext cx="1243897" cy="493492"/>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lang="en-US" altLang="zh-CN" sz="2400" dirty="0">
              <a:latin typeface="Times New Roman" panose="02020603050405020304" pitchFamily="18" charset="0"/>
              <a:cs typeface="Times New Roman" panose="02020603050405020304" pitchFamily="18" charset="0"/>
            </a:endParaRPr>
          </a:p>
        </p:txBody>
      </p:sp>
      <p:cxnSp>
        <p:nvCxnSpPr>
          <p:cNvPr id="5" name="Straight Connector 4"/>
          <p:cNvCxnSpPr>
            <a:stCxn id="2" idx="6"/>
            <a:endCxn id="24" idx="2"/>
          </p:cNvCxnSpPr>
          <p:nvPr/>
        </p:nvCxnSpPr>
        <p:spPr>
          <a:xfrm>
            <a:off x="2269097" y="1402003"/>
            <a:ext cx="708262" cy="17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2"/>
          </p:cNvCxnSpPr>
          <p:nvPr/>
        </p:nvCxnSpPr>
        <p:spPr>
          <a:xfrm>
            <a:off x="4183911" y="1422082"/>
            <a:ext cx="662655" cy="121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 idx="4"/>
            <a:endCxn id="27" idx="0"/>
          </p:cNvCxnSpPr>
          <p:nvPr/>
        </p:nvCxnSpPr>
        <p:spPr>
          <a:xfrm flipH="1">
            <a:off x="1672962" y="1646198"/>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p:cNvCxnSpPr>
          <p:nvPr/>
        </p:nvCxnSpPr>
        <p:spPr>
          <a:xfrm flipV="1">
            <a:off x="2094493" y="1572130"/>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53464" y="2543395"/>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96785" y="1663925"/>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998397" y="1580933"/>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81682" y="1683412"/>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70385" y="1580475"/>
            <a:ext cx="911062" cy="7863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4"/>
            <a:endCxn id="30" idx="0"/>
          </p:cNvCxnSpPr>
          <p:nvPr/>
        </p:nvCxnSpPr>
        <p:spPr>
          <a:xfrm>
            <a:off x="7411324" y="1691079"/>
            <a:ext cx="17219" cy="587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4789" y="2525668"/>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30" idx="2"/>
          </p:cNvCxnSpPr>
          <p:nvPr/>
        </p:nvCxnSpPr>
        <p:spPr>
          <a:xfrm flipV="1">
            <a:off x="6142354" y="2525043"/>
            <a:ext cx="664240" cy="6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569562" y="1303815"/>
            <a:ext cx="2171047"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FIFO Queue Q</a:t>
            </a:r>
            <a:endParaRPr lang="en-US" sz="2400" dirty="0"/>
          </a:p>
        </p:txBody>
      </p:sp>
      <p:sp>
        <p:nvSpPr>
          <p:cNvPr id="56" name="Text Box 914"/>
          <p:cNvSpPr txBox="1"/>
          <p:nvPr/>
        </p:nvSpPr>
        <p:spPr>
          <a:xfrm>
            <a:off x="8658879" y="864197"/>
            <a:ext cx="1702543" cy="5138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t u</a:t>
            </a:r>
          </a:p>
        </p:txBody>
      </p:sp>
      <p:pic>
        <p:nvPicPr>
          <p:cNvPr id="64" name="Picture 63" descr="Image result for smiley face images">
            <a:extLst>
              <a:ext uri="{FF2B5EF4-FFF2-40B4-BE49-F238E27FC236}">
                <a16:creationId xmlns:a16="http://schemas.microsoft.com/office/drawing/2014/main" id="{EFA5D7B0-EB48-4568-B6BD-8B508EFB9B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64" y="1128370"/>
            <a:ext cx="640398" cy="4260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65" name="Table 3">
                <a:extLst>
                  <a:ext uri="{FF2B5EF4-FFF2-40B4-BE49-F238E27FC236}">
                    <a16:creationId xmlns:a16="http://schemas.microsoft.com/office/drawing/2014/main" id="{1748D489-0DF6-43BD-9AC5-295181203821}"/>
                  </a:ext>
                </a:extLst>
              </p:cNvPr>
              <p:cNvGraphicFramePr>
                <a:graphicFrameLocks noGrp="1"/>
              </p:cNvGraphicFramePr>
              <p:nvPr>
                <p:extLst>
                  <p:ext uri="{D42A27DB-BD31-4B8C-83A1-F6EECF244321}">
                    <p14:modId xmlns:p14="http://schemas.microsoft.com/office/powerpoint/2010/main" val="1387317568"/>
                  </p:ext>
                </p:extLst>
              </p:nvPr>
            </p:nvGraphicFramePr>
            <p:xfrm>
              <a:off x="779744" y="3056039"/>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05314">
                      <a:extLst>
                        <a:ext uri="{9D8B030D-6E8A-4147-A177-3AD203B41FA5}">
                          <a16:colId xmlns:a16="http://schemas.microsoft.com/office/drawing/2014/main" val="4080086222"/>
                        </a:ext>
                      </a:extLst>
                    </a:gridCol>
                    <a:gridCol w="508662">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42047">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708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708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708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708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708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708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708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708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Choice>
        <mc:Fallback>
          <p:graphicFrame>
            <p:nvGraphicFramePr>
              <p:cNvPr id="65" name="Table 3">
                <a:extLst>
                  <a:ext uri="{FF2B5EF4-FFF2-40B4-BE49-F238E27FC236}">
                    <a16:creationId xmlns:a16="http://schemas.microsoft.com/office/drawing/2014/main" id="{1748D489-0DF6-43BD-9AC5-295181203821}"/>
                  </a:ext>
                </a:extLst>
              </p:cNvPr>
              <p:cNvGraphicFramePr>
                <a:graphicFrameLocks noGrp="1"/>
              </p:cNvGraphicFramePr>
              <p:nvPr>
                <p:extLst>
                  <p:ext uri="{D42A27DB-BD31-4B8C-83A1-F6EECF244321}">
                    <p14:modId xmlns:p14="http://schemas.microsoft.com/office/powerpoint/2010/main" val="1387317568"/>
                  </p:ext>
                </p:extLst>
              </p:nvPr>
            </p:nvGraphicFramePr>
            <p:xfrm>
              <a:off x="779744" y="3056039"/>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05314">
                      <a:extLst>
                        <a:ext uri="{9D8B030D-6E8A-4147-A177-3AD203B41FA5}">
                          <a16:colId xmlns:a16="http://schemas.microsoft.com/office/drawing/2014/main" val="4080086222"/>
                        </a:ext>
                      </a:extLst>
                    </a:gridCol>
                    <a:gridCol w="508662">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962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962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01333" t="-107692" r="-1806667" b="-7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107692" r="-1606667" b="-7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501333" t="-107692" r="-1406667" b="-7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202667" t="-107692" r="-705333"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2667" t="-107692" r="-505333"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602667" t="-107692" r="-305333"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962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01333" t="-207692" r="-1806667" b="-627692"/>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301333" t="-207692" r="-1606667" b="-6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t1</a:t>
                          </a:r>
                        </a:p>
                      </a:txBody>
                      <a:tcPr>
                        <a:solidFill>
                          <a:schemeClr val="bg1"/>
                        </a:solidFill>
                      </a:tcPr>
                    </a:tc>
                    <a:tc>
                      <a:txBody>
                        <a:bodyPr/>
                        <a:lstStyle/>
                        <a:p>
                          <a:endParaRPr lang="en-US"/>
                        </a:p>
                      </a:txBody>
                      <a:tcPr>
                        <a:blipFill>
                          <a:blip r:embed="rId3"/>
                          <a:stretch>
                            <a:fillRect l="-1202667" t="-207692" r="-705333"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402667" t="-207692" r="-505333"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962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01333" t="-307692" r="-1806667" b="-527692"/>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307692" r="-1606667" b="-5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endParaRPr lang="en-US"/>
                        </a:p>
                      </a:txBody>
                      <a:tcPr>
                        <a:blipFill>
                          <a:blip r:embed="rId3"/>
                          <a:stretch>
                            <a:fillRect l="-1202667" t="-307692" r="-705333"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2667" t="-307692" r="-505333"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962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01333" t="-401515" r="-1806667" b="-419697"/>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401515" r="-1606667" b="-419697"/>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501333" t="-401515" r="-1406667" b="-419697"/>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701333" t="-401515" r="-1206667" b="-419697"/>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endParaRPr lang="en-US"/>
                        </a:p>
                      </a:txBody>
                      <a:tcPr>
                        <a:blipFill>
                          <a:blip r:embed="rId3"/>
                          <a:stretch>
                            <a:fillRect l="-1202667" t="-401515" r="-7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2667" t="-401515" r="-5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602667" t="-401515" r="-3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802667" t="-401515" r="-1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962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01333" t="-509231" r="-1806667" b="-326154"/>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1333" t="-509231" r="-1606667" b="-326154"/>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501333" t="-509231" r="-1406667" b="-3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701333" t="-509231" r="-1206667" b="-326154"/>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202667" t="-509231" r="-7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402667" t="-509231" r="-5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602667" t="-509231" r="-3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802667" t="-509231" r="-1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962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01333" t="-609231" r="-1806667" b="-226154"/>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1333" t="-609231" r="-1606667" b="-2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501333" t="-609231" r="-1406667" b="-226154"/>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202667" t="-609231" r="-705333"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402667" t="-609231" r="-505333"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602667" t="-609231" r="-305333" b="-226154"/>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962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101333" t="-709231" r="-1806667" b="-126154"/>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301333" t="-709231" r="-1606667" b="-1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202667" t="-709231" r="-705333"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402667" t="-709231" r="-505333"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962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01333" t="-809231" r="-1806667" b="-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809231" r="-1606667" b="-26154"/>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501333" t="-809231" r="-1406667" b="-26154"/>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701333" t="-809231" r="-1206667" b="-26154"/>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202667" t="-809231" r="-7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2667" t="-809231" r="-5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602667" t="-809231" r="-3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802667" t="-809231" r="-1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Fallback>
      </mc:AlternateContent>
      <p:sp>
        <p:nvSpPr>
          <p:cNvPr id="66" name="Oval 65">
            <a:extLst>
              <a:ext uri="{FF2B5EF4-FFF2-40B4-BE49-F238E27FC236}">
                <a16:creationId xmlns:a16="http://schemas.microsoft.com/office/drawing/2014/main" id="{FBDA54AD-D9D0-49F4-92B2-AB25E67A4343}"/>
              </a:ext>
            </a:extLst>
          </p:cNvPr>
          <p:cNvSpPr>
            <a:spLocks noChangeArrowheads="1"/>
          </p:cNvSpPr>
          <p:nvPr/>
        </p:nvSpPr>
        <p:spPr bwMode="auto">
          <a:xfrm>
            <a:off x="9587386" y="1811253"/>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s</a:t>
            </a:r>
          </a:p>
        </p:txBody>
      </p:sp>
      <p:sp>
        <p:nvSpPr>
          <p:cNvPr id="67" name="Oval 66">
            <a:extLst>
              <a:ext uri="{FF2B5EF4-FFF2-40B4-BE49-F238E27FC236}">
                <a16:creationId xmlns:a16="http://schemas.microsoft.com/office/drawing/2014/main" id="{579FCA56-81C2-4C19-B8C6-28B821F134EA}"/>
              </a:ext>
            </a:extLst>
          </p:cNvPr>
          <p:cNvSpPr>
            <a:spLocks noChangeArrowheads="1"/>
          </p:cNvSpPr>
          <p:nvPr/>
        </p:nvSpPr>
        <p:spPr bwMode="auto">
          <a:xfrm>
            <a:off x="8700172" y="2954059"/>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z</a:t>
            </a:r>
          </a:p>
        </p:txBody>
      </p:sp>
      <p:sp>
        <p:nvSpPr>
          <p:cNvPr id="68" name="Oval 67">
            <a:extLst>
              <a:ext uri="{FF2B5EF4-FFF2-40B4-BE49-F238E27FC236}">
                <a16:creationId xmlns:a16="http://schemas.microsoft.com/office/drawing/2014/main" id="{57E5F9E4-C472-431F-BAD2-AE78453E10D1}"/>
              </a:ext>
            </a:extLst>
          </p:cNvPr>
          <p:cNvSpPr>
            <a:spLocks noChangeArrowheads="1"/>
          </p:cNvSpPr>
          <p:nvPr/>
        </p:nvSpPr>
        <p:spPr bwMode="auto">
          <a:xfrm>
            <a:off x="9574271" y="2964494"/>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w</a:t>
            </a:r>
          </a:p>
        </p:txBody>
      </p:sp>
      <p:sp>
        <p:nvSpPr>
          <p:cNvPr id="69" name="Oval 68">
            <a:extLst>
              <a:ext uri="{FF2B5EF4-FFF2-40B4-BE49-F238E27FC236}">
                <a16:creationId xmlns:a16="http://schemas.microsoft.com/office/drawing/2014/main" id="{D729CCB3-B0C6-4020-913C-EB390FD7BF91}"/>
              </a:ext>
            </a:extLst>
          </p:cNvPr>
          <p:cNvSpPr>
            <a:spLocks noChangeArrowheads="1"/>
          </p:cNvSpPr>
          <p:nvPr/>
        </p:nvSpPr>
        <p:spPr bwMode="auto">
          <a:xfrm>
            <a:off x="10474602" y="2937753"/>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v</a:t>
            </a:r>
          </a:p>
        </p:txBody>
      </p:sp>
      <p:cxnSp>
        <p:nvCxnSpPr>
          <p:cNvPr id="70" name="Straight Connector 69">
            <a:extLst>
              <a:ext uri="{FF2B5EF4-FFF2-40B4-BE49-F238E27FC236}">
                <a16:creationId xmlns:a16="http://schemas.microsoft.com/office/drawing/2014/main" id="{8D27B73D-F2DC-4EF5-ABC1-E0AADE853DDE}"/>
              </a:ext>
            </a:extLst>
          </p:cNvPr>
          <p:cNvCxnSpPr>
            <a:endCxn id="68" idx="0"/>
          </p:cNvCxnSpPr>
          <p:nvPr/>
        </p:nvCxnSpPr>
        <p:spPr>
          <a:xfrm flipH="1">
            <a:off x="9921746" y="2384039"/>
            <a:ext cx="7092" cy="580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C6B1E8D-CAA0-4447-932A-70EB81CEC134}"/>
              </a:ext>
            </a:extLst>
          </p:cNvPr>
          <p:cNvCxnSpPr>
            <a:cxnSpLocks/>
            <a:stCxn id="66" idx="4"/>
          </p:cNvCxnSpPr>
          <p:nvPr/>
        </p:nvCxnSpPr>
        <p:spPr>
          <a:xfrm flipH="1">
            <a:off x="9081009" y="2402143"/>
            <a:ext cx="853852" cy="543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B18BBB0-F4C7-4B15-9F39-6F6607769A67}"/>
              </a:ext>
            </a:extLst>
          </p:cNvPr>
          <p:cNvCxnSpPr>
            <a:cxnSpLocks/>
          </p:cNvCxnSpPr>
          <p:nvPr/>
        </p:nvCxnSpPr>
        <p:spPr>
          <a:xfrm>
            <a:off x="9917814" y="2410296"/>
            <a:ext cx="887216" cy="535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B0A8C436-F8B2-40C6-97DE-FA37763C17CA}"/>
              </a:ext>
            </a:extLst>
          </p:cNvPr>
          <p:cNvSpPr>
            <a:spLocks noChangeArrowheads="1"/>
          </p:cNvSpPr>
          <p:nvPr/>
        </p:nvSpPr>
        <p:spPr bwMode="auto">
          <a:xfrm>
            <a:off x="8481766" y="3938180"/>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y</a:t>
            </a:r>
          </a:p>
        </p:txBody>
      </p:sp>
      <p:sp>
        <p:nvSpPr>
          <p:cNvPr id="74" name="Oval 73">
            <a:extLst>
              <a:ext uri="{FF2B5EF4-FFF2-40B4-BE49-F238E27FC236}">
                <a16:creationId xmlns:a16="http://schemas.microsoft.com/office/drawing/2014/main" id="{A842E094-56A7-4DB8-9889-1949E7F35992}"/>
              </a:ext>
            </a:extLst>
          </p:cNvPr>
          <p:cNvSpPr>
            <a:spLocks noChangeArrowheads="1"/>
          </p:cNvSpPr>
          <p:nvPr/>
        </p:nvSpPr>
        <p:spPr bwMode="auto">
          <a:xfrm>
            <a:off x="9239911" y="3964304"/>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x</a:t>
            </a:r>
          </a:p>
        </p:txBody>
      </p:sp>
      <p:cxnSp>
        <p:nvCxnSpPr>
          <p:cNvPr id="75" name="Straight Connector 74">
            <a:extLst>
              <a:ext uri="{FF2B5EF4-FFF2-40B4-BE49-F238E27FC236}">
                <a16:creationId xmlns:a16="http://schemas.microsoft.com/office/drawing/2014/main" id="{6C87959C-BE7A-4905-B50E-656AA4C16636}"/>
              </a:ext>
            </a:extLst>
          </p:cNvPr>
          <p:cNvCxnSpPr>
            <a:cxnSpLocks/>
          </p:cNvCxnSpPr>
          <p:nvPr/>
        </p:nvCxnSpPr>
        <p:spPr>
          <a:xfrm flipH="1">
            <a:off x="8819302" y="3535157"/>
            <a:ext cx="240798" cy="403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F9EB784-4FB4-4622-A36A-CAAE17AF5975}"/>
              </a:ext>
            </a:extLst>
          </p:cNvPr>
          <p:cNvCxnSpPr>
            <a:cxnSpLocks/>
            <a:stCxn id="67" idx="4"/>
            <a:endCxn id="74" idx="0"/>
          </p:cNvCxnSpPr>
          <p:nvPr/>
        </p:nvCxnSpPr>
        <p:spPr>
          <a:xfrm>
            <a:off x="9047647" y="3544949"/>
            <a:ext cx="539739" cy="4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25B986E6-82E2-4266-9582-4BF521C1F670}"/>
              </a:ext>
            </a:extLst>
          </p:cNvPr>
          <p:cNvSpPr>
            <a:spLocks noChangeArrowheads="1"/>
          </p:cNvSpPr>
          <p:nvPr/>
        </p:nvSpPr>
        <p:spPr bwMode="auto">
          <a:xfrm>
            <a:off x="10013948" y="3938180"/>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t</a:t>
            </a:r>
          </a:p>
        </p:txBody>
      </p:sp>
      <p:sp>
        <p:nvSpPr>
          <p:cNvPr id="78" name="Oval 77">
            <a:extLst>
              <a:ext uri="{FF2B5EF4-FFF2-40B4-BE49-F238E27FC236}">
                <a16:creationId xmlns:a16="http://schemas.microsoft.com/office/drawing/2014/main" id="{DE602774-0F01-4C55-9E85-893A6E2637B4}"/>
              </a:ext>
            </a:extLst>
          </p:cNvPr>
          <p:cNvSpPr>
            <a:spLocks noChangeArrowheads="1"/>
          </p:cNvSpPr>
          <p:nvPr/>
        </p:nvSpPr>
        <p:spPr bwMode="auto">
          <a:xfrm>
            <a:off x="10828521" y="3899978"/>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u</a:t>
            </a:r>
          </a:p>
        </p:txBody>
      </p:sp>
      <p:cxnSp>
        <p:nvCxnSpPr>
          <p:cNvPr id="79" name="Straight Connector 78">
            <a:extLst>
              <a:ext uri="{FF2B5EF4-FFF2-40B4-BE49-F238E27FC236}">
                <a16:creationId xmlns:a16="http://schemas.microsoft.com/office/drawing/2014/main" id="{CE857118-C762-48F6-926F-FF8635DFCB3E}"/>
              </a:ext>
            </a:extLst>
          </p:cNvPr>
          <p:cNvCxnSpPr>
            <a:endCxn id="78" idx="0"/>
          </p:cNvCxnSpPr>
          <p:nvPr/>
        </p:nvCxnSpPr>
        <p:spPr>
          <a:xfrm>
            <a:off x="10875514" y="3516222"/>
            <a:ext cx="300482" cy="3837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993D86A-F2BF-48A9-80A4-25C99B263219}"/>
              </a:ext>
            </a:extLst>
          </p:cNvPr>
          <p:cNvCxnSpPr>
            <a:endCxn id="77" idx="0"/>
          </p:cNvCxnSpPr>
          <p:nvPr/>
        </p:nvCxnSpPr>
        <p:spPr>
          <a:xfrm flipH="1">
            <a:off x="10361423" y="3516222"/>
            <a:ext cx="520535" cy="421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7A1A4115-E675-4CAA-A185-488CF6C7CFEE}"/>
              </a:ext>
            </a:extLst>
          </p:cNvPr>
          <p:cNvSpPr/>
          <p:nvPr/>
        </p:nvSpPr>
        <p:spPr>
          <a:xfrm>
            <a:off x="1088129" y="139741"/>
            <a:ext cx="7156575"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 on Undirected Graph</a:t>
            </a:r>
          </a:p>
        </p:txBody>
      </p:sp>
      <p:sp>
        <p:nvSpPr>
          <p:cNvPr id="82" name="TextBox 81">
            <a:extLst>
              <a:ext uri="{FF2B5EF4-FFF2-40B4-BE49-F238E27FC236}">
                <a16:creationId xmlns:a16="http://schemas.microsoft.com/office/drawing/2014/main" id="{592006D0-0C65-419F-BE1D-79AE0344704E}"/>
              </a:ext>
            </a:extLst>
          </p:cNvPr>
          <p:cNvSpPr txBox="1"/>
          <p:nvPr/>
        </p:nvSpPr>
        <p:spPr>
          <a:xfrm>
            <a:off x="9812332" y="5819629"/>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3.11</a:t>
            </a:r>
          </a:p>
        </p:txBody>
      </p:sp>
    </p:spTree>
    <p:extLst>
      <p:ext uri="{BB962C8B-B14F-4D97-AF65-F5344CB8AC3E}">
        <p14:creationId xmlns:p14="http://schemas.microsoft.com/office/powerpoint/2010/main" val="6200237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280242"/>
            <a:ext cx="1173307" cy="488391"/>
          </a:xfrm>
          <a:prstGeom prst="ellipse">
            <a:avLst/>
          </a:prstGeom>
          <a:solidFill>
            <a:schemeClr val="tx1">
              <a:lumMod val="65000"/>
              <a:lumOff val="3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3/6</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0" name="Rectangle 22"/>
          <p:cNvSpPr>
            <a:spLocks noChangeArrowheads="1"/>
          </p:cNvSpPr>
          <p:nvPr/>
        </p:nvSpPr>
        <p:spPr bwMode="auto">
          <a:xfrm>
            <a:off x="904011" y="873132"/>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297969"/>
            <a:ext cx="1217329"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2/3</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312440"/>
            <a:ext cx="1295788" cy="488391"/>
          </a:xfrm>
          <a:prstGeom prst="ellipse">
            <a:avLst/>
          </a:prstGeom>
          <a:solidFill>
            <a:schemeClr val="tx1">
              <a:lumMod val="65000"/>
              <a:lumOff val="35000"/>
            </a:schemeClr>
          </a:solidFill>
          <a:ln w="28575">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325123"/>
            <a:ext cx="1278334" cy="488391"/>
          </a:xfrm>
          <a:prstGeom prst="ellipse">
            <a:avLst/>
          </a:prstGeom>
          <a:solidFill>
            <a:schemeClr val="tx1">
              <a:lumMod val="65000"/>
              <a:lumOff val="3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5/8</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408541"/>
            <a:ext cx="1192270" cy="488391"/>
          </a:xfrm>
          <a:prstGeom prst="ellipse">
            <a:avLst/>
          </a:prstGeom>
          <a:solidFill>
            <a:schemeClr val="tx1">
              <a:lumMod val="65000"/>
              <a:lumOff val="3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3/7</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402923"/>
            <a:ext cx="1261351"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410160"/>
            <a:ext cx="1283426" cy="474637"/>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2/5</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400732"/>
            <a:ext cx="1243897" cy="493492"/>
          </a:xfrm>
          <a:prstGeom prst="ellipse">
            <a:avLst/>
          </a:prstGeom>
          <a:solidFill>
            <a:schemeClr val="bg1">
              <a:lumMod val="7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lang="en-US" altLang="zh-CN" sz="2400" dirty="0">
              <a:latin typeface="Times New Roman" panose="02020603050405020304" pitchFamily="18" charset="0"/>
              <a:cs typeface="Times New Roman" panose="02020603050405020304" pitchFamily="18" charset="0"/>
            </a:endParaRPr>
          </a:p>
        </p:txBody>
      </p:sp>
      <p:cxnSp>
        <p:nvCxnSpPr>
          <p:cNvPr id="5" name="Straight Connector 4"/>
          <p:cNvCxnSpPr>
            <a:stCxn id="2" idx="6"/>
            <a:endCxn id="24" idx="2"/>
          </p:cNvCxnSpPr>
          <p:nvPr/>
        </p:nvCxnSpPr>
        <p:spPr>
          <a:xfrm>
            <a:off x="2269097" y="1524438"/>
            <a:ext cx="708262" cy="17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2"/>
          </p:cNvCxnSpPr>
          <p:nvPr/>
        </p:nvCxnSpPr>
        <p:spPr>
          <a:xfrm>
            <a:off x="4183911" y="1544517"/>
            <a:ext cx="662655" cy="121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 idx="4"/>
            <a:endCxn id="27" idx="0"/>
          </p:cNvCxnSpPr>
          <p:nvPr/>
        </p:nvCxnSpPr>
        <p:spPr>
          <a:xfrm flipH="1">
            <a:off x="1672962" y="1768633"/>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p:cNvCxnSpPr>
          <p:nvPr/>
        </p:nvCxnSpPr>
        <p:spPr>
          <a:xfrm flipV="1">
            <a:off x="2094493" y="1694565"/>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53464" y="2665830"/>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96785" y="1786360"/>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998397" y="1703368"/>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81682" y="1805847"/>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70385" y="1702910"/>
            <a:ext cx="911062" cy="7863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4"/>
            <a:endCxn id="30" idx="0"/>
          </p:cNvCxnSpPr>
          <p:nvPr/>
        </p:nvCxnSpPr>
        <p:spPr>
          <a:xfrm>
            <a:off x="7411324" y="1813514"/>
            <a:ext cx="17219" cy="587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4789" y="2648103"/>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30" idx="2"/>
          </p:cNvCxnSpPr>
          <p:nvPr/>
        </p:nvCxnSpPr>
        <p:spPr>
          <a:xfrm flipV="1">
            <a:off x="6142354" y="2647478"/>
            <a:ext cx="664240" cy="6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308016" y="1276804"/>
            <a:ext cx="2293796"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FIFO Queue Q</a:t>
            </a:r>
            <a:endParaRPr lang="en-US" sz="2400" dirty="0"/>
          </a:p>
        </p:txBody>
      </p:sp>
      <p:sp>
        <p:nvSpPr>
          <p:cNvPr id="56" name="Text Box 914"/>
          <p:cNvSpPr txBox="1"/>
          <p:nvPr/>
        </p:nvSpPr>
        <p:spPr>
          <a:xfrm>
            <a:off x="8407382" y="853997"/>
            <a:ext cx="1702543" cy="5138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u</a:t>
            </a:r>
          </a:p>
        </p:txBody>
      </p:sp>
      <p:pic>
        <p:nvPicPr>
          <p:cNvPr id="64" name="Picture 63" descr="Image result for smiley face images">
            <a:extLst>
              <a:ext uri="{FF2B5EF4-FFF2-40B4-BE49-F238E27FC236}">
                <a16:creationId xmlns:a16="http://schemas.microsoft.com/office/drawing/2014/main" id="{EE4832B5-47DC-456B-8E4E-46360F303C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429" y="1045939"/>
            <a:ext cx="640398" cy="4260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65" name="Table 3">
                <a:extLst>
                  <a:ext uri="{FF2B5EF4-FFF2-40B4-BE49-F238E27FC236}">
                    <a16:creationId xmlns:a16="http://schemas.microsoft.com/office/drawing/2014/main" id="{34B9B189-B75A-42DC-B5BA-2F653FE2005C}"/>
                  </a:ext>
                </a:extLst>
              </p:cNvPr>
              <p:cNvGraphicFramePr>
                <a:graphicFrameLocks noGrp="1"/>
              </p:cNvGraphicFramePr>
              <p:nvPr>
                <p:extLst>
                  <p:ext uri="{D42A27DB-BD31-4B8C-83A1-F6EECF244321}">
                    <p14:modId xmlns:p14="http://schemas.microsoft.com/office/powerpoint/2010/main" val="2555449308"/>
                  </p:ext>
                </p:extLst>
              </p:nvPr>
            </p:nvGraphicFramePr>
            <p:xfrm>
              <a:off x="873807" y="3069322"/>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05314">
                      <a:extLst>
                        <a:ext uri="{9D8B030D-6E8A-4147-A177-3AD203B41FA5}">
                          <a16:colId xmlns:a16="http://schemas.microsoft.com/office/drawing/2014/main" val="4080086222"/>
                        </a:ext>
                      </a:extLst>
                    </a:gridCol>
                    <a:gridCol w="508662">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42047">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708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708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708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708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708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708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708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708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Choice>
        <mc:Fallback>
          <p:graphicFrame>
            <p:nvGraphicFramePr>
              <p:cNvPr id="65" name="Table 3">
                <a:extLst>
                  <a:ext uri="{FF2B5EF4-FFF2-40B4-BE49-F238E27FC236}">
                    <a16:creationId xmlns:a16="http://schemas.microsoft.com/office/drawing/2014/main" id="{34B9B189-B75A-42DC-B5BA-2F653FE2005C}"/>
                  </a:ext>
                </a:extLst>
              </p:cNvPr>
              <p:cNvGraphicFramePr>
                <a:graphicFrameLocks noGrp="1"/>
              </p:cNvGraphicFramePr>
              <p:nvPr>
                <p:extLst>
                  <p:ext uri="{D42A27DB-BD31-4B8C-83A1-F6EECF244321}">
                    <p14:modId xmlns:p14="http://schemas.microsoft.com/office/powerpoint/2010/main" val="2555449308"/>
                  </p:ext>
                </p:extLst>
              </p:nvPr>
            </p:nvGraphicFramePr>
            <p:xfrm>
              <a:off x="873807" y="3069322"/>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05314">
                      <a:extLst>
                        <a:ext uri="{9D8B030D-6E8A-4147-A177-3AD203B41FA5}">
                          <a16:colId xmlns:a16="http://schemas.microsoft.com/office/drawing/2014/main" val="4080086222"/>
                        </a:ext>
                      </a:extLst>
                    </a:gridCol>
                    <a:gridCol w="508662">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962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962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01333" t="-107692" r="-1805333" b="-7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107692" r="-1605333" b="-7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501333" t="-107692" r="-1405333" b="-7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201333" t="-107692" r="-705333"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107692" r="-505333"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601333" t="-107692" r="-305333"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962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01333" t="-207692" r="-1805333" b="-627692"/>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301333" t="-207692" r="-1605333" b="-6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t2</a:t>
                          </a:r>
                        </a:p>
                      </a:txBody>
                      <a:tcPr>
                        <a:solidFill>
                          <a:schemeClr val="bg1"/>
                        </a:solidFill>
                      </a:tcPr>
                    </a:tc>
                    <a:tc>
                      <a:txBody>
                        <a:bodyPr/>
                        <a:lstStyle/>
                        <a:p>
                          <a:endParaRPr lang="en-US"/>
                        </a:p>
                      </a:txBody>
                      <a:tcPr>
                        <a:blipFill>
                          <a:blip r:embed="rId3"/>
                          <a:stretch>
                            <a:fillRect l="-1201333" t="-207692" r="-705333"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401333" t="-207692" r="-505333" b="-6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962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01333" t="-307692" r="-1805333" b="-527692"/>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307692" r="-1605333" b="-5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u1</a:t>
                          </a:r>
                        </a:p>
                      </a:txBody>
                      <a:tcPr>
                        <a:solidFill>
                          <a:schemeClr val="bg1"/>
                        </a:solidFill>
                      </a:tcPr>
                    </a:tc>
                    <a:tc>
                      <a:txBody>
                        <a:bodyPr/>
                        <a:lstStyle/>
                        <a:p>
                          <a:endParaRPr lang="en-US"/>
                        </a:p>
                      </a:txBody>
                      <a:tcPr>
                        <a:blipFill>
                          <a:blip r:embed="rId3"/>
                          <a:stretch>
                            <a:fillRect l="-1201333" t="-307692" r="-705333"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307692" r="-505333" b="-5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962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01333" t="-401515" r="-1805333" b="-419697"/>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401515" r="-1605333" b="-419697"/>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501333" t="-401515" r="-1405333" b="-419697"/>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701333" t="-401515" r="-1205333" b="-419697"/>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endParaRPr lang="en-US"/>
                        </a:p>
                      </a:txBody>
                      <a:tcPr>
                        <a:blipFill>
                          <a:blip r:embed="rId3"/>
                          <a:stretch>
                            <a:fillRect l="-1201333" t="-401515" r="-7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401515" r="-5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601333" t="-401515" r="-3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801333" t="-401515" r="-105333" b="-419697"/>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962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01333" t="-509231" r="-1805333" b="-326154"/>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1333" t="-509231" r="-1605333" b="-326154"/>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501333" t="-509231" r="-1405333" b="-3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701333" t="-509231" r="-1205333" b="-326154"/>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201333" t="-509231" r="-7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401333" t="-509231" r="-5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601333" t="-509231" r="-3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801333" t="-509231" r="-105333"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962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01333" t="-609231" r="-1805333" b="-226154"/>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1333" t="-609231" r="-1605333" b="-2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501333" t="-609231" r="-1405333" b="-226154"/>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201333" t="-609231" r="-705333"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401333" t="-609231" r="-505333"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601333" t="-609231" r="-305333" b="-226154"/>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962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101333" t="-709231" r="-1805333" b="-126154"/>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301333" t="-709231" r="-1605333" b="-1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201333" t="-709231" r="-705333"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401333" t="-709231" r="-505333"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962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01333" t="-809231" r="-1805333" b="-26154"/>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809231" r="-1605333" b="-26154"/>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501333" t="-809231" r="-1405333" b="-26154"/>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701333" t="-809231" r="-1205333" b="-26154"/>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201333" t="-809231" r="-7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809231" r="-5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601333" t="-809231" r="-3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801333" t="-809231" r="-105333"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Fallback>
      </mc:AlternateContent>
      <p:sp>
        <p:nvSpPr>
          <p:cNvPr id="66" name="Oval 65">
            <a:extLst>
              <a:ext uri="{FF2B5EF4-FFF2-40B4-BE49-F238E27FC236}">
                <a16:creationId xmlns:a16="http://schemas.microsoft.com/office/drawing/2014/main" id="{B18A8E54-37E7-41F5-99A4-1E076083A072}"/>
              </a:ext>
            </a:extLst>
          </p:cNvPr>
          <p:cNvSpPr>
            <a:spLocks noChangeArrowheads="1"/>
          </p:cNvSpPr>
          <p:nvPr/>
        </p:nvSpPr>
        <p:spPr bwMode="auto">
          <a:xfrm>
            <a:off x="9567508" y="1814428"/>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s</a:t>
            </a:r>
          </a:p>
        </p:txBody>
      </p:sp>
      <p:sp>
        <p:nvSpPr>
          <p:cNvPr id="67" name="Oval 66">
            <a:extLst>
              <a:ext uri="{FF2B5EF4-FFF2-40B4-BE49-F238E27FC236}">
                <a16:creationId xmlns:a16="http://schemas.microsoft.com/office/drawing/2014/main" id="{F2513D77-42D4-416B-B424-586471750FF2}"/>
              </a:ext>
            </a:extLst>
          </p:cNvPr>
          <p:cNvSpPr>
            <a:spLocks noChangeArrowheads="1"/>
          </p:cNvSpPr>
          <p:nvPr/>
        </p:nvSpPr>
        <p:spPr bwMode="auto">
          <a:xfrm>
            <a:off x="8680294" y="2957234"/>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z</a:t>
            </a:r>
          </a:p>
        </p:txBody>
      </p:sp>
      <p:sp>
        <p:nvSpPr>
          <p:cNvPr id="68" name="Oval 67">
            <a:extLst>
              <a:ext uri="{FF2B5EF4-FFF2-40B4-BE49-F238E27FC236}">
                <a16:creationId xmlns:a16="http://schemas.microsoft.com/office/drawing/2014/main" id="{21EF82D9-DF91-4462-9E5E-356FDE3142CA}"/>
              </a:ext>
            </a:extLst>
          </p:cNvPr>
          <p:cNvSpPr>
            <a:spLocks noChangeArrowheads="1"/>
          </p:cNvSpPr>
          <p:nvPr/>
        </p:nvSpPr>
        <p:spPr bwMode="auto">
          <a:xfrm>
            <a:off x="9554393" y="2967669"/>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w</a:t>
            </a:r>
          </a:p>
        </p:txBody>
      </p:sp>
      <p:sp>
        <p:nvSpPr>
          <p:cNvPr id="69" name="Oval 68">
            <a:extLst>
              <a:ext uri="{FF2B5EF4-FFF2-40B4-BE49-F238E27FC236}">
                <a16:creationId xmlns:a16="http://schemas.microsoft.com/office/drawing/2014/main" id="{DB79EC29-964A-4094-9467-26803C7693CC}"/>
              </a:ext>
            </a:extLst>
          </p:cNvPr>
          <p:cNvSpPr>
            <a:spLocks noChangeArrowheads="1"/>
          </p:cNvSpPr>
          <p:nvPr/>
        </p:nvSpPr>
        <p:spPr bwMode="auto">
          <a:xfrm>
            <a:off x="10454724" y="2940928"/>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v</a:t>
            </a:r>
          </a:p>
        </p:txBody>
      </p:sp>
      <p:cxnSp>
        <p:nvCxnSpPr>
          <p:cNvPr id="70" name="Straight Connector 69">
            <a:extLst>
              <a:ext uri="{FF2B5EF4-FFF2-40B4-BE49-F238E27FC236}">
                <a16:creationId xmlns:a16="http://schemas.microsoft.com/office/drawing/2014/main" id="{331C24AD-CEB1-4D1D-B790-A22768998161}"/>
              </a:ext>
            </a:extLst>
          </p:cNvPr>
          <p:cNvCxnSpPr>
            <a:endCxn id="68" idx="0"/>
          </p:cNvCxnSpPr>
          <p:nvPr/>
        </p:nvCxnSpPr>
        <p:spPr>
          <a:xfrm flipH="1">
            <a:off x="9901868" y="2387214"/>
            <a:ext cx="7092" cy="580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0A5E648-4E90-43D9-AE3B-D50D344836BF}"/>
              </a:ext>
            </a:extLst>
          </p:cNvPr>
          <p:cNvCxnSpPr>
            <a:cxnSpLocks/>
            <a:stCxn id="66" idx="4"/>
            <a:endCxn id="67" idx="0"/>
          </p:cNvCxnSpPr>
          <p:nvPr/>
        </p:nvCxnSpPr>
        <p:spPr>
          <a:xfrm flipH="1">
            <a:off x="9027769" y="2405318"/>
            <a:ext cx="887214" cy="551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ACA9605-1804-4E29-ADF6-A69536501BC4}"/>
              </a:ext>
            </a:extLst>
          </p:cNvPr>
          <p:cNvCxnSpPr>
            <a:stCxn id="66" idx="4"/>
            <a:endCxn id="69" idx="0"/>
          </p:cNvCxnSpPr>
          <p:nvPr/>
        </p:nvCxnSpPr>
        <p:spPr>
          <a:xfrm>
            <a:off x="9914983" y="2405318"/>
            <a:ext cx="887216" cy="535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AC30E608-24D1-4464-8E26-B1D35C241465}"/>
              </a:ext>
            </a:extLst>
          </p:cNvPr>
          <p:cNvSpPr>
            <a:spLocks noChangeArrowheads="1"/>
          </p:cNvSpPr>
          <p:nvPr/>
        </p:nvSpPr>
        <p:spPr bwMode="auto">
          <a:xfrm>
            <a:off x="8461888" y="3941355"/>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y</a:t>
            </a:r>
          </a:p>
        </p:txBody>
      </p:sp>
      <p:sp>
        <p:nvSpPr>
          <p:cNvPr id="74" name="Oval 73">
            <a:extLst>
              <a:ext uri="{FF2B5EF4-FFF2-40B4-BE49-F238E27FC236}">
                <a16:creationId xmlns:a16="http://schemas.microsoft.com/office/drawing/2014/main" id="{0AA7AF3F-7B64-4981-904D-6B9E0B7D216B}"/>
              </a:ext>
            </a:extLst>
          </p:cNvPr>
          <p:cNvSpPr>
            <a:spLocks noChangeArrowheads="1"/>
          </p:cNvSpPr>
          <p:nvPr/>
        </p:nvSpPr>
        <p:spPr bwMode="auto">
          <a:xfrm>
            <a:off x="9220033" y="3967479"/>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x</a:t>
            </a:r>
          </a:p>
        </p:txBody>
      </p:sp>
      <p:cxnSp>
        <p:nvCxnSpPr>
          <p:cNvPr id="75" name="Straight Connector 74">
            <a:extLst>
              <a:ext uri="{FF2B5EF4-FFF2-40B4-BE49-F238E27FC236}">
                <a16:creationId xmlns:a16="http://schemas.microsoft.com/office/drawing/2014/main" id="{6682A7D1-2E23-4D8F-B4F3-55512125D88D}"/>
              </a:ext>
            </a:extLst>
          </p:cNvPr>
          <p:cNvCxnSpPr>
            <a:endCxn id="73" idx="0"/>
          </p:cNvCxnSpPr>
          <p:nvPr/>
        </p:nvCxnSpPr>
        <p:spPr>
          <a:xfrm flipH="1">
            <a:off x="8809363" y="3538332"/>
            <a:ext cx="240798" cy="403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A3D74D4-5852-4D68-9562-FE067146A151}"/>
              </a:ext>
            </a:extLst>
          </p:cNvPr>
          <p:cNvCxnSpPr>
            <a:cxnSpLocks/>
            <a:stCxn id="67" idx="4"/>
            <a:endCxn id="74" idx="0"/>
          </p:cNvCxnSpPr>
          <p:nvPr/>
        </p:nvCxnSpPr>
        <p:spPr>
          <a:xfrm>
            <a:off x="9027769" y="3548124"/>
            <a:ext cx="539739" cy="4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67FA0640-7A62-4768-835F-CC8E20F6187E}"/>
              </a:ext>
            </a:extLst>
          </p:cNvPr>
          <p:cNvSpPr>
            <a:spLocks noChangeArrowheads="1"/>
          </p:cNvSpPr>
          <p:nvPr/>
        </p:nvSpPr>
        <p:spPr bwMode="auto">
          <a:xfrm>
            <a:off x="9994070" y="3941355"/>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t</a:t>
            </a:r>
          </a:p>
        </p:txBody>
      </p:sp>
      <p:sp>
        <p:nvSpPr>
          <p:cNvPr id="78" name="Oval 77">
            <a:extLst>
              <a:ext uri="{FF2B5EF4-FFF2-40B4-BE49-F238E27FC236}">
                <a16:creationId xmlns:a16="http://schemas.microsoft.com/office/drawing/2014/main" id="{D100E045-4299-4849-A014-D7CF2620F248}"/>
              </a:ext>
            </a:extLst>
          </p:cNvPr>
          <p:cNvSpPr>
            <a:spLocks noChangeArrowheads="1"/>
          </p:cNvSpPr>
          <p:nvPr/>
        </p:nvSpPr>
        <p:spPr bwMode="auto">
          <a:xfrm>
            <a:off x="10808643" y="3903153"/>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u</a:t>
            </a:r>
          </a:p>
        </p:txBody>
      </p:sp>
      <p:cxnSp>
        <p:nvCxnSpPr>
          <p:cNvPr id="79" name="Straight Connector 78">
            <a:extLst>
              <a:ext uri="{FF2B5EF4-FFF2-40B4-BE49-F238E27FC236}">
                <a16:creationId xmlns:a16="http://schemas.microsoft.com/office/drawing/2014/main" id="{953D3665-69E8-4C1D-B335-DBA23B6F07E8}"/>
              </a:ext>
            </a:extLst>
          </p:cNvPr>
          <p:cNvCxnSpPr>
            <a:endCxn id="78" idx="0"/>
          </p:cNvCxnSpPr>
          <p:nvPr/>
        </p:nvCxnSpPr>
        <p:spPr>
          <a:xfrm>
            <a:off x="10855636" y="3519397"/>
            <a:ext cx="300482" cy="3837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600D57E-9D26-4ECD-BA7A-1C558C576C46}"/>
              </a:ext>
            </a:extLst>
          </p:cNvPr>
          <p:cNvCxnSpPr>
            <a:endCxn id="77" idx="0"/>
          </p:cNvCxnSpPr>
          <p:nvPr/>
        </p:nvCxnSpPr>
        <p:spPr>
          <a:xfrm flipH="1">
            <a:off x="10341545" y="3519397"/>
            <a:ext cx="520535" cy="421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BB97A1B-2D1C-48EC-9C61-A301A8142F78}"/>
              </a:ext>
            </a:extLst>
          </p:cNvPr>
          <p:cNvSpPr txBox="1"/>
          <p:nvPr/>
        </p:nvSpPr>
        <p:spPr>
          <a:xfrm>
            <a:off x="9908960" y="5852898"/>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3.11</a:t>
            </a:r>
          </a:p>
        </p:txBody>
      </p:sp>
    </p:spTree>
    <p:extLst>
      <p:ext uri="{BB962C8B-B14F-4D97-AF65-F5344CB8AC3E}">
        <p14:creationId xmlns:p14="http://schemas.microsoft.com/office/powerpoint/2010/main" val="19493213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377521"/>
            <a:ext cx="1173307" cy="488391"/>
          </a:xfrm>
          <a:prstGeom prst="ellipse">
            <a:avLst/>
          </a:prstGeom>
          <a:solidFill>
            <a:schemeClr val="tx1">
              <a:lumMod val="65000"/>
              <a:lumOff val="3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3/6</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0" name="Rectangle 22"/>
          <p:cNvSpPr>
            <a:spLocks noChangeArrowheads="1"/>
          </p:cNvSpPr>
          <p:nvPr/>
        </p:nvSpPr>
        <p:spPr bwMode="auto">
          <a:xfrm>
            <a:off x="978718" y="958318"/>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395248"/>
            <a:ext cx="1217329"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2/3</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409719"/>
            <a:ext cx="1295788" cy="488391"/>
          </a:xfrm>
          <a:prstGeom prst="ellipse">
            <a:avLst/>
          </a:prstGeom>
          <a:solidFill>
            <a:schemeClr val="tx1">
              <a:lumMod val="65000"/>
              <a:lumOff val="35000"/>
            </a:schemeClr>
          </a:solidFill>
          <a:ln w="28575">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422402"/>
            <a:ext cx="1278334" cy="488391"/>
          </a:xfrm>
          <a:prstGeom prst="ellipse">
            <a:avLst/>
          </a:prstGeom>
          <a:solidFill>
            <a:schemeClr val="tx1">
              <a:lumMod val="65000"/>
              <a:lumOff val="3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5/8</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505820"/>
            <a:ext cx="1192270" cy="488391"/>
          </a:xfrm>
          <a:prstGeom prst="ellipse">
            <a:avLst/>
          </a:prstGeom>
          <a:solidFill>
            <a:schemeClr val="tx1">
              <a:lumMod val="65000"/>
              <a:lumOff val="3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3/7</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00202"/>
            <a:ext cx="1261351" cy="488391"/>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507439"/>
            <a:ext cx="1283426" cy="474637"/>
          </a:xfrm>
          <a:prstGeom prst="ellipse">
            <a:avLst/>
          </a:prstGeom>
          <a:solidFill>
            <a:schemeClr val="tx1">
              <a:lumMod val="65000"/>
              <a:lumOff val="3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2/5</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498011"/>
            <a:ext cx="1243897" cy="493492"/>
          </a:xfrm>
          <a:prstGeom prst="ellipse">
            <a:avLst/>
          </a:prstGeom>
          <a:solidFill>
            <a:schemeClr val="tx1">
              <a:lumMod val="65000"/>
              <a:lumOff val="3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5/9</a:t>
            </a:r>
            <a:endParaRPr lang="en-US" altLang="zh-CN" sz="2400" dirty="0">
              <a:solidFill>
                <a:srgbClr val="FFFF00"/>
              </a:solidFill>
              <a:latin typeface="Times New Roman" panose="02020603050405020304" pitchFamily="18" charset="0"/>
              <a:cs typeface="Times New Roman" panose="02020603050405020304" pitchFamily="18" charset="0"/>
            </a:endParaRPr>
          </a:p>
        </p:txBody>
      </p:sp>
      <p:cxnSp>
        <p:nvCxnSpPr>
          <p:cNvPr id="5" name="Straight Connector 4"/>
          <p:cNvCxnSpPr>
            <a:stCxn id="2" idx="6"/>
            <a:endCxn id="24" idx="2"/>
          </p:cNvCxnSpPr>
          <p:nvPr/>
        </p:nvCxnSpPr>
        <p:spPr>
          <a:xfrm>
            <a:off x="2269097" y="1621717"/>
            <a:ext cx="708262" cy="17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5" idx="2"/>
          </p:cNvCxnSpPr>
          <p:nvPr/>
        </p:nvCxnSpPr>
        <p:spPr>
          <a:xfrm>
            <a:off x="4183911" y="1641796"/>
            <a:ext cx="662655" cy="121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 idx="4"/>
            <a:endCxn id="27" idx="0"/>
          </p:cNvCxnSpPr>
          <p:nvPr/>
        </p:nvCxnSpPr>
        <p:spPr>
          <a:xfrm flipH="1">
            <a:off x="1672962" y="1865912"/>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p:cNvCxnSpPr>
          <p:nvPr/>
        </p:nvCxnSpPr>
        <p:spPr>
          <a:xfrm flipV="1">
            <a:off x="2094493" y="1791844"/>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53464" y="2763109"/>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96785" y="1883639"/>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998397" y="1800647"/>
            <a:ext cx="1035266" cy="785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81682" y="1903126"/>
            <a:ext cx="9482" cy="63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970385" y="1800189"/>
            <a:ext cx="911062" cy="7863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4"/>
            <a:endCxn id="30" idx="0"/>
          </p:cNvCxnSpPr>
          <p:nvPr/>
        </p:nvCxnSpPr>
        <p:spPr>
          <a:xfrm>
            <a:off x="7411324" y="1910793"/>
            <a:ext cx="17219" cy="587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4789" y="2745382"/>
            <a:ext cx="708262" cy="177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30" idx="2"/>
          </p:cNvCxnSpPr>
          <p:nvPr/>
        </p:nvCxnSpPr>
        <p:spPr>
          <a:xfrm flipV="1">
            <a:off x="6142354" y="2744757"/>
            <a:ext cx="664240" cy="6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402954" y="1442715"/>
            <a:ext cx="2051770"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FIFO Queue Q</a:t>
            </a:r>
            <a:endParaRPr lang="en-US" sz="2400" dirty="0"/>
          </a:p>
        </p:txBody>
      </p:sp>
      <p:sp>
        <p:nvSpPr>
          <p:cNvPr id="56" name="Text Box 914"/>
          <p:cNvSpPr txBox="1"/>
          <p:nvPr/>
        </p:nvSpPr>
        <p:spPr>
          <a:xfrm>
            <a:off x="8461888" y="1003781"/>
            <a:ext cx="1702543" cy="5138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64" name="Picture 63" descr="Image result for smiley face images">
            <a:extLst>
              <a:ext uri="{FF2B5EF4-FFF2-40B4-BE49-F238E27FC236}">
                <a16:creationId xmlns:a16="http://schemas.microsoft.com/office/drawing/2014/main" id="{1BA3E2C5-A54E-4862-B674-ACB6695D250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392" y="529385"/>
            <a:ext cx="640398" cy="4260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65" name="Table 3">
                <a:extLst>
                  <a:ext uri="{FF2B5EF4-FFF2-40B4-BE49-F238E27FC236}">
                    <a16:creationId xmlns:a16="http://schemas.microsoft.com/office/drawing/2014/main" id="{37CEB6F0-4F9C-4D50-84F3-DE7C7D79A32C}"/>
                  </a:ext>
                </a:extLst>
              </p:cNvPr>
              <p:cNvGraphicFramePr>
                <a:graphicFrameLocks noGrp="1"/>
              </p:cNvGraphicFramePr>
              <p:nvPr>
                <p:extLst>
                  <p:ext uri="{D42A27DB-BD31-4B8C-83A1-F6EECF244321}">
                    <p14:modId xmlns:p14="http://schemas.microsoft.com/office/powerpoint/2010/main" val="3270990491"/>
                  </p:ext>
                </p:extLst>
              </p:nvPr>
            </p:nvGraphicFramePr>
            <p:xfrm>
              <a:off x="835859" y="3210848"/>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05314">
                      <a:extLst>
                        <a:ext uri="{9D8B030D-6E8A-4147-A177-3AD203B41FA5}">
                          <a16:colId xmlns:a16="http://schemas.microsoft.com/office/drawing/2014/main" val="4080086222"/>
                        </a:ext>
                      </a:extLst>
                    </a:gridCol>
                    <a:gridCol w="508662">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42047">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708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708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708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708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708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708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708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708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Choice>
        <mc:Fallback>
          <p:graphicFrame>
            <p:nvGraphicFramePr>
              <p:cNvPr id="65" name="Table 3">
                <a:extLst>
                  <a:ext uri="{FF2B5EF4-FFF2-40B4-BE49-F238E27FC236}">
                    <a16:creationId xmlns:a16="http://schemas.microsoft.com/office/drawing/2014/main" id="{37CEB6F0-4F9C-4D50-84F3-DE7C7D79A32C}"/>
                  </a:ext>
                </a:extLst>
              </p:cNvPr>
              <p:cNvGraphicFramePr>
                <a:graphicFrameLocks noGrp="1"/>
              </p:cNvGraphicFramePr>
              <p:nvPr>
                <p:extLst>
                  <p:ext uri="{D42A27DB-BD31-4B8C-83A1-F6EECF244321}">
                    <p14:modId xmlns:p14="http://schemas.microsoft.com/office/powerpoint/2010/main" val="3270990491"/>
                  </p:ext>
                </p:extLst>
              </p:nvPr>
            </p:nvGraphicFramePr>
            <p:xfrm>
              <a:off x="835859" y="3210848"/>
              <a:ext cx="9139761" cy="3566160"/>
            </p:xfrm>
            <a:graphic>
              <a:graphicData uri="http://schemas.openxmlformats.org/drawingml/2006/table">
                <a:tbl>
                  <a:tblPr firstRow="1" bandRow="1">
                    <a:tableStyleId>{5C22544A-7EE6-4342-B048-85BDC9FD1C3A}</a:tableStyleId>
                  </a:tblPr>
                  <a:tblGrid>
                    <a:gridCol w="456988">
                      <a:extLst>
                        <a:ext uri="{9D8B030D-6E8A-4147-A177-3AD203B41FA5}">
                          <a16:colId xmlns:a16="http://schemas.microsoft.com/office/drawing/2014/main" val="230379825"/>
                        </a:ext>
                      </a:extLst>
                    </a:gridCol>
                    <a:gridCol w="456988">
                      <a:extLst>
                        <a:ext uri="{9D8B030D-6E8A-4147-A177-3AD203B41FA5}">
                          <a16:colId xmlns:a16="http://schemas.microsoft.com/office/drawing/2014/main" val="3372354008"/>
                        </a:ext>
                      </a:extLst>
                    </a:gridCol>
                    <a:gridCol w="456988">
                      <a:extLst>
                        <a:ext uri="{9D8B030D-6E8A-4147-A177-3AD203B41FA5}">
                          <a16:colId xmlns:a16="http://schemas.microsoft.com/office/drawing/2014/main" val="780965574"/>
                        </a:ext>
                      </a:extLst>
                    </a:gridCol>
                    <a:gridCol w="456988">
                      <a:extLst>
                        <a:ext uri="{9D8B030D-6E8A-4147-A177-3AD203B41FA5}">
                          <a16:colId xmlns:a16="http://schemas.microsoft.com/office/drawing/2014/main" val="942749801"/>
                        </a:ext>
                      </a:extLst>
                    </a:gridCol>
                    <a:gridCol w="456988">
                      <a:extLst>
                        <a:ext uri="{9D8B030D-6E8A-4147-A177-3AD203B41FA5}">
                          <a16:colId xmlns:a16="http://schemas.microsoft.com/office/drawing/2014/main" val="2285975967"/>
                        </a:ext>
                      </a:extLst>
                    </a:gridCol>
                    <a:gridCol w="456988">
                      <a:extLst>
                        <a:ext uri="{9D8B030D-6E8A-4147-A177-3AD203B41FA5}">
                          <a16:colId xmlns:a16="http://schemas.microsoft.com/office/drawing/2014/main" val="3304338549"/>
                        </a:ext>
                      </a:extLst>
                    </a:gridCol>
                    <a:gridCol w="456988">
                      <a:extLst>
                        <a:ext uri="{9D8B030D-6E8A-4147-A177-3AD203B41FA5}">
                          <a16:colId xmlns:a16="http://schemas.microsoft.com/office/drawing/2014/main" val="1386888886"/>
                        </a:ext>
                      </a:extLst>
                    </a:gridCol>
                    <a:gridCol w="456988">
                      <a:extLst>
                        <a:ext uri="{9D8B030D-6E8A-4147-A177-3AD203B41FA5}">
                          <a16:colId xmlns:a16="http://schemas.microsoft.com/office/drawing/2014/main" val="2024689684"/>
                        </a:ext>
                      </a:extLst>
                    </a:gridCol>
                    <a:gridCol w="405314">
                      <a:extLst>
                        <a:ext uri="{9D8B030D-6E8A-4147-A177-3AD203B41FA5}">
                          <a16:colId xmlns:a16="http://schemas.microsoft.com/office/drawing/2014/main" val="4080086222"/>
                        </a:ext>
                      </a:extLst>
                    </a:gridCol>
                    <a:gridCol w="508662">
                      <a:extLst>
                        <a:ext uri="{9D8B030D-6E8A-4147-A177-3AD203B41FA5}">
                          <a16:colId xmlns:a16="http://schemas.microsoft.com/office/drawing/2014/main" val="3454351814"/>
                        </a:ext>
                      </a:extLst>
                    </a:gridCol>
                    <a:gridCol w="350009">
                      <a:extLst>
                        <a:ext uri="{9D8B030D-6E8A-4147-A177-3AD203B41FA5}">
                          <a16:colId xmlns:a16="http://schemas.microsoft.com/office/drawing/2014/main" val="3063496477"/>
                        </a:ext>
                      </a:extLst>
                    </a:gridCol>
                    <a:gridCol w="563968">
                      <a:extLst>
                        <a:ext uri="{9D8B030D-6E8A-4147-A177-3AD203B41FA5}">
                          <a16:colId xmlns:a16="http://schemas.microsoft.com/office/drawing/2014/main" val="1323427358"/>
                        </a:ext>
                      </a:extLst>
                    </a:gridCol>
                    <a:gridCol w="456988">
                      <a:extLst>
                        <a:ext uri="{9D8B030D-6E8A-4147-A177-3AD203B41FA5}">
                          <a16:colId xmlns:a16="http://schemas.microsoft.com/office/drawing/2014/main" val="12132399"/>
                        </a:ext>
                      </a:extLst>
                    </a:gridCol>
                    <a:gridCol w="456988">
                      <a:extLst>
                        <a:ext uri="{9D8B030D-6E8A-4147-A177-3AD203B41FA5}">
                          <a16:colId xmlns:a16="http://schemas.microsoft.com/office/drawing/2014/main" val="1261493311"/>
                        </a:ext>
                      </a:extLst>
                    </a:gridCol>
                    <a:gridCol w="456988">
                      <a:extLst>
                        <a:ext uri="{9D8B030D-6E8A-4147-A177-3AD203B41FA5}">
                          <a16:colId xmlns:a16="http://schemas.microsoft.com/office/drawing/2014/main" val="62110016"/>
                        </a:ext>
                      </a:extLst>
                    </a:gridCol>
                    <a:gridCol w="456988">
                      <a:extLst>
                        <a:ext uri="{9D8B030D-6E8A-4147-A177-3AD203B41FA5}">
                          <a16:colId xmlns:a16="http://schemas.microsoft.com/office/drawing/2014/main" val="2522948409"/>
                        </a:ext>
                      </a:extLst>
                    </a:gridCol>
                    <a:gridCol w="456988">
                      <a:extLst>
                        <a:ext uri="{9D8B030D-6E8A-4147-A177-3AD203B41FA5}">
                          <a16:colId xmlns:a16="http://schemas.microsoft.com/office/drawing/2014/main" val="1223643747"/>
                        </a:ext>
                      </a:extLst>
                    </a:gridCol>
                    <a:gridCol w="456988">
                      <a:extLst>
                        <a:ext uri="{9D8B030D-6E8A-4147-A177-3AD203B41FA5}">
                          <a16:colId xmlns:a16="http://schemas.microsoft.com/office/drawing/2014/main" val="3200178116"/>
                        </a:ext>
                      </a:extLst>
                    </a:gridCol>
                    <a:gridCol w="456988">
                      <a:extLst>
                        <a:ext uri="{9D8B030D-6E8A-4147-A177-3AD203B41FA5}">
                          <a16:colId xmlns:a16="http://schemas.microsoft.com/office/drawing/2014/main" val="740982599"/>
                        </a:ext>
                      </a:extLst>
                    </a:gridCol>
                    <a:gridCol w="456988">
                      <a:extLst>
                        <a:ext uri="{9D8B030D-6E8A-4147-A177-3AD203B41FA5}">
                          <a16:colId xmlns:a16="http://schemas.microsoft.com/office/drawing/2014/main" val="2714090832"/>
                        </a:ext>
                      </a:extLst>
                    </a:gridCol>
                  </a:tblGrid>
                  <a:tr h="396240">
                    <a:tc gridSpan="9">
                      <a:txBody>
                        <a:bodyPr/>
                        <a:lstStyle/>
                        <a:p>
                          <a:r>
                            <a:rPr lang="en-US" sz="2000" b="1" dirty="0">
                              <a:solidFill>
                                <a:schemeClr val="tx1"/>
                              </a:solidFill>
                              <a:latin typeface="Times New Roman" panose="02020603050405020304" pitchFamily="18" charset="0"/>
                              <a:cs typeface="Times New Roman" panose="02020603050405020304" pitchFamily="18" charset="0"/>
                            </a:rPr>
                            <a:t>Adjacency List Representation</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gridSpan="9">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992986"/>
                      </a:ext>
                    </a:extLst>
                  </a:tr>
                  <a:tr h="396240">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01333" t="-107692" r="-1805333" b="-729231"/>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107692" r="-1605333" b="-729231"/>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501333" t="-107692" r="-1405333" b="-7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201333" t="-107692" r="-705333"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107692" r="-505333"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601333" t="-107692" r="-305333"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6033536"/>
                      </a:ext>
                    </a:extLst>
                  </a:tr>
                  <a:tr h="396240">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01333" t="-207692" r="-1805333" b="-629231"/>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301333" t="-207692" r="-1605333" b="-6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t2</a:t>
                          </a:r>
                        </a:p>
                      </a:txBody>
                      <a:tcPr>
                        <a:solidFill>
                          <a:schemeClr val="bg1"/>
                        </a:solidFill>
                      </a:tcPr>
                    </a:tc>
                    <a:tc>
                      <a:txBody>
                        <a:bodyPr/>
                        <a:lstStyle/>
                        <a:p>
                          <a:endParaRPr lang="en-US"/>
                        </a:p>
                      </a:txBody>
                      <a:tcPr>
                        <a:blipFill>
                          <a:blip r:embed="rId3"/>
                          <a:stretch>
                            <a:fillRect l="-1201333" t="-207692" r="-705333" b="-6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401333" t="-207692" r="-505333" b="-6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55892508"/>
                      </a:ext>
                    </a:extLst>
                  </a:tr>
                  <a:tr h="396240">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01333" t="-307692" r="-1805333" b="-529231"/>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307692" r="-1605333" b="-529231"/>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u2</a:t>
                          </a:r>
                        </a:p>
                      </a:txBody>
                      <a:tcPr>
                        <a:solidFill>
                          <a:schemeClr val="bg1"/>
                        </a:solidFill>
                      </a:tcPr>
                    </a:tc>
                    <a:tc>
                      <a:txBody>
                        <a:bodyPr/>
                        <a:lstStyle/>
                        <a:p>
                          <a:endParaRPr lang="en-US"/>
                        </a:p>
                      </a:txBody>
                      <a:tcPr>
                        <a:blipFill>
                          <a:blip r:embed="rId3"/>
                          <a:stretch>
                            <a:fillRect l="-1201333" t="-307692" r="-705333" b="-5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307692" r="-505333" b="-5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620303463"/>
                      </a:ext>
                    </a:extLst>
                  </a:tr>
                  <a:tr h="396240">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01333" t="-401515" r="-1805333" b="-421212"/>
                          </a:stretch>
                        </a:blipFill>
                      </a:tcPr>
                    </a:tc>
                    <a:tc>
                      <a:txBody>
                        <a:bodyPr/>
                        <a:lstStyle/>
                        <a:p>
                          <a:r>
                            <a:rPr lang="en-US" sz="2000" b="1" dirty="0">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301333" t="-401515" r="-1605333" b="-421212"/>
                          </a:stretch>
                        </a:blipFill>
                      </a:tcPr>
                    </a:tc>
                    <a:tc>
                      <a:txBody>
                        <a:bodyPr/>
                        <a:lstStyle/>
                        <a:p>
                          <a:r>
                            <a:rPr lang="en-US" sz="2000" b="1" dirty="0">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501333" t="-401515" r="-1405333" b="-42121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701333" t="-401515" r="-1205333" b="-42121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gridSpan="2">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v2</a:t>
                          </a:r>
                        </a:p>
                      </a:txBody>
                      <a:tcPr>
                        <a:solidFill>
                          <a:schemeClr val="bg1"/>
                        </a:solidFill>
                      </a:tcPr>
                    </a:tc>
                    <a:tc>
                      <a:txBody>
                        <a:bodyPr/>
                        <a:lstStyle/>
                        <a:p>
                          <a:endParaRPr lang="en-US"/>
                        </a:p>
                      </a:txBody>
                      <a:tcPr>
                        <a:blipFill>
                          <a:blip r:embed="rId3"/>
                          <a:stretch>
                            <a:fillRect l="-1201333" t="-401515" r="-7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t</a:t>
                          </a:r>
                        </a:p>
                      </a:txBody>
                      <a:tcPr>
                        <a:solidFill>
                          <a:schemeClr val="bg1"/>
                        </a:solidFill>
                      </a:tcPr>
                    </a:tc>
                    <a:tc>
                      <a:txBody>
                        <a:bodyPr/>
                        <a:lstStyle/>
                        <a:p>
                          <a:endParaRPr lang="en-US"/>
                        </a:p>
                      </a:txBody>
                      <a:tcPr>
                        <a:blipFill>
                          <a:blip r:embed="rId3"/>
                          <a:stretch>
                            <a:fillRect l="-1401333" t="-401515" r="-5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u</a:t>
                          </a:r>
                        </a:p>
                      </a:txBody>
                      <a:tcPr>
                        <a:solidFill>
                          <a:schemeClr val="bg1"/>
                        </a:solidFill>
                      </a:tcPr>
                    </a:tc>
                    <a:tc>
                      <a:txBody>
                        <a:bodyPr/>
                        <a:lstStyle/>
                        <a:p>
                          <a:endParaRPr lang="en-US"/>
                        </a:p>
                      </a:txBody>
                      <a:tcPr>
                        <a:blipFill>
                          <a:blip r:embed="rId3"/>
                          <a:stretch>
                            <a:fillRect l="-1601333" t="-401515" r="-3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801333" t="-401515" r="-105333" b="-42121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32560635"/>
                      </a:ext>
                    </a:extLst>
                  </a:tr>
                  <a:tr h="396240">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01333" t="-509231" r="-1805333" b="-327692"/>
                          </a:stretch>
                        </a:blipFill>
                      </a:tcPr>
                    </a:tc>
                    <a:tc>
                      <a:txBody>
                        <a:bodyPr/>
                        <a:lstStyle/>
                        <a:p>
                          <a:r>
                            <a:rPr lang="en-US" sz="2000" b="1" dirty="0">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1333" t="-509231" r="-1605333" b="-3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501333" t="-509231" r="-1405333" b="-3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701333" t="-509231" r="-1205333" b="-3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201333" t="-509231" r="-7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1401333" t="-509231" r="-5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a:p>
                      </a:txBody>
                      <a:tcPr>
                        <a:blipFill>
                          <a:blip r:embed="rId3"/>
                          <a:stretch>
                            <a:fillRect l="-1601333" t="-509231" r="-3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801333" t="-509231" r="-105333" b="-3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extLst>
                      <a:ext uri="{0D108BD9-81ED-4DB2-BD59-A6C34878D82A}">
                        <a16:rowId xmlns:a16="http://schemas.microsoft.com/office/drawing/2014/main" val="3642287637"/>
                      </a:ext>
                    </a:extLst>
                  </a:tr>
                  <a:tr h="396240">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01333" t="-609231" r="-1805333" b="-2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1333" t="-609231" r="-1605333" b="-2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501333" t="-609231" r="-1405333"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201333" t="-609231" r="-705333" b="-2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401333" t="-609231" r="-505333" b="-2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601333" t="-609231" r="-305333" b="-227692"/>
                          </a:stretch>
                        </a:blipFill>
                      </a:tcPr>
                    </a:tc>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0786247"/>
                      </a:ext>
                    </a:extLst>
                  </a:tr>
                  <a:tr h="396240">
                    <a:tc>
                      <a:txBody>
                        <a:bodyPr/>
                        <a:lstStyle/>
                        <a:p>
                          <a:r>
                            <a:rPr lang="en-US" sz="2000" b="1" dirty="0">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101333" t="-709231" r="-1805333" b="-1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301333" t="-709231" r="-1605333" b="-1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201333" t="-709231" r="-705333" b="-1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401333" t="-709231" r="-505333" b="-1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58534428"/>
                      </a:ext>
                    </a:extLst>
                  </a:tr>
                  <a:tr h="396240">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01333" t="-809231" r="-1805333" b="-27692"/>
                          </a:stretch>
                        </a:blipFill>
                      </a:tcPr>
                    </a:tc>
                    <a:tc>
                      <a:txBody>
                        <a:bodyPr/>
                        <a:lstStyle/>
                        <a:p>
                          <a:r>
                            <a:rPr lang="en-US" sz="2000" b="1" dirty="0">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333" t="-809231" r="-1605333" b="-27692"/>
                          </a:stretch>
                        </a:blipFill>
                      </a:tcPr>
                    </a:tc>
                    <a:tc>
                      <a:txBody>
                        <a:bodyPr/>
                        <a:lstStyle/>
                        <a:p>
                          <a:r>
                            <a:rPr lang="en-US" sz="2000" b="1" dirty="0">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501333" t="-809231" r="-1405333" b="-27692"/>
                          </a:stretch>
                        </a:blipFill>
                      </a:tcPr>
                    </a:tc>
                    <a:tc>
                      <a:txBody>
                        <a:bodyPr/>
                        <a:lstStyle/>
                        <a:p>
                          <a:r>
                            <a:rPr lang="en-US" sz="2000" b="1" dirty="0">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701333" t="-809231" r="-1205333" b="-27692"/>
                          </a:stretch>
                        </a:blipFill>
                      </a:tcPr>
                    </a:tc>
                    <a:tc>
                      <a:txBody>
                        <a:bodyPr/>
                        <a:lstStyle/>
                        <a:p>
                          <a:r>
                            <a:rPr lang="en-US" sz="2000" b="1" dirty="0">
                              <a:latin typeface="Times New Roman" panose="02020603050405020304" pitchFamily="18" charset="0"/>
                              <a:cs typeface="Times New Roman" panose="02020603050405020304" pitchFamily="18" charset="0"/>
                            </a:rPr>
                            <a:t>s</a:t>
                          </a: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201333" t="-809231" r="-7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1401333" t="-809231" r="-5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a:p>
                      </a:txBody>
                      <a:tcPr>
                        <a:blipFill>
                          <a:blip r:embed="rId3"/>
                          <a:stretch>
                            <a:fillRect l="-1601333" t="-809231" r="-3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1801333" t="-809231" r="-105333" b="-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1572820187"/>
                      </a:ext>
                    </a:extLst>
                  </a:tr>
                </a:tbl>
              </a:graphicData>
            </a:graphic>
          </p:graphicFrame>
        </mc:Fallback>
      </mc:AlternateContent>
      <p:sp>
        <p:nvSpPr>
          <p:cNvPr id="66" name="Oval 65">
            <a:extLst>
              <a:ext uri="{FF2B5EF4-FFF2-40B4-BE49-F238E27FC236}">
                <a16:creationId xmlns:a16="http://schemas.microsoft.com/office/drawing/2014/main" id="{DE21A12B-F9CA-46C6-A3B0-622593D028DF}"/>
              </a:ext>
            </a:extLst>
          </p:cNvPr>
          <p:cNvSpPr>
            <a:spLocks noChangeArrowheads="1"/>
          </p:cNvSpPr>
          <p:nvPr/>
        </p:nvSpPr>
        <p:spPr bwMode="auto">
          <a:xfrm>
            <a:off x="9567508" y="1989521"/>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s</a:t>
            </a:r>
          </a:p>
        </p:txBody>
      </p:sp>
      <p:sp>
        <p:nvSpPr>
          <p:cNvPr id="67" name="Oval 66">
            <a:extLst>
              <a:ext uri="{FF2B5EF4-FFF2-40B4-BE49-F238E27FC236}">
                <a16:creationId xmlns:a16="http://schemas.microsoft.com/office/drawing/2014/main" id="{84BBD740-C840-49BE-A0B3-48CEFFE3CF93}"/>
              </a:ext>
            </a:extLst>
          </p:cNvPr>
          <p:cNvSpPr>
            <a:spLocks noChangeArrowheads="1"/>
          </p:cNvSpPr>
          <p:nvPr/>
        </p:nvSpPr>
        <p:spPr bwMode="auto">
          <a:xfrm>
            <a:off x="8699750" y="3132327"/>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z</a:t>
            </a:r>
          </a:p>
        </p:txBody>
      </p:sp>
      <p:sp>
        <p:nvSpPr>
          <p:cNvPr id="68" name="Oval 67">
            <a:extLst>
              <a:ext uri="{FF2B5EF4-FFF2-40B4-BE49-F238E27FC236}">
                <a16:creationId xmlns:a16="http://schemas.microsoft.com/office/drawing/2014/main" id="{7C37D58D-4647-4E79-8E6A-29D32EE33983}"/>
              </a:ext>
            </a:extLst>
          </p:cNvPr>
          <p:cNvSpPr>
            <a:spLocks noChangeArrowheads="1"/>
          </p:cNvSpPr>
          <p:nvPr/>
        </p:nvSpPr>
        <p:spPr bwMode="auto">
          <a:xfrm>
            <a:off x="9554393" y="3142762"/>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w</a:t>
            </a:r>
          </a:p>
        </p:txBody>
      </p:sp>
      <p:sp>
        <p:nvSpPr>
          <p:cNvPr id="69" name="Oval 68">
            <a:extLst>
              <a:ext uri="{FF2B5EF4-FFF2-40B4-BE49-F238E27FC236}">
                <a16:creationId xmlns:a16="http://schemas.microsoft.com/office/drawing/2014/main" id="{5CCCA041-E309-4D6F-A7FE-F9514679FB4C}"/>
              </a:ext>
            </a:extLst>
          </p:cNvPr>
          <p:cNvSpPr>
            <a:spLocks noChangeArrowheads="1"/>
          </p:cNvSpPr>
          <p:nvPr/>
        </p:nvSpPr>
        <p:spPr bwMode="auto">
          <a:xfrm>
            <a:off x="10454724" y="3116021"/>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v</a:t>
            </a:r>
          </a:p>
        </p:txBody>
      </p:sp>
      <p:cxnSp>
        <p:nvCxnSpPr>
          <p:cNvPr id="70" name="Straight Connector 69">
            <a:extLst>
              <a:ext uri="{FF2B5EF4-FFF2-40B4-BE49-F238E27FC236}">
                <a16:creationId xmlns:a16="http://schemas.microsoft.com/office/drawing/2014/main" id="{8D02A1CC-9F3B-4A5E-94B0-DD95ECC1B8F8}"/>
              </a:ext>
            </a:extLst>
          </p:cNvPr>
          <p:cNvCxnSpPr>
            <a:endCxn id="68" idx="0"/>
          </p:cNvCxnSpPr>
          <p:nvPr/>
        </p:nvCxnSpPr>
        <p:spPr>
          <a:xfrm flipH="1">
            <a:off x="9901868" y="2562307"/>
            <a:ext cx="7092" cy="5804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DE43EC9-7F28-417E-BF39-08E0D01C15F1}"/>
              </a:ext>
            </a:extLst>
          </p:cNvPr>
          <p:cNvCxnSpPr>
            <a:cxnSpLocks/>
            <a:stCxn id="66" idx="4"/>
            <a:endCxn id="67" idx="0"/>
          </p:cNvCxnSpPr>
          <p:nvPr/>
        </p:nvCxnSpPr>
        <p:spPr>
          <a:xfrm flipH="1">
            <a:off x="9047225" y="2580411"/>
            <a:ext cx="867758" cy="551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73574DC-0B65-43F3-B00A-CB67E0F70CFB}"/>
              </a:ext>
            </a:extLst>
          </p:cNvPr>
          <p:cNvCxnSpPr>
            <a:stCxn id="66" idx="4"/>
            <a:endCxn id="69" idx="0"/>
          </p:cNvCxnSpPr>
          <p:nvPr/>
        </p:nvCxnSpPr>
        <p:spPr>
          <a:xfrm>
            <a:off x="9914983" y="2580411"/>
            <a:ext cx="887216" cy="535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5EC13A06-2BD5-47FB-B319-A478A0310759}"/>
              </a:ext>
            </a:extLst>
          </p:cNvPr>
          <p:cNvSpPr>
            <a:spLocks noChangeArrowheads="1"/>
          </p:cNvSpPr>
          <p:nvPr/>
        </p:nvSpPr>
        <p:spPr bwMode="auto">
          <a:xfrm>
            <a:off x="8461888" y="4116448"/>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y</a:t>
            </a:r>
          </a:p>
        </p:txBody>
      </p:sp>
      <p:sp>
        <p:nvSpPr>
          <p:cNvPr id="74" name="Oval 73">
            <a:extLst>
              <a:ext uri="{FF2B5EF4-FFF2-40B4-BE49-F238E27FC236}">
                <a16:creationId xmlns:a16="http://schemas.microsoft.com/office/drawing/2014/main" id="{2326D8A6-8903-4ED2-85A2-EDFF66E70E97}"/>
              </a:ext>
            </a:extLst>
          </p:cNvPr>
          <p:cNvSpPr>
            <a:spLocks noChangeArrowheads="1"/>
          </p:cNvSpPr>
          <p:nvPr/>
        </p:nvSpPr>
        <p:spPr bwMode="auto">
          <a:xfrm>
            <a:off x="9220033" y="4142572"/>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x</a:t>
            </a:r>
          </a:p>
        </p:txBody>
      </p:sp>
      <p:cxnSp>
        <p:nvCxnSpPr>
          <p:cNvPr id="75" name="Straight Connector 74">
            <a:extLst>
              <a:ext uri="{FF2B5EF4-FFF2-40B4-BE49-F238E27FC236}">
                <a16:creationId xmlns:a16="http://schemas.microsoft.com/office/drawing/2014/main" id="{AB7C3313-60EE-4107-9033-42322AB77FCB}"/>
              </a:ext>
            </a:extLst>
          </p:cNvPr>
          <p:cNvCxnSpPr>
            <a:endCxn id="73" idx="0"/>
          </p:cNvCxnSpPr>
          <p:nvPr/>
        </p:nvCxnSpPr>
        <p:spPr>
          <a:xfrm flipH="1">
            <a:off x="8809363" y="3713425"/>
            <a:ext cx="240798" cy="403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C633533-E842-4B0E-9312-76F78963B2A7}"/>
              </a:ext>
            </a:extLst>
          </p:cNvPr>
          <p:cNvCxnSpPr>
            <a:cxnSpLocks/>
            <a:stCxn id="67" idx="4"/>
            <a:endCxn id="74" idx="0"/>
          </p:cNvCxnSpPr>
          <p:nvPr/>
        </p:nvCxnSpPr>
        <p:spPr>
          <a:xfrm>
            <a:off x="9047225" y="3723217"/>
            <a:ext cx="520283" cy="419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48244F2A-C613-4C55-A1BD-547CB2741730}"/>
              </a:ext>
            </a:extLst>
          </p:cNvPr>
          <p:cNvSpPr>
            <a:spLocks noChangeArrowheads="1"/>
          </p:cNvSpPr>
          <p:nvPr/>
        </p:nvSpPr>
        <p:spPr bwMode="auto">
          <a:xfrm>
            <a:off x="9994070" y="4116448"/>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t</a:t>
            </a:r>
          </a:p>
        </p:txBody>
      </p:sp>
      <p:sp>
        <p:nvSpPr>
          <p:cNvPr id="78" name="Oval 77">
            <a:extLst>
              <a:ext uri="{FF2B5EF4-FFF2-40B4-BE49-F238E27FC236}">
                <a16:creationId xmlns:a16="http://schemas.microsoft.com/office/drawing/2014/main" id="{A9A88D5B-9E7A-47E9-94F3-3EB243C340CA}"/>
              </a:ext>
            </a:extLst>
          </p:cNvPr>
          <p:cNvSpPr>
            <a:spLocks noChangeArrowheads="1"/>
          </p:cNvSpPr>
          <p:nvPr/>
        </p:nvSpPr>
        <p:spPr bwMode="auto">
          <a:xfrm>
            <a:off x="10808643" y="4078246"/>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effectLst/>
                <a:latin typeface="Courier New" panose="02070309020205020404" pitchFamily="49" charset="0"/>
                <a:ea typeface="SimSun" panose="02010600030101010101" pitchFamily="2" charset="-122"/>
              </a:rPr>
              <a:t>u</a:t>
            </a:r>
          </a:p>
        </p:txBody>
      </p:sp>
      <p:cxnSp>
        <p:nvCxnSpPr>
          <p:cNvPr id="79" name="Straight Connector 78">
            <a:extLst>
              <a:ext uri="{FF2B5EF4-FFF2-40B4-BE49-F238E27FC236}">
                <a16:creationId xmlns:a16="http://schemas.microsoft.com/office/drawing/2014/main" id="{D3C807C1-7392-4A0F-B358-C0570B32956C}"/>
              </a:ext>
            </a:extLst>
          </p:cNvPr>
          <p:cNvCxnSpPr>
            <a:endCxn id="78" idx="0"/>
          </p:cNvCxnSpPr>
          <p:nvPr/>
        </p:nvCxnSpPr>
        <p:spPr>
          <a:xfrm>
            <a:off x="10855636" y="3694490"/>
            <a:ext cx="300482" cy="3837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B3CC56F-22C1-4AEB-87DC-DB0AAD1295A5}"/>
              </a:ext>
            </a:extLst>
          </p:cNvPr>
          <p:cNvCxnSpPr>
            <a:endCxn id="77" idx="0"/>
          </p:cNvCxnSpPr>
          <p:nvPr/>
        </p:nvCxnSpPr>
        <p:spPr>
          <a:xfrm flipH="1">
            <a:off x="10341545" y="3694490"/>
            <a:ext cx="520535" cy="421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1021BF8A-CC0A-4D95-90E5-49C0FF4F0FF3}"/>
              </a:ext>
            </a:extLst>
          </p:cNvPr>
          <p:cNvSpPr/>
          <p:nvPr/>
        </p:nvSpPr>
        <p:spPr>
          <a:xfrm>
            <a:off x="1088129" y="139741"/>
            <a:ext cx="7156575"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 on Undirected Graph</a:t>
            </a:r>
          </a:p>
        </p:txBody>
      </p:sp>
      <p:sp>
        <p:nvSpPr>
          <p:cNvPr id="82" name="TextBox 81">
            <a:extLst>
              <a:ext uri="{FF2B5EF4-FFF2-40B4-BE49-F238E27FC236}">
                <a16:creationId xmlns:a16="http://schemas.microsoft.com/office/drawing/2014/main" id="{061DB801-6939-43FC-B9D7-09B37EAEB22F}"/>
              </a:ext>
            </a:extLst>
          </p:cNvPr>
          <p:cNvSpPr txBox="1"/>
          <p:nvPr/>
        </p:nvSpPr>
        <p:spPr>
          <a:xfrm>
            <a:off x="9890225" y="5853774"/>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3.11</a:t>
            </a:r>
          </a:p>
        </p:txBody>
      </p:sp>
    </p:spTree>
    <p:extLst>
      <p:ext uri="{BB962C8B-B14F-4D97-AF65-F5344CB8AC3E}">
        <p14:creationId xmlns:p14="http://schemas.microsoft.com/office/powerpoint/2010/main" val="18496111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017" y="1048629"/>
            <a:ext cx="8784228" cy="5663089"/>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Breadth-first search constructs a breadth-first tree,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initially containing only its root, the source vertex s.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Scanning the adjacency list of an already discovered vertex u, the search discovers a white (unvisited v0) vertex v;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Add the vertex v and </a:t>
            </a:r>
            <a:r>
              <a:rPr lang="en-US" sz="2400" dirty="0">
                <a:solidFill>
                  <a:srgbClr val="0000FF"/>
                </a:solidFill>
                <a:latin typeface="Times New Roman" panose="02020603050405020304" pitchFamily="18" charset="0"/>
                <a:ea typeface="SimSun" panose="02010600030101010101" pitchFamily="2" charset="-122"/>
              </a:rPr>
              <a:t>the edge </a:t>
            </a:r>
            <a:r>
              <a:rPr lang="en-US" sz="2400" dirty="0">
                <a:solidFill>
                  <a:srgbClr val="FF0000"/>
                </a:solidFill>
                <a:latin typeface="Times New Roman" panose="02020603050405020304" pitchFamily="18" charset="0"/>
                <a:ea typeface="SimSun" panose="02010600030101010101" pitchFamily="2" charset="-122"/>
              </a:rPr>
              <a:t>(u, v) </a:t>
            </a:r>
            <a:r>
              <a:rPr lang="en-US" sz="2400" dirty="0">
                <a:latin typeface="Times New Roman" panose="02020603050405020304" pitchFamily="18" charset="0"/>
                <a:ea typeface="SimSun" panose="02010600030101010101" pitchFamily="2" charset="-122"/>
              </a:rPr>
              <a:t>to the breadth-first tree.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vertex u is the </a:t>
            </a:r>
            <a:r>
              <a:rPr lang="en-US" sz="2400" b="1" dirty="0">
                <a:latin typeface="Times New Roman" panose="02020603050405020304" pitchFamily="18" charset="0"/>
                <a:ea typeface="SimSun" panose="02010600030101010101" pitchFamily="2" charset="-122"/>
              </a:rPr>
              <a:t>predecessor</a:t>
            </a:r>
            <a:r>
              <a:rPr lang="en-US" sz="2400" dirty="0">
                <a:latin typeface="Times New Roman" panose="02020603050405020304" pitchFamily="18" charset="0"/>
                <a:ea typeface="SimSun" panose="02010600030101010101" pitchFamily="2" charset="-122"/>
              </a:rPr>
              <a:t> or </a:t>
            </a:r>
            <a:r>
              <a:rPr lang="en-US" sz="2400" b="1" dirty="0">
                <a:latin typeface="Times New Roman" panose="02020603050405020304" pitchFamily="18" charset="0"/>
                <a:ea typeface="SimSun" panose="02010600030101010101" pitchFamily="2" charset="-122"/>
              </a:rPr>
              <a:t>parent</a:t>
            </a:r>
            <a:r>
              <a:rPr lang="en-US" sz="2400" dirty="0">
                <a:latin typeface="Times New Roman" panose="02020603050405020304" pitchFamily="18" charset="0"/>
                <a:ea typeface="SimSun" panose="02010600030101010101" pitchFamily="2" charset="-122"/>
              </a:rPr>
              <a:t> of v in the tree. </a:t>
            </a:r>
          </a:p>
          <a:p>
            <a:pPr marL="1714500" lvl="3"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Since a vertex is discovered at most once, it has at most one parent.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Ancestor and descendant </a:t>
            </a:r>
            <a:r>
              <a:rPr lang="en-US" sz="2400" dirty="0">
                <a:latin typeface="Times New Roman" panose="02020603050405020304" pitchFamily="18" charset="0"/>
                <a:ea typeface="SimSun" panose="02010600030101010101" pitchFamily="2" charset="-122"/>
              </a:rPr>
              <a:t>relationships in the breadth-first tree are defined relative to the root s as usual: if u is on the simple path in the tree from the root s to vertex v, then u is an ancestor of v and v is a descendant of u.							</a:t>
            </a:r>
            <a:endParaRPr lang="en-US" sz="2400" dirty="0">
              <a:effectLst/>
              <a:latin typeface="Courier New" panose="02070309020205020404" pitchFamily="49" charset="0"/>
              <a:ea typeface="SimSun" panose="02010600030101010101" pitchFamily="2" charset="-122"/>
            </a:endParaRPr>
          </a:p>
        </p:txBody>
      </p:sp>
      <p:sp>
        <p:nvSpPr>
          <p:cNvPr id="3" name="Oval 2"/>
          <p:cNvSpPr>
            <a:spLocks noChangeArrowheads="1"/>
          </p:cNvSpPr>
          <p:nvPr/>
        </p:nvSpPr>
        <p:spPr bwMode="auto">
          <a:xfrm>
            <a:off x="1273332" y="2330963"/>
            <a:ext cx="602423" cy="540436"/>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latin typeface="Courier New" panose="02070309020205020404" pitchFamily="49" charset="0"/>
                <a:ea typeface="SimSun" panose="02010600030101010101" pitchFamily="2" charset="-122"/>
              </a:rPr>
              <a:t>u</a:t>
            </a:r>
            <a:endParaRPr lang="en-US" sz="2000" b="1" dirty="0">
              <a:effectLst/>
              <a:latin typeface="Courier New" panose="02070309020205020404" pitchFamily="49" charset="0"/>
              <a:ea typeface="SimSun" panose="02010600030101010101" pitchFamily="2" charset="-122"/>
            </a:endParaRPr>
          </a:p>
        </p:txBody>
      </p:sp>
      <p:sp>
        <p:nvSpPr>
          <p:cNvPr id="4" name="Oval 3"/>
          <p:cNvSpPr>
            <a:spLocks noChangeArrowheads="1"/>
          </p:cNvSpPr>
          <p:nvPr/>
        </p:nvSpPr>
        <p:spPr bwMode="auto">
          <a:xfrm>
            <a:off x="1275743" y="3318923"/>
            <a:ext cx="602423" cy="540436"/>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latin typeface="Courier New" panose="02070309020205020404" pitchFamily="49" charset="0"/>
                <a:ea typeface="SimSun" panose="02010600030101010101" pitchFamily="2" charset="-122"/>
              </a:rPr>
              <a:t>v</a:t>
            </a:r>
            <a:endParaRPr lang="en-US" sz="2000" b="1" dirty="0">
              <a:effectLst/>
              <a:latin typeface="Courier New" panose="02070309020205020404" pitchFamily="49" charset="0"/>
              <a:ea typeface="SimSun" panose="02010600030101010101" pitchFamily="2" charset="-122"/>
            </a:endParaRPr>
          </a:p>
        </p:txBody>
      </p:sp>
      <p:cxnSp>
        <p:nvCxnSpPr>
          <p:cNvPr id="5" name="Straight Connector 4"/>
          <p:cNvCxnSpPr>
            <a:cxnSpLocks/>
            <a:endCxn id="4" idx="0"/>
          </p:cNvCxnSpPr>
          <p:nvPr/>
        </p:nvCxnSpPr>
        <p:spPr>
          <a:xfrm>
            <a:off x="1571286" y="2871399"/>
            <a:ext cx="5669" cy="4475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a:spLocks noChangeArrowheads="1"/>
          </p:cNvSpPr>
          <p:nvPr/>
        </p:nvSpPr>
        <p:spPr bwMode="auto">
          <a:xfrm>
            <a:off x="10368172" y="5945877"/>
            <a:ext cx="684930"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latin typeface="Courier New" panose="02070309020205020404" pitchFamily="49" charset="0"/>
                <a:ea typeface="SimSun" panose="02010600030101010101" pitchFamily="2" charset="-122"/>
              </a:rPr>
              <a:t>v</a:t>
            </a:r>
            <a:endParaRPr lang="en-US" sz="2000" b="1" dirty="0">
              <a:effectLst/>
              <a:latin typeface="Courier New" panose="02070309020205020404" pitchFamily="49" charset="0"/>
              <a:ea typeface="SimSun" panose="02010600030101010101" pitchFamily="2" charset="-122"/>
            </a:endParaRPr>
          </a:p>
        </p:txBody>
      </p:sp>
      <p:sp>
        <p:nvSpPr>
          <p:cNvPr id="7" name="Oval 6"/>
          <p:cNvSpPr>
            <a:spLocks noChangeArrowheads="1"/>
          </p:cNvSpPr>
          <p:nvPr/>
        </p:nvSpPr>
        <p:spPr bwMode="auto">
          <a:xfrm>
            <a:off x="10850308" y="4518604"/>
            <a:ext cx="694949" cy="590890"/>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latin typeface="Courier New" panose="02070309020205020404" pitchFamily="49" charset="0"/>
                <a:ea typeface="SimSun" panose="02010600030101010101" pitchFamily="2" charset="-122"/>
              </a:rPr>
              <a:t>u</a:t>
            </a:r>
            <a:endParaRPr lang="en-US" sz="2000" b="1" dirty="0">
              <a:effectLst/>
              <a:latin typeface="Courier New" panose="02070309020205020404" pitchFamily="49" charset="0"/>
              <a:ea typeface="SimSun" panose="02010600030101010101" pitchFamily="2" charset="-122"/>
            </a:endParaRPr>
          </a:p>
        </p:txBody>
      </p:sp>
      <p:cxnSp>
        <p:nvCxnSpPr>
          <p:cNvPr id="9" name="Straight Connector 8"/>
          <p:cNvCxnSpPr>
            <a:cxnSpLocks/>
          </p:cNvCxnSpPr>
          <p:nvPr/>
        </p:nvCxnSpPr>
        <p:spPr>
          <a:xfrm flipH="1">
            <a:off x="11056747" y="5109494"/>
            <a:ext cx="133944" cy="412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50134" y="5242267"/>
            <a:ext cx="764316" cy="523220"/>
          </a:xfrm>
          <a:prstGeom prst="rect">
            <a:avLst/>
          </a:prstGeom>
          <a:noFill/>
        </p:spPr>
        <p:txBody>
          <a:bodyPr wrap="square" rtlCol="0">
            <a:spAutoFit/>
          </a:bodyPr>
          <a:lstStyle/>
          <a:p>
            <a:r>
              <a:rPr lang="en-US" sz="2800" dirty="0"/>
              <a:t>…</a:t>
            </a:r>
          </a:p>
        </p:txBody>
      </p:sp>
      <p:cxnSp>
        <p:nvCxnSpPr>
          <p:cNvPr id="12" name="Straight Connector 11"/>
          <p:cNvCxnSpPr>
            <a:cxnSpLocks/>
          </p:cNvCxnSpPr>
          <p:nvPr/>
        </p:nvCxnSpPr>
        <p:spPr>
          <a:xfrm flipV="1">
            <a:off x="10700626" y="5690681"/>
            <a:ext cx="352476" cy="255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37881D0-AB85-4E33-9D49-46234D57EE72}"/>
              </a:ext>
            </a:extLst>
          </p:cNvPr>
          <p:cNvSpPr/>
          <p:nvPr/>
        </p:nvSpPr>
        <p:spPr>
          <a:xfrm>
            <a:off x="1438325" y="330887"/>
            <a:ext cx="7156575"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 on Undirected Graph</a:t>
            </a:r>
          </a:p>
        </p:txBody>
      </p:sp>
      <p:sp>
        <p:nvSpPr>
          <p:cNvPr id="14" name="Oval 13">
            <a:extLst>
              <a:ext uri="{FF2B5EF4-FFF2-40B4-BE49-F238E27FC236}">
                <a16:creationId xmlns:a16="http://schemas.microsoft.com/office/drawing/2014/main" id="{076D58B1-73BA-4E5D-A36D-6A7D6A24084F}"/>
              </a:ext>
            </a:extLst>
          </p:cNvPr>
          <p:cNvSpPr>
            <a:spLocks noChangeArrowheads="1"/>
          </p:cNvSpPr>
          <p:nvPr/>
        </p:nvSpPr>
        <p:spPr bwMode="auto">
          <a:xfrm>
            <a:off x="10629869" y="3530995"/>
            <a:ext cx="602423" cy="540436"/>
          </a:xfrm>
          <a:prstGeom prst="ellipse">
            <a:avLst/>
          </a:prstGeom>
          <a:ln w="28575">
            <a:solidFill>
              <a:schemeClr val="tx1"/>
            </a:solid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000" b="1" dirty="0">
                <a:latin typeface="Courier New" panose="02070309020205020404" pitchFamily="49" charset="0"/>
                <a:ea typeface="SimSun" panose="02010600030101010101" pitchFamily="2" charset="-122"/>
              </a:rPr>
              <a:t>s</a:t>
            </a:r>
            <a:endParaRPr lang="en-US" sz="2000" b="1" dirty="0">
              <a:effectLst/>
              <a:latin typeface="Courier New" panose="02070309020205020404" pitchFamily="49" charset="0"/>
              <a:ea typeface="SimSun" panose="02010600030101010101" pitchFamily="2" charset="-122"/>
            </a:endParaRPr>
          </a:p>
        </p:txBody>
      </p:sp>
      <p:cxnSp>
        <p:nvCxnSpPr>
          <p:cNvPr id="16" name="Straight Connector 15">
            <a:extLst>
              <a:ext uri="{FF2B5EF4-FFF2-40B4-BE49-F238E27FC236}">
                <a16:creationId xmlns:a16="http://schemas.microsoft.com/office/drawing/2014/main" id="{A899A227-C2C4-4E3A-8D7A-0E32BEF62035}"/>
              </a:ext>
            </a:extLst>
          </p:cNvPr>
          <p:cNvCxnSpPr>
            <a:cxnSpLocks/>
          </p:cNvCxnSpPr>
          <p:nvPr/>
        </p:nvCxnSpPr>
        <p:spPr>
          <a:xfrm flipH="1" flipV="1">
            <a:off x="10982345" y="4073708"/>
            <a:ext cx="141374" cy="2529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666CC46-733D-4A24-807E-7A31A9E890C2}"/>
              </a:ext>
            </a:extLst>
          </p:cNvPr>
          <p:cNvSpPr txBox="1"/>
          <p:nvPr/>
        </p:nvSpPr>
        <p:spPr>
          <a:xfrm>
            <a:off x="10914553" y="4071431"/>
            <a:ext cx="764316" cy="523220"/>
          </a:xfrm>
          <a:prstGeom prst="rect">
            <a:avLst/>
          </a:prstGeom>
          <a:noFill/>
        </p:spPr>
        <p:txBody>
          <a:bodyPr wrap="square" rtlCol="0">
            <a:spAutoFit/>
          </a:bodyPr>
          <a:lstStyle/>
          <a:p>
            <a:r>
              <a:rPr lang="en-US" sz="2800" dirty="0"/>
              <a:t>…</a:t>
            </a:r>
          </a:p>
        </p:txBody>
      </p:sp>
    </p:spTree>
    <p:extLst>
      <p:ext uri="{BB962C8B-B14F-4D97-AF65-F5344CB8AC3E}">
        <p14:creationId xmlns:p14="http://schemas.microsoft.com/office/powerpoint/2010/main" val="335840680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0858" y="1352476"/>
            <a:ext cx="8634819" cy="4555093"/>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Let the input graph G = (V, E) be represented using adjacency lists. </a:t>
            </a:r>
            <a:endParaRPr lang="en-US" sz="2400" dirty="0">
              <a:latin typeface="Courier New" panose="02070309020205020404" pitchFamily="49" charset="0"/>
              <a:ea typeface="SimSun" panose="02010600030101010101" pitchFamily="2" charset="-122"/>
            </a:endParaRPr>
          </a:p>
          <a:p>
            <a:pPr marL="342900"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Let the attribute color[u] to store the color of each vertex u in V.  </a:t>
            </a:r>
            <a:endParaRPr lang="en-US" sz="2400" dirty="0">
              <a:latin typeface="Courier New" panose="02070309020205020404" pitchFamily="49" charset="0"/>
              <a:ea typeface="SimSun" panose="02010600030101010101" pitchFamily="2" charset="-122"/>
            </a:endParaRPr>
          </a:p>
          <a:p>
            <a:pPr marL="342900" indent="-342900">
              <a:spcAft>
                <a:spcPts val="1200"/>
              </a:spcAft>
              <a:buFont typeface="Arial" panose="020B0604020202020204" pitchFamily="34" charset="0"/>
              <a:buChar char="•"/>
            </a:pPr>
            <a:r>
              <a:rPr lang="en-US" sz="2400"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a:t>π</a:t>
            </a:r>
            <a:r>
              <a:rPr lang="en-US" sz="2400" dirty="0">
                <a:solidFill>
                  <a:srgbClr val="0000FF"/>
                </a:solidFill>
                <a:latin typeface="Times New Roman" panose="02020603050405020304" pitchFamily="18" charset="0"/>
                <a:ea typeface="SimSun" panose="02010600030101010101" pitchFamily="2" charset="-122"/>
              </a:rPr>
              <a:t>[u] is the predecessor of u. If u has no predecessor (e.g., if u = s or u has not been discovered), then </a:t>
            </a:r>
            <a:r>
              <a:rPr lang="en-US" sz="2400"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a:t>π</a:t>
            </a:r>
            <a:r>
              <a:rPr lang="en-US" sz="2400" dirty="0">
                <a:solidFill>
                  <a:srgbClr val="0000FF"/>
                </a:solidFill>
                <a:latin typeface="Times New Roman" panose="02020603050405020304" pitchFamily="18" charset="0"/>
                <a:ea typeface="SimSun" panose="02010600030101010101" pitchFamily="2" charset="-122"/>
              </a:rPr>
              <a:t>[u] = NIL. </a:t>
            </a:r>
            <a:endParaRPr lang="en-US" sz="2400" dirty="0">
              <a:solidFill>
                <a:srgbClr val="0000FF"/>
              </a:solidFill>
              <a:latin typeface="Courier New" panose="02070309020205020404" pitchFamily="49" charset="0"/>
              <a:ea typeface="SimSun" panose="02010600030101010101" pitchFamily="2" charset="-122"/>
            </a:endParaRPr>
          </a:p>
          <a:p>
            <a:pPr marL="342900"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attribute d[u] holds the distance from the source s to vertex u </a:t>
            </a:r>
            <a:r>
              <a:rPr lang="en-US" sz="2400" dirty="0">
                <a:latin typeface="Times New Roman" panose="02020603050405020304" pitchFamily="18" charset="0"/>
                <a:ea typeface="SimSun" panose="02010600030101010101" pitchFamily="2" charset="-122"/>
              </a:rPr>
              <a:t>computed by the algorithm.</a:t>
            </a:r>
            <a:endParaRPr lang="en-US" sz="2400" dirty="0">
              <a:latin typeface="Courier New" panose="02070309020205020404" pitchFamily="49" charset="0"/>
              <a:ea typeface="SimSun" panose="02010600030101010101" pitchFamily="2" charset="-122"/>
            </a:endParaRPr>
          </a:p>
          <a:p>
            <a:pPr marL="342900"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algorithm uses a first-in, first-out queue Q to manage the set of gray vertices.  </a:t>
            </a:r>
          </a:p>
          <a:p>
            <a:pPr>
              <a:spcAft>
                <a:spcPts val="1200"/>
              </a:spcAft>
            </a:pPr>
            <a:r>
              <a:rPr lang="en-US" sz="2400" dirty="0">
                <a:latin typeface="Times New Roman" panose="02020603050405020304" pitchFamily="18" charset="0"/>
                <a:ea typeface="SimSun" panose="02010600030101010101" pitchFamily="2" charset="-122"/>
              </a:rPr>
              <a:t>The breadth-first search procedure BFS is as follows:</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DE2653B9-2502-4E95-B64A-514810EC7489}"/>
              </a:ext>
            </a:extLst>
          </p:cNvPr>
          <p:cNvSpPr/>
          <p:nvPr/>
        </p:nvSpPr>
        <p:spPr>
          <a:xfrm>
            <a:off x="1438325" y="330887"/>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178462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69"/>
          <p:cNvSpPr txBox="1"/>
          <p:nvPr/>
        </p:nvSpPr>
        <p:spPr>
          <a:xfrm>
            <a:off x="1481580" y="1218683"/>
            <a:ext cx="9228840" cy="514397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indent="-342900">
              <a:spcBef>
                <a:spcPts val="0"/>
              </a:spcBef>
              <a:spcAft>
                <a:spcPts val="1200"/>
              </a:spcAft>
              <a:buFont typeface="Arial" panose="020B0604020202020204" pitchFamily="34" charset="0"/>
              <a:buChar char="•"/>
            </a:pPr>
            <a:r>
              <a:rPr lang="en-US" sz="2400" dirty="0">
                <a:effectLst/>
                <a:latin typeface="Times New Roman" panose="02020603050405020304" pitchFamily="18" charset="0"/>
                <a:ea typeface="SimSun"/>
                <a:cs typeface="Times New Roman" panose="02020603050405020304" pitchFamily="18" charset="0"/>
              </a:rPr>
              <a:t>The </a:t>
            </a:r>
            <a:r>
              <a:rPr lang="en-US" sz="2400" dirty="0">
                <a:solidFill>
                  <a:srgbClr val="0000FF"/>
                </a:solidFill>
                <a:effectLst/>
                <a:latin typeface="Times New Roman" panose="02020603050405020304" pitchFamily="18" charset="0"/>
                <a:ea typeface="SimSun"/>
                <a:cs typeface="Times New Roman" panose="02020603050405020304" pitchFamily="18" charset="0"/>
              </a:rPr>
              <a:t>adjacency-list</a:t>
            </a:r>
            <a:r>
              <a:rPr lang="en-US" sz="2400" dirty="0">
                <a:effectLst/>
                <a:latin typeface="Times New Roman" panose="02020603050405020304" pitchFamily="18" charset="0"/>
                <a:ea typeface="SimSun"/>
                <a:cs typeface="Times New Roman" panose="02020603050405020304" pitchFamily="18" charset="0"/>
              </a:rPr>
              <a:t> has </a:t>
            </a:r>
            <a:r>
              <a:rPr lang="en-US" sz="2400" dirty="0">
                <a:solidFill>
                  <a:srgbClr val="0000FF"/>
                </a:solidFill>
                <a:effectLst/>
                <a:latin typeface="Times New Roman" panose="02020603050405020304" pitchFamily="18" charset="0"/>
                <a:ea typeface="SimSun"/>
                <a:cs typeface="Times New Roman" panose="02020603050405020304" pitchFamily="18" charset="0"/>
              </a:rPr>
              <a:t>|V| linked lists, one per vertex</a:t>
            </a:r>
            <a:r>
              <a:rPr lang="en-US" sz="2400" dirty="0">
                <a:effectLst/>
                <a:latin typeface="Times New Roman" panose="02020603050405020304" pitchFamily="18" charset="0"/>
                <a:ea typeface="SimSun"/>
                <a:cs typeface="Times New Roman" panose="02020603050405020304" pitchFamily="18" charset="0"/>
              </a:rPr>
              <a:t>. </a:t>
            </a:r>
          </a:p>
          <a:p>
            <a:pPr marL="342900" marR="0" indent="-342900">
              <a:spcBef>
                <a:spcPts val="0"/>
              </a:spcBef>
              <a:spcAft>
                <a:spcPts val="1200"/>
              </a:spcAft>
              <a:buFont typeface="Arial" panose="020B0604020202020204" pitchFamily="34" charset="0"/>
              <a:buChar char="•"/>
            </a:pPr>
            <a:r>
              <a:rPr lang="en-US" sz="2400" dirty="0">
                <a:solidFill>
                  <a:schemeClr val="tx1"/>
                </a:solidFill>
                <a:effectLst/>
                <a:latin typeface="Times New Roman" panose="02020603050405020304" pitchFamily="18" charset="0"/>
                <a:ea typeface="SimSun"/>
                <a:cs typeface="Times New Roman" panose="02020603050405020304" pitchFamily="18" charset="0"/>
              </a:rPr>
              <a:t>Each edge of a direct </a:t>
            </a:r>
            <a:r>
              <a:rPr lang="en-US" sz="2400" dirty="0">
                <a:solidFill>
                  <a:schemeClr val="tx1"/>
                </a:solidFill>
                <a:latin typeface="Times New Roman" panose="02020603050405020304" pitchFamily="18" charset="0"/>
                <a:ea typeface="SimSun"/>
                <a:cs typeface="Times New Roman" panose="02020603050405020304" pitchFamily="18" charset="0"/>
              </a:rPr>
              <a:t>graph </a:t>
            </a:r>
            <a:r>
              <a:rPr lang="en-US" sz="2400" dirty="0">
                <a:solidFill>
                  <a:schemeClr val="tx1"/>
                </a:solidFill>
                <a:effectLst/>
                <a:latin typeface="Times New Roman" panose="02020603050405020304" pitchFamily="18" charset="0"/>
                <a:ea typeface="SimSun"/>
                <a:cs typeface="Times New Roman" panose="02020603050405020304" pitchFamily="18" charset="0"/>
              </a:rPr>
              <a:t>appears </a:t>
            </a:r>
            <a:r>
              <a:rPr lang="en-US" sz="2400" dirty="0">
                <a:solidFill>
                  <a:srgbClr val="0000FF"/>
                </a:solidFill>
                <a:effectLst/>
                <a:latin typeface="Times New Roman" panose="02020603050405020304" pitchFamily="18" charset="0"/>
                <a:ea typeface="SimSun"/>
                <a:cs typeface="Times New Roman" panose="02020603050405020304" pitchFamily="18" charset="0"/>
              </a:rPr>
              <a:t>in exactly one </a:t>
            </a:r>
            <a:r>
              <a:rPr lang="en-US" sz="2400" dirty="0">
                <a:solidFill>
                  <a:schemeClr val="tx1"/>
                </a:solidFill>
                <a:effectLst/>
                <a:latin typeface="Times New Roman" panose="02020603050405020304" pitchFamily="18" charset="0"/>
                <a:ea typeface="SimSun"/>
                <a:cs typeface="Times New Roman" panose="02020603050405020304" pitchFamily="18" charset="0"/>
              </a:rPr>
              <a:t>of the linked lists.  </a:t>
            </a:r>
          </a:p>
          <a:p>
            <a:pPr marL="342900" marR="0" indent="-342900">
              <a:spcBef>
                <a:spcPts val="0"/>
              </a:spcBef>
              <a:spcAft>
                <a:spcPts val="1200"/>
              </a:spcAft>
              <a:buFont typeface="Arial" panose="020B0604020202020204" pitchFamily="34" charset="0"/>
              <a:buChar char="•"/>
            </a:pPr>
            <a:r>
              <a:rPr lang="en-US" sz="2400" dirty="0">
                <a:solidFill>
                  <a:schemeClr val="tx1"/>
                </a:solidFill>
                <a:latin typeface="Times New Roman" panose="02020603050405020304" pitchFamily="18" charset="0"/>
                <a:ea typeface="SimSun"/>
                <a:cs typeface="Times New Roman" panose="02020603050405020304" pitchFamily="18" charset="0"/>
              </a:rPr>
              <a:t>Each edge of an undirected </a:t>
            </a:r>
            <a:r>
              <a:rPr lang="en-US" sz="2400" dirty="0">
                <a:solidFill>
                  <a:schemeClr val="tx1"/>
                </a:solidFill>
                <a:effectLst/>
                <a:latin typeface="Times New Roman" panose="02020603050405020304" pitchFamily="18" charset="0"/>
                <a:ea typeface="SimSun"/>
                <a:cs typeface="Times New Roman" panose="02020603050405020304" pitchFamily="18" charset="0"/>
              </a:rPr>
              <a:t>graph</a:t>
            </a:r>
            <a:r>
              <a:rPr lang="en-US" sz="2400" dirty="0">
                <a:solidFill>
                  <a:schemeClr val="tx1"/>
                </a:solidFill>
                <a:latin typeface="Times New Roman" panose="02020603050405020304" pitchFamily="18" charset="0"/>
                <a:ea typeface="SimSun"/>
                <a:cs typeface="Times New Roman" panose="02020603050405020304" pitchFamily="18" charset="0"/>
              </a:rPr>
              <a:t> appears in </a:t>
            </a:r>
            <a:r>
              <a:rPr lang="en-US" sz="2400" dirty="0">
                <a:solidFill>
                  <a:schemeClr val="tx1"/>
                </a:solidFill>
                <a:effectLst/>
                <a:latin typeface="Times New Roman" panose="02020603050405020304" pitchFamily="18" charset="0"/>
                <a:ea typeface="SimSun"/>
                <a:cs typeface="Times New Roman" panose="02020603050405020304" pitchFamily="18" charset="0"/>
              </a:rPr>
              <a:t>two of the lists. </a:t>
            </a:r>
          </a:p>
          <a:p>
            <a:pPr marL="800100" lvl="1" indent="-342900">
              <a:spcAft>
                <a:spcPts val="1200"/>
              </a:spcAft>
              <a:buFont typeface="Arial" panose="020B0604020202020204" pitchFamily="34" charset="0"/>
              <a:buChar char="•"/>
            </a:pPr>
            <a:r>
              <a:rPr lang="en-US" sz="2400" i="1" dirty="0">
                <a:solidFill>
                  <a:schemeClr val="tx1"/>
                </a:solidFill>
                <a:latin typeface="Times New Roman" panose="02020603050405020304" pitchFamily="18" charset="0"/>
                <a:ea typeface="SimSun"/>
                <a:cs typeface="Times New Roman" panose="02020603050405020304" pitchFamily="18" charset="0"/>
              </a:rPr>
              <a:t>v is in u’s adjacency list if and only if u is in v’s adjacency list.</a:t>
            </a:r>
            <a:endParaRPr lang="en-US" sz="2400" i="1" dirty="0">
              <a:solidFill>
                <a:schemeClr val="tx1"/>
              </a:solidFill>
              <a:effectLst/>
              <a:latin typeface="Times New Roman" panose="02020603050405020304" pitchFamily="18" charset="0"/>
              <a:ea typeface="SimSun"/>
              <a:cs typeface="Times New Roman" panose="02020603050405020304" pitchFamily="18" charset="0"/>
            </a:endParaRPr>
          </a:p>
          <a:p>
            <a:pPr marL="342900" marR="0" indent="-342900">
              <a:spcBef>
                <a:spcPts val="0"/>
              </a:spcBef>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a:cs typeface="Times New Roman" panose="02020603050405020304" pitchFamily="18" charset="0"/>
              </a:rPr>
              <a:t>The total size of the data structure for the linked lists is O(|E|), vs the matrix takes up</a:t>
            </a:r>
            <a:r>
              <a:rPr lang="en-US" sz="2400" dirty="0">
                <a:solidFill>
                  <a:srgbClr val="0000FF"/>
                </a:solidFill>
                <a:latin typeface="Times New Roman" panose="02020603050405020304" pitchFamily="18" charset="0"/>
                <a:ea typeface="SimSun" panose="02010600030101010101" pitchFamily="2" charset="-122"/>
              </a:rPr>
              <a:t> O(n</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space.</a:t>
            </a:r>
            <a:endParaRPr lang="en-US" sz="2400" dirty="0">
              <a:solidFill>
                <a:srgbClr val="0000FF"/>
              </a:solidFill>
              <a:effectLst/>
              <a:latin typeface="Times New Roman" panose="02020603050405020304" pitchFamily="18" charset="0"/>
              <a:ea typeface="SimSun"/>
              <a:cs typeface="Times New Roman" panose="02020603050405020304" pitchFamily="18" charset="0"/>
            </a:endParaRPr>
          </a:p>
          <a:p>
            <a:pPr marL="342900" marR="0" indent="-342900">
              <a:spcBef>
                <a:spcPts val="0"/>
              </a:spcBef>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a:cs typeface="Times New Roman" panose="02020603050405020304" pitchFamily="18" charset="0"/>
              </a:rPr>
              <a:t>Checking for a particular edge (u, v) </a:t>
            </a:r>
            <a:r>
              <a:rPr lang="en-US" sz="2400" dirty="0">
                <a:latin typeface="Times New Roman" panose="02020603050405020304" pitchFamily="18" charset="0"/>
                <a:ea typeface="SimSun"/>
                <a:cs typeface="Times New Roman" panose="02020603050405020304" pitchFamily="18" charset="0"/>
              </a:rPr>
              <a:t>for</a:t>
            </a:r>
            <a:r>
              <a:rPr lang="en-US" sz="2400" dirty="0">
                <a:effectLst/>
                <a:latin typeface="Times New Roman" panose="02020603050405020304" pitchFamily="18" charset="0"/>
                <a:ea typeface="SimSun"/>
                <a:cs typeface="Times New Roman" panose="02020603050405020304" pitchFamily="18" charset="0"/>
              </a:rPr>
              <a:t> a digraph is </a:t>
            </a:r>
            <a:r>
              <a:rPr lang="en-US" sz="2400" dirty="0">
                <a:solidFill>
                  <a:srgbClr val="0000FF"/>
                </a:solidFill>
                <a:latin typeface="Times New Roman" panose="02020603050405020304" pitchFamily="18" charset="0"/>
                <a:ea typeface="SimSun"/>
                <a:cs typeface="Times New Roman" panose="02020603050405020304" pitchFamily="18" charset="0"/>
              </a:rPr>
              <a:t>O(|V|), </a:t>
            </a:r>
            <a:r>
              <a:rPr lang="en-US" sz="2400" dirty="0">
                <a:solidFill>
                  <a:srgbClr val="0000FF"/>
                </a:solidFill>
                <a:effectLst/>
                <a:latin typeface="Times New Roman" panose="02020603050405020304" pitchFamily="18" charset="0"/>
                <a:ea typeface="SimSun"/>
                <a:cs typeface="Times New Roman" panose="02020603050405020304" pitchFamily="18" charset="0"/>
              </a:rPr>
              <a:t>no longer constant time</a:t>
            </a:r>
            <a:r>
              <a:rPr lang="el-GR" sz="2400" dirty="0">
                <a:solidFill>
                  <a:srgbClr val="0000FF"/>
                </a:solidFill>
                <a:latin typeface="Times New Roman" panose="02020603050405020304" pitchFamily="18" charset="0"/>
                <a:ea typeface="SimSun" panose="02010600030101010101" pitchFamily="2" charset="-122"/>
              </a:rPr>
              <a:t> Θ</a:t>
            </a:r>
            <a:r>
              <a:rPr lang="en-US" sz="2400" dirty="0">
                <a:solidFill>
                  <a:srgbClr val="0000FF"/>
                </a:solidFill>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a:cs typeface="Times New Roman" panose="02020603050405020304" pitchFamily="18" charset="0"/>
              </a:rPr>
              <a:t> </a:t>
            </a:r>
          </a:p>
          <a:p>
            <a:pPr marL="800100" lvl="1" indent="-342900">
              <a:spcAft>
                <a:spcPts val="1200"/>
              </a:spcAft>
              <a:buFont typeface="Arial" panose="020B0604020202020204" pitchFamily="34" charset="0"/>
              <a:buChar char="•"/>
            </a:pPr>
            <a:r>
              <a:rPr lang="en-US" sz="2400" i="1" dirty="0">
                <a:solidFill>
                  <a:srgbClr val="0000FF"/>
                </a:solidFill>
                <a:effectLst/>
                <a:latin typeface="Times New Roman" panose="02020603050405020304" pitchFamily="18" charset="0"/>
                <a:ea typeface="SimSun"/>
                <a:cs typeface="Times New Roman" panose="02020603050405020304" pitchFamily="18" charset="0"/>
              </a:rPr>
              <a:t>it requires sifting through u’s adjacency list</a:t>
            </a:r>
            <a:r>
              <a:rPr lang="en-US" sz="2400" dirty="0">
                <a:effectLst/>
                <a:latin typeface="Times New Roman" panose="02020603050405020304" pitchFamily="18" charset="0"/>
                <a:ea typeface="SimSun"/>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effectLst/>
                <a:latin typeface="Times New Roman" panose="02020603050405020304" pitchFamily="18" charset="0"/>
                <a:ea typeface="SimSun"/>
                <a:cs typeface="Times New Roman" panose="02020603050405020304" pitchFamily="18" charset="0"/>
              </a:rPr>
              <a:t>It requires to iterate through all neighbors of a vertex </a:t>
            </a:r>
            <a:r>
              <a:rPr lang="en-US" sz="2400" dirty="0">
                <a:solidFill>
                  <a:schemeClr val="tx1"/>
                </a:solidFill>
                <a:effectLst/>
                <a:latin typeface="Times New Roman" panose="02020603050405020304" pitchFamily="18" charset="0"/>
                <a:ea typeface="SimSun"/>
                <a:cs typeface="Times New Roman" panose="02020603050405020304" pitchFamily="18" charset="0"/>
              </a:rPr>
              <a:t>(by running down the corresponding linked list).  </a:t>
            </a:r>
          </a:p>
        </p:txBody>
      </p:sp>
      <p:sp>
        <p:nvSpPr>
          <p:cNvPr id="6" name="Thought Bubble: Cloud 5">
            <a:extLst>
              <a:ext uri="{FF2B5EF4-FFF2-40B4-BE49-F238E27FC236}">
                <a16:creationId xmlns:a16="http://schemas.microsoft.com/office/drawing/2014/main" id="{CECFFBA7-6044-4AE8-95A0-C3DEDAFC4753}"/>
              </a:ext>
            </a:extLst>
          </p:cNvPr>
          <p:cNvSpPr/>
          <p:nvPr/>
        </p:nvSpPr>
        <p:spPr>
          <a:xfrm flipH="1">
            <a:off x="494044" y="3459745"/>
            <a:ext cx="557349" cy="330926"/>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Image result for smiley face images">
            <a:extLst>
              <a:ext uri="{FF2B5EF4-FFF2-40B4-BE49-F238E27FC236}">
                <a16:creationId xmlns:a16="http://schemas.microsoft.com/office/drawing/2014/main" id="{032BB243-3734-4711-A1B9-A80E708ACD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258" y="331717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1B0D582-5BB8-4FCB-9F69-5E53115FA57E}"/>
              </a:ext>
            </a:extLst>
          </p:cNvPr>
          <p:cNvSpPr/>
          <p:nvPr/>
        </p:nvSpPr>
        <p:spPr>
          <a:xfrm>
            <a:off x="1335955" y="495342"/>
            <a:ext cx="5550750"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and 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256010162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4754" y="858792"/>
            <a:ext cx="9955518" cy="5693866"/>
          </a:xfrm>
          <a:prstGeom prst="rect">
            <a:avLst/>
          </a:prstGeom>
        </p:spPr>
        <p:txBody>
          <a:bodyPr wrap="square">
            <a:spAutoFit/>
          </a:bodyPr>
          <a:lstStyle/>
          <a:p>
            <a:pPr>
              <a:lnSpc>
                <a:spcPct val="150000"/>
              </a:lnSpc>
            </a:pPr>
            <a:r>
              <a:rPr lang="en-US" sz="2400" b="1" spc="-100" dirty="0">
                <a:latin typeface="Consolas" panose="020B0609020204030204" pitchFamily="49" charset="0"/>
                <a:ea typeface="SimSun" panose="02010600030101010101" pitchFamily="2" charset="-122"/>
              </a:rPr>
              <a:t>Algorithm</a:t>
            </a:r>
            <a:r>
              <a:rPr lang="en-US" sz="2400" spc="-100" dirty="0">
                <a:latin typeface="Consolas" panose="020B0609020204030204" pitchFamily="49" charset="0"/>
                <a:ea typeface="SimSun" panose="02010600030101010101" pitchFamily="2" charset="-122"/>
              </a:rPr>
              <a:t> BFS(G, s)</a:t>
            </a:r>
          </a:p>
          <a:p>
            <a:pPr>
              <a:spcAft>
                <a:spcPts val="600"/>
              </a:spcAft>
            </a:pPr>
            <a:r>
              <a:rPr lang="en-US" sz="2400" dirty="0">
                <a:latin typeface="Times New Roman" panose="02020603050405020304" pitchFamily="18" charset="0"/>
                <a:ea typeface="SimSun" panose="02010600030101010101" pitchFamily="2" charset="-122"/>
              </a:rPr>
              <a:t>1   </a:t>
            </a:r>
            <a:r>
              <a:rPr lang="en-US" sz="2400" spc="-100" dirty="0">
                <a:latin typeface="Consolas" panose="020B0609020204030204" pitchFamily="49" charset="0"/>
                <a:ea typeface="SimSun" panose="02010600030101010101" pitchFamily="2" charset="-122"/>
              </a:rPr>
              <a:t>for (each vertex u </a:t>
            </a:r>
            <a:r>
              <a:rPr lang="en-US" sz="2400" spc="-100" dirty="0">
                <a:latin typeface="Consolas" panose="020B0609020204030204" pitchFamily="49" charset="0"/>
                <a:ea typeface="SimSun" panose="02010600030101010101" pitchFamily="2" charset="-122"/>
                <a:cs typeface="Times New Roman" panose="02020603050405020304" pitchFamily="18" charset="0"/>
              </a:rPr>
              <a:t>ε</a:t>
            </a:r>
            <a:r>
              <a:rPr lang="en-US" sz="2400" spc="-100" dirty="0">
                <a:latin typeface="Consolas" panose="020B0609020204030204" pitchFamily="49" charset="0"/>
                <a:ea typeface="SimSun" panose="02010600030101010101" pitchFamily="2" charset="-122"/>
              </a:rPr>
              <a:t> V – {s} of G) {</a:t>
            </a:r>
          </a:p>
          <a:p>
            <a:pPr>
              <a:spcAft>
                <a:spcPts val="600"/>
              </a:spcAft>
            </a:pPr>
            <a:r>
              <a:rPr lang="en-US" sz="2400" dirty="0">
                <a:latin typeface="Times New Roman" panose="02020603050405020304" pitchFamily="18" charset="0"/>
                <a:ea typeface="SimSun" panose="02010600030101010101" pitchFamily="2" charset="-122"/>
              </a:rPr>
              <a:t>2	</a:t>
            </a:r>
            <a:r>
              <a:rPr lang="en-US" sz="2400" dirty="0">
                <a:latin typeface="Consolas" panose="020B0609020204030204" pitchFamily="49" charset="0"/>
                <a:ea typeface="SimSun" panose="02010600030101010101" pitchFamily="2" charset="-122"/>
              </a:rPr>
              <a:t>color[u] = WHITE;</a:t>
            </a:r>
          </a:p>
          <a:p>
            <a:pPr>
              <a:spcAft>
                <a:spcPts val="600"/>
              </a:spcAft>
            </a:pPr>
            <a:r>
              <a:rPr lang="en-US" sz="2400" dirty="0">
                <a:latin typeface="Times New Roman" panose="02020603050405020304" pitchFamily="18" charset="0"/>
                <a:ea typeface="SimSun" panose="02010600030101010101" pitchFamily="2" charset="-122"/>
              </a:rPr>
              <a:t>3	</a:t>
            </a:r>
            <a:r>
              <a:rPr lang="en-US" sz="2400" spc="-100" dirty="0">
                <a:latin typeface="Consolas" panose="020B0609020204030204" pitchFamily="49" charset="0"/>
                <a:ea typeface="SimSun" panose="02010600030101010101" pitchFamily="2" charset="-122"/>
              </a:rPr>
              <a:t>d[u] = </a:t>
            </a:r>
            <a:r>
              <a:rPr lang="en-US" sz="2400" spc="-100" dirty="0">
                <a:latin typeface="Consolas" panose="020B0609020204030204" pitchFamily="49" charset="0"/>
                <a:ea typeface="SimSun" panose="02010600030101010101" pitchFamily="2" charset="-122"/>
                <a:cs typeface="Times New Roman" panose="02020603050405020304" pitchFamily="18" charset="0"/>
              </a:rPr>
              <a:t>∞</a:t>
            </a:r>
            <a:r>
              <a:rPr lang="en-US" sz="2400" spc="-100" dirty="0">
                <a:latin typeface="Consolas" panose="020B06090202040302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//distance from the source to u</a:t>
            </a:r>
            <a:endParaRPr lang="en-US" sz="2400" dirty="0">
              <a:latin typeface="Consolas" panose="020B0609020204030204" pitchFamily="49" charset="0"/>
              <a:ea typeface="SimSun" panose="02010600030101010101" pitchFamily="2" charset="-122"/>
            </a:endParaRPr>
          </a:p>
          <a:p>
            <a:pPr>
              <a:spcAft>
                <a:spcPts val="600"/>
              </a:spcAft>
            </a:pPr>
            <a:r>
              <a:rPr lang="en-US" sz="2400" dirty="0">
                <a:latin typeface="Times New Roman" panose="02020603050405020304" pitchFamily="18" charset="0"/>
                <a:ea typeface="SimSun" panose="02010600030101010101" pitchFamily="2" charset="-122"/>
              </a:rPr>
              <a:t>4	</a:t>
            </a:r>
            <a:r>
              <a:rPr lang="en-US" sz="2400" spc="-100" dirty="0">
                <a:latin typeface="Consolas" panose="020B0609020204030204" pitchFamily="49" charset="0"/>
                <a:ea typeface="SimSun" panose="02010600030101010101" pitchFamily="2" charset="-122"/>
                <a:cs typeface="Times New Roman" panose="02020603050405020304" pitchFamily="18" charset="0"/>
              </a:rPr>
              <a:t>π</a:t>
            </a:r>
            <a:r>
              <a:rPr lang="en-US" sz="2400" spc="-100" dirty="0">
                <a:latin typeface="Consolas" panose="020B0609020204030204" pitchFamily="49" charset="0"/>
                <a:ea typeface="SimSun" panose="02010600030101010101" pitchFamily="2" charset="-122"/>
              </a:rPr>
              <a:t>[u] = NIL; }  </a:t>
            </a:r>
            <a:r>
              <a:rPr lang="en-US" sz="2400" dirty="0">
                <a:latin typeface="Times New Roman" panose="02020603050405020304" pitchFamily="18" charset="0"/>
                <a:ea typeface="SimSun" panose="02010600030101010101" pitchFamily="2" charset="-122"/>
              </a:rPr>
              <a:t>//end-for</a:t>
            </a:r>
            <a:endParaRPr lang="en-US" sz="2400" dirty="0">
              <a:latin typeface="Courier New" panose="02070309020205020404" pitchFamily="49" charset="0"/>
              <a:ea typeface="SimSun" panose="02010600030101010101" pitchFamily="2" charset="-122"/>
            </a:endParaRPr>
          </a:p>
          <a:p>
            <a:pPr>
              <a:spcAft>
                <a:spcPts val="600"/>
              </a:spcAft>
            </a:pPr>
            <a:r>
              <a:rPr lang="en-US" sz="2400" dirty="0">
                <a:latin typeface="Times New Roman" panose="02020603050405020304" pitchFamily="18" charset="0"/>
                <a:ea typeface="SimSun" panose="02010600030101010101" pitchFamily="2" charset="-122"/>
              </a:rPr>
              <a:t>5   </a:t>
            </a:r>
            <a:r>
              <a:rPr lang="en-US" sz="2400" spc="-100" dirty="0">
                <a:latin typeface="Consolas" panose="020B0609020204030204" pitchFamily="49" charset="0"/>
                <a:ea typeface="SimSun" panose="02010600030101010101" pitchFamily="2" charset="-122"/>
              </a:rPr>
              <a:t>color[s] = GRAY;</a:t>
            </a:r>
            <a:r>
              <a:rPr lang="en-US" sz="2400" dirty="0">
                <a:latin typeface="Times New Roman" panose="02020603050405020304" pitchFamily="18" charset="0"/>
                <a:ea typeface="SimSun" panose="02010600030101010101" pitchFamily="2" charset="-122"/>
              </a:rPr>
              <a:t>    //The vertex s is discovered as the procedure begins                       </a:t>
            </a:r>
          </a:p>
          <a:p>
            <a:pPr marL="457200" indent="-457200">
              <a:spcAft>
                <a:spcPts val="600"/>
              </a:spcAft>
              <a:buAutoNum type="arabicPlain" startAt="6"/>
            </a:pPr>
            <a:r>
              <a:rPr lang="en-US" sz="2400" spc="-100" dirty="0">
                <a:latin typeface="Consolas" panose="020B0609020204030204" pitchFamily="49" charset="0"/>
                <a:ea typeface="SimSun" panose="02010600030101010101" pitchFamily="2" charset="-122"/>
              </a:rPr>
              <a:t>d[s] = 0;        </a:t>
            </a:r>
            <a:r>
              <a:rPr lang="en-US" sz="2400" dirty="0">
                <a:latin typeface="Times New Roman" panose="02020603050405020304" pitchFamily="18" charset="0"/>
                <a:ea typeface="SimSun" panose="02010600030101010101" pitchFamily="2" charset="-122"/>
              </a:rPr>
              <a:t>//Set the distance vertex s from the root s be 0 </a:t>
            </a:r>
          </a:p>
          <a:p>
            <a:pPr marL="457200" indent="-457200">
              <a:spcAft>
                <a:spcPts val="600"/>
              </a:spcAft>
              <a:buAutoNum type="arabicPlain" startAt="6"/>
            </a:pPr>
            <a:r>
              <a:rPr lang="en-US" sz="2400" spc="-100" dirty="0">
                <a:latin typeface="Consolas" panose="020B0609020204030204" pitchFamily="49" charset="0"/>
                <a:ea typeface="SimSun" panose="02010600030101010101" pitchFamily="2" charset="-122"/>
                <a:cs typeface="Times New Roman" panose="02020603050405020304" pitchFamily="18" charset="0"/>
              </a:rPr>
              <a:t>π</a:t>
            </a:r>
            <a:r>
              <a:rPr lang="en-US" sz="2400" spc="-100" dirty="0">
                <a:latin typeface="Consolas" panose="020B0609020204030204" pitchFamily="49" charset="0"/>
                <a:ea typeface="SimSun" panose="02010600030101010101" pitchFamily="2" charset="-122"/>
              </a:rPr>
              <a:t>[s] = NIL;	  </a:t>
            </a:r>
            <a:r>
              <a:rPr lang="en-US" sz="2400" dirty="0">
                <a:latin typeface="Times New Roman" panose="02020603050405020304" pitchFamily="18" charset="0"/>
                <a:ea typeface="SimSun" panose="02010600030101010101" pitchFamily="2" charset="-122"/>
              </a:rPr>
              <a:t>//Set the predecessor of s to be NIL</a:t>
            </a:r>
            <a:endParaRPr lang="en-US" sz="2400" spc="-100" dirty="0">
              <a:latin typeface="Consolas" panose="020B0609020204030204" pitchFamily="49" charset="0"/>
              <a:ea typeface="SimSun" panose="02010600030101010101" pitchFamily="2" charset="-122"/>
            </a:endParaRPr>
          </a:p>
          <a:p>
            <a:pPr>
              <a:spcAft>
                <a:spcPts val="600"/>
              </a:spcAft>
            </a:pPr>
            <a:r>
              <a:rPr lang="en-US" sz="2400" dirty="0">
                <a:latin typeface="Times New Roman" panose="02020603050405020304" pitchFamily="18" charset="0"/>
                <a:ea typeface="SimSun" panose="02010600030101010101" pitchFamily="2" charset="-122"/>
              </a:rPr>
              <a:t>8   </a:t>
            </a:r>
            <a:r>
              <a:rPr lang="en-US" sz="2400" spc="-100" dirty="0">
                <a:latin typeface="Consolas" panose="020B0609020204030204" pitchFamily="49" charset="0"/>
                <a:ea typeface="SimSun" panose="02010600030101010101" pitchFamily="2" charset="-122"/>
              </a:rPr>
              <a:t>Q = </a:t>
            </a:r>
            <a:r>
              <a:rPr lang="en-US" sz="2400" spc="-100" dirty="0">
                <a:latin typeface="Consolas" panose="020B0609020204030204" pitchFamily="49" charset="0"/>
                <a:ea typeface="SimSun" panose="02010600030101010101" pitchFamily="2" charset="-122"/>
                <a:cs typeface="Times New Roman" panose="02020603050405020304" pitchFamily="18" charset="0"/>
              </a:rPr>
              <a:t>Ø</a:t>
            </a:r>
            <a:r>
              <a:rPr lang="en-US" sz="2400" spc="-100" dirty="0">
                <a:latin typeface="Consolas" panose="020B06090202040302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//initialize the FIFO queue Q be empty</a:t>
            </a:r>
            <a:endParaRPr lang="en-US" sz="2400" spc="-100" dirty="0">
              <a:latin typeface="Consolas" panose="020B0609020204030204" pitchFamily="49" charset="0"/>
              <a:ea typeface="SimSun" panose="02010600030101010101" pitchFamily="2" charset="-122"/>
            </a:endParaRPr>
          </a:p>
          <a:p>
            <a:r>
              <a:rPr lang="en-US" sz="2400" dirty="0">
                <a:effectLst/>
                <a:latin typeface="Times New Roman" panose="02020603050405020304" pitchFamily="18" charset="0"/>
                <a:ea typeface="SimSun" panose="02010600030101010101" pitchFamily="2" charset="-122"/>
              </a:rPr>
              <a:t>9   </a:t>
            </a:r>
            <a:r>
              <a:rPr lang="en-US" sz="2400" spc="-100" dirty="0">
                <a:latin typeface="Consolas" panose="020B0609020204030204" pitchFamily="49" charset="0"/>
                <a:cs typeface="Times New Roman" panose="02020603050405020304" pitchFamily="18" charset="0"/>
              </a:rPr>
              <a:t>ENQUEUE(Q, s); </a:t>
            </a:r>
            <a:r>
              <a:rPr lang="en-US" sz="2400" dirty="0">
                <a:latin typeface="Times New Roman" panose="02020603050405020304" pitchFamily="18" charset="0"/>
                <a:cs typeface="Times New Roman" panose="02020603050405020304" pitchFamily="18" charset="0"/>
              </a:rPr>
              <a:t>//initializes the queue Q containing the vertex s only.</a:t>
            </a:r>
          </a:p>
          <a:p>
            <a:r>
              <a:rPr lang="en-US" sz="2400" dirty="0">
                <a:latin typeface="Times New Roman" panose="02020603050405020304" pitchFamily="18" charset="0"/>
                <a:cs typeface="Times New Roman" panose="02020603050405020304" pitchFamily="18" charset="0"/>
              </a:rPr>
              <a:t>                                   //while-loop iterates as long as Q containing gray vertices, </a:t>
            </a:r>
          </a:p>
          <a:p>
            <a:r>
              <a:rPr lang="en-US" sz="2400" dirty="0">
                <a:latin typeface="Times New Roman" panose="02020603050405020304" pitchFamily="18" charset="0"/>
                <a:cs typeface="Times New Roman" panose="02020603050405020304" pitchFamily="18" charset="0"/>
              </a:rPr>
              <a:t>                                   //which are discovered vertices and have not yet had  </a:t>
            </a:r>
          </a:p>
          <a:p>
            <a:r>
              <a:rPr lang="en-US" sz="2400" dirty="0">
                <a:latin typeface="Times New Roman" panose="02020603050405020304" pitchFamily="18" charset="0"/>
                <a:cs typeface="Times New Roman" panose="02020603050405020304" pitchFamily="18" charset="0"/>
              </a:rPr>
              <a:t>                                   //their adjacency lists fully examined.</a:t>
            </a:r>
          </a:p>
        </p:txBody>
      </p:sp>
      <p:pic>
        <p:nvPicPr>
          <p:cNvPr id="3" name="Picture 2" descr="Image result for smiley face images">
            <a:extLst>
              <a:ext uri="{FF2B5EF4-FFF2-40B4-BE49-F238E27FC236}">
                <a16:creationId xmlns:a16="http://schemas.microsoft.com/office/drawing/2014/main" id="{06E02D70-73DF-49E5-A54E-AC6E9655059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301" y="771243"/>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750B4D-CCD2-441B-8505-E2B9F9B0779C}"/>
              </a:ext>
            </a:extLst>
          </p:cNvPr>
          <p:cNvSpPr/>
          <p:nvPr/>
        </p:nvSpPr>
        <p:spPr>
          <a:xfrm>
            <a:off x="1389687" y="104098"/>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60435249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75100" y="869502"/>
            <a:ext cx="11085921"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sz="2000" b="1" spc="-100" dirty="0">
                <a:latin typeface="Consolas" panose="020B0609020204030204" pitchFamily="49" charset="0"/>
                <a:ea typeface="SimSun" panose="02010600030101010101" pitchFamily="2" charset="-122"/>
              </a:rPr>
              <a:t>Algorithm</a:t>
            </a:r>
            <a:r>
              <a:rPr lang="en-US" sz="2000" spc="-100" dirty="0">
                <a:latin typeface="Consolas" panose="020B0609020204030204" pitchFamily="49" charset="0"/>
                <a:ea typeface="SimSun" panose="02010600030101010101" pitchFamily="2" charset="-122"/>
              </a:rPr>
              <a:t> BFS(G, s)</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9    …..</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ts val="60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   </a:t>
            </a:r>
            <a:r>
              <a:rPr kumimoji="0" lang="en-US" altLang="en-US" sz="2200" b="0" i="0" u="none" strike="noStrike" cap="none" spc="-100" normalizeH="0" dirty="0">
                <a:ln>
                  <a:noFill/>
                </a:ln>
                <a:solidFill>
                  <a:schemeClr val="tx1"/>
                </a:solidFill>
                <a:effectLst/>
                <a:latin typeface="Consolas" panose="020B0609020204030204" pitchFamily="49" charset="0"/>
                <a:ea typeface="SimSun" panose="02010600030101010101" pitchFamily="2" charset="-122"/>
                <a:cs typeface="Times New Roman" panose="02020603050405020304" pitchFamily="18" charset="0"/>
              </a:rPr>
              <a:t>while (Q ≠ </a:t>
            </a:r>
            <a:r>
              <a:rPr kumimoji="0" lang="en-US" altLang="en-US" sz="2200" b="0" i="0" u="none" strike="noStrike" cap="none" spc="-100" normalizeH="0" dirty="0">
                <a:ln>
                  <a:noFill/>
                </a:ln>
                <a:solidFill>
                  <a:schemeClr val="tx1"/>
                </a:solidFill>
                <a:effectLst/>
                <a:latin typeface="Consolas" panose="020B0609020204030204" pitchFamily="49" charset="0"/>
                <a:ea typeface="Microsoft YaHei" panose="020B0503020204020204" pitchFamily="34" charset="-122"/>
                <a:cs typeface="Times New Roman" panose="02020603050405020304" pitchFamily="18" charset="0"/>
              </a:rPr>
              <a:t>Ø) </a:t>
            </a:r>
            <a:r>
              <a:rPr kumimoji="0" lang="en-US" altLang="en-US" sz="2200" b="0" i="0" u="none" strike="noStrike" cap="none" spc="-100" normalizeH="0" dirty="0">
                <a:ln>
                  <a:noFill/>
                </a:ln>
                <a:solidFill>
                  <a:schemeClr val="tx1"/>
                </a:solidFill>
                <a:effectLst/>
                <a:latin typeface="Consolas" panose="020B0609020204030204" pitchFamily="49" charset="0"/>
                <a:ea typeface="SimSun" panose="02010600030101010101" pitchFamily="2" charset="-122"/>
                <a:cs typeface="Times New Roman" panose="02020603050405020304" pitchFamily="18" charset="0"/>
              </a:rPr>
              <a:t>do </a:t>
            </a:r>
            <a:r>
              <a:rPr kumimoji="0" lang="en-US" altLang="en-US" sz="2200" b="1" i="0" u="none" strike="noStrike" cap="none" spc="-100" normalizeH="0" dirty="0">
                <a:ln>
                  <a:noFill/>
                </a:ln>
                <a:solidFill>
                  <a:srgbClr val="0000CC"/>
                </a:solidFill>
                <a:effectLst/>
                <a:latin typeface="Consolas" panose="020B0609020204030204" pitchFamily="49" charset="0"/>
                <a:ea typeface="SimSun" panose="02010600030101010101" pitchFamily="2" charset="-122"/>
                <a:cs typeface="Times New Roman" panose="02020603050405020304" pitchFamily="18" charset="0"/>
              </a:rPr>
              <a:t>{</a:t>
            </a:r>
            <a:r>
              <a:rPr kumimoji="0" lang="en-US" altLang="en-US" sz="2200" b="0" i="0" u="none" strike="noStrike" cap="none" spc="-100" normalizeH="0" dirty="0">
                <a:ln>
                  <a:noFill/>
                </a:ln>
                <a:solidFill>
                  <a:schemeClr val="tx1"/>
                </a:solidFill>
                <a:effectLst/>
                <a:latin typeface="Consolas" panose="020B0609020204030204" pitchFamily="49" charset="0"/>
                <a:ea typeface="SimSun" panose="02010600030101010101" pitchFamily="2" charset="-122"/>
                <a:cs typeface="Times New Roman" panose="02020603050405020304" pitchFamily="18" charset="0"/>
              </a:rPr>
              <a:t>  </a:t>
            </a:r>
            <a:r>
              <a:rPr kumimoji="0" lang="en-US" altLang="en-US" sz="2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//Q consists the set of gray vertices</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lvl="1" indent="-457200">
              <a:spcAft>
                <a:spcPts val="600"/>
              </a:spcAft>
              <a:buFontTx/>
              <a:buAutoNum type="arabicPlain" startAt="11"/>
            </a:pPr>
            <a:r>
              <a:rPr kumimoji="0" lang="en-US" altLang="en-US" sz="2200" b="0" i="0" u="none" strike="noStrike" cap="none" spc="-100" normalizeH="0" dirty="0">
                <a:ln>
                  <a:noFill/>
                </a:ln>
                <a:solidFill>
                  <a:srgbClr val="0000FF"/>
                </a:solidFill>
                <a:effectLst/>
                <a:latin typeface="Consolas" panose="020B0609020204030204" pitchFamily="49" charset="0"/>
                <a:ea typeface="Microsoft YaHei" panose="020B0503020204020204" pitchFamily="34" charset="-122"/>
                <a:cs typeface="Times New Roman" panose="02020603050405020304" pitchFamily="18" charset="0"/>
              </a:rPr>
              <a:t>   u = DEQUEUE(Q</a:t>
            </a:r>
            <a:r>
              <a:rPr kumimoji="0" lang="en-US" altLang="en-US" sz="2200" b="0" i="0" u="none" strike="noStrike" cap="none" spc="-100" normalizeH="0" dirty="0">
                <a:ln>
                  <a:noFill/>
                </a:ln>
                <a:solidFill>
                  <a:schemeClr val="tx1"/>
                </a:solidFill>
                <a:effectLst/>
                <a:latin typeface="Consolas" panose="020B0609020204030204" pitchFamily="49" charset="0"/>
                <a:ea typeface="Microsoft YaHei" panose="020B0503020204020204" pitchFamily="34" charset="-122"/>
                <a:cs typeface="Times New Roman" panose="02020603050405020304" pitchFamily="18" charset="0"/>
              </a:rPr>
              <a:t>);   </a:t>
            </a:r>
            <a:r>
              <a:rPr kumimoji="0" lang="en-US" altLang="en-US" sz="2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//Remove the gray vertex u from Q in the FIFO order </a:t>
            </a:r>
          </a:p>
          <a:p>
            <a:pPr lvl="1">
              <a:spcAft>
                <a:spcPts val="600"/>
              </a:spcAft>
            </a:pPr>
            <a:r>
              <a:rPr kumimoji="0" lang="en-US" altLang="en-US" sz="2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12	      </a:t>
            </a:r>
            <a:r>
              <a:rPr kumimoji="0" lang="en-US" altLang="en-US" sz="2200" b="0" i="0" u="none" strike="noStrike" cap="none" spc="-100" normalizeH="0" dirty="0">
                <a:ln>
                  <a:noFill/>
                </a:ln>
                <a:solidFill>
                  <a:schemeClr val="tx1"/>
                </a:solidFill>
                <a:effectLst/>
                <a:latin typeface="Consolas" panose="020B0609020204030204" pitchFamily="49" charset="0"/>
                <a:ea typeface="Microsoft YaHei" panose="020B0503020204020204" pitchFamily="34" charset="-122"/>
                <a:cs typeface="Times New Roman" panose="02020603050405020304" pitchFamily="18" charset="0"/>
              </a:rPr>
              <a:t>For (each v ɛ Adj[u] of G) do </a:t>
            </a:r>
            <a:r>
              <a:rPr kumimoji="0" lang="en-US" altLang="en-US" sz="2200" b="1" i="0" u="none" strike="noStrike" cap="none" spc="-100" normalizeH="0" dirty="0">
                <a:ln>
                  <a:noFill/>
                </a:ln>
                <a:solidFill>
                  <a:srgbClr val="FF0000"/>
                </a:solidFill>
                <a:effectLst/>
                <a:latin typeface="Consolas" panose="020B0609020204030204" pitchFamily="49" charset="0"/>
                <a:ea typeface="Microsoft YaHei" panose="020B0503020204020204" pitchFamily="34" charset="-122"/>
                <a:cs typeface="Times New Roman" panose="02020603050405020304" pitchFamily="18" charset="0"/>
              </a:rPr>
              <a:t>{</a:t>
            </a:r>
            <a:r>
              <a:rPr kumimoji="0" lang="en-US" altLang="en-US" sz="2200" b="0" i="0" u="none" strike="noStrike" cap="none" spc="-100" normalizeH="0" dirty="0">
                <a:ln>
                  <a:noFill/>
                </a:ln>
                <a:solidFill>
                  <a:schemeClr val="tx1"/>
                </a:solidFill>
                <a:effectLst/>
                <a:latin typeface="Consolas" panose="020B0609020204030204" pitchFamily="49" charset="0"/>
                <a:ea typeface="Microsoft YaHei" panose="020B0503020204020204" pitchFamily="34" charset="-122"/>
                <a:cs typeface="Times New Roman" panose="02020603050405020304" pitchFamily="18" charset="0"/>
              </a:rPr>
              <a:t> </a:t>
            </a:r>
            <a:r>
              <a:rPr kumimoji="0" lang="en-US" altLang="en-US" sz="2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//consider each v in the adjacency list of u</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857250" marR="0" lvl="0" indent="-395288" algn="l" defTabSz="914400" rtl="0" eaLnBrk="0" fontAlgn="base" latinLnBrk="0" hangingPunct="0">
              <a:lnSpc>
                <a:spcPct val="100000"/>
              </a:lnSpc>
              <a:spcBef>
                <a:spcPct val="0"/>
              </a:spcBef>
              <a:spcAft>
                <a:spcPts val="600"/>
              </a:spcAft>
              <a:buClrTx/>
              <a:buSzTx/>
              <a:buFontTx/>
              <a:buAutoNum type="arabicPlain" startAt="13"/>
              <a:tabLst/>
            </a:pPr>
            <a:r>
              <a:rPr kumimoji="0" lang="en-US" altLang="en-US" sz="2200" b="0" i="0" u="none" strike="noStrike" cap="none" normalizeH="0" baseline="0" dirty="0">
                <a:ln>
                  <a:noFill/>
                </a:ln>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en-US" sz="2200" b="0" i="0" u="none" strike="noStrike" cap="none" spc="-100" normalizeH="0" dirty="0">
                <a:ln>
                  <a:noFill/>
                </a:ln>
                <a:solidFill>
                  <a:srgbClr val="0000FF"/>
                </a:solidFill>
                <a:effectLst/>
                <a:latin typeface="Consolas" panose="020B0609020204030204" pitchFamily="49" charset="0"/>
                <a:ea typeface="Microsoft YaHei" panose="020B0503020204020204" pitchFamily="34" charset="-122"/>
                <a:cs typeface="Times New Roman" panose="02020603050405020304" pitchFamily="18" charset="0"/>
              </a:rPr>
              <a:t>if (color[v] == WHITE) </a:t>
            </a:r>
            <a:r>
              <a:rPr kumimoji="0" lang="en-US" altLang="en-US" sz="2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//if v is white, then it has not yet been discovered.</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857250" marR="0" lvl="0" indent="-395288" algn="l" defTabSz="914400" rtl="0" eaLnBrk="0" fontAlgn="base" latinLnBrk="0" hangingPunct="0">
              <a:lnSpc>
                <a:spcPct val="100000"/>
              </a:lnSpc>
              <a:spcBef>
                <a:spcPct val="0"/>
              </a:spcBef>
              <a:spcAft>
                <a:spcPts val="600"/>
              </a:spcAft>
              <a:buClrTx/>
              <a:buSzTx/>
              <a:buFontTx/>
              <a:buAutoNum type="arabicPlain" startAt="14"/>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en-US" sz="2200" b="0" i="0" u="none" strike="noStrike" cap="none" spc="-100" normalizeH="0" baseline="0" dirty="0">
                <a:ln>
                  <a:noFill/>
                </a:ln>
                <a:solidFill>
                  <a:schemeClr val="tx1"/>
                </a:solidFill>
                <a:effectLst/>
                <a:latin typeface="Consolas" panose="020B0609020204030204" pitchFamily="49" charset="0"/>
                <a:ea typeface="Microsoft YaHei" panose="020B0503020204020204" pitchFamily="34" charset="-122"/>
                <a:cs typeface="Times New Roman" panose="02020603050405020304" pitchFamily="18" charset="0"/>
              </a:rPr>
              <a:t>then </a:t>
            </a:r>
            <a:r>
              <a:rPr kumimoji="0" lang="en-US" altLang="en-US" sz="2200" b="1" i="0" u="none" strike="noStrike" cap="none" spc="-100" normalizeH="0" baseline="0" dirty="0">
                <a:ln>
                  <a:noFill/>
                </a:ln>
                <a:solidFill>
                  <a:schemeClr val="tx1"/>
                </a:solidFill>
                <a:effectLst/>
                <a:latin typeface="Consolas" panose="020B0609020204030204" pitchFamily="49" charset="0"/>
                <a:ea typeface="Microsoft YaHei" panose="020B0503020204020204" pitchFamily="34" charset="-122"/>
                <a:cs typeface="Times New Roman" panose="02020603050405020304" pitchFamily="18" charset="0"/>
              </a:rPr>
              <a:t>{</a:t>
            </a:r>
            <a:r>
              <a:rPr kumimoji="0" lang="en-US" altLang="en-US" sz="2200" b="0" i="0" u="none" strike="noStrike" cap="none" spc="-100" normalizeH="0" baseline="0" dirty="0">
                <a:ln>
                  <a:noFill/>
                </a:ln>
                <a:solidFill>
                  <a:schemeClr val="tx1"/>
                </a:solidFill>
                <a:effectLst/>
                <a:latin typeface="Consolas" panose="020B0609020204030204" pitchFamily="49" charset="0"/>
                <a:ea typeface="Microsoft YaHei" panose="020B0503020204020204" pitchFamily="34" charset="-122"/>
                <a:cs typeface="Times New Roman" panose="02020603050405020304" pitchFamily="18" charset="0"/>
              </a:rPr>
              <a:t> color[v] = GRAY; </a:t>
            </a:r>
            <a:r>
              <a:rPr kumimoji="0" lang="en-US" altLang="en-US" sz="2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//and discovers it by executing … color v gray</a:t>
            </a:r>
          </a:p>
          <a:p>
            <a:pPr marL="461962" marR="0" lvl="0" indent="0" algn="l" defTabSz="914400" rtl="0" eaLnBrk="0" fontAlgn="base" latinLnBrk="0" hangingPunct="0">
              <a:lnSpc>
                <a:spcPct val="100000"/>
              </a:lnSpc>
              <a:spcBef>
                <a:spcPct val="0"/>
              </a:spcBef>
              <a:spcAft>
                <a:spcPts val="600"/>
              </a:spcAft>
              <a:buClrTx/>
              <a:buSzTx/>
              <a:tabLst/>
            </a:pPr>
            <a:r>
              <a:rPr lang="en-US" altLang="en-US"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en-US" sz="2200" spc="-100" dirty="0">
                <a:latin typeface="Consolas" panose="020B0609020204030204" pitchFamily="49" charset="0"/>
                <a:ea typeface="Microsoft YaHei" panose="020B0503020204020204" pitchFamily="34" charset="-122"/>
                <a:cs typeface="Times New Roman" panose="02020603050405020304" pitchFamily="18" charset="0"/>
              </a:rPr>
              <a:t>d[v] = d[u] + 1; </a:t>
            </a:r>
            <a:r>
              <a:rPr lang="en-US" altLang="en-US" sz="2200" dirty="0">
                <a:latin typeface="Times New Roman" panose="02020603050405020304" pitchFamily="18" charset="0"/>
                <a:ea typeface="Microsoft YaHei" panose="020B0503020204020204" pitchFamily="34" charset="-122"/>
                <a:cs typeface="Times New Roman" panose="02020603050405020304" pitchFamily="18" charset="0"/>
              </a:rPr>
              <a:t>//set its distance d[v] to d[u] + 1</a:t>
            </a:r>
          </a:p>
          <a:p>
            <a:pPr marL="461962" indent="0">
              <a:spcAft>
                <a:spcPts val="600"/>
              </a:spcAft>
            </a:pPr>
            <a:r>
              <a:rPr lang="en-US" sz="2200" dirty="0">
                <a:latin typeface="Times New Roman" panose="02020603050405020304" pitchFamily="18" charset="0"/>
                <a:cs typeface="Times New Roman" panose="02020603050405020304" pitchFamily="18" charset="0"/>
              </a:rPr>
              <a:t>                                 </a:t>
            </a:r>
            <a:r>
              <a:rPr lang="en-US" sz="2200" spc="-100" dirty="0">
                <a:latin typeface="Consolas" panose="020B0609020204030204" pitchFamily="49" charset="0"/>
                <a:cs typeface="Times New Roman" panose="02020603050405020304" pitchFamily="18" charset="0"/>
              </a:rPr>
              <a:t>π[v] = u;   </a:t>
            </a:r>
            <a:r>
              <a:rPr lang="en-US" sz="2200" dirty="0">
                <a:latin typeface="Times New Roman" panose="02020603050405020304" pitchFamily="18" charset="0"/>
                <a:cs typeface="Times New Roman" panose="02020603050405020304" pitchFamily="18" charset="0"/>
              </a:rPr>
              <a:t>//records u as its parent π[v] and place it at the tail of Q</a:t>
            </a:r>
            <a:endParaRPr kumimoji="0" lang="en-US" altLang="en-US" sz="2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lvl="0">
              <a:spcAft>
                <a:spcPts val="600"/>
              </a:spcAft>
            </a:pPr>
            <a:r>
              <a:rPr lang="en-US" altLang="en-US" sz="2200"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200" spc="-100" dirty="0">
                <a:solidFill>
                  <a:srgbClr val="0000FF"/>
                </a:solidFill>
                <a:latin typeface="Consolas" panose="020B0609020204030204" pitchFamily="49" charset="0"/>
                <a:ea typeface="SimSun" panose="02010600030101010101" pitchFamily="2" charset="-122"/>
                <a:cs typeface="Times New Roman" panose="02020603050405020304" pitchFamily="18" charset="0"/>
              </a:rPr>
              <a:t>ENQUEUE(Q, v); </a:t>
            </a:r>
            <a:r>
              <a:rPr lang="en-US" altLang="en-US" sz="2200" b="1" spc="-100" dirty="0">
                <a:latin typeface="Consolas" panose="020B0609020204030204" pitchFamily="49" charset="0"/>
                <a:ea typeface="SimSun" panose="02010600030101010101" pitchFamily="2" charset="-122"/>
                <a:cs typeface="Times New Roman" panose="02020603050405020304" pitchFamily="18" charset="0"/>
              </a:rPr>
              <a:t>}</a:t>
            </a:r>
            <a:r>
              <a:rPr lang="en-US" altLang="en-US" sz="2200" spc="-100" dirty="0">
                <a:latin typeface="Consolas" panose="020B0609020204030204" pitchFamily="49" charset="0"/>
                <a:ea typeface="SimSun" panose="02010600030101010101" pitchFamily="2" charset="-122"/>
                <a:cs typeface="Times New Roman" panose="02020603050405020304" pitchFamily="18" charset="0"/>
              </a:rPr>
              <a:t> </a:t>
            </a:r>
            <a:r>
              <a:rPr lang="en-US" altLang="en-US" sz="2200" dirty="0">
                <a:latin typeface="Times New Roman" panose="02020603050405020304" pitchFamily="18" charset="0"/>
                <a:ea typeface="SimSun" panose="02010600030101010101" pitchFamily="2" charset="-122"/>
                <a:cs typeface="Times New Roman" panose="02020603050405020304" pitchFamily="18" charset="0"/>
              </a:rPr>
              <a:t>//end if</a:t>
            </a:r>
            <a:endParaRPr lang="en-US" altLang="en-US" sz="2200" dirty="0">
              <a:latin typeface="Times New Roman" panose="02020603050405020304" pitchFamily="18" charset="0"/>
              <a:cs typeface="Times New Roman" panose="02020603050405020304" pitchFamily="18" charset="0"/>
            </a:endParaRPr>
          </a:p>
          <a:p>
            <a:pPr lvl="0">
              <a:spcAft>
                <a:spcPts val="600"/>
              </a:spcAft>
            </a:pPr>
            <a:r>
              <a:rPr lang="en-US" altLang="en-US" sz="2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200" b="1" dirty="0">
                <a:solidFill>
                  <a:srgbClr val="FF0000"/>
                </a:solidFill>
                <a:latin typeface="Consolas" panose="020B0609020204030204" pitchFamily="49" charset="0"/>
                <a:ea typeface="SimSun" panose="02010600030101010101" pitchFamily="2" charset="-122"/>
                <a:cs typeface="Times New Roman" panose="02020603050405020304" pitchFamily="18" charset="0"/>
              </a:rPr>
              <a:t>}</a:t>
            </a:r>
            <a:r>
              <a:rPr lang="en-US" altLang="en-US" sz="2200" dirty="0">
                <a:latin typeface="Consolas" panose="020B0609020204030204" pitchFamily="49" charset="0"/>
                <a:ea typeface="SimSun" panose="02010600030101010101" pitchFamily="2" charset="-122"/>
                <a:cs typeface="Times New Roman" panose="02020603050405020304" pitchFamily="18" charset="0"/>
              </a:rPr>
              <a:t>   </a:t>
            </a:r>
            <a:r>
              <a:rPr lang="en-US" altLang="en-US" sz="2200" dirty="0">
                <a:latin typeface="Times New Roman" panose="02020603050405020304" pitchFamily="18" charset="0"/>
                <a:ea typeface="SimSun" panose="02010600030101010101" pitchFamily="2" charset="-122"/>
                <a:cs typeface="Times New Roman" panose="02020603050405020304" pitchFamily="18" charset="0"/>
              </a:rPr>
              <a:t>//end for</a:t>
            </a:r>
            <a:endParaRPr lang="en-US" altLang="en-US" sz="2200" dirty="0">
              <a:latin typeface="Times New Roman" panose="02020603050405020304" pitchFamily="18" charset="0"/>
              <a:cs typeface="Times New Roman" panose="02020603050405020304" pitchFamily="18" charset="0"/>
            </a:endParaRPr>
          </a:p>
          <a:p>
            <a:pPr lvl="0">
              <a:spcAft>
                <a:spcPts val="600"/>
              </a:spcAft>
            </a:pPr>
            <a:r>
              <a:rPr lang="en-US" altLang="en-US" sz="2200" dirty="0">
                <a:latin typeface="Times New Roman" panose="02020603050405020304" pitchFamily="18" charset="0"/>
                <a:ea typeface="SimSun" panose="02010600030101010101" pitchFamily="2" charset="-122"/>
                <a:cs typeface="Times New Roman" panose="02020603050405020304" pitchFamily="18" charset="0"/>
              </a:rPr>
              <a:t>18	     </a:t>
            </a:r>
            <a:r>
              <a:rPr lang="en-US" altLang="en-US" sz="2200" spc="-100" dirty="0">
                <a:latin typeface="Consolas" panose="020B0609020204030204" pitchFamily="49" charset="0"/>
                <a:ea typeface="SimSun" panose="02010600030101010101" pitchFamily="2" charset="-122"/>
                <a:cs typeface="Times New Roman" panose="02020603050405020304" pitchFamily="18" charset="0"/>
              </a:rPr>
              <a:t>color[u] = BLACK; </a:t>
            </a:r>
            <a:r>
              <a:rPr lang="en-US" altLang="en-US" sz="2200" b="1" spc="-100" dirty="0">
                <a:solidFill>
                  <a:srgbClr val="0000CC"/>
                </a:solidFill>
                <a:latin typeface="Consolas" panose="020B0609020204030204" pitchFamily="49" charset="0"/>
                <a:ea typeface="SimSun" panose="02010600030101010101" pitchFamily="2" charset="-122"/>
                <a:cs typeface="Times New Roman" panose="02020603050405020304" pitchFamily="18" charset="0"/>
              </a:rPr>
              <a:t>}</a:t>
            </a:r>
            <a:r>
              <a:rPr lang="en-US" altLang="en-US" sz="2200" spc="-100" dirty="0">
                <a:latin typeface="Consolas" panose="020B0609020204030204" pitchFamily="49" charset="0"/>
                <a:ea typeface="SimSun" panose="02010600030101010101" pitchFamily="2" charset="-122"/>
                <a:cs typeface="Times New Roman" panose="02020603050405020304" pitchFamily="18" charset="0"/>
              </a:rPr>
              <a:t> </a:t>
            </a:r>
            <a:r>
              <a:rPr lang="en-US" altLang="en-US" sz="2200" dirty="0">
                <a:latin typeface="Times New Roman" panose="02020603050405020304" pitchFamily="18" charset="0"/>
                <a:ea typeface="SimSun" panose="02010600030101010101" pitchFamily="2" charset="-122"/>
                <a:cs typeface="Times New Roman" panose="02020603050405020304" pitchFamily="18" charset="0"/>
              </a:rPr>
              <a:t>//end while-do</a:t>
            </a:r>
            <a:endParaRPr lang="en-US" altLang="en-US" sz="2200" dirty="0">
              <a:latin typeface="Times New Roman" panose="02020603050405020304" pitchFamily="18" charset="0"/>
              <a:cs typeface="Times New Roman" panose="02020603050405020304" pitchFamily="18" charset="0"/>
            </a:endParaRPr>
          </a:p>
          <a:p>
            <a:pPr marR="0" lvl="0" indent="0" algn="l" defTabSz="914400" rtl="0" eaLnBrk="0" fontAlgn="base" latinLnBrk="0" hangingPunct="0">
              <a:lnSpc>
                <a:spcPct val="100000"/>
              </a:lnSpc>
              <a:spcBef>
                <a:spcPct val="0"/>
              </a:spcBef>
              <a:spcAft>
                <a:spcPct val="0"/>
              </a:spcAft>
              <a:buClrTx/>
              <a:buSzTx/>
              <a:tabLst/>
            </a:pPr>
            <a:endParaRPr kumimoji="0" lang="en-US" altLang="en-US" sz="2200" b="0" i="0" u="none" strike="noStrike" cap="none" normalizeH="0" baseline="0" dirty="0">
              <a:ln>
                <a:noFill/>
              </a:ln>
              <a:solidFill>
                <a:schemeClr val="tx1"/>
              </a:solidFill>
              <a:effectLst/>
            </a:endParaRPr>
          </a:p>
        </p:txBody>
      </p:sp>
      <p:pic>
        <p:nvPicPr>
          <p:cNvPr id="3" name="Picture 2" descr="Image result for smiley face images">
            <a:extLst>
              <a:ext uri="{FF2B5EF4-FFF2-40B4-BE49-F238E27FC236}">
                <a16:creationId xmlns:a16="http://schemas.microsoft.com/office/drawing/2014/main" id="{A3842F1E-014A-4C81-A0BD-7FF08DD9C6A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374" y="752770"/>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ECB8AF3-AFD6-460C-84B9-42941F08FCE2}"/>
              </a:ext>
            </a:extLst>
          </p:cNvPr>
          <p:cNvSpPr/>
          <p:nvPr/>
        </p:nvSpPr>
        <p:spPr>
          <a:xfrm>
            <a:off x="1234044" y="22032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49429044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5909" y="899057"/>
            <a:ext cx="9700182" cy="587853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Let analyze its running time on an input graph G = (V, 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After initialization, BFS never whitens a vertex again, and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the test in line 13 ensures that </a:t>
            </a:r>
          </a:p>
          <a:p>
            <a:pPr marL="1257300" lvl="2"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each vertex is enqueued at most once, and </a:t>
            </a:r>
          </a:p>
          <a:p>
            <a:pPr marL="1257300" lvl="2"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hence, dequeued at most once. </a:t>
            </a:r>
          </a:p>
          <a:p>
            <a:pPr marL="342900"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operations of enqueuing and dequeuing take O(1) time, and </a:t>
            </a: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total time devoted to queue operation is O(|V|). </a:t>
            </a:r>
          </a:p>
          <a:p>
            <a:endParaRPr lang="en-US" sz="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procedure scans each adjacency list at most once, b</a:t>
            </a:r>
            <a:r>
              <a:rPr lang="en-US" sz="2400" dirty="0">
                <a:latin typeface="Times New Roman" panose="02020603050405020304" pitchFamily="18" charset="0"/>
                <a:cs typeface="Times New Roman" panose="02020603050405020304" pitchFamily="18" charset="0"/>
              </a:rPr>
              <a:t>ecause it scans the adjacency list of each vertex </a:t>
            </a:r>
            <a:r>
              <a:rPr lang="en-US" sz="2400" i="1" dirty="0">
                <a:solidFill>
                  <a:srgbClr val="0000FF"/>
                </a:solidFill>
                <a:latin typeface="Times New Roman" panose="02020603050405020304" pitchFamily="18" charset="0"/>
                <a:cs typeface="Times New Roman" panose="02020603050405020304" pitchFamily="18" charset="0"/>
              </a:rPr>
              <a:t>only</a:t>
            </a:r>
            <a:r>
              <a:rPr lang="en-US" sz="2400" dirty="0">
                <a:latin typeface="Times New Roman" panose="02020603050405020304" pitchFamily="18" charset="0"/>
                <a:cs typeface="Times New Roman" panose="02020603050405020304" pitchFamily="18" charset="0"/>
              </a:rPr>
              <a:t> when the vertex is dequeued.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the sum of </a:t>
            </a:r>
            <a:r>
              <a:rPr lang="en-US" sz="2400" dirty="0">
                <a:solidFill>
                  <a:srgbClr val="0000FF"/>
                </a:solidFill>
                <a:latin typeface="Times New Roman" panose="02020603050405020304" pitchFamily="18" charset="0"/>
                <a:cs typeface="Times New Roman" panose="02020603050405020304" pitchFamily="18" charset="0"/>
              </a:rPr>
              <a:t>the lengths of all the adjacency lists is Θ(|E|), </a:t>
            </a: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total time spent in scanning adjacency lists is O(|E|)</a:t>
            </a:r>
            <a:r>
              <a:rPr lang="en-US" sz="2400" dirty="0">
                <a:latin typeface="Times New Roman" panose="02020603050405020304" pitchFamily="18" charset="0"/>
                <a:cs typeface="Times New Roman" panose="02020603050405020304" pitchFamily="18" charset="0"/>
              </a:rPr>
              <a:t>. </a:t>
            </a:r>
          </a:p>
          <a:p>
            <a:endParaRPr lang="en-US" sz="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a:t>
            </a:r>
            <a:r>
              <a:rPr lang="en-US" sz="2400" dirty="0">
                <a:solidFill>
                  <a:srgbClr val="0000FF"/>
                </a:solidFill>
                <a:latin typeface="Times New Roman" panose="02020603050405020304" pitchFamily="18" charset="0"/>
                <a:cs typeface="Times New Roman" panose="02020603050405020304" pitchFamily="18" charset="0"/>
              </a:rPr>
              <a:t>, breadth-first search runs in time linear in the size of the adjacency-list representation of G.</a:t>
            </a:r>
            <a:r>
              <a:rPr lang="en-US" sz="2400" dirty="0">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overhead for initialization is O(|V|), and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a:t>
            </a:r>
            <a:r>
              <a:rPr lang="en-US" sz="2400" dirty="0">
                <a:solidFill>
                  <a:srgbClr val="0000FF"/>
                </a:solidFill>
                <a:latin typeface="Times New Roman" panose="02020603050405020304" pitchFamily="18" charset="0"/>
                <a:cs typeface="Times New Roman" panose="02020603050405020304" pitchFamily="18" charset="0"/>
              </a:rPr>
              <a:t>the total running time of the BFS procedure is O(|V| + |E|).</a:t>
            </a:r>
            <a:r>
              <a:rPr lang="en-US" sz="2400" dirty="0">
                <a:latin typeface="Times New Roman" panose="02020603050405020304" pitchFamily="18" charset="0"/>
                <a:cs typeface="Times New Roman" panose="02020603050405020304" pitchFamily="18" charset="0"/>
              </a:rPr>
              <a:t> </a:t>
            </a:r>
          </a:p>
        </p:txBody>
      </p:sp>
      <p:pic>
        <p:nvPicPr>
          <p:cNvPr id="5" name="Picture 4" descr="Image result for smiley face images">
            <a:extLst>
              <a:ext uri="{FF2B5EF4-FFF2-40B4-BE49-F238E27FC236}">
                <a16:creationId xmlns:a16="http://schemas.microsoft.com/office/drawing/2014/main" id="{58BA2BFF-8CB0-48C7-A636-D365BF260B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523" y="2369134"/>
            <a:ext cx="603453" cy="44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smiley face images">
            <a:extLst>
              <a:ext uri="{FF2B5EF4-FFF2-40B4-BE49-F238E27FC236}">
                <a16:creationId xmlns:a16="http://schemas.microsoft.com/office/drawing/2014/main" id="{EF41FE9A-79E2-48C3-A1F1-86071E6388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271" y="5324770"/>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293E866-1600-43FA-BDC3-187EB8B4279F}"/>
              </a:ext>
            </a:extLst>
          </p:cNvPr>
          <p:cNvSpPr/>
          <p:nvPr/>
        </p:nvSpPr>
        <p:spPr>
          <a:xfrm>
            <a:off x="1188724" y="144363"/>
            <a:ext cx="5587171" cy="754694"/>
          </a:xfrm>
          <a:prstGeom prst="rect">
            <a:avLst/>
          </a:prstGeom>
        </p:spPr>
        <p:txBody>
          <a:bodyPr wrap="none">
            <a:spAutoFit/>
          </a:bodyPr>
          <a:lstStyle/>
          <a:p>
            <a:pPr>
              <a:lnSpc>
                <a:spcPct val="150000"/>
              </a:lnSpc>
            </a:pPr>
            <a:r>
              <a:rPr lang="en-US" sz="3200" dirty="0">
                <a:ea typeface="SimSun" panose="02010600030101010101" pitchFamily="2" charset="-122"/>
                <a:cs typeface="Times New Roman" panose="02020603050405020304" pitchFamily="18" charset="0"/>
              </a:rPr>
              <a:t>Analysis of the Algorithm BFS(…)</a:t>
            </a:r>
          </a:p>
        </p:txBody>
      </p:sp>
    </p:spTree>
    <p:extLst>
      <p:ext uri="{BB962C8B-B14F-4D97-AF65-F5344CB8AC3E}">
        <p14:creationId xmlns:p14="http://schemas.microsoft.com/office/powerpoint/2010/main" val="16300502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6571" y="1059382"/>
            <a:ext cx="8804635" cy="5078313"/>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Use a queue</a:t>
            </a:r>
            <a:r>
              <a:rPr lang="en-US" sz="2400" dirty="0">
                <a:latin typeface="Times New Roman" panose="02020603050405020304" pitchFamily="18" charset="0"/>
                <a:ea typeface="SimSun" panose="02010600030101010101" pitchFamily="2" charset="-122"/>
                <a:cs typeface="Times New Roman" panose="02020603050405020304" pitchFamily="18" charset="0"/>
              </a:rPr>
              <a:t> (note the </a:t>
            </a:r>
            <a:r>
              <a:rPr lang="en-US" sz="2400" i="1" dirty="0">
                <a:latin typeface="Times New Roman" panose="02020603050405020304" pitchFamily="18" charset="0"/>
                <a:ea typeface="SimSun" panose="02010600030101010101" pitchFamily="2" charset="-122"/>
                <a:cs typeface="Times New Roman" panose="02020603050405020304" pitchFamily="18" charset="0"/>
              </a:rPr>
              <a:t>different from DFS</a:t>
            </a:r>
            <a:r>
              <a:rPr lang="en-US" sz="2400" dirty="0">
                <a:latin typeface="Times New Roman" panose="02020603050405020304" pitchFamily="18" charset="0"/>
                <a:ea typeface="SimSun" panose="02010600030101010101" pitchFamily="2" charset="-122"/>
                <a:cs typeface="Times New Roman" panose="02020603050405020304" pitchFamily="18" charset="0"/>
              </a:rPr>
              <a:t>) to trace the operation of breadth-first search. </a:t>
            </a:r>
          </a:p>
          <a:p>
            <a:pPr marL="457200" marR="0" lvl="0" indent="-457200">
              <a:spcBef>
                <a:spcPts val="0"/>
              </a:spcBef>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queue</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is initialized</a:t>
            </a:r>
            <a:r>
              <a:rPr lang="en-US" sz="2400" dirty="0">
                <a:latin typeface="Times New Roman" panose="02020603050405020304" pitchFamily="18" charset="0"/>
                <a:ea typeface="SimSun" panose="02010600030101010101" pitchFamily="2" charset="-122"/>
                <a:cs typeface="Times New Roman" panose="02020603050405020304" pitchFamily="18" charset="0"/>
              </a:rPr>
              <a:t> Q = (u) with the traversal’s starting vertex u (white), which is marked as visited (gray). </a:t>
            </a:r>
          </a:p>
          <a:p>
            <a:pPr marL="457200" marR="0" lvl="0" indent="-457200">
              <a:spcBef>
                <a:spcPts val="0"/>
              </a:spcBef>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On each iteration, the algorithm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914400" marR="0" lvl="1" indent="-457200">
              <a:spcBef>
                <a:spcPts val="0"/>
              </a:spcBef>
              <a:spcAft>
                <a:spcPts val="1200"/>
              </a:spcAft>
              <a:buFont typeface="Arial" panose="020B0604020202020204" pitchFamily="34" charset="0"/>
              <a:buChar char="•"/>
              <a:tabLst>
                <a:tab pos="9144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identifies all unvisited vertices {</a:t>
            </a:r>
            <a:r>
              <a:rPr lang="en-US" sz="2400" dirty="0">
                <a:latin typeface="Times New Roman" panose="02020603050405020304" pitchFamily="18" charset="0"/>
                <a:ea typeface="SimSun" panose="02010600030101010101" pitchFamily="2" charset="-122"/>
              </a:rPr>
              <a:t>v</a:t>
            </a:r>
            <a:r>
              <a:rPr lang="en-US" sz="2400" baseline="-25000" dirty="0">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}(white) that are adjacent to the front the vertex  u (gray),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914400" marR="0" lvl="1" indent="-457200">
              <a:spcBef>
                <a:spcPts val="0"/>
              </a:spcBef>
              <a:spcAft>
                <a:spcPts val="1200"/>
              </a:spcAft>
              <a:buFont typeface="Arial" panose="020B0604020202020204" pitchFamily="34" charset="0"/>
              <a:buChar char="•"/>
              <a:tabLst>
                <a:tab pos="9144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Marks (gray) them {</a:t>
            </a:r>
            <a:r>
              <a:rPr lang="en-US" sz="2400" dirty="0">
                <a:latin typeface="Times New Roman" panose="02020603050405020304" pitchFamily="18" charset="0"/>
                <a:ea typeface="SimSun" panose="02010600030101010101" pitchFamily="2" charset="-122"/>
              </a:rPr>
              <a:t>v</a:t>
            </a:r>
            <a:r>
              <a:rPr lang="en-US" sz="2400" baseline="-25000" dirty="0">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as visited, and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914400" marR="0" lvl="1" indent="-457200">
              <a:spcBef>
                <a:spcPts val="0"/>
              </a:spcBef>
              <a:spcAft>
                <a:spcPts val="1200"/>
              </a:spcAft>
              <a:buFont typeface="Arial" panose="020B0604020202020204" pitchFamily="34" charset="0"/>
              <a:buChar char="•"/>
              <a:tabLst>
                <a:tab pos="9144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adds them to the queue; Q = (u, …, </a:t>
            </a:r>
            <a:r>
              <a:rPr lang="en-US" sz="2400" dirty="0">
                <a:latin typeface="Times New Roman" panose="02020603050405020304" pitchFamily="18" charset="0"/>
                <a:ea typeface="SimSun" panose="02010600030101010101" pitchFamily="2" charset="-122"/>
              </a:rPr>
              <a:t>v</a:t>
            </a:r>
            <a:r>
              <a:rPr lang="en-US" sz="2400" baseline="-25000" dirty="0">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914400" lvl="1" indent="-457200">
              <a:spcAft>
                <a:spcPts val="1200"/>
              </a:spcAft>
              <a:buFont typeface="Arial" panose="020B0604020202020204" pitchFamily="34" charset="0"/>
              <a:buChar char="•"/>
              <a:tabLst>
                <a:tab pos="9144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after that, the vertex (black) at the front of the queue is removed from the queue</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Q = ( …, </a:t>
            </a:r>
            <a:r>
              <a:rPr lang="en-US" sz="2400" dirty="0">
                <a:latin typeface="Times New Roman" panose="02020603050405020304" pitchFamily="18" charset="0"/>
                <a:ea typeface="SimSun" panose="02010600030101010101" pitchFamily="2" charset="-122"/>
              </a:rPr>
              <a:t>v</a:t>
            </a:r>
            <a:r>
              <a:rPr lang="en-US" sz="2400" baseline="-25000" dirty="0">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 Box 1268"/>
          <p:cNvSpPr txBox="1"/>
          <p:nvPr/>
        </p:nvSpPr>
        <p:spPr>
          <a:xfrm>
            <a:off x="1858283" y="6217983"/>
            <a:ext cx="6589336" cy="32321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a:effectLst/>
                <a:latin typeface="Times New Roman" panose="02020603050405020304" pitchFamily="18" charset="0"/>
                <a:ea typeface="SimSun" panose="02010600030101010101" pitchFamily="2" charset="-122"/>
                <a:cs typeface="Times New Roman" panose="02020603050405020304" pitchFamily="18" charset="0"/>
              </a:rPr>
              <a:t>BFS requires a linear bounded Automaton with markers. </a:t>
            </a:r>
          </a:p>
        </p:txBody>
      </p:sp>
      <p:pic>
        <p:nvPicPr>
          <p:cNvPr id="4" name="Picture 3" descr="Image result for smiley face images">
            <a:extLst>
              <a:ext uri="{FF2B5EF4-FFF2-40B4-BE49-F238E27FC236}">
                <a16:creationId xmlns:a16="http://schemas.microsoft.com/office/drawing/2014/main" id="{D75BC20F-5492-45D1-BAC3-796A239CBD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C5ADE0D8-3E6C-4C7B-AD80-4BC148DD9558}"/>
              </a:ext>
            </a:extLst>
          </p:cNvPr>
          <p:cNvCxnSpPr/>
          <p:nvPr/>
        </p:nvCxnSpPr>
        <p:spPr>
          <a:xfrm flipH="1">
            <a:off x="10437091" y="3260435"/>
            <a:ext cx="452582" cy="489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3A15BE-581D-4234-9C55-D2245B8BFE64}"/>
              </a:ext>
            </a:extLst>
          </p:cNvPr>
          <p:cNvCxnSpPr>
            <a:cxnSpLocks/>
          </p:cNvCxnSpPr>
          <p:nvPr/>
        </p:nvCxnSpPr>
        <p:spPr>
          <a:xfrm>
            <a:off x="10890721" y="3260435"/>
            <a:ext cx="0" cy="489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8065A0-7224-4469-A262-87CC19F4694B}"/>
              </a:ext>
            </a:extLst>
          </p:cNvPr>
          <p:cNvCxnSpPr>
            <a:cxnSpLocks/>
          </p:cNvCxnSpPr>
          <p:nvPr/>
        </p:nvCxnSpPr>
        <p:spPr>
          <a:xfrm>
            <a:off x="10889673" y="3260435"/>
            <a:ext cx="415636" cy="489529"/>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F648258-F439-458F-A8ED-E062D2C0DDF6}"/>
              </a:ext>
            </a:extLst>
          </p:cNvPr>
          <p:cNvSpPr/>
          <p:nvPr/>
        </p:nvSpPr>
        <p:spPr>
          <a:xfrm>
            <a:off x="10704594" y="2975250"/>
            <a:ext cx="300082"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u</a:t>
            </a:r>
            <a:endParaRPr lang="en-US" dirty="0"/>
          </a:p>
        </p:txBody>
      </p:sp>
      <p:sp>
        <p:nvSpPr>
          <p:cNvPr id="12" name="Rectangle 11">
            <a:extLst>
              <a:ext uri="{FF2B5EF4-FFF2-40B4-BE49-F238E27FC236}">
                <a16:creationId xmlns:a16="http://schemas.microsoft.com/office/drawing/2014/main" id="{09C09B8E-836B-4BCB-8174-22C0C4E72A3A}"/>
              </a:ext>
            </a:extLst>
          </p:cNvPr>
          <p:cNvSpPr/>
          <p:nvPr/>
        </p:nvSpPr>
        <p:spPr>
          <a:xfrm>
            <a:off x="10638848" y="3703781"/>
            <a:ext cx="34336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v</a:t>
            </a:r>
            <a:r>
              <a:rPr lang="en-US" baseline="-25000" dirty="0">
                <a:latin typeface="Times New Roman" panose="02020603050405020304" pitchFamily="18" charset="0"/>
                <a:ea typeface="SimSun" panose="02010600030101010101" pitchFamily="2" charset="-122"/>
              </a:rPr>
              <a:t>i</a:t>
            </a:r>
            <a:endParaRPr lang="en-US" dirty="0"/>
          </a:p>
        </p:txBody>
      </p:sp>
      <p:sp>
        <p:nvSpPr>
          <p:cNvPr id="10" name="Rectangle 9">
            <a:extLst>
              <a:ext uri="{FF2B5EF4-FFF2-40B4-BE49-F238E27FC236}">
                <a16:creationId xmlns:a16="http://schemas.microsoft.com/office/drawing/2014/main" id="{8C1E3AFB-AE50-4865-B8E3-01FCE4E7305B}"/>
              </a:ext>
            </a:extLst>
          </p:cNvPr>
          <p:cNvSpPr/>
          <p:nvPr/>
        </p:nvSpPr>
        <p:spPr>
          <a:xfrm>
            <a:off x="1376571" y="224400"/>
            <a:ext cx="3656194"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211276540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6569" y="1147603"/>
            <a:ext cx="9238268" cy="5201424"/>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Similarly to a DFS traversal, accompanying a BFS traversal, </a:t>
            </a:r>
          </a:p>
          <a:p>
            <a:pPr marL="457200"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so-called breadth-first search forest is constructed</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traversal’s starting vertex serves as the root of the first tree in such a forest. </a:t>
            </a:r>
          </a:p>
          <a:p>
            <a:pPr lvl="0"/>
            <a:endParaRPr lang="en-US" sz="24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Whenever a new unvisited vertex is reached for the first time, the vertex is attached as a child to the vertex it is being reached from with an edge called a tree edge. </a:t>
            </a:r>
          </a:p>
          <a:p>
            <a:pPr lvl="0"/>
            <a:endParaRPr lang="en-US" sz="24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an edge leading to a previously visited vertex other than its immediate predecessor (i.e., its parent in the tree) is encountered, the edge is noted as a </a:t>
            </a:r>
            <a:r>
              <a:rPr lang="en-US" sz="2400" dirty="0">
                <a:solidFill>
                  <a:srgbClr val="0000FF"/>
                </a:solidFill>
                <a:latin typeface="Times New Roman" panose="02020603050405020304" pitchFamily="18" charset="0"/>
                <a:cs typeface="Times New Roman" panose="02020603050405020304" pitchFamily="18" charset="0"/>
              </a:rPr>
              <a:t>cross edge. </a:t>
            </a:r>
          </a:p>
          <a:p>
            <a:pPr>
              <a:spcAft>
                <a:spcPts val="1200"/>
              </a:spcAft>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75C95376-3B9A-4C7D-9791-4BD2E87C0F86}"/>
              </a:ext>
            </a:extLst>
          </p:cNvPr>
          <p:cNvSpPr/>
          <p:nvPr/>
        </p:nvSpPr>
        <p:spPr>
          <a:xfrm>
            <a:off x="1464120" y="285514"/>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Tree>
    <p:extLst>
      <p:ext uri="{BB962C8B-B14F-4D97-AF65-F5344CB8AC3E}">
        <p14:creationId xmlns:p14="http://schemas.microsoft.com/office/powerpoint/2010/main" val="255016021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0FA148-9AA6-4BD9-A93D-2123584FE00E}"/>
              </a:ext>
            </a:extLst>
          </p:cNvPr>
          <p:cNvSpPr txBox="1"/>
          <p:nvPr/>
        </p:nvSpPr>
        <p:spPr>
          <a:xfrm>
            <a:off x="5058383" y="2937754"/>
            <a:ext cx="2451370" cy="646331"/>
          </a:xfrm>
          <a:prstGeom prst="rect">
            <a:avLst/>
          </a:prstGeom>
          <a:noFill/>
        </p:spPr>
        <p:txBody>
          <a:bodyPr wrap="square" rtlCol="0">
            <a:spAutoFit/>
          </a:bodyPr>
          <a:lstStyle/>
          <a:p>
            <a:r>
              <a:rPr lang="en-US" dirty="0"/>
              <a:t>Breadth-First Search on Directed Graph</a:t>
            </a:r>
          </a:p>
        </p:txBody>
      </p:sp>
    </p:spTree>
    <p:extLst>
      <p:ext uri="{BB962C8B-B14F-4D97-AF65-F5344CB8AC3E}">
        <p14:creationId xmlns:p14="http://schemas.microsoft.com/office/powerpoint/2010/main" val="142640963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883363"/>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3/6</a:t>
            </a:r>
            <a:endParaRPr kumimoji="0" lang="en-US" altLang="zh-C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2127559"/>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endCxn id="24" idx="3"/>
          </p:cNvCxnSpPr>
          <p:nvPr/>
        </p:nvCxnSpPr>
        <p:spPr bwMode="auto">
          <a:xfrm flipV="1">
            <a:off x="2219371" y="2317958"/>
            <a:ext cx="936262" cy="803106"/>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2145286"/>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2256744"/>
            <a:ext cx="1324466" cy="82082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3255858"/>
            <a:ext cx="722752" cy="178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194688" y="3250240"/>
            <a:ext cx="664240" cy="36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2399573"/>
            <a:ext cx="7620" cy="67437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2375055"/>
            <a:ext cx="951186" cy="707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2265593"/>
            <a:ext cx="0" cy="7359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427240"/>
            <a:ext cx="0" cy="73596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142354" y="3250599"/>
            <a:ext cx="664240" cy="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2371754"/>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564012" y="2346774"/>
            <a:ext cx="0" cy="673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781272" y="1325583"/>
            <a:ext cx="7174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901090"/>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915561"/>
            <a:ext cx="1295788"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956525"/>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3011662"/>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3006044"/>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3013281"/>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3003853"/>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Rectangle 22"/>
          <p:cNvSpPr>
            <a:spLocks noChangeArrowheads="1"/>
          </p:cNvSpPr>
          <p:nvPr/>
        </p:nvSpPr>
        <p:spPr bwMode="auto">
          <a:xfrm>
            <a:off x="707428" y="3524678"/>
            <a:ext cx="7174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v		u</a:t>
            </a:r>
            <a:endParaRPr kumimoji="0" lang="en-US" altLang="en-US" sz="2400" b="0" i="0" u="none" strike="noStrike" cap="none" normalizeH="0" baseline="0" dirty="0">
              <a:ln>
                <a:noFill/>
              </a:ln>
              <a:solidFill>
                <a:schemeClr val="tx1"/>
              </a:solidFill>
              <a:effectLst/>
            </a:endParaRPr>
          </a:p>
        </p:txBody>
      </p:sp>
      <p:sp>
        <p:nvSpPr>
          <p:cNvPr id="45" name="Rectangle 22"/>
          <p:cNvSpPr>
            <a:spLocks noChangeArrowheads="1"/>
          </p:cNvSpPr>
          <p:nvPr/>
        </p:nvSpPr>
        <p:spPr bwMode="auto">
          <a:xfrm>
            <a:off x="1259090" y="2451374"/>
            <a:ext cx="7174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	</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C</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en-US" sz="2400" b="0" i="0" u="none" strike="noStrike" cap="none" normalizeH="0" baseline="0" dirty="0">
              <a:ln>
                <a:noFill/>
              </a:ln>
              <a:solidFill>
                <a:schemeClr val="tx1"/>
              </a:solidFill>
              <a:effectLst/>
            </a:endParaRPr>
          </a:p>
        </p:txBody>
      </p:sp>
      <p:sp>
        <p:nvSpPr>
          <p:cNvPr id="46" name="Rectangle 22"/>
          <p:cNvSpPr>
            <a:spLocks noChangeArrowheads="1"/>
          </p:cNvSpPr>
          <p:nvPr/>
        </p:nvSpPr>
        <p:spPr bwMode="auto">
          <a:xfrm>
            <a:off x="1481997" y="3270938"/>
            <a:ext cx="7174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		   C		</a:t>
            </a:r>
            <a:endParaRPr kumimoji="0" lang="en-US" altLang="en-US" sz="2400" b="0" i="0" u="none" strike="noStrike" cap="none" normalizeH="0" baseline="0" dirty="0">
              <a:ln>
                <a:noFill/>
              </a:ln>
              <a:solidFill>
                <a:schemeClr val="tx1"/>
              </a:solidFill>
              <a:effectLst/>
            </a:endParaRPr>
          </a:p>
        </p:txBody>
      </p:sp>
      <p:sp>
        <p:nvSpPr>
          <p:cNvPr id="51" name="Rectangle 50"/>
          <p:cNvSpPr/>
          <p:nvPr/>
        </p:nvSpPr>
        <p:spPr>
          <a:xfrm>
            <a:off x="8402177" y="562234"/>
            <a:ext cx="2664099" cy="3046988"/>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s  →	z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w</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t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v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u</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u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v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t</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v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w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s</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w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x</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x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z</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y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x</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z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y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w </a:t>
            </a:r>
            <a:endParaRPr lang="en-US" sz="2400" dirty="0"/>
          </a:p>
        </p:txBody>
      </p:sp>
      <p:sp>
        <p:nvSpPr>
          <p:cNvPr id="52" name="Text Box 1439"/>
          <p:cNvSpPr txBox="1"/>
          <p:nvPr/>
        </p:nvSpPr>
        <p:spPr>
          <a:xfrm>
            <a:off x="7382095" y="4003651"/>
            <a:ext cx="3751901" cy="24079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000"/>
              </a:spcAft>
            </a:pPr>
            <a:r>
              <a:rPr lang="en-US" sz="2000" dirty="0">
                <a:effectLst/>
                <a:latin typeface="Times New Roman" panose="02020603050405020304" pitchFamily="18" charset="0"/>
                <a:ea typeface="SimSun" panose="02010600030101010101" pitchFamily="2" charset="-122"/>
              </a:rPr>
              <a:t>Stack Top</a:t>
            </a:r>
            <a:endParaRPr lang="en-US" sz="2000" dirty="0">
              <a:effectLst/>
              <a:latin typeface="Courier New" panose="02070309020205020404" pitchFamily="49" charset="0"/>
              <a:ea typeface="SimSun" panose="02010600030101010101" pitchFamily="2" charset="-122"/>
            </a:endParaRPr>
          </a:p>
          <a:p>
            <a:pPr marL="0" marR="0">
              <a:spcBef>
                <a:spcPts val="0"/>
              </a:spcBef>
              <a:spcAft>
                <a:spcPts val="1000"/>
              </a:spcAft>
            </a:pPr>
            <a:r>
              <a:rPr lang="en-US" sz="2000" b="1" dirty="0">
                <a:effectLst/>
                <a:latin typeface="Times New Roman" panose="02020603050405020304" pitchFamily="18" charset="0"/>
                <a:ea typeface="SimSun" panose="02010600030101010101" pitchFamily="2" charset="-122"/>
              </a:rPr>
              <a:t>X</a:t>
            </a:r>
            <a:r>
              <a:rPr lang="en-US" sz="2000" b="1" baseline="-25000" dirty="0">
                <a:effectLst/>
                <a:latin typeface="Times New Roman" panose="02020603050405020304" pitchFamily="18" charset="0"/>
                <a:ea typeface="SimSun" panose="02010600030101010101" pitchFamily="2" charset="-122"/>
              </a:rPr>
              <a:t>4,5</a:t>
            </a:r>
            <a:endParaRPr lang="en-US" sz="2000" dirty="0">
              <a:effectLst/>
              <a:latin typeface="Courier New" panose="02070309020205020404" pitchFamily="49" charset="0"/>
              <a:ea typeface="SimSun" panose="02010600030101010101" pitchFamily="2" charset="-122"/>
            </a:endParaRPr>
          </a:p>
          <a:p>
            <a:pPr marL="0" marR="0">
              <a:spcBef>
                <a:spcPts val="0"/>
              </a:spcBef>
              <a:spcAft>
                <a:spcPts val="1000"/>
              </a:spcAft>
            </a:pPr>
            <a:r>
              <a:rPr lang="en-US" sz="2000" b="1" dirty="0">
                <a:effectLst/>
                <a:latin typeface="Times New Roman" panose="02020603050405020304" pitchFamily="18" charset="0"/>
                <a:ea typeface="SimSun" panose="02010600030101010101" pitchFamily="2" charset="-122"/>
              </a:rPr>
              <a:t>Y</a:t>
            </a:r>
            <a:r>
              <a:rPr lang="en-US" sz="2000" b="1" baseline="-25000" dirty="0">
                <a:effectLst/>
                <a:latin typeface="Times New Roman" panose="02020603050405020304" pitchFamily="18" charset="0"/>
                <a:ea typeface="SimSun" panose="02010600030101010101" pitchFamily="2" charset="-122"/>
              </a:rPr>
              <a:t>3,6</a:t>
            </a:r>
            <a:r>
              <a:rPr lang="en-US" sz="2000" b="1" dirty="0">
                <a:effectLst/>
                <a:latin typeface="Times New Roman" panose="02020603050405020304" pitchFamily="18" charset="0"/>
                <a:ea typeface="SimSun" panose="02010600030101010101" pitchFamily="2" charset="-122"/>
              </a:rPr>
              <a:t>	W</a:t>
            </a:r>
            <a:r>
              <a:rPr lang="en-US" sz="2000" b="1" baseline="-25000" dirty="0">
                <a:effectLst/>
                <a:latin typeface="Times New Roman" panose="02020603050405020304" pitchFamily="18" charset="0"/>
                <a:ea typeface="SimSun" panose="02010600030101010101" pitchFamily="2" charset="-122"/>
              </a:rPr>
              <a:t>7,8</a:t>
            </a:r>
            <a:endParaRPr lang="en-US" sz="2000" dirty="0">
              <a:effectLst/>
              <a:latin typeface="Courier New" panose="02070309020205020404" pitchFamily="49" charset="0"/>
              <a:ea typeface="SimSun" panose="02010600030101010101" pitchFamily="2" charset="-122"/>
            </a:endParaRPr>
          </a:p>
          <a:p>
            <a:pPr marL="0" marR="0">
              <a:spcBef>
                <a:spcPts val="0"/>
              </a:spcBef>
              <a:spcAft>
                <a:spcPts val="1000"/>
              </a:spcAft>
            </a:pPr>
            <a:r>
              <a:rPr lang="en-US" sz="2000" b="1" dirty="0">
                <a:effectLst/>
                <a:latin typeface="Times New Roman" panose="02020603050405020304" pitchFamily="18" charset="0"/>
                <a:ea typeface="SimSun" panose="02010600030101010101" pitchFamily="2" charset="-122"/>
              </a:rPr>
              <a:t>Z</a:t>
            </a:r>
            <a:r>
              <a:rPr lang="en-US" sz="2000" b="1" baseline="-25000" dirty="0">
                <a:effectLst/>
                <a:latin typeface="Times New Roman" panose="02020603050405020304" pitchFamily="18" charset="0"/>
                <a:ea typeface="SimSun" panose="02010600030101010101" pitchFamily="2" charset="-122"/>
              </a:rPr>
              <a:t>2,9 		</a:t>
            </a:r>
            <a:r>
              <a:rPr lang="en-US" sz="2000" b="1" dirty="0">
                <a:effectLst/>
                <a:latin typeface="Times New Roman" panose="02020603050405020304" pitchFamily="18" charset="0"/>
                <a:ea typeface="SimSun" panose="02010600030101010101" pitchFamily="2" charset="-122"/>
              </a:rPr>
              <a:t>V</a:t>
            </a:r>
            <a:r>
              <a:rPr lang="en-US" sz="2000" b="1" baseline="-25000" dirty="0">
                <a:effectLst/>
                <a:latin typeface="Times New Roman" panose="02020603050405020304" pitchFamily="18" charset="0"/>
                <a:ea typeface="SimSun" panose="02010600030101010101" pitchFamily="2" charset="-122"/>
              </a:rPr>
              <a:t>12,13 </a:t>
            </a:r>
            <a:r>
              <a:rPr lang="en-US" sz="2000" b="1" dirty="0">
                <a:effectLst/>
                <a:latin typeface="Times New Roman" panose="02020603050405020304" pitchFamily="18" charset="0"/>
                <a:ea typeface="SimSun" panose="02010600030101010101" pitchFamily="2" charset="-122"/>
              </a:rPr>
              <a:t>        U</a:t>
            </a:r>
            <a:r>
              <a:rPr lang="en-US" sz="2000" b="1" baseline="-25000" dirty="0">
                <a:effectLst/>
                <a:latin typeface="Times New Roman" panose="02020603050405020304" pitchFamily="18" charset="0"/>
                <a:ea typeface="SimSun" panose="02010600030101010101" pitchFamily="2" charset="-122"/>
              </a:rPr>
              <a:t>14,15</a:t>
            </a:r>
            <a:endParaRPr lang="en-US" sz="2000" dirty="0">
              <a:effectLst/>
              <a:latin typeface="Courier New" panose="02070309020205020404" pitchFamily="49" charset="0"/>
              <a:ea typeface="SimSun" panose="02010600030101010101" pitchFamily="2" charset="-122"/>
            </a:endParaRPr>
          </a:p>
          <a:p>
            <a:pPr marL="0" marR="0">
              <a:spcBef>
                <a:spcPts val="0"/>
              </a:spcBef>
              <a:spcAft>
                <a:spcPts val="1000"/>
              </a:spcAft>
            </a:pPr>
            <a:r>
              <a:rPr lang="en-US" sz="2000" b="1" dirty="0">
                <a:effectLst/>
                <a:latin typeface="Times New Roman" panose="02020603050405020304" pitchFamily="18" charset="0"/>
                <a:ea typeface="SimSun" panose="02010600030101010101" pitchFamily="2" charset="-122"/>
              </a:rPr>
              <a:t>S</a:t>
            </a:r>
            <a:r>
              <a:rPr lang="en-US" sz="2000" b="1" baseline="-25000" dirty="0">
                <a:effectLst/>
                <a:latin typeface="Times New Roman" panose="02020603050405020304" pitchFamily="18" charset="0"/>
                <a:ea typeface="SimSun" panose="02010600030101010101" pitchFamily="2" charset="-122"/>
              </a:rPr>
              <a:t>1,10</a:t>
            </a:r>
            <a:r>
              <a:rPr lang="en-US" sz="2000" b="1" dirty="0">
                <a:effectLst/>
                <a:latin typeface="Times New Roman" panose="02020603050405020304" pitchFamily="18" charset="0"/>
                <a:ea typeface="SimSun" panose="02010600030101010101" pitchFamily="2" charset="-122"/>
              </a:rPr>
              <a:t>		T</a:t>
            </a:r>
            <a:r>
              <a:rPr lang="en-US" sz="2000" b="1" baseline="-25000" dirty="0">
                <a:effectLst/>
                <a:latin typeface="Times New Roman" panose="02020603050405020304" pitchFamily="18" charset="0"/>
                <a:ea typeface="SimSun" panose="02010600030101010101" pitchFamily="2" charset="-122"/>
              </a:rPr>
              <a:t>11,16</a:t>
            </a:r>
            <a:endParaRPr lang="en-US" sz="2000" dirty="0">
              <a:effectLst/>
              <a:latin typeface="Courier New" panose="02070309020205020404" pitchFamily="49" charset="0"/>
              <a:ea typeface="SimSun" panose="02010600030101010101" pitchFamily="2" charset="-122"/>
            </a:endParaRPr>
          </a:p>
        </p:txBody>
      </p:sp>
      <p:sp>
        <p:nvSpPr>
          <p:cNvPr id="3" name="TextBox 2"/>
          <p:cNvSpPr txBox="1"/>
          <p:nvPr/>
        </p:nvSpPr>
        <p:spPr>
          <a:xfrm>
            <a:off x="1597981" y="4882718"/>
            <a:ext cx="1669002" cy="461665"/>
          </a:xfrm>
          <a:prstGeom prst="rect">
            <a:avLst/>
          </a:prstGeom>
          <a:noFill/>
        </p:spPr>
        <p:txBody>
          <a:bodyPr wrap="square" rtlCol="0">
            <a:spAutoFit/>
          </a:bodyPr>
          <a:lstStyle/>
          <a:p>
            <a:r>
              <a:rPr lang="en-US" sz="2400" strike="sngStrike" dirty="0"/>
              <a:t>Figure 3.3</a:t>
            </a:r>
          </a:p>
        </p:txBody>
      </p:sp>
      <p:sp>
        <p:nvSpPr>
          <p:cNvPr id="31" name="Rectangle 30">
            <a:extLst>
              <a:ext uri="{FF2B5EF4-FFF2-40B4-BE49-F238E27FC236}">
                <a16:creationId xmlns:a16="http://schemas.microsoft.com/office/drawing/2014/main" id="{D7324021-711B-418A-8FAB-E25D60B63F50}"/>
              </a:ext>
            </a:extLst>
          </p:cNvPr>
          <p:cNvSpPr/>
          <p:nvPr/>
        </p:nvSpPr>
        <p:spPr>
          <a:xfrm>
            <a:off x="1269378" y="308328"/>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
        <p:nvSpPr>
          <p:cNvPr id="32" name="TextBox 31">
            <a:extLst>
              <a:ext uri="{FF2B5EF4-FFF2-40B4-BE49-F238E27FC236}">
                <a16:creationId xmlns:a16="http://schemas.microsoft.com/office/drawing/2014/main" id="{99DC9343-A31D-4821-BFCB-287A069A2DF2}"/>
              </a:ext>
            </a:extLst>
          </p:cNvPr>
          <p:cNvSpPr txBox="1"/>
          <p:nvPr/>
        </p:nvSpPr>
        <p:spPr>
          <a:xfrm>
            <a:off x="3394726" y="4882718"/>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p>
        </p:txBody>
      </p:sp>
    </p:spTree>
    <p:extLst>
      <p:ext uri="{BB962C8B-B14F-4D97-AF65-F5344CB8AC3E}">
        <p14:creationId xmlns:p14="http://schemas.microsoft.com/office/powerpoint/2010/main" val="13932704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260788"/>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3/6</a:t>
            </a:r>
            <a:endParaRPr kumimoji="0" lang="en-US" altLang="zh-C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504984"/>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endCxn id="24" idx="3"/>
          </p:cNvCxnSpPr>
          <p:nvPr/>
        </p:nvCxnSpPr>
        <p:spPr bwMode="auto">
          <a:xfrm flipV="1">
            <a:off x="2219371" y="1695383"/>
            <a:ext cx="936262" cy="803106"/>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522711"/>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634169"/>
            <a:ext cx="1324466" cy="82082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633283"/>
            <a:ext cx="722752" cy="1789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194688" y="2627665"/>
            <a:ext cx="664240" cy="36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776998"/>
            <a:ext cx="7620" cy="67437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stCxn id="26" idx="3"/>
            <a:endCxn id="29" idx="7"/>
          </p:cNvCxnSpPr>
          <p:nvPr/>
        </p:nvCxnSpPr>
        <p:spPr bwMode="auto">
          <a:xfrm flipH="1">
            <a:off x="5954401" y="1709117"/>
            <a:ext cx="1004964" cy="7510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643018"/>
            <a:ext cx="0" cy="7359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1766906"/>
            <a:ext cx="0" cy="77372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142354" y="2628024"/>
            <a:ext cx="664240" cy="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749179"/>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564012" y="1724199"/>
            <a:ext cx="0" cy="67373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701677" y="773212"/>
            <a:ext cx="8218587"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                       F               C                         B</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Times New Roman" panose="02020603050405020304" pitchFamily="18" charset="0"/>
                <a:cs typeface="Times New Roman" panose="02020603050405020304" pitchFamily="18" charset="0"/>
              </a:rPr>
              <a:t>                        C                      </a:t>
            </a:r>
            <a:r>
              <a:rPr lang="en-US" altLang="en-US" sz="2400" dirty="0" err="1">
                <a:latin typeface="Times New Roman" panose="02020603050405020304" pitchFamily="18" charset="0"/>
                <a:cs typeface="Times New Roman" panose="02020603050405020304" pitchFamily="18" charset="0"/>
              </a:rPr>
              <a:t>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t>
            </a:r>
            <a:endParaRPr lang="en-US" altLang="en-US" sz="2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cs typeface="Times New Roman" panose="02020603050405020304" pitchFamily="18" charset="0"/>
              </a:rPr>
              <a:t>           x                       w                      v                       u</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F            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B                                                                                       </a:t>
            </a:r>
            <a:r>
              <a:rPr lang="en-US" altLang="en-US" sz="2400" dirty="0" err="1">
                <a:latin typeface="Times New Roman" panose="02020603050405020304" pitchFamily="18" charset="0"/>
                <a:cs typeface="Times New Roman" panose="02020603050405020304" pitchFamily="18" charset="0"/>
              </a:rPr>
              <a:t>B</a:t>
            </a:r>
            <a:r>
              <a:rPr lang="en-US" altLang="en-US" sz="2400" dirty="0">
                <a:latin typeface="Times New Roman" panose="02020603050405020304" pitchFamily="18" charset="0"/>
                <a:cs typeface="Times New Roman" panose="02020603050405020304" pitchFamily="18" charset="0"/>
              </a:rPr>
              <a:t>   </a:t>
            </a:r>
            <a:endParaRPr lang="en-US" altLang="en-US" sz="2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C                       </a:t>
            </a:r>
            <a:r>
              <a:rPr lang="en-US" altLang="en-US" sz="2400" dirty="0" err="1">
                <a:latin typeface="Times New Roman" panose="02020603050405020304" pitchFamily="18" charset="0"/>
                <a:cs typeface="Times New Roman" panose="02020603050405020304" pitchFamily="18" charset="0"/>
              </a:rPr>
              <a:t>C</a:t>
            </a:r>
            <a:endParaRPr lang="en-US" altLang="en-US" sz="2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Times New Roman" panose="02020603050405020304" pitchFamily="18" charset="0"/>
                <a:cs typeface="Times New Roman" panose="02020603050405020304" pitchFamily="18" charset="0"/>
              </a:rPr>
              <a:t>                                          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cs typeface="Times New Roman" panose="02020603050405020304" pitchFamily="18" charset="0"/>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278515"/>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292986"/>
            <a:ext cx="1295788"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295039"/>
            <a:ext cx="1278334" cy="48512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389087"/>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383469"/>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390706"/>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12</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381278"/>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Rectangle 50"/>
          <p:cNvSpPr/>
          <p:nvPr/>
        </p:nvSpPr>
        <p:spPr>
          <a:xfrm>
            <a:off x="8402177" y="562234"/>
            <a:ext cx="2664099" cy="3046988"/>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s  →	z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w</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t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v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u</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u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v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t</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v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w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s</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w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x</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x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z</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y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x</a:t>
            </a:r>
            <a:endParaRPr lang="en-US" sz="2400"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z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y  </a:t>
            </a:r>
            <a:r>
              <a:rPr lang="en-US" sz="2400" b="1" dirty="0">
                <a:latin typeface="Cambria Math" panose="02040503050406030204" pitchFamily="18" charset="0"/>
                <a:ea typeface="SimSun" panose="02010600030101010101" pitchFamily="2" charset="-122"/>
                <a:cs typeface="Times New Roman" panose="02020603050405020304" pitchFamily="18" charset="0"/>
              </a:rPr>
              <a:t>→</a:t>
            </a:r>
            <a:r>
              <a:rPr lang="en-US" sz="2400" b="1" dirty="0">
                <a:latin typeface="Times New Roman" panose="02020603050405020304" pitchFamily="18" charset="0"/>
                <a:ea typeface="SimSun" panose="02010600030101010101" pitchFamily="2" charset="-122"/>
              </a:rPr>
              <a:t>	w </a:t>
            </a:r>
            <a:endParaRPr lang="en-US" sz="2400" dirty="0"/>
          </a:p>
        </p:txBody>
      </p:sp>
      <p:sp>
        <p:nvSpPr>
          <p:cNvPr id="3" name="TextBox 2"/>
          <p:cNvSpPr txBox="1"/>
          <p:nvPr/>
        </p:nvSpPr>
        <p:spPr>
          <a:xfrm>
            <a:off x="5668383" y="5786517"/>
            <a:ext cx="4966362"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p>
          <a:p>
            <a:r>
              <a:rPr lang="en-US" sz="2400" dirty="0">
                <a:solidFill>
                  <a:srgbClr val="FF0000"/>
                </a:solidFill>
                <a:latin typeface="Times New Roman" panose="02020603050405020304" pitchFamily="18" charset="0"/>
                <a:cs typeface="Times New Roman" panose="02020603050405020304" pitchFamily="18" charset="0"/>
              </a:rPr>
              <a:t>DFS Traversal’s  Tree Forest Structure</a:t>
            </a:r>
          </a:p>
        </p:txBody>
      </p:sp>
      <p:sp>
        <p:nvSpPr>
          <p:cNvPr id="37" name="Rectangle 36">
            <a:extLst>
              <a:ext uri="{FF2B5EF4-FFF2-40B4-BE49-F238E27FC236}">
                <a16:creationId xmlns:a16="http://schemas.microsoft.com/office/drawing/2014/main" id="{D3C9549F-EF43-42AE-A252-B0F6CD1B41AC}"/>
              </a:ext>
            </a:extLst>
          </p:cNvPr>
          <p:cNvSpPr/>
          <p:nvPr/>
        </p:nvSpPr>
        <p:spPr>
          <a:xfrm>
            <a:off x="1150141" y="89226"/>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
        <p:nvSpPr>
          <p:cNvPr id="38" name="Oval 437">
            <a:extLst>
              <a:ext uri="{FF2B5EF4-FFF2-40B4-BE49-F238E27FC236}">
                <a16:creationId xmlns:a16="http://schemas.microsoft.com/office/drawing/2014/main" id="{E752D719-5F8E-4D50-8C59-13F346BF8B66}"/>
              </a:ext>
            </a:extLst>
          </p:cNvPr>
          <p:cNvSpPr>
            <a:spLocks noChangeArrowheads="1"/>
          </p:cNvSpPr>
          <p:nvPr/>
        </p:nvSpPr>
        <p:spPr bwMode="auto">
          <a:xfrm>
            <a:off x="2119853" y="3364241"/>
            <a:ext cx="1295788"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a:t>
            </a:r>
            <a:endParaRPr kumimoji="0" lang="en-US" altLang="zh-C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Oval 437">
            <a:extLst>
              <a:ext uri="{FF2B5EF4-FFF2-40B4-BE49-F238E27FC236}">
                <a16:creationId xmlns:a16="http://schemas.microsoft.com/office/drawing/2014/main" id="{9D156574-3077-4EF1-9DCA-938651763E61}"/>
              </a:ext>
            </a:extLst>
          </p:cNvPr>
          <p:cNvSpPr>
            <a:spLocks noChangeArrowheads="1"/>
          </p:cNvSpPr>
          <p:nvPr/>
        </p:nvSpPr>
        <p:spPr bwMode="auto">
          <a:xfrm>
            <a:off x="2170191" y="4192036"/>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dirty="0">
                <a:latin typeface="Times New Roman" panose="02020603050405020304" pitchFamily="18" charset="0"/>
                <a:ea typeface="SimSun" panose="02010600030101010101" pitchFamily="2" charset="-122"/>
                <a:cs typeface="Times New Roman" panose="02020603050405020304" pitchFamily="18" charset="0"/>
              </a:rPr>
              <a:t>2</a:t>
            </a:r>
            <a:r>
              <a:rPr kumimoji="0" lang="en-US"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/9</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a:t>
            </a:r>
            <a:endParaRPr kumimoji="0" lang="en-US" altLang="zh-C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Oval 437">
            <a:extLst>
              <a:ext uri="{FF2B5EF4-FFF2-40B4-BE49-F238E27FC236}">
                <a16:creationId xmlns:a16="http://schemas.microsoft.com/office/drawing/2014/main" id="{62541B48-A636-4DD6-910C-823F48FD55C5}"/>
              </a:ext>
            </a:extLst>
          </p:cNvPr>
          <p:cNvSpPr>
            <a:spLocks noChangeArrowheads="1"/>
          </p:cNvSpPr>
          <p:nvPr/>
        </p:nvSpPr>
        <p:spPr bwMode="auto">
          <a:xfrm>
            <a:off x="2219371" y="5014864"/>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dirty="0">
                <a:latin typeface="Times New Roman" panose="02020603050405020304" pitchFamily="18" charset="0"/>
                <a:ea typeface="SimSun" panose="02010600030101010101" pitchFamily="2" charset="-122"/>
                <a:cs typeface="Times New Roman" panose="02020603050405020304" pitchFamily="18" charset="0"/>
              </a:rPr>
              <a:t>3/6</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y</a:t>
            </a:r>
            <a:endParaRPr kumimoji="0" lang="en-US" altLang="zh-C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Oval 437">
            <a:extLst>
              <a:ext uri="{FF2B5EF4-FFF2-40B4-BE49-F238E27FC236}">
                <a16:creationId xmlns:a16="http://schemas.microsoft.com/office/drawing/2014/main" id="{BA14BEC3-A5CC-4FFB-A3EB-A9231322B892}"/>
              </a:ext>
            </a:extLst>
          </p:cNvPr>
          <p:cNvSpPr>
            <a:spLocks noChangeArrowheads="1"/>
          </p:cNvSpPr>
          <p:nvPr/>
        </p:nvSpPr>
        <p:spPr bwMode="auto">
          <a:xfrm>
            <a:off x="2228560" y="5844661"/>
            <a:ext cx="117612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dirty="0">
                <a:latin typeface="Times New Roman" panose="02020603050405020304" pitchFamily="18" charset="0"/>
                <a:ea typeface="SimSun" panose="02010600030101010101" pitchFamily="2" charset="-122"/>
                <a:cs typeface="Times New Roman" panose="02020603050405020304" pitchFamily="18" charset="0"/>
              </a:rPr>
              <a:t>4/5</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endParaRPr kumimoji="0" lang="en-US" altLang="zh-C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3" name="Oval 437">
            <a:extLst>
              <a:ext uri="{FF2B5EF4-FFF2-40B4-BE49-F238E27FC236}">
                <a16:creationId xmlns:a16="http://schemas.microsoft.com/office/drawing/2014/main" id="{181784A8-56A8-44EE-B356-F21B479238EF}"/>
              </a:ext>
            </a:extLst>
          </p:cNvPr>
          <p:cNvSpPr>
            <a:spLocks noChangeArrowheads="1"/>
          </p:cNvSpPr>
          <p:nvPr/>
        </p:nvSpPr>
        <p:spPr bwMode="auto">
          <a:xfrm>
            <a:off x="3896132" y="5023677"/>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dirty="0">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/8</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a:t>
            </a:r>
            <a:endParaRPr kumimoji="0" lang="en-US" altLang="zh-C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Oval 437">
            <a:extLst>
              <a:ext uri="{FF2B5EF4-FFF2-40B4-BE49-F238E27FC236}">
                <a16:creationId xmlns:a16="http://schemas.microsoft.com/office/drawing/2014/main" id="{0C78F764-6F14-4556-B486-1D44B0900499}"/>
              </a:ext>
            </a:extLst>
          </p:cNvPr>
          <p:cNvSpPr>
            <a:spLocks noChangeArrowheads="1"/>
          </p:cNvSpPr>
          <p:nvPr/>
        </p:nvSpPr>
        <p:spPr bwMode="auto">
          <a:xfrm>
            <a:off x="6747686" y="4192036"/>
            <a:ext cx="1278334" cy="48512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dirty="0">
                <a:latin typeface="Times New Roman" panose="02020603050405020304" pitchFamily="18" charset="0"/>
                <a:ea typeface="SimSun" panose="02010600030101010101" pitchFamily="2" charset="-122"/>
                <a:cs typeface="Times New Roman" panose="02020603050405020304" pitchFamily="18" charset="0"/>
              </a:rPr>
              <a:t>11</a:t>
            </a:r>
            <a:r>
              <a:rPr kumimoji="0" lang="en-US"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/16 </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a:t>
            </a:r>
            <a:endParaRPr kumimoji="0" lang="en-US" altLang="zh-C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5" name="Oval 437">
            <a:extLst>
              <a:ext uri="{FF2B5EF4-FFF2-40B4-BE49-F238E27FC236}">
                <a16:creationId xmlns:a16="http://schemas.microsoft.com/office/drawing/2014/main" id="{6A53CD52-D7B4-4D3C-9069-557EB8A77819}"/>
              </a:ext>
            </a:extLst>
          </p:cNvPr>
          <p:cNvSpPr>
            <a:spLocks noChangeArrowheads="1"/>
          </p:cNvSpPr>
          <p:nvPr/>
        </p:nvSpPr>
        <p:spPr bwMode="auto">
          <a:xfrm>
            <a:off x="5861151" y="5049916"/>
            <a:ext cx="1309558" cy="48512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dirty="0">
                <a:latin typeface="Times New Roman" panose="02020603050405020304" pitchFamily="18" charset="0"/>
                <a:ea typeface="SimSun" panose="02010600030101010101" pitchFamily="2" charset="-122"/>
                <a:cs typeface="Times New Roman" panose="02020603050405020304" pitchFamily="18" charset="0"/>
              </a:rPr>
              <a:t>12</a:t>
            </a:r>
            <a:r>
              <a:rPr kumimoji="0" lang="en-US"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 </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t>
            </a:r>
            <a:endParaRPr kumimoji="0" lang="en-US" altLang="zh-C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7" name="Oval 437">
            <a:extLst>
              <a:ext uri="{FF2B5EF4-FFF2-40B4-BE49-F238E27FC236}">
                <a16:creationId xmlns:a16="http://schemas.microsoft.com/office/drawing/2014/main" id="{7B3ACF60-34D6-4A6C-BA72-EAE2A9A598BF}"/>
              </a:ext>
            </a:extLst>
          </p:cNvPr>
          <p:cNvSpPr>
            <a:spLocks noChangeArrowheads="1"/>
          </p:cNvSpPr>
          <p:nvPr/>
        </p:nvSpPr>
        <p:spPr bwMode="auto">
          <a:xfrm>
            <a:off x="7723762" y="5014864"/>
            <a:ext cx="1440533" cy="520174"/>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dirty="0">
                <a:latin typeface="Times New Roman" panose="02020603050405020304" pitchFamily="18" charset="0"/>
                <a:ea typeface="SimSun" panose="02010600030101010101" pitchFamily="2" charset="-122"/>
                <a:cs typeface="Times New Roman" panose="02020603050405020304" pitchFamily="18" charset="0"/>
              </a:rPr>
              <a:t>14</a:t>
            </a:r>
            <a:r>
              <a:rPr kumimoji="0" lang="en-US"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/15 </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a:t>
            </a:r>
            <a:endParaRPr kumimoji="0" lang="en-US" altLang="zh-C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59" name="Straight Arrow Connector 58">
            <a:extLst>
              <a:ext uri="{FF2B5EF4-FFF2-40B4-BE49-F238E27FC236}">
                <a16:creationId xmlns:a16="http://schemas.microsoft.com/office/drawing/2014/main" id="{A4C10AA6-D285-4594-B483-0F8A843051AB}"/>
              </a:ext>
            </a:extLst>
          </p:cNvPr>
          <p:cNvCxnSpPr>
            <a:stCxn id="38" idx="4"/>
            <a:endCxn id="39" idx="0"/>
          </p:cNvCxnSpPr>
          <p:nvPr/>
        </p:nvCxnSpPr>
        <p:spPr>
          <a:xfrm>
            <a:off x="2767747" y="3852632"/>
            <a:ext cx="11109" cy="339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6C5A78E-78D1-4C5F-9F8A-1C69CA8A3747}"/>
              </a:ext>
            </a:extLst>
          </p:cNvPr>
          <p:cNvCxnSpPr/>
          <p:nvPr/>
        </p:nvCxnSpPr>
        <p:spPr>
          <a:xfrm>
            <a:off x="2784166" y="4686208"/>
            <a:ext cx="11109" cy="339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EF03A36-A4D2-439A-9C7F-48B27CFAFFCC}"/>
              </a:ext>
            </a:extLst>
          </p:cNvPr>
          <p:cNvCxnSpPr/>
          <p:nvPr/>
        </p:nvCxnSpPr>
        <p:spPr>
          <a:xfrm>
            <a:off x="2822480" y="5492507"/>
            <a:ext cx="11109" cy="3394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399F3BA-F1A9-43DC-AAB8-625763835FDC}"/>
              </a:ext>
            </a:extLst>
          </p:cNvPr>
          <p:cNvCxnSpPr>
            <a:cxnSpLocks/>
            <a:endCxn id="43" idx="0"/>
          </p:cNvCxnSpPr>
          <p:nvPr/>
        </p:nvCxnSpPr>
        <p:spPr>
          <a:xfrm>
            <a:off x="2784166" y="4693826"/>
            <a:ext cx="1742642" cy="3298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B1AE8F8-2C1D-4365-816E-9272558DC5F4}"/>
              </a:ext>
            </a:extLst>
          </p:cNvPr>
          <p:cNvCxnSpPr>
            <a:cxnSpLocks/>
            <a:stCxn id="47" idx="4"/>
            <a:endCxn id="55" idx="0"/>
          </p:cNvCxnSpPr>
          <p:nvPr/>
        </p:nvCxnSpPr>
        <p:spPr>
          <a:xfrm flipH="1">
            <a:off x="6515930" y="4677158"/>
            <a:ext cx="870923" cy="3727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C6C6A98-540C-490D-BF78-A25735458EC2}"/>
              </a:ext>
            </a:extLst>
          </p:cNvPr>
          <p:cNvCxnSpPr>
            <a:cxnSpLocks/>
            <a:stCxn id="47" idx="4"/>
            <a:endCxn id="57" idx="0"/>
          </p:cNvCxnSpPr>
          <p:nvPr/>
        </p:nvCxnSpPr>
        <p:spPr>
          <a:xfrm>
            <a:off x="7386853" y="4677158"/>
            <a:ext cx="1057176" cy="3377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2DE191E-57BF-4E35-8935-1EE4D123DEC6}"/>
              </a:ext>
            </a:extLst>
          </p:cNvPr>
          <p:cNvCxnSpPr>
            <a:cxnSpLocks/>
            <a:endCxn id="41" idx="6"/>
          </p:cNvCxnSpPr>
          <p:nvPr/>
        </p:nvCxnSpPr>
        <p:spPr>
          <a:xfrm flipH="1">
            <a:off x="3404684" y="5514937"/>
            <a:ext cx="1133558" cy="57392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61C6D17-C151-4D97-9E53-19DC45A2F686}"/>
              </a:ext>
            </a:extLst>
          </p:cNvPr>
          <p:cNvCxnSpPr>
            <a:cxnSpLocks/>
          </p:cNvCxnSpPr>
          <p:nvPr/>
        </p:nvCxnSpPr>
        <p:spPr>
          <a:xfrm flipH="1">
            <a:off x="7152015" y="5312202"/>
            <a:ext cx="553053" cy="175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00B1D56-AA5C-4548-B6A9-960536BF94A1}"/>
              </a:ext>
            </a:extLst>
          </p:cNvPr>
          <p:cNvCxnSpPr>
            <a:cxnSpLocks/>
          </p:cNvCxnSpPr>
          <p:nvPr/>
        </p:nvCxnSpPr>
        <p:spPr>
          <a:xfrm flipH="1" flipV="1">
            <a:off x="5157483" y="5286968"/>
            <a:ext cx="703668" cy="2460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4A682C2-6E53-4345-A6DA-5B9825E77302}"/>
              </a:ext>
            </a:extLst>
          </p:cNvPr>
          <p:cNvCxnSpPr>
            <a:cxnSpLocks/>
            <a:endCxn id="38" idx="6"/>
          </p:cNvCxnSpPr>
          <p:nvPr/>
        </p:nvCxnSpPr>
        <p:spPr>
          <a:xfrm flipH="1" flipV="1">
            <a:off x="3415641" y="3608437"/>
            <a:ext cx="2726714" cy="150264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D0DC515-6A65-4741-BBDE-48B4948ADFC3}"/>
              </a:ext>
            </a:extLst>
          </p:cNvPr>
          <p:cNvCxnSpPr>
            <a:cxnSpLocks/>
            <a:endCxn id="43" idx="0"/>
          </p:cNvCxnSpPr>
          <p:nvPr/>
        </p:nvCxnSpPr>
        <p:spPr>
          <a:xfrm>
            <a:off x="2977359" y="3857599"/>
            <a:ext cx="1549449" cy="116607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A1217C1-CF5A-4155-AC87-4BE97B7DB7A1}"/>
              </a:ext>
            </a:extLst>
          </p:cNvPr>
          <p:cNvCxnSpPr>
            <a:cxnSpLocks/>
            <a:endCxn id="47" idx="6"/>
          </p:cNvCxnSpPr>
          <p:nvPr/>
        </p:nvCxnSpPr>
        <p:spPr>
          <a:xfrm flipH="1" flipV="1">
            <a:off x="8026020" y="4434597"/>
            <a:ext cx="523552" cy="58195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id="{C1866043-CA59-4009-AB9E-293B3240AE2C}"/>
              </a:ext>
            </a:extLst>
          </p:cNvPr>
          <p:cNvCxnSpPr>
            <a:stCxn id="41" idx="2"/>
            <a:endCxn id="39" idx="2"/>
          </p:cNvCxnSpPr>
          <p:nvPr/>
        </p:nvCxnSpPr>
        <p:spPr>
          <a:xfrm rot="10800000">
            <a:off x="2170192" y="4436233"/>
            <a:ext cx="58369" cy="1652625"/>
          </a:xfrm>
          <a:prstGeom prst="curvedConnector3">
            <a:avLst>
              <a:gd name="adj1" fmla="val 491646"/>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0612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136431" y="165363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620924" y="1796460"/>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6080865" y="177194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37788" y="1841803"/>
            <a:ext cx="26947" cy="55893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79481" y="909880"/>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8"/>
            <a:ext cx="1295788"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98621" y="135341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41462" y="5566958"/>
            <a:ext cx="3027285" cy="830997"/>
          </a:xfrm>
          <a:prstGeom prst="rect">
            <a:avLst/>
          </a:prstGeom>
          <a:noFill/>
        </p:spPr>
        <p:txBody>
          <a:bodyPr wrap="square" rtlCol="0">
            <a:spAutoFit/>
          </a:bodyPr>
          <a:lstStyle/>
          <a:p>
            <a:r>
              <a:rPr lang="en-US" sz="2400" strike="sngStrike" dirty="0"/>
              <a:t>Figure 3.3</a:t>
            </a:r>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p:sp>
        <p:nvSpPr>
          <p:cNvPr id="32" name="TextBox 31">
            <a:extLst>
              <a:ext uri="{FF2B5EF4-FFF2-40B4-BE49-F238E27FC236}">
                <a16:creationId xmlns:a16="http://schemas.microsoft.com/office/drawing/2014/main" id="{6F068701-9D08-4DF7-81E1-17EC560A63DE}"/>
              </a:ext>
            </a:extLst>
          </p:cNvPr>
          <p:cNvSpPr txBox="1"/>
          <p:nvPr/>
        </p:nvSpPr>
        <p:spPr>
          <a:xfrm>
            <a:off x="1255180" y="5227757"/>
            <a:ext cx="1599924" cy="47700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2662899112"/>
                  </p:ext>
                </p:extLst>
              </p:nvPr>
            </p:nvGraphicFramePr>
            <p:xfrm>
              <a:off x="5605329"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s0</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2662899112"/>
                  </p:ext>
                </p:extLst>
              </p:nvPr>
            </p:nvGraphicFramePr>
            <p:xfrm>
              <a:off x="5605329"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1282"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s0</a:t>
                          </a:r>
                        </a:p>
                      </a:txBody>
                      <a:tcPr/>
                    </a:tc>
                    <a:tc>
                      <a:txBody>
                        <a:bodyPr/>
                        <a:lstStyle/>
                        <a:p>
                          <a:endParaRPr lang="en-US"/>
                        </a:p>
                      </a:txBody>
                      <a:tcPr>
                        <a:blipFill>
                          <a:blip r:embed="rId2"/>
                          <a:stretch>
                            <a:fillRect l="-802564" t="-109091" r="-3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2564"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1282"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endParaRPr lang="en-US"/>
                        </a:p>
                      </a:txBody>
                      <a:tcPr>
                        <a:blipFill>
                          <a:blip r:embed="rId2"/>
                          <a:stretch>
                            <a:fillRect l="-802564" t="-212308" r="-3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2564"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1282"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endParaRPr lang="en-US"/>
                        </a:p>
                      </a:txBody>
                      <a:tcPr>
                        <a:blipFill>
                          <a:blip r:embed="rId2"/>
                          <a:stretch>
                            <a:fillRect l="-802564" t="-312308" r="-3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2564"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1282"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endParaRPr lang="en-US"/>
                        </a:p>
                      </a:txBody>
                      <a:tcPr>
                        <a:blipFill>
                          <a:blip r:embed="rId2"/>
                          <a:stretch>
                            <a:fillRect l="-802564" t="-412308" r="-3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2564"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tc>
                    <a:tc>
                      <a:txBody>
                        <a:bodyPr/>
                        <a:lstStyle/>
                        <a:p>
                          <a:endParaRPr lang="en-US"/>
                        </a:p>
                      </a:txBody>
                      <a:tcPr>
                        <a:blipFill>
                          <a:blip r:embed="rId2"/>
                          <a:stretch>
                            <a:fillRect l="-802564" t="-512308" r="-305128"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tc>
                    <a:tc>
                      <a:txBody>
                        <a:bodyPr/>
                        <a:lstStyle/>
                        <a:p>
                          <a:endParaRPr lang="en-US"/>
                        </a:p>
                      </a:txBody>
                      <a:tcPr>
                        <a:blipFill>
                          <a:blip r:embed="rId2"/>
                          <a:stretch>
                            <a:fillRect l="-802564" t="-603030" r="-305128"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y0</a:t>
                          </a:r>
                        </a:p>
                      </a:txBody>
                      <a:tcPr/>
                    </a:tc>
                    <a:tc>
                      <a:txBody>
                        <a:bodyPr/>
                        <a:lstStyle/>
                        <a:p>
                          <a:endParaRPr lang="en-US"/>
                        </a:p>
                      </a:txBody>
                      <a:tcPr>
                        <a:blipFill>
                          <a:blip r:embed="rId2"/>
                          <a:stretch>
                            <a:fillRect l="-802564" t="-713846" r="-305128"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1282"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z0</a:t>
                          </a:r>
                        </a:p>
                      </a:txBody>
                      <a:tcPr/>
                    </a:tc>
                    <a:tc>
                      <a:txBody>
                        <a:bodyPr/>
                        <a:lstStyle/>
                        <a:p>
                          <a:endParaRPr lang="en-US"/>
                        </a:p>
                      </a:txBody>
                      <a:tcPr>
                        <a:blipFill>
                          <a:blip r:embed="rId2"/>
                          <a:stretch>
                            <a:fillRect l="-802564" t="-813846" r="-3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2564"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5" name="Table 35">
            <a:extLst>
              <a:ext uri="{FF2B5EF4-FFF2-40B4-BE49-F238E27FC236}">
                <a16:creationId xmlns:a16="http://schemas.microsoft.com/office/drawing/2014/main" id="{3B29EB2A-1C1E-4064-98FC-09CC9CC6EC4D}"/>
              </a:ext>
            </a:extLst>
          </p:cNvPr>
          <p:cNvGraphicFramePr>
            <a:graphicFrameLocks noGrp="1"/>
          </p:cNvGraphicFramePr>
          <p:nvPr>
            <p:extLst>
              <p:ext uri="{D42A27DB-BD31-4B8C-83A1-F6EECF244321}">
                <p14:modId xmlns:p14="http://schemas.microsoft.com/office/powerpoint/2010/main" val="3451928264"/>
              </p:ext>
            </p:extLst>
          </p:nvPr>
        </p:nvGraphicFramePr>
        <p:xfrm>
          <a:off x="8457855" y="1397801"/>
          <a:ext cx="3026376" cy="37084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Tree>
    <p:extLst>
      <p:ext uri="{BB962C8B-B14F-4D97-AF65-F5344CB8AC3E}">
        <p14:creationId xmlns:p14="http://schemas.microsoft.com/office/powerpoint/2010/main" val="3672549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136431" y="165363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620924" y="1796460"/>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6080865" y="177194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37788" y="1841803"/>
            <a:ext cx="26947" cy="55893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79481" y="909880"/>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9"/>
            <a:ext cx="1295788"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98621" y="135341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94715" y="725014"/>
            <a:ext cx="302728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endParaRPr lang="en-US" sz="2400" strike="sngStrike" dirty="0"/>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358970491"/>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s1</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358970491"/>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7692"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2564"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s1</a:t>
                          </a:r>
                        </a:p>
                      </a:txBody>
                      <a:tcPr/>
                    </a:tc>
                    <a:tc>
                      <a:txBody>
                        <a:bodyPr/>
                        <a:lstStyle/>
                        <a:p>
                          <a:endParaRPr lang="en-US"/>
                        </a:p>
                      </a:txBody>
                      <a:tcPr>
                        <a:blipFill>
                          <a:blip r:embed="rId2"/>
                          <a:stretch>
                            <a:fillRect l="-802564" t="-109091" r="-3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3846"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7692"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endParaRPr lang="en-US"/>
                        </a:p>
                      </a:txBody>
                      <a:tcPr>
                        <a:blipFill>
                          <a:blip r:embed="rId2"/>
                          <a:stretch>
                            <a:fillRect l="-802564" t="-212308" r="-3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7692"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endParaRPr lang="en-US"/>
                        </a:p>
                      </a:txBody>
                      <a:tcPr>
                        <a:blipFill>
                          <a:blip r:embed="rId2"/>
                          <a:stretch>
                            <a:fillRect l="-802564" t="-312308" r="-3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7692"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2564"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endParaRPr lang="en-US"/>
                        </a:p>
                      </a:txBody>
                      <a:tcPr>
                        <a:blipFill>
                          <a:blip r:embed="rId2"/>
                          <a:stretch>
                            <a:fillRect l="-802564" t="-412308" r="-3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3846"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7692"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tc>
                    <a:tc>
                      <a:txBody>
                        <a:bodyPr/>
                        <a:lstStyle/>
                        <a:p>
                          <a:endParaRPr lang="en-US"/>
                        </a:p>
                      </a:txBody>
                      <a:tcPr>
                        <a:blipFill>
                          <a:blip r:embed="rId2"/>
                          <a:stretch>
                            <a:fillRect l="-802564" t="-512308" r="-3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7692"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tc>
                    <a:tc>
                      <a:txBody>
                        <a:bodyPr/>
                        <a:lstStyle/>
                        <a:p>
                          <a:endParaRPr lang="en-US"/>
                        </a:p>
                      </a:txBody>
                      <a:tcPr>
                        <a:blipFill>
                          <a:blip r:embed="rId2"/>
                          <a:stretch>
                            <a:fillRect l="-802564" t="-603030" r="-3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7692"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y0</a:t>
                          </a:r>
                        </a:p>
                      </a:txBody>
                      <a:tcPr/>
                    </a:tc>
                    <a:tc>
                      <a:txBody>
                        <a:bodyPr/>
                        <a:lstStyle/>
                        <a:p>
                          <a:endParaRPr lang="en-US"/>
                        </a:p>
                      </a:txBody>
                      <a:tcPr>
                        <a:blipFill>
                          <a:blip r:embed="rId2"/>
                          <a:stretch>
                            <a:fillRect l="-802564" t="-713846" r="-3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7692"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2564"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z0</a:t>
                          </a:r>
                        </a:p>
                      </a:txBody>
                      <a:tcPr/>
                    </a:tc>
                    <a:tc>
                      <a:txBody>
                        <a:bodyPr/>
                        <a:lstStyle/>
                        <a:p>
                          <a:endParaRPr lang="en-US"/>
                        </a:p>
                      </a:txBody>
                      <a:tcPr>
                        <a:blipFill>
                          <a:blip r:embed="rId2"/>
                          <a:stretch>
                            <a:fillRect l="-802564" t="-813846" r="-3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3846"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3" name="Table 35">
            <a:extLst>
              <a:ext uri="{FF2B5EF4-FFF2-40B4-BE49-F238E27FC236}">
                <a16:creationId xmlns:a16="http://schemas.microsoft.com/office/drawing/2014/main" id="{529DB065-0363-49F3-A5D0-14B18B5FF3F7}"/>
              </a:ext>
            </a:extLst>
          </p:cNvPr>
          <p:cNvGraphicFramePr>
            <a:graphicFrameLocks noGrp="1"/>
          </p:cNvGraphicFramePr>
          <p:nvPr>
            <p:extLst>
              <p:ext uri="{D42A27DB-BD31-4B8C-83A1-F6EECF244321}">
                <p14:modId xmlns:p14="http://schemas.microsoft.com/office/powerpoint/2010/main" val="1026013650"/>
              </p:ext>
            </p:extLst>
          </p:nvPr>
        </p:nvGraphicFramePr>
        <p:xfrm>
          <a:off x="8457855" y="1693202"/>
          <a:ext cx="3026376" cy="45720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
        <p:nvSpPr>
          <p:cNvPr id="34" name="Oval 437">
            <a:extLst>
              <a:ext uri="{FF2B5EF4-FFF2-40B4-BE49-F238E27FC236}">
                <a16:creationId xmlns:a16="http://schemas.microsoft.com/office/drawing/2014/main" id="{4E225E95-8B08-433A-9A42-1D88513D5379}"/>
              </a:ext>
            </a:extLst>
          </p:cNvPr>
          <p:cNvSpPr>
            <a:spLocks noChangeArrowheads="1"/>
          </p:cNvSpPr>
          <p:nvPr/>
        </p:nvSpPr>
        <p:spPr bwMode="auto">
          <a:xfrm>
            <a:off x="2411907" y="3507885"/>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2804231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449" y="1448805"/>
            <a:ext cx="8895102" cy="4730334"/>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weighted graph  (or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weighted digraph</a:t>
            </a:r>
            <a:r>
              <a:rPr lang="en-US" sz="2400" dirty="0">
                <a:latin typeface="Times New Roman" panose="02020603050405020304" pitchFamily="18" charset="0"/>
                <a:ea typeface="SimSun" panose="02010600030101010101" pitchFamily="2" charset="-122"/>
                <a:cs typeface="Times New Roman" panose="02020603050405020304" pitchFamily="18" charset="0"/>
              </a:rPr>
              <a:t>)  is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an undirected graph  (or digraph) with numbers (called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weights</a:t>
            </a:r>
            <a:r>
              <a:rPr lang="en-US" sz="2400" dirty="0">
                <a:latin typeface="Times New Roman" panose="02020603050405020304" pitchFamily="18" charset="0"/>
                <a:ea typeface="SimSun" panose="02010600030101010101" pitchFamily="2" charset="-122"/>
                <a:cs typeface="Times New Roman" panose="02020603050405020304" pitchFamily="18" charset="0"/>
              </a:rPr>
              <a:t> or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costs</a:t>
            </a:r>
            <a:r>
              <a:rPr lang="en-US" sz="2400" dirty="0">
                <a:latin typeface="Times New Roman" panose="02020603050405020304" pitchFamily="18" charset="0"/>
                <a:ea typeface="SimSun" panose="02010600030101010101" pitchFamily="2" charset="-122"/>
                <a:cs typeface="Times New Roman" panose="02020603050405020304" pitchFamily="18" charset="0"/>
              </a:rPr>
              <a:t>) assigned to its edges.</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Extend both adjacency-list and adjacency-matrix representations of a graph to accommodate weighted graphs.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an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adjacency-matrix of a </a:t>
            </a:r>
            <a:r>
              <a:rPr lang="en-US" sz="2400" dirty="0">
                <a:latin typeface="Times New Roman" panose="02020603050405020304" pitchFamily="18" charset="0"/>
                <a:ea typeface="SimSun" panose="02010600030101010101" pitchFamily="2" charset="-122"/>
                <a:cs typeface="Times New Roman" panose="02020603050405020304" pitchFamily="18" charset="0"/>
              </a:rPr>
              <a:t>weighted graph (called 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its element A[</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j] contains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a:t>
            </a:r>
            <a:r>
              <a:rPr lang="en-US" sz="2400" dirty="0">
                <a:latin typeface="Times New Roman" panose="02020603050405020304" pitchFamily="18" charset="0"/>
                <a:ea typeface="SimSun" panose="02010600030101010101" pitchFamily="2" charset="-122"/>
                <a:cs typeface="Times New Roman" panose="02020603050405020304" pitchFamily="18" charset="0"/>
              </a:rPr>
              <a:t> of the edge from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to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if there is such an edge and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special symbol</a:t>
            </a:r>
            <a:r>
              <a:rPr lang="en-US" sz="2400" dirty="0">
                <a:latin typeface="Times New Roman" panose="02020603050405020304" pitchFamily="18" charset="0"/>
                <a:ea typeface="SimSun" panose="02010600030101010101" pitchFamily="2" charset="-122"/>
                <a:cs typeface="Times New Roman" panose="02020603050405020304" pitchFamily="18" charset="0"/>
              </a:rPr>
              <a:t>, e.g., ∞, there is no such edge.  </a:t>
            </a:r>
          </a:p>
          <a:p>
            <a:pPr marL="800100" lvl="1"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Likewise, define an adjacency lists for a weighted graph.</a:t>
            </a:r>
          </a:p>
        </p:txBody>
      </p:sp>
      <p:sp>
        <p:nvSpPr>
          <p:cNvPr id="4" name="Thought Bubble: Cloud 3">
            <a:extLst>
              <a:ext uri="{FF2B5EF4-FFF2-40B4-BE49-F238E27FC236}">
                <a16:creationId xmlns:a16="http://schemas.microsoft.com/office/drawing/2014/main" id="{FA94812F-353E-4C36-ABB8-42D35D03CCDB}"/>
              </a:ext>
            </a:extLst>
          </p:cNvPr>
          <p:cNvSpPr/>
          <p:nvPr/>
        </p:nvSpPr>
        <p:spPr>
          <a:xfrm>
            <a:off x="787920" y="1687814"/>
            <a:ext cx="663624" cy="478223"/>
          </a:xfrm>
          <a:prstGeom prst="cloudCallout">
            <a:avLst>
              <a:gd name="adj1" fmla="val 63958"/>
              <a:gd name="adj2" fmla="val 118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88D4C14-C4C3-4CF1-8CA2-99E00D61F9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4DABA-B412-48D8-8D68-1F0E9CC9B9C3}"/>
              </a:ext>
            </a:extLst>
          </p:cNvPr>
          <p:cNvSpPr/>
          <p:nvPr/>
        </p:nvSpPr>
        <p:spPr>
          <a:xfrm>
            <a:off x="1607127" y="57613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196988757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stCxn id="25" idx="3"/>
            <a:endCxn id="28" idx="7"/>
          </p:cNvCxnSpPr>
          <p:nvPr/>
        </p:nvCxnSpPr>
        <p:spPr bwMode="auto">
          <a:xfrm flipH="1">
            <a:off x="4136431" y="1703365"/>
            <a:ext cx="1026363" cy="77108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620924" y="1796460"/>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6080865" y="177194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37788" y="1841803"/>
            <a:ext cx="26947" cy="55893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060545" y="861987"/>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9"/>
            <a:ext cx="1295788" cy="457986"/>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98621" y="135341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94715" y="725014"/>
            <a:ext cx="302728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endParaRPr lang="en-US" sz="2400" strike="sngStrike" dirty="0"/>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376883239"/>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376883239"/>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7692"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2564"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endParaRPr lang="en-US"/>
                        </a:p>
                      </a:txBody>
                      <a:tcPr>
                        <a:blipFill>
                          <a:blip r:embed="rId2"/>
                          <a:stretch>
                            <a:fillRect l="-802564" t="-109091" r="-3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3846"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7692"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endParaRPr lang="en-US"/>
                        </a:p>
                      </a:txBody>
                      <a:tcPr>
                        <a:blipFill>
                          <a:blip r:embed="rId2"/>
                          <a:stretch>
                            <a:fillRect l="-802564" t="-212308" r="-3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7692"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endParaRPr lang="en-US"/>
                        </a:p>
                      </a:txBody>
                      <a:tcPr>
                        <a:blipFill>
                          <a:blip r:embed="rId2"/>
                          <a:stretch>
                            <a:fillRect l="-802564" t="-312308" r="-3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7692"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2564"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endParaRPr lang="en-US"/>
                        </a:p>
                      </a:txBody>
                      <a:tcPr>
                        <a:blipFill>
                          <a:blip r:embed="rId2"/>
                          <a:stretch>
                            <a:fillRect l="-802564" t="-412308" r="-3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3846"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7692"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w1</a:t>
                          </a:r>
                        </a:p>
                      </a:txBody>
                      <a:tcPr/>
                    </a:tc>
                    <a:tc>
                      <a:txBody>
                        <a:bodyPr/>
                        <a:lstStyle/>
                        <a:p>
                          <a:endParaRPr lang="en-US"/>
                        </a:p>
                      </a:txBody>
                      <a:tcPr>
                        <a:blipFill>
                          <a:blip r:embed="rId2"/>
                          <a:stretch>
                            <a:fillRect l="-802564" t="-512308" r="-3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7692"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tc>
                    <a:tc>
                      <a:txBody>
                        <a:bodyPr/>
                        <a:lstStyle/>
                        <a:p>
                          <a:endParaRPr lang="en-US"/>
                        </a:p>
                      </a:txBody>
                      <a:tcPr>
                        <a:blipFill>
                          <a:blip r:embed="rId2"/>
                          <a:stretch>
                            <a:fillRect l="-802564" t="-603030" r="-3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7692"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y0</a:t>
                          </a:r>
                        </a:p>
                      </a:txBody>
                      <a:tcPr/>
                    </a:tc>
                    <a:tc>
                      <a:txBody>
                        <a:bodyPr/>
                        <a:lstStyle/>
                        <a:p>
                          <a:endParaRPr lang="en-US"/>
                        </a:p>
                      </a:txBody>
                      <a:tcPr>
                        <a:blipFill>
                          <a:blip r:embed="rId2"/>
                          <a:stretch>
                            <a:fillRect l="-802564" t="-713846" r="-3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7692"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2564"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z1</a:t>
                          </a:r>
                        </a:p>
                      </a:txBody>
                      <a:tcPr/>
                    </a:tc>
                    <a:tc>
                      <a:txBody>
                        <a:bodyPr/>
                        <a:lstStyle/>
                        <a:p>
                          <a:endParaRPr lang="en-US"/>
                        </a:p>
                      </a:txBody>
                      <a:tcPr>
                        <a:blipFill>
                          <a:blip r:embed="rId2"/>
                          <a:stretch>
                            <a:fillRect l="-802564" t="-813846" r="-3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3846"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3" name="Table 35">
            <a:extLst>
              <a:ext uri="{FF2B5EF4-FFF2-40B4-BE49-F238E27FC236}">
                <a16:creationId xmlns:a16="http://schemas.microsoft.com/office/drawing/2014/main" id="{529DB065-0363-49F3-A5D0-14B18B5FF3F7}"/>
              </a:ext>
            </a:extLst>
          </p:cNvPr>
          <p:cNvGraphicFramePr>
            <a:graphicFrameLocks noGrp="1"/>
          </p:cNvGraphicFramePr>
          <p:nvPr>
            <p:extLst>
              <p:ext uri="{D42A27DB-BD31-4B8C-83A1-F6EECF244321}">
                <p14:modId xmlns:p14="http://schemas.microsoft.com/office/powerpoint/2010/main" val="3049711465"/>
              </p:ext>
            </p:extLst>
          </p:nvPr>
        </p:nvGraphicFramePr>
        <p:xfrm>
          <a:off x="8457855" y="1693202"/>
          <a:ext cx="3026376" cy="45720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zw</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
        <p:nvSpPr>
          <p:cNvPr id="34" name="Oval 437">
            <a:extLst>
              <a:ext uri="{FF2B5EF4-FFF2-40B4-BE49-F238E27FC236}">
                <a16:creationId xmlns:a16="http://schemas.microsoft.com/office/drawing/2014/main" id="{4E225E95-8B08-433A-9A42-1D88513D5379}"/>
              </a:ext>
            </a:extLst>
          </p:cNvPr>
          <p:cNvSpPr>
            <a:spLocks noChangeArrowheads="1"/>
          </p:cNvSpPr>
          <p:nvPr/>
        </p:nvSpPr>
        <p:spPr bwMode="auto">
          <a:xfrm>
            <a:off x="2286792" y="350818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32" name="Oval 437">
            <a:extLst>
              <a:ext uri="{FF2B5EF4-FFF2-40B4-BE49-F238E27FC236}">
                <a16:creationId xmlns:a16="http://schemas.microsoft.com/office/drawing/2014/main" id="{24BDACE4-A17A-4B6F-8195-6CBCE0EA495A}"/>
              </a:ext>
            </a:extLst>
          </p:cNvPr>
          <p:cNvSpPr>
            <a:spLocks noChangeArrowheads="1"/>
          </p:cNvSpPr>
          <p:nvPr/>
        </p:nvSpPr>
        <p:spPr bwMode="auto">
          <a:xfrm>
            <a:off x="2782286" y="430183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
            </a:r>
          </a:p>
        </p:txBody>
      </p:sp>
      <p:sp>
        <p:nvSpPr>
          <p:cNvPr id="35" name="Oval 437">
            <a:extLst>
              <a:ext uri="{FF2B5EF4-FFF2-40B4-BE49-F238E27FC236}">
                <a16:creationId xmlns:a16="http://schemas.microsoft.com/office/drawing/2014/main" id="{29310F62-260E-406B-8177-9570479B9B72}"/>
              </a:ext>
            </a:extLst>
          </p:cNvPr>
          <p:cNvSpPr>
            <a:spLocks noChangeArrowheads="1"/>
          </p:cNvSpPr>
          <p:nvPr/>
        </p:nvSpPr>
        <p:spPr bwMode="auto">
          <a:xfrm>
            <a:off x="1676355" y="430183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a:t>
            </a:r>
          </a:p>
        </p:txBody>
      </p:sp>
      <p:cxnSp>
        <p:nvCxnSpPr>
          <p:cNvPr id="19" name="Straight Arrow Connector 18">
            <a:extLst>
              <a:ext uri="{FF2B5EF4-FFF2-40B4-BE49-F238E27FC236}">
                <a16:creationId xmlns:a16="http://schemas.microsoft.com/office/drawing/2014/main" id="{2C8EBBDD-4715-476A-BD35-F2D79F47E081}"/>
              </a:ext>
            </a:extLst>
          </p:cNvPr>
          <p:cNvCxnSpPr>
            <a:stCxn id="34" idx="4"/>
            <a:endCxn id="35" idx="0"/>
          </p:cNvCxnSpPr>
          <p:nvPr/>
        </p:nvCxnSpPr>
        <p:spPr>
          <a:xfrm flipH="1">
            <a:off x="1953870" y="3966167"/>
            <a:ext cx="610437" cy="33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D6BD66-940B-4A5C-9740-56F0EEEE863C}"/>
              </a:ext>
            </a:extLst>
          </p:cNvPr>
          <p:cNvCxnSpPr>
            <a:cxnSpLocks/>
            <a:stCxn id="34" idx="4"/>
            <a:endCxn id="32" idx="0"/>
          </p:cNvCxnSpPr>
          <p:nvPr/>
        </p:nvCxnSpPr>
        <p:spPr>
          <a:xfrm>
            <a:off x="2564307" y="3966167"/>
            <a:ext cx="495494" cy="33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28891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stCxn id="25" idx="3"/>
            <a:endCxn id="28" idx="7"/>
          </p:cNvCxnSpPr>
          <p:nvPr/>
        </p:nvCxnSpPr>
        <p:spPr bwMode="auto">
          <a:xfrm flipH="1">
            <a:off x="4136431" y="1703365"/>
            <a:ext cx="1026363" cy="77108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620924" y="1796460"/>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6080865" y="177194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37788" y="1841803"/>
            <a:ext cx="26947" cy="55893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085977" y="861097"/>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9"/>
            <a:ext cx="1295788" cy="457986"/>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98621" y="135341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94715" y="725014"/>
            <a:ext cx="302728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endParaRPr lang="en-US" sz="2400" strike="sngStrike" dirty="0"/>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1847175971"/>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1847175971"/>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7692"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2564"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endParaRPr lang="en-US"/>
                        </a:p>
                      </a:txBody>
                      <a:tcPr>
                        <a:blipFill>
                          <a:blip r:embed="rId2"/>
                          <a:stretch>
                            <a:fillRect l="-802564" t="-109091" r="-3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3846"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7692"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endParaRPr lang="en-US"/>
                        </a:p>
                      </a:txBody>
                      <a:tcPr>
                        <a:blipFill>
                          <a:blip r:embed="rId2"/>
                          <a:stretch>
                            <a:fillRect l="-802564" t="-212308" r="-3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7692"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endParaRPr lang="en-US"/>
                        </a:p>
                      </a:txBody>
                      <a:tcPr>
                        <a:blipFill>
                          <a:blip r:embed="rId2"/>
                          <a:stretch>
                            <a:fillRect l="-802564" t="-312308" r="-3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7692"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2564"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endParaRPr lang="en-US"/>
                        </a:p>
                      </a:txBody>
                      <a:tcPr>
                        <a:blipFill>
                          <a:blip r:embed="rId2"/>
                          <a:stretch>
                            <a:fillRect l="-802564" t="-412308" r="-3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3846"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7692"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w1</a:t>
                          </a:r>
                        </a:p>
                      </a:txBody>
                      <a:tcPr/>
                    </a:tc>
                    <a:tc>
                      <a:txBody>
                        <a:bodyPr/>
                        <a:lstStyle/>
                        <a:p>
                          <a:endParaRPr lang="en-US"/>
                        </a:p>
                      </a:txBody>
                      <a:tcPr>
                        <a:blipFill>
                          <a:blip r:embed="rId2"/>
                          <a:stretch>
                            <a:fillRect l="-802564" t="-512308" r="-3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7692"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tc>
                    <a:tc>
                      <a:txBody>
                        <a:bodyPr/>
                        <a:lstStyle/>
                        <a:p>
                          <a:endParaRPr lang="en-US"/>
                        </a:p>
                      </a:txBody>
                      <a:tcPr>
                        <a:blipFill>
                          <a:blip r:embed="rId2"/>
                          <a:stretch>
                            <a:fillRect l="-802564" t="-603030" r="-3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7692"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y1</a:t>
                          </a:r>
                        </a:p>
                      </a:txBody>
                      <a:tcPr/>
                    </a:tc>
                    <a:tc>
                      <a:txBody>
                        <a:bodyPr/>
                        <a:lstStyle/>
                        <a:p>
                          <a:endParaRPr lang="en-US"/>
                        </a:p>
                      </a:txBody>
                      <a:tcPr>
                        <a:blipFill>
                          <a:blip r:embed="rId2"/>
                          <a:stretch>
                            <a:fillRect l="-802564" t="-713846" r="-3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7692"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2564"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endParaRPr lang="en-US"/>
                        </a:p>
                      </a:txBody>
                      <a:tcPr>
                        <a:blipFill>
                          <a:blip r:embed="rId2"/>
                          <a:stretch>
                            <a:fillRect l="-802564" t="-813846" r="-3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3846"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3" name="Table 35">
            <a:extLst>
              <a:ext uri="{FF2B5EF4-FFF2-40B4-BE49-F238E27FC236}">
                <a16:creationId xmlns:a16="http://schemas.microsoft.com/office/drawing/2014/main" id="{529DB065-0363-49F3-A5D0-14B18B5FF3F7}"/>
              </a:ext>
            </a:extLst>
          </p:cNvPr>
          <p:cNvGraphicFramePr>
            <a:graphicFrameLocks noGrp="1"/>
          </p:cNvGraphicFramePr>
          <p:nvPr>
            <p:extLst>
              <p:ext uri="{D42A27DB-BD31-4B8C-83A1-F6EECF244321}">
                <p14:modId xmlns:p14="http://schemas.microsoft.com/office/powerpoint/2010/main" val="3483430662"/>
              </p:ext>
            </p:extLst>
          </p:nvPr>
        </p:nvGraphicFramePr>
        <p:xfrm>
          <a:off x="8457855" y="1693202"/>
          <a:ext cx="3026376" cy="45720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wy</a:t>
                      </a:r>
                      <a:r>
                        <a:rPr lang="en-US" sz="2400" strike="dblStrike" baseline="0" dirty="0" err="1">
                          <a:solidFill>
                            <a:schemeClr val="tx1"/>
                          </a:solidFill>
                          <a:latin typeface="Times New Roman" panose="02020603050405020304" pitchFamily="18" charset="0"/>
                          <a:cs typeface="Times New Roman" panose="02020603050405020304" pitchFamily="18" charset="0"/>
                        </a:rPr>
                        <a:t>w</a:t>
                      </a:r>
                      <a:endParaRPr lang="en-US" sz="2400" strike="dblStrike"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
        <p:nvSpPr>
          <p:cNvPr id="34" name="Oval 437">
            <a:extLst>
              <a:ext uri="{FF2B5EF4-FFF2-40B4-BE49-F238E27FC236}">
                <a16:creationId xmlns:a16="http://schemas.microsoft.com/office/drawing/2014/main" id="{4E225E95-8B08-433A-9A42-1D88513D5379}"/>
              </a:ext>
            </a:extLst>
          </p:cNvPr>
          <p:cNvSpPr>
            <a:spLocks noChangeArrowheads="1"/>
          </p:cNvSpPr>
          <p:nvPr/>
        </p:nvSpPr>
        <p:spPr bwMode="auto">
          <a:xfrm>
            <a:off x="2286792" y="350818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32" name="Oval 437">
            <a:extLst>
              <a:ext uri="{FF2B5EF4-FFF2-40B4-BE49-F238E27FC236}">
                <a16:creationId xmlns:a16="http://schemas.microsoft.com/office/drawing/2014/main" id="{24BDACE4-A17A-4B6F-8195-6CBCE0EA495A}"/>
              </a:ext>
            </a:extLst>
          </p:cNvPr>
          <p:cNvSpPr>
            <a:spLocks noChangeArrowheads="1"/>
          </p:cNvSpPr>
          <p:nvPr/>
        </p:nvSpPr>
        <p:spPr bwMode="auto">
          <a:xfrm>
            <a:off x="2869838" y="4331017"/>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
            </a:r>
          </a:p>
        </p:txBody>
      </p:sp>
      <p:sp>
        <p:nvSpPr>
          <p:cNvPr id="35" name="Oval 437">
            <a:extLst>
              <a:ext uri="{FF2B5EF4-FFF2-40B4-BE49-F238E27FC236}">
                <a16:creationId xmlns:a16="http://schemas.microsoft.com/office/drawing/2014/main" id="{29310F62-260E-406B-8177-9570479B9B72}"/>
              </a:ext>
            </a:extLst>
          </p:cNvPr>
          <p:cNvSpPr>
            <a:spLocks noChangeArrowheads="1"/>
          </p:cNvSpPr>
          <p:nvPr/>
        </p:nvSpPr>
        <p:spPr bwMode="auto">
          <a:xfrm>
            <a:off x="1676355" y="430183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a:t>
            </a:r>
          </a:p>
        </p:txBody>
      </p:sp>
      <p:cxnSp>
        <p:nvCxnSpPr>
          <p:cNvPr id="19" name="Straight Arrow Connector 18">
            <a:extLst>
              <a:ext uri="{FF2B5EF4-FFF2-40B4-BE49-F238E27FC236}">
                <a16:creationId xmlns:a16="http://schemas.microsoft.com/office/drawing/2014/main" id="{2C8EBBDD-4715-476A-BD35-F2D79F47E081}"/>
              </a:ext>
            </a:extLst>
          </p:cNvPr>
          <p:cNvCxnSpPr>
            <a:stCxn id="34" idx="4"/>
            <a:endCxn id="35" idx="0"/>
          </p:cNvCxnSpPr>
          <p:nvPr/>
        </p:nvCxnSpPr>
        <p:spPr>
          <a:xfrm flipH="1">
            <a:off x="1953870" y="3966167"/>
            <a:ext cx="610437" cy="33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D6BD66-940B-4A5C-9740-56F0EEEE863C}"/>
              </a:ext>
            </a:extLst>
          </p:cNvPr>
          <p:cNvCxnSpPr>
            <a:cxnSpLocks/>
            <a:stCxn id="34" idx="4"/>
            <a:endCxn id="32" idx="0"/>
          </p:cNvCxnSpPr>
          <p:nvPr/>
        </p:nvCxnSpPr>
        <p:spPr>
          <a:xfrm>
            <a:off x="2564307" y="3966167"/>
            <a:ext cx="583046" cy="364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FA2A2F3-5C3D-48BA-A282-B1EC058ECE79}"/>
              </a:ext>
            </a:extLst>
          </p:cNvPr>
          <p:cNvCxnSpPr>
            <a:cxnSpLocks/>
            <a:stCxn id="35" idx="4"/>
            <a:endCxn id="38" idx="0"/>
          </p:cNvCxnSpPr>
          <p:nvPr/>
        </p:nvCxnSpPr>
        <p:spPr>
          <a:xfrm flipH="1">
            <a:off x="1943443" y="4759819"/>
            <a:ext cx="10427" cy="569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437">
            <a:extLst>
              <a:ext uri="{FF2B5EF4-FFF2-40B4-BE49-F238E27FC236}">
                <a16:creationId xmlns:a16="http://schemas.microsoft.com/office/drawing/2014/main" id="{3B914DBD-12A9-4DE7-96C8-3274A94FA180}"/>
              </a:ext>
            </a:extLst>
          </p:cNvPr>
          <p:cNvSpPr>
            <a:spLocks noChangeArrowheads="1"/>
          </p:cNvSpPr>
          <p:nvPr/>
        </p:nvSpPr>
        <p:spPr bwMode="auto">
          <a:xfrm>
            <a:off x="1665928" y="532930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p:txBody>
      </p:sp>
      <p:cxnSp>
        <p:nvCxnSpPr>
          <p:cNvPr id="41" name="Straight Arrow Connector 40">
            <a:extLst>
              <a:ext uri="{FF2B5EF4-FFF2-40B4-BE49-F238E27FC236}">
                <a16:creationId xmlns:a16="http://schemas.microsoft.com/office/drawing/2014/main" id="{44A1A3B3-9203-4F3C-A783-40AE4EF26151}"/>
              </a:ext>
            </a:extLst>
          </p:cNvPr>
          <p:cNvCxnSpPr>
            <a:cxnSpLocks/>
            <a:stCxn id="35" idx="6"/>
            <a:endCxn id="32" idx="2"/>
          </p:cNvCxnSpPr>
          <p:nvPr/>
        </p:nvCxnSpPr>
        <p:spPr>
          <a:xfrm>
            <a:off x="2231384" y="4530826"/>
            <a:ext cx="638454" cy="291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7154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stCxn id="25" idx="3"/>
            <a:endCxn id="28" idx="7"/>
          </p:cNvCxnSpPr>
          <p:nvPr/>
        </p:nvCxnSpPr>
        <p:spPr bwMode="auto">
          <a:xfrm flipH="1">
            <a:off x="4136431" y="1703365"/>
            <a:ext cx="1026363" cy="77108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620924" y="1796460"/>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6080865" y="177194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37788" y="1841803"/>
            <a:ext cx="26947" cy="55893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060545" y="852387"/>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9"/>
            <a:ext cx="1295788" cy="457986"/>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98621" y="135341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94715" y="725014"/>
            <a:ext cx="302728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endParaRPr lang="en-US" sz="2400" strike="sngStrike" dirty="0"/>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2615387060"/>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2615387060"/>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7692"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2564"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endParaRPr lang="en-US"/>
                        </a:p>
                      </a:txBody>
                      <a:tcPr>
                        <a:blipFill>
                          <a:blip r:embed="rId2"/>
                          <a:stretch>
                            <a:fillRect l="-802564" t="-109091" r="-3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3846"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7692"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endParaRPr lang="en-US"/>
                        </a:p>
                      </a:txBody>
                      <a:tcPr>
                        <a:blipFill>
                          <a:blip r:embed="rId2"/>
                          <a:stretch>
                            <a:fillRect l="-802564" t="-212308" r="-3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7692"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endParaRPr lang="en-US"/>
                        </a:p>
                      </a:txBody>
                      <a:tcPr>
                        <a:blipFill>
                          <a:blip r:embed="rId2"/>
                          <a:stretch>
                            <a:fillRect l="-802564" t="-312308" r="-3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7692"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2564"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endParaRPr lang="en-US"/>
                        </a:p>
                      </a:txBody>
                      <a:tcPr>
                        <a:blipFill>
                          <a:blip r:embed="rId2"/>
                          <a:stretch>
                            <a:fillRect l="-802564" t="-412308" r="-3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3846"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7692"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endParaRPr lang="en-US"/>
                        </a:p>
                      </a:txBody>
                      <a:tcPr>
                        <a:blipFill>
                          <a:blip r:embed="rId2"/>
                          <a:stretch>
                            <a:fillRect l="-802564" t="-512308" r="-3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7692"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x1</a:t>
                          </a:r>
                        </a:p>
                      </a:txBody>
                      <a:tcPr/>
                    </a:tc>
                    <a:tc>
                      <a:txBody>
                        <a:bodyPr/>
                        <a:lstStyle/>
                        <a:p>
                          <a:endParaRPr lang="en-US"/>
                        </a:p>
                      </a:txBody>
                      <a:tcPr>
                        <a:blipFill>
                          <a:blip r:embed="rId2"/>
                          <a:stretch>
                            <a:fillRect l="-802564" t="-603030" r="-3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7692"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y1</a:t>
                          </a:r>
                        </a:p>
                      </a:txBody>
                      <a:tcPr/>
                    </a:tc>
                    <a:tc>
                      <a:txBody>
                        <a:bodyPr/>
                        <a:lstStyle/>
                        <a:p>
                          <a:endParaRPr lang="en-US"/>
                        </a:p>
                      </a:txBody>
                      <a:tcPr>
                        <a:blipFill>
                          <a:blip r:embed="rId2"/>
                          <a:stretch>
                            <a:fillRect l="-802564" t="-713846" r="-3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7692"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2564"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endParaRPr lang="en-US"/>
                        </a:p>
                      </a:txBody>
                      <a:tcPr>
                        <a:blipFill>
                          <a:blip r:embed="rId2"/>
                          <a:stretch>
                            <a:fillRect l="-802564" t="-813846" r="-3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3846"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3" name="Table 35">
            <a:extLst>
              <a:ext uri="{FF2B5EF4-FFF2-40B4-BE49-F238E27FC236}">
                <a16:creationId xmlns:a16="http://schemas.microsoft.com/office/drawing/2014/main" id="{529DB065-0363-49F3-A5D0-14B18B5FF3F7}"/>
              </a:ext>
            </a:extLst>
          </p:cNvPr>
          <p:cNvGraphicFramePr>
            <a:graphicFrameLocks noGrp="1"/>
          </p:cNvGraphicFramePr>
          <p:nvPr>
            <p:extLst>
              <p:ext uri="{D42A27DB-BD31-4B8C-83A1-F6EECF244321}">
                <p14:modId xmlns:p14="http://schemas.microsoft.com/office/powerpoint/2010/main" val="2908983060"/>
              </p:ext>
            </p:extLst>
          </p:nvPr>
        </p:nvGraphicFramePr>
        <p:xfrm>
          <a:off x="8457855" y="1693202"/>
          <a:ext cx="3026376" cy="45720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Times New Roman" panose="02020603050405020304" pitchFamily="18" charset="0"/>
                          <a:cs typeface="Times New Roman" panose="02020603050405020304" pitchFamily="18" charset="0"/>
                        </a:rPr>
                        <a:t>y</a:t>
                      </a:r>
                      <a:r>
                        <a:rPr lang="en-US" sz="2400" strike="dblStrike" baseline="0" dirty="0" err="1">
                          <a:solidFill>
                            <a:schemeClr val="tx1"/>
                          </a:solidFill>
                          <a:latin typeface="Times New Roman" panose="02020603050405020304" pitchFamily="18" charset="0"/>
                          <a:cs typeface="Times New Roman" panose="02020603050405020304" pitchFamily="18" charset="0"/>
                        </a:rPr>
                        <a:t>w</a:t>
                      </a:r>
                      <a:r>
                        <a:rPr lang="en-US" sz="2400" strike="noStrike" baseline="0" dirty="0" err="1">
                          <a:solidFill>
                            <a:schemeClr val="tx1"/>
                          </a:solidFill>
                          <a:latin typeface="Times New Roman" panose="02020603050405020304" pitchFamily="18" charset="0"/>
                          <a:cs typeface="Times New Roman" panose="02020603050405020304" pitchFamily="18" charset="0"/>
                        </a:rPr>
                        <a:t>x</a:t>
                      </a:r>
                      <a:endParaRPr lang="en-US" sz="2400" strike="noStrike"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
        <p:nvSpPr>
          <p:cNvPr id="34" name="Oval 437">
            <a:extLst>
              <a:ext uri="{FF2B5EF4-FFF2-40B4-BE49-F238E27FC236}">
                <a16:creationId xmlns:a16="http://schemas.microsoft.com/office/drawing/2014/main" id="{4E225E95-8B08-433A-9A42-1D88513D5379}"/>
              </a:ext>
            </a:extLst>
          </p:cNvPr>
          <p:cNvSpPr>
            <a:spLocks noChangeArrowheads="1"/>
          </p:cNvSpPr>
          <p:nvPr/>
        </p:nvSpPr>
        <p:spPr bwMode="auto">
          <a:xfrm>
            <a:off x="2286792" y="350818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32" name="Oval 437">
            <a:extLst>
              <a:ext uri="{FF2B5EF4-FFF2-40B4-BE49-F238E27FC236}">
                <a16:creationId xmlns:a16="http://schemas.microsoft.com/office/drawing/2014/main" id="{24BDACE4-A17A-4B6F-8195-6CBCE0EA495A}"/>
              </a:ext>
            </a:extLst>
          </p:cNvPr>
          <p:cNvSpPr>
            <a:spLocks noChangeArrowheads="1"/>
          </p:cNvSpPr>
          <p:nvPr/>
        </p:nvSpPr>
        <p:spPr bwMode="auto">
          <a:xfrm>
            <a:off x="2869838" y="4331017"/>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
            </a:r>
          </a:p>
        </p:txBody>
      </p:sp>
      <p:sp>
        <p:nvSpPr>
          <p:cNvPr id="35" name="Oval 437">
            <a:extLst>
              <a:ext uri="{FF2B5EF4-FFF2-40B4-BE49-F238E27FC236}">
                <a16:creationId xmlns:a16="http://schemas.microsoft.com/office/drawing/2014/main" id="{29310F62-260E-406B-8177-9570479B9B72}"/>
              </a:ext>
            </a:extLst>
          </p:cNvPr>
          <p:cNvSpPr>
            <a:spLocks noChangeArrowheads="1"/>
          </p:cNvSpPr>
          <p:nvPr/>
        </p:nvSpPr>
        <p:spPr bwMode="auto">
          <a:xfrm>
            <a:off x="1676355" y="430183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a:t>
            </a:r>
          </a:p>
        </p:txBody>
      </p:sp>
      <p:cxnSp>
        <p:nvCxnSpPr>
          <p:cNvPr id="19" name="Straight Arrow Connector 18">
            <a:extLst>
              <a:ext uri="{FF2B5EF4-FFF2-40B4-BE49-F238E27FC236}">
                <a16:creationId xmlns:a16="http://schemas.microsoft.com/office/drawing/2014/main" id="{2C8EBBDD-4715-476A-BD35-F2D79F47E081}"/>
              </a:ext>
            </a:extLst>
          </p:cNvPr>
          <p:cNvCxnSpPr>
            <a:stCxn id="34" idx="4"/>
            <a:endCxn id="35" idx="0"/>
          </p:cNvCxnSpPr>
          <p:nvPr/>
        </p:nvCxnSpPr>
        <p:spPr>
          <a:xfrm flipH="1">
            <a:off x="1953870" y="3966167"/>
            <a:ext cx="610437" cy="33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D6BD66-940B-4A5C-9740-56F0EEEE863C}"/>
              </a:ext>
            </a:extLst>
          </p:cNvPr>
          <p:cNvCxnSpPr>
            <a:cxnSpLocks/>
            <a:stCxn id="34" idx="4"/>
            <a:endCxn id="32" idx="0"/>
          </p:cNvCxnSpPr>
          <p:nvPr/>
        </p:nvCxnSpPr>
        <p:spPr>
          <a:xfrm>
            <a:off x="2564307" y="3966167"/>
            <a:ext cx="583046" cy="364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FA2A2F3-5C3D-48BA-A282-B1EC058ECE79}"/>
              </a:ext>
            </a:extLst>
          </p:cNvPr>
          <p:cNvCxnSpPr>
            <a:cxnSpLocks/>
            <a:stCxn id="35" idx="4"/>
            <a:endCxn id="38" idx="0"/>
          </p:cNvCxnSpPr>
          <p:nvPr/>
        </p:nvCxnSpPr>
        <p:spPr>
          <a:xfrm flipH="1">
            <a:off x="1943443" y="4759819"/>
            <a:ext cx="10427" cy="569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437">
            <a:extLst>
              <a:ext uri="{FF2B5EF4-FFF2-40B4-BE49-F238E27FC236}">
                <a16:creationId xmlns:a16="http://schemas.microsoft.com/office/drawing/2014/main" id="{3B914DBD-12A9-4DE7-96C8-3274A94FA180}"/>
              </a:ext>
            </a:extLst>
          </p:cNvPr>
          <p:cNvSpPr>
            <a:spLocks noChangeArrowheads="1"/>
          </p:cNvSpPr>
          <p:nvPr/>
        </p:nvSpPr>
        <p:spPr bwMode="auto">
          <a:xfrm>
            <a:off x="1665928" y="532930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p:txBody>
      </p:sp>
      <p:cxnSp>
        <p:nvCxnSpPr>
          <p:cNvPr id="41" name="Straight Arrow Connector 40">
            <a:extLst>
              <a:ext uri="{FF2B5EF4-FFF2-40B4-BE49-F238E27FC236}">
                <a16:creationId xmlns:a16="http://schemas.microsoft.com/office/drawing/2014/main" id="{44A1A3B3-9203-4F3C-A783-40AE4EF26151}"/>
              </a:ext>
            </a:extLst>
          </p:cNvPr>
          <p:cNvCxnSpPr>
            <a:cxnSpLocks/>
            <a:stCxn id="35" idx="6"/>
            <a:endCxn id="32" idx="2"/>
          </p:cNvCxnSpPr>
          <p:nvPr/>
        </p:nvCxnSpPr>
        <p:spPr>
          <a:xfrm>
            <a:off x="2231384" y="4530826"/>
            <a:ext cx="638454" cy="291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Oval 437">
            <a:extLst>
              <a:ext uri="{FF2B5EF4-FFF2-40B4-BE49-F238E27FC236}">
                <a16:creationId xmlns:a16="http://schemas.microsoft.com/office/drawing/2014/main" id="{B357D404-11EF-49B0-A1BE-0D11D9FBDB7D}"/>
              </a:ext>
            </a:extLst>
          </p:cNvPr>
          <p:cNvSpPr>
            <a:spLocks noChangeArrowheads="1"/>
          </p:cNvSpPr>
          <p:nvPr/>
        </p:nvSpPr>
        <p:spPr bwMode="auto">
          <a:xfrm>
            <a:off x="2855830" y="532930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p:txBody>
      </p:sp>
      <p:cxnSp>
        <p:nvCxnSpPr>
          <p:cNvPr id="40" name="Straight Arrow Connector 39">
            <a:extLst>
              <a:ext uri="{FF2B5EF4-FFF2-40B4-BE49-F238E27FC236}">
                <a16:creationId xmlns:a16="http://schemas.microsoft.com/office/drawing/2014/main" id="{6CB2A47D-BA5B-4D3A-B5B1-28AD4096164E}"/>
              </a:ext>
            </a:extLst>
          </p:cNvPr>
          <p:cNvCxnSpPr>
            <a:cxnSpLocks/>
          </p:cNvCxnSpPr>
          <p:nvPr/>
        </p:nvCxnSpPr>
        <p:spPr>
          <a:xfrm flipH="1">
            <a:off x="3147352" y="4774411"/>
            <a:ext cx="10427" cy="569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5023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3/5</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stCxn id="25" idx="3"/>
            <a:endCxn id="28" idx="7"/>
          </p:cNvCxnSpPr>
          <p:nvPr/>
        </p:nvCxnSpPr>
        <p:spPr bwMode="auto">
          <a:xfrm flipH="1">
            <a:off x="4136431" y="1703365"/>
            <a:ext cx="1026363" cy="77108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620924" y="1796460"/>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6080865" y="177194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37788" y="1841803"/>
            <a:ext cx="26947" cy="55893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982527" y="846643"/>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C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9"/>
            <a:ext cx="1295788" cy="457986"/>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98621" y="135341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94715" y="725014"/>
            <a:ext cx="302728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endParaRPr lang="en-US" sz="2400" strike="sngStrike" dirty="0"/>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27325659"/>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27325659"/>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7692"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2564"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endParaRPr lang="en-US"/>
                        </a:p>
                      </a:txBody>
                      <a:tcPr>
                        <a:blipFill>
                          <a:blip r:embed="rId2"/>
                          <a:stretch>
                            <a:fillRect l="-802564" t="-109091" r="-3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3846"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7692"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endParaRPr lang="en-US"/>
                        </a:p>
                      </a:txBody>
                      <a:tcPr>
                        <a:blipFill>
                          <a:blip r:embed="rId2"/>
                          <a:stretch>
                            <a:fillRect l="-802564" t="-212308" r="-3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7692"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endParaRPr lang="en-US"/>
                        </a:p>
                      </a:txBody>
                      <a:tcPr>
                        <a:blipFill>
                          <a:blip r:embed="rId2"/>
                          <a:stretch>
                            <a:fillRect l="-802564" t="-312308" r="-3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7692"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2564"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endParaRPr lang="en-US"/>
                        </a:p>
                      </a:txBody>
                      <a:tcPr>
                        <a:blipFill>
                          <a:blip r:embed="rId2"/>
                          <a:stretch>
                            <a:fillRect l="-802564" t="-412308" r="-3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3846"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7692"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endParaRPr lang="en-US"/>
                        </a:p>
                      </a:txBody>
                      <a:tcPr>
                        <a:blipFill>
                          <a:blip r:embed="rId2"/>
                          <a:stretch>
                            <a:fillRect l="-802564" t="-512308" r="-3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7692"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x1</a:t>
                          </a:r>
                        </a:p>
                      </a:txBody>
                      <a:tcPr/>
                    </a:tc>
                    <a:tc>
                      <a:txBody>
                        <a:bodyPr/>
                        <a:lstStyle/>
                        <a:p>
                          <a:endParaRPr lang="en-US"/>
                        </a:p>
                      </a:txBody>
                      <a:tcPr>
                        <a:blipFill>
                          <a:blip r:embed="rId2"/>
                          <a:stretch>
                            <a:fillRect l="-802564" t="-603030" r="-3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7692"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endParaRPr lang="en-US"/>
                        </a:p>
                      </a:txBody>
                      <a:tcPr>
                        <a:blipFill>
                          <a:blip r:embed="rId2"/>
                          <a:stretch>
                            <a:fillRect l="-802564" t="-713846" r="-3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7692"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2564"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endParaRPr lang="en-US"/>
                        </a:p>
                      </a:txBody>
                      <a:tcPr>
                        <a:blipFill>
                          <a:blip r:embed="rId2"/>
                          <a:stretch>
                            <a:fillRect l="-802564" t="-813846" r="-3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3846"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3" name="Table 35">
            <a:extLst>
              <a:ext uri="{FF2B5EF4-FFF2-40B4-BE49-F238E27FC236}">
                <a16:creationId xmlns:a16="http://schemas.microsoft.com/office/drawing/2014/main" id="{529DB065-0363-49F3-A5D0-14B18B5FF3F7}"/>
              </a:ext>
            </a:extLst>
          </p:cNvPr>
          <p:cNvGraphicFramePr>
            <a:graphicFrameLocks noGrp="1"/>
          </p:cNvGraphicFramePr>
          <p:nvPr>
            <p:extLst>
              <p:ext uri="{D42A27DB-BD31-4B8C-83A1-F6EECF244321}">
                <p14:modId xmlns:p14="http://schemas.microsoft.com/office/powerpoint/2010/main" val="3483849121"/>
              </p:ext>
            </p:extLst>
          </p:nvPr>
        </p:nvGraphicFramePr>
        <p:xfrm>
          <a:off x="8457855" y="1693202"/>
          <a:ext cx="3026376" cy="45720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trike="dblStrike" baseline="0" dirty="0" err="1">
                          <a:solidFill>
                            <a:schemeClr val="tx1"/>
                          </a:solidFill>
                          <a:latin typeface="Times New Roman" panose="02020603050405020304" pitchFamily="18" charset="0"/>
                          <a:cs typeface="Times New Roman" panose="02020603050405020304" pitchFamily="18" charset="0"/>
                        </a:rPr>
                        <a:t>w</a:t>
                      </a:r>
                      <a:r>
                        <a:rPr lang="en-US" sz="2400" strike="noStrike" baseline="0" dirty="0" err="1">
                          <a:solidFill>
                            <a:schemeClr val="tx1"/>
                          </a:solidFill>
                          <a:latin typeface="Times New Roman" panose="02020603050405020304" pitchFamily="18" charset="0"/>
                          <a:cs typeface="Times New Roman" panose="02020603050405020304" pitchFamily="18" charset="0"/>
                        </a:rPr>
                        <a:t>x</a:t>
                      </a:r>
                      <a:r>
                        <a:rPr lang="en-US" sz="2400" strike="dblStrike" baseline="0" dirty="0" err="1">
                          <a:solidFill>
                            <a:schemeClr val="tx1"/>
                          </a:solidFill>
                          <a:latin typeface="Times New Roman" panose="02020603050405020304" pitchFamily="18" charset="0"/>
                          <a:cs typeface="Times New Roman" panose="02020603050405020304" pitchFamily="18" charset="0"/>
                        </a:rPr>
                        <a:t>x</a:t>
                      </a:r>
                      <a:r>
                        <a:rPr lang="en-US" sz="2400" strike="noStrike" baseline="0"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
        <p:nvSpPr>
          <p:cNvPr id="34" name="Oval 437">
            <a:extLst>
              <a:ext uri="{FF2B5EF4-FFF2-40B4-BE49-F238E27FC236}">
                <a16:creationId xmlns:a16="http://schemas.microsoft.com/office/drawing/2014/main" id="{4E225E95-8B08-433A-9A42-1D88513D5379}"/>
              </a:ext>
            </a:extLst>
          </p:cNvPr>
          <p:cNvSpPr>
            <a:spLocks noChangeArrowheads="1"/>
          </p:cNvSpPr>
          <p:nvPr/>
        </p:nvSpPr>
        <p:spPr bwMode="auto">
          <a:xfrm>
            <a:off x="2286792" y="350818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32" name="Oval 437">
            <a:extLst>
              <a:ext uri="{FF2B5EF4-FFF2-40B4-BE49-F238E27FC236}">
                <a16:creationId xmlns:a16="http://schemas.microsoft.com/office/drawing/2014/main" id="{24BDACE4-A17A-4B6F-8195-6CBCE0EA495A}"/>
              </a:ext>
            </a:extLst>
          </p:cNvPr>
          <p:cNvSpPr>
            <a:spLocks noChangeArrowheads="1"/>
          </p:cNvSpPr>
          <p:nvPr/>
        </p:nvSpPr>
        <p:spPr bwMode="auto">
          <a:xfrm>
            <a:off x="2869838" y="4331017"/>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
            </a:r>
          </a:p>
        </p:txBody>
      </p:sp>
      <p:sp>
        <p:nvSpPr>
          <p:cNvPr id="35" name="Oval 437">
            <a:extLst>
              <a:ext uri="{FF2B5EF4-FFF2-40B4-BE49-F238E27FC236}">
                <a16:creationId xmlns:a16="http://schemas.microsoft.com/office/drawing/2014/main" id="{29310F62-260E-406B-8177-9570479B9B72}"/>
              </a:ext>
            </a:extLst>
          </p:cNvPr>
          <p:cNvSpPr>
            <a:spLocks noChangeArrowheads="1"/>
          </p:cNvSpPr>
          <p:nvPr/>
        </p:nvSpPr>
        <p:spPr bwMode="auto">
          <a:xfrm>
            <a:off x="1676355" y="430183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a:t>
            </a:r>
          </a:p>
        </p:txBody>
      </p:sp>
      <p:cxnSp>
        <p:nvCxnSpPr>
          <p:cNvPr id="19" name="Straight Arrow Connector 18">
            <a:extLst>
              <a:ext uri="{FF2B5EF4-FFF2-40B4-BE49-F238E27FC236}">
                <a16:creationId xmlns:a16="http://schemas.microsoft.com/office/drawing/2014/main" id="{2C8EBBDD-4715-476A-BD35-F2D79F47E081}"/>
              </a:ext>
            </a:extLst>
          </p:cNvPr>
          <p:cNvCxnSpPr>
            <a:stCxn id="34" idx="4"/>
            <a:endCxn id="35" idx="0"/>
          </p:cNvCxnSpPr>
          <p:nvPr/>
        </p:nvCxnSpPr>
        <p:spPr>
          <a:xfrm flipH="1">
            <a:off x="1953870" y="3966167"/>
            <a:ext cx="610437" cy="33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D6BD66-940B-4A5C-9740-56F0EEEE863C}"/>
              </a:ext>
            </a:extLst>
          </p:cNvPr>
          <p:cNvCxnSpPr>
            <a:cxnSpLocks/>
            <a:stCxn id="34" idx="4"/>
            <a:endCxn id="32" idx="0"/>
          </p:cNvCxnSpPr>
          <p:nvPr/>
        </p:nvCxnSpPr>
        <p:spPr>
          <a:xfrm>
            <a:off x="2564307" y="3966167"/>
            <a:ext cx="583046" cy="364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FA2A2F3-5C3D-48BA-A282-B1EC058ECE79}"/>
              </a:ext>
            </a:extLst>
          </p:cNvPr>
          <p:cNvCxnSpPr>
            <a:cxnSpLocks/>
            <a:stCxn id="35" idx="4"/>
            <a:endCxn id="38" idx="0"/>
          </p:cNvCxnSpPr>
          <p:nvPr/>
        </p:nvCxnSpPr>
        <p:spPr>
          <a:xfrm flipH="1">
            <a:off x="1943443" y="4759819"/>
            <a:ext cx="10427" cy="5597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437">
            <a:extLst>
              <a:ext uri="{FF2B5EF4-FFF2-40B4-BE49-F238E27FC236}">
                <a16:creationId xmlns:a16="http://schemas.microsoft.com/office/drawing/2014/main" id="{3B914DBD-12A9-4DE7-96C8-3274A94FA180}"/>
              </a:ext>
            </a:extLst>
          </p:cNvPr>
          <p:cNvSpPr>
            <a:spLocks noChangeArrowheads="1"/>
          </p:cNvSpPr>
          <p:nvPr/>
        </p:nvSpPr>
        <p:spPr bwMode="auto">
          <a:xfrm>
            <a:off x="1665928" y="531957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p:txBody>
      </p:sp>
      <p:cxnSp>
        <p:nvCxnSpPr>
          <p:cNvPr id="41" name="Straight Arrow Connector 40">
            <a:extLst>
              <a:ext uri="{FF2B5EF4-FFF2-40B4-BE49-F238E27FC236}">
                <a16:creationId xmlns:a16="http://schemas.microsoft.com/office/drawing/2014/main" id="{44A1A3B3-9203-4F3C-A783-40AE4EF26151}"/>
              </a:ext>
            </a:extLst>
          </p:cNvPr>
          <p:cNvCxnSpPr>
            <a:cxnSpLocks/>
            <a:stCxn id="35" idx="6"/>
            <a:endCxn id="32" idx="2"/>
          </p:cNvCxnSpPr>
          <p:nvPr/>
        </p:nvCxnSpPr>
        <p:spPr>
          <a:xfrm>
            <a:off x="2231384" y="4530826"/>
            <a:ext cx="638454" cy="291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Oval 437">
            <a:extLst>
              <a:ext uri="{FF2B5EF4-FFF2-40B4-BE49-F238E27FC236}">
                <a16:creationId xmlns:a16="http://schemas.microsoft.com/office/drawing/2014/main" id="{B357D404-11EF-49B0-A1BE-0D11D9FBDB7D}"/>
              </a:ext>
            </a:extLst>
          </p:cNvPr>
          <p:cNvSpPr>
            <a:spLocks noChangeArrowheads="1"/>
          </p:cNvSpPr>
          <p:nvPr/>
        </p:nvSpPr>
        <p:spPr bwMode="auto">
          <a:xfrm>
            <a:off x="2855830" y="532930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p:txBody>
      </p:sp>
      <p:cxnSp>
        <p:nvCxnSpPr>
          <p:cNvPr id="40" name="Straight Arrow Connector 39">
            <a:extLst>
              <a:ext uri="{FF2B5EF4-FFF2-40B4-BE49-F238E27FC236}">
                <a16:creationId xmlns:a16="http://schemas.microsoft.com/office/drawing/2014/main" id="{6CB2A47D-BA5B-4D3A-B5B1-28AD4096164E}"/>
              </a:ext>
            </a:extLst>
          </p:cNvPr>
          <p:cNvCxnSpPr>
            <a:cxnSpLocks/>
          </p:cNvCxnSpPr>
          <p:nvPr/>
        </p:nvCxnSpPr>
        <p:spPr>
          <a:xfrm flipH="1">
            <a:off x="3147352" y="4774411"/>
            <a:ext cx="10427" cy="569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FF5AC97-5065-4658-A56C-3A977D49018E}"/>
              </a:ext>
            </a:extLst>
          </p:cNvPr>
          <p:cNvCxnSpPr>
            <a:cxnSpLocks/>
            <a:stCxn id="38" idx="6"/>
            <a:endCxn id="39" idx="2"/>
          </p:cNvCxnSpPr>
          <p:nvPr/>
        </p:nvCxnSpPr>
        <p:spPr>
          <a:xfrm>
            <a:off x="2220957" y="5548566"/>
            <a:ext cx="634873" cy="972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19620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3/5</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stCxn id="25" idx="3"/>
            <a:endCxn id="28" idx="7"/>
          </p:cNvCxnSpPr>
          <p:nvPr/>
        </p:nvCxnSpPr>
        <p:spPr bwMode="auto">
          <a:xfrm flipH="1">
            <a:off x="4136431" y="1703365"/>
            <a:ext cx="1026363" cy="77108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620924" y="1796460"/>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6080865" y="177194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37788" y="1841803"/>
            <a:ext cx="26947" cy="55893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994627" y="861097"/>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C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9"/>
            <a:ext cx="1295788" cy="457986"/>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98621" y="135341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4/6</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94715" y="725014"/>
            <a:ext cx="302728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endParaRPr lang="en-US" sz="2400" strike="sngStrike" dirty="0"/>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251543643"/>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251543643"/>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7692"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2564"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endParaRPr lang="en-US"/>
                        </a:p>
                      </a:txBody>
                      <a:tcPr>
                        <a:blipFill>
                          <a:blip r:embed="rId2"/>
                          <a:stretch>
                            <a:fillRect l="-802564" t="-109091" r="-3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3846"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7692"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tc>
                    <a:tc>
                      <a:txBody>
                        <a:bodyPr/>
                        <a:lstStyle/>
                        <a:p>
                          <a:endParaRPr lang="en-US"/>
                        </a:p>
                      </a:txBody>
                      <a:tcPr>
                        <a:blipFill>
                          <a:blip r:embed="rId2"/>
                          <a:stretch>
                            <a:fillRect l="-802564" t="-212308" r="-3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7692"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endParaRPr lang="en-US"/>
                        </a:p>
                      </a:txBody>
                      <a:tcPr>
                        <a:blipFill>
                          <a:blip r:embed="rId2"/>
                          <a:stretch>
                            <a:fillRect l="-802564" t="-312308" r="-3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7692"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2564"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endParaRPr lang="en-US"/>
                        </a:p>
                      </a:txBody>
                      <a:tcPr>
                        <a:blipFill>
                          <a:blip r:embed="rId2"/>
                          <a:stretch>
                            <a:fillRect l="-802564" t="-412308" r="-3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3846"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7692"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endParaRPr lang="en-US"/>
                        </a:p>
                      </a:txBody>
                      <a:tcPr>
                        <a:blipFill>
                          <a:blip r:embed="rId2"/>
                          <a:stretch>
                            <a:fillRect l="-802564" t="-512308" r="-3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7692"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x2</a:t>
                          </a:r>
                        </a:p>
                      </a:txBody>
                      <a:tcPr/>
                    </a:tc>
                    <a:tc>
                      <a:txBody>
                        <a:bodyPr/>
                        <a:lstStyle/>
                        <a:p>
                          <a:endParaRPr lang="en-US"/>
                        </a:p>
                      </a:txBody>
                      <a:tcPr>
                        <a:blipFill>
                          <a:blip r:embed="rId2"/>
                          <a:stretch>
                            <a:fillRect l="-802564" t="-603030" r="-3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7692"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endParaRPr lang="en-US"/>
                        </a:p>
                      </a:txBody>
                      <a:tcPr>
                        <a:blipFill>
                          <a:blip r:embed="rId2"/>
                          <a:stretch>
                            <a:fillRect l="-802564" t="-713846" r="-3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7692"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2564"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endParaRPr lang="en-US"/>
                        </a:p>
                      </a:txBody>
                      <a:tcPr>
                        <a:blipFill>
                          <a:blip r:embed="rId2"/>
                          <a:stretch>
                            <a:fillRect l="-802564" t="-813846" r="-3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3846"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3" name="Table 35">
            <a:extLst>
              <a:ext uri="{FF2B5EF4-FFF2-40B4-BE49-F238E27FC236}">
                <a16:creationId xmlns:a16="http://schemas.microsoft.com/office/drawing/2014/main" id="{529DB065-0363-49F3-A5D0-14B18B5FF3F7}"/>
              </a:ext>
            </a:extLst>
          </p:cNvPr>
          <p:cNvGraphicFramePr>
            <a:graphicFrameLocks noGrp="1"/>
          </p:cNvGraphicFramePr>
          <p:nvPr>
            <p:extLst>
              <p:ext uri="{D42A27DB-BD31-4B8C-83A1-F6EECF244321}">
                <p14:modId xmlns:p14="http://schemas.microsoft.com/office/powerpoint/2010/main" val="1468137300"/>
              </p:ext>
            </p:extLst>
          </p:nvPr>
        </p:nvGraphicFramePr>
        <p:xfrm>
          <a:off x="8457855" y="1693202"/>
          <a:ext cx="3026376" cy="45720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trike="dblStrike" baseline="0" dirty="0" err="1">
                          <a:solidFill>
                            <a:schemeClr val="tx1"/>
                          </a:solidFill>
                          <a:latin typeface="Times New Roman" panose="02020603050405020304" pitchFamily="18" charset="0"/>
                          <a:cs typeface="Times New Roman" panose="02020603050405020304" pitchFamily="18" charset="0"/>
                        </a:rPr>
                        <a:t>xz</a:t>
                      </a:r>
                      <a:r>
                        <a:rPr lang="en-US" sz="2400" strike="noStrike" baseline="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a:r>
                      <a:r>
                        <a:rPr lang="en-US" sz="2400" strike="noStrike" baseline="0"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
        <p:nvSpPr>
          <p:cNvPr id="34" name="Oval 437">
            <a:extLst>
              <a:ext uri="{FF2B5EF4-FFF2-40B4-BE49-F238E27FC236}">
                <a16:creationId xmlns:a16="http://schemas.microsoft.com/office/drawing/2014/main" id="{4E225E95-8B08-433A-9A42-1D88513D5379}"/>
              </a:ext>
            </a:extLst>
          </p:cNvPr>
          <p:cNvSpPr>
            <a:spLocks noChangeArrowheads="1"/>
          </p:cNvSpPr>
          <p:nvPr/>
        </p:nvSpPr>
        <p:spPr bwMode="auto">
          <a:xfrm>
            <a:off x="2286792" y="350818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32" name="Oval 437">
            <a:extLst>
              <a:ext uri="{FF2B5EF4-FFF2-40B4-BE49-F238E27FC236}">
                <a16:creationId xmlns:a16="http://schemas.microsoft.com/office/drawing/2014/main" id="{24BDACE4-A17A-4B6F-8195-6CBCE0EA495A}"/>
              </a:ext>
            </a:extLst>
          </p:cNvPr>
          <p:cNvSpPr>
            <a:spLocks noChangeArrowheads="1"/>
          </p:cNvSpPr>
          <p:nvPr/>
        </p:nvSpPr>
        <p:spPr bwMode="auto">
          <a:xfrm>
            <a:off x="2869838" y="4331017"/>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
            </a:r>
          </a:p>
        </p:txBody>
      </p:sp>
      <p:sp>
        <p:nvSpPr>
          <p:cNvPr id="35" name="Oval 437">
            <a:extLst>
              <a:ext uri="{FF2B5EF4-FFF2-40B4-BE49-F238E27FC236}">
                <a16:creationId xmlns:a16="http://schemas.microsoft.com/office/drawing/2014/main" id="{29310F62-260E-406B-8177-9570479B9B72}"/>
              </a:ext>
            </a:extLst>
          </p:cNvPr>
          <p:cNvSpPr>
            <a:spLocks noChangeArrowheads="1"/>
          </p:cNvSpPr>
          <p:nvPr/>
        </p:nvSpPr>
        <p:spPr bwMode="auto">
          <a:xfrm>
            <a:off x="1676355" y="430183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a:t>
            </a:r>
          </a:p>
        </p:txBody>
      </p:sp>
      <p:cxnSp>
        <p:nvCxnSpPr>
          <p:cNvPr id="19" name="Straight Arrow Connector 18">
            <a:extLst>
              <a:ext uri="{FF2B5EF4-FFF2-40B4-BE49-F238E27FC236}">
                <a16:creationId xmlns:a16="http://schemas.microsoft.com/office/drawing/2014/main" id="{2C8EBBDD-4715-476A-BD35-F2D79F47E081}"/>
              </a:ext>
            </a:extLst>
          </p:cNvPr>
          <p:cNvCxnSpPr>
            <a:stCxn id="34" idx="4"/>
            <a:endCxn id="35" idx="0"/>
          </p:cNvCxnSpPr>
          <p:nvPr/>
        </p:nvCxnSpPr>
        <p:spPr>
          <a:xfrm flipH="1">
            <a:off x="1953870" y="3966167"/>
            <a:ext cx="610437" cy="33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D6BD66-940B-4A5C-9740-56F0EEEE863C}"/>
              </a:ext>
            </a:extLst>
          </p:cNvPr>
          <p:cNvCxnSpPr>
            <a:cxnSpLocks/>
            <a:stCxn id="34" idx="4"/>
            <a:endCxn id="32" idx="0"/>
          </p:cNvCxnSpPr>
          <p:nvPr/>
        </p:nvCxnSpPr>
        <p:spPr>
          <a:xfrm>
            <a:off x="2564307" y="3966167"/>
            <a:ext cx="583046" cy="364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FA2A2F3-5C3D-48BA-A282-B1EC058ECE79}"/>
              </a:ext>
            </a:extLst>
          </p:cNvPr>
          <p:cNvCxnSpPr>
            <a:cxnSpLocks/>
            <a:stCxn id="35" idx="4"/>
            <a:endCxn id="38" idx="0"/>
          </p:cNvCxnSpPr>
          <p:nvPr/>
        </p:nvCxnSpPr>
        <p:spPr>
          <a:xfrm flipH="1">
            <a:off x="1943443" y="4759819"/>
            <a:ext cx="10427" cy="5597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437">
            <a:extLst>
              <a:ext uri="{FF2B5EF4-FFF2-40B4-BE49-F238E27FC236}">
                <a16:creationId xmlns:a16="http://schemas.microsoft.com/office/drawing/2014/main" id="{3B914DBD-12A9-4DE7-96C8-3274A94FA180}"/>
              </a:ext>
            </a:extLst>
          </p:cNvPr>
          <p:cNvSpPr>
            <a:spLocks noChangeArrowheads="1"/>
          </p:cNvSpPr>
          <p:nvPr/>
        </p:nvSpPr>
        <p:spPr bwMode="auto">
          <a:xfrm>
            <a:off x="1665928" y="531957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p:txBody>
      </p:sp>
      <p:cxnSp>
        <p:nvCxnSpPr>
          <p:cNvPr id="41" name="Straight Arrow Connector 40">
            <a:extLst>
              <a:ext uri="{FF2B5EF4-FFF2-40B4-BE49-F238E27FC236}">
                <a16:creationId xmlns:a16="http://schemas.microsoft.com/office/drawing/2014/main" id="{44A1A3B3-9203-4F3C-A783-40AE4EF26151}"/>
              </a:ext>
            </a:extLst>
          </p:cNvPr>
          <p:cNvCxnSpPr>
            <a:cxnSpLocks/>
            <a:stCxn id="35" idx="6"/>
            <a:endCxn id="32" idx="2"/>
          </p:cNvCxnSpPr>
          <p:nvPr/>
        </p:nvCxnSpPr>
        <p:spPr>
          <a:xfrm>
            <a:off x="2231384" y="4530826"/>
            <a:ext cx="638454" cy="291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Oval 437">
            <a:extLst>
              <a:ext uri="{FF2B5EF4-FFF2-40B4-BE49-F238E27FC236}">
                <a16:creationId xmlns:a16="http://schemas.microsoft.com/office/drawing/2014/main" id="{B357D404-11EF-49B0-A1BE-0D11D9FBDB7D}"/>
              </a:ext>
            </a:extLst>
          </p:cNvPr>
          <p:cNvSpPr>
            <a:spLocks noChangeArrowheads="1"/>
          </p:cNvSpPr>
          <p:nvPr/>
        </p:nvSpPr>
        <p:spPr bwMode="auto">
          <a:xfrm>
            <a:off x="2855830" y="532930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p:txBody>
      </p:sp>
      <p:cxnSp>
        <p:nvCxnSpPr>
          <p:cNvPr id="40" name="Straight Arrow Connector 39">
            <a:extLst>
              <a:ext uri="{FF2B5EF4-FFF2-40B4-BE49-F238E27FC236}">
                <a16:creationId xmlns:a16="http://schemas.microsoft.com/office/drawing/2014/main" id="{6CB2A47D-BA5B-4D3A-B5B1-28AD4096164E}"/>
              </a:ext>
            </a:extLst>
          </p:cNvPr>
          <p:cNvCxnSpPr>
            <a:cxnSpLocks/>
          </p:cNvCxnSpPr>
          <p:nvPr/>
        </p:nvCxnSpPr>
        <p:spPr>
          <a:xfrm flipH="1">
            <a:off x="3147352" y="4774411"/>
            <a:ext cx="10427" cy="569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FF5AC97-5065-4658-A56C-3A977D49018E}"/>
              </a:ext>
            </a:extLst>
          </p:cNvPr>
          <p:cNvCxnSpPr>
            <a:cxnSpLocks/>
            <a:stCxn id="38" idx="6"/>
            <a:endCxn id="39" idx="2"/>
          </p:cNvCxnSpPr>
          <p:nvPr/>
        </p:nvCxnSpPr>
        <p:spPr>
          <a:xfrm>
            <a:off x="2220957" y="5548566"/>
            <a:ext cx="634873" cy="972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FF76587-7322-4B62-849A-8B7B4533F786}"/>
              </a:ext>
            </a:extLst>
          </p:cNvPr>
          <p:cNvCxnSpPr>
            <a:cxnSpLocks/>
            <a:stCxn id="39" idx="1"/>
            <a:endCxn id="35" idx="5"/>
          </p:cNvCxnSpPr>
          <p:nvPr/>
        </p:nvCxnSpPr>
        <p:spPr>
          <a:xfrm flipH="1" flipV="1">
            <a:off x="2150102" y="4692749"/>
            <a:ext cx="787010" cy="7036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22964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3/5</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stCxn id="25" idx="3"/>
            <a:endCxn id="28" idx="7"/>
          </p:cNvCxnSpPr>
          <p:nvPr/>
        </p:nvCxnSpPr>
        <p:spPr bwMode="auto">
          <a:xfrm flipH="1">
            <a:off x="4136431" y="1703365"/>
            <a:ext cx="1026363" cy="77108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620924" y="1796460"/>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6080865" y="177194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37788" y="1841803"/>
            <a:ext cx="26947" cy="55893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994627" y="861097"/>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C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9"/>
            <a:ext cx="1295788" cy="457986"/>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898621" y="1353412"/>
            <a:ext cx="1278334"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7/?</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4/6</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94715" y="725014"/>
            <a:ext cx="302728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endParaRPr lang="en-US" sz="2400" strike="sngStrike" dirty="0"/>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2890828147"/>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2890828147"/>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7692"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2564"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endParaRPr lang="en-US"/>
                        </a:p>
                      </a:txBody>
                      <a:tcPr>
                        <a:blipFill>
                          <a:blip r:embed="rId2"/>
                          <a:stretch>
                            <a:fillRect l="-802564" t="-109091" r="-3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3846"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7692"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t1</a:t>
                          </a:r>
                        </a:p>
                      </a:txBody>
                      <a:tcPr/>
                    </a:tc>
                    <a:tc>
                      <a:txBody>
                        <a:bodyPr/>
                        <a:lstStyle/>
                        <a:p>
                          <a:endParaRPr lang="en-US"/>
                        </a:p>
                      </a:txBody>
                      <a:tcPr>
                        <a:blipFill>
                          <a:blip r:embed="rId2"/>
                          <a:stretch>
                            <a:fillRect l="-802564" t="-212308" r="-3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7692"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tc>
                    <a:tc>
                      <a:txBody>
                        <a:bodyPr/>
                        <a:lstStyle/>
                        <a:p>
                          <a:endParaRPr lang="en-US"/>
                        </a:p>
                      </a:txBody>
                      <a:tcPr>
                        <a:blipFill>
                          <a:blip r:embed="rId2"/>
                          <a:stretch>
                            <a:fillRect l="-802564" t="-312308" r="-3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7692"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2564"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tc>
                    <a:tc>
                      <a:txBody>
                        <a:bodyPr/>
                        <a:lstStyle/>
                        <a:p>
                          <a:endParaRPr lang="en-US"/>
                        </a:p>
                      </a:txBody>
                      <a:tcPr>
                        <a:blipFill>
                          <a:blip r:embed="rId2"/>
                          <a:stretch>
                            <a:fillRect l="-802564" t="-412308" r="-3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3846"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7692"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endParaRPr lang="en-US"/>
                        </a:p>
                      </a:txBody>
                      <a:tcPr>
                        <a:blipFill>
                          <a:blip r:embed="rId2"/>
                          <a:stretch>
                            <a:fillRect l="-802564" t="-512308" r="-3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7692"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x2</a:t>
                          </a:r>
                        </a:p>
                      </a:txBody>
                      <a:tcPr/>
                    </a:tc>
                    <a:tc>
                      <a:txBody>
                        <a:bodyPr/>
                        <a:lstStyle/>
                        <a:p>
                          <a:endParaRPr lang="en-US"/>
                        </a:p>
                      </a:txBody>
                      <a:tcPr>
                        <a:blipFill>
                          <a:blip r:embed="rId2"/>
                          <a:stretch>
                            <a:fillRect l="-802564" t="-603030" r="-3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7692"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endParaRPr lang="en-US"/>
                        </a:p>
                      </a:txBody>
                      <a:tcPr>
                        <a:blipFill>
                          <a:blip r:embed="rId2"/>
                          <a:stretch>
                            <a:fillRect l="-802564" t="-713846" r="-3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7692"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2564"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endParaRPr lang="en-US"/>
                        </a:p>
                      </a:txBody>
                      <a:tcPr>
                        <a:blipFill>
                          <a:blip r:embed="rId2"/>
                          <a:stretch>
                            <a:fillRect l="-802564" t="-813846" r="-3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3846"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3" name="Table 35">
            <a:extLst>
              <a:ext uri="{FF2B5EF4-FFF2-40B4-BE49-F238E27FC236}">
                <a16:creationId xmlns:a16="http://schemas.microsoft.com/office/drawing/2014/main" id="{529DB065-0363-49F3-A5D0-14B18B5FF3F7}"/>
              </a:ext>
            </a:extLst>
          </p:cNvPr>
          <p:cNvGraphicFramePr>
            <a:graphicFrameLocks noGrp="1"/>
          </p:cNvGraphicFramePr>
          <p:nvPr>
            <p:extLst>
              <p:ext uri="{D42A27DB-BD31-4B8C-83A1-F6EECF244321}">
                <p14:modId xmlns:p14="http://schemas.microsoft.com/office/powerpoint/2010/main" val="1101665405"/>
              </p:ext>
            </p:extLst>
          </p:nvPr>
        </p:nvGraphicFramePr>
        <p:xfrm>
          <a:off x="8457855" y="1693202"/>
          <a:ext cx="3026376" cy="45720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t</a:t>
                      </a:r>
                      <a:r>
                        <a:rPr lang="en-US" sz="2400" strike="noStrike" baseline="0"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
        <p:nvSpPr>
          <p:cNvPr id="34" name="Oval 437">
            <a:extLst>
              <a:ext uri="{FF2B5EF4-FFF2-40B4-BE49-F238E27FC236}">
                <a16:creationId xmlns:a16="http://schemas.microsoft.com/office/drawing/2014/main" id="{4E225E95-8B08-433A-9A42-1D88513D5379}"/>
              </a:ext>
            </a:extLst>
          </p:cNvPr>
          <p:cNvSpPr>
            <a:spLocks noChangeArrowheads="1"/>
          </p:cNvSpPr>
          <p:nvPr/>
        </p:nvSpPr>
        <p:spPr bwMode="auto">
          <a:xfrm>
            <a:off x="2286792" y="350818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32" name="Oval 437">
            <a:extLst>
              <a:ext uri="{FF2B5EF4-FFF2-40B4-BE49-F238E27FC236}">
                <a16:creationId xmlns:a16="http://schemas.microsoft.com/office/drawing/2014/main" id="{24BDACE4-A17A-4B6F-8195-6CBCE0EA495A}"/>
              </a:ext>
            </a:extLst>
          </p:cNvPr>
          <p:cNvSpPr>
            <a:spLocks noChangeArrowheads="1"/>
          </p:cNvSpPr>
          <p:nvPr/>
        </p:nvSpPr>
        <p:spPr bwMode="auto">
          <a:xfrm>
            <a:off x="2869838" y="4331017"/>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
            </a:r>
          </a:p>
        </p:txBody>
      </p:sp>
      <p:sp>
        <p:nvSpPr>
          <p:cNvPr id="35" name="Oval 437">
            <a:extLst>
              <a:ext uri="{FF2B5EF4-FFF2-40B4-BE49-F238E27FC236}">
                <a16:creationId xmlns:a16="http://schemas.microsoft.com/office/drawing/2014/main" id="{29310F62-260E-406B-8177-9570479B9B72}"/>
              </a:ext>
            </a:extLst>
          </p:cNvPr>
          <p:cNvSpPr>
            <a:spLocks noChangeArrowheads="1"/>
          </p:cNvSpPr>
          <p:nvPr/>
        </p:nvSpPr>
        <p:spPr bwMode="auto">
          <a:xfrm>
            <a:off x="1676355" y="430183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a:t>
            </a:r>
          </a:p>
        </p:txBody>
      </p:sp>
      <p:cxnSp>
        <p:nvCxnSpPr>
          <p:cNvPr id="19" name="Straight Arrow Connector 18">
            <a:extLst>
              <a:ext uri="{FF2B5EF4-FFF2-40B4-BE49-F238E27FC236}">
                <a16:creationId xmlns:a16="http://schemas.microsoft.com/office/drawing/2014/main" id="{2C8EBBDD-4715-476A-BD35-F2D79F47E081}"/>
              </a:ext>
            </a:extLst>
          </p:cNvPr>
          <p:cNvCxnSpPr>
            <a:stCxn id="34" idx="4"/>
            <a:endCxn id="35" idx="0"/>
          </p:cNvCxnSpPr>
          <p:nvPr/>
        </p:nvCxnSpPr>
        <p:spPr>
          <a:xfrm flipH="1">
            <a:off x="1953870" y="3966167"/>
            <a:ext cx="610437" cy="33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D6BD66-940B-4A5C-9740-56F0EEEE863C}"/>
              </a:ext>
            </a:extLst>
          </p:cNvPr>
          <p:cNvCxnSpPr>
            <a:cxnSpLocks/>
            <a:stCxn id="34" idx="4"/>
            <a:endCxn id="32" idx="0"/>
          </p:cNvCxnSpPr>
          <p:nvPr/>
        </p:nvCxnSpPr>
        <p:spPr>
          <a:xfrm>
            <a:off x="2564307" y="3966167"/>
            <a:ext cx="583046" cy="364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FA2A2F3-5C3D-48BA-A282-B1EC058ECE79}"/>
              </a:ext>
            </a:extLst>
          </p:cNvPr>
          <p:cNvCxnSpPr>
            <a:cxnSpLocks/>
            <a:stCxn id="35" idx="4"/>
            <a:endCxn id="38" idx="0"/>
          </p:cNvCxnSpPr>
          <p:nvPr/>
        </p:nvCxnSpPr>
        <p:spPr>
          <a:xfrm flipH="1">
            <a:off x="1943443" y="4759819"/>
            <a:ext cx="10427" cy="5597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437">
            <a:extLst>
              <a:ext uri="{FF2B5EF4-FFF2-40B4-BE49-F238E27FC236}">
                <a16:creationId xmlns:a16="http://schemas.microsoft.com/office/drawing/2014/main" id="{3B914DBD-12A9-4DE7-96C8-3274A94FA180}"/>
              </a:ext>
            </a:extLst>
          </p:cNvPr>
          <p:cNvSpPr>
            <a:spLocks noChangeArrowheads="1"/>
          </p:cNvSpPr>
          <p:nvPr/>
        </p:nvSpPr>
        <p:spPr bwMode="auto">
          <a:xfrm>
            <a:off x="1665928" y="531957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p:txBody>
      </p:sp>
      <p:cxnSp>
        <p:nvCxnSpPr>
          <p:cNvPr id="41" name="Straight Arrow Connector 40">
            <a:extLst>
              <a:ext uri="{FF2B5EF4-FFF2-40B4-BE49-F238E27FC236}">
                <a16:creationId xmlns:a16="http://schemas.microsoft.com/office/drawing/2014/main" id="{44A1A3B3-9203-4F3C-A783-40AE4EF26151}"/>
              </a:ext>
            </a:extLst>
          </p:cNvPr>
          <p:cNvCxnSpPr>
            <a:cxnSpLocks/>
            <a:stCxn id="35" idx="6"/>
            <a:endCxn id="32" idx="2"/>
          </p:cNvCxnSpPr>
          <p:nvPr/>
        </p:nvCxnSpPr>
        <p:spPr>
          <a:xfrm>
            <a:off x="2231384" y="4530826"/>
            <a:ext cx="638454" cy="291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Oval 437">
            <a:extLst>
              <a:ext uri="{FF2B5EF4-FFF2-40B4-BE49-F238E27FC236}">
                <a16:creationId xmlns:a16="http://schemas.microsoft.com/office/drawing/2014/main" id="{B357D404-11EF-49B0-A1BE-0D11D9FBDB7D}"/>
              </a:ext>
            </a:extLst>
          </p:cNvPr>
          <p:cNvSpPr>
            <a:spLocks noChangeArrowheads="1"/>
          </p:cNvSpPr>
          <p:nvPr/>
        </p:nvSpPr>
        <p:spPr bwMode="auto">
          <a:xfrm>
            <a:off x="2855830" y="532930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p:txBody>
      </p:sp>
      <p:cxnSp>
        <p:nvCxnSpPr>
          <p:cNvPr id="40" name="Straight Arrow Connector 39">
            <a:extLst>
              <a:ext uri="{FF2B5EF4-FFF2-40B4-BE49-F238E27FC236}">
                <a16:creationId xmlns:a16="http://schemas.microsoft.com/office/drawing/2014/main" id="{6CB2A47D-BA5B-4D3A-B5B1-28AD4096164E}"/>
              </a:ext>
            </a:extLst>
          </p:cNvPr>
          <p:cNvCxnSpPr>
            <a:cxnSpLocks/>
          </p:cNvCxnSpPr>
          <p:nvPr/>
        </p:nvCxnSpPr>
        <p:spPr>
          <a:xfrm flipH="1">
            <a:off x="3147352" y="4774411"/>
            <a:ext cx="10427" cy="569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FF5AC97-5065-4658-A56C-3A977D49018E}"/>
              </a:ext>
            </a:extLst>
          </p:cNvPr>
          <p:cNvCxnSpPr>
            <a:cxnSpLocks/>
            <a:stCxn id="38" idx="6"/>
            <a:endCxn id="39" idx="2"/>
          </p:cNvCxnSpPr>
          <p:nvPr/>
        </p:nvCxnSpPr>
        <p:spPr>
          <a:xfrm>
            <a:off x="2220957" y="5548566"/>
            <a:ext cx="634873" cy="972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FF76587-7322-4B62-849A-8B7B4533F786}"/>
              </a:ext>
            </a:extLst>
          </p:cNvPr>
          <p:cNvCxnSpPr>
            <a:cxnSpLocks/>
            <a:stCxn id="39" idx="1"/>
            <a:endCxn id="35" idx="5"/>
          </p:cNvCxnSpPr>
          <p:nvPr/>
        </p:nvCxnSpPr>
        <p:spPr>
          <a:xfrm flipH="1" flipV="1">
            <a:off x="2150102" y="4692749"/>
            <a:ext cx="787010" cy="7036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3C277512-0B65-4588-A3AA-C57DAC3622B3}"/>
              </a:ext>
            </a:extLst>
          </p:cNvPr>
          <p:cNvSpPr>
            <a:spLocks noChangeArrowheads="1"/>
          </p:cNvSpPr>
          <p:nvPr/>
        </p:nvSpPr>
        <p:spPr bwMode="auto">
          <a:xfrm>
            <a:off x="4136431" y="3514468"/>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4658884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3/5</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stCxn id="25" idx="3"/>
            <a:endCxn id="28" idx="7"/>
          </p:cNvCxnSpPr>
          <p:nvPr/>
        </p:nvCxnSpPr>
        <p:spPr bwMode="auto">
          <a:xfrm flipH="1">
            <a:off x="4136431" y="1703365"/>
            <a:ext cx="1026363" cy="77108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a:endCxn id="25" idx="4"/>
          </p:cNvCxnSpPr>
          <p:nvPr/>
        </p:nvCxnSpPr>
        <p:spPr bwMode="auto">
          <a:xfrm flipH="1" flipV="1">
            <a:off x="5620924" y="1770435"/>
            <a:ext cx="7620" cy="700396"/>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stCxn id="26" idx="3"/>
            <a:endCxn id="29" idx="7"/>
          </p:cNvCxnSpPr>
          <p:nvPr/>
        </p:nvCxnSpPr>
        <p:spPr bwMode="auto">
          <a:xfrm flipH="1">
            <a:off x="6080865" y="1769258"/>
            <a:ext cx="1027039" cy="71041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59863" y="1840781"/>
            <a:ext cx="4872" cy="55995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984545" y="863667"/>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C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9"/>
            <a:ext cx="1295788" cy="457986"/>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920696" y="1352390"/>
            <a:ext cx="1278334"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7/8</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4/6</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94715" y="725014"/>
            <a:ext cx="302728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endParaRPr lang="en-US" sz="2400" strike="sngStrike" dirty="0"/>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742016086"/>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742016086"/>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7692"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2564"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endParaRPr lang="en-US"/>
                        </a:p>
                      </a:txBody>
                      <a:tcPr>
                        <a:blipFill>
                          <a:blip r:embed="rId2"/>
                          <a:stretch>
                            <a:fillRect l="-802564" t="-109091" r="-3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3846"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7692"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t2</a:t>
                          </a:r>
                        </a:p>
                      </a:txBody>
                      <a:tcPr/>
                    </a:tc>
                    <a:tc>
                      <a:txBody>
                        <a:bodyPr/>
                        <a:lstStyle/>
                        <a:p>
                          <a:endParaRPr lang="en-US"/>
                        </a:p>
                      </a:txBody>
                      <a:tcPr>
                        <a:blipFill>
                          <a:blip r:embed="rId2"/>
                          <a:stretch>
                            <a:fillRect l="-802564" t="-212308" r="-3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7692"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u1</a:t>
                          </a:r>
                        </a:p>
                      </a:txBody>
                      <a:tcPr/>
                    </a:tc>
                    <a:tc>
                      <a:txBody>
                        <a:bodyPr/>
                        <a:lstStyle/>
                        <a:p>
                          <a:endParaRPr lang="en-US"/>
                        </a:p>
                      </a:txBody>
                      <a:tcPr>
                        <a:blipFill>
                          <a:blip r:embed="rId2"/>
                          <a:stretch>
                            <a:fillRect l="-802564" t="-312308" r="-3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7692"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2564"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v1</a:t>
                          </a:r>
                        </a:p>
                      </a:txBody>
                      <a:tcPr/>
                    </a:tc>
                    <a:tc>
                      <a:txBody>
                        <a:bodyPr/>
                        <a:lstStyle/>
                        <a:p>
                          <a:endParaRPr lang="en-US"/>
                        </a:p>
                      </a:txBody>
                      <a:tcPr>
                        <a:blipFill>
                          <a:blip r:embed="rId2"/>
                          <a:stretch>
                            <a:fillRect l="-802564" t="-412308" r="-3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3846"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7692"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endParaRPr lang="en-US"/>
                        </a:p>
                      </a:txBody>
                      <a:tcPr>
                        <a:blipFill>
                          <a:blip r:embed="rId2"/>
                          <a:stretch>
                            <a:fillRect l="-802564" t="-512308" r="-3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7692"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x2</a:t>
                          </a:r>
                        </a:p>
                      </a:txBody>
                      <a:tcPr/>
                    </a:tc>
                    <a:tc>
                      <a:txBody>
                        <a:bodyPr/>
                        <a:lstStyle/>
                        <a:p>
                          <a:endParaRPr lang="en-US"/>
                        </a:p>
                      </a:txBody>
                      <a:tcPr>
                        <a:blipFill>
                          <a:blip r:embed="rId2"/>
                          <a:stretch>
                            <a:fillRect l="-802564" t="-603030" r="-3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7692"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endParaRPr lang="en-US"/>
                        </a:p>
                      </a:txBody>
                      <a:tcPr>
                        <a:blipFill>
                          <a:blip r:embed="rId2"/>
                          <a:stretch>
                            <a:fillRect l="-802564" t="-713846" r="-3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7692"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2564"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endParaRPr lang="en-US"/>
                        </a:p>
                      </a:txBody>
                      <a:tcPr>
                        <a:blipFill>
                          <a:blip r:embed="rId2"/>
                          <a:stretch>
                            <a:fillRect l="-802564" t="-813846" r="-3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3846"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3" name="Table 35">
            <a:extLst>
              <a:ext uri="{FF2B5EF4-FFF2-40B4-BE49-F238E27FC236}">
                <a16:creationId xmlns:a16="http://schemas.microsoft.com/office/drawing/2014/main" id="{529DB065-0363-49F3-A5D0-14B18B5FF3F7}"/>
              </a:ext>
            </a:extLst>
          </p:cNvPr>
          <p:cNvGraphicFramePr>
            <a:graphicFrameLocks noGrp="1"/>
          </p:cNvGraphicFramePr>
          <p:nvPr>
            <p:extLst>
              <p:ext uri="{D42A27DB-BD31-4B8C-83A1-F6EECF244321}">
                <p14:modId xmlns:p14="http://schemas.microsoft.com/office/powerpoint/2010/main" val="3017137912"/>
              </p:ext>
            </p:extLst>
          </p:nvPr>
        </p:nvGraphicFramePr>
        <p:xfrm>
          <a:off x="8457855" y="1693202"/>
          <a:ext cx="3026376" cy="45720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trike="noStrike" baseline="0" dirty="0">
                          <a:solidFill>
                            <a:schemeClr val="tx1"/>
                          </a:solidFill>
                          <a:latin typeface="Times New Roman" panose="02020603050405020304" pitchFamily="18" charset="0"/>
                          <a:cs typeface="Times New Roman" panose="02020603050405020304" pitchFamily="18" charset="0"/>
                        </a:rPr>
                        <a:t>vu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
        <p:nvSpPr>
          <p:cNvPr id="34" name="Oval 437">
            <a:extLst>
              <a:ext uri="{FF2B5EF4-FFF2-40B4-BE49-F238E27FC236}">
                <a16:creationId xmlns:a16="http://schemas.microsoft.com/office/drawing/2014/main" id="{4E225E95-8B08-433A-9A42-1D88513D5379}"/>
              </a:ext>
            </a:extLst>
          </p:cNvPr>
          <p:cNvSpPr>
            <a:spLocks noChangeArrowheads="1"/>
          </p:cNvSpPr>
          <p:nvPr/>
        </p:nvSpPr>
        <p:spPr bwMode="auto">
          <a:xfrm>
            <a:off x="2286792" y="350818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32" name="Oval 437">
            <a:extLst>
              <a:ext uri="{FF2B5EF4-FFF2-40B4-BE49-F238E27FC236}">
                <a16:creationId xmlns:a16="http://schemas.microsoft.com/office/drawing/2014/main" id="{24BDACE4-A17A-4B6F-8195-6CBCE0EA495A}"/>
              </a:ext>
            </a:extLst>
          </p:cNvPr>
          <p:cNvSpPr>
            <a:spLocks noChangeArrowheads="1"/>
          </p:cNvSpPr>
          <p:nvPr/>
        </p:nvSpPr>
        <p:spPr bwMode="auto">
          <a:xfrm>
            <a:off x="2869838" y="4331017"/>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
            </a:r>
          </a:p>
        </p:txBody>
      </p:sp>
      <p:sp>
        <p:nvSpPr>
          <p:cNvPr id="35" name="Oval 437">
            <a:extLst>
              <a:ext uri="{FF2B5EF4-FFF2-40B4-BE49-F238E27FC236}">
                <a16:creationId xmlns:a16="http://schemas.microsoft.com/office/drawing/2014/main" id="{29310F62-260E-406B-8177-9570479B9B72}"/>
              </a:ext>
            </a:extLst>
          </p:cNvPr>
          <p:cNvSpPr>
            <a:spLocks noChangeArrowheads="1"/>
          </p:cNvSpPr>
          <p:nvPr/>
        </p:nvSpPr>
        <p:spPr bwMode="auto">
          <a:xfrm>
            <a:off x="1676355" y="430183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a:t>
            </a:r>
          </a:p>
        </p:txBody>
      </p:sp>
      <p:cxnSp>
        <p:nvCxnSpPr>
          <p:cNvPr id="19" name="Straight Arrow Connector 18">
            <a:extLst>
              <a:ext uri="{FF2B5EF4-FFF2-40B4-BE49-F238E27FC236}">
                <a16:creationId xmlns:a16="http://schemas.microsoft.com/office/drawing/2014/main" id="{2C8EBBDD-4715-476A-BD35-F2D79F47E081}"/>
              </a:ext>
            </a:extLst>
          </p:cNvPr>
          <p:cNvCxnSpPr>
            <a:stCxn id="34" idx="4"/>
            <a:endCxn id="35" idx="0"/>
          </p:cNvCxnSpPr>
          <p:nvPr/>
        </p:nvCxnSpPr>
        <p:spPr>
          <a:xfrm flipH="1">
            <a:off x="1953870" y="3966167"/>
            <a:ext cx="610437" cy="33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D6BD66-940B-4A5C-9740-56F0EEEE863C}"/>
              </a:ext>
            </a:extLst>
          </p:cNvPr>
          <p:cNvCxnSpPr>
            <a:cxnSpLocks/>
            <a:stCxn id="34" idx="4"/>
            <a:endCxn id="32" idx="0"/>
          </p:cNvCxnSpPr>
          <p:nvPr/>
        </p:nvCxnSpPr>
        <p:spPr>
          <a:xfrm>
            <a:off x="2564307" y="3966167"/>
            <a:ext cx="583046" cy="364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FA2A2F3-5C3D-48BA-A282-B1EC058ECE79}"/>
              </a:ext>
            </a:extLst>
          </p:cNvPr>
          <p:cNvCxnSpPr>
            <a:cxnSpLocks/>
            <a:stCxn id="35" idx="4"/>
            <a:endCxn id="38" idx="0"/>
          </p:cNvCxnSpPr>
          <p:nvPr/>
        </p:nvCxnSpPr>
        <p:spPr>
          <a:xfrm flipH="1">
            <a:off x="1943443" y="4759819"/>
            <a:ext cx="10427" cy="5597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437">
            <a:extLst>
              <a:ext uri="{FF2B5EF4-FFF2-40B4-BE49-F238E27FC236}">
                <a16:creationId xmlns:a16="http://schemas.microsoft.com/office/drawing/2014/main" id="{3B914DBD-12A9-4DE7-96C8-3274A94FA180}"/>
              </a:ext>
            </a:extLst>
          </p:cNvPr>
          <p:cNvSpPr>
            <a:spLocks noChangeArrowheads="1"/>
          </p:cNvSpPr>
          <p:nvPr/>
        </p:nvSpPr>
        <p:spPr bwMode="auto">
          <a:xfrm>
            <a:off x="1665928" y="531957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p:txBody>
      </p:sp>
      <p:cxnSp>
        <p:nvCxnSpPr>
          <p:cNvPr id="41" name="Straight Arrow Connector 40">
            <a:extLst>
              <a:ext uri="{FF2B5EF4-FFF2-40B4-BE49-F238E27FC236}">
                <a16:creationId xmlns:a16="http://schemas.microsoft.com/office/drawing/2014/main" id="{44A1A3B3-9203-4F3C-A783-40AE4EF26151}"/>
              </a:ext>
            </a:extLst>
          </p:cNvPr>
          <p:cNvCxnSpPr>
            <a:cxnSpLocks/>
            <a:stCxn id="35" idx="6"/>
            <a:endCxn id="32" idx="2"/>
          </p:cNvCxnSpPr>
          <p:nvPr/>
        </p:nvCxnSpPr>
        <p:spPr>
          <a:xfrm>
            <a:off x="2231384" y="4530826"/>
            <a:ext cx="638454" cy="291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Oval 437">
            <a:extLst>
              <a:ext uri="{FF2B5EF4-FFF2-40B4-BE49-F238E27FC236}">
                <a16:creationId xmlns:a16="http://schemas.microsoft.com/office/drawing/2014/main" id="{B357D404-11EF-49B0-A1BE-0D11D9FBDB7D}"/>
              </a:ext>
            </a:extLst>
          </p:cNvPr>
          <p:cNvSpPr>
            <a:spLocks noChangeArrowheads="1"/>
          </p:cNvSpPr>
          <p:nvPr/>
        </p:nvSpPr>
        <p:spPr bwMode="auto">
          <a:xfrm>
            <a:off x="2855830" y="532930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p:txBody>
      </p:sp>
      <p:cxnSp>
        <p:nvCxnSpPr>
          <p:cNvPr id="40" name="Straight Arrow Connector 39">
            <a:extLst>
              <a:ext uri="{FF2B5EF4-FFF2-40B4-BE49-F238E27FC236}">
                <a16:creationId xmlns:a16="http://schemas.microsoft.com/office/drawing/2014/main" id="{6CB2A47D-BA5B-4D3A-B5B1-28AD4096164E}"/>
              </a:ext>
            </a:extLst>
          </p:cNvPr>
          <p:cNvCxnSpPr>
            <a:cxnSpLocks/>
          </p:cNvCxnSpPr>
          <p:nvPr/>
        </p:nvCxnSpPr>
        <p:spPr>
          <a:xfrm flipH="1">
            <a:off x="3147352" y="4774411"/>
            <a:ext cx="10427" cy="569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FF5AC97-5065-4658-A56C-3A977D49018E}"/>
              </a:ext>
            </a:extLst>
          </p:cNvPr>
          <p:cNvCxnSpPr>
            <a:cxnSpLocks/>
            <a:stCxn id="38" idx="6"/>
            <a:endCxn id="39" idx="2"/>
          </p:cNvCxnSpPr>
          <p:nvPr/>
        </p:nvCxnSpPr>
        <p:spPr>
          <a:xfrm>
            <a:off x="2220957" y="5548566"/>
            <a:ext cx="634873" cy="972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FF76587-7322-4B62-849A-8B7B4533F786}"/>
              </a:ext>
            </a:extLst>
          </p:cNvPr>
          <p:cNvCxnSpPr>
            <a:cxnSpLocks/>
            <a:stCxn id="39" idx="1"/>
            <a:endCxn id="35" idx="5"/>
          </p:cNvCxnSpPr>
          <p:nvPr/>
        </p:nvCxnSpPr>
        <p:spPr>
          <a:xfrm flipH="1" flipV="1">
            <a:off x="2150102" y="4692749"/>
            <a:ext cx="787010" cy="7036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3C277512-0B65-4588-A3AA-C57DAC3622B3}"/>
              </a:ext>
            </a:extLst>
          </p:cNvPr>
          <p:cNvSpPr>
            <a:spLocks noChangeArrowheads="1"/>
          </p:cNvSpPr>
          <p:nvPr/>
        </p:nvSpPr>
        <p:spPr bwMode="auto">
          <a:xfrm>
            <a:off x="4136431" y="3553380"/>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p:txBody>
      </p:sp>
      <p:sp>
        <p:nvSpPr>
          <p:cNvPr id="45" name="Oval 437">
            <a:extLst>
              <a:ext uri="{FF2B5EF4-FFF2-40B4-BE49-F238E27FC236}">
                <a16:creationId xmlns:a16="http://schemas.microsoft.com/office/drawing/2014/main" id="{2B3A9CF7-9A0F-402E-89A8-F6D5961129F6}"/>
              </a:ext>
            </a:extLst>
          </p:cNvPr>
          <p:cNvSpPr>
            <a:spLocks noChangeArrowheads="1"/>
          </p:cNvSpPr>
          <p:nvPr/>
        </p:nvSpPr>
        <p:spPr bwMode="auto">
          <a:xfrm>
            <a:off x="3650001" y="4395325"/>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p>
        </p:txBody>
      </p:sp>
      <p:sp>
        <p:nvSpPr>
          <p:cNvPr id="46" name="Oval 437">
            <a:extLst>
              <a:ext uri="{FF2B5EF4-FFF2-40B4-BE49-F238E27FC236}">
                <a16:creationId xmlns:a16="http://schemas.microsoft.com/office/drawing/2014/main" id="{8226017A-A99C-4BCA-8F26-FBF06E9AEDE7}"/>
              </a:ext>
            </a:extLst>
          </p:cNvPr>
          <p:cNvSpPr>
            <a:spLocks noChangeArrowheads="1"/>
          </p:cNvSpPr>
          <p:nvPr/>
        </p:nvSpPr>
        <p:spPr bwMode="auto">
          <a:xfrm>
            <a:off x="4758483" y="4395325"/>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t>
            </a:r>
          </a:p>
        </p:txBody>
      </p:sp>
      <p:cxnSp>
        <p:nvCxnSpPr>
          <p:cNvPr id="47" name="Straight Arrow Connector 46">
            <a:extLst>
              <a:ext uri="{FF2B5EF4-FFF2-40B4-BE49-F238E27FC236}">
                <a16:creationId xmlns:a16="http://schemas.microsoft.com/office/drawing/2014/main" id="{A3D38FBA-F649-4FEC-9893-17FE7CC94F17}"/>
              </a:ext>
            </a:extLst>
          </p:cNvPr>
          <p:cNvCxnSpPr>
            <a:cxnSpLocks/>
            <a:stCxn id="44" idx="4"/>
            <a:endCxn id="45" idx="0"/>
          </p:cNvCxnSpPr>
          <p:nvPr/>
        </p:nvCxnSpPr>
        <p:spPr>
          <a:xfrm flipH="1">
            <a:off x="3927516" y="4011366"/>
            <a:ext cx="486430" cy="3839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CFC21B9-8670-4990-8CE2-CA0DF27B1B9C}"/>
              </a:ext>
            </a:extLst>
          </p:cNvPr>
          <p:cNvCxnSpPr>
            <a:cxnSpLocks/>
            <a:endCxn id="46" idx="0"/>
          </p:cNvCxnSpPr>
          <p:nvPr/>
        </p:nvCxnSpPr>
        <p:spPr>
          <a:xfrm>
            <a:off x="4411783" y="4011366"/>
            <a:ext cx="624215" cy="3839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845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3/5</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stCxn id="25" idx="3"/>
            <a:endCxn id="28" idx="7"/>
          </p:cNvCxnSpPr>
          <p:nvPr/>
        </p:nvCxnSpPr>
        <p:spPr bwMode="auto">
          <a:xfrm flipH="1">
            <a:off x="4136431" y="1703365"/>
            <a:ext cx="1026363" cy="77108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a:endCxn id="25" idx="4"/>
          </p:cNvCxnSpPr>
          <p:nvPr/>
        </p:nvCxnSpPr>
        <p:spPr bwMode="auto">
          <a:xfrm flipH="1" flipV="1">
            <a:off x="5620924" y="1770435"/>
            <a:ext cx="7620" cy="700396"/>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stCxn id="26" idx="3"/>
            <a:endCxn id="29" idx="7"/>
          </p:cNvCxnSpPr>
          <p:nvPr/>
        </p:nvCxnSpPr>
        <p:spPr bwMode="auto">
          <a:xfrm flipH="1">
            <a:off x="6080865" y="1769258"/>
            <a:ext cx="1027039" cy="71041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59863" y="1840781"/>
            <a:ext cx="4872" cy="55995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984545" y="863667"/>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C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9"/>
            <a:ext cx="1295788" cy="457986"/>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920696" y="1352390"/>
            <a:ext cx="1278334"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7/8</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4/6</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8/9</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94715" y="725014"/>
            <a:ext cx="302728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endParaRPr lang="en-US" sz="2400" strike="sngStrike" dirty="0"/>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216821567"/>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216821567"/>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7692"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2564"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endParaRPr lang="en-US"/>
                        </a:p>
                      </a:txBody>
                      <a:tcPr>
                        <a:blipFill>
                          <a:blip r:embed="rId2"/>
                          <a:stretch>
                            <a:fillRect l="-802564" t="-109091" r="-3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3846"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7692"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t2</a:t>
                          </a:r>
                        </a:p>
                      </a:txBody>
                      <a:tcPr/>
                    </a:tc>
                    <a:tc>
                      <a:txBody>
                        <a:bodyPr/>
                        <a:lstStyle/>
                        <a:p>
                          <a:endParaRPr lang="en-US"/>
                        </a:p>
                      </a:txBody>
                      <a:tcPr>
                        <a:blipFill>
                          <a:blip r:embed="rId2"/>
                          <a:stretch>
                            <a:fillRect l="-802564" t="-212308" r="-3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7692"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u1</a:t>
                          </a:r>
                        </a:p>
                      </a:txBody>
                      <a:tcPr/>
                    </a:tc>
                    <a:tc>
                      <a:txBody>
                        <a:bodyPr/>
                        <a:lstStyle/>
                        <a:p>
                          <a:endParaRPr lang="en-US"/>
                        </a:p>
                      </a:txBody>
                      <a:tcPr>
                        <a:blipFill>
                          <a:blip r:embed="rId2"/>
                          <a:stretch>
                            <a:fillRect l="-802564" t="-312308" r="-3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7692"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2564"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v2</a:t>
                          </a:r>
                        </a:p>
                      </a:txBody>
                      <a:tcPr/>
                    </a:tc>
                    <a:tc>
                      <a:txBody>
                        <a:bodyPr/>
                        <a:lstStyle/>
                        <a:p>
                          <a:endParaRPr lang="en-US"/>
                        </a:p>
                      </a:txBody>
                      <a:tcPr>
                        <a:blipFill>
                          <a:blip r:embed="rId2"/>
                          <a:stretch>
                            <a:fillRect l="-802564" t="-412308" r="-3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3846"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7692"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endParaRPr lang="en-US"/>
                        </a:p>
                      </a:txBody>
                      <a:tcPr>
                        <a:blipFill>
                          <a:blip r:embed="rId2"/>
                          <a:stretch>
                            <a:fillRect l="-802564" t="-512308" r="-3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7692"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x2</a:t>
                          </a:r>
                        </a:p>
                      </a:txBody>
                      <a:tcPr/>
                    </a:tc>
                    <a:tc>
                      <a:txBody>
                        <a:bodyPr/>
                        <a:lstStyle/>
                        <a:p>
                          <a:endParaRPr lang="en-US"/>
                        </a:p>
                      </a:txBody>
                      <a:tcPr>
                        <a:blipFill>
                          <a:blip r:embed="rId2"/>
                          <a:stretch>
                            <a:fillRect l="-802564" t="-603030" r="-3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7692"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endParaRPr lang="en-US"/>
                        </a:p>
                      </a:txBody>
                      <a:tcPr>
                        <a:blipFill>
                          <a:blip r:embed="rId2"/>
                          <a:stretch>
                            <a:fillRect l="-802564" t="-713846" r="-3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7692"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2564"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endParaRPr lang="en-US"/>
                        </a:p>
                      </a:txBody>
                      <a:tcPr>
                        <a:blipFill>
                          <a:blip r:embed="rId2"/>
                          <a:stretch>
                            <a:fillRect l="-802564" t="-813846" r="-3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3846"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3" name="Table 35">
            <a:extLst>
              <a:ext uri="{FF2B5EF4-FFF2-40B4-BE49-F238E27FC236}">
                <a16:creationId xmlns:a16="http://schemas.microsoft.com/office/drawing/2014/main" id="{529DB065-0363-49F3-A5D0-14B18B5FF3F7}"/>
              </a:ext>
            </a:extLst>
          </p:cNvPr>
          <p:cNvGraphicFramePr>
            <a:graphicFrameLocks noGrp="1"/>
          </p:cNvGraphicFramePr>
          <p:nvPr>
            <p:extLst>
              <p:ext uri="{D42A27DB-BD31-4B8C-83A1-F6EECF244321}">
                <p14:modId xmlns:p14="http://schemas.microsoft.com/office/powerpoint/2010/main" val="1160122760"/>
              </p:ext>
            </p:extLst>
          </p:nvPr>
        </p:nvGraphicFramePr>
        <p:xfrm>
          <a:off x="8457855" y="1693202"/>
          <a:ext cx="3026376" cy="45720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trike="noStrike" baseline="0" dirty="0">
                          <a:solidFill>
                            <a:schemeClr val="tx1"/>
                          </a:solidFill>
                          <a:latin typeface="Times New Roman" panose="02020603050405020304" pitchFamily="18" charset="0"/>
                          <a:cs typeface="Times New Roman" panose="02020603050405020304" pitchFamily="18" charset="0"/>
                        </a:rPr>
                        <a:t>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
        <p:nvSpPr>
          <p:cNvPr id="34" name="Oval 437">
            <a:extLst>
              <a:ext uri="{FF2B5EF4-FFF2-40B4-BE49-F238E27FC236}">
                <a16:creationId xmlns:a16="http://schemas.microsoft.com/office/drawing/2014/main" id="{4E225E95-8B08-433A-9A42-1D88513D5379}"/>
              </a:ext>
            </a:extLst>
          </p:cNvPr>
          <p:cNvSpPr>
            <a:spLocks noChangeArrowheads="1"/>
          </p:cNvSpPr>
          <p:nvPr/>
        </p:nvSpPr>
        <p:spPr bwMode="auto">
          <a:xfrm>
            <a:off x="2286792" y="350818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32" name="Oval 437">
            <a:extLst>
              <a:ext uri="{FF2B5EF4-FFF2-40B4-BE49-F238E27FC236}">
                <a16:creationId xmlns:a16="http://schemas.microsoft.com/office/drawing/2014/main" id="{24BDACE4-A17A-4B6F-8195-6CBCE0EA495A}"/>
              </a:ext>
            </a:extLst>
          </p:cNvPr>
          <p:cNvSpPr>
            <a:spLocks noChangeArrowheads="1"/>
          </p:cNvSpPr>
          <p:nvPr/>
        </p:nvSpPr>
        <p:spPr bwMode="auto">
          <a:xfrm>
            <a:off x="2869838" y="4331017"/>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
            </a:r>
          </a:p>
        </p:txBody>
      </p:sp>
      <p:sp>
        <p:nvSpPr>
          <p:cNvPr id="35" name="Oval 437">
            <a:extLst>
              <a:ext uri="{FF2B5EF4-FFF2-40B4-BE49-F238E27FC236}">
                <a16:creationId xmlns:a16="http://schemas.microsoft.com/office/drawing/2014/main" id="{29310F62-260E-406B-8177-9570479B9B72}"/>
              </a:ext>
            </a:extLst>
          </p:cNvPr>
          <p:cNvSpPr>
            <a:spLocks noChangeArrowheads="1"/>
          </p:cNvSpPr>
          <p:nvPr/>
        </p:nvSpPr>
        <p:spPr bwMode="auto">
          <a:xfrm>
            <a:off x="1676355" y="430183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a:t>
            </a:r>
          </a:p>
        </p:txBody>
      </p:sp>
      <p:cxnSp>
        <p:nvCxnSpPr>
          <p:cNvPr id="19" name="Straight Arrow Connector 18">
            <a:extLst>
              <a:ext uri="{FF2B5EF4-FFF2-40B4-BE49-F238E27FC236}">
                <a16:creationId xmlns:a16="http://schemas.microsoft.com/office/drawing/2014/main" id="{2C8EBBDD-4715-476A-BD35-F2D79F47E081}"/>
              </a:ext>
            </a:extLst>
          </p:cNvPr>
          <p:cNvCxnSpPr>
            <a:stCxn id="34" idx="4"/>
            <a:endCxn id="35" idx="0"/>
          </p:cNvCxnSpPr>
          <p:nvPr/>
        </p:nvCxnSpPr>
        <p:spPr>
          <a:xfrm flipH="1">
            <a:off x="1953870" y="3966167"/>
            <a:ext cx="610437" cy="33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D6BD66-940B-4A5C-9740-56F0EEEE863C}"/>
              </a:ext>
            </a:extLst>
          </p:cNvPr>
          <p:cNvCxnSpPr>
            <a:cxnSpLocks/>
            <a:stCxn id="34" idx="4"/>
            <a:endCxn id="32" idx="0"/>
          </p:cNvCxnSpPr>
          <p:nvPr/>
        </p:nvCxnSpPr>
        <p:spPr>
          <a:xfrm>
            <a:off x="2564307" y="3966167"/>
            <a:ext cx="583046" cy="364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FA2A2F3-5C3D-48BA-A282-B1EC058ECE79}"/>
              </a:ext>
            </a:extLst>
          </p:cNvPr>
          <p:cNvCxnSpPr>
            <a:cxnSpLocks/>
            <a:stCxn id="35" idx="4"/>
            <a:endCxn id="38" idx="0"/>
          </p:cNvCxnSpPr>
          <p:nvPr/>
        </p:nvCxnSpPr>
        <p:spPr>
          <a:xfrm flipH="1">
            <a:off x="1943443" y="4759819"/>
            <a:ext cx="10427" cy="5597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437">
            <a:extLst>
              <a:ext uri="{FF2B5EF4-FFF2-40B4-BE49-F238E27FC236}">
                <a16:creationId xmlns:a16="http://schemas.microsoft.com/office/drawing/2014/main" id="{3B914DBD-12A9-4DE7-96C8-3274A94FA180}"/>
              </a:ext>
            </a:extLst>
          </p:cNvPr>
          <p:cNvSpPr>
            <a:spLocks noChangeArrowheads="1"/>
          </p:cNvSpPr>
          <p:nvPr/>
        </p:nvSpPr>
        <p:spPr bwMode="auto">
          <a:xfrm>
            <a:off x="1665928" y="531957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p:txBody>
      </p:sp>
      <p:cxnSp>
        <p:nvCxnSpPr>
          <p:cNvPr id="41" name="Straight Arrow Connector 40">
            <a:extLst>
              <a:ext uri="{FF2B5EF4-FFF2-40B4-BE49-F238E27FC236}">
                <a16:creationId xmlns:a16="http://schemas.microsoft.com/office/drawing/2014/main" id="{44A1A3B3-9203-4F3C-A783-40AE4EF26151}"/>
              </a:ext>
            </a:extLst>
          </p:cNvPr>
          <p:cNvCxnSpPr>
            <a:cxnSpLocks/>
            <a:stCxn id="35" idx="6"/>
            <a:endCxn id="32" idx="2"/>
          </p:cNvCxnSpPr>
          <p:nvPr/>
        </p:nvCxnSpPr>
        <p:spPr>
          <a:xfrm>
            <a:off x="2231384" y="4530826"/>
            <a:ext cx="638454" cy="291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Oval 437">
            <a:extLst>
              <a:ext uri="{FF2B5EF4-FFF2-40B4-BE49-F238E27FC236}">
                <a16:creationId xmlns:a16="http://schemas.microsoft.com/office/drawing/2014/main" id="{B357D404-11EF-49B0-A1BE-0D11D9FBDB7D}"/>
              </a:ext>
            </a:extLst>
          </p:cNvPr>
          <p:cNvSpPr>
            <a:spLocks noChangeArrowheads="1"/>
          </p:cNvSpPr>
          <p:nvPr/>
        </p:nvSpPr>
        <p:spPr bwMode="auto">
          <a:xfrm>
            <a:off x="2855830" y="532930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p:txBody>
      </p:sp>
      <p:cxnSp>
        <p:nvCxnSpPr>
          <p:cNvPr id="40" name="Straight Arrow Connector 39">
            <a:extLst>
              <a:ext uri="{FF2B5EF4-FFF2-40B4-BE49-F238E27FC236}">
                <a16:creationId xmlns:a16="http://schemas.microsoft.com/office/drawing/2014/main" id="{6CB2A47D-BA5B-4D3A-B5B1-28AD4096164E}"/>
              </a:ext>
            </a:extLst>
          </p:cNvPr>
          <p:cNvCxnSpPr>
            <a:cxnSpLocks/>
          </p:cNvCxnSpPr>
          <p:nvPr/>
        </p:nvCxnSpPr>
        <p:spPr>
          <a:xfrm flipH="1">
            <a:off x="3147352" y="4774411"/>
            <a:ext cx="10427" cy="569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FF5AC97-5065-4658-A56C-3A977D49018E}"/>
              </a:ext>
            </a:extLst>
          </p:cNvPr>
          <p:cNvCxnSpPr>
            <a:cxnSpLocks/>
            <a:stCxn id="38" idx="6"/>
            <a:endCxn id="39" idx="2"/>
          </p:cNvCxnSpPr>
          <p:nvPr/>
        </p:nvCxnSpPr>
        <p:spPr>
          <a:xfrm>
            <a:off x="2220957" y="5548566"/>
            <a:ext cx="634873" cy="972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FF76587-7322-4B62-849A-8B7B4533F786}"/>
              </a:ext>
            </a:extLst>
          </p:cNvPr>
          <p:cNvCxnSpPr>
            <a:cxnSpLocks/>
            <a:stCxn id="39" idx="1"/>
            <a:endCxn id="35" idx="5"/>
          </p:cNvCxnSpPr>
          <p:nvPr/>
        </p:nvCxnSpPr>
        <p:spPr>
          <a:xfrm flipH="1" flipV="1">
            <a:off x="2150102" y="4692749"/>
            <a:ext cx="787010" cy="7036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3C277512-0B65-4588-A3AA-C57DAC3622B3}"/>
              </a:ext>
            </a:extLst>
          </p:cNvPr>
          <p:cNvSpPr>
            <a:spLocks noChangeArrowheads="1"/>
          </p:cNvSpPr>
          <p:nvPr/>
        </p:nvSpPr>
        <p:spPr bwMode="auto">
          <a:xfrm>
            <a:off x="4136431" y="3553380"/>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p:txBody>
      </p:sp>
      <p:sp>
        <p:nvSpPr>
          <p:cNvPr id="45" name="Oval 437">
            <a:extLst>
              <a:ext uri="{FF2B5EF4-FFF2-40B4-BE49-F238E27FC236}">
                <a16:creationId xmlns:a16="http://schemas.microsoft.com/office/drawing/2014/main" id="{2B3A9CF7-9A0F-402E-89A8-F6D5961129F6}"/>
              </a:ext>
            </a:extLst>
          </p:cNvPr>
          <p:cNvSpPr>
            <a:spLocks noChangeArrowheads="1"/>
          </p:cNvSpPr>
          <p:nvPr/>
        </p:nvSpPr>
        <p:spPr bwMode="auto">
          <a:xfrm>
            <a:off x="3650001" y="4395325"/>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p>
        </p:txBody>
      </p:sp>
      <p:sp>
        <p:nvSpPr>
          <p:cNvPr id="46" name="Oval 437">
            <a:extLst>
              <a:ext uri="{FF2B5EF4-FFF2-40B4-BE49-F238E27FC236}">
                <a16:creationId xmlns:a16="http://schemas.microsoft.com/office/drawing/2014/main" id="{8226017A-A99C-4BCA-8F26-FBF06E9AEDE7}"/>
              </a:ext>
            </a:extLst>
          </p:cNvPr>
          <p:cNvSpPr>
            <a:spLocks noChangeArrowheads="1"/>
          </p:cNvSpPr>
          <p:nvPr/>
        </p:nvSpPr>
        <p:spPr bwMode="auto">
          <a:xfrm>
            <a:off x="4758483" y="4395325"/>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t>
            </a:r>
          </a:p>
        </p:txBody>
      </p:sp>
      <p:cxnSp>
        <p:nvCxnSpPr>
          <p:cNvPr id="47" name="Straight Arrow Connector 46">
            <a:extLst>
              <a:ext uri="{FF2B5EF4-FFF2-40B4-BE49-F238E27FC236}">
                <a16:creationId xmlns:a16="http://schemas.microsoft.com/office/drawing/2014/main" id="{A3D38FBA-F649-4FEC-9893-17FE7CC94F17}"/>
              </a:ext>
            </a:extLst>
          </p:cNvPr>
          <p:cNvCxnSpPr>
            <a:cxnSpLocks/>
            <a:stCxn id="44" idx="4"/>
            <a:endCxn id="45" idx="0"/>
          </p:cNvCxnSpPr>
          <p:nvPr/>
        </p:nvCxnSpPr>
        <p:spPr>
          <a:xfrm flipH="1">
            <a:off x="3927516" y="4011366"/>
            <a:ext cx="486430" cy="3839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CFC21B9-8670-4990-8CE2-CA0DF27B1B9C}"/>
              </a:ext>
            </a:extLst>
          </p:cNvPr>
          <p:cNvCxnSpPr>
            <a:cxnSpLocks/>
            <a:endCxn id="46" idx="0"/>
          </p:cNvCxnSpPr>
          <p:nvPr/>
        </p:nvCxnSpPr>
        <p:spPr>
          <a:xfrm>
            <a:off x="4411783" y="4011366"/>
            <a:ext cx="624215" cy="3839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F77AE4-905A-4952-85BA-2855323F11F4}"/>
              </a:ext>
            </a:extLst>
          </p:cNvPr>
          <p:cNvCxnSpPr>
            <a:cxnSpLocks/>
            <a:stCxn id="45" idx="1"/>
          </p:cNvCxnSpPr>
          <p:nvPr/>
        </p:nvCxnSpPr>
        <p:spPr>
          <a:xfrm flipH="1" flipV="1">
            <a:off x="2838399" y="3794663"/>
            <a:ext cx="892884" cy="66773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C44BF5C-306F-4187-B1DC-24F79527D5B8}"/>
              </a:ext>
            </a:extLst>
          </p:cNvPr>
          <p:cNvCxnSpPr>
            <a:cxnSpLocks/>
            <a:endCxn id="45" idx="2"/>
          </p:cNvCxnSpPr>
          <p:nvPr/>
        </p:nvCxnSpPr>
        <p:spPr>
          <a:xfrm>
            <a:off x="3417351" y="4595134"/>
            <a:ext cx="232650" cy="291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9387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222254" y="1280250"/>
            <a:ext cx="1173307"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3/5</a:t>
            </a:r>
            <a:endParaRPr lang="en-US" altLang="zh-CN" sz="2400" dirty="0">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395561" y="152444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p:cNvCxnSpPr>
          <p:nvPr/>
        </p:nvCxnSpPr>
        <p:spPr bwMode="auto">
          <a:xfrm flipV="1">
            <a:off x="2220957" y="1717550"/>
            <a:ext cx="1060641" cy="762522"/>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321152" y="154217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stCxn id="25" idx="3"/>
            <a:endCxn id="28" idx="7"/>
          </p:cNvCxnSpPr>
          <p:nvPr/>
        </p:nvCxnSpPr>
        <p:spPr bwMode="auto">
          <a:xfrm flipH="1">
            <a:off x="4136431" y="1703365"/>
            <a:ext cx="1026363" cy="77108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395561" y="2652745"/>
            <a:ext cx="722752" cy="1789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a:stCxn id="29" idx="2"/>
            <a:endCxn id="28" idx="6"/>
          </p:cNvCxnSpPr>
          <p:nvPr/>
        </p:nvCxnSpPr>
        <p:spPr bwMode="auto">
          <a:xfrm flipH="1" flipV="1">
            <a:off x="4321152" y="2647127"/>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a:endCxn id="25" idx="4"/>
          </p:cNvCxnSpPr>
          <p:nvPr/>
        </p:nvCxnSpPr>
        <p:spPr bwMode="auto">
          <a:xfrm flipH="1" flipV="1">
            <a:off x="5620924" y="1770435"/>
            <a:ext cx="7620" cy="700396"/>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stCxn id="26" idx="3"/>
            <a:endCxn id="29" idx="7"/>
          </p:cNvCxnSpPr>
          <p:nvPr/>
        </p:nvCxnSpPr>
        <p:spPr bwMode="auto">
          <a:xfrm flipH="1">
            <a:off x="6080865" y="1769258"/>
            <a:ext cx="1027039" cy="71041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a:stCxn id="26" idx="4"/>
            <a:endCxn id="30" idx="0"/>
          </p:cNvCxnSpPr>
          <p:nvPr/>
        </p:nvCxnSpPr>
        <p:spPr bwMode="auto">
          <a:xfrm>
            <a:off x="7559863" y="1840781"/>
            <a:ext cx="4872" cy="55995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784053" y="182412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a:stCxn id="30" idx="2"/>
            <a:endCxn id="29" idx="6"/>
          </p:cNvCxnSpPr>
          <p:nvPr/>
        </p:nvCxnSpPr>
        <p:spPr bwMode="auto">
          <a:xfrm flipH="1">
            <a:off x="6268818" y="2647486"/>
            <a:ext cx="673968"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799426" y="1768641"/>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690476" y="174366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984545" y="863667"/>
            <a:ext cx="73341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C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a:latin typeface="Times New Roman" panose="02020603050405020304" pitchFamily="18" charset="0"/>
                <a:ea typeface="SimSun" panose="02010600030101010101" pitchFamily="2" charset="-122"/>
                <a:cs typeface="Times New Roman" panose="02020603050405020304" pitchFamily="18" charset="0"/>
              </a:rPr>
              <a:t>C</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w                      v                        u</a:t>
            </a:r>
            <a:endParaRPr kumimoji="0" lang="en-US" altLang="en-US" sz="2400" b="1"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3103823" y="1297977"/>
            <a:ext cx="1217329" cy="488391"/>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2/3</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973030" y="1312449"/>
            <a:ext cx="1295788" cy="457986"/>
          </a:xfrm>
          <a:prstGeom prst="ellipse">
            <a:avLst/>
          </a:prstGeom>
          <a:solidFill>
            <a:schemeClr val="tx1">
              <a:lumMod val="50000"/>
              <a:lumOff val="50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920696" y="1352390"/>
            <a:ext cx="1278334"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7/8</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203291" y="2408549"/>
            <a:ext cx="1192270"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4/6</a:t>
            </a:r>
            <a:endParaRPr lang="en-US" altLang="zh-CN" sz="2400" dirty="0">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3059801" y="2402931"/>
            <a:ext cx="1261351" cy="488391"/>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2/4</a:t>
            </a:r>
            <a:endParaRPr lang="en-US" altLang="zh-CN" sz="2400" dirty="0">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985392" y="2410168"/>
            <a:ext cx="1283426" cy="474637"/>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8/9</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942786" y="2400740"/>
            <a:ext cx="1243897" cy="493492"/>
          </a:xfrm>
          <a:prstGeom prst="ellipse">
            <a:avLst/>
          </a:prstGeom>
          <a:solidFill>
            <a:schemeClr val="tx1">
              <a:lumMod val="50000"/>
              <a:lumOff val="50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8/10</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394715" y="725014"/>
            <a:ext cx="302728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a:t>
            </a:r>
            <a:endParaRPr lang="en-US" sz="2400" strike="sngStrike" dirty="0"/>
          </a:p>
          <a:p>
            <a:r>
              <a:rPr lang="en-US" sz="2400" dirty="0">
                <a:solidFill>
                  <a:srgbClr val="FF0000"/>
                </a:solidFill>
              </a:rPr>
              <a:t>What is BFS Traversal?</a:t>
            </a:r>
          </a:p>
        </p:txBody>
      </p:sp>
      <p:sp>
        <p:nvSpPr>
          <p:cNvPr id="31" name="Rectangle 30">
            <a:extLst>
              <a:ext uri="{FF2B5EF4-FFF2-40B4-BE49-F238E27FC236}">
                <a16:creationId xmlns:a16="http://schemas.microsoft.com/office/drawing/2014/main" id="{1B39E67D-132F-4F1C-A017-EDEDD348E90E}"/>
              </a:ext>
            </a:extLst>
          </p:cNvPr>
          <p:cNvSpPr/>
          <p:nvPr/>
        </p:nvSpPr>
        <p:spPr>
          <a:xfrm>
            <a:off x="1203291" y="100916"/>
            <a:ext cx="3563220" cy="754694"/>
          </a:xfrm>
          <a:prstGeom prst="rect">
            <a:avLst/>
          </a:prstGeom>
        </p:spPr>
        <p:txBody>
          <a:bodyPr wrap="none">
            <a:spAutoFit/>
          </a:bodyPr>
          <a:lstStyle/>
          <a:p>
            <a:pPr>
              <a:lnSpc>
                <a:spcPct val="150000"/>
              </a:lnSpc>
            </a:pPr>
            <a:r>
              <a:rPr lang="en-US" sz="3200" dirty="0">
                <a:ea typeface="SimSun" panose="02010600030101010101" pitchFamily="2" charset="-122"/>
              </a:rPr>
              <a:t>Breadth-First Search</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885292086"/>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6401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Choice>
        <mc:Fallback>
          <p:graphicFrame>
            <p:nvGraphicFramePr>
              <p:cNvPr id="4" name="Table 4">
                <a:extLst>
                  <a:ext uri="{FF2B5EF4-FFF2-40B4-BE49-F238E27FC236}">
                    <a16:creationId xmlns:a16="http://schemas.microsoft.com/office/drawing/2014/main" id="{24348B5A-BB9B-4D6F-B242-C7193BFACABD}"/>
                  </a:ext>
                </a:extLst>
              </p:cNvPr>
              <p:cNvGraphicFramePr>
                <a:graphicFrameLocks noGrp="1"/>
              </p:cNvGraphicFramePr>
              <p:nvPr>
                <p:extLst>
                  <p:ext uri="{D42A27DB-BD31-4B8C-83A1-F6EECF244321}">
                    <p14:modId xmlns:p14="http://schemas.microsoft.com/office/powerpoint/2010/main" val="3885292086"/>
                  </p:ext>
                </p:extLst>
              </p:nvPr>
            </p:nvGraphicFramePr>
            <p:xfrm>
              <a:off x="5595600" y="3169421"/>
              <a:ext cx="5707463" cy="3579071"/>
            </p:xfrm>
            <a:graphic>
              <a:graphicData uri="http://schemas.openxmlformats.org/drawingml/2006/table">
                <a:tbl>
                  <a:tblPr firstRow="1" bandRow="1">
                    <a:tableStyleId>{5C22544A-7EE6-4342-B048-85BDC9FD1C3A}</a:tableStyleId>
                  </a:tblPr>
                  <a:tblGrid>
                    <a:gridCol w="475622">
                      <a:extLst>
                        <a:ext uri="{9D8B030D-6E8A-4147-A177-3AD203B41FA5}">
                          <a16:colId xmlns:a16="http://schemas.microsoft.com/office/drawing/2014/main" val="2701614049"/>
                        </a:ext>
                      </a:extLst>
                    </a:gridCol>
                    <a:gridCol w="475622">
                      <a:extLst>
                        <a:ext uri="{9D8B030D-6E8A-4147-A177-3AD203B41FA5}">
                          <a16:colId xmlns:a16="http://schemas.microsoft.com/office/drawing/2014/main" val="3528408497"/>
                        </a:ext>
                      </a:extLst>
                    </a:gridCol>
                    <a:gridCol w="475622">
                      <a:extLst>
                        <a:ext uri="{9D8B030D-6E8A-4147-A177-3AD203B41FA5}">
                          <a16:colId xmlns:a16="http://schemas.microsoft.com/office/drawing/2014/main" val="3599987005"/>
                        </a:ext>
                      </a:extLst>
                    </a:gridCol>
                    <a:gridCol w="475622">
                      <a:extLst>
                        <a:ext uri="{9D8B030D-6E8A-4147-A177-3AD203B41FA5}">
                          <a16:colId xmlns:a16="http://schemas.microsoft.com/office/drawing/2014/main" val="2146963852"/>
                        </a:ext>
                      </a:extLst>
                    </a:gridCol>
                    <a:gridCol w="475622">
                      <a:extLst>
                        <a:ext uri="{9D8B030D-6E8A-4147-A177-3AD203B41FA5}">
                          <a16:colId xmlns:a16="http://schemas.microsoft.com/office/drawing/2014/main" val="2403689993"/>
                        </a:ext>
                      </a:extLst>
                    </a:gridCol>
                    <a:gridCol w="808185">
                      <a:extLst>
                        <a:ext uri="{9D8B030D-6E8A-4147-A177-3AD203B41FA5}">
                          <a16:colId xmlns:a16="http://schemas.microsoft.com/office/drawing/2014/main" val="706650288"/>
                        </a:ext>
                      </a:extLst>
                    </a:gridCol>
                    <a:gridCol w="618680">
                      <a:extLst>
                        <a:ext uri="{9D8B030D-6E8A-4147-A177-3AD203B41FA5}">
                          <a16:colId xmlns:a16="http://schemas.microsoft.com/office/drawing/2014/main" val="911223338"/>
                        </a:ext>
                      </a:extLst>
                    </a:gridCol>
                    <a:gridCol w="475622">
                      <a:extLst>
                        <a:ext uri="{9D8B030D-6E8A-4147-A177-3AD203B41FA5}">
                          <a16:colId xmlns:a16="http://schemas.microsoft.com/office/drawing/2014/main" val="2128585312"/>
                        </a:ext>
                      </a:extLst>
                    </a:gridCol>
                    <a:gridCol w="475622">
                      <a:extLst>
                        <a:ext uri="{9D8B030D-6E8A-4147-A177-3AD203B41FA5}">
                          <a16:colId xmlns:a16="http://schemas.microsoft.com/office/drawing/2014/main" val="1701080833"/>
                        </a:ext>
                      </a:extLst>
                    </a:gridCol>
                    <a:gridCol w="475622">
                      <a:extLst>
                        <a:ext uri="{9D8B030D-6E8A-4147-A177-3AD203B41FA5}">
                          <a16:colId xmlns:a16="http://schemas.microsoft.com/office/drawing/2014/main" val="1746568337"/>
                        </a:ext>
                      </a:extLst>
                    </a:gridCol>
                    <a:gridCol w="475622">
                      <a:extLst>
                        <a:ext uri="{9D8B030D-6E8A-4147-A177-3AD203B41FA5}">
                          <a16:colId xmlns:a16="http://schemas.microsoft.com/office/drawing/2014/main" val="2899480023"/>
                        </a:ext>
                      </a:extLst>
                    </a:gridCol>
                  </a:tblGrid>
                  <a:tr h="409151">
                    <a:tc gridSpan="11">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Representation</a:t>
                          </a: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endParaRPr lang="en-US"/>
                        </a:p>
                      </a:txBody>
                      <a:tcPr>
                        <a:blipFill>
                          <a:blip r:embed="rId2"/>
                          <a:stretch>
                            <a:fillRect l="-101282" t="-109091" r="-1007692"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302564" t="-109091" r="-8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s2</a:t>
                          </a:r>
                        </a:p>
                      </a:txBody>
                      <a:tcPr/>
                    </a:tc>
                    <a:tc>
                      <a:txBody>
                        <a:bodyPr/>
                        <a:lstStyle/>
                        <a:p>
                          <a:endParaRPr lang="en-US"/>
                        </a:p>
                      </a:txBody>
                      <a:tcPr>
                        <a:blipFill>
                          <a:blip r:embed="rId2"/>
                          <a:stretch>
                            <a:fillRect l="-802564" t="-109091" r="-306410"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03846" t="-109091" r="-105128" b="-71666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a:p>
                      </a:txBody>
                      <a:tcPr>
                        <a:blipFill>
                          <a:blip r:embed="rId2"/>
                          <a:stretch>
                            <a:fillRect l="-101282" t="-212308" r="-1007692"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212308" r="-8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t2</a:t>
                          </a:r>
                        </a:p>
                      </a:txBody>
                      <a:tcPr/>
                    </a:tc>
                    <a:tc>
                      <a:txBody>
                        <a:bodyPr/>
                        <a:lstStyle/>
                        <a:p>
                          <a:endParaRPr lang="en-US"/>
                        </a:p>
                      </a:txBody>
                      <a:tcPr>
                        <a:blipFill>
                          <a:blip r:embed="rId2"/>
                          <a:stretch>
                            <a:fillRect l="-802564" t="-212308" r="-306410"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212308" r="-105128"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tc>
                    <a:tc>
                      <a:txBody>
                        <a:bodyPr/>
                        <a:lstStyle/>
                        <a:p>
                          <a:endParaRPr lang="en-US"/>
                        </a:p>
                      </a:txBody>
                      <a:tcPr>
                        <a:blipFill>
                          <a:blip r:embed="rId2"/>
                          <a:stretch>
                            <a:fillRect l="-101282" t="-312308" r="-1007692"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302564" t="-312308" r="-8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u2</a:t>
                          </a:r>
                        </a:p>
                      </a:txBody>
                      <a:tcPr/>
                    </a:tc>
                    <a:tc>
                      <a:txBody>
                        <a:bodyPr/>
                        <a:lstStyle/>
                        <a:p>
                          <a:endParaRPr lang="en-US"/>
                        </a:p>
                      </a:txBody>
                      <a:tcPr>
                        <a:blipFill>
                          <a:blip r:embed="rId2"/>
                          <a:stretch>
                            <a:fillRect l="-802564" t="-312308" r="-306410"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03846" t="-312308" r="-105128"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tc>
                    <a:tc>
                      <a:txBody>
                        <a:bodyPr/>
                        <a:lstStyle/>
                        <a:p>
                          <a:endParaRPr lang="en-US"/>
                        </a:p>
                      </a:txBody>
                      <a:tcPr>
                        <a:blipFill>
                          <a:blip r:embed="rId2"/>
                          <a:stretch>
                            <a:fillRect l="-101282" t="-412308" r="-1007692"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302564" t="-412308" r="-8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tc>
                      <a:txBody>
                        <a:bodyPr/>
                        <a:lstStyle/>
                        <a:p>
                          <a:r>
                            <a:rPr lang="en-US" sz="2000" b="1"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v2</a:t>
                          </a:r>
                        </a:p>
                      </a:txBody>
                      <a:tcPr/>
                    </a:tc>
                    <a:tc>
                      <a:txBody>
                        <a:bodyPr/>
                        <a:lstStyle/>
                        <a:p>
                          <a:endParaRPr lang="en-US"/>
                        </a:p>
                      </a:txBody>
                      <a:tcPr>
                        <a:blipFill>
                          <a:blip r:embed="rId2"/>
                          <a:stretch>
                            <a:fillRect l="-802564" t="-412308" r="-306410"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03846" t="-412308" r="-105128" b="-4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a:p>
                      </a:txBody>
                      <a:tcPr>
                        <a:blipFill>
                          <a:blip r:embed="rId2"/>
                          <a:stretch>
                            <a:fillRect l="-101282" t="-512308" r="-1007692"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w2</a:t>
                          </a:r>
                        </a:p>
                      </a:txBody>
                      <a:tcPr/>
                    </a:tc>
                    <a:tc>
                      <a:txBody>
                        <a:bodyPr/>
                        <a:lstStyle/>
                        <a:p>
                          <a:endParaRPr lang="en-US"/>
                        </a:p>
                      </a:txBody>
                      <a:tcPr>
                        <a:blipFill>
                          <a:blip r:embed="rId2"/>
                          <a:stretch>
                            <a:fillRect l="-802564" t="-512308" r="-306410"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a:p>
                      </a:txBody>
                      <a:tcPr>
                        <a:blipFill>
                          <a:blip r:embed="rId2"/>
                          <a:stretch>
                            <a:fillRect l="-101282" t="-603030" r="-1007692"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x2</a:t>
                          </a:r>
                        </a:p>
                      </a:txBody>
                      <a:tcPr/>
                    </a:tc>
                    <a:tc>
                      <a:txBody>
                        <a:bodyPr/>
                        <a:lstStyle/>
                        <a:p>
                          <a:endParaRPr lang="en-US"/>
                        </a:p>
                      </a:txBody>
                      <a:tcPr>
                        <a:blipFill>
                          <a:blip r:embed="rId2"/>
                          <a:stretch>
                            <a:fillRect l="-802564" t="-603030" r="-306410" b="-22272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1282" t="-713846" r="-1007692"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y2</a:t>
                          </a:r>
                        </a:p>
                      </a:txBody>
                      <a:tcPr/>
                    </a:tc>
                    <a:tc>
                      <a:txBody>
                        <a:bodyPr/>
                        <a:lstStyle/>
                        <a:p>
                          <a:endParaRPr lang="en-US"/>
                        </a:p>
                      </a:txBody>
                      <a:tcPr>
                        <a:blipFill>
                          <a:blip r:embed="rId2"/>
                          <a:stretch>
                            <a:fillRect l="-802564" t="-713846" r="-306410"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tc>
                    <a:tc>
                      <a:txBody>
                        <a:bodyPr/>
                        <a:lstStyle/>
                        <a:p>
                          <a:endParaRPr lang="en-US"/>
                        </a:p>
                      </a:txBody>
                      <a:tcPr>
                        <a:blipFill>
                          <a:blip r:embed="rId2"/>
                          <a:stretch>
                            <a:fillRect l="-101282" t="-813846" r="-1007692"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302564" t="-813846" r="-8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z2</a:t>
                          </a:r>
                        </a:p>
                      </a:txBody>
                      <a:tcPr/>
                    </a:tc>
                    <a:tc>
                      <a:txBody>
                        <a:bodyPr/>
                        <a:lstStyle/>
                        <a:p>
                          <a:endParaRPr lang="en-US"/>
                        </a:p>
                      </a:txBody>
                      <a:tcPr>
                        <a:blipFill>
                          <a:blip r:embed="rId2"/>
                          <a:stretch>
                            <a:fillRect l="-802564" t="-813846" r="-306410"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tc>
                    <a:tc>
                      <a:txBody>
                        <a:bodyPr/>
                        <a:lstStyle/>
                        <a:p>
                          <a:endParaRPr lang="en-US"/>
                        </a:p>
                      </a:txBody>
                      <a:tcPr>
                        <a:blipFill>
                          <a:blip r:embed="rId2"/>
                          <a:stretch>
                            <a:fillRect l="-1003846" t="-813846" r="-105128"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tc>
                    <a:extLst>
                      <a:ext uri="{0D108BD9-81ED-4DB2-BD59-A6C34878D82A}">
                        <a16:rowId xmlns:a16="http://schemas.microsoft.com/office/drawing/2014/main" val="2633531381"/>
                      </a:ext>
                    </a:extLst>
                  </a:tr>
                </a:tbl>
              </a:graphicData>
            </a:graphic>
          </p:graphicFrame>
        </mc:Fallback>
      </mc:AlternateContent>
      <p:graphicFrame>
        <p:nvGraphicFramePr>
          <p:cNvPr id="33" name="Table 35">
            <a:extLst>
              <a:ext uri="{FF2B5EF4-FFF2-40B4-BE49-F238E27FC236}">
                <a16:creationId xmlns:a16="http://schemas.microsoft.com/office/drawing/2014/main" id="{529DB065-0363-49F3-A5D0-14B18B5FF3F7}"/>
              </a:ext>
            </a:extLst>
          </p:cNvPr>
          <p:cNvGraphicFramePr>
            <a:graphicFrameLocks noGrp="1"/>
          </p:cNvGraphicFramePr>
          <p:nvPr>
            <p:extLst>
              <p:ext uri="{D42A27DB-BD31-4B8C-83A1-F6EECF244321}">
                <p14:modId xmlns:p14="http://schemas.microsoft.com/office/powerpoint/2010/main" val="2848219268"/>
              </p:ext>
            </p:extLst>
          </p:nvPr>
        </p:nvGraphicFramePr>
        <p:xfrm>
          <a:off x="8457855" y="1693202"/>
          <a:ext cx="3026376" cy="457200"/>
        </p:xfrm>
        <a:graphic>
          <a:graphicData uri="http://schemas.openxmlformats.org/drawingml/2006/table">
            <a:tbl>
              <a:tblPr firstRow="1" bandRow="1">
                <a:tableStyleId>{5C22544A-7EE6-4342-B048-85BDC9FD1C3A}</a:tableStyleId>
              </a:tblPr>
              <a:tblGrid>
                <a:gridCol w="1382410">
                  <a:extLst>
                    <a:ext uri="{9D8B030D-6E8A-4147-A177-3AD203B41FA5}">
                      <a16:colId xmlns:a16="http://schemas.microsoft.com/office/drawing/2014/main" val="2108560379"/>
                    </a:ext>
                  </a:extLst>
                </a:gridCol>
                <a:gridCol w="1643966">
                  <a:extLst>
                    <a:ext uri="{9D8B030D-6E8A-4147-A177-3AD203B41FA5}">
                      <a16:colId xmlns:a16="http://schemas.microsoft.com/office/drawing/2014/main" val="20160758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a:t>
                      </a:r>
                      <a:r>
                        <a:rPr lang="en-US" sz="2400" strike="noStrike" baseline="0"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FIFO Queue 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993093"/>
                  </a:ext>
                </a:extLst>
              </a:tr>
            </a:tbl>
          </a:graphicData>
        </a:graphic>
      </p:graphicFrame>
      <p:sp>
        <p:nvSpPr>
          <p:cNvPr id="34" name="Oval 437">
            <a:extLst>
              <a:ext uri="{FF2B5EF4-FFF2-40B4-BE49-F238E27FC236}">
                <a16:creationId xmlns:a16="http://schemas.microsoft.com/office/drawing/2014/main" id="{4E225E95-8B08-433A-9A42-1D88513D5379}"/>
              </a:ext>
            </a:extLst>
          </p:cNvPr>
          <p:cNvSpPr>
            <a:spLocks noChangeArrowheads="1"/>
          </p:cNvSpPr>
          <p:nvPr/>
        </p:nvSpPr>
        <p:spPr bwMode="auto">
          <a:xfrm>
            <a:off x="2286792" y="350818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32" name="Oval 437">
            <a:extLst>
              <a:ext uri="{FF2B5EF4-FFF2-40B4-BE49-F238E27FC236}">
                <a16:creationId xmlns:a16="http://schemas.microsoft.com/office/drawing/2014/main" id="{24BDACE4-A17A-4B6F-8195-6CBCE0EA495A}"/>
              </a:ext>
            </a:extLst>
          </p:cNvPr>
          <p:cNvSpPr>
            <a:spLocks noChangeArrowheads="1"/>
          </p:cNvSpPr>
          <p:nvPr/>
        </p:nvSpPr>
        <p:spPr bwMode="auto">
          <a:xfrm>
            <a:off x="2869838" y="4331017"/>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a:t>
            </a:r>
          </a:p>
        </p:txBody>
      </p:sp>
      <p:sp>
        <p:nvSpPr>
          <p:cNvPr id="35" name="Oval 437">
            <a:extLst>
              <a:ext uri="{FF2B5EF4-FFF2-40B4-BE49-F238E27FC236}">
                <a16:creationId xmlns:a16="http://schemas.microsoft.com/office/drawing/2014/main" id="{29310F62-260E-406B-8177-9570479B9B72}"/>
              </a:ext>
            </a:extLst>
          </p:cNvPr>
          <p:cNvSpPr>
            <a:spLocks noChangeArrowheads="1"/>
          </p:cNvSpPr>
          <p:nvPr/>
        </p:nvSpPr>
        <p:spPr bwMode="auto">
          <a:xfrm>
            <a:off x="1676355" y="430183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a:t>
            </a:r>
          </a:p>
        </p:txBody>
      </p:sp>
      <p:cxnSp>
        <p:nvCxnSpPr>
          <p:cNvPr id="19" name="Straight Arrow Connector 18">
            <a:extLst>
              <a:ext uri="{FF2B5EF4-FFF2-40B4-BE49-F238E27FC236}">
                <a16:creationId xmlns:a16="http://schemas.microsoft.com/office/drawing/2014/main" id="{2C8EBBDD-4715-476A-BD35-F2D79F47E081}"/>
              </a:ext>
            </a:extLst>
          </p:cNvPr>
          <p:cNvCxnSpPr>
            <a:stCxn id="34" idx="4"/>
            <a:endCxn id="35" idx="0"/>
          </p:cNvCxnSpPr>
          <p:nvPr/>
        </p:nvCxnSpPr>
        <p:spPr>
          <a:xfrm flipH="1">
            <a:off x="1953870" y="3966167"/>
            <a:ext cx="610437" cy="335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D6BD66-940B-4A5C-9740-56F0EEEE863C}"/>
              </a:ext>
            </a:extLst>
          </p:cNvPr>
          <p:cNvCxnSpPr>
            <a:cxnSpLocks/>
            <a:stCxn id="34" idx="4"/>
            <a:endCxn id="32" idx="0"/>
          </p:cNvCxnSpPr>
          <p:nvPr/>
        </p:nvCxnSpPr>
        <p:spPr>
          <a:xfrm>
            <a:off x="2564307" y="3966167"/>
            <a:ext cx="583046" cy="3648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FA2A2F3-5C3D-48BA-A282-B1EC058ECE79}"/>
              </a:ext>
            </a:extLst>
          </p:cNvPr>
          <p:cNvCxnSpPr>
            <a:cxnSpLocks/>
            <a:stCxn id="35" idx="4"/>
            <a:endCxn id="38" idx="0"/>
          </p:cNvCxnSpPr>
          <p:nvPr/>
        </p:nvCxnSpPr>
        <p:spPr>
          <a:xfrm flipH="1">
            <a:off x="1943443" y="4759819"/>
            <a:ext cx="10427" cy="5597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437">
            <a:extLst>
              <a:ext uri="{FF2B5EF4-FFF2-40B4-BE49-F238E27FC236}">
                <a16:creationId xmlns:a16="http://schemas.microsoft.com/office/drawing/2014/main" id="{3B914DBD-12A9-4DE7-96C8-3274A94FA180}"/>
              </a:ext>
            </a:extLst>
          </p:cNvPr>
          <p:cNvSpPr>
            <a:spLocks noChangeArrowheads="1"/>
          </p:cNvSpPr>
          <p:nvPr/>
        </p:nvSpPr>
        <p:spPr bwMode="auto">
          <a:xfrm>
            <a:off x="1665928" y="5319573"/>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a:t>
            </a:r>
          </a:p>
        </p:txBody>
      </p:sp>
      <p:cxnSp>
        <p:nvCxnSpPr>
          <p:cNvPr id="41" name="Straight Arrow Connector 40">
            <a:extLst>
              <a:ext uri="{FF2B5EF4-FFF2-40B4-BE49-F238E27FC236}">
                <a16:creationId xmlns:a16="http://schemas.microsoft.com/office/drawing/2014/main" id="{44A1A3B3-9203-4F3C-A783-40AE4EF26151}"/>
              </a:ext>
            </a:extLst>
          </p:cNvPr>
          <p:cNvCxnSpPr>
            <a:cxnSpLocks/>
            <a:stCxn id="35" idx="6"/>
            <a:endCxn id="32" idx="2"/>
          </p:cNvCxnSpPr>
          <p:nvPr/>
        </p:nvCxnSpPr>
        <p:spPr>
          <a:xfrm>
            <a:off x="2231384" y="4530826"/>
            <a:ext cx="638454" cy="291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Oval 437">
            <a:extLst>
              <a:ext uri="{FF2B5EF4-FFF2-40B4-BE49-F238E27FC236}">
                <a16:creationId xmlns:a16="http://schemas.microsoft.com/office/drawing/2014/main" id="{B357D404-11EF-49B0-A1BE-0D11D9FBDB7D}"/>
              </a:ext>
            </a:extLst>
          </p:cNvPr>
          <p:cNvSpPr>
            <a:spLocks noChangeArrowheads="1"/>
          </p:cNvSpPr>
          <p:nvPr/>
        </p:nvSpPr>
        <p:spPr bwMode="auto">
          <a:xfrm>
            <a:off x="2855830" y="5329301"/>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p>
        </p:txBody>
      </p:sp>
      <p:cxnSp>
        <p:nvCxnSpPr>
          <p:cNvPr id="40" name="Straight Arrow Connector 39">
            <a:extLst>
              <a:ext uri="{FF2B5EF4-FFF2-40B4-BE49-F238E27FC236}">
                <a16:creationId xmlns:a16="http://schemas.microsoft.com/office/drawing/2014/main" id="{6CB2A47D-BA5B-4D3A-B5B1-28AD4096164E}"/>
              </a:ext>
            </a:extLst>
          </p:cNvPr>
          <p:cNvCxnSpPr>
            <a:cxnSpLocks/>
          </p:cNvCxnSpPr>
          <p:nvPr/>
        </p:nvCxnSpPr>
        <p:spPr>
          <a:xfrm flipH="1">
            <a:off x="3147352" y="4774411"/>
            <a:ext cx="10427" cy="569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FF5AC97-5065-4658-A56C-3A977D49018E}"/>
              </a:ext>
            </a:extLst>
          </p:cNvPr>
          <p:cNvCxnSpPr>
            <a:cxnSpLocks/>
            <a:stCxn id="38" idx="6"/>
            <a:endCxn id="39" idx="2"/>
          </p:cNvCxnSpPr>
          <p:nvPr/>
        </p:nvCxnSpPr>
        <p:spPr>
          <a:xfrm>
            <a:off x="2220957" y="5548566"/>
            <a:ext cx="634873" cy="972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FF76587-7322-4B62-849A-8B7B4533F786}"/>
              </a:ext>
            </a:extLst>
          </p:cNvPr>
          <p:cNvCxnSpPr>
            <a:cxnSpLocks/>
            <a:stCxn id="39" idx="1"/>
            <a:endCxn id="35" idx="5"/>
          </p:cNvCxnSpPr>
          <p:nvPr/>
        </p:nvCxnSpPr>
        <p:spPr>
          <a:xfrm flipH="1" flipV="1">
            <a:off x="2150102" y="4692749"/>
            <a:ext cx="787010" cy="70362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3C277512-0B65-4588-A3AA-C57DAC3622B3}"/>
              </a:ext>
            </a:extLst>
          </p:cNvPr>
          <p:cNvSpPr>
            <a:spLocks noChangeArrowheads="1"/>
          </p:cNvSpPr>
          <p:nvPr/>
        </p:nvSpPr>
        <p:spPr bwMode="auto">
          <a:xfrm>
            <a:off x="4136431" y="3553380"/>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p>
        </p:txBody>
      </p:sp>
      <p:sp>
        <p:nvSpPr>
          <p:cNvPr id="45" name="Oval 437">
            <a:extLst>
              <a:ext uri="{FF2B5EF4-FFF2-40B4-BE49-F238E27FC236}">
                <a16:creationId xmlns:a16="http://schemas.microsoft.com/office/drawing/2014/main" id="{2B3A9CF7-9A0F-402E-89A8-F6D5961129F6}"/>
              </a:ext>
            </a:extLst>
          </p:cNvPr>
          <p:cNvSpPr>
            <a:spLocks noChangeArrowheads="1"/>
          </p:cNvSpPr>
          <p:nvPr/>
        </p:nvSpPr>
        <p:spPr bwMode="auto">
          <a:xfrm>
            <a:off x="3650001" y="4395325"/>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p>
        </p:txBody>
      </p:sp>
      <p:sp>
        <p:nvSpPr>
          <p:cNvPr id="46" name="Oval 437">
            <a:extLst>
              <a:ext uri="{FF2B5EF4-FFF2-40B4-BE49-F238E27FC236}">
                <a16:creationId xmlns:a16="http://schemas.microsoft.com/office/drawing/2014/main" id="{8226017A-A99C-4BCA-8F26-FBF06E9AEDE7}"/>
              </a:ext>
            </a:extLst>
          </p:cNvPr>
          <p:cNvSpPr>
            <a:spLocks noChangeArrowheads="1"/>
          </p:cNvSpPr>
          <p:nvPr/>
        </p:nvSpPr>
        <p:spPr bwMode="auto">
          <a:xfrm>
            <a:off x="4758483" y="4395325"/>
            <a:ext cx="555029" cy="457986"/>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t>
            </a:r>
          </a:p>
        </p:txBody>
      </p:sp>
      <p:cxnSp>
        <p:nvCxnSpPr>
          <p:cNvPr id="47" name="Straight Arrow Connector 46">
            <a:extLst>
              <a:ext uri="{FF2B5EF4-FFF2-40B4-BE49-F238E27FC236}">
                <a16:creationId xmlns:a16="http://schemas.microsoft.com/office/drawing/2014/main" id="{A3D38FBA-F649-4FEC-9893-17FE7CC94F17}"/>
              </a:ext>
            </a:extLst>
          </p:cNvPr>
          <p:cNvCxnSpPr>
            <a:cxnSpLocks/>
            <a:stCxn id="44" idx="4"/>
            <a:endCxn id="45" idx="0"/>
          </p:cNvCxnSpPr>
          <p:nvPr/>
        </p:nvCxnSpPr>
        <p:spPr>
          <a:xfrm flipH="1">
            <a:off x="3927516" y="4011366"/>
            <a:ext cx="486430" cy="3839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CFC21B9-8670-4990-8CE2-CA0DF27B1B9C}"/>
              </a:ext>
            </a:extLst>
          </p:cNvPr>
          <p:cNvCxnSpPr>
            <a:cxnSpLocks/>
            <a:endCxn id="46" idx="1"/>
          </p:cNvCxnSpPr>
          <p:nvPr/>
        </p:nvCxnSpPr>
        <p:spPr>
          <a:xfrm>
            <a:off x="4421432" y="4020267"/>
            <a:ext cx="418333" cy="4421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F77AE4-905A-4952-85BA-2855323F11F4}"/>
              </a:ext>
            </a:extLst>
          </p:cNvPr>
          <p:cNvCxnSpPr>
            <a:cxnSpLocks/>
            <a:stCxn id="45" idx="1"/>
          </p:cNvCxnSpPr>
          <p:nvPr/>
        </p:nvCxnSpPr>
        <p:spPr>
          <a:xfrm flipH="1" flipV="1">
            <a:off x="2838399" y="3794663"/>
            <a:ext cx="892884" cy="66773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C44BF5C-306F-4187-B1DC-24F79527D5B8}"/>
              </a:ext>
            </a:extLst>
          </p:cNvPr>
          <p:cNvCxnSpPr>
            <a:cxnSpLocks/>
            <a:endCxn id="45" idx="2"/>
          </p:cNvCxnSpPr>
          <p:nvPr/>
        </p:nvCxnSpPr>
        <p:spPr>
          <a:xfrm>
            <a:off x="3417351" y="4595134"/>
            <a:ext cx="232650" cy="2918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6C27C1D-D7A2-4875-90C7-E473B6D87127}"/>
              </a:ext>
            </a:extLst>
          </p:cNvPr>
          <p:cNvCxnSpPr>
            <a:cxnSpLocks/>
            <a:stCxn id="46" idx="2"/>
            <a:endCxn id="45" idx="6"/>
          </p:cNvCxnSpPr>
          <p:nvPr/>
        </p:nvCxnSpPr>
        <p:spPr>
          <a:xfrm flipH="1">
            <a:off x="4205030" y="4624318"/>
            <a:ext cx="553453"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0192B18-08D5-456F-8FD5-62A4A452E399}"/>
              </a:ext>
            </a:extLst>
          </p:cNvPr>
          <p:cNvCxnSpPr>
            <a:cxnSpLocks/>
            <a:stCxn id="46" idx="0"/>
          </p:cNvCxnSpPr>
          <p:nvPr/>
        </p:nvCxnSpPr>
        <p:spPr>
          <a:xfrm flipH="1" flipV="1">
            <a:off x="4601852" y="3920697"/>
            <a:ext cx="434146" cy="47462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2345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2619404"/>
              </p:ext>
            </p:extLst>
          </p:nvPr>
        </p:nvGraphicFramePr>
        <p:xfrm>
          <a:off x="1423451" y="1576203"/>
          <a:ext cx="9624765" cy="4599303"/>
        </p:xfrm>
        <a:graphic>
          <a:graphicData uri="http://schemas.openxmlformats.org/drawingml/2006/table">
            <a:tbl>
              <a:tblPr firstRow="1" firstCol="1" lastRow="1" lastCol="1" bandRow="1" bandCol="1">
                <a:tableStyleId>{5C22544A-7EE6-4342-B048-85BDC9FD1C3A}</a:tableStyleId>
              </a:tblPr>
              <a:tblGrid>
                <a:gridCol w="3610464">
                  <a:extLst>
                    <a:ext uri="{9D8B030D-6E8A-4147-A177-3AD203B41FA5}">
                      <a16:colId xmlns:a16="http://schemas.microsoft.com/office/drawing/2014/main" val="20000"/>
                    </a:ext>
                  </a:extLst>
                </a:gridCol>
                <a:gridCol w="2806046">
                  <a:extLst>
                    <a:ext uri="{9D8B030D-6E8A-4147-A177-3AD203B41FA5}">
                      <a16:colId xmlns:a16="http://schemas.microsoft.com/office/drawing/2014/main" val="20001"/>
                    </a:ext>
                  </a:extLst>
                </a:gridCol>
                <a:gridCol w="3208255">
                  <a:extLst>
                    <a:ext uri="{9D8B030D-6E8A-4147-A177-3AD203B41FA5}">
                      <a16:colId xmlns:a16="http://schemas.microsoft.com/office/drawing/2014/main" val="20002"/>
                    </a:ext>
                  </a:extLst>
                </a:gridCol>
              </a:tblGrid>
              <a:tr h="483482">
                <a:tc gridSpan="3">
                  <a:txBody>
                    <a:bodyPr/>
                    <a:lstStyle/>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Table 3.1: Main facts about DFS and BFS</a:t>
                      </a:r>
                    </a:p>
                  </a:txBody>
                  <a:tcPr marL="67567" marR="67567" marT="0" marB="0" anchor="ctr">
                    <a:solidFill>
                      <a:srgbClr val="92D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5553">
                <a:tc>
                  <a:txBody>
                    <a:bodyPr/>
                    <a:lstStyle/>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DFS</a:t>
                      </a:r>
                      <a:endParaRPr lang="en-US" sz="20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BFS</a:t>
                      </a:r>
                    </a:p>
                  </a:txBody>
                  <a:tcPr marL="67567" marR="67567" marT="0" marB="0" anchor="ctr">
                    <a:solidFill>
                      <a:srgbClr val="92D050"/>
                    </a:solidFill>
                  </a:tcPr>
                </a:tc>
                <a:extLst>
                  <a:ext uri="{0D108BD9-81ED-4DB2-BD59-A6C34878D82A}">
                    <a16:rowId xmlns:a16="http://schemas.microsoft.com/office/drawing/2014/main" val="10001"/>
                  </a:ext>
                </a:extLst>
              </a:tr>
              <a:tr h="483482">
                <a:tc>
                  <a:txBody>
                    <a:bodyPr/>
                    <a:lstStyle/>
                    <a:p>
                      <a:pPr marL="0" marR="0">
                        <a:lnSpc>
                          <a:spcPct val="11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Data Structure</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S</a:t>
                      </a:r>
                      <a:r>
                        <a:rPr lang="en-US" sz="2000" b="1">
                          <a:solidFill>
                            <a:schemeClr val="tx1"/>
                          </a:solidFill>
                          <a:effectLst/>
                          <a:latin typeface="Times New Roman" panose="02020603050405020304" pitchFamily="18" charset="0"/>
                          <a:cs typeface="Times New Roman" panose="02020603050405020304" pitchFamily="18" charset="0"/>
                        </a:rPr>
                        <a:t>tack</a:t>
                      </a:r>
                      <a:endParaRPr lang="en-US" sz="20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Queue</a:t>
                      </a:r>
                    </a:p>
                  </a:txBody>
                  <a:tcPr marL="67567" marR="67567" marT="0" marB="0" anchor="ctr">
                    <a:solidFill>
                      <a:srgbClr val="92D050"/>
                    </a:solidFill>
                  </a:tcPr>
                </a:tc>
                <a:extLst>
                  <a:ext uri="{0D108BD9-81ED-4DB2-BD59-A6C34878D82A}">
                    <a16:rowId xmlns:a16="http://schemas.microsoft.com/office/drawing/2014/main" val="10002"/>
                  </a:ext>
                </a:extLst>
              </a:tr>
              <a:tr h="483482">
                <a:tc>
                  <a:txBody>
                    <a:bodyPr/>
                    <a:lstStyle/>
                    <a:p>
                      <a:pPr marL="0" marR="0">
                        <a:lnSpc>
                          <a:spcPct val="11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No. of vertex orderings</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 orderings</a:t>
                      </a:r>
                      <a:endParaRPr lang="en-US" sz="20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 ordering</a:t>
                      </a:r>
                    </a:p>
                  </a:txBody>
                  <a:tcPr marL="67567" marR="67567" marT="0" marB="0" anchor="ctr">
                    <a:solidFill>
                      <a:srgbClr val="92D050"/>
                    </a:solidFill>
                  </a:tcPr>
                </a:tc>
                <a:extLst>
                  <a:ext uri="{0D108BD9-81ED-4DB2-BD59-A6C34878D82A}">
                    <a16:rowId xmlns:a16="http://schemas.microsoft.com/office/drawing/2014/main" val="10003"/>
                  </a:ext>
                </a:extLst>
              </a:tr>
              <a:tr h="483482">
                <a:tc>
                  <a:txBody>
                    <a:bodyPr/>
                    <a:lstStyle/>
                    <a:p>
                      <a:pPr marL="0" marR="0">
                        <a:lnSpc>
                          <a:spcPct val="11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Edge types (undirected graphs)</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Tree and back edges</a:t>
                      </a:r>
                      <a:endParaRPr lang="en-US" sz="20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Tree and cross edges</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extLst>
                  <a:ext uri="{0D108BD9-81ED-4DB2-BD59-A6C34878D82A}">
                    <a16:rowId xmlns:a16="http://schemas.microsoft.com/office/drawing/2014/main" val="10004"/>
                  </a:ext>
                </a:extLst>
              </a:tr>
              <a:tr h="966964">
                <a:tc>
                  <a:txBody>
                    <a:bodyPr/>
                    <a:lstStyle/>
                    <a:p>
                      <a:pPr marL="0" marR="0">
                        <a:lnSpc>
                          <a:spcPct val="11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Applications</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Connectivity,</a:t>
                      </a:r>
                    </a:p>
                    <a:p>
                      <a:pPr marL="0" marR="0">
                        <a:lnSpc>
                          <a:spcPct val="115000"/>
                        </a:lnSpc>
                        <a:spcBef>
                          <a:spcPts val="0"/>
                        </a:spcBef>
                        <a:spcAft>
                          <a:spcPts val="0"/>
                        </a:spcAft>
                      </a:pPr>
                      <a:r>
                        <a:rPr lang="en-US" sz="2000" b="1" dirty="0" err="1">
                          <a:solidFill>
                            <a:schemeClr val="tx1"/>
                          </a:solidFill>
                          <a:effectLst/>
                          <a:latin typeface="Times New Roman" panose="02020603050405020304" pitchFamily="18" charset="0"/>
                          <a:cs typeface="Times New Roman" panose="02020603050405020304" pitchFamily="18" charset="0"/>
                        </a:rPr>
                        <a:t>Acyclicity</a:t>
                      </a:r>
                      <a:r>
                        <a:rPr lang="en-US" sz="2000" b="1" dirty="0">
                          <a:solidFill>
                            <a:schemeClr val="tx1"/>
                          </a:solidFill>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Articulation points</a:t>
                      </a:r>
                      <a:endParaRPr lang="en-US" sz="20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Connectivity,</a:t>
                      </a:r>
                    </a:p>
                    <a:p>
                      <a:pPr marL="0" marR="0">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Acyclicity</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Minimum-edge paths</a:t>
                      </a:r>
                    </a:p>
                  </a:txBody>
                  <a:tcPr marL="67567" marR="67567" marT="0" marB="0" anchor="ctr">
                    <a:solidFill>
                      <a:srgbClr val="92D050"/>
                    </a:solidFill>
                  </a:tcPr>
                </a:tc>
                <a:extLst>
                  <a:ext uri="{0D108BD9-81ED-4DB2-BD59-A6C34878D82A}">
                    <a16:rowId xmlns:a16="http://schemas.microsoft.com/office/drawing/2014/main" val="10005"/>
                  </a:ext>
                </a:extLst>
              </a:tr>
              <a:tr h="483482">
                <a:tc>
                  <a:txBody>
                    <a:bodyPr/>
                    <a:lstStyle/>
                    <a:p>
                      <a:pPr marL="0" marR="0">
                        <a:lnSpc>
                          <a:spcPct val="11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Efficiency for adjacent Matrix</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Θ(|V| </a:t>
                      </a:r>
                      <a:r>
                        <a:rPr lang="en-US" sz="2000" b="1" baseline="30000" dirty="0">
                          <a:solidFill>
                            <a:schemeClr val="tx1"/>
                          </a:solidFill>
                          <a:effectLst/>
                          <a:latin typeface="Times New Roman" panose="02020603050405020304" pitchFamily="18" charset="0"/>
                          <a:cs typeface="Times New Roman" panose="02020603050405020304" pitchFamily="18" charset="0"/>
                        </a:rPr>
                        <a:t>2</a:t>
                      </a:r>
                      <a:r>
                        <a:rPr lang="en-US" sz="2000" b="1" dirty="0">
                          <a:solidFill>
                            <a:schemeClr val="tx1"/>
                          </a:solidFill>
                          <a:effectLst/>
                          <a:latin typeface="Times New Roman" panose="02020603050405020304" pitchFamily="18" charset="0"/>
                          <a:cs typeface="Times New Roman" panose="02020603050405020304" pitchFamily="18" charset="0"/>
                        </a:rPr>
                        <a:t> )</a:t>
                      </a:r>
                      <a:endParaRPr lang="en-US" sz="20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Θ(|V| </a:t>
                      </a:r>
                      <a:r>
                        <a:rPr lang="en-US" sz="2000" baseline="30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a:t>
                      </a:r>
                    </a:p>
                  </a:txBody>
                  <a:tcPr marL="67567" marR="67567" marT="0" marB="0" anchor="ctr">
                    <a:solidFill>
                      <a:srgbClr val="92D050"/>
                    </a:solidFill>
                  </a:tcPr>
                </a:tc>
                <a:extLst>
                  <a:ext uri="{0D108BD9-81ED-4DB2-BD59-A6C34878D82A}">
                    <a16:rowId xmlns:a16="http://schemas.microsoft.com/office/drawing/2014/main" val="10006"/>
                  </a:ext>
                </a:extLst>
              </a:tr>
              <a:tr h="483482">
                <a:tc>
                  <a:txBody>
                    <a:bodyPr/>
                    <a:lstStyle/>
                    <a:p>
                      <a:pPr marL="0" marR="0">
                        <a:lnSpc>
                          <a:spcPct val="11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Efficiency for adjacent lists</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Θ(|V|  + |E| )</a:t>
                      </a:r>
                      <a:endParaRPr lang="en-US" sz="20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tc>
                  <a:txBody>
                    <a:bodyPr/>
                    <a:lstStyle/>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Θ(|V|  + |E| )</a:t>
                      </a:r>
                    </a:p>
                    <a:p>
                      <a:pPr marL="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7567" marR="67567" marT="0" marB="0" anchor="ctr">
                    <a:solidFill>
                      <a:srgbClr val="92D050"/>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1304040" y="679304"/>
            <a:ext cx="9744175" cy="502382"/>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The following Table 3.1 summarizes the main facts about DFS and BFS:</a:t>
            </a:r>
            <a:endParaRPr lang="en-US" sz="2400" dirty="0">
              <a:effectLst/>
              <a:latin typeface="Courier New" panose="02070309020205020404" pitchFamily="49" charset="0"/>
              <a:ea typeface="SimSun" panose="02010600030101010101" pitchFamily="2" charset="-122"/>
            </a:endParaRPr>
          </a:p>
        </p:txBody>
      </p:sp>
      <p:pic>
        <p:nvPicPr>
          <p:cNvPr id="6" name="Picture 5" descr="Image result for smiley face images">
            <a:extLst>
              <a:ext uri="{FF2B5EF4-FFF2-40B4-BE49-F238E27FC236}">
                <a16:creationId xmlns:a16="http://schemas.microsoft.com/office/drawing/2014/main" id="{FA83AA4E-302A-4410-B760-A5B6EF6333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301" y="2239824"/>
            <a:ext cx="603453" cy="4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7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728" y="1291472"/>
            <a:ext cx="8135332"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Example 3.5a of a weighted graph</a:t>
            </a:r>
          </a:p>
          <a:p>
            <a:endParaRPr lang="en-US" sz="2400" dirty="0">
              <a:latin typeface="Times New Roman" panose="02020603050405020304" pitchFamily="18" charset="0"/>
              <a:cs typeface="Times New Roman" panose="02020603050405020304" pitchFamily="18" charset="0"/>
            </a:endParaRPr>
          </a:p>
          <a:p>
            <a:r>
              <a:rPr lang="en-US" sz="2400" b="1" dirty="0"/>
              <a:t> </a:t>
            </a:r>
            <a:r>
              <a:rPr lang="en-US" sz="2400" b="1" dirty="0">
                <a:latin typeface="Times New Roman" panose="02020603050405020304" pitchFamily="18" charset="0"/>
                <a:cs typeface="Times New Roman" panose="02020603050405020304" pitchFamily="18" charset="0"/>
              </a:rPr>
              <a:t>a	5	b</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c	2	d</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706253" y="2526383"/>
            <a:ext cx="1687396" cy="164969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7</a:t>
            </a:r>
            <a:endParaRPr lang="en-US"/>
          </a:p>
        </p:txBody>
      </p:sp>
      <p:cxnSp>
        <p:nvCxnSpPr>
          <p:cNvPr id="5" name="Straight Connector 4"/>
          <p:cNvCxnSpPr/>
          <p:nvPr/>
        </p:nvCxnSpPr>
        <p:spPr>
          <a:xfrm flipH="1">
            <a:off x="1706253" y="2526383"/>
            <a:ext cx="1687396" cy="16496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07909" y="3223967"/>
            <a:ext cx="433633"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7</a:t>
            </a:r>
          </a:p>
        </p:txBody>
      </p:sp>
      <p:graphicFrame>
        <p:nvGraphicFramePr>
          <p:cNvPr id="7" name="Table 6"/>
          <p:cNvGraphicFramePr>
            <a:graphicFrameLocks noGrp="1"/>
          </p:cNvGraphicFramePr>
          <p:nvPr>
            <p:extLst>
              <p:ext uri="{D42A27DB-BD31-4B8C-83A1-F6EECF244321}">
                <p14:modId xmlns:p14="http://schemas.microsoft.com/office/powerpoint/2010/main" val="3601595919"/>
              </p:ext>
            </p:extLst>
          </p:nvPr>
        </p:nvGraphicFramePr>
        <p:xfrm>
          <a:off x="6096000" y="906906"/>
          <a:ext cx="4006390" cy="2004824"/>
        </p:xfrm>
        <a:graphic>
          <a:graphicData uri="http://schemas.openxmlformats.org/drawingml/2006/table">
            <a:tbl>
              <a:tblPr firstRow="1" bandRow="1">
                <a:tableStyleId>{5C22544A-7EE6-4342-B048-85BDC9FD1C3A}</a:tableStyleId>
              </a:tblPr>
              <a:tblGrid>
                <a:gridCol w="801278">
                  <a:extLst>
                    <a:ext uri="{9D8B030D-6E8A-4147-A177-3AD203B41FA5}">
                      <a16:colId xmlns:a16="http://schemas.microsoft.com/office/drawing/2014/main" val="20000"/>
                    </a:ext>
                  </a:extLst>
                </a:gridCol>
                <a:gridCol w="801278">
                  <a:extLst>
                    <a:ext uri="{9D8B030D-6E8A-4147-A177-3AD203B41FA5}">
                      <a16:colId xmlns:a16="http://schemas.microsoft.com/office/drawing/2014/main" val="20001"/>
                    </a:ext>
                  </a:extLst>
                </a:gridCol>
                <a:gridCol w="801278">
                  <a:extLst>
                    <a:ext uri="{9D8B030D-6E8A-4147-A177-3AD203B41FA5}">
                      <a16:colId xmlns:a16="http://schemas.microsoft.com/office/drawing/2014/main" val="20002"/>
                    </a:ext>
                  </a:extLst>
                </a:gridCol>
                <a:gridCol w="801278">
                  <a:extLst>
                    <a:ext uri="{9D8B030D-6E8A-4147-A177-3AD203B41FA5}">
                      <a16:colId xmlns:a16="http://schemas.microsoft.com/office/drawing/2014/main" val="20003"/>
                    </a:ext>
                  </a:extLst>
                </a:gridCol>
                <a:gridCol w="801278">
                  <a:extLst>
                    <a:ext uri="{9D8B030D-6E8A-4147-A177-3AD203B41FA5}">
                      <a16:colId xmlns:a16="http://schemas.microsoft.com/office/drawing/2014/main" val="20004"/>
                    </a:ext>
                  </a:extLst>
                </a:gridCol>
              </a:tblGrid>
              <a:tr h="370840">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009970893"/>
                  </p:ext>
                </p:extLst>
              </p:nvPr>
            </p:nvGraphicFramePr>
            <p:xfrm>
              <a:off x="4995418" y="3993228"/>
              <a:ext cx="6207551" cy="1731326"/>
            </p:xfrm>
            <a:graphic>
              <a:graphicData uri="http://schemas.openxmlformats.org/drawingml/2006/table">
                <a:tbl>
                  <a:tblPr firstRow="1" bandRow="1">
                    <a:tableStyleId>{5C22544A-7EE6-4342-B048-85BDC9FD1C3A}</a:tableStyleId>
                  </a:tblPr>
                  <a:tblGrid>
                    <a:gridCol w="886793">
                      <a:extLst>
                        <a:ext uri="{9D8B030D-6E8A-4147-A177-3AD203B41FA5}">
                          <a16:colId xmlns:a16="http://schemas.microsoft.com/office/drawing/2014/main" val="20000"/>
                        </a:ext>
                      </a:extLst>
                    </a:gridCol>
                    <a:gridCol w="886793">
                      <a:extLst>
                        <a:ext uri="{9D8B030D-6E8A-4147-A177-3AD203B41FA5}">
                          <a16:colId xmlns:a16="http://schemas.microsoft.com/office/drawing/2014/main" val="20001"/>
                        </a:ext>
                      </a:extLst>
                    </a:gridCol>
                    <a:gridCol w="886793">
                      <a:extLst>
                        <a:ext uri="{9D8B030D-6E8A-4147-A177-3AD203B41FA5}">
                          <a16:colId xmlns:a16="http://schemas.microsoft.com/office/drawing/2014/main" val="20002"/>
                        </a:ext>
                      </a:extLst>
                    </a:gridCol>
                    <a:gridCol w="886793">
                      <a:extLst>
                        <a:ext uri="{9D8B030D-6E8A-4147-A177-3AD203B41FA5}">
                          <a16:colId xmlns:a16="http://schemas.microsoft.com/office/drawing/2014/main" val="20003"/>
                        </a:ext>
                      </a:extLst>
                    </a:gridCol>
                    <a:gridCol w="886793">
                      <a:extLst>
                        <a:ext uri="{9D8B030D-6E8A-4147-A177-3AD203B41FA5}">
                          <a16:colId xmlns:a16="http://schemas.microsoft.com/office/drawing/2014/main" val="20004"/>
                        </a:ext>
                      </a:extLst>
                    </a:gridCol>
                    <a:gridCol w="886793">
                      <a:extLst>
                        <a:ext uri="{9D8B030D-6E8A-4147-A177-3AD203B41FA5}">
                          <a16:colId xmlns:a16="http://schemas.microsoft.com/office/drawing/2014/main" val="20005"/>
                        </a:ext>
                      </a:extLst>
                    </a:gridCol>
                    <a:gridCol w="886793">
                      <a:extLst>
                        <a:ext uri="{9D8B030D-6E8A-4147-A177-3AD203B41FA5}">
                          <a16:colId xmlns:a16="http://schemas.microsoft.com/office/drawing/2014/main" val="20006"/>
                        </a:ext>
                      </a:extLst>
                    </a:gridCol>
                  </a:tblGrid>
                  <a:tr h="469454">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 5</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9538">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5</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9538">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9538">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09970893"/>
                  </p:ext>
                </p:extLst>
              </p:nvPr>
            </p:nvGraphicFramePr>
            <p:xfrm>
              <a:off x="4995418" y="3993228"/>
              <a:ext cx="6207551" cy="1731326"/>
            </p:xfrm>
            <a:graphic>
              <a:graphicData uri="http://schemas.openxmlformats.org/drawingml/2006/table">
                <a:tbl>
                  <a:tblPr firstRow="1" bandRow="1">
                    <a:tableStyleId>{5C22544A-7EE6-4342-B048-85BDC9FD1C3A}</a:tableStyleId>
                  </a:tblPr>
                  <a:tblGrid>
                    <a:gridCol w="886793">
                      <a:extLst>
                        <a:ext uri="{9D8B030D-6E8A-4147-A177-3AD203B41FA5}">
                          <a16:colId xmlns:a16="http://schemas.microsoft.com/office/drawing/2014/main" val="20000"/>
                        </a:ext>
                      </a:extLst>
                    </a:gridCol>
                    <a:gridCol w="886793">
                      <a:extLst>
                        <a:ext uri="{9D8B030D-6E8A-4147-A177-3AD203B41FA5}">
                          <a16:colId xmlns:a16="http://schemas.microsoft.com/office/drawing/2014/main" val="20001"/>
                        </a:ext>
                      </a:extLst>
                    </a:gridCol>
                    <a:gridCol w="886793">
                      <a:extLst>
                        <a:ext uri="{9D8B030D-6E8A-4147-A177-3AD203B41FA5}">
                          <a16:colId xmlns:a16="http://schemas.microsoft.com/office/drawing/2014/main" val="20002"/>
                        </a:ext>
                      </a:extLst>
                    </a:gridCol>
                    <a:gridCol w="886793">
                      <a:extLst>
                        <a:ext uri="{9D8B030D-6E8A-4147-A177-3AD203B41FA5}">
                          <a16:colId xmlns:a16="http://schemas.microsoft.com/office/drawing/2014/main" val="20003"/>
                        </a:ext>
                      </a:extLst>
                    </a:gridCol>
                    <a:gridCol w="886793">
                      <a:extLst>
                        <a:ext uri="{9D8B030D-6E8A-4147-A177-3AD203B41FA5}">
                          <a16:colId xmlns:a16="http://schemas.microsoft.com/office/drawing/2014/main" val="20004"/>
                        </a:ext>
                      </a:extLst>
                    </a:gridCol>
                    <a:gridCol w="886793">
                      <a:extLst>
                        <a:ext uri="{9D8B030D-6E8A-4147-A177-3AD203B41FA5}">
                          <a16:colId xmlns:a16="http://schemas.microsoft.com/office/drawing/2014/main" val="20005"/>
                        </a:ext>
                      </a:extLst>
                    </a:gridCol>
                    <a:gridCol w="886793">
                      <a:extLst>
                        <a:ext uri="{9D8B030D-6E8A-4147-A177-3AD203B41FA5}">
                          <a16:colId xmlns:a16="http://schemas.microsoft.com/office/drawing/2014/main" val="20006"/>
                        </a:ext>
                      </a:extLst>
                    </a:gridCol>
                  </a:tblGrid>
                  <a:tr h="469454">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14286" r="-503448" b="-302597"/>
                          </a:stretch>
                        </a:blip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 5</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14286" r="-302759" b="-30259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0624">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125714" r="-503448"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5</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125714" r="-302759"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59" t="-125714" r="-102069"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0624">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228986" r="-503448"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228986" r="-302759"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59" t="-228986" r="-102069"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624">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328986" r="-503448" b="-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328986" r="-302759" b="-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Fallback>
      </mc:AlternateContent>
      <p:sp>
        <p:nvSpPr>
          <p:cNvPr id="4" name="Rectangle 3">
            <a:extLst>
              <a:ext uri="{FF2B5EF4-FFF2-40B4-BE49-F238E27FC236}">
                <a16:creationId xmlns:a16="http://schemas.microsoft.com/office/drawing/2014/main" id="{6819D708-51D8-4275-A60E-8E8A52644850}"/>
              </a:ext>
            </a:extLst>
          </p:cNvPr>
          <p:cNvSpPr/>
          <p:nvPr/>
        </p:nvSpPr>
        <p:spPr>
          <a:xfrm>
            <a:off x="6180239" y="2960530"/>
            <a:ext cx="3837910" cy="830997"/>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adjacency-matrix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a:t>
            </a:r>
          </a:p>
          <a:p>
            <a:r>
              <a:rPr lang="en-US" sz="2400" i="1" dirty="0">
                <a:latin typeface="Times New Roman" panose="02020603050405020304" pitchFamily="18" charset="0"/>
                <a:ea typeface="SimSun" panose="02010600030101010101" pitchFamily="2" charset="-122"/>
                <a:cs typeface="Times New Roman" panose="02020603050405020304" pitchFamily="18" charset="0"/>
              </a:rPr>
              <a:t>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adjacency-matrix.</a:t>
            </a:r>
            <a:endParaRPr lang="en-US" sz="2400" dirty="0"/>
          </a:p>
        </p:txBody>
      </p:sp>
      <p:sp>
        <p:nvSpPr>
          <p:cNvPr id="20" name="Thought Bubble: Cloud 19">
            <a:extLst>
              <a:ext uri="{FF2B5EF4-FFF2-40B4-BE49-F238E27FC236}">
                <a16:creationId xmlns:a16="http://schemas.microsoft.com/office/drawing/2014/main" id="{29ACC8A8-B948-4DF2-8773-00071DF94635}"/>
              </a:ext>
            </a:extLst>
          </p:cNvPr>
          <p:cNvSpPr/>
          <p:nvPr/>
        </p:nvSpPr>
        <p:spPr>
          <a:xfrm flipH="1">
            <a:off x="589693" y="962650"/>
            <a:ext cx="727382" cy="478223"/>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21" name="Picture 20" descr="Image result for smiley face images">
            <a:extLst>
              <a:ext uri="{FF2B5EF4-FFF2-40B4-BE49-F238E27FC236}">
                <a16:creationId xmlns:a16="http://schemas.microsoft.com/office/drawing/2014/main" id="{0DB2011E-8F20-4931-9E56-6EDA25B63E8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16" y="96265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FC33114-99E6-4FD3-A2DF-1D4951971FD7}"/>
              </a:ext>
            </a:extLst>
          </p:cNvPr>
          <p:cNvSpPr/>
          <p:nvPr/>
        </p:nvSpPr>
        <p:spPr>
          <a:xfrm>
            <a:off x="4995419" y="5738688"/>
            <a:ext cx="6356072"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adjacency-lists</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adjacency-lists.</a:t>
            </a:r>
            <a:endParaRPr lang="en-US" sz="2400" dirty="0"/>
          </a:p>
        </p:txBody>
      </p:sp>
      <p:sp>
        <p:nvSpPr>
          <p:cNvPr id="22" name="Rectangle 21">
            <a:extLst>
              <a:ext uri="{FF2B5EF4-FFF2-40B4-BE49-F238E27FC236}">
                <a16:creationId xmlns:a16="http://schemas.microsoft.com/office/drawing/2014/main" id="{5862A6EE-749C-40BA-8F99-5542EF69471B}"/>
              </a:ext>
            </a:extLst>
          </p:cNvPr>
          <p:cNvSpPr/>
          <p:nvPr/>
        </p:nvSpPr>
        <p:spPr>
          <a:xfrm>
            <a:off x="1368358" y="62996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145656943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263" y="1690972"/>
            <a:ext cx="9170633" cy="4708981"/>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The breadth-first search </a:t>
            </a:r>
          </a:p>
          <a:p>
            <a:pPr marL="457200"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finds the distance to each reachable vertex in a graph  G = (V, E)  from a given source vertex   s ε V. </a:t>
            </a:r>
          </a:p>
          <a:p>
            <a:pPr marL="457200"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Define 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shortest-path distance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δ(s, v)  from  s  to  v  as </a:t>
            </a:r>
          </a:p>
          <a:p>
            <a:pPr marL="914400" lvl="1" indent="-4572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minimum number of edges </a:t>
            </a:r>
            <a:r>
              <a:rPr lang="en-US" sz="2400" dirty="0">
                <a:latin typeface="Times New Roman" panose="02020603050405020304" pitchFamily="18" charset="0"/>
                <a:ea typeface="SimSun" panose="02010600030101010101" pitchFamily="2" charset="-122"/>
                <a:cs typeface="Times New Roman" panose="02020603050405020304" pitchFamily="18" charset="0"/>
              </a:rPr>
              <a:t>in any path from vertex  s  to vertex  v; </a:t>
            </a:r>
          </a:p>
          <a:p>
            <a:pPr marL="914400" lvl="1" indent="-4572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if  there is no path from  s  to v, then δ(s, v) = ∞.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path of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length</a:t>
            </a:r>
            <a:r>
              <a:rPr lang="en-US" sz="2400" dirty="0">
                <a:latin typeface="Times New Roman" panose="02020603050405020304" pitchFamily="18" charset="0"/>
                <a:ea typeface="SimSun" panose="02010600030101010101" pitchFamily="2" charset="-122"/>
                <a:cs typeface="Times New Roman" panose="02020603050405020304" pitchFamily="18" charset="0"/>
              </a:rPr>
              <a:t>  δ(s, v)  from s to v is said to be a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shortest path</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from s to v. </a:t>
            </a:r>
          </a:p>
          <a:p>
            <a:pPr>
              <a:spcAft>
                <a:spcPts val="1200"/>
              </a:spcAft>
            </a:pPr>
            <a:r>
              <a:rPr lang="en-US" sz="2400" dirty="0"/>
              <a:t>An important property of shortest-path distances</a:t>
            </a:r>
          </a:p>
        </p:txBody>
      </p:sp>
      <p:sp>
        <p:nvSpPr>
          <p:cNvPr id="3" name="Rectangle 2">
            <a:extLst>
              <a:ext uri="{FF2B5EF4-FFF2-40B4-BE49-F238E27FC236}">
                <a16:creationId xmlns:a16="http://schemas.microsoft.com/office/drawing/2014/main" id="{779A5437-392D-459B-A827-A3E7AD987663}"/>
              </a:ext>
            </a:extLst>
          </p:cNvPr>
          <p:cNvSpPr/>
          <p:nvPr/>
        </p:nvSpPr>
        <p:spPr>
          <a:xfrm>
            <a:off x="1632263" y="919424"/>
            <a:ext cx="2690160" cy="584775"/>
          </a:xfrm>
          <a:prstGeom prst="rect">
            <a:avLst/>
          </a:prstGeom>
        </p:spPr>
        <p:txBody>
          <a:bodyPr wrap="none">
            <a:spAutoFit/>
          </a:bodyPr>
          <a:lstStyle/>
          <a:p>
            <a:pPr>
              <a:spcAft>
                <a:spcPts val="1200"/>
              </a:spcAft>
            </a:pPr>
            <a:r>
              <a:rPr lang="en-US" sz="3200" dirty="0">
                <a:ea typeface="SimSun" panose="02010600030101010101" pitchFamily="2" charset="-122"/>
                <a:cs typeface="Times New Roman" panose="02020603050405020304" pitchFamily="18" charset="0"/>
              </a:rPr>
              <a:t>Shortest paths </a:t>
            </a:r>
          </a:p>
        </p:txBody>
      </p:sp>
    </p:spTree>
    <p:extLst>
      <p:ext uri="{BB962C8B-B14F-4D97-AF65-F5344CB8AC3E}">
        <p14:creationId xmlns:p14="http://schemas.microsoft.com/office/powerpoint/2010/main" val="245178315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463" y="1290096"/>
            <a:ext cx="9521073" cy="4478149"/>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BSF can be helpful in some situations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where DFS cannot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BFS can be used for finding a path with the fewest number of edges between two given vertices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914400" marR="0" lvl="1" indent="-457200">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Start a BFS traversal at one of the two vertices given and </a:t>
            </a:r>
          </a:p>
          <a:p>
            <a:pPr marL="914400" marR="0" lvl="1" indent="-457200">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stop the BFS traversal when the other vertex is reached. </a:t>
            </a:r>
          </a:p>
          <a:p>
            <a:pPr marL="914400" lvl="1" indent="-457200">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simple path from the root of the BFS tree to the second vertex is the path sought. </a:t>
            </a:r>
          </a:p>
          <a:p>
            <a:pPr marL="1371600" lvl="2" indent="-457200">
              <a:spcAft>
                <a:spcPts val="12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correctness of this application appears to stem immediately from the way BFS operates;  but a mathematical proof of its validity is not quite obvious.</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B41CBDEB-63A7-4740-9355-1B07EDF456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923" y="2030844"/>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6BD6F35-D9A1-4872-B26D-B24630B026E2}"/>
              </a:ext>
            </a:extLst>
          </p:cNvPr>
          <p:cNvSpPr/>
          <p:nvPr/>
        </p:nvSpPr>
        <p:spPr>
          <a:xfrm>
            <a:off x="1210131" y="216099"/>
            <a:ext cx="6095342"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 Shortest Path</a:t>
            </a:r>
          </a:p>
        </p:txBody>
      </p:sp>
    </p:spTree>
    <p:extLst>
      <p:ext uri="{BB962C8B-B14F-4D97-AF65-F5344CB8AC3E}">
        <p14:creationId xmlns:p14="http://schemas.microsoft.com/office/powerpoint/2010/main" val="40588777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699" y="978811"/>
            <a:ext cx="9634195" cy="5647700"/>
          </a:xfrm>
          <a:prstGeom prst="rect">
            <a:avLst/>
          </a:prstGeom>
        </p:spPr>
        <p:txBody>
          <a:bodyPr wrap="square">
            <a:spAutoFit/>
          </a:bodyPr>
          <a:lstStyle/>
          <a:p>
            <a:pPr marL="457200" indent="-457200">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simple path from the root of the BFS tree to the second vertex is the path sought. </a:t>
            </a:r>
          </a:p>
          <a:p>
            <a:pPr marL="914400" lvl="1" indent="-457200">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Figure 3.11: the path  s – v – t in the undirected graph has the fewest number of edges among all the paths between vertices s and t.   Also, s – z – x is the shortest path between vertices s and x.</a:t>
            </a:r>
          </a:p>
          <a:p>
            <a:pPr marL="914400" lvl="1" indent="-457200">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Figure 3.10: the path  s – w – x in the directed graph has the fewest number of edges among all the paths between vertices s and x. </a:t>
            </a:r>
          </a:p>
          <a:p>
            <a:pPr marL="914400" lvl="1" indent="-457200">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Example 3.8: the path a – e – b in the undirected graph has the fewest number of edges among all the paths between vertices a and b.</a:t>
            </a:r>
          </a:p>
          <a:p>
            <a:pPr marL="914400" lvl="1" indent="-457200">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Figure 3.10: the path  s – w – x in the directed graph has the fewest number of edges among all the paths between vertices s and x. </a:t>
            </a:r>
          </a:p>
          <a:p>
            <a:pPr marL="457200" indent="-457200">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correctness of this application appears to stem immediately from the way BFS operates;  but a mathematical proof of its validity is not quite obvious.</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B41CBDEB-63A7-4740-9355-1B07EDF456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923" y="2030844"/>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ABD1707-8939-4FE4-BAC8-C2C5394D5884}"/>
              </a:ext>
            </a:extLst>
          </p:cNvPr>
          <p:cNvSpPr/>
          <p:nvPr/>
        </p:nvSpPr>
        <p:spPr>
          <a:xfrm>
            <a:off x="1332321" y="231489"/>
            <a:ext cx="6095342"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 Shortest Path</a:t>
            </a:r>
          </a:p>
        </p:txBody>
      </p:sp>
    </p:spTree>
    <p:extLst>
      <p:ext uri="{BB962C8B-B14F-4D97-AF65-F5344CB8AC3E}">
        <p14:creationId xmlns:p14="http://schemas.microsoft.com/office/powerpoint/2010/main" val="37517919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3281" y="858112"/>
            <a:ext cx="9765437" cy="3508653"/>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Lemma  3.3</a:t>
            </a:r>
            <a:r>
              <a:rPr lang="en-US" sz="2400" dirty="0">
                <a:latin typeface="Courier New" panose="02070309020205020404" pitchFamily="49" charset="0"/>
                <a:ea typeface="SimSun" panose="02010600030101010101" pitchFamily="2" charset="-122"/>
              </a:rPr>
              <a:t> </a:t>
            </a:r>
          </a:p>
          <a:p>
            <a:pPr>
              <a:spcAft>
                <a:spcPts val="1200"/>
              </a:spcAft>
            </a:pPr>
            <a:r>
              <a:rPr lang="en-US" sz="2400" dirty="0">
                <a:latin typeface="Times New Roman" panose="02020603050405020304" pitchFamily="18" charset="0"/>
                <a:ea typeface="SimSun" panose="02010600030101010101" pitchFamily="2" charset="-122"/>
              </a:rPr>
              <a:t>Let  G = (V, E)  be a directed or undirected graph.  Let  s ε V  be an arbitrary vertex. Then for any edge  (u, v) ε E, </a:t>
            </a:r>
            <a:endParaRPr lang="en-US" sz="2400" dirty="0">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		δ(s, v)  ≤  δ(s, u) + 1.</a:t>
            </a:r>
            <a:endParaRPr lang="en-US" sz="2400" dirty="0">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Proof:  If  u  is reachable from  s,  then so is  v.  In this case the shortest path from s to  v cannot be longer than the shortest path from  s  to  u  followed by the edge (u, v), and thus the inequality holds.     If u is not reachable from s, then δ(s, u) = ∞, and the equality holds. </a:t>
            </a:r>
            <a:endParaRPr lang="en-US" sz="2400" dirty="0">
              <a:effectLst/>
              <a:latin typeface="Courier New" panose="02070309020205020404" pitchFamily="49" charset="0"/>
              <a:ea typeface="SimSun" panose="02010600030101010101" pitchFamily="2" charset="-122"/>
            </a:endParaRPr>
          </a:p>
        </p:txBody>
      </p:sp>
      <p:cxnSp>
        <p:nvCxnSpPr>
          <p:cNvPr id="10" name="AutoShape 491"/>
          <p:cNvCxnSpPr>
            <a:cxnSpLocks noChangeShapeType="1"/>
          </p:cNvCxnSpPr>
          <p:nvPr/>
        </p:nvCxnSpPr>
        <p:spPr bwMode="auto">
          <a:xfrm>
            <a:off x="5839548" y="4711897"/>
            <a:ext cx="604638" cy="83442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1" name="AutoShape 491"/>
          <p:cNvCxnSpPr>
            <a:cxnSpLocks noChangeShapeType="1"/>
          </p:cNvCxnSpPr>
          <p:nvPr/>
        </p:nvCxnSpPr>
        <p:spPr bwMode="auto">
          <a:xfrm flipH="1">
            <a:off x="5060272" y="4711898"/>
            <a:ext cx="780733" cy="834423"/>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3" name="AutoShape 492"/>
          <p:cNvCxnSpPr>
            <a:cxnSpLocks noChangeShapeType="1"/>
          </p:cNvCxnSpPr>
          <p:nvPr/>
        </p:nvCxnSpPr>
        <p:spPr bwMode="auto">
          <a:xfrm>
            <a:off x="5060272" y="5546321"/>
            <a:ext cx="13839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495"/>
          <p:cNvCxnSpPr>
            <a:cxnSpLocks noChangeShapeType="1"/>
          </p:cNvCxnSpPr>
          <p:nvPr/>
        </p:nvCxnSpPr>
        <p:spPr bwMode="auto">
          <a:xfrm>
            <a:off x="5839548" y="4713661"/>
            <a:ext cx="854215" cy="25198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495"/>
          <p:cNvCxnSpPr>
            <a:cxnSpLocks noChangeShapeType="1"/>
          </p:cNvCxnSpPr>
          <p:nvPr/>
        </p:nvCxnSpPr>
        <p:spPr bwMode="auto">
          <a:xfrm flipV="1">
            <a:off x="4057095" y="4728910"/>
            <a:ext cx="1782453" cy="122215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AutoShape 498"/>
          <p:cNvCxnSpPr>
            <a:cxnSpLocks noChangeShapeType="1"/>
          </p:cNvCxnSpPr>
          <p:nvPr/>
        </p:nvCxnSpPr>
        <p:spPr bwMode="auto">
          <a:xfrm flipH="1">
            <a:off x="6516210" y="4970994"/>
            <a:ext cx="177553" cy="46516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AutoShape 500"/>
          <p:cNvCxnSpPr>
            <a:cxnSpLocks noChangeShapeType="1"/>
          </p:cNvCxnSpPr>
          <p:nvPr/>
        </p:nvCxnSpPr>
        <p:spPr bwMode="auto">
          <a:xfrm flipV="1">
            <a:off x="4055638" y="5561570"/>
            <a:ext cx="2388548" cy="38949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 name="Rectangle 31"/>
          <p:cNvSpPr/>
          <p:nvPr/>
        </p:nvSpPr>
        <p:spPr>
          <a:xfrm>
            <a:off x="6693763" y="5018911"/>
            <a:ext cx="907621" cy="400110"/>
          </a:xfrm>
          <a:prstGeom prst="rect">
            <a:avLst/>
          </a:prstGeom>
        </p:spPr>
        <p:txBody>
          <a:bodyPr wrap="none">
            <a:spAutoFit/>
          </a:bodyPr>
          <a:lstStyle/>
          <a:p>
            <a:r>
              <a:rPr lang="en-US" sz="2000" b="1" dirty="0">
                <a:latin typeface="Times New Roman" panose="02020603050405020304" pitchFamily="18" charset="0"/>
                <a:ea typeface="SimSun" panose="02010600030101010101" pitchFamily="2" charset="-122"/>
              </a:rPr>
              <a:t>δ(s, v) </a:t>
            </a:r>
            <a:endParaRPr lang="en-US" sz="2000" dirty="0"/>
          </a:p>
        </p:txBody>
      </p:sp>
      <p:sp>
        <p:nvSpPr>
          <p:cNvPr id="33" name="Rectangle 32"/>
          <p:cNvSpPr/>
          <p:nvPr/>
        </p:nvSpPr>
        <p:spPr>
          <a:xfrm>
            <a:off x="5812915" y="5616728"/>
            <a:ext cx="1271922" cy="400110"/>
          </a:xfrm>
          <a:prstGeom prst="rect">
            <a:avLst/>
          </a:prstGeom>
        </p:spPr>
        <p:txBody>
          <a:bodyPr wrap="square">
            <a:spAutoFit/>
          </a:bodyPr>
          <a:lstStyle/>
          <a:p>
            <a:r>
              <a:rPr lang="en-US" sz="2000" b="1" dirty="0">
                <a:latin typeface="Times New Roman" panose="02020603050405020304" pitchFamily="18" charset="0"/>
                <a:ea typeface="SimSun" panose="02010600030101010101" pitchFamily="2" charset="-122"/>
              </a:rPr>
              <a:t>δ(s, u) + 1</a:t>
            </a:r>
            <a:r>
              <a:rPr lang="en-US" sz="2000" dirty="0">
                <a:latin typeface="Times New Roman" panose="02020603050405020304" pitchFamily="18" charset="0"/>
                <a:ea typeface="SimSun" panose="02010600030101010101" pitchFamily="2" charset="-122"/>
              </a:rPr>
              <a:t> </a:t>
            </a:r>
            <a:endParaRPr lang="en-US" sz="2000" dirty="0"/>
          </a:p>
        </p:txBody>
      </p:sp>
      <p:sp>
        <p:nvSpPr>
          <p:cNvPr id="34" name="Rectangle 33"/>
          <p:cNvSpPr/>
          <p:nvPr/>
        </p:nvSpPr>
        <p:spPr>
          <a:xfrm>
            <a:off x="5781413" y="4284078"/>
            <a:ext cx="420302"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s</a:t>
            </a:r>
            <a:endParaRPr lang="en-US" sz="2400" dirty="0"/>
          </a:p>
        </p:txBody>
      </p:sp>
      <p:sp>
        <p:nvSpPr>
          <p:cNvPr id="35" name="Rectangle 34"/>
          <p:cNvSpPr/>
          <p:nvPr/>
        </p:nvSpPr>
        <p:spPr>
          <a:xfrm>
            <a:off x="6483612" y="5275734"/>
            <a:ext cx="420302"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v</a:t>
            </a:r>
            <a:endParaRPr lang="en-US" sz="2400" dirty="0"/>
          </a:p>
        </p:txBody>
      </p:sp>
      <p:sp>
        <p:nvSpPr>
          <p:cNvPr id="36" name="Rectangle 35"/>
          <p:cNvSpPr/>
          <p:nvPr/>
        </p:nvSpPr>
        <p:spPr>
          <a:xfrm>
            <a:off x="4805480" y="5315488"/>
            <a:ext cx="420302"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u</a:t>
            </a:r>
            <a:endParaRPr lang="en-US" sz="2400" dirty="0"/>
          </a:p>
        </p:txBody>
      </p:sp>
      <p:sp>
        <p:nvSpPr>
          <p:cNvPr id="37" name="Rectangle 36"/>
          <p:cNvSpPr/>
          <p:nvPr/>
        </p:nvSpPr>
        <p:spPr>
          <a:xfrm>
            <a:off x="9113303" y="5511314"/>
            <a:ext cx="659155"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QED</a:t>
            </a:r>
            <a:endParaRPr lang="en-US" dirty="0"/>
          </a:p>
        </p:txBody>
      </p:sp>
      <p:sp>
        <p:nvSpPr>
          <p:cNvPr id="16" name="Rectangle 15">
            <a:extLst>
              <a:ext uri="{FF2B5EF4-FFF2-40B4-BE49-F238E27FC236}">
                <a16:creationId xmlns:a16="http://schemas.microsoft.com/office/drawing/2014/main" id="{2DCC4069-0302-4D9E-B02E-520248021101}"/>
              </a:ext>
            </a:extLst>
          </p:cNvPr>
          <p:cNvSpPr/>
          <p:nvPr/>
        </p:nvSpPr>
        <p:spPr>
          <a:xfrm>
            <a:off x="1118777" y="86278"/>
            <a:ext cx="6245062"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 Shortest Path</a:t>
            </a:r>
          </a:p>
        </p:txBody>
      </p:sp>
    </p:spTree>
    <p:extLst>
      <p:ext uri="{BB962C8B-B14F-4D97-AF65-F5344CB8AC3E}">
        <p14:creationId xmlns:p14="http://schemas.microsoft.com/office/powerpoint/2010/main" val="206635503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4520" y="1455594"/>
            <a:ext cx="9424780" cy="4401205"/>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Let d[v] be the distance from the source s to vertex v, computed by the algorithm.</a:t>
            </a: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We want to show that BFS properly computes d[v] = δ(s, v)  for each vertex v ε V. We first show that d[v] bounds  δ(s, v)  from above.</a:t>
            </a: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Lemma  3.4</a:t>
            </a: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Let G = (V, E) be a directed or undirected graph. Suppose that BFS is run on G from a given source vertex s ε V. Then upon termination, for each vertex v ε V, the value d[v] computed by BFS satisfies d[v] ≥  δ(s, v).</a:t>
            </a:r>
          </a:p>
          <a:p>
            <a:pPr>
              <a:spcAft>
                <a:spcPts val="1200"/>
              </a:spcAft>
            </a:pPr>
            <a:r>
              <a:rPr lang="en-US" sz="2400" dirty="0"/>
              <a:t>Proof: Use induction on the number of ENQUEUE operations. An inductive hypothesis is that d[v] ≥ δ(s, v) for all v ε V.</a:t>
            </a:r>
          </a:p>
        </p:txBody>
      </p:sp>
      <p:sp>
        <p:nvSpPr>
          <p:cNvPr id="3" name="Rectangle 2">
            <a:extLst>
              <a:ext uri="{FF2B5EF4-FFF2-40B4-BE49-F238E27FC236}">
                <a16:creationId xmlns:a16="http://schemas.microsoft.com/office/drawing/2014/main" id="{BD5A24E1-094E-46FE-8A07-186592A5A129}"/>
              </a:ext>
            </a:extLst>
          </p:cNvPr>
          <p:cNvSpPr/>
          <p:nvPr/>
        </p:nvSpPr>
        <p:spPr>
          <a:xfrm>
            <a:off x="1507883" y="246590"/>
            <a:ext cx="6095342"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 Shortest Path</a:t>
            </a:r>
          </a:p>
        </p:txBody>
      </p:sp>
    </p:spTree>
    <p:extLst>
      <p:ext uri="{BB962C8B-B14F-4D97-AF65-F5344CB8AC3E}">
        <p14:creationId xmlns:p14="http://schemas.microsoft.com/office/powerpoint/2010/main" val="31001500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883" y="1566952"/>
            <a:ext cx="8978534" cy="3354765"/>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To prove that d[v] = δ(s, v), we must first show more precisely how the queue Q operated during the course of BFS. The next lemma shows that at all times, there are at most two distinct d values in the queue.</a:t>
            </a:r>
          </a:p>
          <a:p>
            <a:pPr>
              <a:spcBef>
                <a:spcPts val="1200"/>
              </a:spcBef>
            </a:pPr>
            <a:r>
              <a:rPr lang="en-US" sz="2400" dirty="0">
                <a:latin typeface="Times New Roman" panose="02020603050405020304" pitchFamily="18" charset="0"/>
                <a:ea typeface="SimSun" panose="02010600030101010101" pitchFamily="2" charset="-122"/>
                <a:cs typeface="Times New Roman" panose="02020603050405020304" pitchFamily="18" charset="0"/>
              </a:rPr>
              <a:t>Lemma 3 .5</a:t>
            </a: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Suppose that during the execution of BFS on a graph G = (V, E), the queue Q contains the vertices  &lt;v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r</a:t>
            </a:r>
            <a:r>
              <a:rPr lang="en-US" sz="2400" dirty="0">
                <a:latin typeface="Times New Roman" panose="02020603050405020304" pitchFamily="18" charset="0"/>
                <a:ea typeface="SimSun" panose="02010600030101010101" pitchFamily="2" charset="-122"/>
                <a:cs typeface="Times New Roman" panose="02020603050405020304" pitchFamily="18" charset="0"/>
              </a:rPr>
              <a:t> &gt;, where  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is the head of  Q  and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r</a:t>
            </a:r>
            <a:r>
              <a:rPr lang="en-US" sz="2400" dirty="0">
                <a:latin typeface="Times New Roman" panose="02020603050405020304" pitchFamily="18" charset="0"/>
                <a:ea typeface="SimSun" panose="02010600030101010101" pitchFamily="2" charset="-122"/>
                <a:cs typeface="Times New Roman" panose="02020603050405020304" pitchFamily="18" charset="0"/>
              </a:rPr>
              <a:t>  is the tail. Then  d[</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r</a:t>
            </a:r>
            <a:r>
              <a:rPr lang="en-US" sz="2400" dirty="0">
                <a:latin typeface="Times New Roman" panose="02020603050405020304" pitchFamily="18" charset="0"/>
                <a:ea typeface="SimSun" panose="02010600030101010101" pitchFamily="2" charset="-122"/>
                <a:cs typeface="Times New Roman" panose="02020603050405020304" pitchFamily="18" charset="0"/>
              </a:rPr>
              <a:t> ] ≤ d[v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 + 1  and  d[v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 d[v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en-US" sz="2400" dirty="0">
                <a:latin typeface="Times New Roman" panose="02020603050405020304" pitchFamily="18" charset="0"/>
                <a:ea typeface="SimSun" panose="02010600030101010101" pitchFamily="2" charset="-122"/>
                <a:cs typeface="Times New Roman" panose="02020603050405020304" pitchFamily="18" charset="0"/>
              </a:rPr>
              <a:t> ]  for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1, 2,  …,  r-1.</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79004B29-993F-404D-AAC0-94AE5C59807A}"/>
              </a:ext>
            </a:extLst>
          </p:cNvPr>
          <p:cNvSpPr/>
          <p:nvPr/>
        </p:nvSpPr>
        <p:spPr>
          <a:xfrm>
            <a:off x="1507883" y="246590"/>
            <a:ext cx="6095342"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 Shortest Path</a:t>
            </a:r>
          </a:p>
        </p:txBody>
      </p:sp>
    </p:spTree>
    <p:extLst>
      <p:ext uri="{BB962C8B-B14F-4D97-AF65-F5344CB8AC3E}">
        <p14:creationId xmlns:p14="http://schemas.microsoft.com/office/powerpoint/2010/main" val="114243235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882" y="1859339"/>
            <a:ext cx="8959079" cy="3139321"/>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Corollary 3 .5L.</a:t>
            </a:r>
            <a:endParaRPr lang="en-US" sz="2400" dirty="0">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Suppose that vertices  v</a:t>
            </a:r>
            <a:r>
              <a:rPr lang="en-US" sz="2400" baseline="-25000" dirty="0">
                <a:latin typeface="Times New Roman" panose="02020603050405020304" pitchFamily="18" charset="0"/>
                <a:ea typeface="SimSun" panose="02010600030101010101" pitchFamily="2" charset="-122"/>
              </a:rPr>
              <a:t>i </a:t>
            </a:r>
            <a:r>
              <a:rPr lang="en-US" sz="2400" dirty="0">
                <a:latin typeface="Times New Roman" panose="02020603050405020304" pitchFamily="18" charset="0"/>
                <a:ea typeface="SimSun" panose="02010600030101010101" pitchFamily="2" charset="-122"/>
              </a:rPr>
              <a:t> and  </a:t>
            </a: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are enqueued during the execution of BFS, and  v</a:t>
            </a:r>
            <a:r>
              <a:rPr lang="en-US" sz="2400" baseline="-25000" dirty="0">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is enqueued before  </a:t>
            </a: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Then  d[v</a:t>
            </a:r>
            <a:r>
              <a:rPr lang="en-US" sz="2400" baseline="-25000" dirty="0">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 d[</a:t>
            </a: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at the time that  </a:t>
            </a: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is </a:t>
            </a:r>
            <a:r>
              <a:rPr lang="en-US" sz="2400" dirty="0" err="1">
                <a:latin typeface="Times New Roman" panose="02020603050405020304" pitchFamily="18" charset="0"/>
                <a:ea typeface="SimSun" panose="02010600030101010101" pitchFamily="2" charset="-122"/>
              </a:rPr>
              <a:t>enqueued</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Proof:  Immediate from Lemma 3 .5</a:t>
            </a:r>
            <a:r>
              <a:rPr lang="en-US" sz="2400" dirty="0">
                <a:latin typeface="Times New Roman Bold" panose="020208030705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and the property that each vertex receives a finite d value at most once during the course of BFS.</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FD48B338-E60C-4373-86DD-1CBC3B34AAE2}"/>
              </a:ext>
            </a:extLst>
          </p:cNvPr>
          <p:cNvSpPr/>
          <p:nvPr/>
        </p:nvSpPr>
        <p:spPr>
          <a:xfrm>
            <a:off x="1323057" y="518964"/>
            <a:ext cx="6095342"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 Shortest Path</a:t>
            </a:r>
          </a:p>
        </p:txBody>
      </p:sp>
    </p:spTree>
    <p:extLst>
      <p:ext uri="{BB962C8B-B14F-4D97-AF65-F5344CB8AC3E}">
        <p14:creationId xmlns:p14="http://schemas.microsoft.com/office/powerpoint/2010/main" val="320351222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466137" y="1290960"/>
                <a:ext cx="9068918" cy="4847481"/>
              </a:xfrm>
              <a:prstGeom prst="rect">
                <a:avLst/>
              </a:prstGeom>
            </p:spPr>
            <p:txBody>
              <a:bodyPr wrap="square">
                <a:spAutoFit/>
              </a:bodyPr>
              <a:lstStyle/>
              <a:p>
                <a:pPr>
                  <a:spcAft>
                    <a:spcPts val="1800"/>
                  </a:spcAft>
                </a:pPr>
                <a:r>
                  <a:rPr lang="en-US" sz="2400" dirty="0"/>
                  <a:t>Now let state that breadth-first search correctly finds shortest-path distances.</a:t>
                </a:r>
              </a:p>
              <a:p>
                <a:pPr>
                  <a:spcAft>
                    <a:spcPts val="1200"/>
                  </a:spcAft>
                </a:pPr>
                <a:r>
                  <a:rPr lang="en-US" sz="2400" dirty="0">
                    <a:latin typeface="Times New Roman" panose="02020603050405020304" pitchFamily="18" charset="0"/>
                    <a:ea typeface="SimSun" panose="02010600030101010101" pitchFamily="2" charset="-122"/>
                  </a:rPr>
                  <a:t>Theorem  3.5 </a:t>
                </a:r>
                <a:r>
                  <a:rPr lang="en-US" sz="2400" dirty="0">
                    <a:effectLst/>
                    <a:latin typeface="Times New Roman" panose="02020603050405020304" pitchFamily="18" charset="0"/>
                    <a:ea typeface="SimSun" panose="02010600030101010101" pitchFamily="2" charset="-122"/>
                  </a:rPr>
                  <a:t> (Correctness of breadth-first search)</a:t>
                </a:r>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Let G = (V, E) be a directed or undirected graph, and suppose that BFS is run on G  from a given source vertex  s </a:t>
                </a:r>
                <a14:m>
                  <m:oMath xmlns:m="http://schemas.openxmlformats.org/officeDocument/2006/math">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V.   </a:t>
                </a:r>
                <a:endParaRPr lang="en-US" sz="2400" dirty="0">
                  <a:latin typeface="Times New Roman" panose="02020603050405020304" pitchFamily="18"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Then, during its execution, BFS discovers every vertex v ε V that is reachable from the source s,  and upon termination, d[v] = δ(s, v),  for all  v </a:t>
                </a:r>
                <a14:m>
                  <m:oMath xmlns:m="http://schemas.openxmlformats.org/officeDocument/2006/math">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V.   </a:t>
                </a:r>
              </a:p>
              <a:p>
                <a:pPr>
                  <a:spcAft>
                    <a:spcPts val="1200"/>
                  </a:spcAft>
                </a:pPr>
                <a:r>
                  <a:rPr lang="en-US" sz="2400" dirty="0">
                    <a:effectLst/>
                    <a:latin typeface="Times New Roman" panose="02020603050405020304" pitchFamily="18" charset="0"/>
                    <a:ea typeface="SimSun" panose="02010600030101010101" pitchFamily="2" charset="-122"/>
                  </a:rPr>
                  <a:t>Moreover, for any vertex  v ≠ s  that is reachable from s, one of the shortest path from  s  to  v  is a shortest path from  s  to </a:t>
                </a:r>
                <a:r>
                  <a:rPr lang="en-US" sz="2400" dirty="0">
                    <a:effectLst/>
                    <a:latin typeface="Cambria Math" panose="02040503050406030204" pitchFamily="18" charset="0"/>
                    <a:ea typeface="SimSun" panose="02010600030101010101" pitchFamily="2" charset="-122"/>
                    <a:cs typeface="Times New Roman" panose="02020603050405020304" pitchFamily="18" charset="0"/>
                  </a:rPr>
                  <a:t>π</a:t>
                </a:r>
                <a:r>
                  <a:rPr lang="en-US" sz="2400" dirty="0">
                    <a:effectLst/>
                    <a:latin typeface="Times New Roman" panose="02020603050405020304" pitchFamily="18" charset="0"/>
                    <a:ea typeface="SimSun" panose="02010600030101010101" pitchFamily="2" charset="-122"/>
                  </a:rPr>
                  <a:t>[v] {i.e., a variable stored the predecessor of  v}  followed by the edge (</a:t>
                </a:r>
                <a:r>
                  <a:rPr lang="en-US" sz="2400" dirty="0">
                    <a:effectLst/>
                    <a:latin typeface="Cambria Math" panose="02040503050406030204" pitchFamily="18" charset="0"/>
                    <a:ea typeface="SimSun" panose="02010600030101010101" pitchFamily="2" charset="-122"/>
                    <a:cs typeface="Times New Roman" panose="02020603050405020304" pitchFamily="18" charset="0"/>
                  </a:rPr>
                  <a:t>π</a:t>
                </a:r>
                <a:r>
                  <a:rPr lang="en-US" sz="2400" dirty="0">
                    <a:effectLst/>
                    <a:latin typeface="Times New Roman" panose="02020603050405020304" pitchFamily="18" charset="0"/>
                    <a:ea typeface="SimSun" panose="02010600030101010101" pitchFamily="2" charset="-122"/>
                  </a:rPr>
                  <a:t>[v], v).</a:t>
                </a:r>
                <a:endParaRPr lang="en-US" sz="2400" dirty="0">
                  <a:effectLst/>
                  <a:latin typeface="Courier New" panose="02070309020205020404" pitchFamily="49" charset="0"/>
                  <a:ea typeface="SimSun" panose="02010600030101010101" pitchFamily="2" charset="-122"/>
                </a:endParaRPr>
              </a:p>
            </p:txBody>
          </p:sp>
        </mc:Choice>
        <mc:Fallback>
          <p:sp>
            <p:nvSpPr>
              <p:cNvPr id="2" name="Rectangle 1"/>
              <p:cNvSpPr>
                <a:spLocks noRot="1" noChangeAspect="1" noMove="1" noResize="1" noEditPoints="1" noAdjustHandles="1" noChangeArrowheads="1" noChangeShapeType="1" noTextEdit="1"/>
              </p:cNvSpPr>
              <p:nvPr/>
            </p:nvSpPr>
            <p:spPr>
              <a:xfrm>
                <a:off x="1466137" y="1290960"/>
                <a:ext cx="9068918" cy="4847481"/>
              </a:xfrm>
              <a:prstGeom prst="rect">
                <a:avLst/>
              </a:prstGeom>
              <a:blipFill>
                <a:blip r:embed="rId2"/>
                <a:stretch>
                  <a:fillRect l="-1076" t="-1006" b="-163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EC9004D5-2D8D-4F34-9836-5C4EF1BF1BCE}"/>
              </a:ext>
            </a:extLst>
          </p:cNvPr>
          <p:cNvSpPr/>
          <p:nvPr/>
        </p:nvSpPr>
        <p:spPr>
          <a:xfrm>
            <a:off x="1349405" y="197952"/>
            <a:ext cx="6095342" cy="754694"/>
          </a:xfrm>
          <a:prstGeom prst="rect">
            <a:avLst/>
          </a:prstGeom>
        </p:spPr>
        <p:txBody>
          <a:bodyPr wrap="square">
            <a:spAutoFit/>
          </a:bodyPr>
          <a:lstStyle/>
          <a:p>
            <a:pPr>
              <a:lnSpc>
                <a:spcPct val="150000"/>
              </a:lnSpc>
            </a:pPr>
            <a:r>
              <a:rPr lang="en-US" sz="3200" dirty="0">
                <a:ea typeface="SimSun" panose="02010600030101010101" pitchFamily="2" charset="-122"/>
              </a:rPr>
              <a:t>Breadth-First Search - Shortest Path</a:t>
            </a:r>
          </a:p>
        </p:txBody>
      </p:sp>
    </p:spTree>
    <p:extLst>
      <p:ext uri="{BB962C8B-B14F-4D97-AF65-F5344CB8AC3E}">
        <p14:creationId xmlns:p14="http://schemas.microsoft.com/office/powerpoint/2010/main" val="212105733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094" y="1648281"/>
            <a:ext cx="9007812" cy="3816429"/>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The procedure BFS builds a breadth-first tree as it searches the graph, as illustrated in previous Figure 3.11.  The tree is represented by the </a:t>
            </a:r>
            <a:r>
              <a:rPr lang="en-US" sz="24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attributes. </a:t>
            </a:r>
          </a:p>
          <a:p>
            <a:pPr>
              <a:spcAft>
                <a:spcPts val="1200"/>
              </a:spcAft>
            </a:pPr>
            <a:r>
              <a:rPr lang="en-US" sz="2400" dirty="0">
                <a:latin typeface="Times New Roman" panose="02020603050405020304" pitchFamily="18" charset="0"/>
                <a:ea typeface="SimSun" panose="02010600030101010101" pitchFamily="2" charset="-122"/>
              </a:rPr>
              <a:t>Formally, for a graph G = (V, E) with source s, define the </a:t>
            </a:r>
            <a:r>
              <a:rPr lang="en-US" sz="2400" i="1" dirty="0">
                <a:latin typeface="Times New Roman" panose="02020603050405020304" pitchFamily="18" charset="0"/>
                <a:ea typeface="SimSun" panose="02010600030101010101" pitchFamily="2" charset="-122"/>
              </a:rPr>
              <a:t>predecessor subgraph</a:t>
            </a:r>
            <a:r>
              <a:rPr lang="en-US" sz="2400" dirty="0">
                <a:latin typeface="Times New Roman" panose="02020603050405020304" pitchFamily="18" charset="0"/>
                <a:ea typeface="SimSun" panose="02010600030101010101" pitchFamily="2" charset="-122"/>
              </a:rPr>
              <a:t> of G  as  G</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(V</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E</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where    </a:t>
            </a:r>
            <a:endParaRPr lang="en-US" sz="2400" dirty="0">
              <a:latin typeface="Courier New" panose="02070309020205020404" pitchFamily="49" charset="0"/>
              <a:ea typeface="SimSun" panose="02010600030101010101" pitchFamily="2" charset="-122"/>
            </a:endParaRPr>
          </a:p>
          <a:p>
            <a:pPr>
              <a:spcBef>
                <a:spcPts val="1200"/>
              </a:spcBef>
              <a:spcAft>
                <a:spcPts val="1200"/>
              </a:spcAft>
            </a:pPr>
            <a:r>
              <a:rPr lang="en-US" sz="2400" dirty="0">
                <a:latin typeface="Times New Roman" panose="02020603050405020304" pitchFamily="18" charset="0"/>
                <a:ea typeface="SimSun" panose="02010600030101010101" pitchFamily="2" charset="-122"/>
              </a:rPr>
              <a:t>  	V</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 v ε V | </a:t>
            </a:r>
            <a:r>
              <a:rPr lang="en-US" sz="24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[v] ≠ NIL } U { s }</a:t>
            </a:r>
            <a:endParaRPr lang="en-US" sz="2400" dirty="0">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and</a:t>
            </a:r>
            <a:endParaRPr lang="en-US" sz="2400" dirty="0">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 	E</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 (</a:t>
            </a:r>
            <a:r>
              <a:rPr lang="en-US" sz="24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[v], v) | v ε V</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 s } }.</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92EC337C-286E-4B89-80D9-4259AD0EDE93}"/>
              </a:ext>
            </a:extLst>
          </p:cNvPr>
          <p:cNvSpPr/>
          <p:nvPr/>
        </p:nvSpPr>
        <p:spPr>
          <a:xfrm>
            <a:off x="1498060" y="802691"/>
            <a:ext cx="3468194" cy="584775"/>
          </a:xfrm>
          <a:prstGeom prst="rect">
            <a:avLst/>
          </a:prstGeom>
        </p:spPr>
        <p:txBody>
          <a:bodyPr wrap="none">
            <a:spAutoFit/>
          </a:bodyPr>
          <a:lstStyle/>
          <a:p>
            <a:pPr>
              <a:spcAft>
                <a:spcPts val="1200"/>
              </a:spcAft>
            </a:pPr>
            <a:r>
              <a:rPr lang="en-US" sz="3200" dirty="0">
                <a:ea typeface="SimSun" panose="02010600030101010101" pitchFamily="2" charset="-122"/>
              </a:rPr>
              <a:t>Breadth-First Trees </a:t>
            </a:r>
          </a:p>
        </p:txBody>
      </p:sp>
    </p:spTree>
    <p:extLst>
      <p:ext uri="{BB962C8B-B14F-4D97-AF65-F5344CB8AC3E}">
        <p14:creationId xmlns:p14="http://schemas.microsoft.com/office/powerpoint/2010/main" val="5874158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9074" y="1379659"/>
            <a:ext cx="8434635" cy="4477316"/>
          </a:xfrm>
          <a:prstGeom prst="rect">
            <a:avLst/>
          </a:prstGeom>
        </p:spPr>
        <p:txBody>
          <a:bodyPr wrap="square">
            <a:spAutoFit/>
          </a:bodyPr>
          <a:lstStyle/>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predecessor subgraph  G</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is a </a:t>
            </a:r>
            <a:r>
              <a:rPr lang="en-US" sz="2400" i="1" dirty="0">
                <a:latin typeface="Times New Roman" panose="02020603050405020304" pitchFamily="18" charset="0"/>
                <a:ea typeface="SimSun" panose="02010600030101010101" pitchFamily="2" charset="-122"/>
              </a:rPr>
              <a:t>breadth-first tree</a:t>
            </a:r>
            <a:r>
              <a:rPr lang="en-US" sz="2400" dirty="0">
                <a:latin typeface="Times New Roman" panose="02020603050405020304" pitchFamily="18" charset="0"/>
                <a:ea typeface="SimSun" panose="02010600030101010101" pitchFamily="2" charset="-122"/>
              </a:rPr>
              <a:t> </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V</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consists of the vertices reachable from s and for all  v ε V</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the subgraph  G</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contains a unique simple path from  s  to  v  that is also a shortest path from  s  to  v  in  G.  </a:t>
            </a:r>
          </a:p>
          <a:p>
            <a:pPr>
              <a:lnSpc>
                <a:spcPct val="150000"/>
              </a:lnSpc>
            </a:pPr>
            <a:endParaRPr lang="en-US" sz="2400" dirty="0">
              <a:latin typeface="Times New Roman" panose="02020603050405020304" pitchFamily="18" charset="0"/>
              <a:ea typeface="SimSun" panose="02010600030101010101" pitchFamily="2" charset="-122"/>
            </a:endParaRP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breadth-first tree is in fact a tree, since it is connected and      | E</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 | V</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- 1 (see Theorem 3.6 (Properties of free trees)). The edges in E</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baseline="-250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are called </a:t>
            </a:r>
            <a:r>
              <a:rPr lang="en-US" sz="2400" i="1" dirty="0">
                <a:latin typeface="Times New Roman" panose="02020603050405020304" pitchFamily="18" charset="0"/>
                <a:ea typeface="SimSun" panose="02010600030101010101" pitchFamily="2" charset="-122"/>
              </a:rPr>
              <a:t>tree edges.</a:t>
            </a:r>
            <a:r>
              <a:rPr lang="en-US" sz="2400" dirty="0">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9A4F07D5-FDE7-4CFD-B935-64DEE08C3A01}"/>
              </a:ext>
            </a:extLst>
          </p:cNvPr>
          <p:cNvSpPr/>
          <p:nvPr/>
        </p:nvSpPr>
        <p:spPr>
          <a:xfrm>
            <a:off x="1938291" y="717063"/>
            <a:ext cx="3468194" cy="584775"/>
          </a:xfrm>
          <a:prstGeom prst="rect">
            <a:avLst/>
          </a:prstGeom>
        </p:spPr>
        <p:txBody>
          <a:bodyPr wrap="none">
            <a:spAutoFit/>
          </a:bodyPr>
          <a:lstStyle/>
          <a:p>
            <a:pPr>
              <a:spcAft>
                <a:spcPts val="1200"/>
              </a:spcAft>
            </a:pPr>
            <a:r>
              <a:rPr lang="en-US" sz="3200" dirty="0">
                <a:ea typeface="SimSun" panose="02010600030101010101" pitchFamily="2" charset="-122"/>
              </a:rPr>
              <a:t>Breadth-First Trees </a:t>
            </a:r>
          </a:p>
        </p:txBody>
      </p:sp>
    </p:spTree>
    <p:extLst>
      <p:ext uri="{BB962C8B-B14F-4D97-AF65-F5344CB8AC3E}">
        <p14:creationId xmlns:p14="http://schemas.microsoft.com/office/powerpoint/2010/main" val="282695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83735" y="1281662"/>
                <a:ext cx="8881065" cy="4785926"/>
              </a:xfrm>
              <a:prstGeom prst="rect">
                <a:avLst/>
              </a:prstGeom>
            </p:spPr>
            <p:txBody>
              <a:bodyPr wrap="square">
                <a:spAutoFit/>
              </a:bodyPr>
              <a:lstStyle/>
              <a:p>
                <a:pPr>
                  <a:lnSpc>
                    <a:spcPct val="150000"/>
                  </a:lnSpc>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Paths, Cycles, Connectivity and Acyclicity.</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path</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from vertex  u  to vertex  v  of a graph G can be defined as: </a:t>
                </a: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 sequence of adjacent (connected by an edge) vertices</a:t>
                </a:r>
                <a:r>
                  <a:rPr lang="en-US" sz="2400" dirty="0">
                    <a:latin typeface="Times New Roman" panose="02020603050405020304" pitchFamily="18" charset="0"/>
                    <a:ea typeface="SimSun" panose="02010600030101010101" pitchFamily="2" charset="-122"/>
                    <a:cs typeface="Times New Roman" panose="02020603050405020304" pitchFamily="18" charset="0"/>
                  </a:rPr>
                  <a:t> that starts with  u and ends with v.</a:t>
                </a:r>
                <a:r>
                  <a:rPr lang="en-US" sz="2400" spc="100"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en-US" sz="2400" dirty="0">
                    <a:latin typeface="Times New Roman" panose="02020603050405020304" pitchFamily="18" charset="0"/>
                    <a:ea typeface="SimSun" panose="02010600030101010101" pitchFamily="2" charset="-122"/>
                    <a:cs typeface="Times New Roman" panose="02020603050405020304" pitchFamily="18" charset="0"/>
                  </a:rPr>
                  <a:t>          p = {u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n</a:t>
                </a:r>
                <a:r>
                  <a:rPr lang="en-US" sz="2400" dirty="0">
                    <a:latin typeface="Times New Roman" panose="02020603050405020304" pitchFamily="18" charset="0"/>
                    <a:ea typeface="SimSun" panose="02010600030101010101" pitchFamily="2" charset="-122"/>
                    <a:cs typeface="Times New Roman" panose="02020603050405020304" pitchFamily="18" charset="0"/>
                  </a:rPr>
                  <a:t> = v |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V and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E}</a:t>
                </a: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Let  p = {u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n</a:t>
                </a:r>
                <a:r>
                  <a:rPr lang="en-US" sz="2400" dirty="0">
                    <a:latin typeface="Times New Roman" panose="02020603050405020304" pitchFamily="18" charset="0"/>
                    <a:ea typeface="SimSun" panose="02010600030101010101" pitchFamily="2" charset="-122"/>
                    <a:cs typeface="Times New Roman" panose="02020603050405020304" pitchFamily="18" charset="0"/>
                  </a:rPr>
                  <a:t> = v |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V and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E} be a path.</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length</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of a path p is </a:t>
                </a:r>
              </a:p>
              <a:p>
                <a:pPr marL="1257300" lvl="2"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total number of vertices in a vertex sequence defining the path minus one,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u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n</a:t>
                </a:r>
                <a:r>
                  <a:rPr lang="en-US" sz="2400" dirty="0">
                    <a:latin typeface="Times New Roman" panose="02020603050405020304" pitchFamily="18" charset="0"/>
                    <a:ea typeface="SimSun" panose="02010600030101010101" pitchFamily="2" charset="-122"/>
                    <a:cs typeface="Times New Roman" panose="02020603050405020304" pitchFamily="18" charset="0"/>
                  </a:rPr>
                  <a:t> = v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- 1),  </a:t>
                </a:r>
                <a:r>
                  <a:rPr lang="en-US" sz="2400" dirty="0">
                    <a:latin typeface="Times New Roman" panose="02020603050405020304" pitchFamily="18" charset="0"/>
                    <a:ea typeface="SimSun" panose="02010600030101010101" pitchFamily="2" charset="-122"/>
                    <a:cs typeface="Times New Roman" panose="02020603050405020304" pitchFamily="18" charset="0"/>
                  </a:rPr>
                  <a:t>which is the same as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number of edges in the path p. i.e., (n+1) -1.</a:t>
                </a:r>
                <a:endPar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3735" y="1281662"/>
                <a:ext cx="8881065" cy="4785926"/>
              </a:xfrm>
              <a:prstGeom prst="rect">
                <a:avLst/>
              </a:prstGeom>
              <a:blipFill>
                <a:blip r:embed="rId2"/>
                <a:stretch>
                  <a:fillRect l="-1098" r="-1853" b="-2038"/>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A6526BFA-2747-4D79-9CB2-FFB3D9B14294}"/>
              </a:ext>
            </a:extLst>
          </p:cNvPr>
          <p:cNvSpPr/>
          <p:nvPr/>
        </p:nvSpPr>
        <p:spPr>
          <a:xfrm flipH="1">
            <a:off x="589693" y="962650"/>
            <a:ext cx="727382" cy="478223"/>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4E35C019-1802-4AF2-B824-7382613407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693" y="96265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0D6B13-5001-4B87-AF5E-4D3EEB8B254F}"/>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9847041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269" y="1363906"/>
            <a:ext cx="8398276" cy="3794052"/>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The following lemmas shows that the predecessor subgraph produced by the </a:t>
            </a:r>
            <a:r>
              <a:rPr lang="en-US" sz="2400" spc="-100" dirty="0">
                <a:latin typeface="Consolas" panose="020B0609020204030204" pitchFamily="49" charset="0"/>
                <a:ea typeface="SimSun" panose="02010600030101010101" pitchFamily="2" charset="-122"/>
              </a:rPr>
              <a:t>algorithm BFS(G, s) </a:t>
            </a:r>
            <a:r>
              <a:rPr lang="en-US" sz="2400" dirty="0">
                <a:latin typeface="Times New Roman" panose="02020603050405020304" pitchFamily="18" charset="0"/>
                <a:ea typeface="SimSun" panose="02010600030101010101" pitchFamily="2" charset="-122"/>
              </a:rPr>
              <a:t>is a breadth-first tree.</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Courier New" panose="02070309020205020404" pitchFamily="49" charset="0"/>
                <a:ea typeface="SimSun" panose="02010600030101010101" pitchFamily="2" charset="-122"/>
              </a:rPr>
              <a:t> </a:t>
            </a:r>
          </a:p>
          <a:p>
            <a:pPr>
              <a:lnSpc>
                <a:spcPct val="150000"/>
              </a:lnSpc>
            </a:pPr>
            <a:r>
              <a:rPr lang="en-US" sz="2400" dirty="0">
                <a:latin typeface="Times New Roman" panose="02020603050405020304" pitchFamily="18" charset="0"/>
                <a:ea typeface="SimSun" panose="02010600030101010101" pitchFamily="2" charset="-122"/>
              </a:rPr>
              <a:t>Lemma   3.6</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When applied to a directed or undirected graph G = (V, E),  the </a:t>
            </a:r>
            <a:r>
              <a:rPr lang="en-US" sz="2400" spc="-100" dirty="0">
                <a:latin typeface="Consolas" panose="020B0609020204030204" pitchFamily="49" charset="0"/>
                <a:ea typeface="SimSun" panose="02010600030101010101" pitchFamily="2" charset="-122"/>
              </a:rPr>
              <a:t>algorithm BFS(G, s) </a:t>
            </a:r>
            <a:r>
              <a:rPr lang="en-US" sz="2400" dirty="0">
                <a:latin typeface="Times New Roman" panose="02020603050405020304" pitchFamily="18" charset="0"/>
                <a:ea typeface="SimSun" panose="02010600030101010101" pitchFamily="2" charset="-122"/>
              </a:rPr>
              <a:t>constructs  </a:t>
            </a:r>
            <a:r>
              <a:rPr lang="en-US" sz="24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so that the predecessor subgraph  G</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(V</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E</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rPr>
              <a:t> ) is a breadth-first tree.</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BE694C34-FB23-46F9-80C2-BF606EC64640}"/>
              </a:ext>
            </a:extLst>
          </p:cNvPr>
          <p:cNvSpPr/>
          <p:nvPr/>
        </p:nvSpPr>
        <p:spPr>
          <a:xfrm>
            <a:off x="1722269" y="650457"/>
            <a:ext cx="3468194" cy="584775"/>
          </a:xfrm>
          <a:prstGeom prst="rect">
            <a:avLst/>
          </a:prstGeom>
        </p:spPr>
        <p:txBody>
          <a:bodyPr wrap="none">
            <a:spAutoFit/>
          </a:bodyPr>
          <a:lstStyle/>
          <a:p>
            <a:pPr>
              <a:spcAft>
                <a:spcPts val="1200"/>
              </a:spcAft>
            </a:pPr>
            <a:r>
              <a:rPr lang="en-US" sz="3200" dirty="0">
                <a:ea typeface="SimSun" panose="02010600030101010101" pitchFamily="2" charset="-122"/>
              </a:rPr>
              <a:t>Breadth-First Trees </a:t>
            </a:r>
          </a:p>
        </p:txBody>
      </p:sp>
    </p:spTree>
    <p:extLst>
      <p:ext uri="{BB962C8B-B14F-4D97-AF65-F5344CB8AC3E}">
        <p14:creationId xmlns:p14="http://schemas.microsoft.com/office/powerpoint/2010/main" val="329339565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683" y="2159422"/>
            <a:ext cx="7732451" cy="2539157"/>
          </a:xfrm>
          <a:prstGeom prst="rect">
            <a:avLst/>
          </a:prstGeom>
        </p:spPr>
        <p:txBody>
          <a:bodyPr wrap="square">
            <a:spAutoFit/>
          </a:bodyPr>
          <a:lstStyle/>
          <a:p>
            <a:pPr>
              <a:lnSpc>
                <a:spcPct val="150000"/>
              </a:lnSpc>
            </a:pPr>
            <a:r>
              <a:rPr lang="en-US" b="1" dirty="0">
                <a:latin typeface="Times New Roman" panose="02020603050405020304" pitchFamily="18" charset="0"/>
                <a:ea typeface="SimSun" panose="02010600030101010101" pitchFamily="2" charset="-122"/>
                <a:cs typeface="Times New Roman" panose="02020603050405020304" pitchFamily="18" charset="0"/>
              </a:rPr>
              <a:t>Recall</a:t>
            </a:r>
          </a:p>
          <a:p>
            <a:pPr>
              <a:lnSpc>
                <a:spcPct val="150000"/>
              </a:lnSpc>
            </a:pPr>
            <a:r>
              <a:rPr lang="en-US" b="1" dirty="0">
                <a:latin typeface="Times New Roman" panose="02020603050405020304" pitchFamily="18" charset="0"/>
                <a:ea typeface="SimSun" panose="02010600030101010101" pitchFamily="2" charset="-122"/>
                <a:cs typeface="Times New Roman" panose="02020603050405020304" pitchFamily="18" charset="0"/>
              </a:rPr>
              <a:t>Graph:</a:t>
            </a:r>
            <a:endParaRPr lang="en-US" sz="1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dirty="0">
                <a:latin typeface="Times New Roman" panose="02020603050405020304" pitchFamily="18" charset="0"/>
                <a:ea typeface="SimSun" panose="02010600030101010101" pitchFamily="2" charset="-122"/>
                <a:cs typeface="Times New Roman" panose="02020603050405020304" pitchFamily="18" charset="0"/>
              </a:rPr>
              <a:t>A directed graph or digraph is a graph with directions specified for all its edges.</a:t>
            </a:r>
            <a:endParaRPr lang="en-US" sz="1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1600" b="1" dirty="0">
                <a:latin typeface="Times New Roman" panose="02020603050405020304" pitchFamily="18" charset="0"/>
                <a:ea typeface="SimSun" panose="02010600030101010101" pitchFamily="2" charset="-122"/>
                <a:cs typeface="Times New Roman" panose="02020603050405020304" pitchFamily="18" charset="0"/>
              </a:rPr>
              <a:t> </a:t>
            </a:r>
            <a:endParaRPr lang="en-US" sz="1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dirty="0">
                <a:latin typeface="Times New Roman" panose="02020603050405020304" pitchFamily="18" charset="0"/>
                <a:ea typeface="SimSun" panose="02010600030101010101" pitchFamily="2" charset="-122"/>
                <a:cs typeface="Times New Roman" panose="02020603050405020304" pitchFamily="18" charset="0"/>
              </a:rPr>
              <a:t>The adjacency matrix and adjacency lists are still two principal means of representing a digraph.</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0124641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CDC83B-3433-48C2-82A5-9415771CFB30}"/>
              </a:ext>
            </a:extLst>
          </p:cNvPr>
          <p:cNvSpPr/>
          <p:nvPr/>
        </p:nvSpPr>
        <p:spPr>
          <a:xfrm>
            <a:off x="4129932" y="3263788"/>
            <a:ext cx="3759200" cy="646331"/>
          </a:xfrm>
          <a:prstGeom prst="rect">
            <a:avLst/>
          </a:prstGeom>
        </p:spPr>
        <p:txBody>
          <a:bodyPr wrap="square">
            <a:spAutoFit/>
          </a:bodyPr>
          <a:lstStyle/>
          <a:p>
            <a:pPr>
              <a:spcAft>
                <a:spcPts val="1200"/>
              </a:spcAft>
            </a:pPr>
            <a:r>
              <a:rPr lang="en-US" sz="3600" dirty="0">
                <a:ea typeface="SimSun" panose="02010600030101010101" pitchFamily="2" charset="-122"/>
              </a:rPr>
              <a:t>Topological Sorting </a:t>
            </a:r>
          </a:p>
        </p:txBody>
      </p:sp>
    </p:spTree>
    <p:extLst>
      <p:ext uri="{BB962C8B-B14F-4D97-AF65-F5344CB8AC3E}">
        <p14:creationId xmlns:p14="http://schemas.microsoft.com/office/powerpoint/2010/main" val="17280914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EAB07889-8C1C-4E67-95FE-2B2405B03484}"/>
              </a:ext>
            </a:extLst>
          </p:cNvPr>
          <p:cNvSpPr/>
          <p:nvPr/>
        </p:nvSpPr>
        <p:spPr>
          <a:xfrm flipH="1">
            <a:off x="975053" y="2775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5309163D-EFF9-42F8-9EDA-8E417647D2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61C91E3-96CD-4044-AEFF-46FEF682BCA2}"/>
              </a:ext>
            </a:extLst>
          </p:cNvPr>
          <p:cNvSpPr/>
          <p:nvPr/>
        </p:nvSpPr>
        <p:spPr>
          <a:xfrm>
            <a:off x="1595323" y="826418"/>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
        <p:nvSpPr>
          <p:cNvPr id="7" name="Rectangle 6">
            <a:extLst>
              <a:ext uri="{FF2B5EF4-FFF2-40B4-BE49-F238E27FC236}">
                <a16:creationId xmlns:a16="http://schemas.microsoft.com/office/drawing/2014/main" id="{7663DB3F-9187-46E5-9359-6D9DED60F522}"/>
              </a:ext>
            </a:extLst>
          </p:cNvPr>
          <p:cNvSpPr/>
          <p:nvPr/>
        </p:nvSpPr>
        <p:spPr>
          <a:xfrm>
            <a:off x="1843931" y="1790090"/>
            <a:ext cx="7981005" cy="3662541"/>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Let G = (V, E) be a directed acyclic graph (or, 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dag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topological sort of 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dag</a:t>
            </a:r>
            <a:r>
              <a:rPr lang="en-US" sz="2400" dirty="0">
                <a:latin typeface="Times New Roman" panose="02020603050405020304" pitchFamily="18" charset="0"/>
                <a:ea typeface="SimSun" panose="02010600030101010101" pitchFamily="2" charset="-122"/>
                <a:cs typeface="Times New Roman" panose="02020603050405020304" pitchFamily="18" charset="0"/>
              </a:rPr>
              <a:t> is a linear ordering of all its vertices such that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if G contains an edge (u, v), then u appears before v in the ordering.</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If the graph contains a cycle, then no linear ordering is possible.</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DFS can be used to perform a topological sort of 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dag</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i="1" dirty="0">
                <a:solidFill>
                  <a:srgbClr val="0033CC"/>
                </a:solidFill>
                <a:latin typeface="Times New Roman" panose="02020603050405020304" pitchFamily="18" charset="0"/>
                <a:ea typeface="SimSun" panose="02010600030101010101" pitchFamily="2" charset="-122"/>
              </a:rPr>
              <a:t> </a:t>
            </a:r>
          </a:p>
        </p:txBody>
      </p:sp>
    </p:spTree>
    <p:extLst>
      <p:ext uri="{BB962C8B-B14F-4D97-AF65-F5344CB8AC3E}">
        <p14:creationId xmlns:p14="http://schemas.microsoft.com/office/powerpoint/2010/main" val="313161320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7177" y="2037589"/>
            <a:ext cx="9206144" cy="1877437"/>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solidFill>
                  <a:srgbClr val="FF0000"/>
                </a:solidFill>
                <a:latin typeface="Times New Roman" panose="02020603050405020304" pitchFamily="18" charset="0"/>
                <a:ea typeface="SimSun" panose="02010600030101010101" pitchFamily="2" charset="-122"/>
              </a:rPr>
              <a:t>A topological sort of a graph can be viewed as </a:t>
            </a:r>
          </a:p>
          <a:p>
            <a:pPr marL="914400" lvl="1" indent="-457200">
              <a:spcAft>
                <a:spcPts val="1200"/>
              </a:spcAft>
              <a:buFont typeface="Arial" panose="020B0604020202020204" pitchFamily="34" charset="0"/>
              <a:buChar char="•"/>
            </a:pPr>
            <a:r>
              <a:rPr lang="en-US" sz="2400" dirty="0">
                <a:solidFill>
                  <a:srgbClr val="FF0000"/>
                </a:solidFill>
                <a:latin typeface="Times New Roman" panose="02020603050405020304" pitchFamily="18" charset="0"/>
                <a:ea typeface="SimSun" panose="02010600030101010101" pitchFamily="2" charset="-122"/>
              </a:rPr>
              <a:t>an ordering of its vertices along a horizontal line so that all directed edges go from left to right.  </a:t>
            </a:r>
          </a:p>
          <a:p>
            <a:pPr marL="457200" indent="-457200">
              <a:spcAft>
                <a:spcPts val="1200"/>
              </a:spcAft>
              <a:buFont typeface="Arial" panose="020B0604020202020204" pitchFamily="34" charset="0"/>
              <a:buChar char="•"/>
            </a:pPr>
            <a:r>
              <a:rPr lang="en-US" sz="2400" i="1" dirty="0">
                <a:solidFill>
                  <a:srgbClr val="0033CC"/>
                </a:solidFill>
                <a:latin typeface="Times New Roman" panose="02020603050405020304" pitchFamily="18" charset="0"/>
                <a:ea typeface="SimSun" panose="02010600030101010101" pitchFamily="2" charset="-122"/>
              </a:rPr>
              <a:t>Topological sorting </a:t>
            </a:r>
            <a:r>
              <a:rPr lang="en-US" sz="2400" dirty="0">
                <a:latin typeface="Times New Roman" panose="02020603050405020304" pitchFamily="18" charset="0"/>
                <a:ea typeface="SimSun" panose="02010600030101010101" pitchFamily="2" charset="-122"/>
              </a:rPr>
              <a:t>is different from the usual kind of “sorting”.</a:t>
            </a:r>
            <a:r>
              <a:rPr lang="en-US" sz="2400" dirty="0">
                <a:solidFill>
                  <a:srgbClr val="0000FF"/>
                </a:solidFill>
                <a:latin typeface="Times New Roman" panose="02020603050405020304" pitchFamily="18" charset="0"/>
                <a:ea typeface="SimSun" panose="02010600030101010101" pitchFamily="2" charset="-122"/>
              </a:rPr>
              <a:t>  </a:t>
            </a:r>
          </a:p>
        </p:txBody>
      </p:sp>
      <p:pic>
        <p:nvPicPr>
          <p:cNvPr id="3" name="Picture 2" descr="Image result for smiley face images">
            <a:extLst>
              <a:ext uri="{FF2B5EF4-FFF2-40B4-BE49-F238E27FC236}">
                <a16:creationId xmlns:a16="http://schemas.microsoft.com/office/drawing/2014/main" id="{44BCC96F-3984-4F80-8446-AF198C94312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374" y="752770"/>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830101E-9E0A-4598-8CEA-1BF10F1B93E6}"/>
              </a:ext>
            </a:extLst>
          </p:cNvPr>
          <p:cNvSpPr/>
          <p:nvPr/>
        </p:nvSpPr>
        <p:spPr>
          <a:xfrm>
            <a:off x="1577177" y="533067"/>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84922902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000" y="1019227"/>
            <a:ext cx="8933008" cy="3431709"/>
          </a:xfrm>
          <a:prstGeom prst="rect">
            <a:avLst/>
          </a:prstGeom>
        </p:spPr>
        <p:txBody>
          <a:bodyPr wrap="square">
            <a:spAutoFit/>
          </a:bodyPr>
          <a:lstStyle/>
          <a:p>
            <a:pPr marL="4619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graph is always possible to linearize (or topologically sort), provided it is a directed acyclic graph (</a:t>
            </a:r>
            <a:r>
              <a:rPr lang="en-US" sz="2400" dirty="0" err="1">
                <a:solidFill>
                  <a:srgbClr val="0000FF"/>
                </a:solidFill>
                <a:latin typeface="Times New Roman" panose="02020603050405020304" pitchFamily="18" charset="0"/>
                <a:ea typeface="SimSun" panose="02010600030101010101" pitchFamily="2" charset="-122"/>
              </a:rPr>
              <a:t>dag</a:t>
            </a:r>
            <a:r>
              <a:rPr lang="en-US" sz="2400" dirty="0">
                <a:solidFill>
                  <a:srgbClr val="0000FF"/>
                </a:solidFill>
                <a:latin typeface="Times New Roman" panose="02020603050405020304" pitchFamily="18" charset="0"/>
                <a:ea typeface="SimSun" panose="02010600030101010101" pitchFamily="2" charset="-122"/>
              </a:rPr>
              <a:t>), . </a:t>
            </a:r>
          </a:p>
          <a:p>
            <a:pPr marL="4619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By means of linearization, </a:t>
            </a:r>
          </a:p>
          <a:p>
            <a:pPr marL="919163" lvl="1" indent="-461963">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vertices is in the order of one after the other, and</a:t>
            </a:r>
          </a:p>
          <a:p>
            <a:pPr marL="919163" lvl="1" indent="-461963">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every edge (u, v) goes from vertex u to vertex v, </a:t>
            </a:r>
            <a:r>
              <a:rPr lang="en-US" sz="2400" dirty="0">
                <a:solidFill>
                  <a:srgbClr val="0000FF"/>
                </a:solidFill>
                <a:latin typeface="Times New Roman" panose="02020603050405020304" pitchFamily="18" charset="0"/>
                <a:ea typeface="SimSun" panose="02010600030101010101" pitchFamily="2" charset="-122"/>
              </a:rPr>
              <a:t>so that all precedence constraints are satisfied.  </a:t>
            </a:r>
          </a:p>
          <a:p>
            <a:pPr marL="461963" indent="-461963">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example, </a:t>
            </a:r>
            <a:r>
              <a:rPr lang="en-US" sz="2400" dirty="0">
                <a:solidFill>
                  <a:srgbClr val="0000FF"/>
                </a:solidFill>
                <a:latin typeface="Times New Roman" panose="02020603050405020304" pitchFamily="18" charset="0"/>
                <a:ea typeface="SimSun" panose="02010600030101010101" pitchFamily="2" charset="-122"/>
              </a:rPr>
              <a:t>one valid ordering is B, A, D, C, E, F. </a:t>
            </a:r>
          </a:p>
          <a:p>
            <a:pPr marL="919163" lvl="1" indent="-461963">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(Can you find the other three?)</a:t>
            </a:r>
            <a:endParaRPr lang="en-US" sz="2400" dirty="0">
              <a:effectLst/>
              <a:latin typeface="Courier New" panose="02070309020205020404" pitchFamily="49" charset="0"/>
              <a:ea typeface="SimSun" panose="02010600030101010101" pitchFamily="2" charset="-122"/>
            </a:endParaRPr>
          </a:p>
        </p:txBody>
      </p:sp>
      <p:cxnSp>
        <p:nvCxnSpPr>
          <p:cNvPr id="4" name="Straight Arrow Connector 3"/>
          <p:cNvCxnSpPr/>
          <p:nvPr/>
        </p:nvCxnSpPr>
        <p:spPr>
          <a:xfrm flipV="1">
            <a:off x="2313178" y="4672592"/>
            <a:ext cx="1498862" cy="9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134123" y="4656096"/>
            <a:ext cx="1498862" cy="9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313178" y="6157315"/>
            <a:ext cx="1498862" cy="9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105791" y="4806925"/>
            <a:ext cx="10997" cy="11759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887454" y="4806924"/>
            <a:ext cx="10997" cy="11759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5846" y="4682019"/>
            <a:ext cx="1493358" cy="13060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8975" y="4427496"/>
            <a:ext cx="300082" cy="379428"/>
          </a:xfrm>
          <a:prstGeom prst="rect">
            <a:avLst/>
          </a:prstGeom>
          <a:noFill/>
        </p:spPr>
        <p:txBody>
          <a:bodyPr wrap="square" rtlCol="0">
            <a:spAutoFit/>
          </a:bodyPr>
          <a:lstStyle/>
          <a:p>
            <a:r>
              <a:rPr lang="en-US" dirty="0">
                <a:solidFill>
                  <a:srgbClr val="0000FF"/>
                </a:solidFill>
              </a:rPr>
              <a:t>A</a:t>
            </a:r>
          </a:p>
        </p:txBody>
      </p:sp>
      <p:sp>
        <p:nvSpPr>
          <p:cNvPr id="11" name="TextBox 10"/>
          <p:cNvSpPr txBox="1"/>
          <p:nvPr/>
        </p:nvSpPr>
        <p:spPr>
          <a:xfrm>
            <a:off x="3780625" y="4427496"/>
            <a:ext cx="300082" cy="379428"/>
          </a:xfrm>
          <a:prstGeom prst="rect">
            <a:avLst/>
          </a:prstGeom>
          <a:noFill/>
        </p:spPr>
        <p:txBody>
          <a:bodyPr wrap="square" rtlCol="0">
            <a:spAutoFit/>
          </a:bodyPr>
          <a:lstStyle/>
          <a:p>
            <a:r>
              <a:rPr lang="en-US" dirty="0">
                <a:solidFill>
                  <a:srgbClr val="0000FF"/>
                </a:solidFill>
              </a:rPr>
              <a:t>C</a:t>
            </a:r>
          </a:p>
        </p:txBody>
      </p:sp>
      <p:sp>
        <p:nvSpPr>
          <p:cNvPr id="12" name="TextBox 11"/>
          <p:cNvSpPr txBox="1"/>
          <p:nvPr/>
        </p:nvSpPr>
        <p:spPr>
          <a:xfrm>
            <a:off x="5686401" y="4427496"/>
            <a:ext cx="300082" cy="379428"/>
          </a:xfrm>
          <a:prstGeom prst="rect">
            <a:avLst/>
          </a:prstGeom>
          <a:noFill/>
        </p:spPr>
        <p:txBody>
          <a:bodyPr wrap="square" rtlCol="0">
            <a:spAutoFit/>
          </a:bodyPr>
          <a:lstStyle/>
          <a:p>
            <a:r>
              <a:rPr lang="en-US" dirty="0">
                <a:solidFill>
                  <a:srgbClr val="0000FF"/>
                </a:solidFill>
              </a:rPr>
              <a:t>E</a:t>
            </a:r>
          </a:p>
        </p:txBody>
      </p:sp>
      <p:sp>
        <p:nvSpPr>
          <p:cNvPr id="13" name="TextBox 12"/>
          <p:cNvSpPr txBox="1"/>
          <p:nvPr/>
        </p:nvSpPr>
        <p:spPr>
          <a:xfrm>
            <a:off x="1909399" y="5967601"/>
            <a:ext cx="300082" cy="379428"/>
          </a:xfrm>
          <a:prstGeom prst="rect">
            <a:avLst/>
          </a:prstGeom>
          <a:noFill/>
        </p:spPr>
        <p:txBody>
          <a:bodyPr wrap="square" rtlCol="0">
            <a:spAutoFit/>
          </a:bodyPr>
          <a:lstStyle/>
          <a:p>
            <a:r>
              <a:rPr lang="en-US" dirty="0">
                <a:solidFill>
                  <a:srgbClr val="0000FF"/>
                </a:solidFill>
              </a:rPr>
              <a:t>B</a:t>
            </a:r>
          </a:p>
        </p:txBody>
      </p:sp>
      <p:sp>
        <p:nvSpPr>
          <p:cNvPr id="14" name="TextBox 13"/>
          <p:cNvSpPr txBox="1"/>
          <p:nvPr/>
        </p:nvSpPr>
        <p:spPr>
          <a:xfrm>
            <a:off x="3804187" y="5977028"/>
            <a:ext cx="300082" cy="379428"/>
          </a:xfrm>
          <a:prstGeom prst="rect">
            <a:avLst/>
          </a:prstGeom>
          <a:noFill/>
        </p:spPr>
        <p:txBody>
          <a:bodyPr wrap="square" rtlCol="0">
            <a:spAutoFit/>
          </a:bodyPr>
          <a:lstStyle/>
          <a:p>
            <a:r>
              <a:rPr lang="en-US" dirty="0">
                <a:solidFill>
                  <a:srgbClr val="0000FF"/>
                </a:solidFill>
              </a:rPr>
              <a:t>D</a:t>
            </a:r>
          </a:p>
        </p:txBody>
      </p:sp>
      <p:sp>
        <p:nvSpPr>
          <p:cNvPr id="15" name="TextBox 14"/>
          <p:cNvSpPr txBox="1"/>
          <p:nvPr/>
        </p:nvSpPr>
        <p:spPr>
          <a:xfrm>
            <a:off x="5652625" y="5798324"/>
            <a:ext cx="300082" cy="379428"/>
          </a:xfrm>
          <a:prstGeom prst="rect">
            <a:avLst/>
          </a:prstGeom>
          <a:noFill/>
        </p:spPr>
        <p:txBody>
          <a:bodyPr wrap="square" rtlCol="0">
            <a:spAutoFit/>
          </a:bodyPr>
          <a:lstStyle/>
          <a:p>
            <a:r>
              <a:rPr lang="en-US" dirty="0">
                <a:solidFill>
                  <a:srgbClr val="0000FF"/>
                </a:solidFill>
              </a:rPr>
              <a:t>F</a:t>
            </a:r>
          </a:p>
        </p:txBody>
      </p:sp>
      <p:sp>
        <p:nvSpPr>
          <p:cNvPr id="16" name="Thought Bubble: Cloud 15">
            <a:extLst>
              <a:ext uri="{FF2B5EF4-FFF2-40B4-BE49-F238E27FC236}">
                <a16:creationId xmlns:a16="http://schemas.microsoft.com/office/drawing/2014/main" id="{F8C2F844-12EF-488A-9F55-9679C022CCDC}"/>
              </a:ext>
            </a:extLst>
          </p:cNvPr>
          <p:cNvSpPr/>
          <p:nvPr/>
        </p:nvSpPr>
        <p:spPr>
          <a:xfrm flipH="1">
            <a:off x="614834" y="1225276"/>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17" name="Picture 16" descr="Image result for smiley face images">
            <a:extLst>
              <a:ext uri="{FF2B5EF4-FFF2-40B4-BE49-F238E27FC236}">
                <a16:creationId xmlns:a16="http://schemas.microsoft.com/office/drawing/2014/main" id="{00FDD116-CAE7-46FB-8E17-19F9EDEF64F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969" y="1195191"/>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5A95902-F324-4BA2-AEC7-448EA5951AC6}"/>
              </a:ext>
            </a:extLst>
          </p:cNvPr>
          <p:cNvSpPr/>
          <p:nvPr/>
        </p:nvSpPr>
        <p:spPr>
          <a:xfrm>
            <a:off x="1567330" y="438490"/>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353113820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69456" y="1321673"/>
            <a:ext cx="51054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		C		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 name="Straight Arrow Connector 2"/>
          <p:cNvCxnSpPr/>
          <p:nvPr/>
        </p:nvCxnSpPr>
        <p:spPr>
          <a:xfrm flipV="1">
            <a:off x="1928598" y="1489435"/>
            <a:ext cx="1498862" cy="9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1616714" y="2763304"/>
            <a:ext cx="43329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		D		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 name="Straight Arrow Connector 9"/>
          <p:cNvCxnSpPr/>
          <p:nvPr/>
        </p:nvCxnSpPr>
        <p:spPr>
          <a:xfrm flipV="1">
            <a:off x="3749543" y="1472939"/>
            <a:ext cx="1498862" cy="9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28598" y="2974158"/>
            <a:ext cx="1498862" cy="9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721211" y="1623768"/>
            <a:ext cx="10997" cy="11759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502874" y="1623767"/>
            <a:ext cx="10997" cy="11759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21266" y="1498862"/>
            <a:ext cx="1493358" cy="13060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98229" y="3226721"/>
            <a:ext cx="8301110" cy="3570208"/>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Figure 3.19.  A directed acyclic graph with one source, two sinks,   </a:t>
            </a:r>
          </a:p>
          <a:p>
            <a:pPr>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and four possible linearization’s ways. And a redrawn graph.</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One valid ordering is B, A, D, C, E, F.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(Can you find the other three?)</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other three linearization’s ways are :					{B, A, D, C, F, E}, 						{B, D, A, C, E, F}, and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 D, A, C, F, E}.   						</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reverse of pop off orderings</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hought Bubble: Cloud 15">
            <a:extLst>
              <a:ext uri="{FF2B5EF4-FFF2-40B4-BE49-F238E27FC236}">
                <a16:creationId xmlns:a16="http://schemas.microsoft.com/office/drawing/2014/main" id="{F85051E1-3A81-4B3A-87E6-8AB297299306}"/>
              </a:ext>
            </a:extLst>
          </p:cNvPr>
          <p:cNvSpPr/>
          <p:nvPr/>
        </p:nvSpPr>
        <p:spPr>
          <a:xfrm flipH="1">
            <a:off x="567590" y="2776921"/>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13" name="Picture 12" descr="Image result for smiley face images">
            <a:extLst>
              <a:ext uri="{FF2B5EF4-FFF2-40B4-BE49-F238E27FC236}">
                <a16:creationId xmlns:a16="http://schemas.microsoft.com/office/drawing/2014/main" id="{874886C1-ECF7-44CF-B6BC-2A29816A67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158" y="2703812"/>
            <a:ext cx="699135" cy="4734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5" name="Table 5">
                <a:extLst>
                  <a:ext uri="{FF2B5EF4-FFF2-40B4-BE49-F238E27FC236}">
                    <a16:creationId xmlns:a16="http://schemas.microsoft.com/office/drawing/2014/main" id="{B0910AAA-C1C6-4341-8C24-2E0FC1A29D09}"/>
                  </a:ext>
                </a:extLst>
              </p:cNvPr>
              <p:cNvGraphicFramePr>
                <a:graphicFrameLocks noGrp="1"/>
              </p:cNvGraphicFramePr>
              <p:nvPr>
                <p:extLst>
                  <p:ext uri="{D42A27DB-BD31-4B8C-83A1-F6EECF244321}">
                    <p14:modId xmlns:p14="http://schemas.microsoft.com/office/powerpoint/2010/main" val="3342368066"/>
                  </p:ext>
                </p:extLst>
              </p:nvPr>
            </p:nvGraphicFramePr>
            <p:xfrm>
              <a:off x="5892982" y="593054"/>
              <a:ext cx="1752805" cy="2584253"/>
            </p:xfrm>
            <a:graphic>
              <a:graphicData uri="http://schemas.openxmlformats.org/drawingml/2006/table">
                <a:tbl>
                  <a:tblPr firstRow="1" bandRow="1">
                    <a:tableStyleId>{5C22544A-7EE6-4342-B048-85BDC9FD1C3A}</a:tableStyleId>
                  </a:tblPr>
                  <a:tblGrid>
                    <a:gridCol w="350561">
                      <a:extLst>
                        <a:ext uri="{9D8B030D-6E8A-4147-A177-3AD203B41FA5}">
                          <a16:colId xmlns:a16="http://schemas.microsoft.com/office/drawing/2014/main" val="4024005915"/>
                        </a:ext>
                      </a:extLst>
                    </a:gridCol>
                    <a:gridCol w="350561">
                      <a:extLst>
                        <a:ext uri="{9D8B030D-6E8A-4147-A177-3AD203B41FA5}">
                          <a16:colId xmlns:a16="http://schemas.microsoft.com/office/drawing/2014/main" val="2487177169"/>
                        </a:ext>
                      </a:extLst>
                    </a:gridCol>
                    <a:gridCol w="350561">
                      <a:extLst>
                        <a:ext uri="{9D8B030D-6E8A-4147-A177-3AD203B41FA5}">
                          <a16:colId xmlns:a16="http://schemas.microsoft.com/office/drawing/2014/main" val="2405153559"/>
                        </a:ext>
                      </a:extLst>
                    </a:gridCol>
                    <a:gridCol w="350561">
                      <a:extLst>
                        <a:ext uri="{9D8B030D-6E8A-4147-A177-3AD203B41FA5}">
                          <a16:colId xmlns:a16="http://schemas.microsoft.com/office/drawing/2014/main" val="2628502926"/>
                        </a:ext>
                      </a:extLst>
                    </a:gridCol>
                    <a:gridCol w="350561">
                      <a:extLst>
                        <a:ext uri="{9D8B030D-6E8A-4147-A177-3AD203B41FA5}">
                          <a16:colId xmlns:a16="http://schemas.microsoft.com/office/drawing/2014/main" val="2482733903"/>
                        </a:ext>
                      </a:extLst>
                    </a:gridCol>
                  </a:tblGrid>
                  <a:tr h="369179">
                    <a:tc gridSpan="5">
                      <a:txBody>
                        <a:bodyPr/>
                        <a:lstStyle/>
                        <a:p>
                          <a:pPr/>
                          <a:r>
                            <a:rPr lang="en-US" b="0" dirty="0">
                              <a:solidFill>
                                <a:sysClr val="windowText" lastClr="000000"/>
                              </a:solidFill>
                              <a:latin typeface="Times New Roman" panose="02020603050405020304" pitchFamily="18" charset="0"/>
                              <a:cs typeface="Times New Roman" panose="02020603050405020304" pitchFamily="18" charset="0"/>
                            </a:rPr>
                            <a:t>Adjacency lists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4023320"/>
                      </a:ext>
                    </a:extLst>
                  </a:tr>
                  <a:tr h="369179">
                    <a:tc>
                      <a:txBody>
                        <a:bodyPr/>
                        <a:lstStyle/>
                        <a:p>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735995"/>
                      </a:ext>
                    </a:extLst>
                  </a:tr>
                  <a:tr h="369179">
                    <a:tc>
                      <a:txBody>
                        <a:bodyPr/>
                        <a:lstStyle/>
                        <a:p>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529429"/>
                      </a:ext>
                    </a:extLst>
                  </a:tr>
                  <a:tr h="369179">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908369"/>
                      </a:ext>
                    </a:extLst>
                  </a:tr>
                  <a:tr h="369179">
                    <a:tc>
                      <a:txBody>
                        <a:bodyPr/>
                        <a:lstStyle/>
                        <a:p>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6279614"/>
                      </a:ext>
                    </a:extLst>
                  </a:tr>
                  <a:tr h="369179">
                    <a:tc>
                      <a:txBody>
                        <a:bodyPr/>
                        <a:lstStyle/>
                        <a:p>
                          <a:r>
                            <a:rPr lang="en-US" dirty="0">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597622"/>
                      </a:ext>
                    </a:extLst>
                  </a:tr>
                  <a:tr h="369179">
                    <a:tc>
                      <a:txBody>
                        <a:bodyPr/>
                        <a:lstStyle/>
                        <a:p>
                          <a:r>
                            <a:rPr lang="en-US" dirty="0">
                              <a:solidFill>
                                <a:sysClr val="windowText" lastClr="00000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300982"/>
                      </a:ext>
                    </a:extLst>
                  </a:tr>
                </a:tbl>
              </a:graphicData>
            </a:graphic>
          </p:graphicFrame>
        </mc:Choice>
        <mc:Fallback>
          <p:graphicFrame>
            <p:nvGraphicFramePr>
              <p:cNvPr id="5" name="Table 5">
                <a:extLst>
                  <a:ext uri="{FF2B5EF4-FFF2-40B4-BE49-F238E27FC236}">
                    <a16:creationId xmlns:a16="http://schemas.microsoft.com/office/drawing/2014/main" id="{B0910AAA-C1C6-4341-8C24-2E0FC1A29D09}"/>
                  </a:ext>
                </a:extLst>
              </p:cNvPr>
              <p:cNvGraphicFramePr>
                <a:graphicFrameLocks noGrp="1"/>
              </p:cNvGraphicFramePr>
              <p:nvPr>
                <p:extLst>
                  <p:ext uri="{D42A27DB-BD31-4B8C-83A1-F6EECF244321}">
                    <p14:modId xmlns:p14="http://schemas.microsoft.com/office/powerpoint/2010/main" val="3342368066"/>
                  </p:ext>
                </p:extLst>
              </p:nvPr>
            </p:nvGraphicFramePr>
            <p:xfrm>
              <a:off x="5892982" y="593054"/>
              <a:ext cx="1752805" cy="2584253"/>
            </p:xfrm>
            <a:graphic>
              <a:graphicData uri="http://schemas.openxmlformats.org/drawingml/2006/table">
                <a:tbl>
                  <a:tblPr firstRow="1" bandRow="1">
                    <a:tableStyleId>{5C22544A-7EE6-4342-B048-85BDC9FD1C3A}</a:tableStyleId>
                  </a:tblPr>
                  <a:tblGrid>
                    <a:gridCol w="350561">
                      <a:extLst>
                        <a:ext uri="{9D8B030D-6E8A-4147-A177-3AD203B41FA5}">
                          <a16:colId xmlns:a16="http://schemas.microsoft.com/office/drawing/2014/main" val="4024005915"/>
                        </a:ext>
                      </a:extLst>
                    </a:gridCol>
                    <a:gridCol w="350561">
                      <a:extLst>
                        <a:ext uri="{9D8B030D-6E8A-4147-A177-3AD203B41FA5}">
                          <a16:colId xmlns:a16="http://schemas.microsoft.com/office/drawing/2014/main" val="2487177169"/>
                        </a:ext>
                      </a:extLst>
                    </a:gridCol>
                    <a:gridCol w="350561">
                      <a:extLst>
                        <a:ext uri="{9D8B030D-6E8A-4147-A177-3AD203B41FA5}">
                          <a16:colId xmlns:a16="http://schemas.microsoft.com/office/drawing/2014/main" val="2405153559"/>
                        </a:ext>
                      </a:extLst>
                    </a:gridCol>
                    <a:gridCol w="350561">
                      <a:extLst>
                        <a:ext uri="{9D8B030D-6E8A-4147-A177-3AD203B41FA5}">
                          <a16:colId xmlns:a16="http://schemas.microsoft.com/office/drawing/2014/main" val="2628502926"/>
                        </a:ext>
                      </a:extLst>
                    </a:gridCol>
                    <a:gridCol w="350561">
                      <a:extLst>
                        <a:ext uri="{9D8B030D-6E8A-4147-A177-3AD203B41FA5}">
                          <a16:colId xmlns:a16="http://schemas.microsoft.com/office/drawing/2014/main" val="2482733903"/>
                        </a:ext>
                      </a:extLst>
                    </a:gridCol>
                  </a:tblGrid>
                  <a:tr h="369179">
                    <a:tc gridSpan="5">
                      <a:txBody>
                        <a:bodyPr/>
                        <a:lstStyle/>
                        <a:p>
                          <a:pPr/>
                          <a:r>
                            <a:rPr lang="en-US" b="0" dirty="0">
                              <a:solidFill>
                                <a:sysClr val="windowText" lastClr="000000"/>
                              </a:solidFill>
                              <a:latin typeface="Times New Roman" panose="02020603050405020304" pitchFamily="18" charset="0"/>
                              <a:cs typeface="Times New Roman" panose="02020603050405020304" pitchFamily="18" charset="0"/>
                            </a:rPr>
                            <a:t>Adjacency lists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4023320"/>
                      </a:ext>
                    </a:extLst>
                  </a:tr>
                  <a:tr h="369179">
                    <a:tc>
                      <a:txBody>
                        <a:bodyPr/>
                        <a:lstStyle/>
                        <a:p>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724" t="-110000" r="-301724" b="-531667"/>
                          </a:stretch>
                        </a:blip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735995"/>
                      </a:ext>
                    </a:extLst>
                  </a:tr>
                  <a:tr h="369179">
                    <a:tc>
                      <a:txBody>
                        <a:bodyPr/>
                        <a:lstStyle/>
                        <a:p>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724" t="-206557" r="-301724" b="-422951"/>
                          </a:stretch>
                        </a:blipFill>
                      </a:tcPr>
                    </a:tc>
                    <a:tc>
                      <a:txBody>
                        <a:bodyPr/>
                        <a:lstStyle/>
                        <a:p>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000" t="-206557" r="-103448" b="-422951"/>
                          </a:stretch>
                        </a:blipFill>
                      </a:tcPr>
                    </a:tc>
                    <a:tc>
                      <a:txBody>
                        <a:bodyPr/>
                        <a:lstStyle/>
                        <a:p>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529429"/>
                      </a:ext>
                    </a:extLst>
                  </a:tr>
                  <a:tr h="369179">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724" t="-306557" r="-301724" b="-322951"/>
                          </a:stretch>
                        </a:blipFill>
                      </a:tcPr>
                    </a:tc>
                    <a:tc>
                      <a:txBody>
                        <a:bodyPr/>
                        <a:lstStyle/>
                        <a:p>
                          <a:r>
                            <a:rPr lang="en-US" dirty="0">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000" t="-306557" r="-103448" b="-322951"/>
                          </a:stretch>
                        </a:blipFill>
                      </a:tcPr>
                    </a:tc>
                    <a:tc>
                      <a:txBody>
                        <a:bodyPr/>
                        <a:lstStyle/>
                        <a:p>
                          <a:r>
                            <a:rPr lang="en-US" dirty="0">
                              <a:solidFill>
                                <a:sysClr val="windowText" lastClr="00000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908369"/>
                      </a:ext>
                    </a:extLst>
                  </a:tr>
                  <a:tr h="369179">
                    <a:tc>
                      <a:txBody>
                        <a:bodyPr/>
                        <a:lstStyle/>
                        <a:p>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724" t="-406557" r="-301724" b="-222951"/>
                          </a:stretch>
                        </a:blip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6279614"/>
                      </a:ext>
                    </a:extLst>
                  </a:tr>
                  <a:tr h="369179">
                    <a:tc>
                      <a:txBody>
                        <a:bodyPr/>
                        <a:lstStyle/>
                        <a:p>
                          <a:r>
                            <a:rPr lang="en-US" dirty="0">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597622"/>
                      </a:ext>
                    </a:extLst>
                  </a:tr>
                  <a:tr h="369179">
                    <a:tc>
                      <a:txBody>
                        <a:bodyPr/>
                        <a:lstStyle/>
                        <a:p>
                          <a:r>
                            <a:rPr lang="en-US" dirty="0">
                              <a:solidFill>
                                <a:sysClr val="windowText" lastClr="00000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300982"/>
                      </a:ext>
                    </a:extLst>
                  </a:tr>
                </a:tbl>
              </a:graphicData>
            </a:graphic>
          </p:graphicFrame>
        </mc:Fallback>
      </mc:AlternateContent>
      <p:graphicFrame>
        <p:nvGraphicFramePr>
          <p:cNvPr id="17" name="Table 5">
            <a:extLst>
              <a:ext uri="{FF2B5EF4-FFF2-40B4-BE49-F238E27FC236}">
                <a16:creationId xmlns:a16="http://schemas.microsoft.com/office/drawing/2014/main" id="{228A86E3-4496-4E3D-B0A2-389BA9E28FB8}"/>
              </a:ext>
            </a:extLst>
          </p:cNvPr>
          <p:cNvGraphicFramePr>
            <a:graphicFrameLocks noGrp="1"/>
          </p:cNvGraphicFramePr>
          <p:nvPr>
            <p:extLst>
              <p:ext uri="{D42A27DB-BD31-4B8C-83A1-F6EECF244321}">
                <p14:modId xmlns:p14="http://schemas.microsoft.com/office/powerpoint/2010/main" val="2829474164"/>
              </p:ext>
            </p:extLst>
          </p:nvPr>
        </p:nvGraphicFramePr>
        <p:xfrm>
          <a:off x="7793260" y="583315"/>
          <a:ext cx="1752804" cy="1476716"/>
        </p:xfrm>
        <a:graphic>
          <a:graphicData uri="http://schemas.openxmlformats.org/drawingml/2006/table">
            <a:tbl>
              <a:tblPr firstRow="1" bandRow="1">
                <a:tableStyleId>{5C22544A-7EE6-4342-B048-85BDC9FD1C3A}</a:tableStyleId>
              </a:tblPr>
              <a:tblGrid>
                <a:gridCol w="584268">
                  <a:extLst>
                    <a:ext uri="{9D8B030D-6E8A-4147-A177-3AD203B41FA5}">
                      <a16:colId xmlns:a16="http://schemas.microsoft.com/office/drawing/2014/main" val="4024005915"/>
                    </a:ext>
                  </a:extLst>
                </a:gridCol>
                <a:gridCol w="584268">
                  <a:extLst>
                    <a:ext uri="{9D8B030D-6E8A-4147-A177-3AD203B41FA5}">
                      <a16:colId xmlns:a16="http://schemas.microsoft.com/office/drawing/2014/main" val="2405153559"/>
                    </a:ext>
                  </a:extLst>
                </a:gridCol>
                <a:gridCol w="584268">
                  <a:extLst>
                    <a:ext uri="{9D8B030D-6E8A-4147-A177-3AD203B41FA5}">
                      <a16:colId xmlns:a16="http://schemas.microsoft.com/office/drawing/2014/main" val="2482733903"/>
                    </a:ext>
                  </a:extLst>
                </a:gridCol>
              </a:tblGrid>
              <a:tr h="369179">
                <a:tc gridSpan="3">
                  <a:txBody>
                    <a:bodyPr/>
                    <a:lstStyle/>
                    <a:p>
                      <a:r>
                        <a:rPr lang="en-US" b="0" dirty="0">
                          <a:solidFill>
                            <a:sysClr val="windowText" lastClr="000000"/>
                          </a:solidFill>
                          <a:latin typeface="Times New Roman" panose="02020603050405020304" pitchFamily="18" charset="0"/>
                          <a:cs typeface="Times New Roman" panose="02020603050405020304" pitchFamily="18" charset="0"/>
                        </a:rPr>
                        <a:t>Stack –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333065"/>
                  </a:ext>
                </a:extLst>
              </a:tr>
              <a:tr h="369179">
                <a:tc>
                  <a:txBody>
                    <a:bodyPr/>
                    <a:lstStyle/>
                    <a:p>
                      <a:r>
                        <a:rPr lang="en-US" dirty="0">
                          <a:solidFill>
                            <a:sysClr val="windowText" lastClr="000000"/>
                          </a:solidFill>
                        </a:rPr>
                        <a:t>E</a:t>
                      </a:r>
                      <a:r>
                        <a:rPr lang="en-US" baseline="-25000" dirty="0">
                          <a:solidFill>
                            <a:sysClr val="windowText" lastClr="000000"/>
                          </a:solidFill>
                        </a:rPr>
                        <a:t>3, 1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F</a:t>
                      </a:r>
                      <a:r>
                        <a:rPr lang="en-US" baseline="-25000" dirty="0">
                          <a:solidFill>
                            <a:sysClr val="windowText" lastClr="000000"/>
                          </a:solidFill>
                        </a:rPr>
                        <a:t>4, 2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6279614"/>
                  </a:ext>
                </a:extLst>
              </a:tr>
              <a:tr h="369179">
                <a:tc>
                  <a:txBody>
                    <a:bodyPr/>
                    <a:lstStyle/>
                    <a:p>
                      <a:r>
                        <a:rPr lang="en-US" dirty="0">
                          <a:solidFill>
                            <a:sysClr val="windowText" lastClr="000000"/>
                          </a:solidFill>
                        </a:rPr>
                        <a:t>C</a:t>
                      </a:r>
                      <a:r>
                        <a:rPr lang="en-US" baseline="-25000" dirty="0">
                          <a:solidFill>
                            <a:sysClr val="windowText" lastClr="000000"/>
                          </a:solidFill>
                        </a:rPr>
                        <a:t>2, 3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D</a:t>
                      </a:r>
                      <a:r>
                        <a:rPr lang="en-US" baseline="-25000" dirty="0">
                          <a:solidFill>
                            <a:sysClr val="windowText" lastClr="000000"/>
                          </a:solidFill>
                        </a:rPr>
                        <a:t>6, 5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597622"/>
                  </a:ext>
                </a:extLst>
              </a:tr>
              <a:tr h="369179">
                <a:tc>
                  <a:txBody>
                    <a:bodyPr/>
                    <a:lstStyle/>
                    <a:p>
                      <a:r>
                        <a:rPr lang="en-US" dirty="0">
                          <a:solidFill>
                            <a:sysClr val="windowText" lastClr="000000"/>
                          </a:solidFill>
                        </a:rPr>
                        <a:t>A</a:t>
                      </a:r>
                      <a:r>
                        <a:rPr lang="en-US" baseline="-25000" dirty="0">
                          <a:solidFill>
                            <a:sysClr val="windowText" lastClr="000000"/>
                          </a:solidFill>
                        </a:rPr>
                        <a:t>1, 4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B</a:t>
                      </a:r>
                      <a:r>
                        <a:rPr lang="en-US" baseline="-25000" dirty="0">
                          <a:solidFill>
                            <a:sysClr val="windowText" lastClr="000000"/>
                          </a:solidFill>
                        </a:rPr>
                        <a:t>5, 6</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300982"/>
                  </a:ext>
                </a:extLst>
              </a:tr>
            </a:tbl>
          </a:graphicData>
        </a:graphic>
      </p:graphicFrame>
      <p:graphicFrame>
        <p:nvGraphicFramePr>
          <p:cNvPr id="19" name="Table 5">
            <a:extLst>
              <a:ext uri="{FF2B5EF4-FFF2-40B4-BE49-F238E27FC236}">
                <a16:creationId xmlns:a16="http://schemas.microsoft.com/office/drawing/2014/main" id="{365D1FB0-ED7F-40FB-A0FF-853E67530E46}"/>
              </a:ext>
            </a:extLst>
          </p:cNvPr>
          <p:cNvGraphicFramePr>
            <a:graphicFrameLocks noGrp="1"/>
          </p:cNvGraphicFramePr>
          <p:nvPr>
            <p:extLst>
              <p:ext uri="{D42A27DB-BD31-4B8C-83A1-F6EECF244321}">
                <p14:modId xmlns:p14="http://schemas.microsoft.com/office/powerpoint/2010/main" val="3917048894"/>
              </p:ext>
            </p:extLst>
          </p:nvPr>
        </p:nvGraphicFramePr>
        <p:xfrm>
          <a:off x="7765715" y="2118213"/>
          <a:ext cx="3483702" cy="1107537"/>
        </p:xfrm>
        <a:graphic>
          <a:graphicData uri="http://schemas.openxmlformats.org/drawingml/2006/table">
            <a:tbl>
              <a:tblPr firstRow="1" bandRow="1">
                <a:tableStyleId>{5C22544A-7EE6-4342-B048-85BDC9FD1C3A}</a:tableStyleId>
              </a:tblPr>
              <a:tblGrid>
                <a:gridCol w="580617">
                  <a:extLst>
                    <a:ext uri="{9D8B030D-6E8A-4147-A177-3AD203B41FA5}">
                      <a16:colId xmlns:a16="http://schemas.microsoft.com/office/drawing/2014/main" val="4024005915"/>
                    </a:ext>
                  </a:extLst>
                </a:gridCol>
                <a:gridCol w="580617">
                  <a:extLst>
                    <a:ext uri="{9D8B030D-6E8A-4147-A177-3AD203B41FA5}">
                      <a16:colId xmlns:a16="http://schemas.microsoft.com/office/drawing/2014/main" val="2405153559"/>
                    </a:ext>
                  </a:extLst>
                </a:gridCol>
                <a:gridCol w="580617">
                  <a:extLst>
                    <a:ext uri="{9D8B030D-6E8A-4147-A177-3AD203B41FA5}">
                      <a16:colId xmlns:a16="http://schemas.microsoft.com/office/drawing/2014/main" val="2482733903"/>
                    </a:ext>
                  </a:extLst>
                </a:gridCol>
                <a:gridCol w="580617">
                  <a:extLst>
                    <a:ext uri="{9D8B030D-6E8A-4147-A177-3AD203B41FA5}">
                      <a16:colId xmlns:a16="http://schemas.microsoft.com/office/drawing/2014/main" val="4255623401"/>
                    </a:ext>
                  </a:extLst>
                </a:gridCol>
                <a:gridCol w="580617">
                  <a:extLst>
                    <a:ext uri="{9D8B030D-6E8A-4147-A177-3AD203B41FA5}">
                      <a16:colId xmlns:a16="http://schemas.microsoft.com/office/drawing/2014/main" val="1669950039"/>
                    </a:ext>
                  </a:extLst>
                </a:gridCol>
                <a:gridCol w="580617">
                  <a:extLst>
                    <a:ext uri="{9D8B030D-6E8A-4147-A177-3AD203B41FA5}">
                      <a16:colId xmlns:a16="http://schemas.microsoft.com/office/drawing/2014/main" val="2127277775"/>
                    </a:ext>
                  </a:extLst>
                </a:gridCol>
              </a:tblGrid>
              <a:tr h="369179">
                <a:tc gridSpan="6">
                  <a:txBody>
                    <a:bodyPr/>
                    <a:lstStyle/>
                    <a:p>
                      <a:r>
                        <a:rPr lang="en-US" b="0" dirty="0">
                          <a:solidFill>
                            <a:sysClr val="windowText" lastClr="000000"/>
                          </a:solidFill>
                        </a:rPr>
                        <a:t>Pop-off Orderings and its Reverse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9706263"/>
                  </a:ext>
                </a:extLst>
              </a:tr>
              <a:tr h="369179">
                <a:tc>
                  <a:txBody>
                    <a:bodyPr/>
                    <a:lstStyle/>
                    <a:p>
                      <a:r>
                        <a:rPr lang="en-US" dirty="0">
                          <a:solidFill>
                            <a:sysClr val="windowText" lastClr="000000"/>
                          </a:solidFill>
                        </a:rPr>
                        <a:t>E</a:t>
                      </a:r>
                      <a:r>
                        <a:rPr lang="en-US" baseline="-25000" dirty="0">
                          <a:solidFill>
                            <a:sysClr val="windowText" lastClr="000000"/>
                          </a:solidFill>
                        </a:rPr>
                        <a:t>3, 1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F</a:t>
                      </a:r>
                      <a:r>
                        <a:rPr lang="en-US" baseline="-25000" dirty="0">
                          <a:solidFill>
                            <a:sysClr val="windowText" lastClr="000000"/>
                          </a:solidFill>
                        </a:rPr>
                        <a:t>4, 2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C</a:t>
                      </a:r>
                      <a:r>
                        <a:rPr lang="en-US" baseline="-25000" dirty="0">
                          <a:solidFill>
                            <a:sysClr val="windowText" lastClr="000000"/>
                          </a:solidFill>
                        </a:rPr>
                        <a:t>2, 3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A</a:t>
                      </a:r>
                      <a:r>
                        <a:rPr lang="en-US" baseline="-25000" dirty="0">
                          <a:solidFill>
                            <a:sysClr val="windowText" lastClr="000000"/>
                          </a:solidFill>
                        </a:rPr>
                        <a:t>1, 4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a:t>
                      </a:r>
                      <a:r>
                        <a:rPr lang="en-US" baseline="-25000" dirty="0">
                          <a:solidFill>
                            <a:sysClr val="windowText" lastClr="000000"/>
                          </a:solidFill>
                        </a:rPr>
                        <a:t>6, 5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B</a:t>
                      </a:r>
                      <a:r>
                        <a:rPr lang="en-US" baseline="-25000" dirty="0">
                          <a:solidFill>
                            <a:sysClr val="windowText" lastClr="000000"/>
                          </a:solidFill>
                        </a:rPr>
                        <a:t>5, 6</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597622"/>
                  </a:ext>
                </a:extLst>
              </a:tr>
              <a:tr h="369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B</a:t>
                      </a:r>
                      <a:r>
                        <a:rPr lang="en-US" baseline="-25000" dirty="0">
                          <a:solidFill>
                            <a:sysClr val="windowText" lastClr="000000"/>
                          </a:solidFill>
                        </a:rPr>
                        <a:t>5, </a:t>
                      </a:r>
                      <a:r>
                        <a:rPr lang="en-US" b="1" baseline="-25000" dirty="0">
                          <a:solidFill>
                            <a:srgbClr val="0000FF"/>
                          </a:solidFill>
                        </a:rPr>
                        <a:t>6</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D</a:t>
                      </a:r>
                      <a:r>
                        <a:rPr lang="en-US" baseline="-25000" dirty="0">
                          <a:solidFill>
                            <a:sysClr val="windowText" lastClr="000000"/>
                          </a:solidFill>
                        </a:rPr>
                        <a:t>6, </a:t>
                      </a:r>
                      <a:r>
                        <a:rPr lang="en-US" b="1" baseline="-25000" dirty="0">
                          <a:solidFill>
                            <a:srgbClr val="0000FF"/>
                          </a:solidFill>
                        </a:rPr>
                        <a:t>5</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A</a:t>
                      </a:r>
                      <a:r>
                        <a:rPr lang="en-US" baseline="-25000" dirty="0">
                          <a:solidFill>
                            <a:sysClr val="windowText" lastClr="000000"/>
                          </a:solidFill>
                        </a:rPr>
                        <a:t>1,</a:t>
                      </a:r>
                      <a:r>
                        <a:rPr lang="en-US" b="1" baseline="-25000" dirty="0">
                          <a:solidFill>
                            <a:srgbClr val="0000FF"/>
                          </a:solidFill>
                        </a:rPr>
                        <a:t> 4</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C</a:t>
                      </a:r>
                      <a:r>
                        <a:rPr lang="en-US" baseline="-25000" dirty="0">
                          <a:solidFill>
                            <a:sysClr val="windowText" lastClr="000000"/>
                          </a:solidFill>
                        </a:rPr>
                        <a:t>2, </a:t>
                      </a:r>
                      <a:r>
                        <a:rPr lang="en-US" b="1" baseline="-25000" dirty="0">
                          <a:solidFill>
                            <a:srgbClr val="0000FF"/>
                          </a:solidFill>
                        </a:rPr>
                        <a:t>3</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F</a:t>
                      </a:r>
                      <a:r>
                        <a:rPr lang="en-US" baseline="-25000" dirty="0">
                          <a:solidFill>
                            <a:sysClr val="windowText" lastClr="000000"/>
                          </a:solidFill>
                        </a:rPr>
                        <a:t>4, </a:t>
                      </a:r>
                      <a:r>
                        <a:rPr lang="en-US" b="1" baseline="-25000" dirty="0">
                          <a:solidFill>
                            <a:srgbClr val="0000FF"/>
                          </a:solidFill>
                        </a:rPr>
                        <a:t>2</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E</a:t>
                      </a:r>
                      <a:r>
                        <a:rPr lang="en-US" baseline="-25000" dirty="0">
                          <a:solidFill>
                            <a:sysClr val="windowText" lastClr="000000"/>
                          </a:solidFill>
                        </a:rPr>
                        <a:t>3, </a:t>
                      </a:r>
                      <a:r>
                        <a:rPr lang="en-US" b="1" baseline="-25000" dirty="0">
                          <a:solidFill>
                            <a:srgbClr val="0000FF"/>
                          </a:solidFill>
                        </a:rPr>
                        <a:t>1</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300982"/>
                  </a:ext>
                </a:extLst>
              </a:tr>
            </a:tbl>
          </a:graphicData>
        </a:graphic>
      </p:graphicFrame>
      <p:sp>
        <p:nvSpPr>
          <p:cNvPr id="7" name="Oval 6">
            <a:extLst>
              <a:ext uri="{FF2B5EF4-FFF2-40B4-BE49-F238E27FC236}">
                <a16:creationId xmlns:a16="http://schemas.microsoft.com/office/drawing/2014/main" id="{564D5FA7-ABF4-471F-91F2-545FD9860E71}"/>
              </a:ext>
            </a:extLst>
          </p:cNvPr>
          <p:cNvSpPr/>
          <p:nvPr/>
        </p:nvSpPr>
        <p:spPr>
          <a:xfrm>
            <a:off x="8532802" y="4673607"/>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20" name="Oval 19">
            <a:extLst>
              <a:ext uri="{FF2B5EF4-FFF2-40B4-BE49-F238E27FC236}">
                <a16:creationId xmlns:a16="http://schemas.microsoft.com/office/drawing/2014/main" id="{4D28A481-3D44-4328-BB61-B363F45E8738}"/>
              </a:ext>
            </a:extLst>
          </p:cNvPr>
          <p:cNvSpPr/>
          <p:nvPr/>
        </p:nvSpPr>
        <p:spPr>
          <a:xfrm>
            <a:off x="9267503" y="4132625"/>
            <a:ext cx="341745" cy="2750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t>
            </a:r>
          </a:p>
        </p:txBody>
      </p:sp>
      <p:sp>
        <p:nvSpPr>
          <p:cNvPr id="21" name="Oval 20">
            <a:extLst>
              <a:ext uri="{FF2B5EF4-FFF2-40B4-BE49-F238E27FC236}">
                <a16:creationId xmlns:a16="http://schemas.microsoft.com/office/drawing/2014/main" id="{2F10D7A3-B302-482E-847C-E9BACF107914}"/>
              </a:ext>
            </a:extLst>
          </p:cNvPr>
          <p:cNvSpPr/>
          <p:nvPr/>
        </p:nvSpPr>
        <p:spPr>
          <a:xfrm>
            <a:off x="8549263" y="5253532"/>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22" name="Oval 21">
            <a:extLst>
              <a:ext uri="{FF2B5EF4-FFF2-40B4-BE49-F238E27FC236}">
                <a16:creationId xmlns:a16="http://schemas.microsoft.com/office/drawing/2014/main" id="{060D1C87-E82B-4776-B6B3-120F1BC0DC5F}"/>
              </a:ext>
            </a:extLst>
          </p:cNvPr>
          <p:cNvSpPr/>
          <p:nvPr/>
        </p:nvSpPr>
        <p:spPr>
          <a:xfrm>
            <a:off x="8191057" y="5771245"/>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a:t>
            </a:r>
          </a:p>
        </p:txBody>
      </p:sp>
      <p:sp>
        <p:nvSpPr>
          <p:cNvPr id="23" name="Oval 22">
            <a:extLst>
              <a:ext uri="{FF2B5EF4-FFF2-40B4-BE49-F238E27FC236}">
                <a16:creationId xmlns:a16="http://schemas.microsoft.com/office/drawing/2014/main" id="{EF57AC22-C1B9-46C7-9331-1C35AD26DCF5}"/>
              </a:ext>
            </a:extLst>
          </p:cNvPr>
          <p:cNvSpPr/>
          <p:nvPr/>
        </p:nvSpPr>
        <p:spPr>
          <a:xfrm>
            <a:off x="8948735" y="5755080"/>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t>
            </a:r>
          </a:p>
        </p:txBody>
      </p:sp>
      <p:sp>
        <p:nvSpPr>
          <p:cNvPr id="24" name="Oval 23">
            <a:extLst>
              <a:ext uri="{FF2B5EF4-FFF2-40B4-BE49-F238E27FC236}">
                <a16:creationId xmlns:a16="http://schemas.microsoft.com/office/drawing/2014/main" id="{09EFEFA0-EF5B-43C7-A479-D1DC4CABE238}"/>
              </a:ext>
            </a:extLst>
          </p:cNvPr>
          <p:cNvSpPr/>
          <p:nvPr/>
        </p:nvSpPr>
        <p:spPr>
          <a:xfrm>
            <a:off x="9287117" y="4690096"/>
            <a:ext cx="341745" cy="3140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cxnSp>
        <p:nvCxnSpPr>
          <p:cNvPr id="26" name="Straight Arrow Connector 25">
            <a:extLst>
              <a:ext uri="{FF2B5EF4-FFF2-40B4-BE49-F238E27FC236}">
                <a16:creationId xmlns:a16="http://schemas.microsoft.com/office/drawing/2014/main" id="{2C9A1912-F638-473A-9264-3D490D4DF884}"/>
              </a:ext>
            </a:extLst>
          </p:cNvPr>
          <p:cNvCxnSpPr>
            <a:cxnSpLocks/>
            <a:endCxn id="21" idx="0"/>
          </p:cNvCxnSpPr>
          <p:nvPr/>
        </p:nvCxnSpPr>
        <p:spPr>
          <a:xfrm>
            <a:off x="8705125" y="4973977"/>
            <a:ext cx="15011" cy="2795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670CB80-59EE-4CAD-A0E9-B52752D4FC9A}"/>
              </a:ext>
            </a:extLst>
          </p:cNvPr>
          <p:cNvCxnSpPr>
            <a:cxnSpLocks/>
            <a:endCxn id="22" idx="7"/>
          </p:cNvCxnSpPr>
          <p:nvPr/>
        </p:nvCxnSpPr>
        <p:spPr>
          <a:xfrm flipH="1">
            <a:off x="8482755" y="5542515"/>
            <a:ext cx="248404" cy="2713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86EFF69-D2EC-4D8F-8C40-7F95B418DC9F}"/>
              </a:ext>
            </a:extLst>
          </p:cNvPr>
          <p:cNvCxnSpPr>
            <a:cxnSpLocks/>
            <a:stCxn id="20" idx="4"/>
            <a:endCxn id="24" idx="0"/>
          </p:cNvCxnSpPr>
          <p:nvPr/>
        </p:nvCxnSpPr>
        <p:spPr>
          <a:xfrm>
            <a:off x="9438376" y="4407710"/>
            <a:ext cx="19614" cy="282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C0E864B-D90F-4A64-A8E1-54533C4CA92B}"/>
              </a:ext>
            </a:extLst>
          </p:cNvPr>
          <p:cNvCxnSpPr>
            <a:cxnSpLocks/>
            <a:endCxn id="23" idx="0"/>
          </p:cNvCxnSpPr>
          <p:nvPr/>
        </p:nvCxnSpPr>
        <p:spPr>
          <a:xfrm>
            <a:off x="8782656" y="5534297"/>
            <a:ext cx="336952" cy="2207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CFFBCC6-B9EB-4B1E-82B3-8E8525921B23}"/>
              </a:ext>
            </a:extLst>
          </p:cNvPr>
          <p:cNvCxnSpPr>
            <a:cxnSpLocks/>
            <a:stCxn id="24" idx="4"/>
            <a:endCxn id="21" idx="6"/>
          </p:cNvCxnSpPr>
          <p:nvPr/>
        </p:nvCxnSpPr>
        <p:spPr>
          <a:xfrm flipH="1">
            <a:off x="8891008" y="5004126"/>
            <a:ext cx="566982" cy="39487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AAF9A8D-9BF2-4487-853F-DBF9FA9CB219}"/>
              </a:ext>
            </a:extLst>
          </p:cNvPr>
          <p:cNvCxnSpPr>
            <a:cxnSpLocks/>
            <a:stCxn id="20" idx="4"/>
            <a:endCxn id="7" idx="0"/>
          </p:cNvCxnSpPr>
          <p:nvPr/>
        </p:nvCxnSpPr>
        <p:spPr>
          <a:xfrm flipH="1">
            <a:off x="8703675" y="4407710"/>
            <a:ext cx="734701" cy="26589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7BF5BC1-01EE-4DD8-B407-0C7176F21046}"/>
              </a:ext>
            </a:extLst>
          </p:cNvPr>
          <p:cNvSpPr/>
          <p:nvPr/>
        </p:nvSpPr>
        <p:spPr>
          <a:xfrm>
            <a:off x="336061" y="891730"/>
            <a:ext cx="1845377" cy="369332"/>
          </a:xfrm>
          <a:prstGeom prst="rect">
            <a:avLst/>
          </a:prstGeom>
        </p:spPr>
        <p:txBody>
          <a:bodyPr wrap="none">
            <a:spAutoFit/>
          </a:bodyPr>
          <a:lstStyle/>
          <a:p>
            <a:r>
              <a:rPr lang="en-US" strike="sngStrike" dirty="0">
                <a:latin typeface="Times New Roman" panose="02020603050405020304" pitchFamily="18" charset="0"/>
                <a:ea typeface="SimSun" panose="02010600030101010101" pitchFamily="2" charset="-122"/>
                <a:cs typeface="Times New Roman" panose="02020603050405020304" pitchFamily="18" charset="0"/>
              </a:rPr>
              <a:t>Figure 3.4 or 3.12</a:t>
            </a:r>
            <a:endParaRPr lang="en-US" strike="sngStrike" dirty="0"/>
          </a:p>
        </p:txBody>
      </p:sp>
      <p:sp>
        <p:nvSpPr>
          <p:cNvPr id="30" name="Rectangle 29">
            <a:extLst>
              <a:ext uri="{FF2B5EF4-FFF2-40B4-BE49-F238E27FC236}">
                <a16:creationId xmlns:a16="http://schemas.microsoft.com/office/drawing/2014/main" id="{F45AB04C-2D6B-4ED0-8080-4B8204541107}"/>
              </a:ext>
            </a:extLst>
          </p:cNvPr>
          <p:cNvSpPr/>
          <p:nvPr/>
        </p:nvSpPr>
        <p:spPr>
          <a:xfrm>
            <a:off x="1577177" y="439921"/>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12932200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35621" y="1297045"/>
            <a:ext cx="45806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		C	        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 name="Straight Arrow Connector 2"/>
          <p:cNvCxnSpPr/>
          <p:nvPr/>
        </p:nvCxnSpPr>
        <p:spPr>
          <a:xfrm flipV="1">
            <a:off x="2196445" y="1489435"/>
            <a:ext cx="1498862" cy="9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1827736" y="2753226"/>
            <a:ext cx="3778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		D	         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 name="Straight Arrow Connector 9"/>
          <p:cNvCxnSpPr>
            <a:cxnSpLocks/>
          </p:cNvCxnSpPr>
          <p:nvPr/>
        </p:nvCxnSpPr>
        <p:spPr>
          <a:xfrm>
            <a:off x="3998918" y="1491603"/>
            <a:ext cx="1063178" cy="164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196445" y="2974158"/>
            <a:ext cx="1498862" cy="9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989058" y="1623768"/>
            <a:ext cx="10997" cy="11759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770721" y="1623767"/>
            <a:ext cx="10997" cy="11759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3989113" y="1498862"/>
            <a:ext cx="1063178" cy="13644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56304" y="3694552"/>
            <a:ext cx="8507961" cy="3046988"/>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Figure 3.19.  A directed acyclic graph with one source, two sinks,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and four possible linearization’s ways. And a redrawn graph.</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One valid ordering is B, A, D, C, E, F.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(Can you find the other three?)</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other three linearization’s ways are:                                              {B, A, D, C, F, 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 D, A, C, E, F}, </a:t>
            </a:r>
            <a:r>
              <a:rPr lang="en-US" sz="2400" dirty="0">
                <a:latin typeface="Times New Roman" panose="02020603050405020304" pitchFamily="18" charset="0"/>
                <a:ea typeface="SimSun" panose="02010600030101010101" pitchFamily="2" charset="-122"/>
                <a:cs typeface="Times New Roman" panose="02020603050405020304" pitchFamily="18" charset="0"/>
              </a:rPr>
              <a:t>and                                                               {B, D, A, C, F, E}.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reverse of pop off orderings</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hought Bubble: Cloud 15">
            <a:extLst>
              <a:ext uri="{FF2B5EF4-FFF2-40B4-BE49-F238E27FC236}">
                <a16:creationId xmlns:a16="http://schemas.microsoft.com/office/drawing/2014/main" id="{F85051E1-3A81-4B3A-87E6-8AB297299306}"/>
              </a:ext>
            </a:extLst>
          </p:cNvPr>
          <p:cNvSpPr/>
          <p:nvPr/>
        </p:nvSpPr>
        <p:spPr>
          <a:xfrm flipH="1">
            <a:off x="975053" y="2775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13" name="Picture 12" descr="Image result for smiley face images">
            <a:extLst>
              <a:ext uri="{FF2B5EF4-FFF2-40B4-BE49-F238E27FC236}">
                <a16:creationId xmlns:a16="http://schemas.microsoft.com/office/drawing/2014/main" id="{874886C1-ECF7-44CF-B6BC-2A29816A67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5" name="Table 5">
                <a:extLst>
                  <a:ext uri="{FF2B5EF4-FFF2-40B4-BE49-F238E27FC236}">
                    <a16:creationId xmlns:a16="http://schemas.microsoft.com/office/drawing/2014/main" id="{B0910AAA-C1C6-4341-8C24-2E0FC1A29D09}"/>
                  </a:ext>
                </a:extLst>
              </p:cNvPr>
              <p:cNvGraphicFramePr>
                <a:graphicFrameLocks noGrp="1"/>
              </p:cNvGraphicFramePr>
              <p:nvPr>
                <p:extLst>
                  <p:ext uri="{D42A27DB-BD31-4B8C-83A1-F6EECF244321}">
                    <p14:modId xmlns:p14="http://schemas.microsoft.com/office/powerpoint/2010/main" val="1235359771"/>
                  </p:ext>
                </p:extLst>
              </p:nvPr>
            </p:nvGraphicFramePr>
            <p:xfrm>
              <a:off x="5595432" y="609912"/>
              <a:ext cx="1752805" cy="2584253"/>
            </p:xfrm>
            <a:graphic>
              <a:graphicData uri="http://schemas.openxmlformats.org/drawingml/2006/table">
                <a:tbl>
                  <a:tblPr firstRow="1" bandRow="1">
                    <a:tableStyleId>{5C22544A-7EE6-4342-B048-85BDC9FD1C3A}</a:tableStyleId>
                  </a:tblPr>
                  <a:tblGrid>
                    <a:gridCol w="350561">
                      <a:extLst>
                        <a:ext uri="{9D8B030D-6E8A-4147-A177-3AD203B41FA5}">
                          <a16:colId xmlns:a16="http://schemas.microsoft.com/office/drawing/2014/main" val="4024005915"/>
                        </a:ext>
                      </a:extLst>
                    </a:gridCol>
                    <a:gridCol w="350561">
                      <a:extLst>
                        <a:ext uri="{9D8B030D-6E8A-4147-A177-3AD203B41FA5}">
                          <a16:colId xmlns:a16="http://schemas.microsoft.com/office/drawing/2014/main" val="3575321206"/>
                        </a:ext>
                      </a:extLst>
                    </a:gridCol>
                    <a:gridCol w="350561">
                      <a:extLst>
                        <a:ext uri="{9D8B030D-6E8A-4147-A177-3AD203B41FA5}">
                          <a16:colId xmlns:a16="http://schemas.microsoft.com/office/drawing/2014/main" val="2405153559"/>
                        </a:ext>
                      </a:extLst>
                    </a:gridCol>
                    <a:gridCol w="350561">
                      <a:extLst>
                        <a:ext uri="{9D8B030D-6E8A-4147-A177-3AD203B41FA5}">
                          <a16:colId xmlns:a16="http://schemas.microsoft.com/office/drawing/2014/main" val="2922109100"/>
                        </a:ext>
                      </a:extLst>
                    </a:gridCol>
                    <a:gridCol w="350561">
                      <a:extLst>
                        <a:ext uri="{9D8B030D-6E8A-4147-A177-3AD203B41FA5}">
                          <a16:colId xmlns:a16="http://schemas.microsoft.com/office/drawing/2014/main" val="2482733903"/>
                        </a:ext>
                      </a:extLst>
                    </a:gridCol>
                  </a:tblGrid>
                  <a:tr h="369179">
                    <a:tc gridSpan="5">
                      <a:txBody>
                        <a:bodyPr/>
                        <a:lstStyle/>
                        <a:p>
                          <a:pPr/>
                          <a:r>
                            <a:rPr lang="en-US" b="0" dirty="0">
                              <a:solidFill>
                                <a:sysClr val="windowText" lastClr="000000"/>
                              </a:solidFill>
                              <a:latin typeface="Times New Roman" panose="02020603050405020304" pitchFamily="18" charset="0"/>
                              <a:cs typeface="Times New Roman" panose="02020603050405020304" pitchFamily="18" charset="0"/>
                            </a:rPr>
                            <a:t>Adjacency Lists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4023320"/>
                      </a:ext>
                    </a:extLst>
                  </a:tr>
                  <a:tr h="369179">
                    <a:tc>
                      <a:txBody>
                        <a:bodyPr/>
                        <a:lstStyle/>
                        <a:p>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735995"/>
                      </a:ext>
                    </a:extLst>
                  </a:tr>
                  <a:tr h="369179">
                    <a:tc>
                      <a:txBody>
                        <a:bodyPr/>
                        <a:lstStyle/>
                        <a:p>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529429"/>
                      </a:ext>
                    </a:extLst>
                  </a:tr>
                  <a:tr h="369179">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908369"/>
                      </a:ext>
                    </a:extLst>
                  </a:tr>
                  <a:tr h="369179">
                    <a:tc>
                      <a:txBody>
                        <a:bodyPr/>
                        <a:lstStyle/>
                        <a:p>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6279614"/>
                      </a:ext>
                    </a:extLst>
                  </a:tr>
                  <a:tr h="369179">
                    <a:tc>
                      <a:txBody>
                        <a:bodyPr/>
                        <a:lstStyle/>
                        <a:p>
                          <a:r>
                            <a:rPr lang="en-US" dirty="0">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597622"/>
                      </a:ext>
                    </a:extLst>
                  </a:tr>
                  <a:tr h="369179">
                    <a:tc>
                      <a:txBody>
                        <a:bodyPr/>
                        <a:lstStyle/>
                        <a:p>
                          <a:r>
                            <a:rPr lang="en-US" dirty="0">
                              <a:solidFill>
                                <a:sysClr val="windowText" lastClr="00000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300982"/>
                      </a:ext>
                    </a:extLst>
                  </a:tr>
                </a:tbl>
              </a:graphicData>
            </a:graphic>
          </p:graphicFrame>
        </mc:Choice>
        <mc:Fallback>
          <p:graphicFrame>
            <p:nvGraphicFramePr>
              <p:cNvPr id="5" name="Table 5">
                <a:extLst>
                  <a:ext uri="{FF2B5EF4-FFF2-40B4-BE49-F238E27FC236}">
                    <a16:creationId xmlns:a16="http://schemas.microsoft.com/office/drawing/2014/main" id="{B0910AAA-C1C6-4341-8C24-2E0FC1A29D09}"/>
                  </a:ext>
                </a:extLst>
              </p:cNvPr>
              <p:cNvGraphicFramePr>
                <a:graphicFrameLocks noGrp="1"/>
              </p:cNvGraphicFramePr>
              <p:nvPr>
                <p:extLst>
                  <p:ext uri="{D42A27DB-BD31-4B8C-83A1-F6EECF244321}">
                    <p14:modId xmlns:p14="http://schemas.microsoft.com/office/powerpoint/2010/main" val="1235359771"/>
                  </p:ext>
                </p:extLst>
              </p:nvPr>
            </p:nvGraphicFramePr>
            <p:xfrm>
              <a:off x="5595432" y="609912"/>
              <a:ext cx="1752805" cy="2584253"/>
            </p:xfrm>
            <a:graphic>
              <a:graphicData uri="http://schemas.openxmlformats.org/drawingml/2006/table">
                <a:tbl>
                  <a:tblPr firstRow="1" bandRow="1">
                    <a:tableStyleId>{5C22544A-7EE6-4342-B048-85BDC9FD1C3A}</a:tableStyleId>
                  </a:tblPr>
                  <a:tblGrid>
                    <a:gridCol w="350561">
                      <a:extLst>
                        <a:ext uri="{9D8B030D-6E8A-4147-A177-3AD203B41FA5}">
                          <a16:colId xmlns:a16="http://schemas.microsoft.com/office/drawing/2014/main" val="4024005915"/>
                        </a:ext>
                      </a:extLst>
                    </a:gridCol>
                    <a:gridCol w="350561">
                      <a:extLst>
                        <a:ext uri="{9D8B030D-6E8A-4147-A177-3AD203B41FA5}">
                          <a16:colId xmlns:a16="http://schemas.microsoft.com/office/drawing/2014/main" val="3575321206"/>
                        </a:ext>
                      </a:extLst>
                    </a:gridCol>
                    <a:gridCol w="350561">
                      <a:extLst>
                        <a:ext uri="{9D8B030D-6E8A-4147-A177-3AD203B41FA5}">
                          <a16:colId xmlns:a16="http://schemas.microsoft.com/office/drawing/2014/main" val="2405153559"/>
                        </a:ext>
                      </a:extLst>
                    </a:gridCol>
                    <a:gridCol w="350561">
                      <a:extLst>
                        <a:ext uri="{9D8B030D-6E8A-4147-A177-3AD203B41FA5}">
                          <a16:colId xmlns:a16="http://schemas.microsoft.com/office/drawing/2014/main" val="2922109100"/>
                        </a:ext>
                      </a:extLst>
                    </a:gridCol>
                    <a:gridCol w="350561">
                      <a:extLst>
                        <a:ext uri="{9D8B030D-6E8A-4147-A177-3AD203B41FA5}">
                          <a16:colId xmlns:a16="http://schemas.microsoft.com/office/drawing/2014/main" val="2482733903"/>
                        </a:ext>
                      </a:extLst>
                    </a:gridCol>
                  </a:tblGrid>
                  <a:tr h="369179">
                    <a:tc gridSpan="5">
                      <a:txBody>
                        <a:bodyPr/>
                        <a:lstStyle/>
                        <a:p>
                          <a:pPr/>
                          <a:r>
                            <a:rPr lang="en-US" b="0" dirty="0">
                              <a:solidFill>
                                <a:sysClr val="windowText" lastClr="000000"/>
                              </a:solidFill>
                              <a:latin typeface="Times New Roman" panose="02020603050405020304" pitchFamily="18" charset="0"/>
                              <a:cs typeface="Times New Roman" panose="02020603050405020304" pitchFamily="18" charset="0"/>
                            </a:rPr>
                            <a:t>Adjacency Lists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4023320"/>
                      </a:ext>
                    </a:extLst>
                  </a:tr>
                  <a:tr h="369179">
                    <a:tc>
                      <a:txBody>
                        <a:bodyPr/>
                        <a:lstStyle/>
                        <a:p>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724" t="-110000" r="-301724" b="-530000"/>
                          </a:stretch>
                        </a:blip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735995"/>
                      </a:ext>
                    </a:extLst>
                  </a:tr>
                  <a:tr h="369179">
                    <a:tc>
                      <a:txBody>
                        <a:bodyPr/>
                        <a:lstStyle/>
                        <a:p>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724" t="-206557" r="-301724" b="-421311"/>
                          </a:stretch>
                        </a:blipFill>
                      </a:tcPr>
                    </a:tc>
                    <a:tc>
                      <a:txBody>
                        <a:bodyPr/>
                        <a:lstStyle/>
                        <a:p>
                          <a:r>
                            <a:rPr lang="en-US" dirty="0">
                              <a:solidFill>
                                <a:sysClr val="windowText" lastClr="00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000" t="-206557" r="-103448" b="-421311"/>
                          </a:stretch>
                        </a:blipFill>
                      </a:tcPr>
                    </a:tc>
                    <a:tc>
                      <a:txBody>
                        <a:bodyPr/>
                        <a:lstStyle/>
                        <a:p>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529429"/>
                      </a:ext>
                    </a:extLst>
                  </a:tr>
                  <a:tr h="369179">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724" t="-311667" r="-301724" b="-328333"/>
                          </a:stretch>
                        </a:blipFill>
                      </a:tcPr>
                    </a:tc>
                    <a:tc>
                      <a:txBody>
                        <a:bodyPr/>
                        <a:lstStyle/>
                        <a:p>
                          <a:r>
                            <a:rPr lang="en-US" dirty="0">
                              <a:solidFill>
                                <a:sysClr val="windowText" lastClr="00000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0000" t="-311667" r="-103448" b="-328333"/>
                          </a:stretch>
                        </a:blip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908369"/>
                      </a:ext>
                    </a:extLst>
                  </a:tr>
                  <a:tr h="369179">
                    <a:tc>
                      <a:txBody>
                        <a:bodyPr/>
                        <a:lstStyle/>
                        <a:p>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724" t="-404918" r="-301724" b="-222951"/>
                          </a:stretch>
                        </a:blip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6279614"/>
                      </a:ext>
                    </a:extLst>
                  </a:tr>
                  <a:tr h="369179">
                    <a:tc>
                      <a:txBody>
                        <a:bodyPr/>
                        <a:lstStyle/>
                        <a:p>
                          <a:r>
                            <a:rPr lang="en-US" dirty="0">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597622"/>
                      </a:ext>
                    </a:extLst>
                  </a:tr>
                  <a:tr h="369179">
                    <a:tc>
                      <a:txBody>
                        <a:bodyPr/>
                        <a:lstStyle/>
                        <a:p>
                          <a:r>
                            <a:rPr lang="en-US" dirty="0">
                              <a:solidFill>
                                <a:sysClr val="windowText" lastClr="000000"/>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300982"/>
                      </a:ext>
                    </a:extLst>
                  </a:tr>
                </a:tbl>
              </a:graphicData>
            </a:graphic>
          </p:graphicFrame>
        </mc:Fallback>
      </mc:AlternateContent>
      <p:graphicFrame>
        <p:nvGraphicFramePr>
          <p:cNvPr id="17" name="Table 5">
            <a:extLst>
              <a:ext uri="{FF2B5EF4-FFF2-40B4-BE49-F238E27FC236}">
                <a16:creationId xmlns:a16="http://schemas.microsoft.com/office/drawing/2014/main" id="{228A86E3-4496-4E3D-B0A2-389BA9E28FB8}"/>
              </a:ext>
            </a:extLst>
          </p:cNvPr>
          <p:cNvGraphicFramePr>
            <a:graphicFrameLocks noGrp="1"/>
          </p:cNvGraphicFramePr>
          <p:nvPr>
            <p:extLst>
              <p:ext uri="{D42A27DB-BD31-4B8C-83A1-F6EECF244321}">
                <p14:modId xmlns:p14="http://schemas.microsoft.com/office/powerpoint/2010/main" val="372497304"/>
              </p:ext>
            </p:extLst>
          </p:nvPr>
        </p:nvGraphicFramePr>
        <p:xfrm>
          <a:off x="7571867" y="611679"/>
          <a:ext cx="1752804" cy="1845895"/>
        </p:xfrm>
        <a:graphic>
          <a:graphicData uri="http://schemas.openxmlformats.org/drawingml/2006/table">
            <a:tbl>
              <a:tblPr firstRow="1" bandRow="1">
                <a:tableStyleId>{5C22544A-7EE6-4342-B048-85BDC9FD1C3A}</a:tableStyleId>
              </a:tblPr>
              <a:tblGrid>
                <a:gridCol w="584268">
                  <a:extLst>
                    <a:ext uri="{9D8B030D-6E8A-4147-A177-3AD203B41FA5}">
                      <a16:colId xmlns:a16="http://schemas.microsoft.com/office/drawing/2014/main" val="4024005915"/>
                    </a:ext>
                  </a:extLst>
                </a:gridCol>
                <a:gridCol w="584268">
                  <a:extLst>
                    <a:ext uri="{9D8B030D-6E8A-4147-A177-3AD203B41FA5}">
                      <a16:colId xmlns:a16="http://schemas.microsoft.com/office/drawing/2014/main" val="2405153559"/>
                    </a:ext>
                  </a:extLst>
                </a:gridCol>
                <a:gridCol w="584268">
                  <a:extLst>
                    <a:ext uri="{9D8B030D-6E8A-4147-A177-3AD203B41FA5}">
                      <a16:colId xmlns:a16="http://schemas.microsoft.com/office/drawing/2014/main" val="2482733903"/>
                    </a:ext>
                  </a:extLst>
                </a:gridCol>
              </a:tblGrid>
              <a:tr h="369179">
                <a:tc gridSpan="3">
                  <a:txBody>
                    <a:bodyPr/>
                    <a:lstStyle/>
                    <a:p>
                      <a:r>
                        <a:rPr lang="en-US" b="0" dirty="0">
                          <a:solidFill>
                            <a:sysClr val="windowText" lastClr="000000"/>
                          </a:solidFill>
                          <a:latin typeface="Times New Roman" panose="02020603050405020304" pitchFamily="18" charset="0"/>
                          <a:cs typeface="Times New Roman" panose="02020603050405020304" pitchFamily="18" charset="0"/>
                        </a:rPr>
                        <a:t>Stack -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120782"/>
                  </a:ext>
                </a:extLst>
              </a:tr>
              <a:tr h="369179">
                <a:tc>
                  <a:txBody>
                    <a:bodyPr/>
                    <a:lstStyle/>
                    <a:p>
                      <a:r>
                        <a:rPr lang="en-US" dirty="0">
                          <a:solidFill>
                            <a:sysClr val="windowText" lastClr="000000"/>
                          </a:solidFill>
                        </a:rPr>
                        <a:t>F</a:t>
                      </a:r>
                      <a:r>
                        <a:rPr lang="en-US" baseline="-25000" dirty="0">
                          <a:solidFill>
                            <a:sysClr val="windowText" lastClr="000000"/>
                          </a:solidFill>
                        </a:rPr>
                        <a:t>4, 1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E</a:t>
                      </a:r>
                      <a:r>
                        <a:rPr lang="en-US" baseline="-25000" dirty="0">
                          <a:solidFill>
                            <a:sysClr val="windowText" lastClr="000000"/>
                          </a:solidFill>
                        </a:rPr>
                        <a:t>5, 2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7233210"/>
                  </a:ext>
                </a:extLst>
              </a:tr>
              <a:tr h="369179">
                <a:tc>
                  <a:txBody>
                    <a:bodyPr/>
                    <a:lstStyle/>
                    <a:p>
                      <a:r>
                        <a:rPr lang="en-US" baseline="0" dirty="0">
                          <a:solidFill>
                            <a:sysClr val="windowText" lastClr="000000"/>
                          </a:solidFill>
                        </a:rPr>
                        <a:t>C</a:t>
                      </a:r>
                      <a:r>
                        <a:rPr lang="en-US" baseline="-25000" dirty="0">
                          <a:solidFill>
                            <a:sysClr val="windowText" lastClr="000000"/>
                          </a:solidFill>
                        </a:rPr>
                        <a:t>3, 3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6279614"/>
                  </a:ext>
                </a:extLst>
              </a:tr>
              <a:tr h="369179">
                <a:tc>
                  <a:txBody>
                    <a:bodyPr/>
                    <a:lstStyle/>
                    <a:p>
                      <a:r>
                        <a:rPr lang="en-US" baseline="0" dirty="0">
                          <a:solidFill>
                            <a:sysClr val="windowText" lastClr="000000"/>
                          </a:solidFill>
                        </a:rPr>
                        <a:t>A</a:t>
                      </a:r>
                      <a:r>
                        <a:rPr lang="en-US" baseline="-25000" dirty="0">
                          <a:solidFill>
                            <a:sysClr val="windowText" lastClr="000000"/>
                          </a:solidFill>
                        </a:rPr>
                        <a:t>2, 4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D</a:t>
                      </a:r>
                      <a:r>
                        <a:rPr lang="en-US" baseline="-25000" dirty="0">
                          <a:solidFill>
                            <a:sysClr val="windowText" lastClr="000000"/>
                          </a:solidFill>
                        </a:rPr>
                        <a:t>6, 5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597622"/>
                  </a:ext>
                </a:extLst>
              </a:tr>
              <a:tr h="369179">
                <a:tc>
                  <a:txBody>
                    <a:bodyPr/>
                    <a:lstStyle/>
                    <a:p>
                      <a:r>
                        <a:rPr lang="en-US" dirty="0">
                          <a:solidFill>
                            <a:sysClr val="windowText" lastClr="000000"/>
                          </a:solidFill>
                        </a:rPr>
                        <a:t>B</a:t>
                      </a:r>
                      <a:r>
                        <a:rPr lang="en-US" baseline="-25000" dirty="0">
                          <a:solidFill>
                            <a:sysClr val="windowText" lastClr="000000"/>
                          </a:solidFill>
                        </a:rPr>
                        <a:t>1, 6</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300982"/>
                  </a:ext>
                </a:extLst>
              </a:tr>
            </a:tbl>
          </a:graphicData>
        </a:graphic>
      </p:graphicFrame>
      <p:graphicFrame>
        <p:nvGraphicFramePr>
          <p:cNvPr id="19" name="Table 5">
            <a:extLst>
              <a:ext uri="{FF2B5EF4-FFF2-40B4-BE49-F238E27FC236}">
                <a16:creationId xmlns:a16="http://schemas.microsoft.com/office/drawing/2014/main" id="{365D1FB0-ED7F-40FB-A0FF-853E67530E46}"/>
              </a:ext>
            </a:extLst>
          </p:cNvPr>
          <p:cNvGraphicFramePr>
            <a:graphicFrameLocks noGrp="1"/>
          </p:cNvGraphicFramePr>
          <p:nvPr>
            <p:extLst>
              <p:ext uri="{D42A27DB-BD31-4B8C-83A1-F6EECF244321}">
                <p14:modId xmlns:p14="http://schemas.microsoft.com/office/powerpoint/2010/main" val="2591121113"/>
              </p:ext>
            </p:extLst>
          </p:nvPr>
        </p:nvGraphicFramePr>
        <p:xfrm>
          <a:off x="7549414" y="2513852"/>
          <a:ext cx="3479835" cy="1135863"/>
        </p:xfrm>
        <a:graphic>
          <a:graphicData uri="http://schemas.openxmlformats.org/drawingml/2006/table">
            <a:tbl>
              <a:tblPr firstRow="1" bandRow="1">
                <a:tableStyleId>{5C22544A-7EE6-4342-B048-85BDC9FD1C3A}</a:tableStyleId>
              </a:tblPr>
              <a:tblGrid>
                <a:gridCol w="580617">
                  <a:extLst>
                    <a:ext uri="{9D8B030D-6E8A-4147-A177-3AD203B41FA5}">
                      <a16:colId xmlns:a16="http://schemas.microsoft.com/office/drawing/2014/main" val="4024005915"/>
                    </a:ext>
                  </a:extLst>
                </a:gridCol>
                <a:gridCol w="580617">
                  <a:extLst>
                    <a:ext uri="{9D8B030D-6E8A-4147-A177-3AD203B41FA5}">
                      <a16:colId xmlns:a16="http://schemas.microsoft.com/office/drawing/2014/main" val="2405153559"/>
                    </a:ext>
                  </a:extLst>
                </a:gridCol>
                <a:gridCol w="580617">
                  <a:extLst>
                    <a:ext uri="{9D8B030D-6E8A-4147-A177-3AD203B41FA5}">
                      <a16:colId xmlns:a16="http://schemas.microsoft.com/office/drawing/2014/main" val="2482733903"/>
                    </a:ext>
                  </a:extLst>
                </a:gridCol>
                <a:gridCol w="580617">
                  <a:extLst>
                    <a:ext uri="{9D8B030D-6E8A-4147-A177-3AD203B41FA5}">
                      <a16:colId xmlns:a16="http://schemas.microsoft.com/office/drawing/2014/main" val="4255623401"/>
                    </a:ext>
                  </a:extLst>
                </a:gridCol>
                <a:gridCol w="580617">
                  <a:extLst>
                    <a:ext uri="{9D8B030D-6E8A-4147-A177-3AD203B41FA5}">
                      <a16:colId xmlns:a16="http://schemas.microsoft.com/office/drawing/2014/main" val="1669950039"/>
                    </a:ext>
                  </a:extLst>
                </a:gridCol>
                <a:gridCol w="576750">
                  <a:extLst>
                    <a:ext uri="{9D8B030D-6E8A-4147-A177-3AD203B41FA5}">
                      <a16:colId xmlns:a16="http://schemas.microsoft.com/office/drawing/2014/main" val="2127277775"/>
                    </a:ext>
                  </a:extLst>
                </a:gridCol>
              </a:tblGrid>
              <a:tr h="37862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ysClr val="windowText" lastClr="000000"/>
                          </a:solidFill>
                          <a:latin typeface="Times New Roman" panose="02020603050405020304" pitchFamily="18" charset="0"/>
                          <a:cs typeface="Times New Roman" panose="02020603050405020304" pitchFamily="18" charset="0"/>
                        </a:rPr>
                        <a:t>Pop-off Orderings and its Reverse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8101793"/>
                  </a:ext>
                </a:extLst>
              </a:tr>
              <a:tr h="378621">
                <a:tc>
                  <a:txBody>
                    <a:bodyPr/>
                    <a:lstStyle/>
                    <a:p>
                      <a:r>
                        <a:rPr lang="en-US" dirty="0">
                          <a:solidFill>
                            <a:sysClr val="windowText" lastClr="000000"/>
                          </a:solidFill>
                        </a:rPr>
                        <a:t>F</a:t>
                      </a:r>
                      <a:r>
                        <a:rPr lang="en-US" baseline="-25000" dirty="0">
                          <a:solidFill>
                            <a:sysClr val="windowText" lastClr="000000"/>
                          </a:solidFill>
                        </a:rPr>
                        <a:t>4, 1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E</a:t>
                      </a:r>
                      <a:r>
                        <a:rPr lang="en-US" baseline="-25000" dirty="0">
                          <a:solidFill>
                            <a:sysClr val="windowText" lastClr="000000"/>
                          </a:solidFill>
                        </a:rPr>
                        <a:t>5, 2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C</a:t>
                      </a:r>
                      <a:r>
                        <a:rPr lang="en-US" baseline="-25000" dirty="0">
                          <a:solidFill>
                            <a:sysClr val="windowText" lastClr="000000"/>
                          </a:solidFill>
                        </a:rPr>
                        <a:t>3, 3</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A</a:t>
                      </a:r>
                      <a:r>
                        <a:rPr lang="en-US" baseline="-25000" dirty="0">
                          <a:solidFill>
                            <a:sysClr val="windowText" lastClr="000000"/>
                          </a:solidFill>
                        </a:rPr>
                        <a:t>5, 4</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D</a:t>
                      </a:r>
                      <a:r>
                        <a:rPr lang="en-US" baseline="-25000" dirty="0">
                          <a:solidFill>
                            <a:sysClr val="windowText" lastClr="000000"/>
                          </a:solidFill>
                        </a:rPr>
                        <a:t>6, 5</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B</a:t>
                      </a:r>
                      <a:r>
                        <a:rPr lang="en-US" baseline="-25000" dirty="0">
                          <a:solidFill>
                            <a:sysClr val="windowText" lastClr="000000"/>
                          </a:solidFill>
                        </a:rPr>
                        <a:t>1, 6</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597622"/>
                  </a:ext>
                </a:extLst>
              </a:tr>
              <a:tr h="378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B</a:t>
                      </a:r>
                      <a:r>
                        <a:rPr lang="en-US" baseline="-25000" dirty="0">
                          <a:solidFill>
                            <a:sysClr val="windowText" lastClr="000000"/>
                          </a:solidFill>
                        </a:rPr>
                        <a:t>1, </a:t>
                      </a:r>
                      <a:r>
                        <a:rPr lang="en-US" b="1" baseline="-25000" dirty="0">
                          <a:solidFill>
                            <a:srgbClr val="0000FF"/>
                          </a:solidFill>
                        </a:rPr>
                        <a:t>6</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D</a:t>
                      </a:r>
                      <a:r>
                        <a:rPr lang="en-US" baseline="-25000" dirty="0">
                          <a:solidFill>
                            <a:sysClr val="windowText" lastClr="000000"/>
                          </a:solidFill>
                        </a:rPr>
                        <a:t>6, </a:t>
                      </a:r>
                      <a:r>
                        <a:rPr lang="en-US" b="1" baseline="-25000" dirty="0">
                          <a:solidFill>
                            <a:srgbClr val="0000FF"/>
                          </a:solidFill>
                        </a:rPr>
                        <a:t>5</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A</a:t>
                      </a:r>
                      <a:r>
                        <a:rPr lang="en-US" baseline="-25000" dirty="0">
                          <a:solidFill>
                            <a:sysClr val="windowText" lastClr="000000"/>
                          </a:solidFill>
                        </a:rPr>
                        <a:t>5,</a:t>
                      </a:r>
                      <a:r>
                        <a:rPr lang="en-US" b="1" baseline="-25000" dirty="0">
                          <a:solidFill>
                            <a:srgbClr val="0000FF"/>
                          </a:solidFill>
                        </a:rPr>
                        <a:t> 4</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C</a:t>
                      </a:r>
                      <a:r>
                        <a:rPr lang="en-US" baseline="-25000" dirty="0">
                          <a:solidFill>
                            <a:sysClr val="windowText" lastClr="000000"/>
                          </a:solidFill>
                        </a:rPr>
                        <a:t>3, </a:t>
                      </a:r>
                      <a:r>
                        <a:rPr lang="en-US" b="1" baseline="-25000" dirty="0">
                          <a:solidFill>
                            <a:srgbClr val="0000FF"/>
                          </a:solidFill>
                        </a:rPr>
                        <a:t>3</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E</a:t>
                      </a:r>
                      <a:r>
                        <a:rPr lang="en-US" baseline="-25000" dirty="0">
                          <a:solidFill>
                            <a:sysClr val="windowText" lastClr="000000"/>
                          </a:solidFill>
                        </a:rPr>
                        <a:t>5, </a:t>
                      </a:r>
                      <a:r>
                        <a:rPr lang="en-US" b="1" baseline="-25000" dirty="0">
                          <a:solidFill>
                            <a:srgbClr val="0000FF"/>
                          </a:solidFill>
                        </a:rPr>
                        <a:t>2</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F</a:t>
                      </a:r>
                      <a:r>
                        <a:rPr lang="en-US" baseline="-25000" dirty="0">
                          <a:solidFill>
                            <a:sysClr val="windowText" lastClr="000000"/>
                          </a:solidFill>
                        </a:rPr>
                        <a:t>4, </a:t>
                      </a:r>
                      <a:r>
                        <a:rPr lang="en-US" b="1" baseline="-25000" dirty="0">
                          <a:solidFill>
                            <a:srgbClr val="0000FF"/>
                          </a:solidFill>
                        </a:rPr>
                        <a:t>1</a:t>
                      </a:r>
                      <a:endParaRPr lang="en-US"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3300982"/>
                  </a:ext>
                </a:extLst>
              </a:tr>
            </a:tbl>
          </a:graphicData>
        </a:graphic>
      </p:graphicFrame>
      <p:sp>
        <p:nvSpPr>
          <p:cNvPr id="7" name="Oval 6">
            <a:extLst>
              <a:ext uri="{FF2B5EF4-FFF2-40B4-BE49-F238E27FC236}">
                <a16:creationId xmlns:a16="http://schemas.microsoft.com/office/drawing/2014/main" id="{564D5FA7-ABF4-471F-91F2-545FD9860E71}"/>
              </a:ext>
            </a:extLst>
          </p:cNvPr>
          <p:cNvSpPr/>
          <p:nvPr/>
        </p:nvSpPr>
        <p:spPr>
          <a:xfrm>
            <a:off x="9105460" y="4535057"/>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t>
            </a:r>
          </a:p>
        </p:txBody>
      </p:sp>
      <p:sp>
        <p:nvSpPr>
          <p:cNvPr id="20" name="Oval 19">
            <a:extLst>
              <a:ext uri="{FF2B5EF4-FFF2-40B4-BE49-F238E27FC236}">
                <a16:creationId xmlns:a16="http://schemas.microsoft.com/office/drawing/2014/main" id="{4D28A481-3D44-4328-BB61-B363F45E8738}"/>
              </a:ext>
            </a:extLst>
          </p:cNvPr>
          <p:cNvSpPr/>
          <p:nvPr/>
        </p:nvSpPr>
        <p:spPr>
          <a:xfrm>
            <a:off x="9047882" y="6252819"/>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t>
            </a:r>
          </a:p>
        </p:txBody>
      </p:sp>
      <p:sp>
        <p:nvSpPr>
          <p:cNvPr id="21" name="Oval 20">
            <a:extLst>
              <a:ext uri="{FF2B5EF4-FFF2-40B4-BE49-F238E27FC236}">
                <a16:creationId xmlns:a16="http://schemas.microsoft.com/office/drawing/2014/main" id="{2F10D7A3-B302-482E-847C-E9BACF107914}"/>
              </a:ext>
            </a:extLst>
          </p:cNvPr>
          <p:cNvSpPr/>
          <p:nvPr/>
        </p:nvSpPr>
        <p:spPr>
          <a:xfrm>
            <a:off x="9121921" y="5114982"/>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22" name="Oval 21">
            <a:extLst>
              <a:ext uri="{FF2B5EF4-FFF2-40B4-BE49-F238E27FC236}">
                <a16:creationId xmlns:a16="http://schemas.microsoft.com/office/drawing/2014/main" id="{060D1C87-E82B-4776-B6B3-120F1BC0DC5F}"/>
              </a:ext>
            </a:extLst>
          </p:cNvPr>
          <p:cNvSpPr/>
          <p:nvPr/>
        </p:nvSpPr>
        <p:spPr>
          <a:xfrm>
            <a:off x="9148830" y="5687939"/>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23" name="Oval 22">
            <a:extLst>
              <a:ext uri="{FF2B5EF4-FFF2-40B4-BE49-F238E27FC236}">
                <a16:creationId xmlns:a16="http://schemas.microsoft.com/office/drawing/2014/main" id="{EF57AC22-C1B9-46C7-9331-1C35AD26DCF5}"/>
              </a:ext>
            </a:extLst>
          </p:cNvPr>
          <p:cNvSpPr/>
          <p:nvPr/>
        </p:nvSpPr>
        <p:spPr>
          <a:xfrm>
            <a:off x="9554374" y="6242961"/>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a:t>
            </a:r>
          </a:p>
        </p:txBody>
      </p:sp>
      <p:sp>
        <p:nvSpPr>
          <p:cNvPr id="24" name="Oval 23">
            <a:extLst>
              <a:ext uri="{FF2B5EF4-FFF2-40B4-BE49-F238E27FC236}">
                <a16:creationId xmlns:a16="http://schemas.microsoft.com/office/drawing/2014/main" id="{09EFEFA0-EF5B-43C7-A479-D1DC4CABE238}"/>
              </a:ext>
            </a:extLst>
          </p:cNvPr>
          <p:cNvSpPr/>
          <p:nvPr/>
        </p:nvSpPr>
        <p:spPr>
          <a:xfrm>
            <a:off x="9725246" y="5089935"/>
            <a:ext cx="341745" cy="3140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cxnSp>
        <p:nvCxnSpPr>
          <p:cNvPr id="26" name="Straight Arrow Connector 25">
            <a:extLst>
              <a:ext uri="{FF2B5EF4-FFF2-40B4-BE49-F238E27FC236}">
                <a16:creationId xmlns:a16="http://schemas.microsoft.com/office/drawing/2014/main" id="{2C9A1912-F638-473A-9264-3D490D4DF884}"/>
              </a:ext>
            </a:extLst>
          </p:cNvPr>
          <p:cNvCxnSpPr>
            <a:cxnSpLocks/>
            <a:endCxn id="21" idx="0"/>
          </p:cNvCxnSpPr>
          <p:nvPr/>
        </p:nvCxnSpPr>
        <p:spPr>
          <a:xfrm>
            <a:off x="9277783" y="4835427"/>
            <a:ext cx="15011" cy="2795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670CB80-59EE-4CAD-A0E9-B52752D4FC9A}"/>
              </a:ext>
            </a:extLst>
          </p:cNvPr>
          <p:cNvCxnSpPr>
            <a:cxnSpLocks/>
            <a:endCxn id="22" idx="0"/>
          </p:cNvCxnSpPr>
          <p:nvPr/>
        </p:nvCxnSpPr>
        <p:spPr>
          <a:xfrm>
            <a:off x="9303817" y="5403965"/>
            <a:ext cx="15886" cy="2839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86EFF69-D2EC-4D8F-8C40-7F95B418DC9F}"/>
              </a:ext>
            </a:extLst>
          </p:cNvPr>
          <p:cNvCxnSpPr>
            <a:cxnSpLocks/>
            <a:endCxn id="20" idx="0"/>
          </p:cNvCxnSpPr>
          <p:nvPr/>
        </p:nvCxnSpPr>
        <p:spPr>
          <a:xfrm flipH="1">
            <a:off x="9218755" y="5973264"/>
            <a:ext cx="136559" cy="2795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C0E864B-D90F-4A64-A8E1-54533C4CA92B}"/>
              </a:ext>
            </a:extLst>
          </p:cNvPr>
          <p:cNvCxnSpPr>
            <a:cxnSpLocks/>
            <a:endCxn id="23" idx="0"/>
          </p:cNvCxnSpPr>
          <p:nvPr/>
        </p:nvCxnSpPr>
        <p:spPr>
          <a:xfrm>
            <a:off x="9385898" y="5973264"/>
            <a:ext cx="339349" cy="2696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CFFBCC6-B9EB-4B1E-82B3-8E8525921B23}"/>
              </a:ext>
            </a:extLst>
          </p:cNvPr>
          <p:cNvCxnSpPr>
            <a:cxnSpLocks/>
            <a:endCxn id="22" idx="0"/>
          </p:cNvCxnSpPr>
          <p:nvPr/>
        </p:nvCxnSpPr>
        <p:spPr>
          <a:xfrm flipH="1">
            <a:off x="9319703" y="5403965"/>
            <a:ext cx="653866" cy="28397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C9A1912-F638-473A-9264-3D490D4DF884}"/>
              </a:ext>
            </a:extLst>
          </p:cNvPr>
          <p:cNvCxnSpPr>
            <a:cxnSpLocks/>
            <a:endCxn id="24" idx="0"/>
          </p:cNvCxnSpPr>
          <p:nvPr/>
        </p:nvCxnSpPr>
        <p:spPr>
          <a:xfrm>
            <a:off x="9277783" y="4804250"/>
            <a:ext cx="618336" cy="2856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8C2DC74-8495-49A8-B380-898AD2214DB6}"/>
              </a:ext>
            </a:extLst>
          </p:cNvPr>
          <p:cNvSpPr/>
          <p:nvPr/>
        </p:nvSpPr>
        <p:spPr>
          <a:xfrm>
            <a:off x="1595323" y="478354"/>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255832038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4083" y="1373673"/>
            <a:ext cx="8331336" cy="4708981"/>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Property   </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Applying DFS on a dag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every edge leads to a vertex with a </a:t>
            </a:r>
            <a:r>
              <a:rPr lang="en-US" sz="240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lower </a:t>
            </a:r>
            <a:r>
              <a:rPr lang="en-US" sz="2400" dirty="0" err="1">
                <a:solidFill>
                  <a:srgbClr val="C00000"/>
                </a:solidFill>
                <a:latin typeface="Times New Roman" panose="02020603050405020304" pitchFamily="18" charset="0"/>
                <a:ea typeface="SimSun" panose="02010600030101010101" pitchFamily="2" charset="-122"/>
                <a:cs typeface="Times New Roman" panose="02020603050405020304" pitchFamily="18" charset="0"/>
              </a:rPr>
              <a:t>finishings</a:t>
            </a:r>
            <a:r>
              <a:rPr lang="en-US" sz="240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number </a:t>
            </a:r>
            <a:r>
              <a:rPr lang="en-US" sz="240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(pop-off ordering from the stack)</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p>
          <a:p>
            <a:pPr marL="919163" lvl="1"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This gives us a linear-time algorithm </a:t>
            </a: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for ordering the nodes of a </a:t>
            </a:r>
            <a:r>
              <a:rPr lang="en-US" sz="24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dag</a:t>
            </a: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12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Three(3) rather different-sounding properties:</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13763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acyclicity, </a:t>
            </a:r>
          </a:p>
          <a:p>
            <a:pPr marL="13763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linearizability, and </a:t>
            </a:r>
          </a:p>
          <a:p>
            <a:pPr marL="13763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absence of back edges during a depth first search </a:t>
            </a:r>
          </a:p>
          <a:p>
            <a:pPr>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are, in fact, the same property</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A09D130D-7162-49A9-A6C2-E39B056EAA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575" y="1303117"/>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35C4F9A-6646-4A39-A284-7121C9E845A1}"/>
              </a:ext>
            </a:extLst>
          </p:cNvPr>
          <p:cNvSpPr/>
          <p:nvPr/>
        </p:nvSpPr>
        <p:spPr>
          <a:xfrm>
            <a:off x="1577177" y="439921"/>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86799639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342" y="1346837"/>
            <a:ext cx="8929275" cy="4493538"/>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Property   </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Every dag has at least one source and at least one sink.</a:t>
            </a:r>
            <a:endParaRPr lang="en-US" sz="1200" dirty="0">
              <a:solidFill>
                <a:srgbClr val="C00000"/>
              </a:solidFill>
              <a:latin typeface="Courier New" panose="02070309020205020404" pitchFamily="49" charset="0"/>
              <a:ea typeface="SimSun" panose="02010600030101010101" pitchFamily="2" charset="-122"/>
            </a:endParaRPr>
          </a:p>
          <a:p>
            <a:pPr marL="919163" lvl="1" indent="-461963">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guaranteed existence of a source suggests an alternative approach to </a:t>
            </a:r>
            <a:r>
              <a:rPr lang="en-US" sz="2400" dirty="0">
                <a:solidFill>
                  <a:srgbClr val="0000FF"/>
                </a:solidFill>
                <a:latin typeface="Times New Roman" panose="02020603050405020304" pitchFamily="18" charset="0"/>
                <a:ea typeface="SimSun" panose="02010600030101010101" pitchFamily="2" charset="-122"/>
              </a:rPr>
              <a:t>linearization (Reverse pop off orderings):</a:t>
            </a:r>
            <a:endParaRPr lang="en-US" sz="2400" dirty="0">
              <a:solidFill>
                <a:srgbClr val="0000FF"/>
              </a:solidFill>
              <a:latin typeface="Courier New" panose="02070309020205020404" pitchFamily="49" charset="0"/>
              <a:ea typeface="SimSun" panose="02010600030101010101" pitchFamily="2" charset="-122"/>
            </a:endParaRPr>
          </a:p>
          <a:p>
            <a:pPr marL="1714500" lvl="3"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Find a source, output it, and delete it from one graph.</a:t>
            </a:r>
            <a:endParaRPr lang="en-US" sz="2400" dirty="0">
              <a:latin typeface="Courier New" panose="02070309020205020404" pitchFamily="49" charset="0"/>
              <a:ea typeface="SimSun" panose="02010600030101010101" pitchFamily="2" charset="-122"/>
            </a:endParaRPr>
          </a:p>
          <a:p>
            <a:pPr marL="1714500" lvl="3"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Repeat until the graph is empty.</a:t>
            </a:r>
            <a:endParaRPr lang="en-US" sz="2400" dirty="0">
              <a:latin typeface="Courier New" panose="02070309020205020404" pitchFamily="49" charset="0"/>
              <a:ea typeface="SimSun" panose="02010600030101010101" pitchFamily="2" charset="-122"/>
            </a:endParaRPr>
          </a:p>
          <a:p>
            <a:pPr marL="461963" indent="-461963">
              <a:spcAft>
                <a:spcPts val="1200"/>
              </a:spcAft>
              <a:buFont typeface="Arial" panose="020B0604020202020204" pitchFamily="34" charset="0"/>
              <a:buChar char="•"/>
            </a:pPr>
            <a:r>
              <a:rPr lang="en-US" sz="2400" dirty="0">
                <a:solidFill>
                  <a:srgbClr val="FF0000"/>
                </a:solidFill>
                <a:latin typeface="Times New Roman" panose="02020603050405020304" pitchFamily="18" charset="0"/>
                <a:ea typeface="SimSun" panose="02010600030101010101" pitchFamily="2" charset="-122"/>
              </a:rPr>
              <a:t>Can you see why generates a valid linearization for any dag? </a:t>
            </a:r>
          </a:p>
          <a:p>
            <a:pPr marL="461963" indent="-461963">
              <a:spcAft>
                <a:spcPts val="1200"/>
              </a:spcAft>
              <a:buFont typeface="Arial" panose="020B0604020202020204" pitchFamily="34" charset="0"/>
              <a:buChar char="•"/>
            </a:pPr>
            <a:r>
              <a:rPr lang="en-US" sz="2400" dirty="0">
                <a:solidFill>
                  <a:srgbClr val="FF0000"/>
                </a:solidFill>
                <a:latin typeface="Times New Roman" panose="02020603050405020304" pitchFamily="18" charset="0"/>
                <a:ea typeface="SimSun" panose="02010600030101010101" pitchFamily="2" charset="-122"/>
              </a:rPr>
              <a:t>What happens if the graph has cycles? </a:t>
            </a:r>
          </a:p>
          <a:p>
            <a:pPr marL="461963" indent="-461963">
              <a:spcAft>
                <a:spcPts val="1200"/>
              </a:spcAft>
              <a:buFont typeface="Arial" panose="020B0604020202020204" pitchFamily="34" charset="0"/>
              <a:buChar char="•"/>
            </a:pPr>
            <a:r>
              <a:rPr lang="en-US" sz="2400" dirty="0">
                <a:solidFill>
                  <a:srgbClr val="FF0000"/>
                </a:solidFill>
                <a:latin typeface="Times New Roman" panose="02020603050405020304" pitchFamily="18" charset="0"/>
                <a:ea typeface="SimSun" panose="02010600030101010101" pitchFamily="2" charset="-122"/>
              </a:rPr>
              <a:t>And how can this algorithm be implemented in linear time?</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434AD49F-F8E5-45B7-9D24-5204BF078ED0}"/>
              </a:ext>
            </a:extLst>
          </p:cNvPr>
          <p:cNvSpPr/>
          <p:nvPr/>
        </p:nvSpPr>
        <p:spPr>
          <a:xfrm>
            <a:off x="1577177" y="439921"/>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233620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982" y="2070874"/>
            <a:ext cx="7199073" cy="3010761"/>
          </a:xfrm>
          <a:prstGeom prst="rect">
            <a:avLst/>
          </a:prstGeom>
        </p:spPr>
        <p:txBody>
          <a:bodyPr wrap="square">
            <a:spAutoFit/>
          </a:bodyPr>
          <a:lstStyle/>
          <a:p>
            <a:pPr>
              <a:lnSpc>
                <a:spcPct val="115000"/>
              </a:lnSpc>
              <a:spcAft>
                <a:spcPts val="600"/>
              </a:spcAft>
            </a:pPr>
            <a:r>
              <a:rPr lang="en-US" sz="2400" dirty="0">
                <a:latin typeface="Times New Roman" panose="02020603050405020304" pitchFamily="18" charset="0"/>
                <a:ea typeface="SimSun" panose="02010600030101010101" pitchFamily="2" charset="-122"/>
              </a:rPr>
              <a:t>The remaining of this chapter covers: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graphs, with</a:t>
            </a:r>
            <a:endParaRPr lang="en-US" sz="2400" dirty="0">
              <a:latin typeface="Courier New" panose="02070309020205020404" pitchFamily="49" charset="0"/>
              <a:ea typeface="SimSun" panose="02010600030101010101" pitchFamily="2" charset="-122"/>
            </a:endParaRP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Depth-First Search, and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Breadth-First Search, and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Topological Sorting</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081252CB-60B0-43BF-96B0-B13FC2A76A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802" y="2929948"/>
            <a:ext cx="586105" cy="425450"/>
          </a:xfrm>
          <a:prstGeom prst="rect">
            <a:avLst/>
          </a:prstGeom>
          <a:noFill/>
        </p:spPr>
      </p:pic>
      <p:sp>
        <p:nvSpPr>
          <p:cNvPr id="4" name="Rectangle 3">
            <a:extLst>
              <a:ext uri="{FF2B5EF4-FFF2-40B4-BE49-F238E27FC236}">
                <a16:creationId xmlns:a16="http://schemas.microsoft.com/office/drawing/2014/main" id="{4B8BA5EA-8A6D-4354-8F15-F042AA1EB4EE}"/>
              </a:ext>
            </a:extLst>
          </p:cNvPr>
          <p:cNvSpPr/>
          <p:nvPr/>
        </p:nvSpPr>
        <p:spPr>
          <a:xfrm>
            <a:off x="1907982" y="1269956"/>
            <a:ext cx="4353499" cy="625428"/>
          </a:xfrm>
          <a:prstGeom prst="rect">
            <a:avLst/>
          </a:prstGeom>
        </p:spPr>
        <p:txBody>
          <a:bodyPr wrap="none">
            <a:spAutoFit/>
          </a:bodyPr>
          <a:lstStyle/>
          <a:p>
            <a:pPr>
              <a:lnSpc>
                <a:spcPct val="115000"/>
              </a:lnSpc>
              <a:spcAft>
                <a:spcPts val="600"/>
              </a:spcAft>
            </a:pPr>
            <a:r>
              <a:rPr lang="en-US" sz="3200" dirty="0">
                <a:ea typeface="SimSun" panose="02010600030101010101" pitchFamily="2" charset="-122"/>
              </a:rPr>
              <a:t>Decomposition of Graph </a:t>
            </a:r>
          </a:p>
        </p:txBody>
      </p:sp>
    </p:spTree>
    <p:extLst>
      <p:ext uri="{BB962C8B-B14F-4D97-AF65-F5344CB8AC3E}">
        <p14:creationId xmlns:p14="http://schemas.microsoft.com/office/powerpoint/2010/main" val="390644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17132" y="1348852"/>
                <a:ext cx="9191133" cy="5144101"/>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Let the </a:t>
                </a:r>
                <a:r>
                  <a:rPr lang="en-US" sz="2400" dirty="0">
                    <a:solidFill>
                      <a:srgbClr val="FF0000"/>
                    </a:solidFill>
                    <a:effectLst/>
                    <a:latin typeface="Times New Roman" panose="02020603050405020304" pitchFamily="18" charset="0"/>
                    <a:ea typeface="SimSun" panose="02010600030101010101" pitchFamily="2" charset="-122"/>
                  </a:rPr>
                  <a:t>path</a:t>
                </a:r>
                <a:r>
                  <a:rPr lang="en-US" sz="2400" dirty="0">
                    <a:effectLst/>
                    <a:latin typeface="Times New Roman" panose="02020603050405020304" pitchFamily="18" charset="0"/>
                    <a:ea typeface="SimSun" panose="02010600030101010101" pitchFamily="2" charset="-122"/>
                  </a:rPr>
                  <a:t> p contains the vertices  u =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u</a:t>
                </a:r>
                <a:r>
                  <a:rPr lang="en-US" sz="2400" baseline="-25000" dirty="0">
                    <a:effectLst/>
                    <a:latin typeface="Times New Roman" panose="02020603050405020304" pitchFamily="18" charset="0"/>
                    <a:ea typeface="SimSun" panose="02010600030101010101" pitchFamily="2" charset="-122"/>
                  </a:rPr>
                  <a:t>n</a:t>
                </a:r>
                <a:r>
                  <a:rPr lang="en-US" sz="2400" dirty="0">
                    <a:effectLst/>
                    <a:latin typeface="Times New Roman" panose="02020603050405020304" pitchFamily="18" charset="0"/>
                    <a:ea typeface="SimSun" panose="02010600030101010101" pitchFamily="2" charset="-122"/>
                  </a:rPr>
                  <a:t> = v and the edges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a:t>
                </a:r>
                <a:r>
                  <a:rPr lang="en-US" sz="2400" baseline="-25000"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  (u</a:t>
                </a:r>
                <a:r>
                  <a:rPr lang="en-US" sz="2400" baseline="-25000" dirty="0">
                    <a:effectLst/>
                    <a:latin typeface="Times New Roman" panose="02020603050405020304" pitchFamily="18" charset="0"/>
                    <a:ea typeface="SimSun" panose="02010600030101010101" pitchFamily="2" charset="-122"/>
                  </a:rPr>
                  <a:t>n-1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n</a:t>
                </a:r>
                <a:r>
                  <a:rPr lang="en-US" sz="2400" dirty="0">
                    <a:effectLst/>
                    <a:latin typeface="Times New Roman" panose="02020603050405020304" pitchFamily="18" charset="0"/>
                    <a:ea typeface="SimSun" panose="02010600030101010101" pitchFamily="2" charset="-122"/>
                  </a:rPr>
                  <a:t> ).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length of the path is n.</a:t>
                </a:r>
                <a:endParaRPr lang="en-US" sz="24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There is always a 0-length path from u to u.</a:t>
                </a:r>
                <a:endParaRPr lang="en-US" sz="2400" dirty="0">
                  <a:effectLst/>
                  <a:latin typeface="Courier New" panose="02070309020205020404" pitchFamily="49" charset="0"/>
                  <a:ea typeface="SimSun" panose="02010600030101010101" pitchFamily="2" charset="-122"/>
                </a:endParaRPr>
              </a:p>
              <a:p>
                <a:r>
                  <a:rPr lang="en-US" sz="2400" dirty="0">
                    <a:solidFill>
                      <a:srgbClr val="0000FF"/>
                    </a:solidFill>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solidFill>
                      <a:schemeClr val="tx1"/>
                    </a:solidFill>
                    <a:effectLst/>
                    <a:latin typeface="Times New Roman" panose="02020603050405020304" pitchFamily="18" charset="0"/>
                    <a:ea typeface="SimSun" panose="02010600030101010101" pitchFamily="2" charset="-122"/>
                  </a:rPr>
                  <a:t>If there is a path p from u to v, we say </a:t>
                </a:r>
                <a:r>
                  <a:rPr lang="en-US" sz="2400" dirty="0">
                    <a:solidFill>
                      <a:srgbClr val="0000FF"/>
                    </a:solidFill>
                    <a:effectLst/>
                    <a:latin typeface="Times New Roman" panose="02020603050405020304" pitchFamily="18" charset="0"/>
                    <a:ea typeface="SimSun" panose="02010600030101010101" pitchFamily="2" charset="-122"/>
                  </a:rPr>
                  <a:t>that v is reachable from u </a:t>
                </a:r>
                <a:r>
                  <a:rPr lang="en-US" sz="2400" dirty="0">
                    <a:solidFill>
                      <a:schemeClr val="tx1"/>
                    </a:solidFill>
                    <a:effectLst/>
                    <a:latin typeface="Times New Roman" panose="02020603050405020304" pitchFamily="18" charset="0"/>
                    <a:ea typeface="SimSun" panose="02010600030101010101" pitchFamily="2" charset="-122"/>
                  </a:rPr>
                  <a:t>via p, which we denote as u  </a:t>
                </a:r>
                <a14:m>
                  <m:oMath xmlns:m="http://schemas.openxmlformats.org/officeDocument/2006/math">
                    <m:box>
                      <m:boxPr>
                        <m:ctrlPr>
                          <a:rPr lang="en-US" sz="2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boxPr>
                      <m:e>
                        <m:groupChr>
                          <m:groupChrPr>
                            <m:chr m:val="→"/>
                            <m:vertJc m:val="bot"/>
                            <m:ctrlPr>
                              <a:rPr lang="en-US" sz="2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groupChrPr>
                          <m:e>
                            <m:r>
                              <a:rPr lang="en-US" sz="24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𝑝</m:t>
                            </m:r>
                          </m:e>
                        </m:groupChr>
                      </m:e>
                    </m:box>
                  </m:oMath>
                </a14:m>
                <a:r>
                  <a:rPr lang="en-US" sz="2400" dirty="0">
                    <a:solidFill>
                      <a:schemeClr val="tx1"/>
                    </a:solidFill>
                    <a:effectLst/>
                    <a:latin typeface="Times New Roman" panose="02020603050405020304" pitchFamily="18" charset="0"/>
                    <a:ea typeface="SimSun" panose="02010600030101010101" pitchFamily="2" charset="-122"/>
                  </a:rPr>
                  <a:t>  v  if G is directed.</a:t>
                </a:r>
                <a:endParaRPr lang="en-US" sz="2400" dirty="0">
                  <a:solidFill>
                    <a:schemeClr val="tx1"/>
                  </a:solidFill>
                  <a:effectLst/>
                  <a:latin typeface="Courier New" panose="02070309020205020404" pitchFamily="49" charset="0"/>
                  <a:ea typeface="SimSun" panose="02010600030101010101" pitchFamily="2" charset="-122"/>
                </a:endParaRPr>
              </a:p>
              <a:p>
                <a:r>
                  <a:rPr lang="en-US" sz="2400" dirty="0">
                    <a:solidFill>
                      <a:srgbClr val="0000FF"/>
                    </a:solidFill>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 path is said to be </a:t>
                </a:r>
                <a:r>
                  <a:rPr lang="en-US" sz="2400" i="1" dirty="0">
                    <a:solidFill>
                      <a:srgbClr val="0000FF"/>
                    </a:solidFill>
                    <a:effectLst/>
                    <a:latin typeface="Times New Roman" panose="02020603050405020304" pitchFamily="18" charset="0"/>
                    <a:ea typeface="SimSun" panose="02010600030101010101" pitchFamily="2" charset="-122"/>
                  </a:rPr>
                  <a:t>simple</a:t>
                </a:r>
                <a:r>
                  <a:rPr lang="en-US" sz="2400" dirty="0">
                    <a:effectLst/>
                    <a:latin typeface="Times New Roman" panose="02020603050405020304" pitchFamily="18" charset="0"/>
                    <a:ea typeface="SimSun" panose="02010600030101010101" pitchFamily="2" charset="-122"/>
                  </a:rPr>
                  <a:t>, if </a:t>
                </a:r>
                <a:r>
                  <a:rPr lang="en-US" sz="2400" dirty="0">
                    <a:solidFill>
                      <a:srgbClr val="0000FF"/>
                    </a:solidFill>
                    <a:effectLst/>
                    <a:latin typeface="Times New Roman" panose="02020603050405020304" pitchFamily="18" charset="0"/>
                    <a:ea typeface="SimSun" panose="02010600030101010101" pitchFamily="2" charset="-122"/>
                  </a:rPr>
                  <a:t>all vertices of a path are distinct</a:t>
                </a:r>
                <a:endParaRPr lang="en-US" sz="2400" dirty="0">
                  <a:effectLst/>
                  <a:latin typeface="Courier New" panose="02070309020205020404" pitchFamily="49" charset="0"/>
                  <a:ea typeface="SimSun" panose="02010600030101010101" pitchFamily="2" charset="-122"/>
                </a:endParaRPr>
              </a:p>
              <a:p>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P</a:t>
                </a:r>
                <a:r>
                  <a:rPr lang="en-US" sz="2400" baseline="-25000" dirty="0" err="1">
                    <a:effectLst/>
                    <a:latin typeface="Times New Roman" panose="02020603050405020304" pitchFamily="18" charset="0"/>
                    <a:ea typeface="SimSun" panose="02010600030101010101" pitchFamily="2" charset="-122"/>
                  </a:rPr>
                  <a:t>simple</a:t>
                </a:r>
                <a:r>
                  <a:rPr lang="en-US" sz="2400" dirty="0">
                    <a:effectLst/>
                    <a:latin typeface="Times New Roman" panose="02020603050405020304" pitchFamily="18" charset="0"/>
                    <a:ea typeface="SimSun" panose="02010600030101010101" pitchFamily="2" charset="-122"/>
                  </a:rPr>
                  <a:t> = { u =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u</a:t>
                </a:r>
                <a:r>
                  <a:rPr lang="en-US" sz="2400" baseline="-25000" dirty="0">
                    <a:effectLst/>
                    <a:latin typeface="Times New Roman" panose="02020603050405020304" pitchFamily="18" charset="0"/>
                    <a:ea typeface="SimSun" panose="02010600030101010101" pitchFamily="2" charset="-122"/>
                  </a:rPr>
                  <a:t>n</a:t>
                </a:r>
                <a:r>
                  <a:rPr lang="en-US" sz="2400" dirty="0">
                    <a:effectLst/>
                    <a:latin typeface="Times New Roman" panose="02020603050405020304" pitchFamily="18" charset="0"/>
                    <a:ea typeface="SimSun" panose="02010600030101010101" pitchFamily="2" charset="-122"/>
                  </a:rPr>
                  <a:t> = v |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 </m:t>
                    </m:r>
                  </m:oMath>
                </a14:m>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j</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V and  </a:t>
                </a:r>
              </a:p>
              <a:p>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E,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 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j</a:t>
                </a:r>
                <a:r>
                  <a:rPr lang="en-US" sz="2400" dirty="0">
                    <a:effectLst/>
                    <a:latin typeface="Times New Roman" panose="02020603050405020304" pitchFamily="18" charset="0"/>
                    <a:ea typeface="SimSun" panose="02010600030101010101" pitchFamily="2" charset="-122"/>
                  </a:rPr>
                  <a:t> }.</a:t>
                </a:r>
              </a:p>
              <a:p>
                <a:pPr marL="800100" lvl="1" indent="-342900">
                  <a:spcBef>
                    <a:spcPts val="1200"/>
                  </a:spcBef>
                  <a:buFont typeface="Arial" panose="020B0604020202020204" pitchFamily="34" charset="0"/>
                  <a:buChar char="•"/>
                </a:pP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 u</a:t>
                </a:r>
                <a:r>
                  <a:rPr lang="en-US" sz="2400" baseline="-25000" dirty="0">
                    <a:solidFill>
                      <a:srgbClr val="0000FF"/>
                    </a:solidFill>
                    <a:latin typeface="Times New Roman" panose="02020603050405020304" pitchFamily="18" charset="0"/>
                    <a:ea typeface="SimSun" panose="02010600030101010101" pitchFamily="2" charset="-122"/>
                  </a:rPr>
                  <a:t>i+1</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j</a:t>
                </a:r>
                <a:r>
                  <a:rPr lang="en-US" sz="2400" dirty="0">
                    <a:solidFill>
                      <a:srgbClr val="0000FF"/>
                    </a:solidFill>
                    <a:latin typeface="Times New Roman" panose="02020603050405020304" pitchFamily="18" charset="0"/>
                    <a:ea typeface="SimSun" panose="02010600030101010101" pitchFamily="2" charset="-122"/>
                  </a:rPr>
                  <a:t> implies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j</a:t>
                </a:r>
                <a:r>
                  <a:rPr lang="en-US" sz="2400" dirty="0">
                    <a:solidFill>
                      <a:srgbClr val="0000FF"/>
                    </a:solidFill>
                    <a:latin typeface="Times New Roman" panose="02020603050405020304" pitchFamily="18" charset="0"/>
                    <a:ea typeface="SimSun" panose="02010600030101010101" pitchFamily="2" charset="-122"/>
                  </a:rPr>
                  <a:t>. This rules out a cyclic.</a:t>
                </a:r>
                <a:endParaRPr lang="en-US" sz="2400" dirty="0"/>
              </a:p>
              <a:p>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17132" y="1348852"/>
                <a:ext cx="9191133" cy="5144101"/>
              </a:xfrm>
              <a:prstGeom prst="rect">
                <a:avLst/>
              </a:prstGeom>
              <a:blipFill>
                <a:blip r:embed="rId2"/>
                <a:stretch>
                  <a:fillRect l="-995" t="-948"/>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5479664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449421"/>
            <a:ext cx="8828843" cy="4730334"/>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The following simple algorithm topologically sorts a dag:</a:t>
            </a: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a:lnSpc>
                <a:spcPct val="115000"/>
              </a:lnSpc>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Topological-Sort (G)</a:t>
            </a:r>
          </a:p>
          <a:p>
            <a:pPr marL="457200" marR="0" lvl="0" indent="-457200">
              <a:lnSpc>
                <a:spcPct val="115000"/>
              </a:lnSpc>
              <a:spcBef>
                <a:spcPts val="0"/>
              </a:spcBef>
              <a:spcAft>
                <a:spcPts val="0"/>
              </a:spcAft>
              <a:buFont typeface="+mj-lt"/>
              <a:buAutoNum type="arabicPeriod"/>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Call DFS(G) to compute finishing time finish[v] for each vertex v.</a:t>
            </a:r>
          </a:p>
          <a:p>
            <a:pPr marL="457200" marR="0" lvl="0" indent="-457200">
              <a:lnSpc>
                <a:spcPct val="115000"/>
              </a:lnSpc>
              <a:spcBef>
                <a:spcPts val="0"/>
              </a:spcBef>
              <a:spcAft>
                <a:spcPts val="0"/>
              </a:spcAft>
              <a:buFont typeface="+mj-lt"/>
              <a:buAutoNum type="arabicPeriod"/>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As each vertex is finished, insert it onto the front of a linked list.</a:t>
            </a:r>
          </a:p>
          <a:p>
            <a:pPr marL="457200" marR="0" lvl="0" indent="-457200">
              <a:lnSpc>
                <a:spcPct val="115000"/>
              </a:lnSpc>
              <a:spcBef>
                <a:spcPts val="0"/>
              </a:spcBef>
              <a:spcAft>
                <a:spcPts val="0"/>
              </a:spcAft>
              <a:buFont typeface="+mj-lt"/>
              <a:buAutoNum type="arabicPeriod"/>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Return the linked list of vertices.</a:t>
            </a: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We can perform a topological sort in time Θ(V + E), since DFS</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takes Θ(V + E) time and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takes O(1) time to insert each of the |V| vertices onto the front of the linked list.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A4825C83-8977-4015-9153-6C6B173DF6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803" y="1762990"/>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5EC2A48-2A7E-490E-AEB6-0F16ACAAA02D}"/>
              </a:ext>
            </a:extLst>
          </p:cNvPr>
          <p:cNvSpPr/>
          <p:nvPr/>
        </p:nvSpPr>
        <p:spPr>
          <a:xfrm>
            <a:off x="1349406" y="540013"/>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199039794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779" y="1914740"/>
            <a:ext cx="8699455" cy="3028521"/>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We prove the correctness of this algorithm using the following key lemma characterizing directed acyclic graphs.</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Lemma  3.7</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A directed graph G is acyclic if and only if a DFS of G yields no back edges.</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23CEE059-6974-4F5E-9D78-AB7E25FFD67A}"/>
              </a:ext>
            </a:extLst>
          </p:cNvPr>
          <p:cNvSpPr/>
          <p:nvPr/>
        </p:nvSpPr>
        <p:spPr>
          <a:xfrm>
            <a:off x="1635543" y="883263"/>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250745003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950510" y="1758923"/>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a:t>
            </a:r>
            <a:endParaRPr lang="en-US" altLang="zh-CN" sz="2400" dirty="0">
              <a:latin typeface="Times New Roman" panose="02020603050405020304" pitchFamily="18" charset="0"/>
              <a:cs typeface="Times New Roman" panose="02020603050405020304" pitchFamily="18" charset="0"/>
            </a:endParaRPr>
          </a:p>
        </p:txBody>
      </p:sp>
      <p:sp>
        <p:nvSpPr>
          <p:cNvPr id="3" name="Oval 437"/>
          <p:cNvSpPr>
            <a:spLocks noChangeArrowheads="1"/>
          </p:cNvSpPr>
          <p:nvPr/>
        </p:nvSpPr>
        <p:spPr bwMode="auto">
          <a:xfrm>
            <a:off x="3523337" y="1758923"/>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b</a:t>
            </a:r>
            <a:endParaRPr lang="en-US" altLang="zh-CN" sz="2400" dirty="0">
              <a:latin typeface="Times New Roman" panose="02020603050405020304" pitchFamily="18" charset="0"/>
              <a:cs typeface="Times New Roman" panose="02020603050405020304" pitchFamily="18" charset="0"/>
            </a:endParaRPr>
          </a:p>
        </p:txBody>
      </p:sp>
      <p:sp>
        <p:nvSpPr>
          <p:cNvPr id="4" name="Oval 437"/>
          <p:cNvSpPr>
            <a:spLocks noChangeArrowheads="1"/>
          </p:cNvSpPr>
          <p:nvPr/>
        </p:nvSpPr>
        <p:spPr bwMode="auto">
          <a:xfrm>
            <a:off x="2759857" y="2985521"/>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c</a:t>
            </a:r>
            <a:endParaRPr lang="en-US" altLang="zh-CN" sz="2400" dirty="0">
              <a:latin typeface="Times New Roman" panose="02020603050405020304" pitchFamily="18" charset="0"/>
              <a:cs typeface="Times New Roman" panose="02020603050405020304" pitchFamily="18" charset="0"/>
            </a:endParaRPr>
          </a:p>
        </p:txBody>
      </p:sp>
      <p:sp>
        <p:nvSpPr>
          <p:cNvPr id="5" name="Oval 437"/>
          <p:cNvSpPr>
            <a:spLocks noChangeArrowheads="1"/>
          </p:cNvSpPr>
          <p:nvPr/>
        </p:nvSpPr>
        <p:spPr bwMode="auto">
          <a:xfrm>
            <a:off x="2759857" y="4016810"/>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d</a:t>
            </a:r>
            <a:endParaRPr lang="en-US" altLang="zh-CN" sz="2400" dirty="0">
              <a:latin typeface="Times New Roman" panose="02020603050405020304" pitchFamily="18" charset="0"/>
              <a:cs typeface="Times New Roman" panose="02020603050405020304" pitchFamily="18" charset="0"/>
            </a:endParaRPr>
          </a:p>
        </p:txBody>
      </p:sp>
      <p:sp>
        <p:nvSpPr>
          <p:cNvPr id="6" name="Oval 437"/>
          <p:cNvSpPr>
            <a:spLocks noChangeArrowheads="1"/>
          </p:cNvSpPr>
          <p:nvPr/>
        </p:nvSpPr>
        <p:spPr bwMode="auto">
          <a:xfrm>
            <a:off x="2759857" y="5048099"/>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e</a:t>
            </a:r>
            <a:endParaRPr lang="en-US" altLang="zh-CN" sz="2400" dirty="0">
              <a:latin typeface="Times New Roman" panose="02020603050405020304" pitchFamily="18" charset="0"/>
              <a:cs typeface="Times New Roman" panose="02020603050405020304" pitchFamily="18" charset="0"/>
            </a:endParaRPr>
          </a:p>
        </p:txBody>
      </p:sp>
      <p:cxnSp>
        <p:nvCxnSpPr>
          <p:cNvPr id="8" name="Straight Arrow Connector 7"/>
          <p:cNvCxnSpPr>
            <a:stCxn id="2" idx="7"/>
            <a:endCxn id="3" idx="1"/>
          </p:cNvCxnSpPr>
          <p:nvPr/>
        </p:nvCxnSpPr>
        <p:spPr>
          <a:xfrm>
            <a:off x="2438939" y="1830560"/>
            <a:ext cx="11681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a:endCxn id="2" idx="6"/>
          </p:cNvCxnSpPr>
          <p:nvPr/>
        </p:nvCxnSpPr>
        <p:spPr>
          <a:xfrm flipH="1">
            <a:off x="2522740" y="2003507"/>
            <a:ext cx="10005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flipH="1">
            <a:off x="3045972" y="2237846"/>
            <a:ext cx="714483" cy="7476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4" idx="0"/>
          </p:cNvCxnSpPr>
          <p:nvPr/>
        </p:nvCxnSpPr>
        <p:spPr>
          <a:xfrm>
            <a:off x="2329882" y="2237845"/>
            <a:ext cx="716090" cy="7476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4"/>
            <a:endCxn id="6" idx="0"/>
          </p:cNvCxnSpPr>
          <p:nvPr/>
        </p:nvCxnSpPr>
        <p:spPr>
          <a:xfrm>
            <a:off x="3045972" y="4505977"/>
            <a:ext cx="0" cy="5421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0"/>
            <a:endCxn id="4" idx="4"/>
          </p:cNvCxnSpPr>
          <p:nvPr/>
        </p:nvCxnSpPr>
        <p:spPr>
          <a:xfrm flipV="1">
            <a:off x="3045972" y="3474688"/>
            <a:ext cx="0" cy="5421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437"/>
          <p:cNvSpPr>
            <a:spLocks noChangeArrowheads="1"/>
          </p:cNvSpPr>
          <p:nvPr/>
        </p:nvSpPr>
        <p:spPr bwMode="auto">
          <a:xfrm>
            <a:off x="6825831" y="1748678"/>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a:t>
            </a:r>
            <a:endParaRPr lang="en-US" altLang="zh-CN" sz="2400" dirty="0">
              <a:latin typeface="Times New Roman" panose="02020603050405020304" pitchFamily="18" charset="0"/>
              <a:cs typeface="Times New Roman" panose="02020603050405020304" pitchFamily="18" charset="0"/>
            </a:endParaRPr>
          </a:p>
        </p:txBody>
      </p:sp>
      <p:sp>
        <p:nvSpPr>
          <p:cNvPr id="23" name="Oval 437"/>
          <p:cNvSpPr>
            <a:spLocks noChangeArrowheads="1"/>
          </p:cNvSpPr>
          <p:nvPr/>
        </p:nvSpPr>
        <p:spPr bwMode="auto">
          <a:xfrm>
            <a:off x="6831581" y="2985520"/>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b</a:t>
            </a:r>
            <a:endParaRPr lang="en-US" altLang="zh-CN" sz="2400" dirty="0">
              <a:latin typeface="Times New Roman" panose="02020603050405020304" pitchFamily="18" charset="0"/>
              <a:cs typeface="Times New Roman" panose="02020603050405020304" pitchFamily="18" charset="0"/>
            </a:endParaRPr>
          </a:p>
        </p:txBody>
      </p:sp>
      <p:sp>
        <p:nvSpPr>
          <p:cNvPr id="24" name="Oval 437"/>
          <p:cNvSpPr>
            <a:spLocks noChangeArrowheads="1"/>
          </p:cNvSpPr>
          <p:nvPr/>
        </p:nvSpPr>
        <p:spPr bwMode="auto">
          <a:xfrm>
            <a:off x="6825748" y="4214772"/>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c</a:t>
            </a:r>
            <a:endParaRPr lang="en-US" altLang="zh-CN" sz="2400" dirty="0">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8063546" y="1758923"/>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d</a:t>
            </a:r>
            <a:endParaRPr lang="en-US" altLang="zh-CN" sz="2400" dirty="0">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8033492" y="3003138"/>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e</a:t>
            </a:r>
            <a:endParaRPr lang="en-US" altLang="zh-CN" sz="2400" dirty="0">
              <a:latin typeface="Times New Roman" panose="02020603050405020304" pitchFamily="18" charset="0"/>
              <a:cs typeface="Times New Roman" panose="02020603050405020304" pitchFamily="18" charset="0"/>
            </a:endParaRPr>
          </a:p>
        </p:txBody>
      </p:sp>
      <p:cxnSp>
        <p:nvCxnSpPr>
          <p:cNvPr id="27" name="Straight Arrow Connector 26"/>
          <p:cNvCxnSpPr>
            <a:endCxn id="23" idx="0"/>
          </p:cNvCxnSpPr>
          <p:nvPr/>
        </p:nvCxnSpPr>
        <p:spPr>
          <a:xfrm>
            <a:off x="7111863" y="2248090"/>
            <a:ext cx="5833" cy="737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111863" y="3464793"/>
            <a:ext cx="5833" cy="737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319607" y="2268627"/>
            <a:ext cx="5833" cy="737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flipH="1">
            <a:off x="7111863" y="2248090"/>
            <a:ext cx="1237798" cy="1966682"/>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4" idx="0"/>
          </p:cNvCxnSpPr>
          <p:nvPr/>
        </p:nvCxnSpPr>
        <p:spPr>
          <a:xfrm>
            <a:off x="6117098" y="2494625"/>
            <a:ext cx="994765" cy="172014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2" idx="2"/>
          </p:cNvCxnSpPr>
          <p:nvPr/>
        </p:nvCxnSpPr>
        <p:spPr>
          <a:xfrm flipH="1">
            <a:off x="6117098" y="1993262"/>
            <a:ext cx="708733" cy="51024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1"/>
            <a:endCxn id="22" idx="3"/>
          </p:cNvCxnSpPr>
          <p:nvPr/>
        </p:nvCxnSpPr>
        <p:spPr>
          <a:xfrm flipH="1" flipV="1">
            <a:off x="6909632" y="2166208"/>
            <a:ext cx="5750" cy="890949"/>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358569" y="3659350"/>
            <a:ext cx="1220060" cy="369332"/>
          </a:xfrm>
          <a:prstGeom prst="rect">
            <a:avLst/>
          </a:prstGeom>
        </p:spPr>
        <p:txBody>
          <a:bodyPr wrap="square">
            <a:spAutoFit/>
          </a:bodyPr>
          <a:lstStyle/>
          <a:p>
            <a:r>
              <a:rPr lang="en-US" b="1" dirty="0">
                <a:latin typeface="Times New Roman" panose="02020603050405020304" pitchFamily="18" charset="0"/>
                <a:ea typeface="SimSun" panose="02010600030101010101" pitchFamily="2" charset="-122"/>
                <a:cs typeface="Times New Roman" panose="02020603050405020304" pitchFamily="18" charset="0"/>
              </a:rPr>
              <a:t>cross-edge</a:t>
            </a:r>
            <a:endParaRPr lang="en-US" dirty="0">
              <a:latin typeface="Times New Roman" panose="02020603050405020304" pitchFamily="18" charset="0"/>
              <a:cs typeface="Times New Roman" panose="02020603050405020304" pitchFamily="18" charset="0"/>
            </a:endParaRPr>
          </a:p>
        </p:txBody>
      </p:sp>
      <p:sp>
        <p:nvSpPr>
          <p:cNvPr id="42" name="Rectangle 41"/>
          <p:cNvSpPr/>
          <p:nvPr/>
        </p:nvSpPr>
        <p:spPr>
          <a:xfrm>
            <a:off x="5019139" y="3014380"/>
            <a:ext cx="1520494" cy="369332"/>
          </a:xfrm>
          <a:prstGeom prst="rect">
            <a:avLst/>
          </a:prstGeom>
        </p:spPr>
        <p:txBody>
          <a:bodyPr wrap="square">
            <a:spAutoFit/>
          </a:bodyPr>
          <a:lstStyle/>
          <a:p>
            <a:r>
              <a:rPr lang="en-US" b="1" dirty="0">
                <a:latin typeface="Times New Roman" panose="02020603050405020304" pitchFamily="18" charset="0"/>
                <a:ea typeface="SimSun" panose="02010600030101010101" pitchFamily="2" charset="-122"/>
                <a:cs typeface="Times New Roman" panose="02020603050405020304" pitchFamily="18" charset="0"/>
              </a:rPr>
              <a:t>forward-edge</a:t>
            </a:r>
            <a:endParaRPr lang="en-US" dirty="0">
              <a:latin typeface="Times New Roman" panose="02020603050405020304" pitchFamily="18" charset="0"/>
              <a:cs typeface="Times New Roman" panose="02020603050405020304" pitchFamily="18" charset="0"/>
            </a:endParaRPr>
          </a:p>
        </p:txBody>
      </p:sp>
      <p:sp>
        <p:nvSpPr>
          <p:cNvPr id="43" name="Rectangle 42"/>
          <p:cNvSpPr/>
          <p:nvPr/>
        </p:nvSpPr>
        <p:spPr>
          <a:xfrm>
            <a:off x="5619565" y="2474489"/>
            <a:ext cx="1349241" cy="369332"/>
          </a:xfrm>
          <a:prstGeom prst="rect">
            <a:avLst/>
          </a:prstGeom>
        </p:spPr>
        <p:txBody>
          <a:bodyPr wrap="square">
            <a:spAutoFit/>
          </a:bodyPr>
          <a:lstStyle/>
          <a:p>
            <a:r>
              <a:rPr lang="en-US" b="1" dirty="0">
                <a:latin typeface="Times New Roman" panose="02020603050405020304" pitchFamily="18" charset="0"/>
                <a:ea typeface="SimSun" panose="02010600030101010101" pitchFamily="2" charset="-122"/>
                <a:cs typeface="Times New Roman" panose="02020603050405020304" pitchFamily="18" charset="0"/>
              </a:rPr>
              <a:t>black-edge</a:t>
            </a:r>
            <a:endParaRPr lang="en-US" dirty="0">
              <a:latin typeface="Times New Roman" panose="02020603050405020304" pitchFamily="18" charset="0"/>
              <a:cs typeface="Times New Roman" panose="02020603050405020304" pitchFamily="18" charset="0"/>
            </a:endParaRPr>
          </a:p>
        </p:txBody>
      </p:sp>
      <p:sp>
        <p:nvSpPr>
          <p:cNvPr id="44" name="Rectangle 43"/>
          <p:cNvSpPr/>
          <p:nvPr/>
        </p:nvSpPr>
        <p:spPr>
          <a:xfrm>
            <a:off x="1311751" y="959253"/>
            <a:ext cx="3106941" cy="461665"/>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Figure 3.20 (a) Digraph</a:t>
            </a:r>
            <a:endParaRPr lang="en-US" sz="2400" dirty="0"/>
          </a:p>
        </p:txBody>
      </p:sp>
      <p:sp>
        <p:nvSpPr>
          <p:cNvPr id="45" name="Rectangle 44"/>
          <p:cNvSpPr/>
          <p:nvPr/>
        </p:nvSpPr>
        <p:spPr>
          <a:xfrm>
            <a:off x="5255740" y="662045"/>
            <a:ext cx="5425718"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(b)  DFS forest of the digraph for the DFS traversal started at </a:t>
            </a:r>
            <a:r>
              <a:rPr lang="en-US" sz="2400" b="1" dirty="0">
                <a:latin typeface="Times New Roman" panose="02020603050405020304" pitchFamily="18" charset="0"/>
                <a:ea typeface="SimSun" panose="02010600030101010101" pitchFamily="2" charset="-122"/>
              </a:rPr>
              <a:t>a</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p:sp>
        <p:nvSpPr>
          <p:cNvPr id="46" name="Rectangle 45"/>
          <p:cNvSpPr/>
          <p:nvPr/>
        </p:nvSpPr>
        <p:spPr>
          <a:xfrm>
            <a:off x="3518837" y="3539364"/>
            <a:ext cx="2952586" cy="3046988"/>
          </a:xfrm>
          <a:prstGeom prst="rect">
            <a:avLst/>
          </a:prstGeom>
          <a:ln>
            <a:solidFill>
              <a:schemeClr val="tx1"/>
            </a:solidFill>
          </a:ln>
        </p:spPr>
        <p:txBody>
          <a:bodyPr wrap="square">
            <a:spAutoFit/>
          </a:bodyPr>
          <a:lstStyle/>
          <a:p>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adjacency list</a:t>
            </a:r>
            <a:r>
              <a:rPr lang="en-US" sz="2400" dirty="0">
                <a:latin typeface="Times New Roman" panose="02020603050405020304" pitchFamily="18" charset="0"/>
                <a:ea typeface="SimSun" panose="02010600030101010101" pitchFamily="2" charset="-122"/>
              </a:rPr>
              <a:t> for the digraph in Figure 3.20 is as follows:</a:t>
            </a:r>
            <a:endParaRPr lang="en-US" sz="2400" dirty="0">
              <a:latin typeface="Courier New" panose="02070309020205020404" pitchFamily="49" charset="0"/>
              <a:ea typeface="SimSun" panose="02010600030101010101" pitchFamily="2" charset="-122"/>
            </a:endParaRPr>
          </a:p>
          <a:p>
            <a:pPr marL="457200" indent="-457200"/>
            <a:r>
              <a:rPr lang="en-US" sz="2400" b="1" dirty="0">
                <a:solidFill>
                  <a:srgbClr val="0000FF"/>
                </a:solidFill>
                <a:latin typeface="Times New Roman" panose="02020603050405020304" pitchFamily="18" charset="0"/>
                <a:ea typeface="SimSun" panose="02010600030101010101" pitchFamily="2" charset="-122"/>
              </a:rPr>
              <a:t>	a → b → c</a:t>
            </a:r>
            <a:endParaRPr lang="en-US" sz="2400" dirty="0">
              <a:latin typeface="Courier New" panose="02070309020205020404" pitchFamily="49" charset="0"/>
              <a:ea typeface="SimSun" panose="02010600030101010101" pitchFamily="2" charset="-122"/>
            </a:endParaRPr>
          </a:p>
          <a:p>
            <a:pPr marL="457200" indent="-457200"/>
            <a:r>
              <a:rPr lang="en-US" sz="2400" b="1" dirty="0">
                <a:solidFill>
                  <a:srgbClr val="0000FF"/>
                </a:solidFill>
                <a:latin typeface="Times New Roman" panose="02020603050405020304" pitchFamily="18" charset="0"/>
                <a:ea typeface="SimSun" panose="02010600030101010101" pitchFamily="2" charset="-122"/>
              </a:rPr>
              <a:t>	b → a → c</a:t>
            </a:r>
            <a:endParaRPr lang="en-US" sz="2400" dirty="0">
              <a:latin typeface="Courier New" panose="02070309020205020404" pitchFamily="49" charset="0"/>
              <a:ea typeface="SimSun" panose="02010600030101010101" pitchFamily="2" charset="-122"/>
            </a:endParaRPr>
          </a:p>
          <a:p>
            <a:pPr marL="457200" indent="-457200"/>
            <a:r>
              <a:rPr lang="en-US" sz="2400" b="1" dirty="0">
                <a:solidFill>
                  <a:srgbClr val="0000FF"/>
                </a:solidFill>
                <a:latin typeface="Times New Roman" panose="02020603050405020304" pitchFamily="18" charset="0"/>
                <a:ea typeface="SimSun" panose="02010600030101010101" pitchFamily="2" charset="-122"/>
              </a:rPr>
              <a:t>	c</a:t>
            </a:r>
            <a:endParaRPr lang="en-US" sz="2400" dirty="0">
              <a:latin typeface="Courier New" panose="02070309020205020404" pitchFamily="49" charset="0"/>
              <a:ea typeface="SimSun" panose="02010600030101010101" pitchFamily="2" charset="-122"/>
            </a:endParaRPr>
          </a:p>
          <a:p>
            <a:pPr marL="457200" indent="-457200"/>
            <a:r>
              <a:rPr lang="en-US" sz="2400" b="1" dirty="0">
                <a:solidFill>
                  <a:srgbClr val="0000FF"/>
                </a:solidFill>
                <a:latin typeface="Times New Roman" panose="02020603050405020304" pitchFamily="18" charset="0"/>
                <a:ea typeface="SimSun" panose="02010600030101010101" pitchFamily="2" charset="-122"/>
              </a:rPr>
              <a:t>	d → c → e</a:t>
            </a:r>
            <a:endParaRPr lang="en-US" sz="2400" dirty="0">
              <a:latin typeface="Courier New" panose="02070309020205020404" pitchFamily="49" charset="0"/>
              <a:ea typeface="SimSun" panose="02010600030101010101" pitchFamily="2" charset="-122"/>
            </a:endParaRPr>
          </a:p>
          <a:p>
            <a:pPr marL="457200" indent="-457200"/>
            <a:r>
              <a:rPr lang="en-US" sz="2400" b="1" dirty="0">
                <a:solidFill>
                  <a:srgbClr val="0000FF"/>
                </a:solidFill>
                <a:latin typeface="Times New Roman" panose="02020603050405020304" pitchFamily="18" charset="0"/>
                <a:ea typeface="SimSun" panose="02010600030101010101" pitchFamily="2" charset="-122"/>
              </a:rPr>
              <a:t>	e</a:t>
            </a:r>
            <a:endParaRPr lang="en-US" sz="2400" dirty="0">
              <a:effectLst/>
              <a:latin typeface="Courier New" panose="02070309020205020404" pitchFamily="49" charset="0"/>
              <a:ea typeface="SimSun" panose="02010600030101010101" pitchFamily="2" charset="-122"/>
            </a:endParaRPr>
          </a:p>
        </p:txBody>
      </p:sp>
      <p:sp>
        <p:nvSpPr>
          <p:cNvPr id="47" name="TextBox 46"/>
          <p:cNvSpPr txBox="1"/>
          <p:nvPr/>
        </p:nvSpPr>
        <p:spPr>
          <a:xfrm>
            <a:off x="8819502" y="2689854"/>
            <a:ext cx="2646643" cy="2677656"/>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Apply DFS traversal algorithms for traversing digraph</a:t>
            </a:r>
          </a:p>
          <a:p>
            <a:r>
              <a:rPr lang="en-US" sz="2400"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31</a:t>
            </a:r>
          </a:p>
          <a:p>
            <a:r>
              <a:rPr lang="en-US" sz="2400" dirty="0">
                <a:latin typeface="Times New Roman" panose="02020603050405020304" pitchFamily="18" charset="0"/>
                <a:cs typeface="Times New Roman" panose="02020603050405020304" pitchFamily="18" charset="0"/>
              </a:rPr>
              <a:t>b</a:t>
            </a:r>
            <a:r>
              <a:rPr lang="en-US" sz="2400" baseline="-25000" dirty="0">
                <a:latin typeface="Times New Roman" panose="02020603050405020304" pitchFamily="18" charset="0"/>
                <a:cs typeface="Times New Roman" panose="02020603050405020304" pitchFamily="18" charset="0"/>
              </a:rPr>
              <a:t>22</a:t>
            </a:r>
            <a:r>
              <a:rPr lang="en-US" sz="2400" dirty="0">
                <a:latin typeface="Times New Roman" panose="02020603050405020304" pitchFamily="18" charset="0"/>
                <a:cs typeface="Times New Roman" panose="02020603050405020304" pitchFamily="18" charset="0"/>
              </a:rPr>
              <a:t> 	e</a:t>
            </a:r>
            <a:r>
              <a:rPr lang="en-US" sz="2400" baseline="-25000" dirty="0">
                <a:latin typeface="Times New Roman" panose="02020603050405020304" pitchFamily="18" charset="0"/>
                <a:cs typeface="Times New Roman" panose="02020603050405020304" pitchFamily="18" charset="0"/>
              </a:rPr>
              <a:t>54</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d</a:t>
            </a:r>
            <a:r>
              <a:rPr lang="en-US" sz="2400" baseline="-25000" dirty="0">
                <a:latin typeface="Times New Roman" panose="02020603050405020304" pitchFamily="18" charset="0"/>
                <a:cs typeface="Times New Roman" panose="02020603050405020304" pitchFamily="18" charset="0"/>
              </a:rPr>
              <a:t>45</a:t>
            </a:r>
            <a:r>
              <a:rPr lang="en-US" sz="2400"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A8182AA2-F762-42F2-963A-05AF499271F6}"/>
              </a:ext>
            </a:extLst>
          </p:cNvPr>
          <p:cNvSpPr/>
          <p:nvPr/>
        </p:nvSpPr>
        <p:spPr>
          <a:xfrm>
            <a:off x="417408" y="1493042"/>
            <a:ext cx="1191352" cy="369332"/>
          </a:xfrm>
          <a:prstGeom prst="rect">
            <a:avLst/>
          </a:prstGeom>
        </p:spPr>
        <p:txBody>
          <a:bodyPr wrap="none">
            <a:spAutoFit/>
          </a:bodyPr>
          <a:lstStyle/>
          <a:p>
            <a:r>
              <a:rPr lang="en-US" strike="sngStrike" dirty="0">
                <a:latin typeface="Times New Roman" panose="02020603050405020304" pitchFamily="18" charset="0"/>
                <a:ea typeface="SimSun" panose="02010600030101010101" pitchFamily="2" charset="-122"/>
              </a:rPr>
              <a:t>Figure 3.8 </a:t>
            </a:r>
            <a:endParaRPr lang="en-US" strike="sngStrike" dirty="0"/>
          </a:p>
        </p:txBody>
      </p:sp>
      <p:sp>
        <p:nvSpPr>
          <p:cNvPr id="11" name="TextBox 10">
            <a:extLst>
              <a:ext uri="{FF2B5EF4-FFF2-40B4-BE49-F238E27FC236}">
                <a16:creationId xmlns:a16="http://schemas.microsoft.com/office/drawing/2014/main" id="{D91BAD32-411B-4416-B3A3-71A1B4F62B84}"/>
              </a:ext>
            </a:extLst>
          </p:cNvPr>
          <p:cNvSpPr txBox="1"/>
          <p:nvPr/>
        </p:nvSpPr>
        <p:spPr>
          <a:xfrm>
            <a:off x="7968599" y="5425457"/>
            <a:ext cx="377182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Push-onto order is a b c d e.</a:t>
            </a:r>
          </a:p>
          <a:p>
            <a:r>
              <a:rPr lang="en-US" sz="2400" dirty="0">
                <a:latin typeface="Times New Roman" panose="02020603050405020304" pitchFamily="18" charset="0"/>
                <a:cs typeface="Times New Roman" panose="02020603050405020304" pitchFamily="18" charset="0"/>
              </a:rPr>
              <a:t>Pop-off order is c b a e d.</a:t>
            </a:r>
          </a:p>
        </p:txBody>
      </p:sp>
    </p:spTree>
    <p:extLst>
      <p:ext uri="{BB962C8B-B14F-4D97-AF65-F5344CB8AC3E}">
        <p14:creationId xmlns:p14="http://schemas.microsoft.com/office/powerpoint/2010/main" val="45911226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950510" y="1758923"/>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a:t>
            </a:r>
            <a:endParaRPr lang="en-US" altLang="zh-CN" sz="2400" dirty="0">
              <a:latin typeface="Times New Roman" panose="02020603050405020304" pitchFamily="18" charset="0"/>
              <a:cs typeface="Times New Roman" panose="02020603050405020304" pitchFamily="18" charset="0"/>
            </a:endParaRPr>
          </a:p>
        </p:txBody>
      </p:sp>
      <p:sp>
        <p:nvSpPr>
          <p:cNvPr id="3" name="Oval 437"/>
          <p:cNvSpPr>
            <a:spLocks noChangeArrowheads="1"/>
          </p:cNvSpPr>
          <p:nvPr/>
        </p:nvSpPr>
        <p:spPr bwMode="auto">
          <a:xfrm>
            <a:off x="3523337" y="1758923"/>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b</a:t>
            </a:r>
            <a:endParaRPr lang="en-US" altLang="zh-CN" sz="2400" dirty="0">
              <a:latin typeface="Times New Roman" panose="02020603050405020304" pitchFamily="18" charset="0"/>
              <a:cs typeface="Times New Roman" panose="02020603050405020304" pitchFamily="18" charset="0"/>
            </a:endParaRPr>
          </a:p>
        </p:txBody>
      </p:sp>
      <p:sp>
        <p:nvSpPr>
          <p:cNvPr id="4" name="Oval 437"/>
          <p:cNvSpPr>
            <a:spLocks noChangeArrowheads="1"/>
          </p:cNvSpPr>
          <p:nvPr/>
        </p:nvSpPr>
        <p:spPr bwMode="auto">
          <a:xfrm>
            <a:off x="2759857" y="2985521"/>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c</a:t>
            </a:r>
            <a:endParaRPr lang="en-US" altLang="zh-CN" sz="2400" dirty="0">
              <a:latin typeface="Times New Roman" panose="02020603050405020304" pitchFamily="18" charset="0"/>
              <a:cs typeface="Times New Roman" panose="02020603050405020304" pitchFamily="18" charset="0"/>
            </a:endParaRPr>
          </a:p>
        </p:txBody>
      </p:sp>
      <p:sp>
        <p:nvSpPr>
          <p:cNvPr id="5" name="Oval 437"/>
          <p:cNvSpPr>
            <a:spLocks noChangeArrowheads="1"/>
          </p:cNvSpPr>
          <p:nvPr/>
        </p:nvSpPr>
        <p:spPr bwMode="auto">
          <a:xfrm>
            <a:off x="2759857" y="4016810"/>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d</a:t>
            </a:r>
            <a:endParaRPr lang="en-US" altLang="zh-CN" sz="2400" dirty="0">
              <a:latin typeface="Times New Roman" panose="02020603050405020304" pitchFamily="18" charset="0"/>
              <a:cs typeface="Times New Roman" panose="02020603050405020304" pitchFamily="18" charset="0"/>
            </a:endParaRPr>
          </a:p>
        </p:txBody>
      </p:sp>
      <p:sp>
        <p:nvSpPr>
          <p:cNvPr id="6" name="Oval 437"/>
          <p:cNvSpPr>
            <a:spLocks noChangeArrowheads="1"/>
          </p:cNvSpPr>
          <p:nvPr/>
        </p:nvSpPr>
        <p:spPr bwMode="auto">
          <a:xfrm>
            <a:off x="2759857" y="5048099"/>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e</a:t>
            </a:r>
            <a:endParaRPr lang="en-US" altLang="zh-CN" sz="2400" dirty="0">
              <a:latin typeface="Times New Roman" panose="02020603050405020304" pitchFamily="18" charset="0"/>
              <a:cs typeface="Times New Roman" panose="02020603050405020304" pitchFamily="18" charset="0"/>
            </a:endParaRPr>
          </a:p>
        </p:txBody>
      </p:sp>
      <p:cxnSp>
        <p:nvCxnSpPr>
          <p:cNvPr id="8" name="Straight Arrow Connector 7"/>
          <p:cNvCxnSpPr>
            <a:stCxn id="2" idx="7"/>
            <a:endCxn id="3" idx="1"/>
          </p:cNvCxnSpPr>
          <p:nvPr/>
        </p:nvCxnSpPr>
        <p:spPr>
          <a:xfrm>
            <a:off x="2438939" y="1830560"/>
            <a:ext cx="11681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flipH="1">
            <a:off x="3045972" y="2237846"/>
            <a:ext cx="714483" cy="7476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4" idx="0"/>
          </p:cNvCxnSpPr>
          <p:nvPr/>
        </p:nvCxnSpPr>
        <p:spPr>
          <a:xfrm>
            <a:off x="2329882" y="2237845"/>
            <a:ext cx="716090" cy="7476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4"/>
            <a:endCxn id="6" idx="0"/>
          </p:cNvCxnSpPr>
          <p:nvPr/>
        </p:nvCxnSpPr>
        <p:spPr>
          <a:xfrm>
            <a:off x="3045972" y="4505977"/>
            <a:ext cx="0" cy="5421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0"/>
            <a:endCxn id="4" idx="4"/>
          </p:cNvCxnSpPr>
          <p:nvPr/>
        </p:nvCxnSpPr>
        <p:spPr>
          <a:xfrm flipV="1">
            <a:off x="3045972" y="3474688"/>
            <a:ext cx="0" cy="5421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437"/>
          <p:cNvSpPr>
            <a:spLocks noChangeArrowheads="1"/>
          </p:cNvSpPr>
          <p:nvPr/>
        </p:nvSpPr>
        <p:spPr bwMode="auto">
          <a:xfrm>
            <a:off x="6825831" y="1748678"/>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a:t>
            </a:r>
            <a:endParaRPr lang="en-US" altLang="zh-CN" sz="2400" dirty="0">
              <a:latin typeface="Times New Roman" panose="02020603050405020304" pitchFamily="18" charset="0"/>
              <a:cs typeface="Times New Roman" panose="02020603050405020304" pitchFamily="18" charset="0"/>
            </a:endParaRPr>
          </a:p>
        </p:txBody>
      </p:sp>
      <p:sp>
        <p:nvSpPr>
          <p:cNvPr id="23" name="Oval 437"/>
          <p:cNvSpPr>
            <a:spLocks noChangeArrowheads="1"/>
          </p:cNvSpPr>
          <p:nvPr/>
        </p:nvSpPr>
        <p:spPr bwMode="auto">
          <a:xfrm>
            <a:off x="6831581" y="2985520"/>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b</a:t>
            </a:r>
            <a:endParaRPr lang="en-US" altLang="zh-CN" sz="2400" dirty="0">
              <a:latin typeface="Times New Roman" panose="02020603050405020304" pitchFamily="18" charset="0"/>
              <a:cs typeface="Times New Roman" panose="02020603050405020304" pitchFamily="18" charset="0"/>
            </a:endParaRPr>
          </a:p>
        </p:txBody>
      </p:sp>
      <p:sp>
        <p:nvSpPr>
          <p:cNvPr id="24" name="Oval 437"/>
          <p:cNvSpPr>
            <a:spLocks noChangeArrowheads="1"/>
          </p:cNvSpPr>
          <p:nvPr/>
        </p:nvSpPr>
        <p:spPr bwMode="auto">
          <a:xfrm>
            <a:off x="6825748" y="4214772"/>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c</a:t>
            </a:r>
            <a:endParaRPr lang="en-US" altLang="zh-CN" sz="2400" dirty="0">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8048368" y="1759406"/>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d</a:t>
            </a:r>
            <a:endParaRPr lang="en-US" altLang="zh-CN" sz="2400" dirty="0">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8102381" y="2952534"/>
            <a:ext cx="572230" cy="489167"/>
          </a:xfrm>
          <a:prstGeom prst="ellipse">
            <a:avLst/>
          </a:prstGeom>
          <a:solidFill>
            <a:schemeClr val="bg1"/>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e</a:t>
            </a:r>
            <a:endParaRPr lang="en-US" altLang="zh-CN" sz="2400" dirty="0">
              <a:latin typeface="Times New Roman" panose="02020603050405020304" pitchFamily="18" charset="0"/>
              <a:cs typeface="Times New Roman" panose="02020603050405020304" pitchFamily="18" charset="0"/>
            </a:endParaRPr>
          </a:p>
        </p:txBody>
      </p:sp>
      <p:cxnSp>
        <p:nvCxnSpPr>
          <p:cNvPr id="27" name="Straight Arrow Connector 26"/>
          <p:cNvCxnSpPr>
            <a:endCxn id="23" idx="0"/>
          </p:cNvCxnSpPr>
          <p:nvPr/>
        </p:nvCxnSpPr>
        <p:spPr>
          <a:xfrm>
            <a:off x="7111863" y="2248090"/>
            <a:ext cx="5833" cy="737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111863" y="3464793"/>
            <a:ext cx="5833" cy="737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360068" y="2248764"/>
            <a:ext cx="5833" cy="737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flipH="1">
            <a:off x="7111863" y="2248573"/>
            <a:ext cx="1222620" cy="1966199"/>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4" idx="0"/>
          </p:cNvCxnSpPr>
          <p:nvPr/>
        </p:nvCxnSpPr>
        <p:spPr>
          <a:xfrm>
            <a:off x="6117098" y="2494625"/>
            <a:ext cx="994765" cy="172014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2" idx="2"/>
          </p:cNvCxnSpPr>
          <p:nvPr/>
        </p:nvCxnSpPr>
        <p:spPr>
          <a:xfrm flipH="1">
            <a:off x="6117098" y="1993262"/>
            <a:ext cx="708733" cy="51024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361918" y="3627707"/>
            <a:ext cx="1220060" cy="369332"/>
          </a:xfrm>
          <a:prstGeom prst="rect">
            <a:avLst/>
          </a:prstGeom>
        </p:spPr>
        <p:txBody>
          <a:bodyPr wrap="square">
            <a:spAutoFit/>
          </a:bodyPr>
          <a:lstStyle/>
          <a:p>
            <a:r>
              <a:rPr lang="en-US" b="1" dirty="0">
                <a:latin typeface="Times New Roman" panose="02020603050405020304" pitchFamily="18" charset="0"/>
                <a:ea typeface="SimSun" panose="02010600030101010101" pitchFamily="2" charset="-122"/>
                <a:cs typeface="Times New Roman" panose="02020603050405020304" pitchFamily="18" charset="0"/>
              </a:rPr>
              <a:t>cross-edge</a:t>
            </a:r>
            <a:endParaRPr lang="en-US" dirty="0">
              <a:latin typeface="Times New Roman" panose="02020603050405020304" pitchFamily="18" charset="0"/>
              <a:cs typeface="Times New Roman" panose="02020603050405020304" pitchFamily="18" charset="0"/>
            </a:endParaRPr>
          </a:p>
        </p:txBody>
      </p:sp>
      <p:sp>
        <p:nvSpPr>
          <p:cNvPr id="42" name="Rectangle 41"/>
          <p:cNvSpPr/>
          <p:nvPr/>
        </p:nvSpPr>
        <p:spPr>
          <a:xfrm>
            <a:off x="4878246" y="2680865"/>
            <a:ext cx="1520494" cy="369332"/>
          </a:xfrm>
          <a:prstGeom prst="rect">
            <a:avLst/>
          </a:prstGeom>
        </p:spPr>
        <p:txBody>
          <a:bodyPr wrap="square">
            <a:spAutoFit/>
          </a:bodyPr>
          <a:lstStyle/>
          <a:p>
            <a:r>
              <a:rPr lang="en-US" b="1" dirty="0">
                <a:latin typeface="Times New Roman" panose="02020603050405020304" pitchFamily="18" charset="0"/>
                <a:ea typeface="SimSun" panose="02010600030101010101" pitchFamily="2" charset="-122"/>
                <a:cs typeface="Times New Roman" panose="02020603050405020304" pitchFamily="18" charset="0"/>
              </a:rPr>
              <a:t>forward-edge</a:t>
            </a:r>
            <a:endParaRPr lang="en-US" dirty="0">
              <a:latin typeface="Times New Roman" panose="02020603050405020304" pitchFamily="18" charset="0"/>
              <a:cs typeface="Times New Roman" panose="02020603050405020304" pitchFamily="18" charset="0"/>
            </a:endParaRPr>
          </a:p>
        </p:txBody>
      </p:sp>
      <p:sp>
        <p:nvSpPr>
          <p:cNvPr id="44" name="Rectangle 43"/>
          <p:cNvSpPr/>
          <p:nvPr/>
        </p:nvSpPr>
        <p:spPr>
          <a:xfrm>
            <a:off x="1311751" y="959253"/>
            <a:ext cx="4122282" cy="461665"/>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Figure 3.21 (a) Acyclic Digraph</a:t>
            </a:r>
            <a:endParaRPr lang="en-US" sz="2400" dirty="0"/>
          </a:p>
        </p:txBody>
      </p:sp>
      <p:sp>
        <p:nvSpPr>
          <p:cNvPr id="45" name="Rectangle 44"/>
          <p:cNvSpPr/>
          <p:nvPr/>
        </p:nvSpPr>
        <p:spPr>
          <a:xfrm>
            <a:off x="5502447" y="660900"/>
            <a:ext cx="4250614"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(b)  DFS forest of the digraph for the DFS traversal started at </a:t>
            </a:r>
            <a:r>
              <a:rPr lang="en-US" sz="2400" b="1" dirty="0">
                <a:latin typeface="Times New Roman" panose="02020603050405020304" pitchFamily="18" charset="0"/>
                <a:ea typeface="SimSun" panose="02010600030101010101" pitchFamily="2" charset="-122"/>
              </a:rPr>
              <a:t>a</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p:sp>
        <p:nvSpPr>
          <p:cNvPr id="46" name="Rectangle 45"/>
          <p:cNvSpPr/>
          <p:nvPr/>
        </p:nvSpPr>
        <p:spPr>
          <a:xfrm>
            <a:off x="3506941" y="3539364"/>
            <a:ext cx="3021028" cy="3046988"/>
          </a:xfrm>
          <a:prstGeom prst="rect">
            <a:avLst/>
          </a:prstGeom>
          <a:ln>
            <a:solidFill>
              <a:schemeClr val="tx1"/>
            </a:solidFill>
          </a:ln>
        </p:spPr>
        <p:txBody>
          <a:bodyPr wrap="square">
            <a:spAutoFit/>
          </a:bodyPr>
          <a:lstStyle/>
          <a:p>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adjacency list</a:t>
            </a:r>
            <a:r>
              <a:rPr lang="en-US" sz="2400" dirty="0">
                <a:latin typeface="Times New Roman" panose="02020603050405020304" pitchFamily="18" charset="0"/>
                <a:ea typeface="SimSun" panose="02010600030101010101" pitchFamily="2" charset="-122"/>
              </a:rPr>
              <a:t> for the digraph in Figure 3.21 is as follows:</a:t>
            </a:r>
            <a:endParaRPr lang="en-US" sz="2400" dirty="0">
              <a:latin typeface="Courier New" panose="02070309020205020404" pitchFamily="49" charset="0"/>
              <a:ea typeface="SimSun" panose="02010600030101010101" pitchFamily="2" charset="-122"/>
            </a:endParaRPr>
          </a:p>
          <a:p>
            <a:pPr marL="457200" indent="-457200"/>
            <a:r>
              <a:rPr lang="en-US" sz="2400" b="1" dirty="0">
                <a:solidFill>
                  <a:srgbClr val="0000FF"/>
                </a:solidFill>
                <a:latin typeface="Times New Roman" panose="02020603050405020304" pitchFamily="18" charset="0"/>
                <a:ea typeface="SimSun" panose="02010600030101010101" pitchFamily="2" charset="-122"/>
              </a:rPr>
              <a:t>	a → b → c</a:t>
            </a:r>
            <a:endParaRPr lang="en-US" sz="2400" dirty="0">
              <a:latin typeface="Courier New" panose="02070309020205020404" pitchFamily="49" charset="0"/>
              <a:ea typeface="SimSun" panose="02010600030101010101" pitchFamily="2" charset="-122"/>
            </a:endParaRPr>
          </a:p>
          <a:p>
            <a:pPr marL="914400" lvl="1" indent="-457200"/>
            <a:r>
              <a:rPr lang="en-US" sz="2400" b="1" dirty="0">
                <a:solidFill>
                  <a:srgbClr val="0000FF"/>
                </a:solidFill>
                <a:latin typeface="Times New Roman" panose="02020603050405020304" pitchFamily="18" charset="0"/>
                <a:ea typeface="SimSun" panose="02010600030101010101" pitchFamily="2" charset="-122"/>
              </a:rPr>
              <a:t>b → c</a:t>
            </a:r>
            <a:endParaRPr lang="en-US" sz="2400" dirty="0">
              <a:latin typeface="Courier New" panose="02070309020205020404" pitchFamily="49" charset="0"/>
              <a:ea typeface="SimSun" panose="02010600030101010101" pitchFamily="2" charset="-122"/>
            </a:endParaRPr>
          </a:p>
          <a:p>
            <a:pPr marL="914400" lvl="1" indent="-457200"/>
            <a:r>
              <a:rPr lang="en-US" sz="2400" b="1" dirty="0">
                <a:solidFill>
                  <a:srgbClr val="0000FF"/>
                </a:solidFill>
                <a:latin typeface="Times New Roman" panose="02020603050405020304" pitchFamily="18" charset="0"/>
                <a:ea typeface="SimSun" panose="02010600030101010101" pitchFamily="2" charset="-122"/>
              </a:rPr>
              <a:t>c</a:t>
            </a:r>
            <a:endParaRPr lang="en-US" sz="2400" dirty="0">
              <a:latin typeface="Courier New" panose="02070309020205020404" pitchFamily="49" charset="0"/>
              <a:ea typeface="SimSun" panose="02010600030101010101" pitchFamily="2" charset="-122"/>
            </a:endParaRPr>
          </a:p>
          <a:p>
            <a:pPr marL="914400" lvl="1" indent="-457200"/>
            <a:r>
              <a:rPr lang="en-US" sz="2400" b="1" dirty="0">
                <a:solidFill>
                  <a:srgbClr val="0000FF"/>
                </a:solidFill>
                <a:latin typeface="Times New Roman" panose="02020603050405020304" pitchFamily="18" charset="0"/>
                <a:ea typeface="SimSun" panose="02010600030101010101" pitchFamily="2" charset="-122"/>
              </a:rPr>
              <a:t>d → c → e</a:t>
            </a:r>
            <a:endParaRPr lang="en-US" sz="2400" dirty="0">
              <a:latin typeface="Courier New" panose="02070309020205020404" pitchFamily="49" charset="0"/>
              <a:ea typeface="SimSun" panose="02010600030101010101" pitchFamily="2" charset="-122"/>
            </a:endParaRPr>
          </a:p>
          <a:p>
            <a:pPr marL="914400" lvl="1" indent="-457200"/>
            <a:r>
              <a:rPr lang="en-US" sz="2400" b="1" dirty="0">
                <a:solidFill>
                  <a:srgbClr val="0000FF"/>
                </a:solidFill>
                <a:latin typeface="Times New Roman" panose="02020603050405020304" pitchFamily="18" charset="0"/>
                <a:ea typeface="SimSun" panose="02010600030101010101" pitchFamily="2" charset="-122"/>
              </a:rPr>
              <a:t>e</a:t>
            </a:r>
            <a:endParaRPr lang="en-US" sz="2400" dirty="0">
              <a:effectLst/>
              <a:latin typeface="Courier New" panose="02070309020205020404" pitchFamily="49" charset="0"/>
              <a:ea typeface="SimSun" panose="02010600030101010101" pitchFamily="2" charset="-122"/>
            </a:endParaRPr>
          </a:p>
        </p:txBody>
      </p:sp>
      <p:sp>
        <p:nvSpPr>
          <p:cNvPr id="47" name="TextBox 46"/>
          <p:cNvSpPr txBox="1"/>
          <p:nvPr/>
        </p:nvSpPr>
        <p:spPr>
          <a:xfrm>
            <a:off x="9008898" y="1583737"/>
            <a:ext cx="2646643" cy="2677656"/>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Apply DFS traversal algorithms for traversing digraph</a:t>
            </a:r>
          </a:p>
          <a:p>
            <a:r>
              <a:rPr lang="en-US" sz="2400"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31</a:t>
            </a:r>
          </a:p>
          <a:p>
            <a:r>
              <a:rPr lang="en-US" sz="2400" dirty="0">
                <a:latin typeface="Times New Roman" panose="02020603050405020304" pitchFamily="18" charset="0"/>
                <a:cs typeface="Times New Roman" panose="02020603050405020304" pitchFamily="18" charset="0"/>
              </a:rPr>
              <a:t>b</a:t>
            </a:r>
            <a:r>
              <a:rPr lang="en-US" sz="2400" baseline="-25000" dirty="0">
                <a:latin typeface="Times New Roman" panose="02020603050405020304" pitchFamily="18" charset="0"/>
                <a:cs typeface="Times New Roman" panose="02020603050405020304" pitchFamily="18" charset="0"/>
              </a:rPr>
              <a:t>22</a:t>
            </a:r>
            <a:r>
              <a:rPr lang="en-US" sz="2400" dirty="0">
                <a:latin typeface="Times New Roman" panose="02020603050405020304" pitchFamily="18" charset="0"/>
                <a:cs typeface="Times New Roman" panose="02020603050405020304" pitchFamily="18" charset="0"/>
              </a:rPr>
              <a:t> 	e</a:t>
            </a:r>
            <a:r>
              <a:rPr lang="en-US" sz="2400" baseline="-25000" dirty="0">
                <a:latin typeface="Times New Roman" panose="02020603050405020304" pitchFamily="18" charset="0"/>
                <a:cs typeface="Times New Roman" panose="02020603050405020304" pitchFamily="18" charset="0"/>
              </a:rPr>
              <a:t>54</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d</a:t>
            </a:r>
            <a:r>
              <a:rPr lang="en-US" sz="2400" baseline="-25000" dirty="0">
                <a:latin typeface="Times New Roman" panose="02020603050405020304" pitchFamily="18" charset="0"/>
                <a:cs typeface="Times New Roman" panose="02020603050405020304" pitchFamily="18" charset="0"/>
              </a:rPr>
              <a:t>45</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740214" y="4875267"/>
            <a:ext cx="2600544" cy="1569660"/>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linearize: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d → e   a → b → c</a:t>
            </a:r>
          </a:p>
        </p:txBody>
      </p:sp>
      <p:cxnSp>
        <p:nvCxnSpPr>
          <p:cNvPr id="31" name="Straight Arrow Connector 30"/>
          <p:cNvCxnSpPr>
            <a:cxnSpLocks/>
          </p:cNvCxnSpPr>
          <p:nvPr/>
        </p:nvCxnSpPr>
        <p:spPr>
          <a:xfrm>
            <a:off x="2431495" y="5788061"/>
            <a:ext cx="614477" cy="3389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a:off x="1847601" y="5788061"/>
            <a:ext cx="591339" cy="3389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a:off x="2236625" y="5298894"/>
            <a:ext cx="821577" cy="7356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H="1">
            <a:off x="918097" y="5290807"/>
            <a:ext cx="1338544" cy="722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8" name="Picture 47" descr="Image result for smiley face images">
            <a:extLst>
              <a:ext uri="{FF2B5EF4-FFF2-40B4-BE49-F238E27FC236}">
                <a16:creationId xmlns:a16="http://schemas.microsoft.com/office/drawing/2014/main" id="{5B00E8B1-1E77-4C46-BAE2-FDAE586BB2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9786" y="4041100"/>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482BEF56-8BEA-4E9E-BF65-DCFEA1DF9B5C}"/>
              </a:ext>
            </a:extLst>
          </p:cNvPr>
          <p:cNvSpPr/>
          <p:nvPr/>
        </p:nvSpPr>
        <p:spPr>
          <a:xfrm>
            <a:off x="1340943" y="377295"/>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
        <p:nvSpPr>
          <p:cNvPr id="10" name="Rectangle 9">
            <a:extLst>
              <a:ext uri="{FF2B5EF4-FFF2-40B4-BE49-F238E27FC236}">
                <a16:creationId xmlns:a16="http://schemas.microsoft.com/office/drawing/2014/main" id="{44B36C60-64E9-49B8-A9FA-6DDAC2F2F9EF}"/>
              </a:ext>
            </a:extLst>
          </p:cNvPr>
          <p:cNvSpPr/>
          <p:nvPr/>
        </p:nvSpPr>
        <p:spPr>
          <a:xfrm>
            <a:off x="314861" y="1586046"/>
            <a:ext cx="1191352" cy="369332"/>
          </a:xfrm>
          <a:prstGeom prst="rect">
            <a:avLst/>
          </a:prstGeom>
        </p:spPr>
        <p:txBody>
          <a:bodyPr wrap="none">
            <a:spAutoFit/>
          </a:bodyPr>
          <a:lstStyle/>
          <a:p>
            <a:r>
              <a:rPr lang="en-US" strike="dblStrike" dirty="0">
                <a:latin typeface="Times New Roman" panose="02020603050405020304" pitchFamily="18" charset="0"/>
                <a:ea typeface="SimSun" panose="02010600030101010101" pitchFamily="2" charset="-122"/>
              </a:rPr>
              <a:t>Figure 3.9 </a:t>
            </a:r>
            <a:endParaRPr lang="en-US" strike="dblStrike" dirty="0"/>
          </a:p>
        </p:txBody>
      </p:sp>
      <p:sp>
        <p:nvSpPr>
          <p:cNvPr id="50" name="TextBox 49">
            <a:extLst>
              <a:ext uri="{FF2B5EF4-FFF2-40B4-BE49-F238E27FC236}">
                <a16:creationId xmlns:a16="http://schemas.microsoft.com/office/drawing/2014/main" id="{B7A4E7A7-FE28-47E1-AEE1-F72DB46BE786}"/>
              </a:ext>
            </a:extLst>
          </p:cNvPr>
          <p:cNvSpPr txBox="1"/>
          <p:nvPr/>
        </p:nvSpPr>
        <p:spPr>
          <a:xfrm>
            <a:off x="8102381" y="4505977"/>
            <a:ext cx="3629176"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Push-onto order is a b c d e.</a:t>
            </a:r>
          </a:p>
          <a:p>
            <a:r>
              <a:rPr lang="en-US" sz="2400" dirty="0">
                <a:latin typeface="Times New Roman" panose="02020603050405020304" pitchFamily="18" charset="0"/>
                <a:cs typeface="Times New Roman" panose="02020603050405020304" pitchFamily="18" charset="0"/>
              </a:rPr>
              <a:t>Pop-off order is c b a e d.</a:t>
            </a:r>
          </a:p>
          <a:p>
            <a:r>
              <a:rPr lang="en-US" sz="2400" dirty="0">
                <a:latin typeface="Times New Roman" panose="02020603050405020304" pitchFamily="18" charset="0"/>
                <a:cs typeface="Times New Roman" panose="02020603050405020304" pitchFamily="18" charset="0"/>
              </a:rPr>
              <a:t>Reversed pop-off order is</a:t>
            </a:r>
          </a:p>
          <a:p>
            <a:r>
              <a:rPr lang="en-US" sz="2400" dirty="0">
                <a:latin typeface="Times New Roman" panose="02020603050405020304" pitchFamily="18" charset="0"/>
                <a:cs typeface="Times New Roman" panose="02020603050405020304" pitchFamily="18" charset="0"/>
              </a:rPr>
              <a:t>d e a b c</a:t>
            </a:r>
          </a:p>
        </p:txBody>
      </p:sp>
    </p:spTree>
    <p:extLst>
      <p:ext uri="{BB962C8B-B14F-4D97-AF65-F5344CB8AC3E}">
        <p14:creationId xmlns:p14="http://schemas.microsoft.com/office/powerpoint/2010/main" val="328117961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1970" y="791593"/>
            <a:ext cx="2646643" cy="2677656"/>
          </a:xfrm>
          <a:prstGeom prst="rect">
            <a:avLst/>
          </a:prstGeom>
          <a:no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Apply DFS traversal algorithms for traversing digraph</a:t>
            </a:r>
          </a:p>
          <a:p>
            <a:r>
              <a:rPr lang="en-US" sz="2400" b="1" dirty="0">
                <a:latin typeface="Times New Roman" panose="02020603050405020304" pitchFamily="18" charset="0"/>
                <a:cs typeface="Times New Roman" panose="02020603050405020304" pitchFamily="18" charset="0"/>
              </a:rPr>
              <a:t>c</a:t>
            </a:r>
            <a:r>
              <a:rPr lang="en-US" sz="2400" b="1" baseline="-25000" dirty="0">
                <a:latin typeface="Times New Roman" panose="02020603050405020304" pitchFamily="18" charset="0"/>
                <a:cs typeface="Times New Roman" panose="02020603050405020304" pitchFamily="18" charset="0"/>
              </a:rPr>
              <a:t>31</a:t>
            </a:r>
          </a:p>
          <a:p>
            <a:r>
              <a:rPr lang="en-US" sz="2400" b="1" dirty="0">
                <a:latin typeface="Times New Roman" panose="02020603050405020304" pitchFamily="18" charset="0"/>
                <a:cs typeface="Times New Roman" panose="02020603050405020304" pitchFamily="18" charset="0"/>
              </a:rPr>
              <a:t>b</a:t>
            </a:r>
            <a:r>
              <a:rPr lang="en-US" sz="2400" b="1" baseline="-25000" dirty="0">
                <a:latin typeface="Times New Roman" panose="02020603050405020304" pitchFamily="18" charset="0"/>
                <a:cs typeface="Times New Roman" panose="02020603050405020304" pitchFamily="18" charset="0"/>
              </a:rPr>
              <a:t>22</a:t>
            </a:r>
            <a:r>
              <a:rPr lang="en-US" sz="2400" b="1" dirty="0">
                <a:latin typeface="Times New Roman" panose="02020603050405020304" pitchFamily="18" charset="0"/>
                <a:cs typeface="Times New Roman" panose="02020603050405020304" pitchFamily="18" charset="0"/>
              </a:rPr>
              <a:t> 	e</a:t>
            </a:r>
            <a:r>
              <a:rPr lang="en-US" sz="2400" b="1" baseline="-25000" dirty="0">
                <a:latin typeface="Times New Roman" panose="02020603050405020304" pitchFamily="18" charset="0"/>
                <a:cs typeface="Times New Roman" panose="02020603050405020304" pitchFamily="18" charset="0"/>
              </a:rPr>
              <a:t>54</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a</a:t>
            </a:r>
            <a:r>
              <a:rPr lang="en-US" sz="2400" b="1" baseline="-25000" dirty="0">
                <a:latin typeface="Times New Roman" panose="02020603050405020304" pitchFamily="18" charset="0"/>
                <a:cs typeface="Times New Roman" panose="02020603050405020304" pitchFamily="18" charset="0"/>
              </a:rPr>
              <a:t>13 </a:t>
            </a:r>
            <a:r>
              <a:rPr lang="en-US" sz="2400" b="1" dirty="0">
                <a:latin typeface="Times New Roman" panose="02020603050405020304" pitchFamily="18" charset="0"/>
                <a:cs typeface="Times New Roman" panose="02020603050405020304" pitchFamily="18" charset="0"/>
              </a:rPr>
              <a:t>	d</a:t>
            </a:r>
            <a:r>
              <a:rPr lang="en-US" sz="2400" b="1" baseline="-25000" dirty="0">
                <a:latin typeface="Times New Roman" panose="02020603050405020304" pitchFamily="18" charset="0"/>
                <a:cs typeface="Times New Roman" panose="02020603050405020304" pitchFamily="18" charset="0"/>
              </a:rPr>
              <a:t>45</a:t>
            </a:r>
            <a:r>
              <a:rPr lang="en-US" sz="2400" dirty="0">
                <a:latin typeface="Times New Roman" panose="02020603050405020304" pitchFamily="18" charset="0"/>
                <a:cs typeface="Times New Roman" panose="02020603050405020304" pitchFamily="18" charset="0"/>
              </a:rPr>
              <a:t> </a:t>
            </a:r>
          </a:p>
        </p:txBody>
      </p:sp>
      <p:sp>
        <p:nvSpPr>
          <p:cNvPr id="3" name="Rectangle 2"/>
          <p:cNvSpPr/>
          <p:nvPr/>
        </p:nvSpPr>
        <p:spPr>
          <a:xfrm>
            <a:off x="810123" y="1228397"/>
            <a:ext cx="9489296" cy="4401205"/>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adjacency list</a:t>
            </a:r>
            <a:r>
              <a:rPr lang="en-US" sz="2400" dirty="0">
                <a:latin typeface="Times New Roman" panose="02020603050405020304" pitchFamily="18" charset="0"/>
                <a:ea typeface="SimSun" panose="02010600030101010101" pitchFamily="2" charset="-122"/>
              </a:rPr>
              <a:t> for the digraph in Figure 3.9 is as follows:</a:t>
            </a:r>
            <a:endParaRPr lang="en-US" sz="2400" dirty="0">
              <a:latin typeface="Courier New" panose="02070309020205020404" pitchFamily="49" charset="0"/>
              <a:ea typeface="SimSun" panose="02010600030101010101" pitchFamily="2" charset="-122"/>
            </a:endParaRPr>
          </a:p>
          <a:p>
            <a:pPr>
              <a:spcAft>
                <a:spcPts val="600"/>
              </a:spcAft>
            </a:pPr>
            <a:r>
              <a:rPr lang="en-US" sz="2400" dirty="0">
                <a:latin typeface="Times New Roman" panose="02020603050405020304" pitchFamily="18" charset="0"/>
                <a:ea typeface="SimSun" panose="02010600030101010101" pitchFamily="2" charset="-122"/>
              </a:rPr>
              <a:t>	</a:t>
            </a:r>
            <a:r>
              <a:rPr lang="en-US" sz="2400" b="1" dirty="0">
                <a:solidFill>
                  <a:srgbClr val="0000FF"/>
                </a:solidFill>
                <a:latin typeface="Times New Roman" panose="02020603050405020304" pitchFamily="18" charset="0"/>
                <a:ea typeface="SimSun" panose="02010600030101010101" pitchFamily="2" charset="-122"/>
              </a:rPr>
              <a:t>a → b → c</a:t>
            </a:r>
            <a:endParaRPr lang="en-US" sz="2400" dirty="0">
              <a:latin typeface="Courier New" panose="02070309020205020404" pitchFamily="49" charset="0"/>
              <a:ea typeface="SimSun" panose="02010600030101010101" pitchFamily="2" charset="-122"/>
            </a:endParaRPr>
          </a:p>
          <a:p>
            <a:pPr>
              <a:spcAft>
                <a:spcPts val="600"/>
              </a:spcAft>
            </a:pPr>
            <a:r>
              <a:rPr lang="en-US" sz="2400" b="1" dirty="0">
                <a:solidFill>
                  <a:srgbClr val="0000FF"/>
                </a:solidFill>
                <a:latin typeface="Times New Roman" panose="02020603050405020304" pitchFamily="18" charset="0"/>
                <a:ea typeface="SimSun" panose="02010600030101010101" pitchFamily="2" charset="-122"/>
              </a:rPr>
              <a:t>	</a:t>
            </a:r>
            <a:r>
              <a:rPr lang="en-US" sz="2400" b="1" dirty="0">
                <a:solidFill>
                  <a:srgbClr val="C00000"/>
                </a:solidFill>
                <a:latin typeface="Times New Roman" panose="02020603050405020304" pitchFamily="18" charset="0"/>
                <a:ea typeface="SimSun" panose="02010600030101010101" pitchFamily="2" charset="-122"/>
              </a:rPr>
              <a:t>b → c</a:t>
            </a:r>
            <a:endParaRPr lang="en-US" sz="2400" dirty="0">
              <a:solidFill>
                <a:srgbClr val="C00000"/>
              </a:solidFill>
              <a:latin typeface="Courier New" panose="02070309020205020404" pitchFamily="49" charset="0"/>
              <a:ea typeface="SimSun" panose="02010600030101010101" pitchFamily="2" charset="-122"/>
            </a:endParaRPr>
          </a:p>
          <a:p>
            <a:pPr>
              <a:spcAft>
                <a:spcPts val="600"/>
              </a:spcAft>
            </a:pPr>
            <a:r>
              <a:rPr lang="en-US" sz="2400" b="1" dirty="0">
                <a:solidFill>
                  <a:srgbClr val="0000FF"/>
                </a:solidFill>
                <a:latin typeface="Times New Roman" panose="02020603050405020304" pitchFamily="18" charset="0"/>
                <a:ea typeface="SimSun" panose="02010600030101010101" pitchFamily="2" charset="-122"/>
              </a:rPr>
              <a:t>	c				</a:t>
            </a:r>
            <a:r>
              <a:rPr lang="en-US" sz="2400" b="1" dirty="0">
                <a:latin typeface="Times New Roman" panose="02020603050405020304" pitchFamily="18" charset="0"/>
                <a:ea typeface="SimSun" panose="02010600030101010101" pitchFamily="2" charset="-122"/>
              </a:rPr>
              <a:t>c</a:t>
            </a:r>
            <a:r>
              <a:rPr lang="en-US" sz="2400" b="1" baseline="-25000" dirty="0">
                <a:latin typeface="Times New Roman" panose="02020603050405020304" pitchFamily="18" charset="0"/>
                <a:ea typeface="SimSun" panose="02010600030101010101" pitchFamily="2" charset="-122"/>
              </a:rPr>
              <a:t>31</a:t>
            </a:r>
            <a:endParaRPr lang="en-US" sz="2400" dirty="0">
              <a:latin typeface="Courier New" panose="02070309020205020404" pitchFamily="49" charset="0"/>
              <a:ea typeface="SimSun" panose="02010600030101010101" pitchFamily="2" charset="-122"/>
            </a:endParaRPr>
          </a:p>
          <a:p>
            <a:pPr>
              <a:spcAft>
                <a:spcPts val="600"/>
              </a:spcAft>
            </a:pPr>
            <a:r>
              <a:rPr lang="en-US" sz="2400" b="1" dirty="0">
                <a:solidFill>
                  <a:srgbClr val="0000FF"/>
                </a:solidFill>
                <a:latin typeface="Times New Roman" panose="02020603050405020304" pitchFamily="18" charset="0"/>
                <a:ea typeface="SimSun" panose="02010600030101010101" pitchFamily="2" charset="-122"/>
              </a:rPr>
              <a:t>	d → c → e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22</a:t>
            </a:r>
            <a:r>
              <a:rPr lang="en-US" sz="2400" b="1" dirty="0">
                <a:latin typeface="Times New Roman" panose="02020603050405020304" pitchFamily="18" charset="0"/>
                <a:ea typeface="SimSun" panose="02010600030101010101" pitchFamily="2" charset="-122"/>
              </a:rPr>
              <a:t> 	e</a:t>
            </a:r>
            <a:r>
              <a:rPr lang="en-US" sz="2400" b="1" baseline="-25000" dirty="0">
                <a:latin typeface="Times New Roman" panose="02020603050405020304" pitchFamily="18" charset="0"/>
                <a:ea typeface="SimSun" panose="02010600030101010101" pitchFamily="2" charset="-122"/>
              </a:rPr>
              <a:t>54</a:t>
            </a:r>
            <a:endParaRPr lang="en-US" sz="2400" dirty="0">
              <a:latin typeface="Courier New" panose="02070309020205020404" pitchFamily="49" charset="0"/>
              <a:ea typeface="SimSun" panose="02010600030101010101" pitchFamily="2" charset="-122"/>
            </a:endParaRPr>
          </a:p>
          <a:p>
            <a:pPr>
              <a:spcAft>
                <a:spcPts val="600"/>
              </a:spcAft>
            </a:pPr>
            <a:r>
              <a:rPr lang="en-US" sz="2400" b="1" dirty="0">
                <a:solidFill>
                  <a:srgbClr val="0000FF"/>
                </a:solidFill>
                <a:latin typeface="Times New Roman" panose="02020603050405020304" pitchFamily="18" charset="0"/>
                <a:ea typeface="SimSun" panose="02010600030101010101" pitchFamily="2" charset="-122"/>
              </a:rPr>
              <a:t>	e				</a:t>
            </a:r>
            <a:r>
              <a:rPr lang="en-US" sz="2400" b="1" dirty="0">
                <a:latin typeface="Courier New" panose="02070309020205020404" pitchFamily="49" charset="0"/>
                <a:ea typeface="SimSun" panose="02010600030101010101" pitchFamily="2" charset="-122"/>
              </a:rPr>
              <a:t>a</a:t>
            </a:r>
            <a:r>
              <a:rPr lang="en-US" sz="2400" b="1" baseline="-25000" dirty="0">
                <a:latin typeface="Courier New" panose="02070309020205020404" pitchFamily="49" charset="0"/>
                <a:ea typeface="SimSun" panose="02010600030101010101" pitchFamily="2" charset="-122"/>
              </a:rPr>
              <a:t>13  	</a:t>
            </a:r>
            <a:r>
              <a:rPr lang="en-US" sz="2400" b="1" dirty="0">
                <a:latin typeface="Courier New" panose="02070309020205020404" pitchFamily="49" charset="0"/>
                <a:ea typeface="SimSun" panose="02010600030101010101" pitchFamily="2" charset="-122"/>
              </a:rPr>
              <a:t>d</a:t>
            </a:r>
            <a:r>
              <a:rPr lang="en-US" sz="2400" b="1" baseline="-25000" dirty="0">
                <a:latin typeface="Courier New" panose="02070309020205020404" pitchFamily="49" charset="0"/>
                <a:ea typeface="SimSun" panose="02010600030101010101" pitchFamily="2" charset="-122"/>
              </a:rPr>
              <a:t>45</a:t>
            </a:r>
            <a:endParaRPr lang="en-US" sz="2400" dirty="0">
              <a:latin typeface="Courier New" panose="02070309020205020404" pitchFamily="49" charset="0"/>
              <a:ea typeface="SimSun" panose="02010600030101010101" pitchFamily="2" charset="-122"/>
            </a:endParaRPr>
          </a:p>
          <a:p>
            <a:pPr marL="457200" marR="0">
              <a:spcBef>
                <a:spcPts val="0"/>
              </a:spcBef>
              <a:spcAft>
                <a:spcPts val="600"/>
              </a:spcAft>
            </a:pP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marL="457200" marR="0">
              <a:spcBef>
                <a:spcPts val="0"/>
              </a:spcBef>
              <a:spcAft>
                <a:spcPts val="600"/>
              </a:spcAft>
            </a:pPr>
            <a:r>
              <a:rPr lang="en-US" sz="2400" dirty="0">
                <a:latin typeface="Times New Roman" panose="02020603050405020304" pitchFamily="18" charset="0"/>
                <a:ea typeface="SimSun" panose="02010600030101010101" pitchFamily="2" charset="-122"/>
              </a:rPr>
              <a:t>e.g., the popping off order for Figure 3.9(a) is   </a:t>
            </a:r>
            <a:r>
              <a:rPr lang="en-US" sz="2400" b="1" dirty="0">
                <a:latin typeface="Courier New" panose="02070309020205020404" pitchFamily="49" charset="0"/>
                <a:ea typeface="SimSun" panose="02010600030101010101" pitchFamily="2" charset="-122"/>
              </a:rPr>
              <a:t>c</a:t>
            </a:r>
            <a:r>
              <a:rPr lang="en-US" sz="2400" b="1" baseline="-25000" dirty="0">
                <a:latin typeface="Courier New" panose="02070309020205020404" pitchFamily="49" charset="0"/>
                <a:ea typeface="SimSun" panose="02010600030101010101" pitchFamily="2" charset="-122"/>
              </a:rPr>
              <a:t>31</a:t>
            </a:r>
            <a:r>
              <a:rPr lang="en-US" sz="2400" b="1" dirty="0">
                <a:latin typeface="Times New Roman" panose="02020603050405020304" pitchFamily="18" charset="0"/>
                <a:ea typeface="SimSun" panose="02010600030101010101" pitchFamily="2" charset="-122"/>
              </a:rPr>
              <a:t>   </a:t>
            </a:r>
            <a:r>
              <a:rPr lang="en-US" sz="2400" b="1" dirty="0">
                <a:latin typeface="Courier New" panose="02070309020205020404" pitchFamily="49" charset="0"/>
                <a:ea typeface="SimSun" panose="02010600030101010101" pitchFamily="2" charset="-122"/>
              </a:rPr>
              <a:t>b</a:t>
            </a:r>
            <a:r>
              <a:rPr lang="en-US" sz="2400" b="1" baseline="-25000" dirty="0">
                <a:latin typeface="Courier New" panose="02070309020205020404" pitchFamily="49" charset="0"/>
                <a:ea typeface="SimSun" panose="02010600030101010101" pitchFamily="2" charset="-122"/>
              </a:rPr>
              <a:t>22</a:t>
            </a:r>
            <a:r>
              <a:rPr lang="en-US" sz="2400" b="1" dirty="0">
                <a:latin typeface="Times New Roman" panose="02020603050405020304" pitchFamily="18" charset="0"/>
                <a:ea typeface="SimSun" panose="02010600030101010101" pitchFamily="2" charset="-122"/>
              </a:rPr>
              <a:t>  </a:t>
            </a:r>
            <a:r>
              <a:rPr lang="en-US" sz="2400" b="1" dirty="0">
                <a:latin typeface="Courier New" panose="02070309020205020404" pitchFamily="49" charset="0"/>
                <a:ea typeface="SimSun" panose="02010600030101010101" pitchFamily="2" charset="-122"/>
              </a:rPr>
              <a:t>a</a:t>
            </a:r>
            <a:r>
              <a:rPr lang="en-US" sz="2400" b="1" baseline="-25000" dirty="0">
                <a:latin typeface="Courier New" panose="02070309020205020404" pitchFamily="49" charset="0"/>
                <a:ea typeface="SimSun" panose="02010600030101010101" pitchFamily="2" charset="-122"/>
              </a:rPr>
              <a:t>13</a:t>
            </a:r>
            <a:r>
              <a:rPr lang="en-US" sz="2400" b="1" dirty="0">
                <a:latin typeface="Times New Roman" panose="02020603050405020304" pitchFamily="18" charset="0"/>
                <a:ea typeface="SimSun" panose="02010600030101010101" pitchFamily="2" charset="-122"/>
              </a:rPr>
              <a:t>  </a:t>
            </a:r>
            <a:r>
              <a:rPr lang="en-US" sz="2400" b="1" dirty="0">
                <a:latin typeface="Courier New" panose="02070309020205020404" pitchFamily="49" charset="0"/>
                <a:ea typeface="SimSun" panose="02010600030101010101" pitchFamily="2" charset="-122"/>
              </a:rPr>
              <a:t>e</a:t>
            </a:r>
            <a:r>
              <a:rPr lang="en-US" sz="2400" b="1" baseline="-25000" dirty="0">
                <a:latin typeface="Courier New" panose="02070309020205020404" pitchFamily="49" charset="0"/>
                <a:ea typeface="SimSun" panose="02010600030101010101" pitchFamily="2" charset="-122"/>
              </a:rPr>
              <a:t>54</a:t>
            </a:r>
            <a:r>
              <a:rPr lang="en-US" sz="2400" b="1" dirty="0">
                <a:latin typeface="Times New Roman" panose="02020603050405020304" pitchFamily="18" charset="0"/>
                <a:ea typeface="SimSun" panose="02010600030101010101" pitchFamily="2" charset="-122"/>
              </a:rPr>
              <a:t>  </a:t>
            </a:r>
            <a:r>
              <a:rPr lang="en-US" sz="2400" b="1" dirty="0">
                <a:latin typeface="Courier New" panose="02070309020205020404" pitchFamily="49" charset="0"/>
                <a:ea typeface="SimSun" panose="02010600030101010101" pitchFamily="2" charset="-122"/>
              </a:rPr>
              <a:t>d</a:t>
            </a:r>
            <a:r>
              <a:rPr lang="en-US" sz="2400" b="1" baseline="-25000" dirty="0">
                <a:latin typeface="Courier New" panose="02070309020205020404" pitchFamily="49" charset="0"/>
                <a:ea typeface="SimSun" panose="02010600030101010101" pitchFamily="2" charset="-122"/>
              </a:rPr>
              <a:t>45</a:t>
            </a:r>
            <a:endParaRPr lang="en-US" sz="2400" dirty="0">
              <a:latin typeface="Courier New" panose="02070309020205020404" pitchFamily="49" charset="0"/>
              <a:ea typeface="SimSun" panose="02010600030101010101" pitchFamily="2" charset="-122"/>
            </a:endParaRPr>
          </a:p>
          <a:p>
            <a:pPr marL="457200" marR="0">
              <a:spcBef>
                <a:spcPts val="0"/>
              </a:spcBef>
              <a:spcAft>
                <a:spcPts val="600"/>
              </a:spcAft>
            </a:pPr>
            <a:r>
              <a:rPr lang="en-US" sz="2400" dirty="0">
                <a:latin typeface="Times New Roman" panose="02020603050405020304" pitchFamily="18" charset="0"/>
                <a:ea typeface="SimSun" panose="02010600030101010101" pitchFamily="2" charset="-122"/>
              </a:rPr>
              <a:t>As each vertex is finished, insert it onto the front of a linked list (that is, reverse the order of all vertices after popped off from the stack)</a:t>
            </a:r>
            <a:endParaRPr lang="en-US" sz="2400" dirty="0">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EBFFD8C8-22BF-4717-8845-F94BF795BC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30" y="4044371"/>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A7B2AF3-1B90-4619-ABAA-177A8D716C0F}"/>
              </a:ext>
            </a:extLst>
          </p:cNvPr>
          <p:cNvSpPr/>
          <p:nvPr/>
        </p:nvSpPr>
        <p:spPr>
          <a:xfrm>
            <a:off x="895928" y="425220"/>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
        <p:nvSpPr>
          <p:cNvPr id="6" name="Multiplication Sign 5">
            <a:extLst>
              <a:ext uri="{FF2B5EF4-FFF2-40B4-BE49-F238E27FC236}">
                <a16:creationId xmlns:a16="http://schemas.microsoft.com/office/drawing/2014/main" id="{98325CD6-855F-4080-90B0-6D917A074934}"/>
              </a:ext>
            </a:extLst>
          </p:cNvPr>
          <p:cNvSpPr/>
          <p:nvPr/>
        </p:nvSpPr>
        <p:spPr>
          <a:xfrm>
            <a:off x="535021" y="2227634"/>
            <a:ext cx="360907" cy="105058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4941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6139" y="972813"/>
            <a:ext cx="9238915" cy="5410712"/>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Recall: </a:t>
            </a:r>
            <a:r>
              <a:rPr lang="en-US" sz="2400" b="1" dirty="0">
                <a:latin typeface="Times New Roman" panose="02020603050405020304" pitchFamily="18" charset="0"/>
                <a:ea typeface="SimSun" panose="02010600030101010101" pitchFamily="2" charset="-122"/>
              </a:rPr>
              <a:t>Topological- Sort (G)</a:t>
            </a:r>
            <a:endParaRPr lang="en-US" sz="2400" dirty="0">
              <a:latin typeface="Courier New" panose="02070309020205020404" pitchFamily="49" charset="0"/>
              <a:ea typeface="SimSun" panose="02010600030101010101" pitchFamily="2" charset="-122"/>
            </a:endParaRPr>
          </a:p>
          <a:p>
            <a:pPr>
              <a:lnSpc>
                <a:spcPct val="115000"/>
              </a:lnSpc>
              <a:spcAft>
                <a:spcPts val="600"/>
              </a:spcAft>
            </a:pP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 simple algorithm topologically sorts a </a:t>
            </a:r>
            <a:r>
              <a:rPr lang="en-US" sz="2400" dirty="0">
                <a:solidFill>
                  <a:srgbClr val="FF0000"/>
                </a:solidFill>
                <a:latin typeface="Times New Roman" panose="02020603050405020304" pitchFamily="18" charset="0"/>
                <a:ea typeface="SimSun" panose="02010600030101010101" pitchFamily="2" charset="-122"/>
              </a:rPr>
              <a:t>dag </a:t>
            </a:r>
            <a:r>
              <a:rPr lang="en-US" sz="2400" dirty="0">
                <a:latin typeface="Times New Roman" panose="02020603050405020304" pitchFamily="18" charset="0"/>
                <a:ea typeface="SimSun" panose="02010600030101010101" pitchFamily="2" charset="-122"/>
              </a:rPr>
              <a:t>G:</a:t>
            </a:r>
            <a:endParaRPr lang="en-US" sz="2400" dirty="0">
              <a:latin typeface="Courier New" panose="02070309020205020404" pitchFamily="49" charset="0"/>
              <a:ea typeface="SimSun" panose="02010600030101010101" pitchFamily="2" charset="-122"/>
            </a:endParaRPr>
          </a:p>
          <a:p>
            <a:pPr marL="457200" marR="0" lvl="0" indent="-457200">
              <a:lnSpc>
                <a:spcPct val="115000"/>
              </a:lnSpc>
              <a:spcBef>
                <a:spcPts val="0"/>
              </a:spcBef>
              <a:spcAft>
                <a:spcPts val="600"/>
              </a:spcAft>
              <a:buFont typeface="+mj-lt"/>
              <a:buAutoNum type="arabicPeriod"/>
            </a:pPr>
            <a:r>
              <a:rPr lang="en-US" sz="2400" dirty="0">
                <a:latin typeface="Times New Roman" panose="02020603050405020304" pitchFamily="18" charset="0"/>
                <a:ea typeface="SimSun" panose="02010600030101010101" pitchFamily="2" charset="-122"/>
              </a:rPr>
              <a:t>Call DFS(G) to compute finishing times Finish[v]  (the order for popping off v from the stack) for each vertex v.</a:t>
            </a:r>
            <a:endParaRPr lang="en-US" sz="2400" dirty="0">
              <a:latin typeface="Courier New" panose="02070309020205020404" pitchFamily="49" charset="0"/>
              <a:ea typeface="SimSun" panose="02010600030101010101" pitchFamily="2" charset="-122"/>
            </a:endParaRPr>
          </a:p>
          <a:p>
            <a:pPr marL="457200" marR="0">
              <a:lnSpc>
                <a:spcPct val="115000"/>
              </a:lnSpc>
              <a:spcBef>
                <a:spcPts val="0"/>
              </a:spcBef>
              <a:spcAft>
                <a:spcPts val="600"/>
              </a:spcAft>
            </a:pPr>
            <a:r>
              <a:rPr lang="en-US" sz="2400" dirty="0">
                <a:latin typeface="Times New Roman" panose="02020603050405020304" pitchFamily="18" charset="0"/>
                <a:ea typeface="SimSun" panose="02010600030101010101" pitchFamily="2" charset="-122"/>
              </a:rPr>
              <a:t>e.g</a:t>
            </a:r>
            <a:r>
              <a:rPr lang="en-US" sz="2400" dirty="0">
                <a:solidFill>
                  <a:srgbClr val="0000CC"/>
                </a:solidFill>
                <a:latin typeface="Times New Roman" panose="02020603050405020304" pitchFamily="18" charset="0"/>
                <a:ea typeface="SimSun" panose="02010600030101010101" pitchFamily="2" charset="-122"/>
              </a:rPr>
              <a:t>., the popping off order for Figure 3.21 is   </a:t>
            </a:r>
          </a:p>
          <a:p>
            <a:pPr marL="457200" marR="0">
              <a:lnSpc>
                <a:spcPct val="115000"/>
              </a:lnSpc>
              <a:spcBef>
                <a:spcPts val="0"/>
              </a:spcBef>
              <a:spcAft>
                <a:spcPts val="600"/>
              </a:spcAft>
            </a:pPr>
            <a:r>
              <a:rPr lang="en-US" sz="2400" b="1" dirty="0">
                <a:solidFill>
                  <a:srgbClr val="0000CC"/>
                </a:solidFill>
                <a:latin typeface="Times New Roman" panose="02020603050405020304" pitchFamily="18" charset="0"/>
                <a:ea typeface="SimSun" panose="02010600030101010101" pitchFamily="2" charset="-122"/>
              </a:rPr>
              <a:t>                 </a:t>
            </a:r>
            <a:r>
              <a:rPr lang="en-US" sz="2400" b="1" dirty="0">
                <a:solidFill>
                  <a:srgbClr val="0000CC"/>
                </a:solidFill>
                <a:latin typeface="Courier New" panose="02070309020205020404" pitchFamily="49" charset="0"/>
                <a:ea typeface="SimSun" panose="02010600030101010101" pitchFamily="2" charset="-122"/>
              </a:rPr>
              <a:t>c</a:t>
            </a:r>
            <a:r>
              <a:rPr lang="en-US" sz="2400" b="1" baseline="-25000" dirty="0">
                <a:solidFill>
                  <a:srgbClr val="0000CC"/>
                </a:solidFill>
                <a:latin typeface="Courier New" panose="02070309020205020404" pitchFamily="49" charset="0"/>
                <a:ea typeface="SimSun" panose="02010600030101010101" pitchFamily="2" charset="-122"/>
              </a:rPr>
              <a:t>31</a:t>
            </a:r>
            <a:r>
              <a:rPr lang="en-US" sz="2400" b="1" dirty="0">
                <a:solidFill>
                  <a:srgbClr val="0000CC"/>
                </a:solidFill>
                <a:latin typeface="Times New Roman" panose="02020603050405020304" pitchFamily="18" charset="0"/>
                <a:ea typeface="SimSun" panose="02010600030101010101" pitchFamily="2" charset="-122"/>
              </a:rPr>
              <a:t>   </a:t>
            </a:r>
            <a:r>
              <a:rPr lang="en-US" sz="2400" b="1" dirty="0">
                <a:solidFill>
                  <a:srgbClr val="0000CC"/>
                </a:solidFill>
                <a:latin typeface="Courier New" panose="02070309020205020404" pitchFamily="49" charset="0"/>
                <a:ea typeface="SimSun" panose="02010600030101010101" pitchFamily="2" charset="-122"/>
              </a:rPr>
              <a:t>b</a:t>
            </a:r>
            <a:r>
              <a:rPr lang="en-US" sz="2400" b="1" baseline="-25000" dirty="0">
                <a:solidFill>
                  <a:srgbClr val="0000CC"/>
                </a:solidFill>
                <a:latin typeface="Courier New" panose="02070309020205020404" pitchFamily="49" charset="0"/>
                <a:ea typeface="SimSun" panose="02010600030101010101" pitchFamily="2" charset="-122"/>
              </a:rPr>
              <a:t>22</a:t>
            </a:r>
            <a:r>
              <a:rPr lang="en-US" sz="2400" b="1" dirty="0">
                <a:solidFill>
                  <a:srgbClr val="0000CC"/>
                </a:solidFill>
                <a:latin typeface="Times New Roman" panose="02020603050405020304" pitchFamily="18" charset="0"/>
                <a:ea typeface="SimSun" panose="02010600030101010101" pitchFamily="2" charset="-122"/>
              </a:rPr>
              <a:t>  </a:t>
            </a:r>
            <a:r>
              <a:rPr lang="en-US" sz="2400" b="1" dirty="0">
                <a:solidFill>
                  <a:srgbClr val="0000CC"/>
                </a:solidFill>
                <a:latin typeface="Courier New" panose="02070309020205020404" pitchFamily="49" charset="0"/>
                <a:ea typeface="SimSun" panose="02010600030101010101" pitchFamily="2" charset="-122"/>
              </a:rPr>
              <a:t>a</a:t>
            </a:r>
            <a:r>
              <a:rPr lang="en-US" sz="2400" b="1" baseline="-25000" dirty="0">
                <a:solidFill>
                  <a:srgbClr val="0000CC"/>
                </a:solidFill>
                <a:latin typeface="Courier New" panose="02070309020205020404" pitchFamily="49" charset="0"/>
                <a:ea typeface="SimSun" panose="02010600030101010101" pitchFamily="2" charset="-122"/>
              </a:rPr>
              <a:t>13</a:t>
            </a:r>
            <a:r>
              <a:rPr lang="en-US" sz="2400" b="1" dirty="0">
                <a:solidFill>
                  <a:srgbClr val="0000CC"/>
                </a:solidFill>
                <a:latin typeface="Times New Roman" panose="02020603050405020304" pitchFamily="18" charset="0"/>
                <a:ea typeface="SimSun" panose="02010600030101010101" pitchFamily="2" charset="-122"/>
              </a:rPr>
              <a:t>  </a:t>
            </a:r>
            <a:r>
              <a:rPr lang="en-US" sz="2400" b="1" dirty="0">
                <a:solidFill>
                  <a:srgbClr val="0000CC"/>
                </a:solidFill>
                <a:latin typeface="Courier New" panose="02070309020205020404" pitchFamily="49" charset="0"/>
                <a:ea typeface="SimSun" panose="02010600030101010101" pitchFamily="2" charset="-122"/>
              </a:rPr>
              <a:t>e</a:t>
            </a:r>
            <a:r>
              <a:rPr lang="en-US" sz="2400" b="1" baseline="-25000" dirty="0">
                <a:solidFill>
                  <a:srgbClr val="0000CC"/>
                </a:solidFill>
                <a:latin typeface="Courier New" panose="02070309020205020404" pitchFamily="49" charset="0"/>
                <a:ea typeface="SimSun" panose="02010600030101010101" pitchFamily="2" charset="-122"/>
              </a:rPr>
              <a:t>54</a:t>
            </a:r>
            <a:r>
              <a:rPr lang="en-US" sz="2400" b="1" dirty="0">
                <a:solidFill>
                  <a:srgbClr val="0000CC"/>
                </a:solidFill>
                <a:latin typeface="Times New Roman" panose="02020603050405020304" pitchFamily="18" charset="0"/>
                <a:ea typeface="SimSun" panose="02010600030101010101" pitchFamily="2" charset="-122"/>
              </a:rPr>
              <a:t>  </a:t>
            </a:r>
            <a:r>
              <a:rPr lang="en-US" sz="2400" b="1" dirty="0">
                <a:solidFill>
                  <a:srgbClr val="0000CC"/>
                </a:solidFill>
                <a:latin typeface="Courier New" panose="02070309020205020404" pitchFamily="49" charset="0"/>
                <a:ea typeface="SimSun" panose="02010600030101010101" pitchFamily="2" charset="-122"/>
              </a:rPr>
              <a:t>d</a:t>
            </a:r>
            <a:r>
              <a:rPr lang="en-US" sz="2400" b="1" baseline="-25000" dirty="0">
                <a:solidFill>
                  <a:srgbClr val="0000CC"/>
                </a:solidFill>
                <a:latin typeface="Courier New" panose="02070309020205020404" pitchFamily="49" charset="0"/>
                <a:ea typeface="SimSun" panose="02010600030101010101" pitchFamily="2" charset="-122"/>
              </a:rPr>
              <a:t>45</a:t>
            </a:r>
          </a:p>
          <a:p>
            <a:pPr marL="457200" lvl="0" indent="-457200">
              <a:buAutoNum type="arabicPeriod" startAt="2"/>
            </a:pPr>
            <a:r>
              <a:rPr lang="en-US" sz="2400" dirty="0">
                <a:latin typeface="Times New Roman" panose="02020603050405020304" pitchFamily="18" charset="0"/>
                <a:ea typeface="SimSun" panose="02010600030101010101" pitchFamily="2" charset="-122"/>
              </a:rPr>
              <a:t>As each vertex is finished, insert it onto the front of a linked list (that is, reverse the order of all vertices after popped off  from the stack).   </a:t>
            </a:r>
          </a:p>
          <a:p>
            <a:pPr lvl="0"/>
            <a:r>
              <a:rPr lang="en-US" sz="2400" dirty="0">
                <a:latin typeface="Times New Roman" panose="02020603050405020304" pitchFamily="18" charset="0"/>
                <a:ea typeface="SimSun" panose="02010600030101010101" pitchFamily="2" charset="-122"/>
              </a:rPr>
              <a:t>      e.g.,  </a:t>
            </a:r>
            <a:r>
              <a:rPr lang="en-US" sz="2400" b="1" dirty="0">
                <a:solidFill>
                  <a:srgbClr val="0000CC"/>
                </a:solidFill>
                <a:latin typeface="Courier New" panose="02070309020205020404" pitchFamily="49" charset="0"/>
                <a:ea typeface="SimSun" panose="02010600030101010101" pitchFamily="2" charset="-122"/>
              </a:rPr>
              <a:t>d</a:t>
            </a:r>
            <a:r>
              <a:rPr lang="en-US" sz="2400" b="1" baseline="-25000" dirty="0">
                <a:solidFill>
                  <a:srgbClr val="0000CC"/>
                </a:solidFill>
                <a:latin typeface="Courier New" panose="02070309020205020404" pitchFamily="49" charset="0"/>
                <a:ea typeface="SimSun" panose="02010600030101010101" pitchFamily="2" charset="-122"/>
              </a:rPr>
              <a:t>45</a:t>
            </a:r>
            <a:r>
              <a:rPr lang="en-US" sz="2400" b="1" dirty="0">
                <a:solidFill>
                  <a:srgbClr val="0000CC"/>
                </a:solidFill>
                <a:latin typeface="Courier New" panose="02070309020205020404" pitchFamily="49"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 </a:t>
            </a:r>
            <a:r>
              <a:rPr lang="en-US" sz="2400" b="1" dirty="0">
                <a:solidFill>
                  <a:srgbClr val="0000CC"/>
                </a:solidFill>
                <a:latin typeface="Courier New" panose="02070309020205020404" pitchFamily="49" charset="0"/>
                <a:ea typeface="SimSun" panose="02010600030101010101" pitchFamily="2" charset="-122"/>
              </a:rPr>
              <a:t> e</a:t>
            </a:r>
            <a:r>
              <a:rPr lang="en-US" sz="2400" b="1" baseline="-25000" dirty="0">
                <a:solidFill>
                  <a:srgbClr val="0000CC"/>
                </a:solidFill>
                <a:latin typeface="Courier New" panose="02070309020205020404" pitchFamily="49" charset="0"/>
                <a:ea typeface="SimSun" panose="02010600030101010101" pitchFamily="2" charset="-122"/>
              </a:rPr>
              <a:t>54</a:t>
            </a:r>
            <a:r>
              <a:rPr lang="en-US" sz="2400" b="1" dirty="0">
                <a:solidFill>
                  <a:srgbClr val="0000CC"/>
                </a:solidFill>
                <a:latin typeface="Courier New" panose="02070309020205020404" pitchFamily="49" charset="0"/>
                <a:ea typeface="SimSun" panose="02010600030101010101" pitchFamily="2" charset="-122"/>
              </a:rPr>
              <a:t> </a:t>
            </a:r>
            <a:r>
              <a:rPr lang="en-US" sz="2400" b="1" dirty="0">
                <a:solidFill>
                  <a:srgbClr val="0000CC"/>
                </a:solidFill>
                <a:latin typeface="Times New Roman" panose="02020603050405020304" pitchFamily="18" charset="0"/>
                <a:ea typeface="SimSun" panose="02010600030101010101" pitchFamily="2" charset="-122"/>
              </a:rPr>
              <a:t>     </a:t>
            </a:r>
            <a:r>
              <a:rPr lang="en-US" sz="2400" b="1" dirty="0">
                <a:solidFill>
                  <a:srgbClr val="0000CC"/>
                </a:solidFill>
                <a:latin typeface="Courier New" panose="02070309020205020404" pitchFamily="49" charset="0"/>
                <a:ea typeface="SimSun" panose="02010600030101010101" pitchFamily="2" charset="-122"/>
              </a:rPr>
              <a:t> a</a:t>
            </a:r>
            <a:r>
              <a:rPr lang="en-US" sz="2400" b="1" baseline="-25000" dirty="0">
                <a:solidFill>
                  <a:srgbClr val="0000CC"/>
                </a:solidFill>
                <a:latin typeface="Courier New" panose="02070309020205020404" pitchFamily="49" charset="0"/>
                <a:ea typeface="SimSun" panose="02010600030101010101" pitchFamily="2" charset="-122"/>
              </a:rPr>
              <a:t>13</a:t>
            </a:r>
            <a:r>
              <a:rPr lang="en-US" sz="2400" b="1" dirty="0">
                <a:solidFill>
                  <a:srgbClr val="0000CC"/>
                </a:solidFill>
                <a:latin typeface="Courier New" panose="02070309020205020404" pitchFamily="49"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a:t>
            </a:r>
            <a:r>
              <a:rPr lang="en-US" sz="2400" b="1" dirty="0">
                <a:solidFill>
                  <a:srgbClr val="0000CC"/>
                </a:solidFill>
                <a:latin typeface="Courier New" panose="02070309020205020404" pitchFamily="49" charset="0"/>
                <a:ea typeface="SimSun" panose="02010600030101010101" pitchFamily="2" charset="-122"/>
              </a:rPr>
              <a:t>  b</a:t>
            </a:r>
            <a:r>
              <a:rPr lang="en-US" sz="2400" b="1" baseline="-25000" dirty="0">
                <a:solidFill>
                  <a:srgbClr val="0000CC"/>
                </a:solidFill>
                <a:latin typeface="Courier New" panose="02070309020205020404" pitchFamily="49" charset="0"/>
                <a:ea typeface="SimSun" panose="02010600030101010101" pitchFamily="2" charset="-122"/>
              </a:rPr>
              <a:t>22</a:t>
            </a:r>
            <a:r>
              <a:rPr lang="en-US" sz="2400" b="1" dirty="0">
                <a:solidFill>
                  <a:srgbClr val="0000CC"/>
                </a:solidFill>
                <a:latin typeface="Courier New" panose="02070309020205020404" pitchFamily="49"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a:t>
            </a:r>
            <a:r>
              <a:rPr lang="en-US" sz="2400" b="1" dirty="0">
                <a:solidFill>
                  <a:srgbClr val="0000CC"/>
                </a:solidFill>
                <a:latin typeface="Courier New" panose="02070309020205020404" pitchFamily="49" charset="0"/>
                <a:ea typeface="SimSun" panose="02010600030101010101" pitchFamily="2" charset="-122"/>
              </a:rPr>
              <a:t> c</a:t>
            </a:r>
            <a:r>
              <a:rPr lang="en-US" sz="2400" b="1" baseline="-25000" dirty="0">
                <a:solidFill>
                  <a:srgbClr val="0000CC"/>
                </a:solidFill>
                <a:latin typeface="Courier New" panose="02070309020205020404" pitchFamily="49" charset="0"/>
                <a:ea typeface="SimSun" panose="02010600030101010101" pitchFamily="2" charset="-122"/>
              </a:rPr>
              <a:t>31</a:t>
            </a:r>
          </a:p>
          <a:p>
            <a:pPr marL="457200" lvl="0" indent="-457200">
              <a:buAutoNum type="arabicPeriod" startAt="2"/>
            </a:pPr>
            <a:endParaRPr lang="en-US" sz="2400" b="1" baseline="-25000" dirty="0">
              <a:solidFill>
                <a:srgbClr val="0000CC"/>
              </a:solidFill>
              <a:latin typeface="Courier New" panose="02070309020205020404" pitchFamily="49" charset="0"/>
              <a:ea typeface="SimSun" panose="02010600030101010101" pitchFamily="2" charset="-122"/>
            </a:endParaRPr>
          </a:p>
          <a:p>
            <a:pPr marL="457200" lvl="0" indent="-457200">
              <a:buAutoNum type="arabicPeriod" startAt="2"/>
            </a:pPr>
            <a:endParaRPr lang="en-US" sz="2400" b="1" baseline="-25000" dirty="0">
              <a:solidFill>
                <a:srgbClr val="0000CC"/>
              </a:solidFill>
              <a:latin typeface="Courier New" panose="02070309020205020404" pitchFamily="49" charset="0"/>
              <a:ea typeface="SimSun" panose="02010600030101010101" pitchFamily="2" charset="-122"/>
            </a:endParaRPr>
          </a:p>
          <a:p>
            <a:pPr marL="457200" lvl="0" indent="-457200">
              <a:buAutoNum type="arabicPeriod" startAt="2"/>
            </a:pPr>
            <a:endParaRPr lang="en-US" sz="2400" b="1" baseline="-25000" dirty="0">
              <a:solidFill>
                <a:srgbClr val="0000CC"/>
              </a:solidFill>
              <a:latin typeface="Courier New" panose="02070309020205020404" pitchFamily="49" charset="0"/>
              <a:ea typeface="SimSun" panose="02010600030101010101" pitchFamily="2" charset="-122"/>
            </a:endParaRPr>
          </a:p>
          <a:p>
            <a:pPr marL="457200" lvl="0" indent="-457200">
              <a:buAutoNum type="arabicPeriod" startAt="2"/>
            </a:pPr>
            <a:endParaRPr lang="en-US" sz="2400" b="1" baseline="-25000" dirty="0">
              <a:solidFill>
                <a:srgbClr val="0000CC"/>
              </a:solidFill>
              <a:latin typeface="Courier New" panose="02070309020205020404" pitchFamily="49" charset="0"/>
              <a:ea typeface="SimSun" panose="02010600030101010101" pitchFamily="2" charset="-122"/>
            </a:endParaRPr>
          </a:p>
          <a:p>
            <a:pPr marL="457200" lvl="0" indent="-457200"/>
            <a:r>
              <a:rPr lang="en-US" sz="2400" dirty="0">
                <a:latin typeface="Times New Roman" panose="02020603050405020304" pitchFamily="18" charset="0"/>
                <a:cs typeface="Times New Roman" panose="02020603050405020304" pitchFamily="18" charset="0"/>
              </a:rPr>
              <a:t>3.   Return the lined list of vertices</a:t>
            </a:r>
          </a:p>
        </p:txBody>
      </p:sp>
      <p:cxnSp>
        <p:nvCxnSpPr>
          <p:cNvPr id="12" name="Straight Connector 11"/>
          <p:cNvCxnSpPr/>
          <p:nvPr/>
        </p:nvCxnSpPr>
        <p:spPr>
          <a:xfrm>
            <a:off x="2668565" y="4957370"/>
            <a:ext cx="0" cy="724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2668565" y="4957370"/>
            <a:ext cx="4646635" cy="7248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4940082" y="4943070"/>
            <a:ext cx="2375118" cy="3054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40083" y="4943070"/>
            <a:ext cx="5912" cy="305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Image result for smiley face images">
            <a:extLst>
              <a:ext uri="{FF2B5EF4-FFF2-40B4-BE49-F238E27FC236}">
                <a16:creationId xmlns:a16="http://schemas.microsoft.com/office/drawing/2014/main" id="{4B9F1A45-7465-47BC-8BF3-1D16DE3965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11" y="2794007"/>
            <a:ext cx="603453" cy="4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297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103" y="1928590"/>
            <a:ext cx="8206650" cy="3139321"/>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Directions on a graph’s edges lead to new questions about the graphs that are either meaningless or trivial for undirected graphs.</a:t>
            </a: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Theorem  3.7</a:t>
            </a:r>
            <a:endParaRPr lang="en-US" sz="2400" strike="dblStrike"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Topological-Sort (G) produces a topological sort of the directed acyclic graph G provided as its input.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A39D9D66-47B0-4939-948B-A9C62510F39C}"/>
              </a:ext>
            </a:extLst>
          </p:cNvPr>
          <p:cNvSpPr/>
          <p:nvPr/>
        </p:nvSpPr>
        <p:spPr>
          <a:xfrm>
            <a:off x="1509084" y="902718"/>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110584467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7177" y="1117842"/>
            <a:ext cx="8735627" cy="5031314"/>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Consider a set of five required courses {C1, C2, C3, C4, C5}  a student has to take in some degree program. The courses can be taken in any order as long as the following course prerequisites are met: </a:t>
            </a:r>
            <a:endParaRPr lang="en-US" sz="2400" dirty="0">
              <a:latin typeface="Courier New" panose="02070309020205020404" pitchFamily="49" charset="0"/>
              <a:ea typeface="SimSun" panose="02010600030101010101" pitchFamily="2" charset="-122"/>
            </a:endParaRPr>
          </a:p>
          <a:p>
            <a:pPr marL="800100" lvl="1" indent="-342900">
              <a:lnSpc>
                <a:spcPct val="150000"/>
              </a:lnSpc>
              <a:buFont typeface="Symbol" panose="05050102010706020507" pitchFamily="18" charset="2"/>
              <a:buChar char=""/>
              <a:tabLst>
                <a:tab pos="457200" algn="l"/>
              </a:tabLst>
            </a:pPr>
            <a:r>
              <a:rPr lang="en-US" sz="2400" dirty="0">
                <a:latin typeface="Times New Roman" panose="02020603050405020304" pitchFamily="18" charset="0"/>
                <a:ea typeface="SimSun" panose="02010600030101010101" pitchFamily="2" charset="-122"/>
              </a:rPr>
              <a:t>C1 and C2  have no prerequisites, </a:t>
            </a:r>
            <a:endParaRPr lang="en-US" sz="2400" dirty="0">
              <a:latin typeface="Courier New" panose="02070309020205020404" pitchFamily="49" charset="0"/>
              <a:ea typeface="SimSun" panose="02010600030101010101" pitchFamily="2" charset="-122"/>
            </a:endParaRPr>
          </a:p>
          <a:p>
            <a:pPr marL="800100" lvl="1" indent="-342900">
              <a:lnSpc>
                <a:spcPct val="150000"/>
              </a:lnSpc>
              <a:buFont typeface="Symbol" panose="05050102010706020507" pitchFamily="18" charset="2"/>
              <a:buChar char=""/>
              <a:tabLst>
                <a:tab pos="457200" algn="l"/>
              </a:tabLst>
            </a:pPr>
            <a:r>
              <a:rPr lang="en-US" sz="2400" dirty="0">
                <a:latin typeface="Times New Roman" panose="02020603050405020304" pitchFamily="18" charset="0"/>
                <a:ea typeface="SimSun" panose="02010600030101010101" pitchFamily="2" charset="-122"/>
              </a:rPr>
              <a:t>C3  requires  C1  and  C2, </a:t>
            </a:r>
            <a:endParaRPr lang="en-US" sz="2400" dirty="0">
              <a:latin typeface="Courier New" panose="02070309020205020404" pitchFamily="49" charset="0"/>
              <a:ea typeface="SimSun" panose="02010600030101010101" pitchFamily="2" charset="-122"/>
            </a:endParaRPr>
          </a:p>
          <a:p>
            <a:pPr marL="800100" lvl="1" indent="-342900">
              <a:lnSpc>
                <a:spcPct val="150000"/>
              </a:lnSpc>
              <a:buFont typeface="Symbol" panose="05050102010706020507" pitchFamily="18" charset="2"/>
              <a:buChar char=""/>
              <a:tabLst>
                <a:tab pos="457200" algn="l"/>
              </a:tabLst>
            </a:pPr>
            <a:r>
              <a:rPr lang="en-US" sz="2400" dirty="0">
                <a:latin typeface="Times New Roman" panose="02020603050405020304" pitchFamily="18" charset="0"/>
                <a:ea typeface="SimSun" panose="02010600030101010101" pitchFamily="2" charset="-122"/>
              </a:rPr>
              <a:t>C4  requires  C3;  and </a:t>
            </a:r>
            <a:endParaRPr lang="en-US" sz="2400" dirty="0">
              <a:latin typeface="Courier New" panose="02070309020205020404" pitchFamily="49" charset="0"/>
              <a:ea typeface="SimSun" panose="02010600030101010101" pitchFamily="2" charset="-122"/>
            </a:endParaRPr>
          </a:p>
          <a:p>
            <a:pPr marL="800100" lvl="1" indent="-342900">
              <a:lnSpc>
                <a:spcPct val="150000"/>
              </a:lnSpc>
              <a:buFont typeface="Symbol" panose="05050102010706020507" pitchFamily="18" charset="2"/>
              <a:buChar char=""/>
              <a:tabLst>
                <a:tab pos="457200" algn="l"/>
              </a:tabLst>
            </a:pPr>
            <a:r>
              <a:rPr lang="en-US" sz="2400" dirty="0">
                <a:latin typeface="Times New Roman" panose="02020603050405020304" pitchFamily="18" charset="0"/>
                <a:ea typeface="SimSun" panose="02010600030101010101" pitchFamily="2" charset="-122"/>
              </a:rPr>
              <a:t>C5  requires  C3  and  C4. </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The student can take only one course per term. </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In which order should the student take the courses?</a:t>
            </a:r>
            <a:endParaRPr lang="en-US" sz="2400" dirty="0">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2372C3DB-AA92-4902-8124-AF15A16ED8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447" y="1805715"/>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63266AD-965C-44E9-B596-F7F7580B7250}"/>
              </a:ext>
            </a:extLst>
          </p:cNvPr>
          <p:cNvSpPr/>
          <p:nvPr/>
        </p:nvSpPr>
        <p:spPr>
          <a:xfrm>
            <a:off x="1577177" y="533067"/>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429014892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7316" y="1286548"/>
            <a:ext cx="8553535"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As in Figure 3.22, the digraph in which vertices represent courses and directed edges indicate prerequisite requirements. </a:t>
            </a:r>
            <a:endParaRPr lang="en-US" sz="2400" dirty="0">
              <a:effectLst/>
              <a:latin typeface="Courier New" panose="02070309020205020404" pitchFamily="49" charset="0"/>
              <a:ea typeface="SimSun" panose="02010600030101010101" pitchFamily="2" charset="-122"/>
            </a:endParaRPr>
          </a:p>
        </p:txBody>
      </p:sp>
      <p:sp>
        <p:nvSpPr>
          <p:cNvPr id="3" name="TextBox 2"/>
          <p:cNvSpPr txBox="1"/>
          <p:nvPr/>
        </p:nvSpPr>
        <p:spPr>
          <a:xfrm>
            <a:off x="1544715" y="2467992"/>
            <a:ext cx="8265110"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C1				C4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C3</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C2				C5</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Figure 3.22. Digraph representing the prerequisite structure of five courses.</a:t>
            </a:r>
          </a:p>
          <a:p>
            <a:endParaRPr lang="en-US" sz="2400" dirty="0">
              <a:latin typeface="Times New Roman" panose="02020603050405020304" pitchFamily="18" charset="0"/>
              <a:cs typeface="Times New Roman" panose="02020603050405020304" pitchFamily="18" charset="0"/>
            </a:endParaRPr>
          </a:p>
        </p:txBody>
      </p:sp>
      <p:cxnSp>
        <p:nvCxnSpPr>
          <p:cNvPr id="4" name="Line 163"/>
          <p:cNvCxnSpPr>
            <a:cxnSpLocks noChangeShapeType="1"/>
          </p:cNvCxnSpPr>
          <p:nvPr/>
        </p:nvCxnSpPr>
        <p:spPr bwMode="auto">
          <a:xfrm>
            <a:off x="1991187" y="2809782"/>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Line 163"/>
          <p:cNvCxnSpPr>
            <a:cxnSpLocks noChangeShapeType="1"/>
          </p:cNvCxnSpPr>
          <p:nvPr/>
        </p:nvCxnSpPr>
        <p:spPr bwMode="auto">
          <a:xfrm>
            <a:off x="3848100" y="3912093"/>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Line 163"/>
          <p:cNvCxnSpPr>
            <a:cxnSpLocks noChangeShapeType="1"/>
          </p:cNvCxnSpPr>
          <p:nvPr/>
        </p:nvCxnSpPr>
        <p:spPr bwMode="auto">
          <a:xfrm flipV="1">
            <a:off x="3848099" y="2809782"/>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63"/>
          <p:cNvCxnSpPr>
            <a:cxnSpLocks noChangeShapeType="1"/>
          </p:cNvCxnSpPr>
          <p:nvPr/>
        </p:nvCxnSpPr>
        <p:spPr bwMode="auto">
          <a:xfrm flipV="1">
            <a:off x="2109555" y="3912093"/>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163"/>
          <p:cNvCxnSpPr>
            <a:cxnSpLocks noChangeShapeType="1"/>
          </p:cNvCxnSpPr>
          <p:nvPr/>
        </p:nvCxnSpPr>
        <p:spPr bwMode="auto">
          <a:xfrm>
            <a:off x="5447561" y="2890681"/>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Rectangle 10">
            <a:extLst>
              <a:ext uri="{FF2B5EF4-FFF2-40B4-BE49-F238E27FC236}">
                <a16:creationId xmlns:a16="http://schemas.microsoft.com/office/drawing/2014/main" id="{D9306207-9DD7-402F-89A9-13B685721346}"/>
              </a:ext>
            </a:extLst>
          </p:cNvPr>
          <p:cNvSpPr/>
          <p:nvPr/>
        </p:nvSpPr>
        <p:spPr>
          <a:xfrm>
            <a:off x="1417316" y="526549"/>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
        <p:nvSpPr>
          <p:cNvPr id="5" name="Rectangle 4">
            <a:extLst>
              <a:ext uri="{FF2B5EF4-FFF2-40B4-BE49-F238E27FC236}">
                <a16:creationId xmlns:a16="http://schemas.microsoft.com/office/drawing/2014/main" id="{2FC067F5-C047-419A-8BBA-15322F1CCD3A}"/>
              </a:ext>
            </a:extLst>
          </p:cNvPr>
          <p:cNvSpPr/>
          <p:nvPr/>
        </p:nvSpPr>
        <p:spPr>
          <a:xfrm>
            <a:off x="409455" y="3984425"/>
            <a:ext cx="1642437" cy="369332"/>
          </a:xfrm>
          <a:prstGeom prst="rect">
            <a:avLst/>
          </a:prstGeom>
        </p:spPr>
        <p:txBody>
          <a:bodyPr wrap="none">
            <a:spAutoFit/>
          </a:bodyPr>
          <a:lstStyle/>
          <a:p>
            <a:r>
              <a:rPr lang="en-US" b="1" strike="sngStrike" dirty="0">
                <a:latin typeface="Times New Roman" panose="02020603050405020304" pitchFamily="18" charset="0"/>
                <a:cs typeface="Times New Roman" panose="02020603050405020304" pitchFamily="18" charset="0"/>
              </a:rPr>
              <a:t>Figure 3.10</a:t>
            </a:r>
            <a:r>
              <a:rPr lang="en-US" dirty="0">
                <a:latin typeface="Times New Roman" panose="02020603050405020304" pitchFamily="18" charset="0"/>
                <a:cs typeface="Times New Roman" panose="02020603050405020304" pitchFamily="18" charset="0"/>
              </a:rPr>
              <a:t>.</a:t>
            </a:r>
            <a:r>
              <a:rPr lang="en-US" strike="sngStrike" dirty="0">
                <a:latin typeface="Times New Roman" panose="02020603050405020304" pitchFamily="18" charset="0"/>
                <a:cs typeface="Times New Roman" panose="02020603050405020304" pitchFamily="18" charset="0"/>
              </a:rPr>
              <a:t>18</a:t>
            </a:r>
            <a:r>
              <a:rPr lang="en-US"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09266380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194" y="894604"/>
            <a:ext cx="8838759"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question is whether the vertices can be listed in such an order that for every edge in the digraph, the vertex where the edge starts is listed before the vertex where the edge ends. This problem is </a:t>
            </a:r>
            <a:r>
              <a:rPr lang="en-US" sz="2400" dirty="0">
                <a:solidFill>
                  <a:srgbClr val="0000FF"/>
                </a:solidFill>
                <a:latin typeface="Times New Roman" panose="02020603050405020304" pitchFamily="18" charset="0"/>
                <a:cs typeface="Times New Roman" panose="02020603050405020304" pitchFamily="18" charset="0"/>
              </a:rPr>
              <a:t>called topological sorting</a:t>
            </a:r>
            <a:r>
              <a:rPr lang="en-US" sz="24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573898" y="2703016"/>
            <a:ext cx="826511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C1				C4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C3</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C2				C5</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Figure 3.22. Digraph representing the prerequisite structure of five courses.</a:t>
            </a:r>
          </a:p>
        </p:txBody>
      </p:sp>
      <p:cxnSp>
        <p:nvCxnSpPr>
          <p:cNvPr id="4" name="Line 163"/>
          <p:cNvCxnSpPr>
            <a:cxnSpLocks noChangeShapeType="1"/>
          </p:cNvCxnSpPr>
          <p:nvPr/>
        </p:nvCxnSpPr>
        <p:spPr bwMode="auto">
          <a:xfrm>
            <a:off x="1991187" y="3043254"/>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Line 163"/>
          <p:cNvCxnSpPr>
            <a:cxnSpLocks noChangeShapeType="1"/>
          </p:cNvCxnSpPr>
          <p:nvPr/>
        </p:nvCxnSpPr>
        <p:spPr bwMode="auto">
          <a:xfrm>
            <a:off x="3848100" y="4145565"/>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Line 163"/>
          <p:cNvCxnSpPr>
            <a:cxnSpLocks noChangeShapeType="1"/>
          </p:cNvCxnSpPr>
          <p:nvPr/>
        </p:nvCxnSpPr>
        <p:spPr bwMode="auto">
          <a:xfrm flipV="1">
            <a:off x="3848099" y="3043254"/>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63"/>
          <p:cNvCxnSpPr>
            <a:cxnSpLocks noChangeShapeType="1"/>
          </p:cNvCxnSpPr>
          <p:nvPr/>
        </p:nvCxnSpPr>
        <p:spPr bwMode="auto">
          <a:xfrm flipV="1">
            <a:off x="2109555" y="4145565"/>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163"/>
          <p:cNvCxnSpPr>
            <a:cxnSpLocks noChangeShapeType="1"/>
          </p:cNvCxnSpPr>
          <p:nvPr/>
        </p:nvCxnSpPr>
        <p:spPr bwMode="auto">
          <a:xfrm>
            <a:off x="5447561" y="3124153"/>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Rectangle 10">
            <a:extLst>
              <a:ext uri="{FF2B5EF4-FFF2-40B4-BE49-F238E27FC236}">
                <a16:creationId xmlns:a16="http://schemas.microsoft.com/office/drawing/2014/main" id="{75CDE0FD-E52D-4C73-A52A-8CB3093E8AB0}"/>
              </a:ext>
            </a:extLst>
          </p:cNvPr>
          <p:cNvSpPr/>
          <p:nvPr/>
        </p:nvSpPr>
        <p:spPr>
          <a:xfrm>
            <a:off x="1414194" y="363464"/>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2426315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638739" y="999986"/>
                <a:ext cx="9962134" cy="5858014"/>
              </a:xfrm>
              <a:prstGeom prst="rect">
                <a:avLst/>
              </a:prstGeom>
            </p:spPr>
            <p:txBody>
              <a:bodyPr wrap="square">
                <a:spAutoFit/>
              </a:bodyPr>
              <a:lstStyle/>
              <a:p>
                <a:pPr marL="342900" indent="-342900">
                  <a:spcAft>
                    <a:spcPts val="10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graph is said to </a:t>
                </a:r>
                <a:r>
                  <a:rPr lang="en-US" sz="2400" dirty="0">
                    <a:solidFill>
                      <a:srgbClr val="0000FF"/>
                    </a:solidFill>
                    <a:latin typeface="Times New Roman" panose="02020603050405020304" pitchFamily="18" charset="0"/>
                    <a:ea typeface="SimSun" panose="02010600030101010101" pitchFamily="2" charset="-122"/>
                  </a:rPr>
                  <a:t>be </a:t>
                </a:r>
                <a:r>
                  <a:rPr lang="en-US" sz="2400" b="1" dirty="0">
                    <a:solidFill>
                      <a:srgbClr val="0000FF"/>
                    </a:solidFill>
                    <a:latin typeface="Times New Roman" panose="02020603050405020304" pitchFamily="18" charset="0"/>
                    <a:ea typeface="SimSun" panose="02010600030101010101" pitchFamily="2" charset="-122"/>
                  </a:rPr>
                  <a:t>connected</a:t>
                </a:r>
                <a:r>
                  <a:rPr lang="en-US" sz="2400" dirty="0">
                    <a:latin typeface="Times New Roman" panose="02020603050405020304" pitchFamily="18" charset="0"/>
                    <a:ea typeface="SimSun" panose="02010600030101010101" pitchFamily="2" charset="-122"/>
                  </a:rPr>
                  <a:t> </a:t>
                </a:r>
              </a:p>
              <a:p>
                <a:pPr marL="800100" lvl="1" indent="-342900">
                  <a:spcAft>
                    <a:spcPts val="10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for </a:t>
                </a:r>
                <a:r>
                  <a:rPr lang="en-US" sz="2400" b="1" dirty="0">
                    <a:solidFill>
                      <a:srgbClr val="0000FF"/>
                    </a:solidFill>
                    <a:latin typeface="Times New Roman" panose="02020603050405020304" pitchFamily="18" charset="0"/>
                    <a:ea typeface="SimSun" panose="02010600030101010101" pitchFamily="2" charset="-122"/>
                  </a:rPr>
                  <a:t>every</a:t>
                </a:r>
                <a:r>
                  <a:rPr lang="en-US" sz="2400" dirty="0">
                    <a:solidFill>
                      <a:srgbClr val="0000FF"/>
                    </a:solidFill>
                    <a:latin typeface="Times New Roman" panose="02020603050405020304" pitchFamily="18" charset="0"/>
                    <a:ea typeface="SimSun" panose="02010600030101010101" pitchFamily="2" charset="-122"/>
                  </a:rPr>
                  <a:t> pair of its vertices </a:t>
                </a:r>
                <a:r>
                  <a:rPr lang="en-US" sz="2400" dirty="0">
                    <a:latin typeface="Times New Roman" panose="02020603050405020304" pitchFamily="18" charset="0"/>
                    <a:ea typeface="SimSun" panose="02010600030101010101" pitchFamily="2" charset="-122"/>
                  </a:rPr>
                  <a:t>u and v </a:t>
                </a:r>
                <a:r>
                  <a:rPr lang="en-US" sz="2400" dirty="0">
                    <a:solidFill>
                      <a:srgbClr val="0000FF"/>
                    </a:solidFill>
                    <a:latin typeface="Times New Roman" panose="02020603050405020304" pitchFamily="18" charset="0"/>
                    <a:ea typeface="SimSun" panose="02010600030101010101" pitchFamily="2" charset="-122"/>
                  </a:rPr>
                  <a:t>there is a path </a:t>
                </a:r>
                <a:r>
                  <a:rPr lang="en-US" sz="2400" dirty="0">
                    <a:latin typeface="Times New Roman" panose="02020603050405020304" pitchFamily="18" charset="0"/>
                    <a:ea typeface="SimSun" panose="02010600030101010101" pitchFamily="2" charset="-122"/>
                  </a:rPr>
                  <a:t>from u to v. </a:t>
                </a:r>
              </a:p>
              <a:p>
                <a:pPr marL="800100" lvl="1" indent="-342900">
                  <a:spcAft>
                    <a:spcPts val="10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graph in Example 3.5 are connected.</a:t>
                </a:r>
              </a:p>
              <a:p>
                <a:pPr marL="342900" indent="-342900">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Are there any difference between directed graph and undirected graph?}</a:t>
                </a:r>
                <a:endParaRPr lang="en-US" sz="1200" dirty="0">
                  <a:latin typeface="Courier New" panose="02070309020205020404" pitchFamily="49" charset="0"/>
                  <a:ea typeface="SimSun" panose="02010600030101010101" pitchFamily="2" charset="-122"/>
                </a:endParaRPr>
              </a:p>
              <a:p>
                <a:pPr marL="342900" indent="-342900">
                  <a:spcAft>
                    <a:spcPts val="10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a:t>
                </a:r>
                <a:r>
                  <a:rPr lang="en-US" sz="2400" dirty="0">
                    <a:solidFill>
                      <a:srgbClr val="0000FF"/>
                    </a:solidFill>
                    <a:latin typeface="Times New Roman" panose="02020603050405020304" pitchFamily="18" charset="0"/>
                    <a:ea typeface="SimSun" panose="02010600030101010101" pitchFamily="2" charset="-122"/>
                  </a:rPr>
                  <a:t>subgraph</a:t>
                </a:r>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of a given graph</a:t>
                </a:r>
                <a:r>
                  <a:rPr lang="en-US" sz="2400" b="1" dirty="0">
                    <a:solidFill>
                      <a:srgbClr val="0000FF"/>
                    </a:solidFill>
                    <a:latin typeface="Times New Roman" panose="02020603050405020304" pitchFamily="18" charset="0"/>
                    <a:ea typeface="SimSun" panose="02010600030101010101" pitchFamily="2" charset="-122"/>
                  </a:rPr>
                  <a:t>  G = (V, E)   </a:t>
                </a:r>
                <a:r>
                  <a:rPr lang="en-US" sz="2400" dirty="0">
                    <a:latin typeface="Times New Roman" panose="02020603050405020304" pitchFamily="18" charset="0"/>
                    <a:ea typeface="SimSun" panose="02010600030101010101" pitchFamily="2" charset="-122"/>
                  </a:rPr>
                  <a:t>is </a:t>
                </a:r>
              </a:p>
              <a:p>
                <a:pPr marL="800100" lvl="1" indent="-342900">
                  <a:spcAft>
                    <a:spcPts val="10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graph</a:t>
                </a:r>
                <a:r>
                  <a:rPr lang="en-US" sz="2400" b="1" dirty="0">
                    <a:latin typeface="Times New Roman" panose="02020603050405020304" pitchFamily="18" charset="0"/>
                    <a:ea typeface="SimSun" panose="02010600030101010101" pitchFamily="2" charset="-122"/>
                  </a:rPr>
                  <a:t>  G</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b="1" dirty="0">
                    <a:latin typeface="Times New Roman" panose="02020603050405020304" pitchFamily="18" charset="0"/>
                    <a:ea typeface="SimSun" panose="02010600030101010101" pitchFamily="2" charset="-122"/>
                  </a:rPr>
                  <a:t> = (V</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b="1" dirty="0">
                    <a:latin typeface="Times New Roman" panose="02020603050405020304" pitchFamily="18" charset="0"/>
                    <a:ea typeface="SimSun" panose="02010600030101010101" pitchFamily="2" charset="-122"/>
                  </a:rPr>
                  <a:t>, E</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such that</a:t>
                </a:r>
                <a:r>
                  <a:rPr lang="en-US" sz="2400" b="1" dirty="0">
                    <a:latin typeface="Times New Roman" panose="02020603050405020304" pitchFamily="18" charset="0"/>
                    <a:ea typeface="SimSun" panose="02010600030101010101" pitchFamily="2" charset="-122"/>
                  </a:rPr>
                  <a:t>  V</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b="1"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SimSun" panose="02010600030101010101" pitchFamily="2" charset="-122"/>
                        <a:cs typeface="Times New Roman" panose="02020603050405020304" pitchFamily="18" charset="0"/>
                      </a:rPr>
                      <m:t>⊆ </m:t>
                    </m:r>
                  </m:oMath>
                </a14:m>
                <a:r>
                  <a:rPr lang="en-US" sz="2400" b="1" dirty="0">
                    <a:latin typeface="Times New Roman" panose="02020603050405020304" pitchFamily="18" charset="0"/>
                    <a:ea typeface="SimSun" panose="02010600030101010101" pitchFamily="2" charset="-122"/>
                  </a:rPr>
                  <a:t>V  </a:t>
                </a:r>
                <a:r>
                  <a:rPr lang="en-US" sz="2400" dirty="0">
                    <a:latin typeface="Times New Roman" panose="02020603050405020304" pitchFamily="18" charset="0"/>
                    <a:ea typeface="SimSun" panose="02010600030101010101" pitchFamily="2" charset="-122"/>
                  </a:rPr>
                  <a:t>and</a:t>
                </a:r>
                <a:r>
                  <a:rPr lang="en-US" sz="2400" b="1" dirty="0">
                    <a:latin typeface="Times New Roman" panose="02020603050405020304" pitchFamily="18" charset="0"/>
                    <a:ea typeface="SimSun" panose="02010600030101010101" pitchFamily="2" charset="-122"/>
                  </a:rPr>
                  <a:t>  E</a:t>
                </a:r>
                <a:r>
                  <a:rPr lang="en-US" sz="2400" b="1" dirty="0">
                    <a:latin typeface="Tahoma" panose="020B0604030504040204" pitchFamily="34" charset="0"/>
                    <a:ea typeface="Tahoma" panose="020B0604030504040204" pitchFamily="34" charset="0"/>
                    <a:cs typeface="Tahoma" panose="020B0604030504040204" pitchFamily="34" charset="0"/>
                  </a:rPr>
                  <a:t>’</a:t>
                </a:r>
                <a:r>
                  <a:rPr lang="en-US" sz="2400" b="1"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SimSun" panose="02010600030101010101" pitchFamily="2" charset="-122"/>
                        <a:cs typeface="Times New Roman" panose="02020603050405020304" pitchFamily="18" charset="0"/>
                      </a:rPr>
                      <m:t>⊆ </m:t>
                    </m:r>
                  </m:oMath>
                </a14:m>
                <a:r>
                  <a:rPr lang="en-US" sz="2400" b="1" dirty="0">
                    <a:latin typeface="Times New Roman" panose="02020603050405020304" pitchFamily="18" charset="0"/>
                    <a:ea typeface="SimSun" panose="02010600030101010101" pitchFamily="2" charset="-122"/>
                  </a:rPr>
                  <a:t>E.</a:t>
                </a:r>
                <a:endParaRPr lang="en-US" sz="1200" dirty="0">
                  <a:latin typeface="Courier New" panose="02070309020205020404" pitchFamily="49" charset="0"/>
                  <a:ea typeface="SimSun" panose="02010600030101010101" pitchFamily="2" charset="-122"/>
                </a:endParaRPr>
              </a:p>
              <a:p>
                <a:pPr marL="342900" indent="-342900">
                  <a:spcAft>
                    <a:spcPts val="10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Formally, a </a:t>
                </a:r>
                <a:r>
                  <a:rPr lang="en-US" sz="2400" dirty="0">
                    <a:solidFill>
                      <a:srgbClr val="0000FF"/>
                    </a:solidFill>
                    <a:latin typeface="Times New Roman" panose="02020603050405020304" pitchFamily="18" charset="0"/>
                    <a:ea typeface="SimSun" panose="02010600030101010101" pitchFamily="2" charset="-122"/>
                  </a:rPr>
                  <a:t>connected component is a maximal (</a:t>
                </a:r>
                <a:r>
                  <a:rPr lang="en-US" sz="2400" i="1" dirty="0">
                    <a:solidFill>
                      <a:srgbClr val="C00000"/>
                    </a:solidFill>
                    <a:latin typeface="Times New Roman" panose="02020603050405020304" pitchFamily="18" charset="0"/>
                    <a:ea typeface="SimSun" panose="02010600030101010101" pitchFamily="2" charset="-122"/>
                  </a:rPr>
                  <a:t>not expandable via an inclusion of an extra vertex</a:t>
                </a:r>
                <a:r>
                  <a:rPr lang="en-US" sz="2400" dirty="0">
                    <a:solidFill>
                      <a:srgbClr val="0000FF"/>
                    </a:solidFill>
                    <a:latin typeface="Times New Roman" panose="02020603050405020304" pitchFamily="18" charset="0"/>
                    <a:ea typeface="SimSun" panose="02010600030101010101" pitchFamily="2" charset="-122"/>
                  </a:rPr>
                  <a:t>) connected subgraph </a:t>
                </a:r>
                <a:r>
                  <a:rPr lang="en-US" sz="2400" i="1" dirty="0">
                    <a:solidFill>
                      <a:srgbClr val="C00000"/>
                    </a:solidFill>
                    <a:latin typeface="Times New Roman" panose="02020603050405020304" pitchFamily="18" charset="0"/>
                    <a:ea typeface="SimSun" panose="02010600030101010101" pitchFamily="2" charset="-122"/>
                  </a:rPr>
                  <a:t>of a given graph.</a:t>
                </a:r>
                <a:endParaRPr lang="en-US" sz="2400" i="1" dirty="0">
                  <a:solidFill>
                    <a:srgbClr val="C00000"/>
                  </a:solidFill>
                  <a:latin typeface="Courier New" panose="02070309020205020404" pitchFamily="49" charset="0"/>
                  <a:ea typeface="SimSun" panose="02010600030101010101" pitchFamily="2" charset="-122"/>
                </a:endParaRPr>
              </a:p>
              <a:p>
                <a:pPr marL="800100" lvl="1" indent="-342900">
                  <a:spcAft>
                    <a:spcPts val="10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Example 3.5: a connected undirected graph with vertices {a, c, b, f, e, d}.</a:t>
                </a:r>
              </a:p>
              <a:p>
                <a:pPr lvl="1">
                  <a:spcAft>
                    <a:spcPts val="1200"/>
                  </a:spcAft>
                </a:pPr>
                <a:r>
                  <a:rPr lang="en-US" sz="2400" dirty="0">
                    <a:effectLst/>
                    <a:latin typeface="Times New Roman" panose="02020603050405020304" pitchFamily="18" charset="0"/>
                    <a:ea typeface="SimSun" panose="02010600030101010101" pitchFamily="2" charset="-122"/>
                  </a:rPr>
                  <a:t>            			          a                 c                       b</a:t>
                </a:r>
              </a:p>
              <a:p>
                <a:pPr lvl="1">
                  <a:spcAft>
                    <a:spcPts val="1200"/>
                  </a:spcAft>
                </a:pPr>
                <a:endParaRPr lang="en-US" sz="2400" dirty="0">
                  <a:latin typeface="Times New Roman" panose="02020603050405020304" pitchFamily="18" charset="0"/>
                  <a:ea typeface="SimSun" panose="02010600030101010101" pitchFamily="2" charset="-122"/>
                </a:endParaRPr>
              </a:p>
              <a:p>
                <a:pPr lvl="1">
                  <a:spcAft>
                    <a:spcPts val="1200"/>
                  </a:spcAft>
                </a:pPr>
                <a:r>
                  <a:rPr lang="en-US" sz="2400" dirty="0">
                    <a:effectLst/>
                    <a:latin typeface="Times New Roman" panose="02020603050405020304" pitchFamily="18" charset="0"/>
                    <a:ea typeface="SimSun" panose="02010600030101010101" pitchFamily="2" charset="-122"/>
                  </a:rPr>
                  <a:t>				          d                 e                       f</a:t>
                </a:r>
                <a:endParaRPr lang="en-US" sz="2400" dirty="0">
                  <a:effectLst/>
                  <a:latin typeface="Courier New" panose="02070309020205020404" pitchFamily="49" charset="0"/>
                  <a:ea typeface="SimSun" panose="02010600030101010101" pitchFamily="2" charset="-122"/>
                </a:endParaRPr>
              </a:p>
            </p:txBody>
          </p:sp>
        </mc:Choice>
        <mc:Fallback>
          <p:sp>
            <p:nvSpPr>
              <p:cNvPr id="2" name="Rectangle 1"/>
              <p:cNvSpPr>
                <a:spLocks noRot="1" noChangeAspect="1" noMove="1" noResize="1" noEditPoints="1" noAdjustHandles="1" noChangeArrowheads="1" noChangeShapeType="1" noTextEdit="1"/>
              </p:cNvSpPr>
              <p:nvPr/>
            </p:nvSpPr>
            <p:spPr>
              <a:xfrm>
                <a:off x="1638739" y="999986"/>
                <a:ext cx="9962134" cy="5858014"/>
              </a:xfrm>
              <a:prstGeom prst="rect">
                <a:avLst/>
              </a:prstGeom>
              <a:blipFill>
                <a:blip r:embed="rId2"/>
                <a:stretch>
                  <a:fillRect l="-857" t="-832" r="-490" b="-1145"/>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1F32C82E-E876-4BAB-9C42-1EE684A715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606" y="6010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16875B-C8F9-42F4-B3D5-771CEFF4C7E2}"/>
              </a:ext>
            </a:extLst>
          </p:cNvPr>
          <p:cNvSpPr txBox="1"/>
          <p:nvPr/>
        </p:nvSpPr>
        <p:spPr>
          <a:xfrm>
            <a:off x="6419274" y="5463657"/>
            <a:ext cx="2823099" cy="1200329"/>
          </a:xfrm>
          <a:prstGeom prst="rect">
            <a:avLst/>
          </a:prstGeom>
          <a:noFill/>
          <a:ln w="28575">
            <a:solidFill>
              <a:schemeClr val="tx1"/>
            </a:solidFill>
          </a:ln>
        </p:spPr>
        <p:txBody>
          <a:bodyPr wrap="square" rtlCol="0">
            <a:spAutoFit/>
          </a:bodyPr>
          <a:lstStyle/>
          <a:p>
            <a:endParaRPr lang="en-US" sz="2400" dirty="0"/>
          </a:p>
          <a:p>
            <a:endParaRPr lang="en-US" sz="2400" dirty="0"/>
          </a:p>
          <a:p>
            <a:endParaRPr lang="en-US" sz="2400" dirty="0">
              <a:ln w="28575">
                <a:solidFill>
                  <a:schemeClr val="tx1"/>
                </a:solidFill>
              </a:ln>
            </a:endParaRPr>
          </a:p>
        </p:txBody>
      </p:sp>
      <p:cxnSp>
        <p:nvCxnSpPr>
          <p:cNvPr id="6" name="Straight Connector 5">
            <a:extLst>
              <a:ext uri="{FF2B5EF4-FFF2-40B4-BE49-F238E27FC236}">
                <a16:creationId xmlns:a16="http://schemas.microsoft.com/office/drawing/2014/main" id="{A5B3E3E5-FA2F-4B8F-9131-0CD76B6118D4}"/>
              </a:ext>
            </a:extLst>
          </p:cNvPr>
          <p:cNvCxnSpPr>
            <a:cxnSpLocks/>
          </p:cNvCxnSpPr>
          <p:nvPr/>
        </p:nvCxnSpPr>
        <p:spPr>
          <a:xfrm>
            <a:off x="7821588" y="5491138"/>
            <a:ext cx="0" cy="12003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1CEC7AF-CC78-4BAF-A219-595EEFBD3304}"/>
              </a:ext>
            </a:extLst>
          </p:cNvPr>
          <p:cNvSpPr/>
          <p:nvPr/>
        </p:nvSpPr>
        <p:spPr>
          <a:xfrm>
            <a:off x="1638739" y="288300"/>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
        <p:nvSpPr>
          <p:cNvPr id="9" name="Oval 8">
            <a:extLst>
              <a:ext uri="{FF2B5EF4-FFF2-40B4-BE49-F238E27FC236}">
                <a16:creationId xmlns:a16="http://schemas.microsoft.com/office/drawing/2014/main" id="{94521E58-B96B-474C-9067-A6FC66998D58}"/>
              </a:ext>
            </a:extLst>
          </p:cNvPr>
          <p:cNvSpPr/>
          <p:nvPr/>
        </p:nvSpPr>
        <p:spPr>
          <a:xfrm>
            <a:off x="6354620" y="5421865"/>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3E78B5-9944-4613-B48F-097F4F58BD61}"/>
              </a:ext>
            </a:extLst>
          </p:cNvPr>
          <p:cNvSpPr/>
          <p:nvPr/>
        </p:nvSpPr>
        <p:spPr>
          <a:xfrm>
            <a:off x="6354620" y="6567232"/>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C44D4D0-85E3-4600-8AEC-AF243647C66D}"/>
              </a:ext>
            </a:extLst>
          </p:cNvPr>
          <p:cNvSpPr/>
          <p:nvPr/>
        </p:nvSpPr>
        <p:spPr>
          <a:xfrm>
            <a:off x="7756933" y="5399293"/>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EE7EEAB-6283-4447-BC90-22E442F561C6}"/>
              </a:ext>
            </a:extLst>
          </p:cNvPr>
          <p:cNvSpPr/>
          <p:nvPr/>
        </p:nvSpPr>
        <p:spPr>
          <a:xfrm>
            <a:off x="7766168" y="6567232"/>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DF8FA19-4C12-4033-9477-303C24195E43}"/>
              </a:ext>
            </a:extLst>
          </p:cNvPr>
          <p:cNvSpPr/>
          <p:nvPr/>
        </p:nvSpPr>
        <p:spPr>
          <a:xfrm>
            <a:off x="9177718" y="5373489"/>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A670AB7-4DB3-47CB-B157-CC62E0ECD623}"/>
              </a:ext>
            </a:extLst>
          </p:cNvPr>
          <p:cNvSpPr/>
          <p:nvPr/>
        </p:nvSpPr>
        <p:spPr>
          <a:xfrm>
            <a:off x="9177718" y="6569546"/>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25576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730" y="1098012"/>
            <a:ext cx="8993080"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For example: the topologically sorted list for this diagraph is.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C2	C1	C3	C4	C5</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44715" y="3429000"/>
            <a:ext cx="8265110"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C1				C4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C3                              	Figure 3.22. Digraph 						representing the prerequisite 					structure of five courses.</a:t>
            </a:r>
          </a:p>
          <a:p>
            <a:r>
              <a:rPr lang="en-US" sz="2400" dirty="0">
                <a:latin typeface="Times New Roman" panose="02020603050405020304" pitchFamily="18" charset="0"/>
                <a:cs typeface="Times New Roman" panose="02020603050405020304" pitchFamily="18" charset="0"/>
              </a:rPr>
              <a:t>C2				C5</a:t>
            </a:r>
          </a:p>
          <a:p>
            <a:endParaRPr lang="en-US" sz="2400" dirty="0">
              <a:latin typeface="Times New Roman" panose="02020603050405020304" pitchFamily="18" charset="0"/>
              <a:cs typeface="Times New Roman" panose="02020603050405020304" pitchFamily="18" charset="0"/>
            </a:endParaRPr>
          </a:p>
        </p:txBody>
      </p:sp>
      <p:cxnSp>
        <p:nvCxnSpPr>
          <p:cNvPr id="4" name="Line 163"/>
          <p:cNvCxnSpPr>
            <a:cxnSpLocks noChangeShapeType="1"/>
          </p:cNvCxnSpPr>
          <p:nvPr/>
        </p:nvCxnSpPr>
        <p:spPr bwMode="auto">
          <a:xfrm>
            <a:off x="1991187" y="3743632"/>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Line 163"/>
          <p:cNvCxnSpPr>
            <a:cxnSpLocks noChangeShapeType="1"/>
          </p:cNvCxnSpPr>
          <p:nvPr/>
        </p:nvCxnSpPr>
        <p:spPr bwMode="auto">
          <a:xfrm>
            <a:off x="3848100" y="4845943"/>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Line 163"/>
          <p:cNvCxnSpPr>
            <a:cxnSpLocks noChangeShapeType="1"/>
          </p:cNvCxnSpPr>
          <p:nvPr/>
        </p:nvCxnSpPr>
        <p:spPr bwMode="auto">
          <a:xfrm flipV="1">
            <a:off x="3848099" y="3743632"/>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63"/>
          <p:cNvCxnSpPr>
            <a:cxnSpLocks noChangeShapeType="1"/>
          </p:cNvCxnSpPr>
          <p:nvPr/>
        </p:nvCxnSpPr>
        <p:spPr bwMode="auto">
          <a:xfrm flipV="1">
            <a:off x="2086252" y="4881455"/>
            <a:ext cx="1358284" cy="86422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163"/>
          <p:cNvCxnSpPr>
            <a:cxnSpLocks noChangeShapeType="1"/>
          </p:cNvCxnSpPr>
          <p:nvPr/>
        </p:nvCxnSpPr>
        <p:spPr bwMode="auto">
          <a:xfrm>
            <a:off x="5447561" y="3824531"/>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Line 163"/>
          <p:cNvCxnSpPr>
            <a:cxnSpLocks noChangeShapeType="1"/>
          </p:cNvCxnSpPr>
          <p:nvPr/>
        </p:nvCxnSpPr>
        <p:spPr bwMode="auto">
          <a:xfrm flipV="1">
            <a:off x="2340746" y="2260529"/>
            <a:ext cx="1769615" cy="68591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163"/>
          <p:cNvCxnSpPr>
            <a:cxnSpLocks noChangeShapeType="1"/>
          </p:cNvCxnSpPr>
          <p:nvPr/>
        </p:nvCxnSpPr>
        <p:spPr bwMode="auto">
          <a:xfrm flipV="1">
            <a:off x="4128117" y="2260530"/>
            <a:ext cx="1811045" cy="7314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165"/>
          <p:cNvCxnSpPr>
            <a:cxnSpLocks noChangeShapeType="1"/>
          </p:cNvCxnSpPr>
          <p:nvPr/>
        </p:nvCxnSpPr>
        <p:spPr bwMode="auto">
          <a:xfrm>
            <a:off x="2340746" y="2206094"/>
            <a:ext cx="0" cy="7314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1" name="Line 165"/>
          <p:cNvCxnSpPr>
            <a:cxnSpLocks noChangeShapeType="1"/>
          </p:cNvCxnSpPr>
          <p:nvPr/>
        </p:nvCxnSpPr>
        <p:spPr bwMode="auto">
          <a:xfrm>
            <a:off x="4144392" y="2260529"/>
            <a:ext cx="0" cy="7314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2" name="Line 170"/>
          <p:cNvCxnSpPr>
            <a:cxnSpLocks noChangeShapeType="1"/>
          </p:cNvCxnSpPr>
          <p:nvPr/>
        </p:nvCxnSpPr>
        <p:spPr bwMode="auto">
          <a:xfrm>
            <a:off x="3522585" y="2078284"/>
            <a:ext cx="4572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170"/>
          <p:cNvCxnSpPr>
            <a:cxnSpLocks noChangeShapeType="1"/>
          </p:cNvCxnSpPr>
          <p:nvPr/>
        </p:nvCxnSpPr>
        <p:spPr bwMode="auto">
          <a:xfrm>
            <a:off x="4429587" y="2081614"/>
            <a:ext cx="4572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Line 170"/>
          <p:cNvCxnSpPr>
            <a:cxnSpLocks noChangeShapeType="1"/>
          </p:cNvCxnSpPr>
          <p:nvPr/>
        </p:nvCxnSpPr>
        <p:spPr bwMode="auto">
          <a:xfrm>
            <a:off x="5301449" y="2076066"/>
            <a:ext cx="4572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6" name="Picture 15" descr="Image result for smiley face images">
            <a:extLst>
              <a:ext uri="{FF2B5EF4-FFF2-40B4-BE49-F238E27FC236}">
                <a16:creationId xmlns:a16="http://schemas.microsoft.com/office/drawing/2014/main" id="{B02D75D9-5C1F-4311-B212-738C1A19FD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101" y="1703620"/>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824B7C0-37FE-403D-80E2-2C7F2E2871B2}"/>
              </a:ext>
            </a:extLst>
          </p:cNvPr>
          <p:cNvSpPr/>
          <p:nvPr/>
        </p:nvSpPr>
        <p:spPr>
          <a:xfrm>
            <a:off x="1544715" y="458326"/>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323168244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206" y="1735346"/>
            <a:ext cx="8937390" cy="3662541"/>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Being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 dag is</a:t>
            </a:r>
            <a:r>
              <a:rPr lang="en-US" sz="2400" dirty="0">
                <a:latin typeface="Times New Roman" panose="02020603050405020304" pitchFamily="18" charset="0"/>
                <a:ea typeface="SimSun" panose="02010600030101010101" pitchFamily="2" charset="-122"/>
                <a:cs typeface="Times New Roman" panose="02020603050405020304" pitchFamily="18" charset="0"/>
              </a:rPr>
              <a:t> not only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necessary</a:t>
            </a:r>
            <a:r>
              <a:rPr lang="en-US" sz="2400" dirty="0">
                <a:latin typeface="Times New Roman" panose="02020603050405020304" pitchFamily="18" charset="0"/>
                <a:ea typeface="SimSun" panose="02010600030101010101" pitchFamily="2" charset="-122"/>
                <a:cs typeface="Times New Roman" panose="02020603050405020304" pitchFamily="18" charset="0"/>
              </a:rPr>
              <a:t> but also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sufficient for topological sorting to be possible.</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if a digraph has no cycles, the topological sorting problem for it has a solution.</a:t>
            </a:r>
          </a:p>
          <a:p>
            <a:pPr marL="342900" marR="0" lvl="0" indent="-342900">
              <a:spcBef>
                <a:spcPts val="0"/>
              </a:spcBef>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There are two efficient algorithms that </a:t>
            </a:r>
          </a:p>
          <a:p>
            <a:pPr marL="800100" lvl="1" indent="-3429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both verify whether a digraph is a dag and, </a:t>
            </a:r>
          </a:p>
          <a:p>
            <a:pPr marL="800100" lvl="1" indent="-3429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if it is, produce an ordering of vertices that solves the topological sorting problem.</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F0652C4A-4CF0-48CD-885B-1308828637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83" y="2655460"/>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598DF0B-926F-43CC-AAD7-420D86286A5E}"/>
              </a:ext>
            </a:extLst>
          </p:cNvPr>
          <p:cNvSpPr/>
          <p:nvPr/>
        </p:nvSpPr>
        <p:spPr>
          <a:xfrm>
            <a:off x="1364201" y="489924"/>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287894230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268" y="997808"/>
            <a:ext cx="8957569" cy="5031314"/>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first algorithm is a simple application of DFS</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a:p>
            <a:pPr marL="914400" lvl="1" indent="-457200">
              <a:lnSpc>
                <a:spcPct val="150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Perform a DFS traversal and </a:t>
            </a:r>
          </a:p>
          <a:p>
            <a:pPr marL="914400" lvl="1" indent="-457200">
              <a:lnSpc>
                <a:spcPct val="150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record the order in which vertices become dead ends </a:t>
            </a:r>
          </a:p>
          <a:p>
            <a:pPr lvl="1">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(i.e., are popped off the traversal stack). </a:t>
            </a:r>
          </a:p>
          <a:p>
            <a:pPr marL="914400" lvl="1" indent="-457200">
              <a:lnSpc>
                <a:spcPct val="150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Reversing this order yields a solution to the topological sorting problem, provided no back edge has been encountered during the traversal. </a:t>
            </a:r>
          </a:p>
          <a:p>
            <a:pPr marL="914400" lvl="1" indent="-457200">
              <a:lnSpc>
                <a:spcPct val="150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If a back edge has been encountered, the digraph is not a dag, and topological sorting of its vertices is impossible.</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A55803CF-1A9E-4470-9C71-13D3E7ABCCB3}"/>
              </a:ext>
            </a:extLst>
          </p:cNvPr>
          <p:cNvSpPr/>
          <p:nvPr/>
        </p:nvSpPr>
        <p:spPr>
          <a:xfrm>
            <a:off x="1512163" y="413033"/>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114778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3492" y="1928590"/>
            <a:ext cx="9188388" cy="3349956"/>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Why does the algorithm work?</a:t>
            </a:r>
          </a:p>
          <a:p>
            <a:pPr marL="914400" lvl="1" indent="-457200">
              <a:lnSpc>
                <a:spcPct val="150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When a vertex v is popped off a DFS stack, no vertex u with an edge from u to  v can be among the vertices popped  off  before v. </a:t>
            </a:r>
          </a:p>
          <a:p>
            <a:pPr marL="914400" lvl="1" indent="-457200">
              <a:lnSpc>
                <a:spcPct val="150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Otherwise, (u, v) would have been a back edge.</a:t>
            </a:r>
          </a:p>
          <a:p>
            <a:pPr marL="914400" lvl="1" indent="-457200">
              <a:lnSpc>
                <a:spcPct val="150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Hence, any such vertex u will be listed after v in the popped-off order list, and before </a:t>
            </a:r>
            <a:r>
              <a:rPr lang="en-US" sz="2400" b="1" dirty="0">
                <a:latin typeface="Times New Roman" panose="02020603050405020304" pitchFamily="18" charset="0"/>
                <a:ea typeface="SimSun" panose="02010600030101010101" pitchFamily="2" charset="-122"/>
                <a:cs typeface="Times New Roman" panose="02020603050405020304" pitchFamily="18" charset="0"/>
              </a:rPr>
              <a:t>v</a:t>
            </a:r>
            <a:r>
              <a:rPr lang="en-US" sz="2400" dirty="0">
                <a:latin typeface="Times New Roman" panose="02020603050405020304" pitchFamily="18" charset="0"/>
                <a:ea typeface="SimSun" panose="02010600030101010101" pitchFamily="2" charset="-122"/>
                <a:cs typeface="Times New Roman" panose="02020603050405020304" pitchFamily="18" charset="0"/>
              </a:rPr>
              <a:t> in the reversed list.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CEF796A8-CC93-43C9-8BC3-5CDD3F303998}"/>
              </a:ext>
            </a:extLst>
          </p:cNvPr>
          <p:cNvSpPr/>
          <p:nvPr/>
        </p:nvSpPr>
        <p:spPr>
          <a:xfrm>
            <a:off x="1512163" y="889689"/>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39535194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0154" y="1261812"/>
            <a:ext cx="8355871"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As in Figure 3.22, the digraph in which vertices represent courses and directed edges indicate prerequisite requirements. </a:t>
            </a:r>
            <a:endParaRPr lang="en-US" sz="2400" dirty="0">
              <a:latin typeface="Courier New" panose="02070309020205020404" pitchFamily="49" charset="0"/>
              <a:ea typeface="SimSun" panose="02010600030101010101" pitchFamily="2" charset="-122"/>
            </a:endParaRPr>
          </a:p>
        </p:txBody>
      </p:sp>
      <p:sp>
        <p:nvSpPr>
          <p:cNvPr id="3" name="TextBox 2"/>
          <p:cNvSpPr txBox="1"/>
          <p:nvPr/>
        </p:nvSpPr>
        <p:spPr>
          <a:xfrm>
            <a:off x="1554442" y="2647800"/>
            <a:ext cx="5342469"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C1				C4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C3</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C2				C5</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Figure 3.22</a:t>
            </a:r>
            <a:r>
              <a:rPr lang="en-US" sz="2400" dirty="0">
                <a:latin typeface="Times New Roman" panose="02020603050405020304" pitchFamily="18" charset="0"/>
                <a:cs typeface="Times New Roman" panose="02020603050405020304" pitchFamily="18" charset="0"/>
              </a:rPr>
              <a:t>. Digraph representing the prerequisite structure of five courses.</a:t>
            </a:r>
          </a:p>
        </p:txBody>
      </p:sp>
      <p:cxnSp>
        <p:nvCxnSpPr>
          <p:cNvPr id="4" name="Line 163"/>
          <p:cNvCxnSpPr>
            <a:cxnSpLocks noChangeShapeType="1"/>
          </p:cNvCxnSpPr>
          <p:nvPr/>
        </p:nvCxnSpPr>
        <p:spPr bwMode="auto">
          <a:xfrm>
            <a:off x="1991187" y="2975158"/>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Line 163"/>
          <p:cNvCxnSpPr>
            <a:cxnSpLocks noChangeShapeType="1"/>
          </p:cNvCxnSpPr>
          <p:nvPr/>
        </p:nvCxnSpPr>
        <p:spPr bwMode="auto">
          <a:xfrm>
            <a:off x="3848100" y="4077469"/>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Line 163"/>
          <p:cNvCxnSpPr>
            <a:cxnSpLocks noChangeShapeType="1"/>
          </p:cNvCxnSpPr>
          <p:nvPr/>
        </p:nvCxnSpPr>
        <p:spPr bwMode="auto">
          <a:xfrm flipV="1">
            <a:off x="3848099" y="2975158"/>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63"/>
          <p:cNvCxnSpPr>
            <a:cxnSpLocks noChangeShapeType="1"/>
          </p:cNvCxnSpPr>
          <p:nvPr/>
        </p:nvCxnSpPr>
        <p:spPr bwMode="auto">
          <a:xfrm flipV="1">
            <a:off x="2109555" y="4077469"/>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163"/>
          <p:cNvCxnSpPr>
            <a:cxnSpLocks noChangeShapeType="1"/>
          </p:cNvCxnSpPr>
          <p:nvPr/>
        </p:nvCxnSpPr>
        <p:spPr bwMode="auto">
          <a:xfrm>
            <a:off x="5447561" y="3056057"/>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 name="TextBox 4"/>
          <p:cNvSpPr txBox="1"/>
          <p:nvPr/>
        </p:nvSpPr>
        <p:spPr>
          <a:xfrm>
            <a:off x="6896911" y="2807644"/>
            <a:ext cx="4287915" cy="3046988"/>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DFS traversal stack with the subscript numbers indicating the popping-off order.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C5</a:t>
            </a:r>
            <a:r>
              <a:rPr lang="en-US" sz="2400" baseline="-25000" dirty="0">
                <a:latin typeface="Times New Roman" panose="02020603050405020304" pitchFamily="18" charset="0"/>
                <a:cs typeface="Times New Roman" panose="02020603050405020304" pitchFamily="18" charset="0"/>
              </a:rPr>
              <a:t>41</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C4</a:t>
            </a:r>
            <a:r>
              <a:rPr lang="en-US" sz="2400" baseline="-25000" dirty="0">
                <a:latin typeface="Times New Roman" panose="02020603050405020304" pitchFamily="18" charset="0"/>
                <a:cs typeface="Times New Roman" panose="02020603050405020304" pitchFamily="18" charset="0"/>
              </a:rPr>
              <a:t>32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C3</a:t>
            </a:r>
            <a:r>
              <a:rPr lang="en-US" sz="2400" baseline="-25000" dirty="0">
                <a:latin typeface="Times New Roman" panose="02020603050405020304" pitchFamily="18" charset="0"/>
                <a:cs typeface="Times New Roman" panose="02020603050405020304" pitchFamily="18" charset="0"/>
              </a:rPr>
              <a:t>23</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C1</a:t>
            </a:r>
            <a:r>
              <a:rPr lang="en-US" sz="2400" baseline="-25000" dirty="0">
                <a:latin typeface="Times New Roman" panose="02020603050405020304" pitchFamily="18" charset="0"/>
                <a:cs typeface="Times New Roman" panose="02020603050405020304" pitchFamily="18" charset="0"/>
              </a:rPr>
              <a:t>14</a:t>
            </a:r>
            <a:r>
              <a:rPr lang="en-US" sz="2400" dirty="0">
                <a:latin typeface="Times New Roman" panose="02020603050405020304" pitchFamily="18" charset="0"/>
                <a:cs typeface="Times New Roman" panose="02020603050405020304" pitchFamily="18" charset="0"/>
              </a:rPr>
              <a:t>	C2</a:t>
            </a:r>
            <a:r>
              <a:rPr lang="en-US" sz="2400" baseline="-25000" dirty="0">
                <a:latin typeface="Times New Roman" panose="02020603050405020304" pitchFamily="18" charset="0"/>
                <a:cs typeface="Times New Roman" panose="02020603050405020304" pitchFamily="18" charset="0"/>
              </a:rPr>
              <a:t>55</a:t>
            </a:r>
            <a:endParaRPr lang="en-US" sz="2400" dirty="0">
              <a:latin typeface="Times New Roman" panose="02020603050405020304" pitchFamily="18" charset="0"/>
              <a:cs typeface="Times New Roman" panose="02020603050405020304" pitchFamily="18" charset="0"/>
            </a:endParaRPr>
          </a:p>
        </p:txBody>
      </p:sp>
      <p:pic>
        <p:nvPicPr>
          <p:cNvPr id="11" name="Picture 10" descr="Image result for smiley face images">
            <a:extLst>
              <a:ext uri="{FF2B5EF4-FFF2-40B4-BE49-F238E27FC236}">
                <a16:creationId xmlns:a16="http://schemas.microsoft.com/office/drawing/2014/main" id="{389E9C5C-5316-4A6A-BFB0-E503CE6B18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94" y="2834408"/>
            <a:ext cx="640398" cy="4260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C7F7A23-A24B-43BC-8F3C-AB5B6305A63B}"/>
              </a:ext>
            </a:extLst>
          </p:cNvPr>
          <p:cNvSpPr/>
          <p:nvPr/>
        </p:nvSpPr>
        <p:spPr>
          <a:xfrm>
            <a:off x="1317609" y="424731"/>
            <a:ext cx="542045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 – DFS Traversal</a:t>
            </a:r>
            <a:endParaRPr lang="en-US" sz="3200" dirty="0"/>
          </a:p>
        </p:txBody>
      </p:sp>
    </p:spTree>
    <p:extLst>
      <p:ext uri="{BB962C8B-B14F-4D97-AF65-F5344CB8AC3E}">
        <p14:creationId xmlns:p14="http://schemas.microsoft.com/office/powerpoint/2010/main" val="198514841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730" y="1098012"/>
            <a:ext cx="8993080"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For example: the topologically sorted list for this diagraph is.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C2	C1	C3	C4	C5</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44715" y="3429000"/>
            <a:ext cx="8265110"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C1				C4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C3                              	Figure 3.22. Digraph 						representing the prerequisite 					structure of five courses.</a:t>
            </a:r>
          </a:p>
          <a:p>
            <a:r>
              <a:rPr lang="en-US" sz="2400" dirty="0">
                <a:latin typeface="Times New Roman" panose="02020603050405020304" pitchFamily="18" charset="0"/>
                <a:cs typeface="Times New Roman" panose="02020603050405020304" pitchFamily="18" charset="0"/>
              </a:rPr>
              <a:t>C2				C5</a:t>
            </a:r>
          </a:p>
          <a:p>
            <a:endParaRPr lang="en-US" sz="2400" dirty="0">
              <a:latin typeface="Times New Roman" panose="02020603050405020304" pitchFamily="18" charset="0"/>
              <a:cs typeface="Times New Roman" panose="02020603050405020304" pitchFamily="18" charset="0"/>
            </a:endParaRPr>
          </a:p>
        </p:txBody>
      </p:sp>
      <p:cxnSp>
        <p:nvCxnSpPr>
          <p:cNvPr id="4" name="Line 163"/>
          <p:cNvCxnSpPr>
            <a:cxnSpLocks noChangeShapeType="1"/>
          </p:cNvCxnSpPr>
          <p:nvPr/>
        </p:nvCxnSpPr>
        <p:spPr bwMode="auto">
          <a:xfrm>
            <a:off x="1991187" y="3743632"/>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Line 163"/>
          <p:cNvCxnSpPr>
            <a:cxnSpLocks noChangeShapeType="1"/>
          </p:cNvCxnSpPr>
          <p:nvPr/>
        </p:nvCxnSpPr>
        <p:spPr bwMode="auto">
          <a:xfrm>
            <a:off x="3848100" y="4845943"/>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Line 163"/>
          <p:cNvCxnSpPr>
            <a:cxnSpLocks noChangeShapeType="1"/>
          </p:cNvCxnSpPr>
          <p:nvPr/>
        </p:nvCxnSpPr>
        <p:spPr bwMode="auto">
          <a:xfrm flipV="1">
            <a:off x="3848099" y="3743632"/>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63"/>
          <p:cNvCxnSpPr>
            <a:cxnSpLocks noChangeShapeType="1"/>
          </p:cNvCxnSpPr>
          <p:nvPr/>
        </p:nvCxnSpPr>
        <p:spPr bwMode="auto">
          <a:xfrm flipV="1">
            <a:off x="2086252" y="4881455"/>
            <a:ext cx="1358284" cy="86422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163"/>
          <p:cNvCxnSpPr>
            <a:cxnSpLocks noChangeShapeType="1"/>
          </p:cNvCxnSpPr>
          <p:nvPr/>
        </p:nvCxnSpPr>
        <p:spPr bwMode="auto">
          <a:xfrm>
            <a:off x="5447561" y="3824531"/>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Line 163"/>
          <p:cNvCxnSpPr>
            <a:cxnSpLocks noChangeShapeType="1"/>
          </p:cNvCxnSpPr>
          <p:nvPr/>
        </p:nvCxnSpPr>
        <p:spPr bwMode="auto">
          <a:xfrm flipV="1">
            <a:off x="2340746" y="2260529"/>
            <a:ext cx="1769615" cy="68591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163"/>
          <p:cNvCxnSpPr>
            <a:cxnSpLocks noChangeShapeType="1"/>
          </p:cNvCxnSpPr>
          <p:nvPr/>
        </p:nvCxnSpPr>
        <p:spPr bwMode="auto">
          <a:xfrm flipV="1">
            <a:off x="4128117" y="2260530"/>
            <a:ext cx="1811045" cy="7314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165"/>
          <p:cNvCxnSpPr>
            <a:cxnSpLocks noChangeShapeType="1"/>
          </p:cNvCxnSpPr>
          <p:nvPr/>
        </p:nvCxnSpPr>
        <p:spPr bwMode="auto">
          <a:xfrm>
            <a:off x="2340746" y="2206094"/>
            <a:ext cx="0" cy="7314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1" name="Line 165"/>
          <p:cNvCxnSpPr>
            <a:cxnSpLocks noChangeShapeType="1"/>
          </p:cNvCxnSpPr>
          <p:nvPr/>
        </p:nvCxnSpPr>
        <p:spPr bwMode="auto">
          <a:xfrm>
            <a:off x="4144392" y="2260529"/>
            <a:ext cx="0" cy="7314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2" name="Line 170"/>
          <p:cNvCxnSpPr>
            <a:cxnSpLocks noChangeShapeType="1"/>
          </p:cNvCxnSpPr>
          <p:nvPr/>
        </p:nvCxnSpPr>
        <p:spPr bwMode="auto">
          <a:xfrm>
            <a:off x="3522585" y="2078284"/>
            <a:ext cx="4572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170"/>
          <p:cNvCxnSpPr>
            <a:cxnSpLocks noChangeShapeType="1"/>
          </p:cNvCxnSpPr>
          <p:nvPr/>
        </p:nvCxnSpPr>
        <p:spPr bwMode="auto">
          <a:xfrm>
            <a:off x="4429587" y="2081614"/>
            <a:ext cx="4572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Line 170"/>
          <p:cNvCxnSpPr>
            <a:cxnSpLocks noChangeShapeType="1"/>
          </p:cNvCxnSpPr>
          <p:nvPr/>
        </p:nvCxnSpPr>
        <p:spPr bwMode="auto">
          <a:xfrm>
            <a:off x="5301449" y="2076066"/>
            <a:ext cx="4572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6" name="Picture 15" descr="Image result for smiley face images">
            <a:extLst>
              <a:ext uri="{FF2B5EF4-FFF2-40B4-BE49-F238E27FC236}">
                <a16:creationId xmlns:a16="http://schemas.microsoft.com/office/drawing/2014/main" id="{B02D75D9-5C1F-4311-B212-738C1A19FD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101" y="1703620"/>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824B7C0-37FE-403D-80E2-2C7F2E2871B2}"/>
              </a:ext>
            </a:extLst>
          </p:cNvPr>
          <p:cNvSpPr/>
          <p:nvPr/>
        </p:nvSpPr>
        <p:spPr>
          <a:xfrm>
            <a:off x="1544715" y="458326"/>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
        <p:nvSpPr>
          <p:cNvPr id="18" name="TextBox 17">
            <a:extLst>
              <a:ext uri="{FF2B5EF4-FFF2-40B4-BE49-F238E27FC236}">
                <a16:creationId xmlns:a16="http://schemas.microsoft.com/office/drawing/2014/main" id="{20D56E37-6651-4BF0-A48A-BC37CD272491}"/>
              </a:ext>
            </a:extLst>
          </p:cNvPr>
          <p:cNvSpPr txBox="1"/>
          <p:nvPr/>
        </p:nvSpPr>
        <p:spPr>
          <a:xfrm>
            <a:off x="6681571" y="1789686"/>
            <a:ext cx="3299008" cy="1015663"/>
          </a:xfrm>
          <a:prstGeom prst="rect">
            <a:avLst/>
          </a:prstGeom>
          <a:noFill/>
          <a:ln>
            <a:solidFill>
              <a:schemeClr val="tx1"/>
            </a:solidFill>
          </a:ln>
        </p:spPr>
        <p:txBody>
          <a:bodyPr wrap="square" rtlCol="0">
            <a:spAutoFit/>
          </a:bodyPr>
          <a:lstStyle/>
          <a:p>
            <a:pPr lvl="0"/>
            <a:r>
              <a:rPr lang="en-US" sz="2000" dirty="0">
                <a:latin typeface="Times New Roman" panose="02020603050405020304" pitchFamily="18" charset="0"/>
                <a:cs typeface="Times New Roman" panose="02020603050405020304" pitchFamily="18" charset="0"/>
              </a:rPr>
              <a:t>Solution to the problem</a:t>
            </a:r>
          </a:p>
          <a:p>
            <a:pPr marL="631825" indent="-39846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popping-off order  </a:t>
            </a:r>
            <a:r>
              <a:rPr lang="en-US" sz="2000" b="1" dirty="0">
                <a:latin typeface="Times New Roman" panose="02020603050405020304" pitchFamily="18" charset="0"/>
                <a:cs typeface="Times New Roman" panose="02020603050405020304" pitchFamily="18" charset="0"/>
              </a:rPr>
              <a:t>C5, C4, C3, C1, C2</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91271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1329" y="1289998"/>
            <a:ext cx="8988356" cy="4708981"/>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second algorithm is the </a:t>
            </a:r>
            <a:r>
              <a:rPr lang="en-US" sz="2400" dirty="0">
                <a:latin typeface="Times New Roman" panose="02020603050405020304" pitchFamily="18" charset="0"/>
                <a:ea typeface="SimSun" panose="02010600030101010101" pitchFamily="2" charset="-122"/>
                <a:cs typeface="Times New Roman" panose="02020603050405020304" pitchFamily="18" charset="0"/>
              </a:rPr>
              <a:t>source-removal algorithm,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based on a direct implementation of the decrease (by-one)-and-conquer technique: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914400" lvl="1" indent="-457200">
              <a:spcAft>
                <a:spcPts val="1200"/>
              </a:spcAft>
              <a:buFont typeface="Arial" panose="020B0604020202020204" pitchFamily="34" charset="0"/>
              <a:buChar char="•"/>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Repeatedly, </a:t>
            </a:r>
          </a:p>
          <a:p>
            <a:pPr marL="1371600" lvl="2" indent="-457200">
              <a:spcAft>
                <a:spcPts val="1200"/>
              </a:spcAft>
              <a:buFont typeface="Arial" panose="020B0604020202020204" pitchFamily="34" charset="0"/>
              <a:buChar char="•"/>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identify in a remaining digraph a source, which is a vertex with no incoming edges</a:t>
            </a:r>
          </a:p>
          <a:p>
            <a:pPr marL="1371600" lvl="2" indent="-457200">
              <a:spcAft>
                <a:spcPts val="1200"/>
              </a:spcAft>
              <a:buFont typeface="Arial" panose="020B0604020202020204" pitchFamily="34" charset="0"/>
              <a:buChar char="•"/>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delete it along with all the edges outgoing from it.</a:t>
            </a:r>
          </a:p>
          <a:p>
            <a:pPr marL="1371600" lvl="2" indent="-457200">
              <a:spcAft>
                <a:spcPts val="1200"/>
              </a:spcAft>
              <a:buFont typeface="Arial" panose="020B0604020202020204" pitchFamily="34" charset="0"/>
              <a:buChar char="•"/>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If there are several sources, break the tie arbitrarily. </a:t>
            </a:r>
          </a:p>
          <a:p>
            <a:pPr marL="1371600" lvl="2" indent="-457200">
              <a:spcAft>
                <a:spcPts val="1200"/>
              </a:spcAft>
              <a:buFont typeface="Arial" panose="020B0604020202020204" pitchFamily="34" charset="0"/>
              <a:buChar char="•"/>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If there is none, stop because the problem cannot be solved.</a:t>
            </a:r>
          </a:p>
          <a:p>
            <a:pPr marL="914400" lvl="1" indent="-457200">
              <a:spcAft>
                <a:spcPts val="1200"/>
              </a:spcAft>
              <a:buFont typeface="Arial" panose="020B0604020202020204" pitchFamily="34" charset="0"/>
              <a:buChar char="•"/>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order in which the vertices are deleted yields a solution to the topological sorting problem.</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B07085B2-74F0-4AD7-91F4-C9042D3EB427}"/>
              </a:ext>
            </a:extLst>
          </p:cNvPr>
          <p:cNvSpPr/>
          <p:nvPr/>
        </p:nvSpPr>
        <p:spPr>
          <a:xfrm>
            <a:off x="1293780" y="389567"/>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26241821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967" y="877230"/>
            <a:ext cx="8265110"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application of the </a:t>
            </a:r>
            <a:r>
              <a:rPr lang="en-US" sz="2400" dirty="0">
                <a:latin typeface="Times New Roman" panose="02020603050405020304" pitchFamily="18" charset="0"/>
                <a:ea typeface="SimSun" panose="02010600030101010101" pitchFamily="2" charset="-122"/>
                <a:cs typeface="Times New Roman" panose="02020603050405020304" pitchFamily="18" charset="0"/>
              </a:rPr>
              <a:t>source-removal algorithm</a:t>
            </a:r>
            <a:r>
              <a:rPr lang="en-US" sz="2400" dirty="0">
                <a:latin typeface="Times New Roman" panose="02020603050405020304" pitchFamily="18" charset="0"/>
                <a:cs typeface="Times New Roman" panose="02020603050405020304" pitchFamily="18" charset="0"/>
              </a:rPr>
              <a:t> to the same digraph representing the five courses is given in Figure 3.22</a:t>
            </a:r>
            <a:r>
              <a:rPr lang="en-US" sz="2400" dirty="0">
                <a:latin typeface="Times New Roman" panose="02020603050405020304" pitchFamily="18" charset="0"/>
                <a:ea typeface="SimSun" panose="02010600030101010101" pitchFamily="2" charset="-122"/>
                <a:cs typeface="Times New Roman" panose="02020603050405020304" pitchFamily="18" charset="0"/>
              </a:rPr>
              <a:t>: Digraph representing the prerequisite structure of five courses.</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TextBox 2"/>
          <p:cNvSpPr txBox="1"/>
          <p:nvPr/>
        </p:nvSpPr>
        <p:spPr>
          <a:xfrm>
            <a:off x="1544715" y="2467992"/>
            <a:ext cx="826511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C1				C4</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delete C1</a:t>
            </a:r>
          </a:p>
          <a:p>
            <a:r>
              <a:rPr lang="en-US" sz="2400" dirty="0">
                <a:latin typeface="Times New Roman" panose="02020603050405020304" pitchFamily="18" charset="0"/>
                <a:cs typeface="Times New Roman" panose="02020603050405020304" pitchFamily="18" charset="0"/>
              </a:rPr>
              <a:t>		C3</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C2				C5</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Figure 3.22. Digraph representing the prerequisite structure of five courses.</a:t>
            </a:r>
          </a:p>
        </p:txBody>
      </p:sp>
      <p:cxnSp>
        <p:nvCxnSpPr>
          <p:cNvPr id="4" name="Line 163"/>
          <p:cNvCxnSpPr>
            <a:cxnSpLocks noChangeShapeType="1"/>
          </p:cNvCxnSpPr>
          <p:nvPr/>
        </p:nvCxnSpPr>
        <p:spPr bwMode="auto">
          <a:xfrm>
            <a:off x="1991187" y="2809782"/>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Line 163"/>
          <p:cNvCxnSpPr>
            <a:cxnSpLocks noChangeShapeType="1"/>
          </p:cNvCxnSpPr>
          <p:nvPr/>
        </p:nvCxnSpPr>
        <p:spPr bwMode="auto">
          <a:xfrm>
            <a:off x="3848100" y="3912093"/>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Line 163"/>
          <p:cNvCxnSpPr>
            <a:cxnSpLocks noChangeShapeType="1"/>
          </p:cNvCxnSpPr>
          <p:nvPr/>
        </p:nvCxnSpPr>
        <p:spPr bwMode="auto">
          <a:xfrm flipV="1">
            <a:off x="3848099" y="2809782"/>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63"/>
          <p:cNvCxnSpPr>
            <a:cxnSpLocks noChangeShapeType="1"/>
          </p:cNvCxnSpPr>
          <p:nvPr/>
        </p:nvCxnSpPr>
        <p:spPr bwMode="auto">
          <a:xfrm flipV="1">
            <a:off x="2109555" y="3912093"/>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163"/>
          <p:cNvCxnSpPr>
            <a:cxnSpLocks noChangeShapeType="1"/>
          </p:cNvCxnSpPr>
          <p:nvPr/>
        </p:nvCxnSpPr>
        <p:spPr bwMode="auto">
          <a:xfrm>
            <a:off x="5447561" y="2890681"/>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 name="TextBox 4"/>
          <p:cNvSpPr txBox="1"/>
          <p:nvPr/>
        </p:nvSpPr>
        <p:spPr>
          <a:xfrm>
            <a:off x="6740165" y="2403835"/>
            <a:ext cx="4213781" cy="295465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C4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C3</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C2				C5</a:t>
            </a:r>
          </a:p>
          <a:p>
            <a:endParaRPr lang="en-US" dirty="0"/>
          </a:p>
        </p:txBody>
      </p:sp>
      <p:cxnSp>
        <p:nvCxnSpPr>
          <p:cNvPr id="11" name="Line 163"/>
          <p:cNvCxnSpPr>
            <a:cxnSpLocks noChangeShapeType="1"/>
          </p:cNvCxnSpPr>
          <p:nvPr/>
        </p:nvCxnSpPr>
        <p:spPr bwMode="auto">
          <a:xfrm>
            <a:off x="10672972" y="2838032"/>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163"/>
          <p:cNvCxnSpPr>
            <a:cxnSpLocks noChangeShapeType="1"/>
          </p:cNvCxnSpPr>
          <p:nvPr/>
        </p:nvCxnSpPr>
        <p:spPr bwMode="auto">
          <a:xfrm flipV="1">
            <a:off x="9043549" y="2713828"/>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Line 163"/>
          <p:cNvCxnSpPr>
            <a:cxnSpLocks noChangeShapeType="1"/>
          </p:cNvCxnSpPr>
          <p:nvPr/>
        </p:nvCxnSpPr>
        <p:spPr bwMode="auto">
          <a:xfrm flipV="1">
            <a:off x="7250730" y="3864115"/>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Line 163"/>
          <p:cNvCxnSpPr>
            <a:cxnSpLocks noChangeShapeType="1"/>
          </p:cNvCxnSpPr>
          <p:nvPr/>
        </p:nvCxnSpPr>
        <p:spPr bwMode="auto">
          <a:xfrm>
            <a:off x="9043550" y="3808856"/>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 name="Right Arrow 7"/>
          <p:cNvSpPr/>
          <p:nvPr/>
        </p:nvSpPr>
        <p:spPr>
          <a:xfrm>
            <a:off x="5925454" y="3693111"/>
            <a:ext cx="1074263" cy="171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B67B1C-77F8-4FC0-8374-66C40AF570E5}"/>
              </a:ext>
            </a:extLst>
          </p:cNvPr>
          <p:cNvSpPr/>
          <p:nvPr/>
        </p:nvSpPr>
        <p:spPr>
          <a:xfrm>
            <a:off x="1298947" y="228298"/>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55470692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4715" y="2467992"/>
            <a:ext cx="8265110"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C4</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delete C2</a:t>
            </a:r>
          </a:p>
          <a:p>
            <a:r>
              <a:rPr lang="en-US" sz="2400" dirty="0">
                <a:latin typeface="Times New Roman" panose="02020603050405020304" pitchFamily="18" charset="0"/>
                <a:cs typeface="Times New Roman" panose="02020603050405020304" pitchFamily="18" charset="0"/>
              </a:rPr>
              <a:t>		C3</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C5</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Figure 3.22. Digraph representing the prerequisite structure of five courses.</a:t>
            </a:r>
          </a:p>
          <a:p>
            <a:endParaRPr lang="en-US" sz="2400" dirty="0">
              <a:latin typeface="Times New Roman" panose="02020603050405020304" pitchFamily="18" charset="0"/>
              <a:cs typeface="Times New Roman" panose="02020603050405020304" pitchFamily="18" charset="0"/>
            </a:endParaRPr>
          </a:p>
        </p:txBody>
      </p:sp>
      <p:cxnSp>
        <p:nvCxnSpPr>
          <p:cNvPr id="6" name="Line 163"/>
          <p:cNvCxnSpPr>
            <a:cxnSpLocks noChangeShapeType="1"/>
          </p:cNvCxnSpPr>
          <p:nvPr/>
        </p:nvCxnSpPr>
        <p:spPr bwMode="auto">
          <a:xfrm>
            <a:off x="3848100" y="3912093"/>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Line 163"/>
          <p:cNvCxnSpPr>
            <a:cxnSpLocks noChangeShapeType="1"/>
          </p:cNvCxnSpPr>
          <p:nvPr/>
        </p:nvCxnSpPr>
        <p:spPr bwMode="auto">
          <a:xfrm flipV="1">
            <a:off x="3848099" y="2809782"/>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163"/>
          <p:cNvCxnSpPr>
            <a:cxnSpLocks noChangeShapeType="1"/>
          </p:cNvCxnSpPr>
          <p:nvPr/>
        </p:nvCxnSpPr>
        <p:spPr bwMode="auto">
          <a:xfrm>
            <a:off x="5447561" y="2890681"/>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 name="TextBox 4"/>
          <p:cNvSpPr txBox="1"/>
          <p:nvPr/>
        </p:nvSpPr>
        <p:spPr>
          <a:xfrm>
            <a:off x="6740165" y="2403835"/>
            <a:ext cx="4213781" cy="295465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C4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C3</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C2				C5</a:t>
            </a:r>
          </a:p>
          <a:p>
            <a:endParaRPr lang="en-US" dirty="0"/>
          </a:p>
        </p:txBody>
      </p:sp>
      <p:cxnSp>
        <p:nvCxnSpPr>
          <p:cNvPr id="11" name="Line 163"/>
          <p:cNvCxnSpPr>
            <a:cxnSpLocks noChangeShapeType="1"/>
          </p:cNvCxnSpPr>
          <p:nvPr/>
        </p:nvCxnSpPr>
        <p:spPr bwMode="auto">
          <a:xfrm>
            <a:off x="10672972" y="2838032"/>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163"/>
          <p:cNvCxnSpPr>
            <a:cxnSpLocks noChangeShapeType="1"/>
          </p:cNvCxnSpPr>
          <p:nvPr/>
        </p:nvCxnSpPr>
        <p:spPr bwMode="auto">
          <a:xfrm flipV="1">
            <a:off x="9043549" y="2713828"/>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Line 163"/>
          <p:cNvCxnSpPr>
            <a:cxnSpLocks noChangeShapeType="1"/>
          </p:cNvCxnSpPr>
          <p:nvPr/>
        </p:nvCxnSpPr>
        <p:spPr bwMode="auto">
          <a:xfrm flipV="1">
            <a:off x="7250730" y="3864115"/>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Line 163"/>
          <p:cNvCxnSpPr>
            <a:cxnSpLocks noChangeShapeType="1"/>
          </p:cNvCxnSpPr>
          <p:nvPr/>
        </p:nvCxnSpPr>
        <p:spPr bwMode="auto">
          <a:xfrm>
            <a:off x="9043550" y="3808856"/>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 name="Right Arrow 7"/>
          <p:cNvSpPr/>
          <p:nvPr/>
        </p:nvSpPr>
        <p:spPr>
          <a:xfrm rot="10800000">
            <a:off x="5925454" y="3693111"/>
            <a:ext cx="1074263" cy="171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C8F8F5-9EAB-4554-8D47-FAE80B328737}"/>
              </a:ext>
            </a:extLst>
          </p:cNvPr>
          <p:cNvSpPr/>
          <p:nvPr/>
        </p:nvSpPr>
        <p:spPr>
          <a:xfrm>
            <a:off x="1303508" y="689840"/>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21737258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5510" y="2434818"/>
            <a:ext cx="8265110"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C4                                      </a:t>
            </a:r>
            <a:r>
              <a:rPr lang="en-US" sz="2400" dirty="0" err="1">
                <a:latin typeface="Times New Roman" panose="02020603050405020304" pitchFamily="18" charset="0"/>
                <a:cs typeface="Times New Roman" panose="02020603050405020304" pitchFamily="18" charset="0"/>
              </a:rPr>
              <a:t>C4</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delete C3</a:t>
            </a:r>
          </a:p>
          <a:p>
            <a:r>
              <a:rPr lang="en-US" sz="2400" dirty="0">
                <a:latin typeface="Times New Roman" panose="02020603050405020304" pitchFamily="18" charset="0"/>
                <a:cs typeface="Times New Roman" panose="02020603050405020304" pitchFamily="18" charset="0"/>
              </a:rPr>
              <a:t>		C3</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C5          	                   C5     	</a:t>
            </a:r>
          </a:p>
          <a:p>
            <a:r>
              <a:rPr lang="en-US" sz="2400" dirty="0">
                <a:latin typeface="Times New Roman" panose="02020603050405020304" pitchFamily="18" charset="0"/>
                <a:cs typeface="Times New Roman" panose="02020603050405020304" pitchFamily="18" charset="0"/>
              </a:rPr>
              <a:t>Figure 3.22. Digraph representing the prerequisite structure of five courses.</a:t>
            </a:r>
          </a:p>
          <a:p>
            <a:endParaRPr lang="en-US" sz="2400" dirty="0">
              <a:latin typeface="Times New Roman" panose="02020603050405020304" pitchFamily="18" charset="0"/>
              <a:cs typeface="Times New Roman" panose="02020603050405020304" pitchFamily="18" charset="0"/>
            </a:endParaRPr>
          </a:p>
        </p:txBody>
      </p:sp>
      <p:cxnSp>
        <p:nvCxnSpPr>
          <p:cNvPr id="6" name="Line 163"/>
          <p:cNvCxnSpPr>
            <a:cxnSpLocks noChangeShapeType="1"/>
          </p:cNvCxnSpPr>
          <p:nvPr/>
        </p:nvCxnSpPr>
        <p:spPr bwMode="auto">
          <a:xfrm>
            <a:off x="3848100" y="3912093"/>
            <a:ext cx="1453349" cy="8833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Line 163"/>
          <p:cNvCxnSpPr>
            <a:cxnSpLocks noChangeShapeType="1"/>
          </p:cNvCxnSpPr>
          <p:nvPr/>
        </p:nvCxnSpPr>
        <p:spPr bwMode="auto">
          <a:xfrm flipV="1">
            <a:off x="3848099" y="2809782"/>
            <a:ext cx="1453350" cy="97928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163"/>
          <p:cNvCxnSpPr>
            <a:cxnSpLocks noChangeShapeType="1"/>
          </p:cNvCxnSpPr>
          <p:nvPr/>
        </p:nvCxnSpPr>
        <p:spPr bwMode="auto">
          <a:xfrm>
            <a:off x="5447561" y="2890681"/>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Line 163"/>
          <p:cNvCxnSpPr>
            <a:cxnSpLocks noChangeShapeType="1"/>
          </p:cNvCxnSpPr>
          <p:nvPr/>
        </p:nvCxnSpPr>
        <p:spPr bwMode="auto">
          <a:xfrm>
            <a:off x="8748480" y="2890681"/>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 name="Right Arrow 7"/>
          <p:cNvSpPr/>
          <p:nvPr/>
        </p:nvSpPr>
        <p:spPr>
          <a:xfrm>
            <a:off x="5831184" y="3693111"/>
            <a:ext cx="1074263" cy="171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C1DCC5-79A1-4A29-9E36-387BE5E8C8D2}"/>
              </a:ext>
            </a:extLst>
          </p:cNvPr>
          <p:cNvSpPr/>
          <p:nvPr/>
        </p:nvSpPr>
        <p:spPr>
          <a:xfrm>
            <a:off x="1245141" y="875950"/>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26134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1664" y="595149"/>
            <a:ext cx="9483845" cy="5709255"/>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Example 3.6</a:t>
            </a: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				f                                 x</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b	  c	     e		g		         h</a:t>
            </a:r>
          </a:p>
          <a:p>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y   </a:t>
            </a:r>
          </a:p>
          <a:p>
            <a:pPr>
              <a:lnSpc>
                <a:spcPct val="150000"/>
              </a:lnSpc>
            </a:pPr>
            <a:r>
              <a:rPr lang="en-US" sz="2400" dirty="0">
                <a:latin typeface="Times New Roman" panose="02020603050405020304" pitchFamily="18" charset="0"/>
                <a:cs typeface="Times New Roman" panose="02020603050405020304" pitchFamily="18" charset="0"/>
              </a:rPr>
              <a:t>			      a node k</a:t>
            </a:r>
          </a:p>
          <a:p>
            <a:pPr marL="342900" indent="-342900">
              <a:buFont typeface="Arial" panose="020B0604020202020204" pitchFamily="34" charset="0"/>
              <a:buChar char="•"/>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graph is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not</a:t>
            </a:r>
            <a:r>
              <a:rPr lang="en-US" sz="2400" dirty="0">
                <a:latin typeface="Times New Roman" panose="02020603050405020304" pitchFamily="18" charset="0"/>
                <a:ea typeface="SimSun" panose="02010600030101010101" pitchFamily="2" charset="-122"/>
                <a:cs typeface="Times New Roman" panose="02020603050405020304" pitchFamily="18" charset="0"/>
              </a:rPr>
              <a:t> connected because there is no path, for example, from</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a vertex </a:t>
            </a:r>
            <a:r>
              <a:rPr lang="en-US" sz="2400" b="1" dirty="0">
                <a:latin typeface="Times New Roman" panose="02020603050405020304" pitchFamily="18" charset="0"/>
                <a:ea typeface="SimSun" panose="02010600030101010101" pitchFamily="2" charset="-122"/>
                <a:cs typeface="Times New Roman" panose="02020603050405020304" pitchFamily="18" charset="0"/>
              </a:rPr>
              <a:t>a </a:t>
            </a:r>
            <a:r>
              <a:rPr lang="en-US" sz="2400" dirty="0">
                <a:latin typeface="Times New Roman" panose="02020603050405020304" pitchFamily="18" charset="0"/>
                <a:ea typeface="SimSun" panose="02010600030101010101" pitchFamily="2" charset="-122"/>
                <a:cs typeface="Times New Roman" panose="02020603050405020304" pitchFamily="18" charset="0"/>
              </a:rPr>
              <a:t>to vertex</a:t>
            </a:r>
            <a:r>
              <a:rPr lang="en-US" sz="2400" b="1" dirty="0">
                <a:latin typeface="Times New Roman" panose="02020603050405020304" pitchFamily="18" charset="0"/>
                <a:ea typeface="SimSun" panose="02010600030101010101" pitchFamily="2" charset="-122"/>
                <a:cs typeface="Times New Roman" panose="02020603050405020304" pitchFamily="18" charset="0"/>
              </a:rPr>
              <a:t> f.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It has four disjoint connected components with vertices,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{a, b, c, d, e}, {f, h,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g} and {k}, and {x, y}, respectively.</a:t>
            </a:r>
          </a:p>
        </p:txBody>
      </p:sp>
      <p:cxnSp>
        <p:nvCxnSpPr>
          <p:cNvPr id="4" name="Straight Connector 3"/>
          <p:cNvCxnSpPr/>
          <p:nvPr/>
        </p:nvCxnSpPr>
        <p:spPr>
          <a:xfrm>
            <a:off x="1831706" y="2597129"/>
            <a:ext cx="2158738" cy="282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917709" y="1668431"/>
            <a:ext cx="28280" cy="182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571416" y="1520269"/>
            <a:ext cx="846840" cy="1046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774903" y="2434669"/>
            <a:ext cx="857839" cy="1058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flipV="1">
            <a:off x="5567922" y="2582831"/>
            <a:ext cx="1206981" cy="885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6418256" y="1520269"/>
            <a:ext cx="1214486"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172491" y="3395062"/>
            <a:ext cx="744718" cy="71643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k</a:t>
            </a:r>
          </a:p>
        </p:txBody>
      </p:sp>
      <p:pic>
        <p:nvPicPr>
          <p:cNvPr id="13" name="Picture 12" descr="Image result for smiley face images">
            <a:extLst>
              <a:ext uri="{FF2B5EF4-FFF2-40B4-BE49-F238E27FC236}">
                <a16:creationId xmlns:a16="http://schemas.microsoft.com/office/drawing/2014/main" id="{FBB7FA5D-8489-4BF2-B475-83C3729BCF2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519" y="396836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34C846BC-D9E4-414D-83A3-865C7B2739E3}"/>
              </a:ext>
            </a:extLst>
          </p:cNvPr>
          <p:cNvSpPr/>
          <p:nvPr/>
        </p:nvSpPr>
        <p:spPr>
          <a:xfrm>
            <a:off x="2852916" y="1599158"/>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C741A0-07AB-4387-895F-E2E18FCAEB48}"/>
              </a:ext>
            </a:extLst>
          </p:cNvPr>
          <p:cNvSpPr/>
          <p:nvPr/>
        </p:nvSpPr>
        <p:spPr>
          <a:xfrm>
            <a:off x="2867194" y="2527856"/>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8F9CD8-96D5-4411-BDEF-4510E9BA0F41}"/>
              </a:ext>
            </a:extLst>
          </p:cNvPr>
          <p:cNvSpPr/>
          <p:nvPr/>
        </p:nvSpPr>
        <p:spPr>
          <a:xfrm>
            <a:off x="2881334" y="3379181"/>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7D26366-2E23-479E-AC97-139FF1185B42}"/>
              </a:ext>
            </a:extLst>
          </p:cNvPr>
          <p:cNvSpPr/>
          <p:nvPr/>
        </p:nvSpPr>
        <p:spPr>
          <a:xfrm>
            <a:off x="3925789" y="2566645"/>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E249195-549F-4334-B8FA-9B7C634284C8}"/>
              </a:ext>
            </a:extLst>
          </p:cNvPr>
          <p:cNvSpPr/>
          <p:nvPr/>
        </p:nvSpPr>
        <p:spPr>
          <a:xfrm>
            <a:off x="1790430" y="2541996"/>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BE308BC-A951-49CA-8D3A-C5F331E267ED}"/>
              </a:ext>
            </a:extLst>
          </p:cNvPr>
          <p:cNvSpPr/>
          <p:nvPr/>
        </p:nvSpPr>
        <p:spPr>
          <a:xfrm>
            <a:off x="5528548" y="2501869"/>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D49C6BA-1656-4502-9558-628327D868A2}"/>
              </a:ext>
            </a:extLst>
          </p:cNvPr>
          <p:cNvSpPr/>
          <p:nvPr/>
        </p:nvSpPr>
        <p:spPr>
          <a:xfrm>
            <a:off x="6353601" y="1450996"/>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A5602A3-9C7E-418B-903F-4B025E32E21B}"/>
              </a:ext>
            </a:extLst>
          </p:cNvPr>
          <p:cNvSpPr/>
          <p:nvPr/>
        </p:nvSpPr>
        <p:spPr>
          <a:xfrm>
            <a:off x="7560582" y="2359972"/>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4F219DC-4205-4E02-BD1E-A2D8329EDF84}"/>
              </a:ext>
            </a:extLst>
          </p:cNvPr>
          <p:cNvSpPr/>
          <p:nvPr/>
        </p:nvSpPr>
        <p:spPr>
          <a:xfrm>
            <a:off x="6717754" y="3354568"/>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441C920-F9DC-4F62-A688-44D712110960}"/>
              </a:ext>
            </a:extLst>
          </p:cNvPr>
          <p:cNvSpPr/>
          <p:nvPr/>
        </p:nvSpPr>
        <p:spPr>
          <a:xfrm>
            <a:off x="9043683" y="1381723"/>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8A6E20-085D-4AAD-BCE6-2FC32F997760}"/>
              </a:ext>
            </a:extLst>
          </p:cNvPr>
          <p:cNvSpPr/>
          <p:nvPr/>
        </p:nvSpPr>
        <p:spPr>
          <a:xfrm>
            <a:off x="9071390" y="3354568"/>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FA2F6F2-5F0F-4A16-8EF5-DE1FB629469F}"/>
              </a:ext>
            </a:extLst>
          </p:cNvPr>
          <p:cNvCxnSpPr>
            <a:cxnSpLocks/>
          </p:cNvCxnSpPr>
          <p:nvPr/>
        </p:nvCxnSpPr>
        <p:spPr>
          <a:xfrm>
            <a:off x="9118854" y="1442821"/>
            <a:ext cx="18472" cy="19728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6EE61F7-4572-458C-BA94-FBFDCD7E56FB}"/>
              </a:ext>
            </a:extLst>
          </p:cNvPr>
          <p:cNvSpPr/>
          <p:nvPr/>
        </p:nvSpPr>
        <p:spPr>
          <a:xfrm>
            <a:off x="1577087" y="67303"/>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5083810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5510" y="2434818"/>
            <a:ext cx="8265110"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C4</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delete C4</a:t>
            </a: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C5          	                   C5     	</a:t>
            </a:r>
          </a:p>
          <a:p>
            <a:r>
              <a:rPr lang="en-US" sz="2400" dirty="0">
                <a:latin typeface="Times New Roman" panose="02020603050405020304" pitchFamily="18" charset="0"/>
                <a:cs typeface="Times New Roman" panose="02020603050405020304" pitchFamily="18" charset="0"/>
              </a:rPr>
              <a:t>Figure 3.22. Digraph representing the prerequisite structure of five courses.</a:t>
            </a:r>
          </a:p>
          <a:p>
            <a:endParaRPr lang="en-US" sz="2400" dirty="0">
              <a:latin typeface="Times New Roman" panose="02020603050405020304" pitchFamily="18" charset="0"/>
              <a:cs typeface="Times New Roman" panose="02020603050405020304" pitchFamily="18" charset="0"/>
            </a:endParaRPr>
          </a:p>
        </p:txBody>
      </p:sp>
      <p:cxnSp>
        <p:nvCxnSpPr>
          <p:cNvPr id="11" name="Line 163"/>
          <p:cNvCxnSpPr>
            <a:cxnSpLocks noChangeShapeType="1"/>
          </p:cNvCxnSpPr>
          <p:nvPr/>
        </p:nvCxnSpPr>
        <p:spPr bwMode="auto">
          <a:xfrm>
            <a:off x="8748480" y="2890681"/>
            <a:ext cx="29961" cy="179672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 name="Right Arrow 7"/>
          <p:cNvSpPr/>
          <p:nvPr/>
        </p:nvSpPr>
        <p:spPr>
          <a:xfrm rot="10800000">
            <a:off x="5753362" y="3618041"/>
            <a:ext cx="1074263" cy="171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C1DCC5-79A1-4A29-9E36-387BE5E8C8D2}"/>
              </a:ext>
            </a:extLst>
          </p:cNvPr>
          <p:cNvSpPr/>
          <p:nvPr/>
        </p:nvSpPr>
        <p:spPr>
          <a:xfrm>
            <a:off x="1245141" y="875950"/>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282054750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2810" y="1777329"/>
            <a:ext cx="8265110"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solution obtained is 	</a:t>
            </a:r>
          </a:p>
          <a:p>
            <a:r>
              <a:rPr lang="en-US" sz="2400" dirty="0">
                <a:latin typeface="Times New Roman" panose="02020603050405020304" pitchFamily="18" charset="0"/>
                <a:cs typeface="Times New Roman" panose="02020603050405020304" pitchFamily="18" charset="0"/>
              </a:rPr>
              <a:t>		C1, C2, C3, C4, C5 		       </a:t>
            </a:r>
          </a:p>
          <a:p>
            <a:r>
              <a:rPr lang="en-US" sz="2400" dirty="0">
                <a:latin typeface="Times New Roman" panose="02020603050405020304" pitchFamily="18" charset="0"/>
                <a:cs typeface="Times New Roman" panose="02020603050405020304" pitchFamily="18" charset="0"/>
              </a:rPr>
              <a:t>after C5 is deleted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delete C5</a:t>
            </a: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C5</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Figure 3.22. Digraph representing the prerequisite structure of five courses.</a:t>
            </a:r>
          </a:p>
          <a:p>
            <a:endParaRPr lang="en-US" sz="2400" dirty="0">
              <a:latin typeface="Times New Roman" panose="02020603050405020304" pitchFamily="18" charset="0"/>
              <a:cs typeface="Times New Roman" panose="02020603050405020304" pitchFamily="18" charset="0"/>
            </a:endParaRPr>
          </a:p>
        </p:txBody>
      </p:sp>
      <p:sp>
        <p:nvSpPr>
          <p:cNvPr id="8" name="Right Arrow 7"/>
          <p:cNvSpPr/>
          <p:nvPr/>
        </p:nvSpPr>
        <p:spPr>
          <a:xfrm>
            <a:off x="5831184" y="3664830"/>
            <a:ext cx="1074263" cy="171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ADDA914-3DC3-42A4-BF68-ABA018E729C8}"/>
              </a:ext>
            </a:extLst>
          </p:cNvPr>
          <p:cNvSpPr/>
          <p:nvPr/>
        </p:nvSpPr>
        <p:spPr>
          <a:xfrm>
            <a:off x="1361873" y="982954"/>
            <a:ext cx="2837828" cy="584775"/>
          </a:xfrm>
          <a:prstGeom prst="rect">
            <a:avLst/>
          </a:prstGeom>
        </p:spPr>
        <p:txBody>
          <a:bodyPr wrap="none">
            <a:spAutoFit/>
          </a:bodyPr>
          <a:lstStyle/>
          <a:p>
            <a:r>
              <a:rPr lang="en-US" sz="3200" dirty="0">
                <a:solidFill>
                  <a:srgbClr val="0000FF"/>
                </a:solidFill>
                <a:ea typeface="SimSun" panose="02010600030101010101" pitchFamily="2" charset="-122"/>
              </a:rPr>
              <a:t>Topological Sort</a:t>
            </a:r>
            <a:endParaRPr lang="en-US" sz="3200" dirty="0"/>
          </a:p>
        </p:txBody>
      </p:sp>
    </p:spTree>
    <p:extLst>
      <p:ext uri="{BB962C8B-B14F-4D97-AF65-F5344CB8AC3E}">
        <p14:creationId xmlns:p14="http://schemas.microsoft.com/office/powerpoint/2010/main" val="93929063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105" y="2551837"/>
            <a:ext cx="9059159" cy="2308324"/>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Note that the solution obtained by the source-removal algorithm is different from the one obtained by the DFS-based algorithm.</a:t>
            </a: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Both of them are correct. </a:t>
            </a: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The topological sorting problem may have several alternative solutions.</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8432609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0202" y="2108639"/>
            <a:ext cx="8584310" cy="3293209"/>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So far, we have addressed :</a:t>
            </a:r>
          </a:p>
          <a:p>
            <a:pPr marL="457200" marR="0" lvl="0" indent="-457200">
              <a:spcBef>
                <a:spcPts val="0"/>
              </a:spcBef>
              <a:spcAft>
                <a:spcPts val="1200"/>
              </a:spcAft>
              <a:buFont typeface="+mj-lt"/>
              <a:buAutoNum type="arabicPeriod"/>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How can we represent a graph in a computer, </a:t>
            </a:r>
          </a:p>
          <a:p>
            <a:pPr marL="457200" marR="0" lvl="0" indent="-457200">
              <a:spcBef>
                <a:spcPts val="0"/>
              </a:spcBef>
              <a:spcAft>
                <a:spcPts val="1200"/>
              </a:spcAft>
              <a:buFont typeface="+mj-lt"/>
              <a:buAutoNum type="arabicPeriod"/>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Addressed DFS and BFS algorithms based on search a graph.</a:t>
            </a:r>
          </a:p>
          <a:p>
            <a:pPr marL="457200" marR="0" lvl="0" indent="-457200">
              <a:spcBef>
                <a:spcPts val="0"/>
              </a:spcBef>
              <a:spcAft>
                <a:spcPts val="1200"/>
              </a:spcAft>
              <a:buFont typeface="+mj-lt"/>
              <a:buAutoNum type="arabicPeriod"/>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Gave an application of DFS: topologically sorting a directed acyclic graph.</a:t>
            </a:r>
          </a:p>
          <a:p>
            <a:pPr marL="457200" marR="0" lvl="0" indent="-457200">
              <a:spcBef>
                <a:spcPts val="0"/>
              </a:spcBef>
              <a:spcAft>
                <a:spcPts val="1200"/>
              </a:spcAft>
              <a:buFont typeface="+mj-lt"/>
              <a:buAutoNum type="arabicPeriod"/>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Will give decomposing a direct graph into its strongly connected components.</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60502C08-C314-42D9-BBD9-59076C61C55F}"/>
              </a:ext>
            </a:extLst>
          </p:cNvPr>
          <p:cNvSpPr/>
          <p:nvPr/>
        </p:nvSpPr>
        <p:spPr>
          <a:xfrm>
            <a:off x="1970202" y="1075066"/>
            <a:ext cx="1210588" cy="584775"/>
          </a:xfrm>
          <a:prstGeom prst="rect">
            <a:avLst/>
          </a:prstGeom>
        </p:spPr>
        <p:txBody>
          <a:bodyPr wrap="none">
            <a:spAutoFit/>
          </a:bodyPr>
          <a:lstStyle/>
          <a:p>
            <a:r>
              <a:rPr lang="en-US" sz="3200" dirty="0">
                <a:ea typeface="SimSun" panose="02010600030101010101" pitchFamily="2" charset="-122"/>
                <a:cs typeface="Times New Roman" panose="02020603050405020304" pitchFamily="18" charset="0"/>
              </a:rPr>
              <a:t>Graph</a:t>
            </a:r>
            <a:endParaRPr lang="en-US" sz="3200" dirty="0"/>
          </a:p>
        </p:txBody>
      </p:sp>
    </p:spTree>
    <p:extLst>
      <p:ext uri="{BB962C8B-B14F-4D97-AF65-F5344CB8AC3E}">
        <p14:creationId xmlns:p14="http://schemas.microsoft.com/office/powerpoint/2010/main" val="171121962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Rectangle 9"/>
              <p:cNvSpPr/>
              <p:nvPr/>
            </p:nvSpPr>
            <p:spPr>
              <a:xfrm>
                <a:off x="1762430" y="1606497"/>
                <a:ext cx="9040305" cy="4201150"/>
              </a:xfrm>
              <a:prstGeom prst="rect">
                <a:avLst/>
              </a:prstGeom>
            </p:spPr>
            <p:txBody>
              <a:bodyPr wrap="square">
                <a:spAutoFit/>
              </a:bodyPr>
              <a:lstStyle/>
              <a:p>
                <a:pPr>
                  <a:spcAft>
                    <a:spcPts val="1200"/>
                  </a:spcAft>
                </a:pPr>
                <a:r>
                  <a:rPr lang="en-US" sz="2800" dirty="0">
                    <a:cs typeface="Times New Roman" panose="02020603050405020304" pitchFamily="18" charset="0"/>
                  </a:rPr>
                  <a:t>Strongly connected components</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spcBef>
                    <a:spcPts val="120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A </a:t>
                </a:r>
                <a:r>
                  <a:rPr lang="en-US"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strong connected component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of a directed graph </a:t>
                </a:r>
                <a:r>
                  <a:rPr lang="en-US" sz="2400" dirty="0">
                    <a:latin typeface="Times New Roman" panose="02020603050405020304" pitchFamily="18" charset="0"/>
                    <a:ea typeface="SimSun" panose="02010600030101010101" pitchFamily="2" charset="-122"/>
                    <a:cs typeface="Times New Roman" panose="02020603050405020304" pitchFamily="18" charset="0"/>
                  </a:rPr>
                  <a:t>G = (V, E) is  </a:t>
                </a:r>
              </a:p>
              <a:p>
                <a:pPr marL="800100" lvl="1" indent="-342900">
                  <a:spcBef>
                    <a:spcPts val="600"/>
                  </a:spcBef>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a:t>
                </a:r>
                <a:r>
                  <a:rPr lang="en-US" sz="240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maximal set of vertices C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V </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such that </a:t>
                </a:r>
              </a:p>
              <a:p>
                <a:pPr marL="800100" lvl="1" indent="-342900">
                  <a:spcBef>
                    <a:spcPts val="600"/>
                  </a:spcBef>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for every pair of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vertices u an v in C, both u       </a:t>
                </a:r>
                <a:r>
                  <a:rPr lang="en-US" sz="2400" dirty="0">
                    <a:latin typeface="Times New Roman" panose="02020603050405020304" pitchFamily="18" charset="0"/>
                    <a:cs typeface="Times New Roman" panose="02020603050405020304" pitchFamily="18" charset="0"/>
                  </a:rPr>
                  <a:t>v and v       u; </a:t>
                </a:r>
              </a:p>
              <a:p>
                <a:pPr marL="800100" lvl="1" indent="-342900">
                  <a:spcBef>
                    <a:spcPts val="6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a:t>
                </a:r>
                <a:r>
                  <a:rPr lang="en-US" sz="2400" dirty="0">
                    <a:solidFill>
                      <a:srgbClr val="0000FF"/>
                    </a:solidFill>
                    <a:latin typeface="Times New Roman" panose="02020603050405020304" pitchFamily="18" charset="0"/>
                    <a:cs typeface="Times New Roman" panose="02020603050405020304" pitchFamily="18" charset="0"/>
                  </a:rPr>
                  <a:t>vertices u and v are reachable from each other.</a:t>
                </a:r>
                <a:r>
                  <a:rPr lang="en-US" sz="2400" dirty="0">
                    <a:latin typeface="Times New Roman" panose="02020603050405020304" pitchFamily="18" charset="0"/>
                    <a:cs typeface="Times New Roman" panose="02020603050405020304" pitchFamily="18" charset="0"/>
                  </a:rPr>
                  <a:t> </a:t>
                </a:r>
              </a:p>
              <a:p>
                <a:pPr>
                  <a:spcBef>
                    <a:spcPts val="1200"/>
                  </a:spcBef>
                  <a:spcAft>
                    <a:spcPts val="1200"/>
                  </a:spcAft>
                </a:pPr>
                <a:r>
                  <a:rPr lang="en-US" sz="2400" dirty="0">
                    <a:latin typeface="Times New Roman" panose="02020603050405020304" pitchFamily="18" charset="0"/>
                    <a:cs typeface="Times New Roman" panose="02020603050405020304" pitchFamily="18" charset="0"/>
                  </a:rPr>
                  <a:t>Figure 3.23(a)  shows an example.</a:t>
                </a:r>
              </a:p>
              <a:p>
                <a:endParaRPr lang="en-US" sz="2400" dirty="0">
                  <a:latin typeface="Times New Roman" panose="02020603050405020304" pitchFamily="18"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762430" y="1606497"/>
                <a:ext cx="9040305" cy="4201150"/>
              </a:xfrm>
              <a:prstGeom prst="rect">
                <a:avLst/>
              </a:prstGeom>
              <a:blipFill>
                <a:blip r:embed="rId2"/>
                <a:stretch>
                  <a:fillRect l="-1349" t="-1451"/>
                </a:stretch>
              </a:blipFill>
            </p:spPr>
            <p:txBody>
              <a:bodyPr/>
              <a:lstStyle/>
              <a:p>
                <a:r>
                  <a:rPr lang="en-US">
                    <a:noFill/>
                  </a:rPr>
                  <a:t> </a:t>
                </a:r>
              </a:p>
            </p:txBody>
          </p:sp>
        </mc:Fallback>
      </mc:AlternateContent>
      <p:cxnSp>
        <p:nvCxnSpPr>
          <p:cNvPr id="11" name="Curved Connector 10"/>
          <p:cNvCxnSpPr/>
          <p:nvPr/>
        </p:nvCxnSpPr>
        <p:spPr>
          <a:xfrm>
            <a:off x="9557239" y="3707072"/>
            <a:ext cx="316865" cy="45085"/>
          </a:xfrm>
          <a:prstGeom prst="curvedConnector3">
            <a:avLst>
              <a:gd name="adj1" fmla="val 4288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8090385" y="3707073"/>
            <a:ext cx="316865" cy="45085"/>
          </a:xfrm>
          <a:prstGeom prst="curvedConnector3">
            <a:avLst>
              <a:gd name="adj1" fmla="val 4288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hought Bubble: Cloud 5">
            <a:extLst>
              <a:ext uri="{FF2B5EF4-FFF2-40B4-BE49-F238E27FC236}">
                <a16:creationId xmlns:a16="http://schemas.microsoft.com/office/drawing/2014/main" id="{A54C5D25-C469-46B7-9CDE-983C72878B5C}"/>
              </a:ext>
            </a:extLst>
          </p:cNvPr>
          <p:cNvSpPr/>
          <p:nvPr/>
        </p:nvSpPr>
        <p:spPr>
          <a:xfrm flipH="1">
            <a:off x="975053" y="2775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7" name="Picture 6" descr="Image result for smiley face images">
            <a:extLst>
              <a:ext uri="{FF2B5EF4-FFF2-40B4-BE49-F238E27FC236}">
                <a16:creationId xmlns:a16="http://schemas.microsoft.com/office/drawing/2014/main" id="{AFEEA0E8-B1EF-49DB-96C9-B6D2EB4E55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188" y="271543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6A702DD-FBEF-4798-97EA-D2505B4EA6CB}"/>
              </a:ext>
            </a:extLst>
          </p:cNvPr>
          <p:cNvSpPr/>
          <p:nvPr/>
        </p:nvSpPr>
        <p:spPr>
          <a:xfrm>
            <a:off x="1503950" y="631232"/>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
        <p:nvSpPr>
          <p:cNvPr id="3" name="Rectangle 2">
            <a:extLst>
              <a:ext uri="{FF2B5EF4-FFF2-40B4-BE49-F238E27FC236}">
                <a16:creationId xmlns:a16="http://schemas.microsoft.com/office/drawing/2014/main" id="{BC4EB867-8656-4B9B-A13F-AE1612C89638}"/>
              </a:ext>
            </a:extLst>
          </p:cNvPr>
          <p:cNvSpPr/>
          <p:nvPr/>
        </p:nvSpPr>
        <p:spPr>
          <a:xfrm>
            <a:off x="521839" y="4324104"/>
            <a:ext cx="1447832" cy="369332"/>
          </a:xfrm>
          <a:prstGeom prst="rect">
            <a:avLst/>
          </a:prstGeom>
        </p:spPr>
        <p:txBody>
          <a:bodyPr wrap="none">
            <a:spAutoFit/>
          </a:bodyPr>
          <a:lstStyle/>
          <a:p>
            <a:r>
              <a:rPr lang="en-US" strike="dblStrike" dirty="0">
                <a:latin typeface="Times New Roman" panose="02020603050405020304" pitchFamily="18" charset="0"/>
                <a:cs typeface="Times New Roman" panose="02020603050405020304" pitchFamily="18" charset="0"/>
              </a:rPr>
              <a:t>Figure 3.5(a) </a:t>
            </a:r>
            <a:endParaRPr lang="en-US" strike="dblStrike" dirty="0"/>
          </a:p>
        </p:txBody>
      </p:sp>
    </p:spTree>
    <p:extLst>
      <p:ext uri="{BB962C8B-B14F-4D97-AF65-F5344CB8AC3E}">
        <p14:creationId xmlns:p14="http://schemas.microsoft.com/office/powerpoint/2010/main" val="327798102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Card 12"/>
          <p:cNvSpPr/>
          <p:nvPr/>
        </p:nvSpPr>
        <p:spPr>
          <a:xfrm rot="10800000">
            <a:off x="1143557" y="2308595"/>
            <a:ext cx="2824616" cy="2252980"/>
          </a:xfrm>
          <a:prstGeom prst="flowChartPunchedCard">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Oval 1449"/>
          <p:cNvSpPr>
            <a:spLocks noChangeArrowheads="1"/>
          </p:cNvSpPr>
          <p:nvPr/>
        </p:nvSpPr>
        <p:spPr bwMode="auto">
          <a:xfrm>
            <a:off x="1439167" y="3101780"/>
            <a:ext cx="1089613" cy="475317"/>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13/14</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3" name="Oval 1450"/>
          <p:cNvSpPr>
            <a:spLocks noChangeArrowheads="1"/>
          </p:cNvSpPr>
          <p:nvPr/>
        </p:nvSpPr>
        <p:spPr bwMode="auto">
          <a:xfrm>
            <a:off x="2779197" y="3119077"/>
            <a:ext cx="1103294" cy="535305"/>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11/16</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4" name="Oval 1451"/>
          <p:cNvSpPr>
            <a:spLocks noChangeArrowheads="1"/>
          </p:cNvSpPr>
          <p:nvPr/>
        </p:nvSpPr>
        <p:spPr bwMode="auto">
          <a:xfrm>
            <a:off x="1521792" y="3853901"/>
            <a:ext cx="1171509" cy="501572"/>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12/15</a:t>
            </a:r>
            <a:endParaRPr kumimoji="0" lang="en-US" altLang="zh-CN" sz="2000" b="0" i="0" u="none" strike="noStrike" cap="none" normalizeH="0" baseline="0">
              <a:ln>
                <a:noFill/>
              </a:ln>
              <a:solidFill>
                <a:schemeClr val="tx1"/>
              </a:solidFill>
              <a:effectLst/>
              <a:latin typeface="Arial" panose="020B0604020202020204" pitchFamily="34" charset="0"/>
            </a:endParaRPr>
          </a:p>
        </p:txBody>
      </p:sp>
      <p:sp>
        <p:nvSpPr>
          <p:cNvPr id="17" name="Oval 16"/>
          <p:cNvSpPr/>
          <p:nvPr/>
        </p:nvSpPr>
        <p:spPr>
          <a:xfrm>
            <a:off x="4380230" y="2582864"/>
            <a:ext cx="2821848" cy="1376362"/>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1453"/>
          <p:cNvSpPr>
            <a:spLocks noChangeArrowheads="1"/>
          </p:cNvSpPr>
          <p:nvPr/>
        </p:nvSpPr>
        <p:spPr bwMode="auto">
          <a:xfrm>
            <a:off x="4471306" y="3129185"/>
            <a:ext cx="1009823" cy="459929"/>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1/10</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6" name="Oval 1454"/>
          <p:cNvSpPr>
            <a:spLocks noChangeArrowheads="1"/>
          </p:cNvSpPr>
          <p:nvPr/>
        </p:nvSpPr>
        <p:spPr bwMode="auto">
          <a:xfrm>
            <a:off x="5984050" y="3167423"/>
            <a:ext cx="1142110" cy="486959"/>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8/9</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20" name="Oval 19"/>
          <p:cNvSpPr/>
          <p:nvPr/>
        </p:nvSpPr>
        <p:spPr>
          <a:xfrm>
            <a:off x="2555513" y="4432758"/>
            <a:ext cx="3128328" cy="1672944"/>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21" name="Oval 20"/>
          <p:cNvSpPr/>
          <p:nvPr/>
        </p:nvSpPr>
        <p:spPr>
          <a:xfrm>
            <a:off x="5857875" y="4561575"/>
            <a:ext cx="1344203" cy="943240"/>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1457"/>
          <p:cNvSpPr>
            <a:spLocks noChangeArrowheads="1"/>
          </p:cNvSpPr>
          <p:nvPr/>
        </p:nvSpPr>
        <p:spPr bwMode="auto">
          <a:xfrm>
            <a:off x="5965348" y="4848543"/>
            <a:ext cx="998062" cy="507003"/>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5/6</a:t>
            </a:r>
            <a:endParaRPr kumimoji="0" lang="en-US" altLang="zh-CN" sz="2400" b="1" i="0" u="none" strike="noStrike" cap="none" normalizeH="0" baseline="0" dirty="0">
              <a:ln>
                <a:noFill/>
              </a:ln>
              <a:solidFill>
                <a:schemeClr val="tx1"/>
              </a:solidFill>
              <a:effectLst/>
              <a:latin typeface="Arial" panose="020B0604020202020204" pitchFamily="34" charset="0"/>
            </a:endParaRPr>
          </a:p>
        </p:txBody>
      </p:sp>
      <p:sp>
        <p:nvSpPr>
          <p:cNvPr id="8" name="Oval 1458"/>
          <p:cNvSpPr>
            <a:spLocks noChangeArrowheads="1"/>
          </p:cNvSpPr>
          <p:nvPr/>
        </p:nvSpPr>
        <p:spPr bwMode="auto">
          <a:xfrm>
            <a:off x="2774073" y="4900930"/>
            <a:ext cx="1156891" cy="535128"/>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3/4</a:t>
            </a:r>
            <a:endParaRPr kumimoji="0" lang="en-US" altLang="zh-CN" sz="2000" b="0" i="0" u="none" strike="noStrike" cap="none" normalizeH="0" baseline="0">
              <a:ln>
                <a:noFill/>
              </a:ln>
              <a:solidFill>
                <a:schemeClr val="tx1"/>
              </a:solidFill>
              <a:effectLst/>
              <a:latin typeface="Arial" panose="020B0604020202020204" pitchFamily="34" charset="0"/>
            </a:endParaRPr>
          </a:p>
        </p:txBody>
      </p:sp>
      <p:sp>
        <p:nvSpPr>
          <p:cNvPr id="9" name="Oval 1459"/>
          <p:cNvSpPr>
            <a:spLocks noChangeArrowheads="1"/>
          </p:cNvSpPr>
          <p:nvPr/>
        </p:nvSpPr>
        <p:spPr bwMode="auto">
          <a:xfrm>
            <a:off x="4328070" y="4870908"/>
            <a:ext cx="1091848" cy="565149"/>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2/7</a:t>
            </a:r>
            <a:endParaRPr kumimoji="0" lang="en-US" altLang="zh-CN" sz="2400" b="0" i="0" u="none" strike="noStrike" cap="none" normalizeH="0" baseline="0">
              <a:ln>
                <a:noFill/>
              </a:ln>
              <a:solidFill>
                <a:schemeClr val="tx1"/>
              </a:solidFill>
              <a:effectLst/>
              <a:latin typeface="Arial" panose="020B0604020202020204" pitchFamily="34" charset="0"/>
            </a:endParaRPr>
          </a:p>
        </p:txBody>
      </p:sp>
      <p:cxnSp>
        <p:nvCxnSpPr>
          <p:cNvPr id="25" name="Straight Arrow Connector 24"/>
          <p:cNvCxnSpPr/>
          <p:nvPr/>
        </p:nvCxnSpPr>
        <p:spPr>
          <a:xfrm flipV="1">
            <a:off x="2226945" y="3562350"/>
            <a:ext cx="6985" cy="3022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55513" y="3371980"/>
            <a:ext cx="228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620009" y="3635556"/>
            <a:ext cx="722630" cy="390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4"/>
            <a:endCxn id="8" idx="1"/>
          </p:cNvCxnSpPr>
          <p:nvPr/>
        </p:nvCxnSpPr>
        <p:spPr>
          <a:xfrm>
            <a:off x="2107547" y="4355473"/>
            <a:ext cx="835949" cy="6238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331175" y="3664766"/>
            <a:ext cx="309245" cy="1290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93169" y="3381671"/>
            <a:ext cx="634365" cy="438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941778" y="3601709"/>
            <a:ext cx="58420" cy="12687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275070" y="3591560"/>
            <a:ext cx="117475" cy="1261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18750" y="5120248"/>
            <a:ext cx="560705" cy="215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flipH="1" flipV="1">
            <a:off x="6938444" y="5001503"/>
            <a:ext cx="45085" cy="140335"/>
          </a:xfrm>
          <a:prstGeom prst="curvedConnector3">
            <a:avLst>
              <a:gd name="adj1" fmla="val -49909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flipV="1">
            <a:off x="5489211" y="3265486"/>
            <a:ext cx="603885" cy="45085"/>
          </a:xfrm>
          <a:prstGeom prst="curvedConnector3">
            <a:avLst>
              <a:gd name="adj1" fmla="val 4307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rot="10800000">
            <a:off x="5423346" y="3412036"/>
            <a:ext cx="560704" cy="33971"/>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flipH="1" flipV="1">
            <a:off x="3839498" y="5311731"/>
            <a:ext cx="678180" cy="43815"/>
          </a:xfrm>
          <a:prstGeom prst="curved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flipV="1">
            <a:off x="3921124" y="5002921"/>
            <a:ext cx="514927" cy="92755"/>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1478"/>
          <p:cNvSpPr txBox="1"/>
          <p:nvPr/>
        </p:nvSpPr>
        <p:spPr>
          <a:xfrm>
            <a:off x="2075497" y="2649637"/>
            <a:ext cx="316865" cy="413154"/>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a </a:t>
            </a:r>
            <a:endParaRPr lang="en-US" sz="2400" dirty="0">
              <a:effectLst/>
              <a:latin typeface="Courier New" panose="02070309020205020404" pitchFamily="49" charset="0"/>
              <a:ea typeface="SimSun" panose="02010600030101010101" pitchFamily="2" charset="-122"/>
            </a:endParaRPr>
          </a:p>
        </p:txBody>
      </p:sp>
      <p:sp>
        <p:nvSpPr>
          <p:cNvPr id="40" name="Text Box 1481"/>
          <p:cNvSpPr txBox="1"/>
          <p:nvPr/>
        </p:nvSpPr>
        <p:spPr>
          <a:xfrm>
            <a:off x="3287734" y="2709004"/>
            <a:ext cx="316865" cy="378906"/>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a:effectLst/>
                <a:latin typeface="Times New Roman" panose="02020603050405020304" pitchFamily="18" charset="0"/>
                <a:ea typeface="SimSun" panose="02010600030101010101" pitchFamily="2" charset="-122"/>
              </a:rPr>
              <a:t>b </a:t>
            </a:r>
            <a:endParaRPr lang="en-US" sz="2000">
              <a:effectLst/>
              <a:latin typeface="Courier New" panose="02070309020205020404" pitchFamily="49" charset="0"/>
              <a:ea typeface="SimSun" panose="02010600030101010101" pitchFamily="2" charset="-122"/>
            </a:endParaRPr>
          </a:p>
        </p:txBody>
      </p:sp>
      <p:sp>
        <p:nvSpPr>
          <p:cNvPr id="41" name="Text Box 1484"/>
          <p:cNvSpPr txBox="1"/>
          <p:nvPr/>
        </p:nvSpPr>
        <p:spPr>
          <a:xfrm>
            <a:off x="1102936" y="3830819"/>
            <a:ext cx="378236" cy="47910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e</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p:txBody>
      </p:sp>
      <p:sp>
        <p:nvSpPr>
          <p:cNvPr id="10" name="Text Box 1487"/>
          <p:cNvSpPr txBox="1">
            <a:spLocks noChangeArrowheads="1"/>
          </p:cNvSpPr>
          <p:nvPr/>
        </p:nvSpPr>
        <p:spPr bwMode="auto">
          <a:xfrm>
            <a:off x="4667250" y="5384707"/>
            <a:ext cx="486410" cy="457293"/>
          </a:xfrm>
          <a:prstGeom prst="rect">
            <a:avLst/>
          </a:prstGeom>
          <a:solidFill>
            <a:srgbClr val="D9D9D9"/>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a:t>
            </a:r>
            <a:endParaRPr kumimoji="0" lang="en-US" altLang="zh-CN" sz="2000" b="0" i="0" u="none" strike="noStrike" cap="none" normalizeH="0" baseline="0">
              <a:ln>
                <a:noFill/>
              </a:ln>
              <a:solidFill>
                <a:schemeClr val="tx1"/>
              </a:solidFill>
              <a:effectLst/>
              <a:latin typeface="Arial" panose="020B0604020202020204" pitchFamily="34" charset="0"/>
            </a:endParaRPr>
          </a:p>
        </p:txBody>
      </p:sp>
      <p:sp>
        <p:nvSpPr>
          <p:cNvPr id="43" name="Text Box 1490"/>
          <p:cNvSpPr txBox="1"/>
          <p:nvPr/>
        </p:nvSpPr>
        <p:spPr>
          <a:xfrm>
            <a:off x="3354705" y="5518785"/>
            <a:ext cx="434870" cy="381635"/>
          </a:xfrm>
          <a:prstGeom prst="rect">
            <a:avLst/>
          </a:prstGeom>
          <a:solidFill>
            <a:sysClr val="window" lastClr="FFFFFF">
              <a:lumMod val="85000"/>
            </a:sysClr>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f </a:t>
            </a:r>
            <a:endParaRPr lang="en-US" sz="2000" dirty="0">
              <a:effectLst/>
              <a:latin typeface="Courier New" panose="02070309020205020404" pitchFamily="49" charset="0"/>
              <a:ea typeface="SimSun" panose="02010600030101010101" pitchFamily="2" charset="-122"/>
            </a:endParaRPr>
          </a:p>
        </p:txBody>
      </p:sp>
      <p:sp>
        <p:nvSpPr>
          <p:cNvPr id="44" name="Text Box 1493"/>
          <p:cNvSpPr txBox="1"/>
          <p:nvPr/>
        </p:nvSpPr>
        <p:spPr>
          <a:xfrm>
            <a:off x="6245971" y="5384707"/>
            <a:ext cx="436815" cy="439603"/>
          </a:xfrm>
          <a:prstGeom prst="rect">
            <a:avLst/>
          </a:prstGeom>
          <a:solidFill>
            <a:sysClr val="window" lastClr="FFFFFF">
              <a:lumMod val="85000"/>
            </a:sysClr>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h </a:t>
            </a:r>
            <a:endParaRPr lang="en-US" sz="2000" dirty="0">
              <a:effectLst/>
              <a:latin typeface="Courier New" panose="02070309020205020404" pitchFamily="49" charset="0"/>
              <a:ea typeface="SimSun" panose="02010600030101010101" pitchFamily="2" charset="-122"/>
            </a:endParaRPr>
          </a:p>
        </p:txBody>
      </p:sp>
      <p:sp>
        <p:nvSpPr>
          <p:cNvPr id="45" name="Text Box 1496"/>
          <p:cNvSpPr txBox="1"/>
          <p:nvPr/>
        </p:nvSpPr>
        <p:spPr>
          <a:xfrm>
            <a:off x="6136850" y="2713038"/>
            <a:ext cx="311499" cy="41614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d </a:t>
            </a:r>
            <a:endParaRPr lang="en-US" sz="2000" dirty="0">
              <a:effectLst/>
              <a:latin typeface="Courier New" panose="02070309020205020404" pitchFamily="49" charset="0"/>
              <a:ea typeface="SimSun" panose="02010600030101010101" pitchFamily="2" charset="-122"/>
            </a:endParaRPr>
          </a:p>
        </p:txBody>
      </p:sp>
      <p:sp>
        <p:nvSpPr>
          <p:cNvPr id="46" name="Text Box 1499"/>
          <p:cNvSpPr txBox="1"/>
          <p:nvPr/>
        </p:nvSpPr>
        <p:spPr>
          <a:xfrm>
            <a:off x="4942951" y="2711703"/>
            <a:ext cx="347870" cy="37620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c </a:t>
            </a:r>
            <a:endParaRPr lang="en-US" sz="2000" dirty="0">
              <a:effectLst/>
              <a:latin typeface="Courier New" panose="02070309020205020404" pitchFamily="49" charset="0"/>
              <a:ea typeface="SimSun" panose="02010600030101010101" pitchFamily="2" charset="-122"/>
            </a:endParaRPr>
          </a:p>
        </p:txBody>
      </p:sp>
      <p:sp>
        <p:nvSpPr>
          <p:cNvPr id="11" name="Rectangle 4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9"/>
          <p:cNvSpPr>
            <a:spLocks noChangeArrowheads="1"/>
          </p:cNvSpPr>
          <p:nvPr/>
        </p:nvSpPr>
        <p:spPr bwMode="auto">
          <a:xfrm>
            <a:off x="0" y="511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5" name="Rectangle 51"/>
          <p:cNvSpPr>
            <a:spLocks noChangeArrowheads="1"/>
          </p:cNvSpPr>
          <p:nvPr/>
        </p:nvSpPr>
        <p:spPr bwMode="auto">
          <a:xfrm>
            <a:off x="0" y="565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6" name="Rectangle 53"/>
          <p:cNvSpPr>
            <a:spLocks noChangeArrowheads="1"/>
          </p:cNvSpPr>
          <p:nvPr/>
        </p:nvSpPr>
        <p:spPr bwMode="auto">
          <a:xfrm>
            <a:off x="0" y="7413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2" name="Rectangle 62"/>
          <p:cNvSpPr>
            <a:spLocks noChangeArrowheads="1"/>
          </p:cNvSpPr>
          <p:nvPr/>
        </p:nvSpPr>
        <p:spPr bwMode="auto">
          <a:xfrm>
            <a:off x="1734531" y="1522840"/>
            <a:ext cx="22336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Figure 3.23</a:t>
            </a:r>
            <a:r>
              <a:rPr kumimoji="0" lang="en-US" altLang="en-US" sz="2400"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en-US" sz="24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3" name="Rectangle 63"/>
          <p:cNvSpPr>
            <a:spLocks noChangeArrowheads="1"/>
          </p:cNvSpPr>
          <p:nvPr/>
        </p:nvSpPr>
        <p:spPr bwMode="auto">
          <a:xfrm>
            <a:off x="0" y="21669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Rectangle 69"/>
          <p:cNvSpPr>
            <a:spLocks noChangeArrowheads="1"/>
          </p:cNvSpPr>
          <p:nvPr/>
        </p:nvSpPr>
        <p:spPr bwMode="auto">
          <a:xfrm>
            <a:off x="0" y="2343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169" name="Rectangle 73"/>
          <p:cNvSpPr>
            <a:spLocks noChangeArrowheads="1"/>
          </p:cNvSpPr>
          <p:nvPr/>
        </p:nvSpPr>
        <p:spPr bwMode="auto">
          <a:xfrm>
            <a:off x="0" y="2695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7554639" y="1609767"/>
            <a:ext cx="4114700"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3.23(a) A direct graph G.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shaded region is a strongly connected component of 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vertex is labeled with its discovery and finishing times in a depth-first search, and tree edges are shaded (as thick dark arrow lines, with c and b as the roots of the DFS tree forest).</a:t>
            </a:r>
          </a:p>
          <a:p>
            <a:endParaRPr lang="en-US" sz="2400" dirty="0">
              <a:latin typeface="Times New Roman" panose="02020603050405020304" pitchFamily="18" charset="0"/>
              <a:cs typeface="Times New Roman" panose="02020603050405020304" pitchFamily="18" charset="0"/>
            </a:endParaRPr>
          </a:p>
        </p:txBody>
      </p:sp>
      <p:sp>
        <p:nvSpPr>
          <p:cNvPr id="48" name="Thought Bubble: Cloud 47">
            <a:extLst>
              <a:ext uri="{FF2B5EF4-FFF2-40B4-BE49-F238E27FC236}">
                <a16:creationId xmlns:a16="http://schemas.microsoft.com/office/drawing/2014/main" id="{7B202191-1F1D-4A1A-8AE6-91296AA40330}"/>
              </a:ext>
            </a:extLst>
          </p:cNvPr>
          <p:cNvSpPr/>
          <p:nvPr/>
        </p:nvSpPr>
        <p:spPr>
          <a:xfrm flipH="1">
            <a:off x="671784" y="1135244"/>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47" name="Picture 46" descr="Image result for smiley face images">
            <a:extLst>
              <a:ext uri="{FF2B5EF4-FFF2-40B4-BE49-F238E27FC236}">
                <a16:creationId xmlns:a16="http://schemas.microsoft.com/office/drawing/2014/main" id="{527F93AF-0E80-4A1F-9273-331124EA60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83" y="115565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D4D54705-B13C-4D95-BC93-7748C0C7C874}"/>
              </a:ext>
            </a:extLst>
          </p:cNvPr>
          <p:cNvSpPr/>
          <p:nvPr/>
        </p:nvSpPr>
        <p:spPr>
          <a:xfrm>
            <a:off x="1292054" y="630758"/>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Tree>
    <p:extLst>
      <p:ext uri="{BB962C8B-B14F-4D97-AF65-F5344CB8AC3E}">
        <p14:creationId xmlns:p14="http://schemas.microsoft.com/office/powerpoint/2010/main" val="142058767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Card 12"/>
          <p:cNvSpPr/>
          <p:nvPr/>
        </p:nvSpPr>
        <p:spPr>
          <a:xfrm rot="10800000">
            <a:off x="1143557" y="2308595"/>
            <a:ext cx="2824616" cy="2252980"/>
          </a:xfrm>
          <a:prstGeom prst="flowChartPunchedCard">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Oval 1449"/>
          <p:cNvSpPr>
            <a:spLocks noChangeArrowheads="1"/>
          </p:cNvSpPr>
          <p:nvPr/>
        </p:nvSpPr>
        <p:spPr bwMode="auto">
          <a:xfrm>
            <a:off x="1439167" y="3101780"/>
            <a:ext cx="1089613" cy="475317"/>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1/16</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3" name="Oval 1450"/>
          <p:cNvSpPr>
            <a:spLocks noChangeArrowheads="1"/>
          </p:cNvSpPr>
          <p:nvPr/>
        </p:nvSpPr>
        <p:spPr bwMode="auto">
          <a:xfrm>
            <a:off x="2779197" y="3119077"/>
            <a:ext cx="1103294" cy="535305"/>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2/15</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4" name="Oval 1451"/>
          <p:cNvSpPr>
            <a:spLocks noChangeArrowheads="1"/>
          </p:cNvSpPr>
          <p:nvPr/>
        </p:nvSpPr>
        <p:spPr bwMode="auto">
          <a:xfrm>
            <a:off x="1521792" y="3853901"/>
            <a:ext cx="1171509" cy="501572"/>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13/14</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17" name="Oval 16"/>
          <p:cNvSpPr/>
          <p:nvPr/>
        </p:nvSpPr>
        <p:spPr>
          <a:xfrm>
            <a:off x="4380230" y="2582864"/>
            <a:ext cx="2821848" cy="1376362"/>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1453"/>
          <p:cNvSpPr>
            <a:spLocks noChangeArrowheads="1"/>
          </p:cNvSpPr>
          <p:nvPr/>
        </p:nvSpPr>
        <p:spPr bwMode="auto">
          <a:xfrm>
            <a:off x="4471306" y="3129185"/>
            <a:ext cx="1009823" cy="459929"/>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3</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/12</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6" name="Oval 1454"/>
          <p:cNvSpPr>
            <a:spLocks noChangeArrowheads="1"/>
          </p:cNvSpPr>
          <p:nvPr/>
        </p:nvSpPr>
        <p:spPr bwMode="auto">
          <a:xfrm>
            <a:off x="5984050" y="3167423"/>
            <a:ext cx="1142110" cy="486959"/>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4/7</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20" name="Oval 19"/>
          <p:cNvSpPr/>
          <p:nvPr/>
        </p:nvSpPr>
        <p:spPr>
          <a:xfrm>
            <a:off x="2555513" y="4432758"/>
            <a:ext cx="3128328" cy="1672944"/>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21" name="Oval 20"/>
          <p:cNvSpPr/>
          <p:nvPr/>
        </p:nvSpPr>
        <p:spPr>
          <a:xfrm>
            <a:off x="5857875" y="4561575"/>
            <a:ext cx="1344203" cy="943240"/>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1457"/>
          <p:cNvSpPr>
            <a:spLocks noChangeArrowheads="1"/>
          </p:cNvSpPr>
          <p:nvPr/>
        </p:nvSpPr>
        <p:spPr bwMode="auto">
          <a:xfrm>
            <a:off x="5965348" y="4848543"/>
            <a:ext cx="998062" cy="507003"/>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5/6</a:t>
            </a:r>
            <a:endParaRPr kumimoji="0" lang="en-US" altLang="zh-CN" sz="2400" b="1" i="0" u="none" strike="noStrike" cap="none" normalizeH="0" baseline="0" dirty="0">
              <a:ln>
                <a:noFill/>
              </a:ln>
              <a:solidFill>
                <a:schemeClr val="tx1"/>
              </a:solidFill>
              <a:effectLst/>
              <a:latin typeface="Arial" panose="020B0604020202020204" pitchFamily="34" charset="0"/>
            </a:endParaRPr>
          </a:p>
        </p:txBody>
      </p:sp>
      <p:sp>
        <p:nvSpPr>
          <p:cNvPr id="8" name="Oval 1458"/>
          <p:cNvSpPr>
            <a:spLocks noChangeArrowheads="1"/>
          </p:cNvSpPr>
          <p:nvPr/>
        </p:nvSpPr>
        <p:spPr bwMode="auto">
          <a:xfrm>
            <a:off x="2774073" y="4900930"/>
            <a:ext cx="1156891" cy="535128"/>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9</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9" name="Oval 1459"/>
          <p:cNvSpPr>
            <a:spLocks noChangeArrowheads="1"/>
          </p:cNvSpPr>
          <p:nvPr/>
        </p:nvSpPr>
        <p:spPr bwMode="auto">
          <a:xfrm>
            <a:off x="4328070" y="4870908"/>
            <a:ext cx="1091848" cy="565149"/>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8/11</a:t>
            </a: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cxnSp>
        <p:nvCxnSpPr>
          <p:cNvPr id="25" name="Straight Arrow Connector 24"/>
          <p:cNvCxnSpPr>
            <a:cxnSpLocks/>
            <a:endCxn id="3" idx="2"/>
          </p:cNvCxnSpPr>
          <p:nvPr/>
        </p:nvCxnSpPr>
        <p:spPr>
          <a:xfrm>
            <a:off x="2544565" y="3340112"/>
            <a:ext cx="234632" cy="466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4" idx="0"/>
            <a:endCxn id="2" idx="4"/>
          </p:cNvCxnSpPr>
          <p:nvPr/>
        </p:nvCxnSpPr>
        <p:spPr>
          <a:xfrm flipH="1" flipV="1">
            <a:off x="1983974" y="3577097"/>
            <a:ext cx="123573" cy="2768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620009" y="3635556"/>
            <a:ext cx="722630" cy="390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4"/>
            <a:endCxn id="8" idx="1"/>
          </p:cNvCxnSpPr>
          <p:nvPr/>
        </p:nvCxnSpPr>
        <p:spPr>
          <a:xfrm>
            <a:off x="2107547" y="4355473"/>
            <a:ext cx="835949" cy="6238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331175" y="3664766"/>
            <a:ext cx="309245" cy="1290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93169" y="3381671"/>
            <a:ext cx="634365" cy="438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941778" y="3601709"/>
            <a:ext cx="58420" cy="12687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6" idx="4"/>
          </p:cNvCxnSpPr>
          <p:nvPr/>
        </p:nvCxnSpPr>
        <p:spPr>
          <a:xfrm flipH="1">
            <a:off x="6392545" y="3654382"/>
            <a:ext cx="162560" cy="11896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18750" y="5120248"/>
            <a:ext cx="560705" cy="215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flipH="1" flipV="1">
            <a:off x="6938444" y="5001503"/>
            <a:ext cx="45085" cy="140335"/>
          </a:xfrm>
          <a:prstGeom prst="curvedConnector3">
            <a:avLst>
              <a:gd name="adj1" fmla="val -49909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flipV="1">
            <a:off x="5489211" y="3265486"/>
            <a:ext cx="603885" cy="45085"/>
          </a:xfrm>
          <a:prstGeom prst="curvedConnector3">
            <a:avLst>
              <a:gd name="adj1" fmla="val 4307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rot="10800000">
            <a:off x="5423346" y="3412036"/>
            <a:ext cx="560704" cy="33971"/>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cxnSpLocks/>
            <a:stCxn id="9" idx="2"/>
          </p:cNvCxnSpPr>
          <p:nvPr/>
        </p:nvCxnSpPr>
        <p:spPr>
          <a:xfrm rot="10800000" flipV="1">
            <a:off x="3839498" y="5153483"/>
            <a:ext cx="488572" cy="158248"/>
          </a:xfrm>
          <a:prstGeom prst="curved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flipV="1">
            <a:off x="3921124" y="5002921"/>
            <a:ext cx="514927" cy="92755"/>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1478"/>
          <p:cNvSpPr txBox="1"/>
          <p:nvPr/>
        </p:nvSpPr>
        <p:spPr>
          <a:xfrm>
            <a:off x="2075497" y="2649637"/>
            <a:ext cx="316865" cy="413154"/>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a </a:t>
            </a:r>
            <a:endParaRPr lang="en-US" sz="2400" dirty="0">
              <a:effectLst/>
              <a:latin typeface="Courier New" panose="02070309020205020404" pitchFamily="49" charset="0"/>
              <a:ea typeface="SimSun" panose="02010600030101010101" pitchFamily="2" charset="-122"/>
            </a:endParaRPr>
          </a:p>
        </p:txBody>
      </p:sp>
      <p:sp>
        <p:nvSpPr>
          <p:cNvPr id="40" name="Text Box 1481"/>
          <p:cNvSpPr txBox="1"/>
          <p:nvPr/>
        </p:nvSpPr>
        <p:spPr>
          <a:xfrm>
            <a:off x="3287734" y="2709004"/>
            <a:ext cx="316865" cy="378906"/>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a:effectLst/>
                <a:latin typeface="Times New Roman" panose="02020603050405020304" pitchFamily="18" charset="0"/>
                <a:ea typeface="SimSun" panose="02010600030101010101" pitchFamily="2" charset="-122"/>
              </a:rPr>
              <a:t>b </a:t>
            </a:r>
            <a:endParaRPr lang="en-US" sz="2000">
              <a:effectLst/>
              <a:latin typeface="Courier New" panose="02070309020205020404" pitchFamily="49" charset="0"/>
              <a:ea typeface="SimSun" panose="02010600030101010101" pitchFamily="2" charset="-122"/>
            </a:endParaRPr>
          </a:p>
        </p:txBody>
      </p:sp>
      <p:sp>
        <p:nvSpPr>
          <p:cNvPr id="41" name="Text Box 1484"/>
          <p:cNvSpPr txBox="1"/>
          <p:nvPr/>
        </p:nvSpPr>
        <p:spPr>
          <a:xfrm>
            <a:off x="1102936" y="3830819"/>
            <a:ext cx="378236" cy="47910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e</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p:txBody>
      </p:sp>
      <p:sp>
        <p:nvSpPr>
          <p:cNvPr id="10" name="Text Box 1487"/>
          <p:cNvSpPr txBox="1">
            <a:spLocks noChangeArrowheads="1"/>
          </p:cNvSpPr>
          <p:nvPr/>
        </p:nvSpPr>
        <p:spPr bwMode="auto">
          <a:xfrm>
            <a:off x="4667250" y="5384707"/>
            <a:ext cx="486410" cy="457293"/>
          </a:xfrm>
          <a:prstGeom prst="rect">
            <a:avLst/>
          </a:prstGeom>
          <a:solidFill>
            <a:srgbClr val="D9D9D9"/>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a:t>
            </a:r>
            <a:endParaRPr kumimoji="0" lang="en-US" altLang="zh-CN" sz="2000" b="0" i="0" u="none" strike="noStrike" cap="none" normalizeH="0" baseline="0">
              <a:ln>
                <a:noFill/>
              </a:ln>
              <a:solidFill>
                <a:schemeClr val="tx1"/>
              </a:solidFill>
              <a:effectLst/>
              <a:latin typeface="Arial" panose="020B0604020202020204" pitchFamily="34" charset="0"/>
            </a:endParaRPr>
          </a:p>
        </p:txBody>
      </p:sp>
      <p:sp>
        <p:nvSpPr>
          <p:cNvPr id="43" name="Text Box 1490"/>
          <p:cNvSpPr txBox="1"/>
          <p:nvPr/>
        </p:nvSpPr>
        <p:spPr>
          <a:xfrm>
            <a:off x="3354705" y="5518785"/>
            <a:ext cx="434870" cy="381635"/>
          </a:xfrm>
          <a:prstGeom prst="rect">
            <a:avLst/>
          </a:prstGeom>
          <a:solidFill>
            <a:sysClr val="window" lastClr="FFFFFF">
              <a:lumMod val="85000"/>
            </a:sysClr>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f </a:t>
            </a:r>
            <a:endParaRPr lang="en-US" sz="2000" dirty="0">
              <a:effectLst/>
              <a:latin typeface="Courier New" panose="02070309020205020404" pitchFamily="49" charset="0"/>
              <a:ea typeface="SimSun" panose="02010600030101010101" pitchFamily="2" charset="-122"/>
            </a:endParaRPr>
          </a:p>
        </p:txBody>
      </p:sp>
      <p:sp>
        <p:nvSpPr>
          <p:cNvPr id="44" name="Text Box 1493"/>
          <p:cNvSpPr txBox="1"/>
          <p:nvPr/>
        </p:nvSpPr>
        <p:spPr>
          <a:xfrm>
            <a:off x="6245971" y="5384707"/>
            <a:ext cx="436815" cy="439603"/>
          </a:xfrm>
          <a:prstGeom prst="rect">
            <a:avLst/>
          </a:prstGeom>
          <a:solidFill>
            <a:sysClr val="window" lastClr="FFFFFF">
              <a:lumMod val="85000"/>
            </a:sysClr>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h </a:t>
            </a:r>
            <a:endParaRPr lang="en-US" sz="2000" dirty="0">
              <a:effectLst/>
              <a:latin typeface="Courier New" panose="02070309020205020404" pitchFamily="49" charset="0"/>
              <a:ea typeface="SimSun" panose="02010600030101010101" pitchFamily="2" charset="-122"/>
            </a:endParaRPr>
          </a:p>
        </p:txBody>
      </p:sp>
      <p:sp>
        <p:nvSpPr>
          <p:cNvPr id="45" name="Text Box 1496"/>
          <p:cNvSpPr txBox="1"/>
          <p:nvPr/>
        </p:nvSpPr>
        <p:spPr>
          <a:xfrm>
            <a:off x="6136850" y="2713038"/>
            <a:ext cx="311499" cy="41614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d </a:t>
            </a:r>
            <a:endParaRPr lang="en-US" sz="2000" dirty="0">
              <a:effectLst/>
              <a:latin typeface="Courier New" panose="02070309020205020404" pitchFamily="49" charset="0"/>
              <a:ea typeface="SimSun" panose="02010600030101010101" pitchFamily="2" charset="-122"/>
            </a:endParaRPr>
          </a:p>
        </p:txBody>
      </p:sp>
      <p:sp>
        <p:nvSpPr>
          <p:cNvPr id="46" name="Text Box 1499"/>
          <p:cNvSpPr txBox="1"/>
          <p:nvPr/>
        </p:nvSpPr>
        <p:spPr>
          <a:xfrm>
            <a:off x="4942951" y="2711703"/>
            <a:ext cx="347870" cy="37620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c </a:t>
            </a:r>
            <a:endParaRPr lang="en-US" sz="2000" dirty="0">
              <a:effectLst/>
              <a:latin typeface="Courier New" panose="02070309020205020404" pitchFamily="49" charset="0"/>
              <a:ea typeface="SimSun" panose="02010600030101010101" pitchFamily="2" charset="-122"/>
            </a:endParaRPr>
          </a:p>
        </p:txBody>
      </p:sp>
      <p:sp>
        <p:nvSpPr>
          <p:cNvPr id="14" name="Rectangle 49"/>
          <p:cNvSpPr>
            <a:spLocks noChangeArrowheads="1"/>
          </p:cNvSpPr>
          <p:nvPr/>
        </p:nvSpPr>
        <p:spPr bwMode="auto">
          <a:xfrm>
            <a:off x="0" y="511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5" name="Rectangle 51"/>
          <p:cNvSpPr>
            <a:spLocks noChangeArrowheads="1"/>
          </p:cNvSpPr>
          <p:nvPr/>
        </p:nvSpPr>
        <p:spPr bwMode="auto">
          <a:xfrm>
            <a:off x="0" y="565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6" name="Rectangle 53"/>
          <p:cNvSpPr>
            <a:spLocks noChangeArrowheads="1"/>
          </p:cNvSpPr>
          <p:nvPr/>
        </p:nvSpPr>
        <p:spPr bwMode="auto">
          <a:xfrm>
            <a:off x="0" y="7413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9" name="Rectangle 60"/>
          <p:cNvSpPr>
            <a:spLocks noChangeArrowheads="1"/>
          </p:cNvSpPr>
          <p:nvPr/>
        </p:nvSpPr>
        <p:spPr bwMode="auto">
          <a:xfrm>
            <a:off x="179070" y="12435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62"/>
          <p:cNvSpPr>
            <a:spLocks noChangeArrowheads="1"/>
          </p:cNvSpPr>
          <p:nvPr/>
        </p:nvSpPr>
        <p:spPr bwMode="auto">
          <a:xfrm>
            <a:off x="1145249" y="1414840"/>
            <a:ext cx="51007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Figure 3.23(a) </a:t>
            </a:r>
            <a:r>
              <a:rPr lang="en-US" sz="2400" dirty="0">
                <a:latin typeface="Times New Roman" panose="02020603050405020304" pitchFamily="18" charset="0"/>
                <a:cs typeface="Times New Roman" panose="02020603050405020304" pitchFamily="18" charset="0"/>
              </a:rPr>
              <a:t>A direct graph G. Another example of DFS traversal on G  </a:t>
            </a:r>
            <a:endParaRPr kumimoji="0" lang="en-US" altLang="en-US" sz="2400" b="0" i="0" u="none" strike="noStrike" cap="none" normalizeH="0" baseline="0" dirty="0">
              <a:ln>
                <a:noFill/>
              </a:ln>
              <a:solidFill>
                <a:schemeClr val="tx1"/>
              </a:solidFill>
              <a:effectLst/>
            </a:endParaRPr>
          </a:p>
        </p:txBody>
      </p:sp>
      <p:sp>
        <p:nvSpPr>
          <p:cNvPr id="23" name="Rectangle 63"/>
          <p:cNvSpPr>
            <a:spLocks noChangeArrowheads="1"/>
          </p:cNvSpPr>
          <p:nvPr/>
        </p:nvSpPr>
        <p:spPr bwMode="auto">
          <a:xfrm>
            <a:off x="0" y="21669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Rectangle 69"/>
          <p:cNvSpPr>
            <a:spLocks noChangeArrowheads="1"/>
          </p:cNvSpPr>
          <p:nvPr/>
        </p:nvSpPr>
        <p:spPr bwMode="auto">
          <a:xfrm>
            <a:off x="0" y="2343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169" name="Rectangle 73"/>
          <p:cNvSpPr>
            <a:spLocks noChangeArrowheads="1"/>
          </p:cNvSpPr>
          <p:nvPr/>
        </p:nvSpPr>
        <p:spPr bwMode="auto">
          <a:xfrm>
            <a:off x="0" y="2695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Thought Bubble: Cloud 47">
            <a:extLst>
              <a:ext uri="{FF2B5EF4-FFF2-40B4-BE49-F238E27FC236}">
                <a16:creationId xmlns:a16="http://schemas.microsoft.com/office/drawing/2014/main" id="{7B202191-1F1D-4A1A-8AE6-91296AA40330}"/>
              </a:ext>
            </a:extLst>
          </p:cNvPr>
          <p:cNvSpPr/>
          <p:nvPr/>
        </p:nvSpPr>
        <p:spPr>
          <a:xfrm flipH="1">
            <a:off x="509251" y="1174386"/>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47" name="Picture 46" descr="Image result for smiley face images">
            <a:extLst>
              <a:ext uri="{FF2B5EF4-FFF2-40B4-BE49-F238E27FC236}">
                <a16:creationId xmlns:a16="http://schemas.microsoft.com/office/drawing/2014/main" id="{527F93AF-0E80-4A1F-9273-331124EA60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421" y="1196614"/>
            <a:ext cx="699135" cy="4734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18" name="Table 7167">
                <a:extLst>
                  <a:ext uri="{FF2B5EF4-FFF2-40B4-BE49-F238E27FC236}">
                    <a16:creationId xmlns:a16="http://schemas.microsoft.com/office/drawing/2014/main" id="{840E7766-8C29-4C77-8419-378E19D1F8C7}"/>
                  </a:ext>
                </a:extLst>
              </p:cNvPr>
              <p:cNvGraphicFramePr>
                <a:graphicFrameLocks noGrp="1"/>
              </p:cNvGraphicFramePr>
              <p:nvPr>
                <p:extLst>
                  <p:ext uri="{D42A27DB-BD31-4B8C-83A1-F6EECF244321}">
                    <p14:modId xmlns:p14="http://schemas.microsoft.com/office/powerpoint/2010/main" val="1357236236"/>
                  </p:ext>
                </p:extLst>
              </p:nvPr>
            </p:nvGraphicFramePr>
            <p:xfrm>
              <a:off x="8090877" y="467354"/>
              <a:ext cx="2655737" cy="3566160"/>
            </p:xfrm>
            <a:graphic>
              <a:graphicData uri="http://schemas.openxmlformats.org/drawingml/2006/table">
                <a:tbl>
                  <a:tblPr firstRow="1" bandRow="1">
                    <a:tableStyleId>{5C22544A-7EE6-4342-B048-85BDC9FD1C3A}</a:tableStyleId>
                  </a:tblPr>
                  <a:tblGrid>
                    <a:gridCol w="379391">
                      <a:extLst>
                        <a:ext uri="{9D8B030D-6E8A-4147-A177-3AD203B41FA5}">
                          <a16:colId xmlns:a16="http://schemas.microsoft.com/office/drawing/2014/main" val="1501395557"/>
                        </a:ext>
                      </a:extLst>
                    </a:gridCol>
                    <a:gridCol w="379391">
                      <a:extLst>
                        <a:ext uri="{9D8B030D-6E8A-4147-A177-3AD203B41FA5}">
                          <a16:colId xmlns:a16="http://schemas.microsoft.com/office/drawing/2014/main" val="554966367"/>
                        </a:ext>
                      </a:extLst>
                    </a:gridCol>
                    <a:gridCol w="379391">
                      <a:extLst>
                        <a:ext uri="{9D8B030D-6E8A-4147-A177-3AD203B41FA5}">
                          <a16:colId xmlns:a16="http://schemas.microsoft.com/office/drawing/2014/main" val="4289341917"/>
                        </a:ext>
                      </a:extLst>
                    </a:gridCol>
                    <a:gridCol w="379391">
                      <a:extLst>
                        <a:ext uri="{9D8B030D-6E8A-4147-A177-3AD203B41FA5}">
                          <a16:colId xmlns:a16="http://schemas.microsoft.com/office/drawing/2014/main" val="498126558"/>
                        </a:ext>
                      </a:extLst>
                    </a:gridCol>
                    <a:gridCol w="379391">
                      <a:extLst>
                        <a:ext uri="{9D8B030D-6E8A-4147-A177-3AD203B41FA5}">
                          <a16:colId xmlns:a16="http://schemas.microsoft.com/office/drawing/2014/main" val="4218682937"/>
                        </a:ext>
                      </a:extLst>
                    </a:gridCol>
                    <a:gridCol w="379391">
                      <a:extLst>
                        <a:ext uri="{9D8B030D-6E8A-4147-A177-3AD203B41FA5}">
                          <a16:colId xmlns:a16="http://schemas.microsoft.com/office/drawing/2014/main" val="1902641714"/>
                        </a:ext>
                      </a:extLst>
                    </a:gridCol>
                    <a:gridCol w="379391">
                      <a:extLst>
                        <a:ext uri="{9D8B030D-6E8A-4147-A177-3AD203B41FA5}">
                          <a16:colId xmlns:a16="http://schemas.microsoft.com/office/drawing/2014/main" val="2100418397"/>
                        </a:ext>
                      </a:extLst>
                    </a:gridCol>
                  </a:tblGrid>
                  <a:tr h="370840">
                    <a:tc gridSpan="7">
                      <a:txBody>
                        <a:bodyPr/>
                        <a:lstStyle/>
                        <a:p>
                          <a:r>
                            <a:rPr lang="en-US" sz="2000" b="0" dirty="0">
                              <a:solidFill>
                                <a:srgbClr val="0033CC"/>
                              </a:solidFill>
                              <a:latin typeface="Times New Roman" panose="02020603050405020304" pitchFamily="18" charset="0"/>
                              <a:cs typeface="Times New Roman" panose="02020603050405020304" pitchFamily="18" charset="0"/>
                            </a:rPr>
                            <a:t>Adjacency Lists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879455"/>
                      </a:ext>
                    </a:extLst>
                  </a:tr>
                  <a:tr h="370840">
                    <a:tc>
                      <a:txBody>
                        <a:bodyPr/>
                        <a:lstStyle/>
                        <a:p>
                          <a:pPr algn="ctr"/>
                          <a:r>
                            <a:rPr lang="en-US" sz="2000" dirty="0">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5526635"/>
                      </a:ext>
                    </a:extLst>
                  </a:tr>
                  <a:tr h="370840">
                    <a:tc>
                      <a:txBody>
                        <a:bodyPr/>
                        <a:lstStyle/>
                        <a:p>
                          <a:pPr algn="ctr"/>
                          <a:r>
                            <a:rPr lang="en-US" sz="2000" dirty="0">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f</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096772"/>
                      </a:ext>
                    </a:extLst>
                  </a:tr>
                  <a:tr h="370840">
                    <a:tc>
                      <a:txBody>
                        <a:bodyPr/>
                        <a:lstStyle/>
                        <a:p>
                          <a:pPr algn="ctr"/>
                          <a:r>
                            <a:rPr lang="en-US" sz="2000" dirty="0">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9467029"/>
                      </a:ext>
                    </a:extLst>
                  </a:tr>
                  <a:tr h="370840">
                    <a:tc>
                      <a:txBody>
                        <a:bodyPr/>
                        <a:lstStyle/>
                        <a:p>
                          <a:pPr algn="ctr"/>
                          <a:r>
                            <a:rPr lang="en-US" sz="2000" dirty="0">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0182606"/>
                      </a:ext>
                    </a:extLst>
                  </a:tr>
                  <a:tr h="370840">
                    <a:tc>
                      <a:txBody>
                        <a:bodyPr/>
                        <a:lstStyle/>
                        <a:p>
                          <a:pPr algn="ctr"/>
                          <a:r>
                            <a:rPr lang="en-US" sz="2000" dirty="0">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8862075"/>
                      </a:ext>
                    </a:extLst>
                  </a:tr>
                  <a:tr h="370840">
                    <a:tc>
                      <a:txBody>
                        <a:bodyPr/>
                        <a:lstStyle/>
                        <a:p>
                          <a:pPr algn="ctr"/>
                          <a:r>
                            <a:rPr lang="en-US" sz="2000" dirty="0">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0245079"/>
                      </a:ext>
                    </a:extLst>
                  </a:tr>
                  <a:tr h="370840">
                    <a:tc>
                      <a:txBody>
                        <a:bodyPr/>
                        <a:lstStyle/>
                        <a:p>
                          <a:pPr algn="ctr"/>
                          <a:r>
                            <a:rPr lang="en-US" sz="2000" dirty="0">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036513"/>
                      </a:ext>
                    </a:extLst>
                  </a:tr>
                  <a:tr h="370840">
                    <a:tc>
                      <a:txBody>
                        <a:bodyPr/>
                        <a:lstStyle/>
                        <a:p>
                          <a:pPr algn="ctr"/>
                          <a:r>
                            <a:rPr lang="en-US" sz="2000" dirty="0">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9238597"/>
                      </a:ext>
                    </a:extLst>
                  </a:tr>
                </a:tbl>
              </a:graphicData>
            </a:graphic>
          </p:graphicFrame>
        </mc:Choice>
        <mc:Fallback>
          <p:graphicFrame>
            <p:nvGraphicFramePr>
              <p:cNvPr id="18" name="Table 7167">
                <a:extLst>
                  <a:ext uri="{FF2B5EF4-FFF2-40B4-BE49-F238E27FC236}">
                    <a16:creationId xmlns:a16="http://schemas.microsoft.com/office/drawing/2014/main" id="{840E7766-8C29-4C77-8419-378E19D1F8C7}"/>
                  </a:ext>
                </a:extLst>
              </p:cNvPr>
              <p:cNvGraphicFramePr>
                <a:graphicFrameLocks noGrp="1"/>
              </p:cNvGraphicFramePr>
              <p:nvPr>
                <p:extLst>
                  <p:ext uri="{D42A27DB-BD31-4B8C-83A1-F6EECF244321}">
                    <p14:modId xmlns:p14="http://schemas.microsoft.com/office/powerpoint/2010/main" val="1357236236"/>
                  </p:ext>
                </p:extLst>
              </p:nvPr>
            </p:nvGraphicFramePr>
            <p:xfrm>
              <a:off x="8090877" y="467354"/>
              <a:ext cx="2655737" cy="3566160"/>
            </p:xfrm>
            <a:graphic>
              <a:graphicData uri="http://schemas.openxmlformats.org/drawingml/2006/table">
                <a:tbl>
                  <a:tblPr firstRow="1" bandRow="1">
                    <a:tableStyleId>{5C22544A-7EE6-4342-B048-85BDC9FD1C3A}</a:tableStyleId>
                  </a:tblPr>
                  <a:tblGrid>
                    <a:gridCol w="379391">
                      <a:extLst>
                        <a:ext uri="{9D8B030D-6E8A-4147-A177-3AD203B41FA5}">
                          <a16:colId xmlns:a16="http://schemas.microsoft.com/office/drawing/2014/main" val="1501395557"/>
                        </a:ext>
                      </a:extLst>
                    </a:gridCol>
                    <a:gridCol w="379391">
                      <a:extLst>
                        <a:ext uri="{9D8B030D-6E8A-4147-A177-3AD203B41FA5}">
                          <a16:colId xmlns:a16="http://schemas.microsoft.com/office/drawing/2014/main" val="554966367"/>
                        </a:ext>
                      </a:extLst>
                    </a:gridCol>
                    <a:gridCol w="379391">
                      <a:extLst>
                        <a:ext uri="{9D8B030D-6E8A-4147-A177-3AD203B41FA5}">
                          <a16:colId xmlns:a16="http://schemas.microsoft.com/office/drawing/2014/main" val="4289341917"/>
                        </a:ext>
                      </a:extLst>
                    </a:gridCol>
                    <a:gridCol w="379391">
                      <a:extLst>
                        <a:ext uri="{9D8B030D-6E8A-4147-A177-3AD203B41FA5}">
                          <a16:colId xmlns:a16="http://schemas.microsoft.com/office/drawing/2014/main" val="498126558"/>
                        </a:ext>
                      </a:extLst>
                    </a:gridCol>
                    <a:gridCol w="379391">
                      <a:extLst>
                        <a:ext uri="{9D8B030D-6E8A-4147-A177-3AD203B41FA5}">
                          <a16:colId xmlns:a16="http://schemas.microsoft.com/office/drawing/2014/main" val="4218682937"/>
                        </a:ext>
                      </a:extLst>
                    </a:gridCol>
                    <a:gridCol w="379391">
                      <a:extLst>
                        <a:ext uri="{9D8B030D-6E8A-4147-A177-3AD203B41FA5}">
                          <a16:colId xmlns:a16="http://schemas.microsoft.com/office/drawing/2014/main" val="1902641714"/>
                        </a:ext>
                      </a:extLst>
                    </a:gridCol>
                    <a:gridCol w="379391">
                      <a:extLst>
                        <a:ext uri="{9D8B030D-6E8A-4147-A177-3AD203B41FA5}">
                          <a16:colId xmlns:a16="http://schemas.microsoft.com/office/drawing/2014/main" val="2100418397"/>
                        </a:ext>
                      </a:extLst>
                    </a:gridCol>
                  </a:tblGrid>
                  <a:tr h="396240">
                    <a:tc gridSpan="7">
                      <a:txBody>
                        <a:bodyPr/>
                        <a:lstStyle/>
                        <a:p>
                          <a:r>
                            <a:rPr lang="en-US" sz="2000" b="0" dirty="0">
                              <a:solidFill>
                                <a:srgbClr val="0033CC"/>
                              </a:solidFill>
                              <a:latin typeface="Times New Roman" panose="02020603050405020304" pitchFamily="18" charset="0"/>
                              <a:cs typeface="Times New Roman" panose="02020603050405020304" pitchFamily="18" charset="0"/>
                            </a:rPr>
                            <a:t>Adjacency Lists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879455"/>
                      </a:ext>
                    </a:extLst>
                  </a:tr>
                  <a:tr h="396240">
                    <a:tc>
                      <a:txBody>
                        <a:bodyPr/>
                        <a:lstStyle/>
                        <a:p>
                          <a:pPr algn="ctr"/>
                          <a:r>
                            <a:rPr lang="en-US" sz="2000" dirty="0">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000" t="-107692" r="-496825" b="-729231"/>
                          </a:stretch>
                        </a:blipFill>
                      </a:tcPr>
                    </a:tc>
                    <a:tc>
                      <a:txBody>
                        <a:bodyPr/>
                        <a:lstStyle/>
                        <a:p>
                          <a:pPr algn="ctr"/>
                          <a:r>
                            <a:rPr lang="en-US" sz="2000" dirty="0">
                              <a:latin typeface="Times New Roman" panose="02020603050405020304" pitchFamily="18" charset="0"/>
                              <a:cs typeface="Times New Roman" panose="02020603050405020304" pitchFamily="18" charset="0"/>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5526635"/>
                      </a:ext>
                    </a:extLst>
                  </a:tr>
                  <a:tr h="396240">
                    <a:tc>
                      <a:txBody>
                        <a:bodyPr/>
                        <a:lstStyle/>
                        <a:p>
                          <a:pPr algn="ctr"/>
                          <a:r>
                            <a:rPr lang="en-US" sz="2000" dirty="0">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000" t="-207692" r="-496825" b="-629231"/>
                          </a:stretch>
                        </a:blipFill>
                      </a:tcPr>
                    </a:tc>
                    <a:tc>
                      <a:txBody>
                        <a:bodyPr/>
                        <a:lstStyle/>
                        <a:p>
                          <a:pPr algn="ctr"/>
                          <a:r>
                            <a:rPr lang="en-US" sz="2000" dirty="0">
                              <a:latin typeface="Times New Roman" panose="02020603050405020304" pitchFamily="18" charset="0"/>
                              <a:cs typeface="Times New Roman" panose="02020603050405020304" pitchFamily="18"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03226" t="-207692" r="-304839" b="-629231"/>
                          </a:stretch>
                        </a:blipFill>
                      </a:tcPr>
                    </a:tc>
                    <a:tc>
                      <a:txBody>
                        <a:bodyPr/>
                        <a:lstStyle/>
                        <a:p>
                          <a:pPr algn="ctr"/>
                          <a:r>
                            <a:rPr lang="en-US" sz="2000" dirty="0">
                              <a:latin typeface="Times New Roman" panose="02020603050405020304" pitchFamily="18" charset="0"/>
                              <a:cs typeface="Times New Roman" panose="02020603050405020304" pitchFamily="18" charset="0"/>
                            </a:rPr>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495238" t="-207692" r="-101587" b="-629231"/>
                          </a:stretch>
                        </a:blipFill>
                      </a:tcPr>
                    </a:tc>
                    <a:tc>
                      <a:txBody>
                        <a:bodyPr/>
                        <a:lstStyle/>
                        <a:p>
                          <a:pPr algn="ctr"/>
                          <a:r>
                            <a:rPr lang="en-US" sz="2000" dirty="0">
                              <a:latin typeface="Times New Roman" panose="02020603050405020304" pitchFamily="18" charset="0"/>
                              <a:cs typeface="Times New Roman" panose="02020603050405020304" pitchFamily="18" charset="0"/>
                            </a:rPr>
                            <a:t>f</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096772"/>
                      </a:ext>
                    </a:extLst>
                  </a:tr>
                  <a:tr h="396240">
                    <a:tc>
                      <a:txBody>
                        <a:bodyPr/>
                        <a:lstStyle/>
                        <a:p>
                          <a:pPr algn="ctr"/>
                          <a:r>
                            <a:rPr lang="en-US" sz="2000" dirty="0">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000" t="-307692" r="-496825" b="-529231"/>
                          </a:stretch>
                        </a:blipFill>
                      </a:tcPr>
                    </a:tc>
                    <a:tc>
                      <a:txBody>
                        <a:bodyPr/>
                        <a:lstStyle/>
                        <a:p>
                          <a:pPr algn="ctr"/>
                          <a:r>
                            <a:rPr lang="en-US" sz="2000" dirty="0">
                              <a:latin typeface="Times New Roman" panose="02020603050405020304" pitchFamily="18" charset="0"/>
                              <a:cs typeface="Times New Roman" panose="02020603050405020304" pitchFamily="18" charset="0"/>
                            </a:rPr>
                            <a: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03226" t="-307692" r="-304839" b="-529231"/>
                          </a:stretch>
                        </a:blipFill>
                      </a:tcPr>
                    </a:tc>
                    <a:tc>
                      <a:txBody>
                        <a:bodyPr/>
                        <a:lstStyle/>
                        <a:p>
                          <a:pPr algn="ctr"/>
                          <a:r>
                            <a:rPr lang="en-US" sz="2000" dirty="0">
                              <a:latin typeface="Times New Roman" panose="02020603050405020304" pitchFamily="18" charset="0"/>
                              <a:cs typeface="Times New Roman" panose="02020603050405020304" pitchFamily="18" charset="0"/>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9467029"/>
                      </a:ext>
                    </a:extLst>
                  </a:tr>
                  <a:tr h="396240">
                    <a:tc>
                      <a:txBody>
                        <a:bodyPr/>
                        <a:lstStyle/>
                        <a:p>
                          <a:pPr algn="ctr"/>
                          <a:r>
                            <a:rPr lang="en-US" sz="2000" dirty="0">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000" t="-401515" r="-496825" b="-421212"/>
                          </a:stretch>
                        </a:blipFill>
                      </a:tcPr>
                    </a:tc>
                    <a:tc>
                      <a:txBody>
                        <a:bodyPr/>
                        <a:lstStyle/>
                        <a:p>
                          <a:pPr algn="ctr"/>
                          <a:r>
                            <a:rPr lang="en-US" sz="2000" dirty="0">
                              <a:latin typeface="Times New Roman" panose="02020603050405020304" pitchFamily="18" charset="0"/>
                              <a:cs typeface="Times New Roman" panose="02020603050405020304" pitchFamily="18"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03226" t="-401515" r="-304839" b="-421212"/>
                          </a:stretch>
                        </a:blipFill>
                      </a:tcPr>
                    </a:tc>
                    <a:tc>
                      <a:txBody>
                        <a:bodyPr/>
                        <a:lstStyle/>
                        <a:p>
                          <a:pPr algn="ctr"/>
                          <a:r>
                            <a:rPr lang="en-US" sz="2000" dirty="0">
                              <a:latin typeface="Times New Roman" panose="02020603050405020304" pitchFamily="18"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0182606"/>
                      </a:ext>
                    </a:extLst>
                  </a:tr>
                  <a:tr h="396240">
                    <a:tc>
                      <a:txBody>
                        <a:bodyPr/>
                        <a:lstStyle/>
                        <a:p>
                          <a:pPr algn="ctr"/>
                          <a:r>
                            <a:rPr lang="en-US" sz="2000" dirty="0">
                              <a:latin typeface="Times New Roman" panose="02020603050405020304" pitchFamily="18" charset="0"/>
                              <a:cs typeface="Times New Roman" panose="02020603050405020304" pitchFamily="18" charset="0"/>
                            </a:rPr>
                            <a:t>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000" t="-509231" r="-496825" b="-327692"/>
                          </a:stretch>
                        </a:blipFill>
                      </a:tcPr>
                    </a:tc>
                    <a:tc>
                      <a:txBody>
                        <a:bodyPr/>
                        <a:lstStyle/>
                        <a:p>
                          <a:pPr algn="ctr"/>
                          <a:r>
                            <a:rPr lang="en-US" sz="2000" dirty="0">
                              <a:latin typeface="Times New Roman" panose="02020603050405020304" pitchFamily="18" charset="0"/>
                              <a:cs typeface="Times New Roman" panose="02020603050405020304" pitchFamily="18"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03226" t="-509231" r="-304839" b="-327692"/>
                          </a:stretch>
                        </a:blipFill>
                      </a:tcPr>
                    </a:tc>
                    <a:tc>
                      <a:txBody>
                        <a:bodyPr/>
                        <a:lstStyle/>
                        <a:p>
                          <a:pPr algn="ctr"/>
                          <a:r>
                            <a:rPr lang="en-US" sz="2000" dirty="0">
                              <a:latin typeface="Times New Roman" panose="02020603050405020304" pitchFamily="18" charset="0"/>
                              <a:cs typeface="Times New Roman" panose="02020603050405020304" pitchFamily="18"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8862075"/>
                      </a:ext>
                    </a:extLst>
                  </a:tr>
                  <a:tr h="396240">
                    <a:tc>
                      <a:txBody>
                        <a:bodyPr/>
                        <a:lstStyle/>
                        <a:p>
                          <a:pPr algn="ctr"/>
                          <a:r>
                            <a:rPr lang="en-US" sz="2000" dirty="0">
                              <a:latin typeface="Times New Roman" panose="02020603050405020304" pitchFamily="18" charset="0"/>
                              <a:cs typeface="Times New Roman" panose="02020603050405020304" pitchFamily="18" charset="0"/>
                            </a:rPr>
                            <a:t>f</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000" t="-609231" r="-496825" b="-227692"/>
                          </a:stretch>
                        </a:blipFill>
                      </a:tcPr>
                    </a:tc>
                    <a:tc>
                      <a:txBody>
                        <a:bodyPr/>
                        <a:lstStyle/>
                        <a:p>
                          <a:pPr algn="ctr"/>
                          <a:r>
                            <a:rPr lang="en-US" sz="2000" dirty="0">
                              <a:latin typeface="Times New Roman" panose="02020603050405020304" pitchFamily="18" charset="0"/>
                              <a:cs typeface="Times New Roman" panose="02020603050405020304" pitchFamily="18" charset="0"/>
                            </a:rPr>
                            <a:t>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0245079"/>
                      </a:ext>
                    </a:extLst>
                  </a:tr>
                  <a:tr h="396240">
                    <a:tc>
                      <a:txBody>
                        <a:bodyPr/>
                        <a:lstStyle/>
                        <a:p>
                          <a:pPr algn="ctr"/>
                          <a:r>
                            <a:rPr lang="en-US" sz="2000" dirty="0">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0000" t="-709231" r="-496825" b="-127692"/>
                          </a:stretch>
                        </a:blipFill>
                      </a:tcPr>
                    </a:tc>
                    <a:tc>
                      <a:txBody>
                        <a:bodyPr/>
                        <a:lstStyle/>
                        <a:p>
                          <a:pPr algn="ctr"/>
                          <a:r>
                            <a:rPr lang="en-US" sz="2000" dirty="0">
                              <a:latin typeface="Times New Roman" panose="02020603050405020304" pitchFamily="18" charset="0"/>
                              <a:cs typeface="Times New Roman" panose="02020603050405020304" pitchFamily="18"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303226" t="-709231" r="-304839" b="-127692"/>
                          </a:stretch>
                        </a:blipFill>
                      </a:tcPr>
                    </a:tc>
                    <a:tc>
                      <a:txBody>
                        <a:bodyPr/>
                        <a:lstStyle/>
                        <a:p>
                          <a:pPr algn="ctr"/>
                          <a:r>
                            <a:rPr lang="en-US" sz="2000" dirty="0">
                              <a:latin typeface="Times New Roman" panose="02020603050405020304" pitchFamily="18"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036513"/>
                      </a:ext>
                    </a:extLst>
                  </a:tr>
                  <a:tr h="396240">
                    <a:tc>
                      <a:txBody>
                        <a:bodyPr/>
                        <a:lstStyle/>
                        <a:p>
                          <a:pPr algn="ctr"/>
                          <a:r>
                            <a:rPr lang="en-US" sz="2000" dirty="0">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809231" r="-496825" b="-27692"/>
                          </a:stretch>
                        </a:blipFill>
                      </a:tcPr>
                    </a:tc>
                    <a:tc>
                      <a:txBody>
                        <a:bodyPr/>
                        <a:lstStyle/>
                        <a:p>
                          <a:pPr algn="ctr"/>
                          <a:r>
                            <a:rPr lang="en-US" sz="2000" dirty="0">
                              <a:latin typeface="Times New Roman" panose="02020603050405020304" pitchFamily="18" charset="0"/>
                              <a:cs typeface="Times New Roman" panose="02020603050405020304" pitchFamily="18"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9238597"/>
                      </a:ext>
                    </a:extLst>
                  </a:tr>
                </a:tbl>
              </a:graphicData>
            </a:graphic>
          </p:graphicFrame>
        </mc:Fallback>
      </mc:AlternateContent>
      <p:sp>
        <p:nvSpPr>
          <p:cNvPr id="50" name="Oval 49">
            <a:extLst>
              <a:ext uri="{FF2B5EF4-FFF2-40B4-BE49-F238E27FC236}">
                <a16:creationId xmlns:a16="http://schemas.microsoft.com/office/drawing/2014/main" id="{79829D35-E672-401A-9ED2-3CCC54B32B39}"/>
              </a:ext>
            </a:extLst>
          </p:cNvPr>
          <p:cNvSpPr/>
          <p:nvPr/>
        </p:nvSpPr>
        <p:spPr>
          <a:xfrm>
            <a:off x="8403489" y="4221660"/>
            <a:ext cx="352582" cy="359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51" name="Oval 50">
            <a:extLst>
              <a:ext uri="{FF2B5EF4-FFF2-40B4-BE49-F238E27FC236}">
                <a16:creationId xmlns:a16="http://schemas.microsoft.com/office/drawing/2014/main" id="{DFF58C52-63E1-421A-A0BE-05EEB0D7C54B}"/>
              </a:ext>
            </a:extLst>
          </p:cNvPr>
          <p:cNvSpPr/>
          <p:nvPr/>
        </p:nvSpPr>
        <p:spPr>
          <a:xfrm>
            <a:off x="8408646" y="4755459"/>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t>
            </a:r>
          </a:p>
        </p:txBody>
      </p:sp>
      <p:sp>
        <p:nvSpPr>
          <p:cNvPr id="52" name="Oval 51">
            <a:extLst>
              <a:ext uri="{FF2B5EF4-FFF2-40B4-BE49-F238E27FC236}">
                <a16:creationId xmlns:a16="http://schemas.microsoft.com/office/drawing/2014/main" id="{B6E7AB5B-C137-4C16-A17B-CFD5ADFFC8A1}"/>
              </a:ext>
            </a:extLst>
          </p:cNvPr>
          <p:cNvSpPr/>
          <p:nvPr/>
        </p:nvSpPr>
        <p:spPr>
          <a:xfrm>
            <a:off x="8427117" y="5245679"/>
            <a:ext cx="341745" cy="2731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53" name="Oval 52">
            <a:extLst>
              <a:ext uri="{FF2B5EF4-FFF2-40B4-BE49-F238E27FC236}">
                <a16:creationId xmlns:a16="http://schemas.microsoft.com/office/drawing/2014/main" id="{EEDED7DA-14F6-487E-975A-FA0378B0EC2F}"/>
              </a:ext>
            </a:extLst>
          </p:cNvPr>
          <p:cNvSpPr/>
          <p:nvPr/>
        </p:nvSpPr>
        <p:spPr>
          <a:xfrm>
            <a:off x="8408644" y="5754949"/>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54" name="Oval 53">
            <a:extLst>
              <a:ext uri="{FF2B5EF4-FFF2-40B4-BE49-F238E27FC236}">
                <a16:creationId xmlns:a16="http://schemas.microsoft.com/office/drawing/2014/main" id="{9A6A951D-1C98-409F-A51D-744F53CDCE23}"/>
              </a:ext>
            </a:extLst>
          </p:cNvPr>
          <p:cNvSpPr/>
          <p:nvPr/>
        </p:nvSpPr>
        <p:spPr>
          <a:xfrm>
            <a:off x="8408643" y="6288747"/>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h</a:t>
            </a:r>
          </a:p>
        </p:txBody>
      </p:sp>
      <p:sp>
        <p:nvSpPr>
          <p:cNvPr id="55" name="Oval 54">
            <a:extLst>
              <a:ext uri="{FF2B5EF4-FFF2-40B4-BE49-F238E27FC236}">
                <a16:creationId xmlns:a16="http://schemas.microsoft.com/office/drawing/2014/main" id="{0A373E27-63B8-459F-AFAD-BF6197361215}"/>
              </a:ext>
            </a:extLst>
          </p:cNvPr>
          <p:cNvSpPr/>
          <p:nvPr/>
        </p:nvSpPr>
        <p:spPr>
          <a:xfrm>
            <a:off x="8985917" y="5754949"/>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g</a:t>
            </a:r>
          </a:p>
        </p:txBody>
      </p:sp>
      <p:sp>
        <p:nvSpPr>
          <p:cNvPr id="56" name="Oval 55">
            <a:extLst>
              <a:ext uri="{FF2B5EF4-FFF2-40B4-BE49-F238E27FC236}">
                <a16:creationId xmlns:a16="http://schemas.microsoft.com/office/drawing/2014/main" id="{0737CE2C-8807-4AA7-A575-1EB98E3F7B5B}"/>
              </a:ext>
            </a:extLst>
          </p:cNvPr>
          <p:cNvSpPr/>
          <p:nvPr/>
        </p:nvSpPr>
        <p:spPr>
          <a:xfrm>
            <a:off x="8985917" y="6292405"/>
            <a:ext cx="341745" cy="2909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t>
            </a:r>
          </a:p>
        </p:txBody>
      </p:sp>
      <p:sp>
        <p:nvSpPr>
          <p:cNvPr id="57" name="Oval 56">
            <a:extLst>
              <a:ext uri="{FF2B5EF4-FFF2-40B4-BE49-F238E27FC236}">
                <a16:creationId xmlns:a16="http://schemas.microsoft.com/office/drawing/2014/main" id="{701DE185-67B4-4EC6-A645-BA4C2A5A751A}"/>
              </a:ext>
            </a:extLst>
          </p:cNvPr>
          <p:cNvSpPr/>
          <p:nvPr/>
        </p:nvSpPr>
        <p:spPr>
          <a:xfrm>
            <a:off x="8985917" y="5269230"/>
            <a:ext cx="341745" cy="2731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a:t>
            </a:r>
          </a:p>
        </p:txBody>
      </p:sp>
      <p:cxnSp>
        <p:nvCxnSpPr>
          <p:cNvPr id="7171" name="Straight Arrow Connector 7170">
            <a:extLst>
              <a:ext uri="{FF2B5EF4-FFF2-40B4-BE49-F238E27FC236}">
                <a16:creationId xmlns:a16="http://schemas.microsoft.com/office/drawing/2014/main" id="{8666A88A-C42A-4AAE-82A8-B0533534C621}"/>
              </a:ext>
            </a:extLst>
          </p:cNvPr>
          <p:cNvCxnSpPr>
            <a:stCxn id="50" idx="4"/>
            <a:endCxn id="51" idx="0"/>
          </p:cNvCxnSpPr>
          <p:nvPr/>
        </p:nvCxnSpPr>
        <p:spPr>
          <a:xfrm flipH="1">
            <a:off x="8579519" y="4581235"/>
            <a:ext cx="261" cy="1742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517B326-1BD4-4E3F-865E-90F06C6C2508}"/>
              </a:ext>
            </a:extLst>
          </p:cNvPr>
          <p:cNvCxnSpPr>
            <a:cxnSpLocks/>
            <a:stCxn id="51" idx="4"/>
          </p:cNvCxnSpPr>
          <p:nvPr/>
        </p:nvCxnSpPr>
        <p:spPr>
          <a:xfrm>
            <a:off x="8579519" y="5046401"/>
            <a:ext cx="22021" cy="1941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DBA44ED-0595-405B-84E9-D6EDA8156806}"/>
              </a:ext>
            </a:extLst>
          </p:cNvPr>
          <p:cNvCxnSpPr>
            <a:cxnSpLocks/>
            <a:stCxn id="52" idx="4"/>
            <a:endCxn id="53" idx="0"/>
          </p:cNvCxnSpPr>
          <p:nvPr/>
        </p:nvCxnSpPr>
        <p:spPr>
          <a:xfrm flipH="1">
            <a:off x="8579517" y="5518785"/>
            <a:ext cx="18473" cy="2361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AA4A61F-3CB0-485E-8447-7A5C9D7A60A7}"/>
              </a:ext>
            </a:extLst>
          </p:cNvPr>
          <p:cNvCxnSpPr>
            <a:cxnSpLocks/>
            <a:endCxn id="54" idx="0"/>
          </p:cNvCxnSpPr>
          <p:nvPr/>
        </p:nvCxnSpPr>
        <p:spPr>
          <a:xfrm flipH="1">
            <a:off x="8579516" y="6052583"/>
            <a:ext cx="12788" cy="2361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770DC87-11D3-487F-AF35-6E421FB98A76}"/>
              </a:ext>
            </a:extLst>
          </p:cNvPr>
          <p:cNvCxnSpPr>
            <a:cxnSpLocks/>
            <a:stCxn id="51" idx="4"/>
            <a:endCxn id="57" idx="0"/>
          </p:cNvCxnSpPr>
          <p:nvPr/>
        </p:nvCxnSpPr>
        <p:spPr>
          <a:xfrm>
            <a:off x="8579519" y="5046401"/>
            <a:ext cx="577271" cy="2228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3230374-DC15-4CE2-AAFF-844C1089C3E3}"/>
              </a:ext>
            </a:extLst>
          </p:cNvPr>
          <p:cNvCxnSpPr>
            <a:cxnSpLocks/>
            <a:endCxn id="55" idx="0"/>
          </p:cNvCxnSpPr>
          <p:nvPr/>
        </p:nvCxnSpPr>
        <p:spPr>
          <a:xfrm>
            <a:off x="8637389" y="5516820"/>
            <a:ext cx="519401" cy="2381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E9D970F-A915-4EB2-8D8B-B64668715F59}"/>
              </a:ext>
            </a:extLst>
          </p:cNvPr>
          <p:cNvCxnSpPr>
            <a:cxnSpLocks/>
            <a:endCxn id="56" idx="0"/>
          </p:cNvCxnSpPr>
          <p:nvPr/>
        </p:nvCxnSpPr>
        <p:spPr>
          <a:xfrm flipH="1">
            <a:off x="9156790" y="6045891"/>
            <a:ext cx="3550" cy="2465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5" name="Table 7167">
            <a:extLst>
              <a:ext uri="{FF2B5EF4-FFF2-40B4-BE49-F238E27FC236}">
                <a16:creationId xmlns:a16="http://schemas.microsoft.com/office/drawing/2014/main" id="{0B5055E3-3549-4FDC-A6F6-6ECCFE6564B7}"/>
              </a:ext>
            </a:extLst>
          </p:cNvPr>
          <p:cNvGraphicFramePr>
            <a:graphicFrameLocks noGrp="1"/>
          </p:cNvGraphicFramePr>
          <p:nvPr>
            <p:extLst>
              <p:ext uri="{D42A27DB-BD31-4B8C-83A1-F6EECF244321}">
                <p14:modId xmlns:p14="http://schemas.microsoft.com/office/powerpoint/2010/main" val="2564807614"/>
              </p:ext>
            </p:extLst>
          </p:nvPr>
        </p:nvGraphicFramePr>
        <p:xfrm>
          <a:off x="9768761" y="4221660"/>
          <a:ext cx="1978767" cy="1981200"/>
        </p:xfrm>
        <a:graphic>
          <a:graphicData uri="http://schemas.openxmlformats.org/drawingml/2006/table">
            <a:tbl>
              <a:tblPr firstRow="1" bandRow="1">
                <a:tableStyleId>{5C22544A-7EE6-4342-B048-85BDC9FD1C3A}</a:tableStyleId>
              </a:tblPr>
              <a:tblGrid>
                <a:gridCol w="663935">
                  <a:extLst>
                    <a:ext uri="{9D8B030D-6E8A-4147-A177-3AD203B41FA5}">
                      <a16:colId xmlns:a16="http://schemas.microsoft.com/office/drawing/2014/main" val="1501395557"/>
                    </a:ext>
                  </a:extLst>
                </a:gridCol>
                <a:gridCol w="663935">
                  <a:extLst>
                    <a:ext uri="{9D8B030D-6E8A-4147-A177-3AD203B41FA5}">
                      <a16:colId xmlns:a16="http://schemas.microsoft.com/office/drawing/2014/main" val="4289341917"/>
                    </a:ext>
                  </a:extLst>
                </a:gridCol>
                <a:gridCol w="650897">
                  <a:extLst>
                    <a:ext uri="{9D8B030D-6E8A-4147-A177-3AD203B41FA5}">
                      <a16:colId xmlns:a16="http://schemas.microsoft.com/office/drawing/2014/main" val="4218682937"/>
                    </a:ext>
                  </a:extLst>
                </a:gridCol>
              </a:tblGrid>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h</a:t>
                      </a:r>
                      <a:r>
                        <a:rPr lang="en-US" sz="2000" baseline="-25000" dirty="0">
                          <a:solidFill>
                            <a:schemeClr val="tx1"/>
                          </a:solidFill>
                          <a:latin typeface="Times New Roman" panose="02020603050405020304" pitchFamily="18" charset="0"/>
                          <a:cs typeface="Times New Roman" panose="02020603050405020304" pitchFamily="18" charset="0"/>
                        </a:rPr>
                        <a:t>5, 1</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a:t>
                      </a:r>
                      <a:r>
                        <a:rPr lang="en-US" sz="2000" baseline="-25000" dirty="0">
                          <a:solidFill>
                            <a:schemeClr val="tx1"/>
                          </a:solidFill>
                          <a:latin typeface="Times New Roman" panose="02020603050405020304" pitchFamily="18" charset="0"/>
                          <a:cs typeface="Times New Roman" panose="02020603050405020304" pitchFamily="18" charset="0"/>
                        </a:rPr>
                        <a:t>7, 3</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0182606"/>
                  </a:ext>
                </a:extLst>
              </a:tr>
              <a:tr h="370840">
                <a:tc>
                  <a:txBody>
                    <a:bodyPr/>
                    <a:lstStyle/>
                    <a:p>
                      <a:r>
                        <a:rPr lang="en-US" sz="2000" dirty="0">
                          <a:latin typeface="Times New Roman" panose="02020603050405020304" pitchFamily="18" charset="0"/>
                          <a:cs typeface="Times New Roman" panose="02020603050405020304" pitchFamily="18" charset="0"/>
                        </a:rPr>
                        <a:t>d</a:t>
                      </a:r>
                      <a:r>
                        <a:rPr lang="en-US" sz="2000" baseline="-25000" dirty="0">
                          <a:latin typeface="Times New Roman" panose="02020603050405020304" pitchFamily="18" charset="0"/>
                          <a:cs typeface="Times New Roman" panose="02020603050405020304" pitchFamily="18" charset="0"/>
                        </a:rPr>
                        <a:t>4, 2</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g</a:t>
                      </a:r>
                      <a:r>
                        <a:rPr lang="en-US" sz="2000" baseline="-25000" dirty="0">
                          <a:latin typeface="Times New Roman" panose="02020603050405020304" pitchFamily="18" charset="0"/>
                          <a:cs typeface="Times New Roman" panose="02020603050405020304" pitchFamily="18" charset="0"/>
                        </a:rPr>
                        <a:t>6, 4</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8862075"/>
                  </a:ext>
                </a:extLst>
              </a:tr>
              <a:tr h="370840">
                <a:tc>
                  <a:txBody>
                    <a:bodyPr/>
                    <a:lstStyle/>
                    <a:p>
                      <a:r>
                        <a:rPr lang="en-US" sz="2000" dirty="0">
                          <a:latin typeface="Times New Roman" panose="02020603050405020304" pitchFamily="18" charset="0"/>
                          <a:cs typeface="Times New Roman" panose="02020603050405020304" pitchFamily="18" charset="0"/>
                        </a:rPr>
                        <a:t>c</a:t>
                      </a:r>
                      <a:r>
                        <a:rPr lang="en-US" sz="2000" baseline="-25000" dirty="0">
                          <a:latin typeface="Times New Roman" panose="02020603050405020304" pitchFamily="18" charset="0"/>
                          <a:cs typeface="Times New Roman" panose="02020603050405020304" pitchFamily="18" charset="0"/>
                        </a:rPr>
                        <a:t>3, 5 </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e</a:t>
                      </a:r>
                      <a:r>
                        <a:rPr lang="en-US" sz="2000" baseline="-25000" dirty="0">
                          <a:latin typeface="Times New Roman" panose="02020603050405020304" pitchFamily="18" charset="0"/>
                          <a:cs typeface="Times New Roman" panose="02020603050405020304" pitchFamily="18" charset="0"/>
                        </a:rPr>
                        <a:t>8, 6</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0245079"/>
                  </a:ext>
                </a:extLst>
              </a:tr>
              <a:tr h="370840">
                <a:tc>
                  <a:txBody>
                    <a:bodyPr/>
                    <a:lstStyle/>
                    <a:p>
                      <a:r>
                        <a:rPr lang="en-US" sz="2000" dirty="0">
                          <a:latin typeface="Times New Roman" panose="02020603050405020304" pitchFamily="18" charset="0"/>
                          <a:cs typeface="Times New Roman" panose="02020603050405020304" pitchFamily="18" charset="0"/>
                        </a:rPr>
                        <a:t>b</a:t>
                      </a:r>
                      <a:r>
                        <a:rPr lang="en-US" sz="2000" baseline="-25000" dirty="0">
                          <a:latin typeface="Times New Roman" panose="02020603050405020304" pitchFamily="18" charset="0"/>
                          <a:cs typeface="Times New Roman" panose="02020603050405020304" pitchFamily="18" charset="0"/>
                        </a:rPr>
                        <a:t>2, 7 </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036513"/>
                  </a:ext>
                </a:extLst>
              </a:tr>
              <a:tr h="370840">
                <a:tc>
                  <a:txBody>
                    <a:bodyPr/>
                    <a:lstStyle/>
                    <a:p>
                      <a:r>
                        <a:rPr lang="en-US" sz="2000" dirty="0">
                          <a:latin typeface="Times New Roman" panose="02020603050405020304" pitchFamily="18" charset="0"/>
                          <a:cs typeface="Times New Roman" panose="02020603050405020304" pitchFamily="18" charset="0"/>
                        </a:rPr>
                        <a:t>a</a:t>
                      </a:r>
                      <a:r>
                        <a:rPr lang="en-US" sz="2000" baseline="-25000" dirty="0">
                          <a:latin typeface="Times New Roman" panose="02020603050405020304" pitchFamily="18" charset="0"/>
                          <a:cs typeface="Times New Roman" panose="02020603050405020304" pitchFamily="18" charset="0"/>
                        </a:rPr>
                        <a:t>1, 8 </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238597"/>
                  </a:ext>
                </a:extLst>
              </a:tr>
            </a:tbl>
          </a:graphicData>
        </a:graphic>
      </p:graphicFrame>
      <p:cxnSp>
        <p:nvCxnSpPr>
          <p:cNvPr id="76" name="Curved Connector 33">
            <a:extLst>
              <a:ext uri="{FF2B5EF4-FFF2-40B4-BE49-F238E27FC236}">
                <a16:creationId xmlns:a16="http://schemas.microsoft.com/office/drawing/2014/main" id="{6BEB1EE7-C8B3-4B7A-A8C4-C8770519CFCB}"/>
              </a:ext>
            </a:extLst>
          </p:cNvPr>
          <p:cNvCxnSpPr/>
          <p:nvPr/>
        </p:nvCxnSpPr>
        <p:spPr>
          <a:xfrm flipH="1" flipV="1">
            <a:off x="8592304" y="6270317"/>
            <a:ext cx="45085" cy="140335"/>
          </a:xfrm>
          <a:prstGeom prst="curvedConnector3">
            <a:avLst>
              <a:gd name="adj1" fmla="val -54006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A29BCA7-919B-4CBF-B82C-460ACB746CFE}"/>
              </a:ext>
            </a:extLst>
          </p:cNvPr>
          <p:cNvCxnSpPr>
            <a:cxnSpLocks/>
          </p:cNvCxnSpPr>
          <p:nvPr/>
        </p:nvCxnSpPr>
        <p:spPr>
          <a:xfrm flipH="1">
            <a:off x="8674190" y="6042130"/>
            <a:ext cx="482599" cy="21637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7604503-0B54-4C28-86A6-CBA06A035EB4}"/>
              </a:ext>
            </a:extLst>
          </p:cNvPr>
          <p:cNvCxnSpPr>
            <a:cxnSpLocks/>
            <a:endCxn id="50" idx="5"/>
          </p:cNvCxnSpPr>
          <p:nvPr/>
        </p:nvCxnSpPr>
        <p:spPr>
          <a:xfrm flipH="1" flipV="1">
            <a:off x="8704437" y="4528576"/>
            <a:ext cx="457622" cy="7338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E52A233-309A-4BDC-9CB2-14DF48719D83}"/>
              </a:ext>
            </a:extLst>
          </p:cNvPr>
          <p:cNvCxnSpPr>
            <a:cxnSpLocks/>
          </p:cNvCxnSpPr>
          <p:nvPr/>
        </p:nvCxnSpPr>
        <p:spPr>
          <a:xfrm>
            <a:off x="9232988" y="5519378"/>
            <a:ext cx="272330" cy="39761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81BCFCA-33E0-4805-89D5-4432F1C78E14}"/>
              </a:ext>
            </a:extLst>
          </p:cNvPr>
          <p:cNvCxnSpPr>
            <a:cxnSpLocks/>
            <a:endCxn id="56" idx="7"/>
          </p:cNvCxnSpPr>
          <p:nvPr/>
        </p:nvCxnSpPr>
        <p:spPr>
          <a:xfrm flipH="1">
            <a:off x="9277615" y="5891132"/>
            <a:ext cx="215182" cy="44388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12477CC6-CD49-44D6-A498-9DDC55880B21}"/>
              </a:ext>
            </a:extLst>
          </p:cNvPr>
          <p:cNvCxnSpPr>
            <a:cxnSpLocks/>
          </p:cNvCxnSpPr>
          <p:nvPr/>
        </p:nvCxnSpPr>
        <p:spPr>
          <a:xfrm flipH="1">
            <a:off x="8189914" y="4943030"/>
            <a:ext cx="234550" cy="181088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BD8E37C-69A4-4687-A9CB-D9CD6308EF6D}"/>
              </a:ext>
            </a:extLst>
          </p:cNvPr>
          <p:cNvCxnSpPr>
            <a:cxnSpLocks/>
            <a:endCxn id="56" idx="4"/>
          </p:cNvCxnSpPr>
          <p:nvPr/>
        </p:nvCxnSpPr>
        <p:spPr>
          <a:xfrm flipV="1">
            <a:off x="8187261" y="6583347"/>
            <a:ext cx="969529" cy="13948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156C3177-1CBD-44CA-B818-7CDC9312B542}"/>
              </a:ext>
            </a:extLst>
          </p:cNvPr>
          <p:cNvSpPr/>
          <p:nvPr/>
        </p:nvSpPr>
        <p:spPr>
          <a:xfrm>
            <a:off x="899471" y="417296"/>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Tree>
    <p:extLst>
      <p:ext uri="{BB962C8B-B14F-4D97-AF65-F5344CB8AC3E}">
        <p14:creationId xmlns:p14="http://schemas.microsoft.com/office/powerpoint/2010/main" val="196625888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Oval 198">
            <a:extLst>
              <a:ext uri="{FF2B5EF4-FFF2-40B4-BE49-F238E27FC236}">
                <a16:creationId xmlns:a16="http://schemas.microsoft.com/office/drawing/2014/main" id="{0FF70703-CE1F-4C8A-8371-70A2DA297781}"/>
              </a:ext>
            </a:extLst>
          </p:cNvPr>
          <p:cNvSpPr/>
          <p:nvPr/>
        </p:nvSpPr>
        <p:spPr>
          <a:xfrm>
            <a:off x="4919680" y="3129470"/>
            <a:ext cx="1845870" cy="231027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C5D18331-BAE8-4589-AB11-326EF5B75DB2}"/>
              </a:ext>
            </a:extLst>
          </p:cNvPr>
          <p:cNvSpPr/>
          <p:nvPr/>
        </p:nvSpPr>
        <p:spPr>
          <a:xfrm>
            <a:off x="4797690" y="5535041"/>
            <a:ext cx="2054019" cy="7392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CEAF15BA-E627-46A6-8FF3-2A212779DE31}"/>
              </a:ext>
            </a:extLst>
          </p:cNvPr>
          <p:cNvSpPr/>
          <p:nvPr/>
        </p:nvSpPr>
        <p:spPr>
          <a:xfrm rot="17248618">
            <a:off x="6408410" y="-470772"/>
            <a:ext cx="2028441" cy="610191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CCEF2496-F757-4FEE-A542-8131EBBFE061}"/>
              </a:ext>
            </a:extLst>
          </p:cNvPr>
          <p:cNvSpPr/>
          <p:nvPr/>
        </p:nvSpPr>
        <p:spPr>
          <a:xfrm>
            <a:off x="5153852" y="1186630"/>
            <a:ext cx="1361873" cy="6767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imes New Roman" panose="02020603050405020304" pitchFamily="18" charset="0"/>
                <a:cs typeface="Times New Roman" panose="02020603050405020304" pitchFamily="18" charset="0"/>
              </a:rPr>
              <a:t>a </a:t>
            </a:r>
            <a:r>
              <a:rPr lang="en-US" dirty="0">
                <a:solidFill>
                  <a:sysClr val="windowText" lastClr="000000"/>
                </a:solidFill>
              </a:rPr>
              <a:t> </a:t>
            </a:r>
            <a:r>
              <a:rPr lang="en-US" dirty="0">
                <a:solidFill>
                  <a:sysClr val="windowText" lastClr="000000"/>
                </a:solidFill>
                <a:latin typeface="Times New Roman" panose="02020603050405020304" pitchFamily="18" charset="0"/>
                <a:cs typeface="Times New Roman" panose="02020603050405020304" pitchFamily="18" charset="0"/>
              </a:rPr>
              <a:t>1/16</a:t>
            </a:r>
          </a:p>
        </p:txBody>
      </p:sp>
      <p:sp>
        <p:nvSpPr>
          <p:cNvPr id="3" name="Oval 2">
            <a:extLst>
              <a:ext uri="{FF2B5EF4-FFF2-40B4-BE49-F238E27FC236}">
                <a16:creationId xmlns:a16="http://schemas.microsoft.com/office/drawing/2014/main" id="{092349EB-0B11-4FF2-B040-D7F20D1122F6}"/>
              </a:ext>
            </a:extLst>
          </p:cNvPr>
          <p:cNvSpPr/>
          <p:nvPr/>
        </p:nvSpPr>
        <p:spPr>
          <a:xfrm>
            <a:off x="5153852" y="2213228"/>
            <a:ext cx="1361873" cy="6271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imes New Roman" panose="02020603050405020304" pitchFamily="18" charset="0"/>
                <a:cs typeface="Times New Roman" panose="02020603050405020304" pitchFamily="18" charset="0"/>
              </a:rPr>
              <a:t>b</a:t>
            </a:r>
            <a:r>
              <a:rPr lang="en-US" dirty="0">
                <a:solidFill>
                  <a:sysClr val="windowText" lastClr="000000"/>
                </a:solidFill>
                <a:latin typeface="Times New Roman" panose="02020603050405020304" pitchFamily="18" charset="0"/>
                <a:cs typeface="Times New Roman" panose="02020603050405020304" pitchFamily="18" charset="0"/>
              </a:rPr>
              <a:t>  2/15</a:t>
            </a:r>
          </a:p>
        </p:txBody>
      </p:sp>
      <p:sp>
        <p:nvSpPr>
          <p:cNvPr id="4" name="Oval 3">
            <a:extLst>
              <a:ext uri="{FF2B5EF4-FFF2-40B4-BE49-F238E27FC236}">
                <a16:creationId xmlns:a16="http://schemas.microsoft.com/office/drawing/2014/main" id="{BF577DC3-D08F-4D80-A6BB-5B08526CD058}"/>
              </a:ext>
            </a:extLst>
          </p:cNvPr>
          <p:cNvSpPr/>
          <p:nvPr/>
        </p:nvSpPr>
        <p:spPr>
          <a:xfrm>
            <a:off x="5155659" y="3234779"/>
            <a:ext cx="1361873" cy="6271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imes New Roman" panose="02020603050405020304" pitchFamily="18" charset="0"/>
                <a:cs typeface="Times New Roman" panose="02020603050405020304" pitchFamily="18" charset="0"/>
              </a:rPr>
              <a:t>c</a:t>
            </a:r>
            <a:r>
              <a:rPr lang="en-US" dirty="0">
                <a:solidFill>
                  <a:sysClr val="windowText" lastClr="000000"/>
                </a:solidFill>
                <a:latin typeface="Times New Roman" panose="02020603050405020304" pitchFamily="18" charset="0"/>
                <a:cs typeface="Times New Roman" panose="02020603050405020304" pitchFamily="18" charset="0"/>
              </a:rPr>
              <a:t>  3/12</a:t>
            </a:r>
          </a:p>
        </p:txBody>
      </p:sp>
      <p:sp>
        <p:nvSpPr>
          <p:cNvPr id="5" name="Oval 4">
            <a:extLst>
              <a:ext uri="{FF2B5EF4-FFF2-40B4-BE49-F238E27FC236}">
                <a16:creationId xmlns:a16="http://schemas.microsoft.com/office/drawing/2014/main" id="{4AF6216C-9170-43C0-AB82-39C4DF431F93}"/>
              </a:ext>
            </a:extLst>
          </p:cNvPr>
          <p:cNvSpPr/>
          <p:nvPr/>
        </p:nvSpPr>
        <p:spPr>
          <a:xfrm>
            <a:off x="5153852" y="4390160"/>
            <a:ext cx="1363680" cy="6271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imes New Roman" panose="02020603050405020304" pitchFamily="18" charset="0"/>
                <a:cs typeface="Times New Roman" panose="02020603050405020304" pitchFamily="18" charset="0"/>
              </a:rPr>
              <a:t>d</a:t>
            </a:r>
            <a:r>
              <a:rPr lang="en-US" dirty="0">
                <a:solidFill>
                  <a:sysClr val="windowText" lastClr="000000"/>
                </a:solidFill>
                <a:latin typeface="Times New Roman" panose="02020603050405020304" pitchFamily="18" charset="0"/>
                <a:cs typeface="Times New Roman" panose="02020603050405020304" pitchFamily="18" charset="0"/>
              </a:rPr>
              <a:t>  4/7</a:t>
            </a:r>
          </a:p>
        </p:txBody>
      </p:sp>
      <p:sp>
        <p:nvSpPr>
          <p:cNvPr id="6" name="Oval 5">
            <a:extLst>
              <a:ext uri="{FF2B5EF4-FFF2-40B4-BE49-F238E27FC236}">
                <a16:creationId xmlns:a16="http://schemas.microsoft.com/office/drawing/2014/main" id="{FF246FB6-C5B1-4F35-8F05-A575C3A77AB1}"/>
              </a:ext>
            </a:extLst>
          </p:cNvPr>
          <p:cNvSpPr/>
          <p:nvPr/>
        </p:nvSpPr>
        <p:spPr>
          <a:xfrm>
            <a:off x="5210700" y="5584736"/>
            <a:ext cx="1306832" cy="6306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imes New Roman" panose="02020603050405020304" pitchFamily="18" charset="0"/>
                <a:cs typeface="Times New Roman" panose="02020603050405020304" pitchFamily="18" charset="0"/>
              </a:rPr>
              <a:t>h</a:t>
            </a:r>
            <a:r>
              <a:rPr lang="en-US" dirty="0">
                <a:solidFill>
                  <a:sysClr val="windowText" lastClr="000000"/>
                </a:solidFill>
                <a:latin typeface="Times New Roman" panose="02020603050405020304" pitchFamily="18" charset="0"/>
                <a:cs typeface="Times New Roman" panose="02020603050405020304" pitchFamily="18" charset="0"/>
              </a:rPr>
              <a:t>  5/6</a:t>
            </a:r>
          </a:p>
        </p:txBody>
      </p:sp>
      <p:sp>
        <p:nvSpPr>
          <p:cNvPr id="193" name="Oval 192">
            <a:extLst>
              <a:ext uri="{FF2B5EF4-FFF2-40B4-BE49-F238E27FC236}">
                <a16:creationId xmlns:a16="http://schemas.microsoft.com/office/drawing/2014/main" id="{FA172E8B-4259-4D0E-85FC-92064606896A}"/>
              </a:ext>
            </a:extLst>
          </p:cNvPr>
          <p:cNvSpPr/>
          <p:nvPr/>
        </p:nvSpPr>
        <p:spPr>
          <a:xfrm>
            <a:off x="7078888" y="4232742"/>
            <a:ext cx="1755220" cy="231027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295B765-41F4-4CDF-9AF1-9E4F8AB731FF}"/>
              </a:ext>
            </a:extLst>
          </p:cNvPr>
          <p:cNvSpPr/>
          <p:nvPr/>
        </p:nvSpPr>
        <p:spPr>
          <a:xfrm>
            <a:off x="7304016" y="4390160"/>
            <a:ext cx="1253351" cy="6028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imes New Roman" panose="02020603050405020304" pitchFamily="18" charset="0"/>
                <a:cs typeface="Times New Roman" panose="02020603050405020304" pitchFamily="18" charset="0"/>
              </a:rPr>
              <a:t>g</a:t>
            </a:r>
            <a:r>
              <a:rPr lang="en-US" dirty="0">
                <a:solidFill>
                  <a:sysClr val="windowText" lastClr="000000"/>
                </a:solidFill>
                <a:latin typeface="Times New Roman" panose="02020603050405020304" pitchFamily="18" charset="0"/>
                <a:cs typeface="Times New Roman" panose="02020603050405020304" pitchFamily="18" charset="0"/>
              </a:rPr>
              <a:t>  8/11</a:t>
            </a:r>
          </a:p>
        </p:txBody>
      </p:sp>
      <p:sp>
        <p:nvSpPr>
          <p:cNvPr id="8" name="Oval 7">
            <a:extLst>
              <a:ext uri="{FF2B5EF4-FFF2-40B4-BE49-F238E27FC236}">
                <a16:creationId xmlns:a16="http://schemas.microsoft.com/office/drawing/2014/main" id="{4933281B-1BCA-483D-9C62-C5557B6F630D}"/>
              </a:ext>
            </a:extLst>
          </p:cNvPr>
          <p:cNvSpPr/>
          <p:nvPr/>
        </p:nvSpPr>
        <p:spPr>
          <a:xfrm>
            <a:off x="7293866" y="5544766"/>
            <a:ext cx="1306832" cy="60727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imes New Roman" panose="02020603050405020304" pitchFamily="18" charset="0"/>
                <a:cs typeface="Times New Roman" panose="02020603050405020304" pitchFamily="18" charset="0"/>
              </a:rPr>
              <a:t>f</a:t>
            </a:r>
            <a:r>
              <a:rPr lang="en-US" dirty="0">
                <a:solidFill>
                  <a:sysClr val="windowText" lastClr="000000"/>
                </a:solidFill>
                <a:latin typeface="Times New Roman" panose="02020603050405020304" pitchFamily="18" charset="0"/>
                <a:cs typeface="Times New Roman" panose="02020603050405020304" pitchFamily="18" charset="0"/>
              </a:rPr>
              <a:t>  9/10</a:t>
            </a:r>
          </a:p>
        </p:txBody>
      </p:sp>
      <p:sp>
        <p:nvSpPr>
          <p:cNvPr id="9" name="Oval 8">
            <a:extLst>
              <a:ext uri="{FF2B5EF4-FFF2-40B4-BE49-F238E27FC236}">
                <a16:creationId xmlns:a16="http://schemas.microsoft.com/office/drawing/2014/main" id="{C28A600F-860E-4DCF-81B6-AA996B976619}"/>
              </a:ext>
            </a:extLst>
          </p:cNvPr>
          <p:cNvSpPr/>
          <p:nvPr/>
        </p:nvSpPr>
        <p:spPr>
          <a:xfrm>
            <a:off x="8617603" y="3259056"/>
            <a:ext cx="1361872" cy="6028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imes New Roman" panose="02020603050405020304" pitchFamily="18" charset="0"/>
                <a:cs typeface="Times New Roman" panose="02020603050405020304" pitchFamily="18" charset="0"/>
              </a:rPr>
              <a:t>e </a:t>
            </a:r>
            <a:r>
              <a:rPr lang="en-US" dirty="0">
                <a:solidFill>
                  <a:sysClr val="windowText" lastClr="000000"/>
                </a:solidFill>
                <a:latin typeface="Times New Roman" panose="02020603050405020304" pitchFamily="18" charset="0"/>
                <a:cs typeface="Times New Roman" panose="02020603050405020304" pitchFamily="18" charset="0"/>
              </a:rPr>
              <a:t> </a:t>
            </a:r>
            <a:r>
              <a:rPr lang="en-US" sz="1600" dirty="0">
                <a:solidFill>
                  <a:sysClr val="windowText" lastClr="000000"/>
                </a:solidFill>
                <a:latin typeface="Times New Roman" panose="02020603050405020304" pitchFamily="18" charset="0"/>
                <a:cs typeface="Times New Roman" panose="02020603050405020304" pitchFamily="18" charset="0"/>
              </a:rPr>
              <a:t>13/14</a:t>
            </a:r>
          </a:p>
        </p:txBody>
      </p:sp>
      <p:cxnSp>
        <p:nvCxnSpPr>
          <p:cNvPr id="10" name="Straight Arrow Connector 9">
            <a:extLst>
              <a:ext uri="{FF2B5EF4-FFF2-40B4-BE49-F238E27FC236}">
                <a16:creationId xmlns:a16="http://schemas.microsoft.com/office/drawing/2014/main" id="{5E47D778-9598-45F1-8F7C-8A99F1657BBC}"/>
              </a:ext>
            </a:extLst>
          </p:cNvPr>
          <p:cNvCxnSpPr>
            <a:cxnSpLocks/>
            <a:stCxn id="2" idx="4"/>
            <a:endCxn id="3" idx="0"/>
          </p:cNvCxnSpPr>
          <p:nvPr/>
        </p:nvCxnSpPr>
        <p:spPr>
          <a:xfrm>
            <a:off x="5834789" y="1863428"/>
            <a:ext cx="0" cy="349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3237FF3-FEBE-4890-9A26-486A159FFE4D}"/>
              </a:ext>
            </a:extLst>
          </p:cNvPr>
          <p:cNvCxnSpPr>
            <a:cxnSpLocks/>
            <a:stCxn id="3" idx="4"/>
            <a:endCxn id="4" idx="0"/>
          </p:cNvCxnSpPr>
          <p:nvPr/>
        </p:nvCxnSpPr>
        <p:spPr>
          <a:xfrm>
            <a:off x="5834789" y="2840339"/>
            <a:ext cx="1807" cy="3944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D8A9CB1-8F85-45A3-9922-CFE1F3DF4822}"/>
              </a:ext>
            </a:extLst>
          </p:cNvPr>
          <p:cNvCxnSpPr>
            <a:cxnSpLocks/>
            <a:stCxn id="4" idx="4"/>
            <a:endCxn id="5" idx="0"/>
          </p:cNvCxnSpPr>
          <p:nvPr/>
        </p:nvCxnSpPr>
        <p:spPr>
          <a:xfrm flipH="1">
            <a:off x="5835692" y="3861890"/>
            <a:ext cx="904" cy="5282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17F0E8E-62DC-4230-AEB3-9ACCF532531B}"/>
              </a:ext>
            </a:extLst>
          </p:cNvPr>
          <p:cNvCxnSpPr>
            <a:cxnSpLocks/>
            <a:stCxn id="5" idx="4"/>
            <a:endCxn id="6" idx="0"/>
          </p:cNvCxnSpPr>
          <p:nvPr/>
        </p:nvCxnSpPr>
        <p:spPr>
          <a:xfrm>
            <a:off x="5835692" y="5017271"/>
            <a:ext cx="28424" cy="5674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EF9E329-97E8-489C-A829-DE3107771979}"/>
              </a:ext>
            </a:extLst>
          </p:cNvPr>
          <p:cNvCxnSpPr>
            <a:cxnSpLocks/>
            <a:stCxn id="3" idx="4"/>
            <a:endCxn id="9" idx="0"/>
          </p:cNvCxnSpPr>
          <p:nvPr/>
        </p:nvCxnSpPr>
        <p:spPr>
          <a:xfrm>
            <a:off x="5834789" y="2840339"/>
            <a:ext cx="3463750" cy="418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6A82C5-C428-4E57-9896-2781BFEEA877}"/>
              </a:ext>
            </a:extLst>
          </p:cNvPr>
          <p:cNvCxnSpPr>
            <a:cxnSpLocks/>
            <a:stCxn id="4" idx="6"/>
            <a:endCxn id="7" idx="0"/>
          </p:cNvCxnSpPr>
          <p:nvPr/>
        </p:nvCxnSpPr>
        <p:spPr>
          <a:xfrm>
            <a:off x="6517532" y="3548335"/>
            <a:ext cx="1413160" cy="8418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238873-3795-4F24-85DE-02CAFEED2D78}"/>
              </a:ext>
            </a:extLst>
          </p:cNvPr>
          <p:cNvCxnSpPr>
            <a:cxnSpLocks/>
            <a:stCxn id="7" idx="4"/>
            <a:endCxn id="8" idx="0"/>
          </p:cNvCxnSpPr>
          <p:nvPr/>
        </p:nvCxnSpPr>
        <p:spPr>
          <a:xfrm>
            <a:off x="7930692" y="4992993"/>
            <a:ext cx="16590" cy="5517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33">
            <a:extLst>
              <a:ext uri="{FF2B5EF4-FFF2-40B4-BE49-F238E27FC236}">
                <a16:creationId xmlns:a16="http://schemas.microsoft.com/office/drawing/2014/main" id="{F728CE27-0327-4B7B-A44D-4EEC2016936C}"/>
              </a:ext>
            </a:extLst>
          </p:cNvPr>
          <p:cNvCxnSpPr>
            <a:cxnSpLocks/>
          </p:cNvCxnSpPr>
          <p:nvPr/>
        </p:nvCxnSpPr>
        <p:spPr>
          <a:xfrm flipH="1" flipV="1">
            <a:off x="5210700" y="5848401"/>
            <a:ext cx="45085" cy="140335"/>
          </a:xfrm>
          <a:prstGeom prst="curvedConnector3">
            <a:avLst>
              <a:gd name="adj1" fmla="val 77608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3322CFA-4702-47DA-B520-69B0B59DBBC7}"/>
              </a:ext>
            </a:extLst>
          </p:cNvPr>
          <p:cNvCxnSpPr>
            <a:cxnSpLocks/>
            <a:endCxn id="6" idx="6"/>
          </p:cNvCxnSpPr>
          <p:nvPr/>
        </p:nvCxnSpPr>
        <p:spPr>
          <a:xfrm flipH="1">
            <a:off x="6517532" y="4992127"/>
            <a:ext cx="1371985" cy="90793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DF6C38-1C30-4D0B-873D-EB27926FCD18}"/>
              </a:ext>
            </a:extLst>
          </p:cNvPr>
          <p:cNvCxnSpPr>
            <a:cxnSpLocks/>
          </p:cNvCxnSpPr>
          <p:nvPr/>
        </p:nvCxnSpPr>
        <p:spPr>
          <a:xfrm flipH="1" flipV="1">
            <a:off x="6076122" y="3861889"/>
            <a:ext cx="8522" cy="54917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CE58FAC-0870-4238-9887-A5559B47D592}"/>
              </a:ext>
            </a:extLst>
          </p:cNvPr>
          <p:cNvCxnSpPr>
            <a:cxnSpLocks/>
            <a:endCxn id="8" idx="6"/>
          </p:cNvCxnSpPr>
          <p:nvPr/>
        </p:nvCxnSpPr>
        <p:spPr>
          <a:xfrm flipH="1">
            <a:off x="8600698" y="3857408"/>
            <a:ext cx="627840" cy="1990993"/>
          </a:xfrm>
          <a:prstGeom prst="straightConnector1">
            <a:avLst/>
          </a:prstGeom>
          <a:ln w="1905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BBC9BDC-8B0C-4BEF-8595-9AFD945AFC58}"/>
              </a:ext>
            </a:extLst>
          </p:cNvPr>
          <p:cNvCxnSpPr>
            <a:cxnSpLocks/>
          </p:cNvCxnSpPr>
          <p:nvPr/>
        </p:nvCxnSpPr>
        <p:spPr>
          <a:xfrm>
            <a:off x="5847716" y="2851561"/>
            <a:ext cx="2994727" cy="1384406"/>
          </a:xfrm>
          <a:prstGeom prst="straightConnector1">
            <a:avLst/>
          </a:prstGeom>
          <a:ln w="1905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4C467E1-E853-4320-AD3A-A33A1C8207BD}"/>
              </a:ext>
            </a:extLst>
          </p:cNvPr>
          <p:cNvCxnSpPr>
            <a:cxnSpLocks/>
            <a:stCxn id="9" idx="0"/>
            <a:endCxn id="2" idx="6"/>
          </p:cNvCxnSpPr>
          <p:nvPr/>
        </p:nvCxnSpPr>
        <p:spPr>
          <a:xfrm flipH="1" flipV="1">
            <a:off x="6515725" y="1525029"/>
            <a:ext cx="2782814" cy="1734027"/>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13179E1-ECDF-46BF-9111-43C5286C6853}"/>
              </a:ext>
            </a:extLst>
          </p:cNvPr>
          <p:cNvCxnSpPr>
            <a:cxnSpLocks/>
            <a:endCxn id="8" idx="7"/>
          </p:cNvCxnSpPr>
          <p:nvPr/>
        </p:nvCxnSpPr>
        <p:spPr>
          <a:xfrm flipH="1">
            <a:off x="8409317" y="4232742"/>
            <a:ext cx="377096" cy="1400957"/>
          </a:xfrm>
          <a:prstGeom prst="straightConnector1">
            <a:avLst/>
          </a:prstGeom>
          <a:ln w="1905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2FA45C81-8F4B-4BFD-BF74-C8D3608FAEA4}"/>
              </a:ext>
            </a:extLst>
          </p:cNvPr>
          <p:cNvCxnSpPr>
            <a:cxnSpLocks/>
          </p:cNvCxnSpPr>
          <p:nvPr/>
        </p:nvCxnSpPr>
        <p:spPr>
          <a:xfrm flipH="1" flipV="1">
            <a:off x="8172410" y="4933220"/>
            <a:ext cx="24139" cy="61154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4" name="Rectangle 62">
            <a:extLst>
              <a:ext uri="{FF2B5EF4-FFF2-40B4-BE49-F238E27FC236}">
                <a16:creationId xmlns:a16="http://schemas.microsoft.com/office/drawing/2014/main" id="{BB212FD3-E7C8-48F4-97F5-298ADDA288A0}"/>
              </a:ext>
            </a:extLst>
          </p:cNvPr>
          <p:cNvSpPr>
            <a:spLocks noChangeArrowheads="1"/>
          </p:cNvSpPr>
          <p:nvPr/>
        </p:nvSpPr>
        <p:spPr bwMode="auto">
          <a:xfrm>
            <a:off x="909603" y="2818864"/>
            <a:ext cx="49482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Figure 3.23(a) </a:t>
            </a:r>
            <a:r>
              <a:rPr lang="en-US" sz="2400" dirty="0">
                <a:latin typeface="Times New Roman" panose="02020603050405020304" pitchFamily="18" charset="0"/>
                <a:cs typeface="Times New Roman" panose="02020603050405020304" pitchFamily="18" charset="0"/>
              </a:rPr>
              <a:t>A direct graph G. </a:t>
            </a:r>
            <a:endParaRPr kumimoji="0" lang="en-US" altLang="en-US" sz="2400" b="0" i="0" u="none" strike="noStrike" cap="none" normalizeH="0" baseline="0" dirty="0">
              <a:ln>
                <a:noFill/>
              </a:ln>
              <a:solidFill>
                <a:schemeClr val="tx1"/>
              </a:solidFill>
              <a:effectLst/>
            </a:endParaRPr>
          </a:p>
        </p:txBody>
      </p:sp>
      <p:sp>
        <p:nvSpPr>
          <p:cNvPr id="205" name="Rectangle 204">
            <a:extLst>
              <a:ext uri="{FF2B5EF4-FFF2-40B4-BE49-F238E27FC236}">
                <a16:creationId xmlns:a16="http://schemas.microsoft.com/office/drawing/2014/main" id="{FC3403EB-9C42-4757-9200-C16A9F73CE23}"/>
              </a:ext>
            </a:extLst>
          </p:cNvPr>
          <p:cNvSpPr/>
          <p:nvPr/>
        </p:nvSpPr>
        <p:spPr>
          <a:xfrm>
            <a:off x="899471" y="417296"/>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Tree>
    <p:extLst>
      <p:ext uri="{BB962C8B-B14F-4D97-AF65-F5344CB8AC3E}">
        <p14:creationId xmlns:p14="http://schemas.microsoft.com/office/powerpoint/2010/main" val="226420681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475" y="1708684"/>
            <a:ext cx="8512404" cy="4154984"/>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Figure 3.23(c)  </a:t>
            </a:r>
            <a:r>
              <a:rPr lang="en-US" sz="2400" dirty="0">
                <a:solidFill>
                  <a:srgbClr val="0000FF"/>
                </a:solidFill>
                <a:latin typeface="Times New Roman" panose="02020603050405020304" pitchFamily="18" charset="0"/>
                <a:ea typeface="SimSun" panose="02010600030101010101" pitchFamily="2" charset="-122"/>
              </a:rPr>
              <a:t>The acyclic component graph G</a:t>
            </a:r>
            <a:r>
              <a:rPr lang="en-US" sz="2400" baseline="30000" dirty="0">
                <a:solidFill>
                  <a:srgbClr val="0000FF"/>
                </a:solidFill>
                <a:latin typeface="Times New Roman" panose="02020603050405020304" pitchFamily="18" charset="0"/>
                <a:ea typeface="SimSun" panose="02010600030101010101" pitchFamily="2" charset="-122"/>
              </a:rPr>
              <a:t>SCC</a:t>
            </a:r>
            <a:r>
              <a:rPr lang="en-US" sz="2400" dirty="0">
                <a:solidFill>
                  <a:srgbClr val="0000FF"/>
                </a:solidFill>
                <a:latin typeface="Times New Roman" panose="02020603050405020304" pitchFamily="18" charset="0"/>
                <a:ea typeface="SimSun" panose="02010600030101010101" pitchFamily="2" charset="-122"/>
              </a:rPr>
              <a:t> obtained </a:t>
            </a:r>
            <a:r>
              <a:rPr lang="en-US" sz="2400" dirty="0">
                <a:latin typeface="Times New Roman" panose="02020603050405020304" pitchFamily="18" charset="0"/>
                <a:ea typeface="SimSun" panose="02010600030101010101" pitchFamily="2" charset="-122"/>
              </a:rPr>
              <a:t>by contracting all edges within each strongly connected component of G so that only a single vertex remains in each component. </a:t>
            </a:r>
          </a:p>
          <a:p>
            <a:endParaRPr lang="en-US" sz="2400" dirty="0">
              <a:latin typeface="Times New Roman" panose="02020603050405020304" pitchFamily="18"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endParaRPr>
          </a:p>
          <a:p>
            <a:pPr marL="457200" indent="-4572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How to obtain this acyclic component graph from a give G?</a:t>
            </a:r>
            <a:endParaRPr lang="en-US" sz="2400" dirty="0"/>
          </a:p>
        </p:txBody>
      </p:sp>
      <p:sp>
        <p:nvSpPr>
          <p:cNvPr id="3" name="Oval 1546"/>
          <p:cNvSpPr>
            <a:spLocks noChangeArrowheads="1"/>
          </p:cNvSpPr>
          <p:nvPr/>
        </p:nvSpPr>
        <p:spPr bwMode="auto">
          <a:xfrm>
            <a:off x="2593332" y="3429144"/>
            <a:ext cx="1238250" cy="552450"/>
          </a:xfrm>
          <a:prstGeom prst="ellipse">
            <a:avLst/>
          </a:prstGeom>
          <a:solidFill>
            <a:srgbClr val="D8D8D8"/>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abe</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4" name="Oval 1547"/>
          <p:cNvSpPr>
            <a:spLocks noChangeArrowheads="1"/>
          </p:cNvSpPr>
          <p:nvPr/>
        </p:nvSpPr>
        <p:spPr bwMode="auto">
          <a:xfrm>
            <a:off x="3947767" y="4390832"/>
            <a:ext cx="1127125" cy="515938"/>
          </a:xfrm>
          <a:prstGeom prst="ellipse">
            <a:avLst/>
          </a:prstGeom>
          <a:solidFill>
            <a:srgbClr val="D8D8D8"/>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fg</a:t>
            </a:r>
            <a:endParaRPr kumimoji="0" lang="en-US" altLang="zh-CN" sz="2400" b="0" i="0" u="none" strike="noStrike" cap="none" normalizeH="0" baseline="0">
              <a:ln>
                <a:noFill/>
              </a:ln>
              <a:solidFill>
                <a:schemeClr val="tx1"/>
              </a:solidFill>
              <a:effectLst/>
              <a:latin typeface="Arial" panose="020B0604020202020204" pitchFamily="34" charset="0"/>
            </a:endParaRPr>
          </a:p>
        </p:txBody>
      </p:sp>
      <p:sp>
        <p:nvSpPr>
          <p:cNvPr id="5" name="Oval 1548"/>
          <p:cNvSpPr>
            <a:spLocks noChangeArrowheads="1"/>
          </p:cNvSpPr>
          <p:nvPr/>
        </p:nvSpPr>
        <p:spPr bwMode="auto">
          <a:xfrm>
            <a:off x="6451053" y="4398134"/>
            <a:ext cx="1239837" cy="515937"/>
          </a:xfrm>
          <a:prstGeom prst="ellipse">
            <a:avLst/>
          </a:prstGeom>
          <a:solidFill>
            <a:srgbClr val="D8D8D8"/>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a:t>
            </a:r>
            <a:endParaRPr kumimoji="0" lang="en-US" altLang="zh-CN" sz="2400" b="0" i="0" u="none" strike="noStrike" cap="none" normalizeH="0" baseline="0">
              <a:ln>
                <a:noFill/>
              </a:ln>
              <a:solidFill>
                <a:schemeClr val="tx1"/>
              </a:solidFill>
              <a:effectLst/>
              <a:latin typeface="Arial" panose="020B0604020202020204" pitchFamily="34" charset="0"/>
            </a:endParaRPr>
          </a:p>
        </p:txBody>
      </p:sp>
      <p:sp>
        <p:nvSpPr>
          <p:cNvPr id="6" name="Oval 1549"/>
          <p:cNvSpPr>
            <a:spLocks noChangeArrowheads="1"/>
          </p:cNvSpPr>
          <p:nvPr/>
        </p:nvSpPr>
        <p:spPr bwMode="auto">
          <a:xfrm>
            <a:off x="5348230" y="3353793"/>
            <a:ext cx="1141413" cy="530225"/>
          </a:xfrm>
          <a:prstGeom prst="ellipse">
            <a:avLst/>
          </a:prstGeom>
          <a:solidFill>
            <a:srgbClr val="D8D8D8"/>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cd</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cxnSp>
        <p:nvCxnSpPr>
          <p:cNvPr id="7" name="Straight Arrow Connector 6"/>
          <p:cNvCxnSpPr/>
          <p:nvPr/>
        </p:nvCxnSpPr>
        <p:spPr>
          <a:xfrm>
            <a:off x="6107402" y="3884018"/>
            <a:ext cx="1023994" cy="5413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980277" y="3900691"/>
            <a:ext cx="914400" cy="6191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862407" y="3618208"/>
            <a:ext cx="1489710" cy="1250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29854" y="3978063"/>
            <a:ext cx="892175" cy="4794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48379" y="4648801"/>
            <a:ext cx="1387475" cy="146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0"/>
          <p:cNvSpPr>
            <a:spLocks noChangeArrowheads="1"/>
          </p:cNvSpPr>
          <p:nvPr/>
        </p:nvSpPr>
        <p:spPr bwMode="auto">
          <a:xfrm>
            <a:off x="1084082" y="10058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descr="Image result for smiley face images">
            <a:extLst>
              <a:ext uri="{FF2B5EF4-FFF2-40B4-BE49-F238E27FC236}">
                <a16:creationId xmlns:a16="http://schemas.microsoft.com/office/drawing/2014/main" id="{39383E7D-EE6B-4C45-8891-19AE1DE9E7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83" y="115565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60637D7-A502-448E-A3E3-05757C857A3C}"/>
              </a:ext>
            </a:extLst>
          </p:cNvPr>
          <p:cNvSpPr/>
          <p:nvPr/>
        </p:nvSpPr>
        <p:spPr>
          <a:xfrm>
            <a:off x="1596729" y="596073"/>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Tree>
    <p:extLst>
      <p:ext uri="{BB962C8B-B14F-4D97-AF65-F5344CB8AC3E}">
        <p14:creationId xmlns:p14="http://schemas.microsoft.com/office/powerpoint/2010/main" val="366724846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5437" y="1629154"/>
            <a:ext cx="8389854" cy="3970318"/>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Define the </a:t>
            </a:r>
            <a:r>
              <a:rPr lang="en-US" sz="2400" b="1" dirty="0">
                <a:solidFill>
                  <a:srgbClr val="0000FF"/>
                </a:solidFill>
                <a:latin typeface="Times New Roman" panose="02020603050405020304" pitchFamily="18" charset="0"/>
                <a:ea typeface="SimSun" panose="02010600030101010101" pitchFamily="2" charset="-122"/>
              </a:rPr>
              <a:t>transpose</a:t>
            </a:r>
            <a:r>
              <a:rPr lang="en-US" sz="2400" dirty="0">
                <a:solidFill>
                  <a:srgbClr val="0000FF"/>
                </a:solidFill>
                <a:latin typeface="Times New Roman" panose="02020603050405020304" pitchFamily="18" charset="0"/>
                <a:ea typeface="SimSun" panose="02010600030101010101" pitchFamily="2" charset="-122"/>
              </a:rPr>
              <a:t> of a directed graph G = (V, E) as </a:t>
            </a:r>
          </a:p>
          <a:p>
            <a:pPr lvl="2"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graph G</a:t>
            </a:r>
            <a:r>
              <a:rPr lang="en-US" sz="2400" baseline="30000" dirty="0">
                <a:solidFill>
                  <a:srgbClr val="0000FF"/>
                </a:solidFill>
                <a:latin typeface="Times New Roman" panose="02020603050405020304" pitchFamily="18" charset="0"/>
                <a:ea typeface="SimSun" panose="02010600030101010101" pitchFamily="2" charset="-122"/>
              </a:rPr>
              <a:t>T</a:t>
            </a:r>
            <a:r>
              <a:rPr lang="en-US" sz="2400" dirty="0">
                <a:solidFill>
                  <a:srgbClr val="0000FF"/>
                </a:solidFill>
                <a:latin typeface="Times New Roman" panose="02020603050405020304" pitchFamily="18" charset="0"/>
                <a:ea typeface="SimSun" panose="02010600030101010101" pitchFamily="2" charset="-122"/>
              </a:rPr>
              <a:t> = (V, E</a:t>
            </a:r>
            <a:r>
              <a:rPr lang="en-US" sz="2400" baseline="30000" dirty="0">
                <a:solidFill>
                  <a:srgbClr val="0000FF"/>
                </a:solidFill>
                <a:latin typeface="Times New Roman" panose="02020603050405020304" pitchFamily="18" charset="0"/>
                <a:ea typeface="SimSun" panose="02010600030101010101" pitchFamily="2" charset="-122"/>
              </a:rPr>
              <a:t>T</a:t>
            </a:r>
            <a:r>
              <a:rPr lang="en-US" sz="2400" dirty="0">
                <a:solidFill>
                  <a:srgbClr val="0000FF"/>
                </a:solidFill>
                <a:latin typeface="Times New Roman" panose="02020603050405020304" pitchFamily="18" charset="0"/>
                <a:ea typeface="SimSun" panose="02010600030101010101" pitchFamily="2" charset="-122"/>
              </a:rPr>
              <a:t> ), where </a:t>
            </a:r>
          </a:p>
          <a:p>
            <a:pPr lvl="2"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E</a:t>
            </a:r>
            <a:r>
              <a:rPr lang="en-US" sz="2400" baseline="30000" dirty="0">
                <a:solidFill>
                  <a:srgbClr val="0000FF"/>
                </a:solidFill>
                <a:latin typeface="Times New Roman" panose="02020603050405020304" pitchFamily="18" charset="0"/>
                <a:ea typeface="SimSun" panose="02010600030101010101" pitchFamily="2" charset="-122"/>
              </a:rPr>
              <a:t>T</a:t>
            </a:r>
            <a:r>
              <a:rPr lang="en-US" sz="2400" dirty="0">
                <a:solidFill>
                  <a:srgbClr val="0000FF"/>
                </a:solidFill>
                <a:latin typeface="Times New Roman" panose="02020603050405020304" pitchFamily="18" charset="0"/>
                <a:ea typeface="SimSun" panose="02010600030101010101" pitchFamily="2" charset="-122"/>
              </a:rPr>
              <a:t> = {(v, u) ɛ V x V | (u, v) ɛ E}. </a:t>
            </a:r>
          </a:p>
          <a:p>
            <a:pPr marL="457200"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Thus, G</a:t>
            </a:r>
            <a:r>
              <a:rPr lang="en-US" sz="2400" baseline="30000" dirty="0">
                <a:solidFill>
                  <a:srgbClr val="0000FF"/>
                </a:solidFill>
                <a:latin typeface="Times New Roman" panose="02020603050405020304" pitchFamily="18" charset="0"/>
                <a:ea typeface="SimSun" panose="02010600030101010101" pitchFamily="2" charset="-122"/>
              </a:rPr>
              <a:t>T</a:t>
            </a:r>
            <a:r>
              <a:rPr lang="en-US" sz="2400" dirty="0">
                <a:solidFill>
                  <a:srgbClr val="0000FF"/>
                </a:solidFill>
                <a:latin typeface="Times New Roman" panose="02020603050405020304" pitchFamily="18" charset="0"/>
                <a:ea typeface="SimSun" panose="02010600030101010101" pitchFamily="2" charset="-122"/>
              </a:rPr>
              <a:t> is G with all its edges reversed.</a:t>
            </a:r>
            <a:endParaRPr lang="en-US" sz="2400" dirty="0">
              <a:latin typeface="Times New Roman" panose="02020603050405020304" pitchFamily="18" charset="0"/>
              <a:ea typeface="SimSun" panose="02010600030101010101" pitchFamily="2" charset="-122"/>
            </a:endParaRPr>
          </a:p>
          <a:p>
            <a:pPr marL="457200"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Given an adjacency-list representation of G, </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time to create G</a:t>
            </a:r>
            <a:r>
              <a:rPr lang="en-US" sz="2400" baseline="30000" dirty="0">
                <a:solidFill>
                  <a:srgbClr val="0000FF"/>
                </a:solidFill>
                <a:latin typeface="Times New Roman" panose="02020603050405020304" pitchFamily="18" charset="0"/>
                <a:ea typeface="SimSun" panose="02010600030101010101" pitchFamily="2" charset="-122"/>
              </a:rPr>
              <a:t>T</a:t>
            </a:r>
            <a:r>
              <a:rPr lang="en-US" sz="2400" dirty="0">
                <a:solidFill>
                  <a:srgbClr val="0000FF"/>
                </a:solidFill>
                <a:latin typeface="Times New Roman" panose="02020603050405020304" pitchFamily="18" charset="0"/>
                <a:ea typeface="SimSun" panose="02010600030101010101" pitchFamily="2" charset="-122"/>
              </a:rPr>
              <a:t> is O(| V | + | E |).  </a:t>
            </a:r>
            <a:endParaRPr lang="en-US" sz="2400" dirty="0">
              <a:latin typeface="Times New Roman" panose="02020603050405020304" pitchFamily="18" charset="0"/>
              <a:ea typeface="SimSun" panose="02010600030101010101" pitchFamily="2" charset="-122"/>
            </a:endParaRPr>
          </a:p>
          <a:p>
            <a:pPr marL="457200"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An algorithm for finding strongly connected components of a graph G = (V, E) </a:t>
            </a:r>
            <a:r>
              <a:rPr lang="en-US" sz="2400" dirty="0">
                <a:solidFill>
                  <a:srgbClr val="0000FF"/>
                </a:solidFill>
                <a:latin typeface="Times New Roman" panose="02020603050405020304" pitchFamily="18" charset="0"/>
                <a:ea typeface="SimSun" panose="02010600030101010101" pitchFamily="2" charset="-122"/>
              </a:rPr>
              <a:t>uses the transpose of G.  </a:t>
            </a:r>
          </a:p>
        </p:txBody>
      </p:sp>
      <p:pic>
        <p:nvPicPr>
          <p:cNvPr id="5" name="Picture 4" descr="Image result for smiley face images">
            <a:extLst>
              <a:ext uri="{FF2B5EF4-FFF2-40B4-BE49-F238E27FC236}">
                <a16:creationId xmlns:a16="http://schemas.microsoft.com/office/drawing/2014/main" id="{69EBE1B3-1BF5-48C8-A435-858A74FF8FE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83" y="115565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D6F0E4E-BE20-424D-8B82-677C21825519}"/>
              </a:ext>
            </a:extLst>
          </p:cNvPr>
          <p:cNvSpPr/>
          <p:nvPr/>
        </p:nvSpPr>
        <p:spPr>
          <a:xfrm>
            <a:off x="1503950" y="631232"/>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Tree>
    <p:extLst>
      <p:ext uri="{BB962C8B-B14F-4D97-AF65-F5344CB8AC3E}">
        <p14:creationId xmlns:p14="http://schemas.microsoft.com/office/powerpoint/2010/main" val="340247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484863" y="1588653"/>
                <a:ext cx="8866909" cy="4457065"/>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a:t>
                </a:r>
                <a:r>
                  <a:rPr lang="en-US" sz="2400" dirty="0">
                    <a:solidFill>
                      <a:srgbClr val="0000FF"/>
                    </a:solidFill>
                    <a:latin typeface="Times New Roman" panose="02020603050405020304" pitchFamily="18" charset="0"/>
                    <a:ea typeface="SimSun" panose="02010600030101010101" pitchFamily="2" charset="-122"/>
                  </a:rPr>
                  <a:t>cycle</a:t>
                </a:r>
                <a:r>
                  <a:rPr lang="en-US" sz="2400" dirty="0">
                    <a:latin typeface="Times New Roman" panose="02020603050405020304" pitchFamily="18" charset="0"/>
                    <a:ea typeface="SimSun" panose="02010600030101010101" pitchFamily="2" charset="-122"/>
                  </a:rPr>
                  <a:t> is a path </a:t>
                </a:r>
                <a:r>
                  <a:rPr lang="en-US" sz="2400" dirty="0">
                    <a:solidFill>
                      <a:srgbClr val="0000FF"/>
                    </a:solidFill>
                    <a:latin typeface="Times New Roman" panose="02020603050405020304" pitchFamily="18" charset="0"/>
                    <a:ea typeface="SimSun" panose="02010600030101010101" pitchFamily="2" charset="-122"/>
                  </a:rPr>
                  <a:t>u = u</a:t>
                </a:r>
                <a:r>
                  <a:rPr lang="en-US" sz="2400" baseline="-25000" dirty="0">
                    <a:solidFill>
                      <a:srgbClr val="0000FF"/>
                    </a:solidFill>
                    <a:latin typeface="Times New Roman" panose="02020603050405020304" pitchFamily="18" charset="0"/>
                    <a:ea typeface="SimSun" panose="02010600030101010101" pitchFamily="2" charset="-122"/>
                  </a:rPr>
                  <a:t>0</a:t>
                </a:r>
                <a:r>
                  <a:rPr lang="en-US" sz="2400" dirty="0">
                    <a:solidFill>
                      <a:srgbClr val="0000FF"/>
                    </a:solidFill>
                    <a:latin typeface="Times New Roman" panose="02020603050405020304" pitchFamily="18" charset="0"/>
                    <a:ea typeface="SimSun" panose="02010600030101010101" pitchFamily="2" charset="-122"/>
                  </a:rPr>
                  <a:t>, u</a:t>
                </a:r>
                <a:r>
                  <a:rPr lang="en-US" sz="2400" baseline="-25000" dirty="0">
                    <a:solidFill>
                      <a:srgbClr val="0000FF"/>
                    </a:solidFill>
                    <a:latin typeface="Times New Roman" panose="02020603050405020304" pitchFamily="18" charset="0"/>
                    <a:ea typeface="SimSun" panose="02010600030101010101" pitchFamily="2" charset="-122"/>
                  </a:rPr>
                  <a:t>1</a:t>
                </a:r>
                <a:r>
                  <a:rPr lang="en-US" sz="2400" dirty="0">
                    <a:solidFill>
                      <a:srgbClr val="0000FF"/>
                    </a:solidFill>
                    <a:latin typeface="Times New Roman" panose="02020603050405020304" pitchFamily="18" charset="0"/>
                    <a:ea typeface="SimSun" panose="02010600030101010101" pitchFamily="2" charset="-122"/>
                  </a:rPr>
                  <a:t>, u</a:t>
                </a:r>
                <a:r>
                  <a:rPr lang="en-US" sz="2400" baseline="-25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 , u</a:t>
                </a:r>
                <a:r>
                  <a:rPr lang="en-US" sz="2400" baseline="-25000" dirty="0">
                    <a:solidFill>
                      <a:srgbClr val="0000FF"/>
                    </a:solidFill>
                    <a:latin typeface="Times New Roman" panose="02020603050405020304" pitchFamily="18" charset="0"/>
                    <a:ea typeface="SimSun" panose="02010600030101010101" pitchFamily="2" charset="-122"/>
                  </a:rPr>
                  <a:t>n</a:t>
                </a:r>
                <a:r>
                  <a:rPr lang="en-US" sz="2400" dirty="0">
                    <a:solidFill>
                      <a:srgbClr val="0000FF"/>
                    </a:solidFill>
                    <a:latin typeface="Times New Roman" panose="02020603050405020304" pitchFamily="18" charset="0"/>
                    <a:ea typeface="SimSun" panose="02010600030101010101" pitchFamily="2" charset="-122"/>
                  </a:rPr>
                  <a:t> = v  </a:t>
                </a:r>
                <a:r>
                  <a:rPr lang="en-US" sz="2400" dirty="0">
                    <a:latin typeface="Times New Roman" panose="02020603050405020304" pitchFamily="18" charset="0"/>
                    <a:ea typeface="SimSun" panose="02010600030101010101" pitchFamily="2" charset="-122"/>
                  </a:rPr>
                  <a:t>of length </a:t>
                </a:r>
                <a14:m>
                  <m:oMath xmlns:m="http://schemas.openxmlformats.org/officeDocument/2006/math">
                    <m:r>
                      <a:rPr lang="en-US" sz="2400" b="0" i="1" smtClean="0">
                        <a:latin typeface="Cambria Math" panose="02040503050406030204" pitchFamily="18" charset="0"/>
                        <a:ea typeface="Cambria Math" panose="02040503050406030204" pitchFamily="18" charset="0"/>
                      </a:rPr>
                      <m:t>≥ </m:t>
                    </m:r>
                  </m:oMath>
                </a14:m>
                <a:r>
                  <a:rPr lang="en-US" sz="2400" dirty="0">
                    <a:latin typeface="Times New Roman" panose="02020603050405020304" pitchFamily="18" charset="0"/>
                    <a:ea typeface="SimSun" panose="02010600030101010101" pitchFamily="2" charset="-122"/>
                  </a:rPr>
                  <a:t>1 that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starts and ends at the same vertex </a:t>
                </a:r>
                <a:r>
                  <a:rPr lang="en-US" sz="2400" dirty="0">
                    <a:latin typeface="Times New Roman" panose="02020603050405020304" pitchFamily="18" charset="0"/>
                    <a:ea typeface="SimSun" panose="02010600030101010101" pitchFamily="2" charset="-122"/>
                  </a:rPr>
                  <a:t>(that is u = v), and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does not traverse the same edge more than once</a:t>
                </a:r>
                <a:r>
                  <a:rPr lang="en-US" sz="2400" dirty="0">
                    <a:latin typeface="Times New Roman" panose="02020603050405020304" pitchFamily="18" charset="0"/>
                    <a:ea typeface="SimSun" panose="02010600030101010101" pitchFamily="2" charset="-122"/>
                  </a:rPr>
                  <a:t>.  </a:t>
                </a:r>
              </a:p>
              <a:p>
                <a:pPr marL="800100" lvl="1" indent="-342900">
                  <a:lnSpc>
                    <a:spcPct val="150000"/>
                  </a:lnSpc>
                  <a:buFont typeface="Courier New" panose="02070309020205020404" pitchFamily="49" charset="0"/>
                  <a:buChar char="o"/>
                </a:pPr>
                <a:r>
                  <a:rPr lang="en-US" sz="2400" dirty="0">
                    <a:solidFill>
                      <a:srgbClr val="0000FF"/>
                    </a:solidFill>
                    <a:latin typeface="Times New Roman" panose="02020603050405020304" pitchFamily="18" charset="0"/>
                    <a:ea typeface="SimSun" panose="02010600030101010101" pitchFamily="2" charset="-122"/>
                  </a:rPr>
                  <a:t>In</a:t>
                </a:r>
                <a:r>
                  <a:rPr lang="en-US" sz="2400" dirty="0">
                    <a:solidFill>
                      <a:srgbClr val="0000FF"/>
                    </a:solidFill>
                    <a:effectLst/>
                    <a:latin typeface="Times New Roman" panose="02020603050405020304" pitchFamily="18" charset="0"/>
                    <a:ea typeface="SimSun" panose="02010600030101010101" pitchFamily="2" charset="-122"/>
                  </a:rPr>
                  <a:t> Example 3.6, the connected component with vertices </a:t>
                </a:r>
                <a:r>
                  <a:rPr lang="en-US" sz="2400" dirty="0">
                    <a:latin typeface="Times New Roman" panose="02020603050405020304" pitchFamily="18" charset="0"/>
                    <a:ea typeface="SimSun" panose="02010600030101010101" pitchFamily="2" charset="-122"/>
                    <a:cs typeface="Times New Roman" panose="02020603050405020304" pitchFamily="18" charset="0"/>
                  </a:rPr>
                  <a:t>{f, h,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g}</a:t>
                </a:r>
                <a:r>
                  <a:rPr lang="en-US" sz="2400" dirty="0">
                    <a:solidFill>
                      <a:srgbClr val="0000FF"/>
                    </a:solidFill>
                    <a:effectLst/>
                    <a:latin typeface="Times New Roman" panose="02020603050405020304" pitchFamily="18" charset="0"/>
                    <a:ea typeface="SimSun" panose="02010600030101010101" pitchFamily="2" charset="-122"/>
                  </a:rPr>
                  <a:t> has a cycle </a:t>
                </a:r>
                <a:r>
                  <a:rPr lang="en-US" sz="2400" dirty="0">
                    <a:latin typeface="Times New Roman" panose="02020603050405020304" pitchFamily="18" charset="0"/>
                    <a:ea typeface="SimSun" panose="02010600030101010101" pitchFamily="2" charset="-122"/>
                    <a:cs typeface="Times New Roman" panose="02020603050405020304" pitchFamily="18" charset="0"/>
                  </a:rPr>
                  <a:t>f h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g f. </a:t>
                </a:r>
                <a:endParaRPr lang="en-US" sz="2400" dirty="0">
                  <a:solidFill>
                    <a:srgbClr val="0000FF"/>
                  </a:solidFill>
                  <a:effectLst/>
                  <a:latin typeface="Times New Roman" panose="02020603050405020304" pitchFamily="18" charset="0"/>
                  <a:ea typeface="SimSun" panose="02010600030101010101" pitchFamily="2" charset="-122"/>
                </a:endParaRP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graph with no cycles is said to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be acyclic</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a:p>
                <a:pPr marL="800100" lvl="1" indent="-342900">
                  <a:lnSpc>
                    <a:spcPct val="150000"/>
                  </a:lnSpc>
                  <a:buFont typeface="Courier New" panose="02070309020205020404" pitchFamily="49" charset="0"/>
                  <a:buChar char="o"/>
                </a:pPr>
                <a:r>
                  <a:rPr lang="en-US" sz="2400" dirty="0">
                    <a:latin typeface="Times New Roman" panose="02020603050405020304" pitchFamily="18" charset="0"/>
                    <a:ea typeface="SimSun" panose="02010600030101010101" pitchFamily="2" charset="-122"/>
                    <a:cs typeface="Times New Roman" panose="02020603050405020304" pitchFamily="18" charset="0"/>
                  </a:rPr>
                  <a:t>In Example 3.6, the connected component with vertices {a, b, c, d, e} is acyclic graph.</a:t>
                </a:r>
              </a:p>
            </p:txBody>
          </p:sp>
        </mc:Choice>
        <mc:Fallback>
          <p:sp>
            <p:nvSpPr>
              <p:cNvPr id="2" name="Rectangle 1"/>
              <p:cNvSpPr>
                <a:spLocks noRot="1" noChangeAspect="1" noMove="1" noResize="1" noEditPoints="1" noAdjustHandles="1" noChangeArrowheads="1" noChangeShapeType="1" noTextEdit="1"/>
              </p:cNvSpPr>
              <p:nvPr/>
            </p:nvSpPr>
            <p:spPr>
              <a:xfrm>
                <a:off x="1484863" y="1588653"/>
                <a:ext cx="8866909" cy="4457065"/>
              </a:xfrm>
              <a:prstGeom prst="rect">
                <a:avLst/>
              </a:prstGeom>
              <a:blipFill>
                <a:blip r:embed="rId2"/>
                <a:stretch>
                  <a:fillRect l="-963" r="-894" b="-2326"/>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10AFB914-E685-41A1-9F4E-7CEAF6DA0E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774" y="2344087"/>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8B672DE-CC59-485A-AB9A-EC43FB344891}"/>
              </a:ext>
            </a:extLst>
          </p:cNvPr>
          <p:cNvSpPr/>
          <p:nvPr/>
        </p:nvSpPr>
        <p:spPr>
          <a:xfrm>
            <a:off x="1484863" y="646026"/>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6627691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0072" y="1244001"/>
            <a:ext cx="8389854" cy="3708708"/>
          </a:xfrm>
          <a:prstGeom prst="rect">
            <a:avLst/>
          </a:prstGeom>
        </p:spPr>
        <p:txBody>
          <a:bodyPr wrap="square">
            <a:spAutoFit/>
          </a:bodyPr>
          <a:lstStyle/>
          <a:p>
            <a:endParaRPr lang="en-US" sz="1200" dirty="0">
              <a:latin typeface="Times New Roman" panose="02020603050405020304" pitchFamily="18" charset="0"/>
              <a:ea typeface="SimSun" panose="02010600030101010101" pitchFamily="2" charset="-122"/>
            </a:endParaRPr>
          </a:p>
          <a:p>
            <a:pPr>
              <a:spcBef>
                <a:spcPts val="1200"/>
              </a:spcBef>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Observe that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G and G</a:t>
            </a:r>
            <a:r>
              <a:rPr lang="en-US" sz="24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have exactly the same strongly connected components: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461963" indent="-461963">
              <a:spcBef>
                <a:spcPts val="12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Vertices u and v are reachable from each other in G if and only if they are reachable from each other in  G</a:t>
            </a:r>
            <a:r>
              <a:rPr lang="en-US" sz="2400" baseline="30000" dirty="0">
                <a:latin typeface="Times New Roman" panose="02020603050405020304" pitchFamily="18" charset="0"/>
                <a:ea typeface="SimSun" panose="02010600030101010101" pitchFamily="2" charset="-122"/>
                <a:cs typeface="Times New Roman" panose="02020603050405020304" pitchFamily="18" charset="0"/>
              </a:rPr>
              <a:t>T</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a:p>
            <a:pPr>
              <a:spcBef>
                <a:spcPts val="1200"/>
              </a:spcBef>
              <a:spcAft>
                <a:spcPts val="600"/>
              </a:spcAft>
            </a:pPr>
            <a:endParaRPr lang="en-US" sz="2400" dirty="0">
              <a:latin typeface="Times New Roman" panose="02020603050405020304" pitchFamily="18" charset="0"/>
              <a:cs typeface="Times New Roman" panose="02020603050405020304" pitchFamily="18" charset="0"/>
            </a:endParaRPr>
          </a:p>
          <a:p>
            <a:pPr>
              <a:spcBef>
                <a:spcPts val="1200"/>
              </a:spcBef>
              <a:spcAft>
                <a:spcPts val="600"/>
              </a:spcAft>
            </a:pPr>
            <a:r>
              <a:rPr lang="en-US" sz="2400" dirty="0">
                <a:latin typeface="Times New Roman" panose="02020603050405020304" pitchFamily="18" charset="0"/>
                <a:cs typeface="Times New Roman" panose="02020603050405020304" pitchFamily="18" charset="0"/>
              </a:rPr>
              <a:t>Figure 3.23 (b) shows the transpose of the graph in Figure 3.23 (a), with the strongly connected components shaded.</a:t>
            </a:r>
          </a:p>
        </p:txBody>
      </p:sp>
      <p:pic>
        <p:nvPicPr>
          <p:cNvPr id="5" name="Picture 4" descr="Image result for smiley face images">
            <a:extLst>
              <a:ext uri="{FF2B5EF4-FFF2-40B4-BE49-F238E27FC236}">
                <a16:creationId xmlns:a16="http://schemas.microsoft.com/office/drawing/2014/main" id="{D49A6CCD-7AEC-4E2C-A1D1-1B5BBD9B0B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83" y="115565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3ED710-640C-4827-8655-9C473B11B2D8}"/>
              </a:ext>
            </a:extLst>
          </p:cNvPr>
          <p:cNvSpPr/>
          <p:nvPr/>
        </p:nvSpPr>
        <p:spPr>
          <a:xfrm>
            <a:off x="1483130" y="807631"/>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Tree>
    <p:extLst>
      <p:ext uri="{BB962C8B-B14F-4D97-AF65-F5344CB8AC3E}">
        <p14:creationId xmlns:p14="http://schemas.microsoft.com/office/powerpoint/2010/main" val="250876868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Card 12"/>
          <p:cNvSpPr/>
          <p:nvPr/>
        </p:nvSpPr>
        <p:spPr>
          <a:xfrm rot="10800000">
            <a:off x="1143557" y="2308595"/>
            <a:ext cx="2824616" cy="2252980"/>
          </a:xfrm>
          <a:prstGeom prst="flowChartPunchedCard">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Oval 1449"/>
          <p:cNvSpPr>
            <a:spLocks noChangeArrowheads="1"/>
          </p:cNvSpPr>
          <p:nvPr/>
        </p:nvSpPr>
        <p:spPr bwMode="auto">
          <a:xfrm>
            <a:off x="1439167" y="3101780"/>
            <a:ext cx="1089613" cy="475317"/>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3" name="Oval 1450"/>
          <p:cNvSpPr>
            <a:spLocks noChangeArrowheads="1"/>
          </p:cNvSpPr>
          <p:nvPr/>
        </p:nvSpPr>
        <p:spPr bwMode="auto">
          <a:xfrm>
            <a:off x="2779197" y="3119077"/>
            <a:ext cx="1103294" cy="535305"/>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4" name="Oval 1451"/>
          <p:cNvSpPr>
            <a:spLocks noChangeArrowheads="1"/>
          </p:cNvSpPr>
          <p:nvPr/>
        </p:nvSpPr>
        <p:spPr bwMode="auto">
          <a:xfrm>
            <a:off x="1521792" y="3853901"/>
            <a:ext cx="1171509" cy="501572"/>
          </a:xfrm>
          <a:prstGeom prst="ellipse">
            <a:avLst/>
          </a:prstGeom>
          <a:solidFill>
            <a:srgbClr val="0070C0"/>
          </a:solidFill>
          <a:ln w="31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17" name="Oval 16"/>
          <p:cNvSpPr/>
          <p:nvPr/>
        </p:nvSpPr>
        <p:spPr>
          <a:xfrm>
            <a:off x="4380230" y="2582864"/>
            <a:ext cx="2821848" cy="1376362"/>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1453"/>
          <p:cNvSpPr>
            <a:spLocks noChangeArrowheads="1"/>
          </p:cNvSpPr>
          <p:nvPr/>
        </p:nvSpPr>
        <p:spPr bwMode="auto">
          <a:xfrm>
            <a:off x="4471306" y="3119077"/>
            <a:ext cx="1009823" cy="459929"/>
          </a:xfrm>
          <a:prstGeom prst="ellipse">
            <a:avLst/>
          </a:prstGeom>
          <a:solidFill>
            <a:schemeClr val="bg1"/>
          </a:solidFill>
          <a:ln w="28575">
            <a:solidFill>
              <a:srgbClr val="FFC000"/>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6" name="Oval 1454"/>
          <p:cNvSpPr>
            <a:spLocks noChangeArrowheads="1"/>
          </p:cNvSpPr>
          <p:nvPr/>
        </p:nvSpPr>
        <p:spPr bwMode="auto">
          <a:xfrm>
            <a:off x="5984050" y="3167423"/>
            <a:ext cx="1142110" cy="486959"/>
          </a:xfrm>
          <a:prstGeom prst="ellipse">
            <a:avLst/>
          </a:prstGeom>
          <a:solidFill>
            <a:srgbClr val="0070C0"/>
          </a:solidFill>
          <a:ln w="25400">
            <a:solidFill>
              <a:schemeClr val="accent1">
                <a:lumMod val="75000"/>
              </a:schemeClr>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20" name="Oval 19"/>
          <p:cNvSpPr/>
          <p:nvPr/>
        </p:nvSpPr>
        <p:spPr>
          <a:xfrm>
            <a:off x="2555864" y="4432760"/>
            <a:ext cx="3128328" cy="1672944"/>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21" name="Oval 20"/>
          <p:cNvSpPr/>
          <p:nvPr/>
        </p:nvSpPr>
        <p:spPr>
          <a:xfrm>
            <a:off x="5857875" y="4561575"/>
            <a:ext cx="1344203" cy="943240"/>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1457"/>
          <p:cNvSpPr>
            <a:spLocks noChangeArrowheads="1"/>
          </p:cNvSpPr>
          <p:nvPr/>
        </p:nvSpPr>
        <p:spPr bwMode="auto">
          <a:xfrm>
            <a:off x="5985467" y="4857535"/>
            <a:ext cx="998062" cy="507003"/>
          </a:xfrm>
          <a:prstGeom prst="ellipse">
            <a:avLst/>
          </a:prstGeom>
          <a:solidFill>
            <a:schemeClr val="bg1"/>
          </a:solidFill>
          <a:ln w="3175">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400" b="1" i="0" u="none" strike="noStrike" cap="none" normalizeH="0" baseline="0" dirty="0">
              <a:ln>
                <a:noFill/>
              </a:ln>
              <a:solidFill>
                <a:schemeClr val="tx1"/>
              </a:solidFill>
              <a:effectLst/>
              <a:latin typeface="Arial" panose="020B0604020202020204" pitchFamily="34" charset="0"/>
            </a:endParaRPr>
          </a:p>
        </p:txBody>
      </p:sp>
      <p:sp>
        <p:nvSpPr>
          <p:cNvPr id="8" name="Oval 1458"/>
          <p:cNvSpPr>
            <a:spLocks noChangeArrowheads="1"/>
          </p:cNvSpPr>
          <p:nvPr/>
        </p:nvSpPr>
        <p:spPr bwMode="auto">
          <a:xfrm>
            <a:off x="2774073" y="4900930"/>
            <a:ext cx="1156891" cy="535128"/>
          </a:xfrm>
          <a:prstGeom prst="ellipse">
            <a:avLst/>
          </a:prstGeom>
          <a:solidFill>
            <a:schemeClr val="accent5">
              <a:lumMod val="75000"/>
            </a:schemeClr>
          </a:solidFill>
          <a:ln w="31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9" name="Oval 1459"/>
          <p:cNvSpPr>
            <a:spLocks noChangeArrowheads="1"/>
          </p:cNvSpPr>
          <p:nvPr/>
        </p:nvSpPr>
        <p:spPr bwMode="auto">
          <a:xfrm>
            <a:off x="4328070" y="4870908"/>
            <a:ext cx="1091848" cy="565149"/>
          </a:xfrm>
          <a:prstGeom prst="ellipse">
            <a:avLst/>
          </a:prstGeom>
          <a:solidFill>
            <a:schemeClr val="bg1"/>
          </a:solidFill>
          <a:ln w="38100">
            <a:solidFill>
              <a:schemeClr val="accent4"/>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cxnSp>
        <p:nvCxnSpPr>
          <p:cNvPr id="25" name="Straight Arrow Connector 24"/>
          <p:cNvCxnSpPr>
            <a:stCxn id="2" idx="4"/>
            <a:endCxn id="4" idx="0"/>
          </p:cNvCxnSpPr>
          <p:nvPr/>
        </p:nvCxnSpPr>
        <p:spPr>
          <a:xfrm>
            <a:off x="1983974" y="3577097"/>
            <a:ext cx="123573" cy="2768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 idx="2"/>
            <a:endCxn id="2" idx="6"/>
          </p:cNvCxnSpPr>
          <p:nvPr/>
        </p:nvCxnSpPr>
        <p:spPr>
          <a:xfrm flipH="1" flipV="1">
            <a:off x="2528780" y="3339439"/>
            <a:ext cx="250417" cy="472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4" idx="6"/>
          </p:cNvCxnSpPr>
          <p:nvPr/>
        </p:nvCxnSpPr>
        <p:spPr>
          <a:xfrm flipV="1">
            <a:off x="2693301" y="3654382"/>
            <a:ext cx="594433" cy="450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1"/>
            <a:endCxn id="4" idx="5"/>
          </p:cNvCxnSpPr>
          <p:nvPr/>
        </p:nvCxnSpPr>
        <p:spPr>
          <a:xfrm flipH="1" flipV="1">
            <a:off x="2521737" y="4282019"/>
            <a:ext cx="421759" cy="6972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0"/>
            <a:endCxn id="3" idx="4"/>
          </p:cNvCxnSpPr>
          <p:nvPr/>
        </p:nvCxnSpPr>
        <p:spPr>
          <a:xfrm flipH="1" flipV="1">
            <a:off x="3330844" y="3654382"/>
            <a:ext cx="21675" cy="1246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2"/>
            <a:endCxn id="3" idx="6"/>
          </p:cNvCxnSpPr>
          <p:nvPr/>
        </p:nvCxnSpPr>
        <p:spPr>
          <a:xfrm flipH="1">
            <a:off x="3882491" y="3349042"/>
            <a:ext cx="588815" cy="376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0"/>
            <a:endCxn id="5" idx="4"/>
          </p:cNvCxnSpPr>
          <p:nvPr/>
        </p:nvCxnSpPr>
        <p:spPr>
          <a:xfrm flipV="1">
            <a:off x="4873994" y="3579006"/>
            <a:ext cx="102224" cy="12919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0"/>
            <a:endCxn id="6" idx="4"/>
          </p:cNvCxnSpPr>
          <p:nvPr/>
        </p:nvCxnSpPr>
        <p:spPr>
          <a:xfrm flipV="1">
            <a:off x="6484498" y="3654382"/>
            <a:ext cx="70607" cy="12031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a:endCxn id="9" idx="6"/>
          </p:cNvCxnSpPr>
          <p:nvPr/>
        </p:nvCxnSpPr>
        <p:spPr>
          <a:xfrm flipH="1">
            <a:off x="5419918" y="5111037"/>
            <a:ext cx="565549" cy="424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flipH="1" flipV="1">
            <a:off x="6938444" y="5001503"/>
            <a:ext cx="45085" cy="140335"/>
          </a:xfrm>
          <a:prstGeom prst="curvedConnector3">
            <a:avLst>
              <a:gd name="adj1" fmla="val -49909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a:endCxn id="5" idx="6"/>
          </p:cNvCxnSpPr>
          <p:nvPr/>
        </p:nvCxnSpPr>
        <p:spPr>
          <a:xfrm rot="10800000" flipV="1">
            <a:off x="5481129" y="3287600"/>
            <a:ext cx="545540" cy="61442"/>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cxnSpLocks/>
            <a:stCxn id="5" idx="5"/>
          </p:cNvCxnSpPr>
          <p:nvPr/>
        </p:nvCxnSpPr>
        <p:spPr>
          <a:xfrm rot="5400000" flipH="1" flipV="1">
            <a:off x="5682362" y="3152347"/>
            <a:ext cx="10186" cy="708422"/>
          </a:xfrm>
          <a:prstGeom prst="curvedConnector4">
            <a:avLst>
              <a:gd name="adj1" fmla="val -47752"/>
              <a:gd name="adj2" fmla="val 60438"/>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cxnSpLocks/>
            <a:stCxn id="8" idx="5"/>
          </p:cNvCxnSpPr>
          <p:nvPr/>
        </p:nvCxnSpPr>
        <p:spPr>
          <a:xfrm rot="5400000" flipH="1" flipV="1">
            <a:off x="4041245" y="4989528"/>
            <a:ext cx="88458" cy="647866"/>
          </a:xfrm>
          <a:prstGeom prst="curvedConnector4">
            <a:avLst>
              <a:gd name="adj1" fmla="val -5498"/>
              <a:gd name="adj2" fmla="val 63075"/>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0800000" flipV="1">
            <a:off x="3930964" y="5134628"/>
            <a:ext cx="397106" cy="15011"/>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1478"/>
          <p:cNvSpPr txBox="1"/>
          <p:nvPr/>
        </p:nvSpPr>
        <p:spPr>
          <a:xfrm>
            <a:off x="2075497" y="2649637"/>
            <a:ext cx="316865" cy="413154"/>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a </a:t>
            </a:r>
            <a:endParaRPr lang="en-US" sz="2400" dirty="0">
              <a:effectLst/>
              <a:latin typeface="Courier New" panose="02070309020205020404" pitchFamily="49" charset="0"/>
              <a:ea typeface="SimSun" panose="02010600030101010101" pitchFamily="2" charset="-122"/>
            </a:endParaRPr>
          </a:p>
        </p:txBody>
      </p:sp>
      <p:sp>
        <p:nvSpPr>
          <p:cNvPr id="40" name="Text Box 1481"/>
          <p:cNvSpPr txBox="1"/>
          <p:nvPr/>
        </p:nvSpPr>
        <p:spPr>
          <a:xfrm>
            <a:off x="3287734" y="2709004"/>
            <a:ext cx="316865" cy="378906"/>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a:effectLst/>
                <a:latin typeface="Times New Roman" panose="02020603050405020304" pitchFamily="18" charset="0"/>
                <a:ea typeface="SimSun" panose="02010600030101010101" pitchFamily="2" charset="-122"/>
              </a:rPr>
              <a:t>b </a:t>
            </a:r>
            <a:endParaRPr lang="en-US" sz="2000">
              <a:effectLst/>
              <a:latin typeface="Courier New" panose="02070309020205020404" pitchFamily="49" charset="0"/>
              <a:ea typeface="SimSun" panose="02010600030101010101" pitchFamily="2" charset="-122"/>
            </a:endParaRPr>
          </a:p>
        </p:txBody>
      </p:sp>
      <p:sp>
        <p:nvSpPr>
          <p:cNvPr id="41" name="Text Box 1484"/>
          <p:cNvSpPr txBox="1"/>
          <p:nvPr/>
        </p:nvSpPr>
        <p:spPr>
          <a:xfrm>
            <a:off x="1102936" y="3830819"/>
            <a:ext cx="378236" cy="47910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e</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p:txBody>
      </p:sp>
      <p:sp>
        <p:nvSpPr>
          <p:cNvPr id="10" name="Text Box 1487"/>
          <p:cNvSpPr txBox="1">
            <a:spLocks noChangeArrowheads="1"/>
          </p:cNvSpPr>
          <p:nvPr/>
        </p:nvSpPr>
        <p:spPr bwMode="auto">
          <a:xfrm>
            <a:off x="4657058" y="5443127"/>
            <a:ext cx="486410" cy="457293"/>
          </a:xfrm>
          <a:prstGeom prst="rect">
            <a:avLst/>
          </a:prstGeom>
          <a:solidFill>
            <a:srgbClr val="D9D9D9"/>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a:t>
            </a:r>
            <a:endParaRPr kumimoji="0" lang="en-US" altLang="zh-CN" sz="2000" b="0" i="0" u="none" strike="noStrike" cap="none" normalizeH="0" baseline="0">
              <a:ln>
                <a:noFill/>
              </a:ln>
              <a:solidFill>
                <a:schemeClr val="tx1"/>
              </a:solidFill>
              <a:effectLst/>
              <a:latin typeface="Arial" panose="020B0604020202020204" pitchFamily="34" charset="0"/>
            </a:endParaRPr>
          </a:p>
        </p:txBody>
      </p:sp>
      <p:sp>
        <p:nvSpPr>
          <p:cNvPr id="43" name="Text Box 1490"/>
          <p:cNvSpPr txBox="1"/>
          <p:nvPr/>
        </p:nvSpPr>
        <p:spPr>
          <a:xfrm>
            <a:off x="3354705" y="5518785"/>
            <a:ext cx="434870" cy="381635"/>
          </a:xfrm>
          <a:prstGeom prst="rect">
            <a:avLst/>
          </a:prstGeom>
          <a:solidFill>
            <a:sysClr val="window" lastClr="FFFFFF">
              <a:lumMod val="85000"/>
            </a:sysClr>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f </a:t>
            </a:r>
            <a:endParaRPr lang="en-US" sz="2000" dirty="0">
              <a:effectLst/>
              <a:latin typeface="Courier New" panose="02070309020205020404" pitchFamily="49" charset="0"/>
              <a:ea typeface="SimSun" panose="02010600030101010101" pitchFamily="2" charset="-122"/>
            </a:endParaRPr>
          </a:p>
        </p:txBody>
      </p:sp>
      <p:sp>
        <p:nvSpPr>
          <p:cNvPr id="44" name="Text Box 1493"/>
          <p:cNvSpPr txBox="1"/>
          <p:nvPr/>
        </p:nvSpPr>
        <p:spPr>
          <a:xfrm>
            <a:off x="6245971" y="5384707"/>
            <a:ext cx="436815" cy="439603"/>
          </a:xfrm>
          <a:prstGeom prst="rect">
            <a:avLst/>
          </a:prstGeom>
          <a:solidFill>
            <a:sysClr val="window" lastClr="FFFFFF">
              <a:lumMod val="85000"/>
            </a:sysClr>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h </a:t>
            </a:r>
            <a:endParaRPr lang="en-US" sz="2000" dirty="0">
              <a:effectLst/>
              <a:latin typeface="Courier New" panose="02070309020205020404" pitchFamily="49" charset="0"/>
              <a:ea typeface="SimSun" panose="02010600030101010101" pitchFamily="2" charset="-122"/>
            </a:endParaRPr>
          </a:p>
        </p:txBody>
      </p:sp>
      <p:sp>
        <p:nvSpPr>
          <p:cNvPr id="45" name="Text Box 1496"/>
          <p:cNvSpPr txBox="1"/>
          <p:nvPr/>
        </p:nvSpPr>
        <p:spPr>
          <a:xfrm>
            <a:off x="6136850" y="2713038"/>
            <a:ext cx="311499" cy="41614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d </a:t>
            </a:r>
            <a:endParaRPr lang="en-US" sz="2000" dirty="0">
              <a:effectLst/>
              <a:latin typeface="Courier New" panose="02070309020205020404" pitchFamily="49" charset="0"/>
              <a:ea typeface="SimSun" panose="02010600030101010101" pitchFamily="2" charset="-122"/>
            </a:endParaRPr>
          </a:p>
        </p:txBody>
      </p:sp>
      <p:sp>
        <p:nvSpPr>
          <p:cNvPr id="46" name="Text Box 1499"/>
          <p:cNvSpPr txBox="1"/>
          <p:nvPr/>
        </p:nvSpPr>
        <p:spPr>
          <a:xfrm>
            <a:off x="4942951" y="2711703"/>
            <a:ext cx="347870" cy="37620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c </a:t>
            </a:r>
            <a:endParaRPr lang="en-US" sz="2000" dirty="0">
              <a:effectLst/>
              <a:latin typeface="Courier New" panose="02070309020205020404" pitchFamily="49" charset="0"/>
              <a:ea typeface="SimSun" panose="02010600030101010101" pitchFamily="2" charset="-122"/>
            </a:endParaRPr>
          </a:p>
        </p:txBody>
      </p:sp>
      <p:sp>
        <p:nvSpPr>
          <p:cNvPr id="11" name="Rectangle 4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9"/>
          <p:cNvSpPr>
            <a:spLocks noChangeArrowheads="1"/>
          </p:cNvSpPr>
          <p:nvPr/>
        </p:nvSpPr>
        <p:spPr bwMode="auto">
          <a:xfrm>
            <a:off x="0" y="511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5" name="Rectangle 51"/>
          <p:cNvSpPr>
            <a:spLocks noChangeArrowheads="1"/>
          </p:cNvSpPr>
          <p:nvPr/>
        </p:nvSpPr>
        <p:spPr bwMode="auto">
          <a:xfrm>
            <a:off x="0" y="565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6" name="Rectangle 53"/>
          <p:cNvSpPr>
            <a:spLocks noChangeArrowheads="1"/>
          </p:cNvSpPr>
          <p:nvPr/>
        </p:nvSpPr>
        <p:spPr bwMode="auto">
          <a:xfrm>
            <a:off x="0" y="7413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2" name="Rectangle 62"/>
          <p:cNvSpPr>
            <a:spLocks noChangeArrowheads="1"/>
          </p:cNvSpPr>
          <p:nvPr/>
        </p:nvSpPr>
        <p:spPr bwMode="auto">
          <a:xfrm>
            <a:off x="1734531" y="1707506"/>
            <a:ext cx="22336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Figure 3.23</a:t>
            </a:r>
            <a:r>
              <a:rPr kumimoji="0" lang="en-US" altLang="en-US" sz="2400"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en-US" sz="2400" i="0" u="none" strike="noStrike" cap="none" normalizeH="0" baseline="0" dirty="0">
              <a:ln>
                <a:noFill/>
              </a:ln>
              <a:solidFill>
                <a:schemeClr val="tx1"/>
              </a:solidFill>
              <a:effectLst/>
            </a:endParaRPr>
          </a:p>
        </p:txBody>
      </p:sp>
      <p:sp>
        <p:nvSpPr>
          <p:cNvPr id="23" name="Rectangle 63"/>
          <p:cNvSpPr>
            <a:spLocks noChangeArrowheads="1"/>
          </p:cNvSpPr>
          <p:nvPr/>
        </p:nvSpPr>
        <p:spPr bwMode="auto">
          <a:xfrm>
            <a:off x="0" y="21669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Rectangle 69"/>
          <p:cNvSpPr>
            <a:spLocks noChangeArrowheads="1"/>
          </p:cNvSpPr>
          <p:nvPr/>
        </p:nvSpPr>
        <p:spPr bwMode="auto">
          <a:xfrm>
            <a:off x="0" y="2343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169" name="Rectangle 73"/>
          <p:cNvSpPr>
            <a:spLocks noChangeArrowheads="1"/>
          </p:cNvSpPr>
          <p:nvPr/>
        </p:nvSpPr>
        <p:spPr bwMode="auto">
          <a:xfrm>
            <a:off x="0" y="2695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7625191" y="987708"/>
            <a:ext cx="4100659" cy="5416868"/>
          </a:xfrm>
          <a:prstGeom prst="rect">
            <a:avLst/>
          </a:prstGeom>
          <a:noFill/>
        </p:spPr>
        <p:txBody>
          <a:bodyPr wrap="square" rtlCol="0">
            <a:spAutoFit/>
          </a:bodyPr>
          <a:lstStyle/>
          <a:p>
            <a:pPr marL="457200" indent="-457200">
              <a:spcAft>
                <a:spcPts val="1200"/>
              </a:spcAft>
              <a:buAutoNum type="alphaLcParenBoth" startAt="2"/>
            </a:pPr>
            <a:r>
              <a:rPr lang="en-US" sz="2400" dirty="0">
                <a:latin typeface="Times New Roman" panose="02020603050405020304" pitchFamily="18" charset="0"/>
                <a:ea typeface="SimSun" panose="02010600030101010101" pitchFamily="2" charset="-122"/>
              </a:rPr>
              <a:t>The graph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 the transpose of G, with the depth-first forest computed in line 3 of Strongly-Connected-Components shown and tree edges shaded. </a:t>
            </a:r>
          </a:p>
          <a:p>
            <a:pPr marL="461963">
              <a:spcAft>
                <a:spcPts val="1200"/>
              </a:spcAft>
            </a:pPr>
            <a:r>
              <a:rPr lang="en-US" sz="2400" dirty="0">
                <a:latin typeface="Times New Roman" panose="02020603050405020304" pitchFamily="18" charset="0"/>
                <a:ea typeface="SimSun" panose="02010600030101010101" pitchFamily="2" charset="-122"/>
              </a:rPr>
              <a:t>Each strongly connect component corresponds to one depth-first tree. Vertices a, c, f and h, which are white shaped, are the roots of the depth-first trees produced by the depth-first search of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p:txBody>
      </p:sp>
      <p:pic>
        <p:nvPicPr>
          <p:cNvPr id="52" name="Picture 51" descr="Image result for smiley face images">
            <a:extLst>
              <a:ext uri="{FF2B5EF4-FFF2-40B4-BE49-F238E27FC236}">
                <a16:creationId xmlns:a16="http://schemas.microsoft.com/office/drawing/2014/main" id="{8EADC37C-C5AB-4D40-B2AE-49216BA19A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83" y="115565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A5FA255B-7AF0-4BB2-82A3-C8F7F400FE84}"/>
              </a:ext>
            </a:extLst>
          </p:cNvPr>
          <p:cNvSpPr/>
          <p:nvPr/>
        </p:nvSpPr>
        <p:spPr>
          <a:xfrm>
            <a:off x="1106920" y="388285"/>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Tree>
    <p:extLst>
      <p:ext uri="{BB962C8B-B14F-4D97-AF65-F5344CB8AC3E}">
        <p14:creationId xmlns:p14="http://schemas.microsoft.com/office/powerpoint/2010/main" val="357814137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Card 12"/>
          <p:cNvSpPr/>
          <p:nvPr/>
        </p:nvSpPr>
        <p:spPr>
          <a:xfrm rot="10800000">
            <a:off x="1143557" y="2308595"/>
            <a:ext cx="2824616" cy="2252980"/>
          </a:xfrm>
          <a:prstGeom prst="flowChartPunchedCard">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Oval 1449"/>
          <p:cNvSpPr>
            <a:spLocks noChangeArrowheads="1"/>
          </p:cNvSpPr>
          <p:nvPr/>
        </p:nvSpPr>
        <p:spPr bwMode="auto">
          <a:xfrm>
            <a:off x="1439167" y="3101780"/>
            <a:ext cx="1089613" cy="475317"/>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3" name="Oval 1450"/>
          <p:cNvSpPr>
            <a:spLocks noChangeArrowheads="1"/>
          </p:cNvSpPr>
          <p:nvPr/>
        </p:nvSpPr>
        <p:spPr bwMode="auto">
          <a:xfrm>
            <a:off x="2779197" y="3119077"/>
            <a:ext cx="1103294" cy="535305"/>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4" name="Oval 1451"/>
          <p:cNvSpPr>
            <a:spLocks noChangeArrowheads="1"/>
          </p:cNvSpPr>
          <p:nvPr/>
        </p:nvSpPr>
        <p:spPr bwMode="auto">
          <a:xfrm>
            <a:off x="1521792" y="3853901"/>
            <a:ext cx="1171509" cy="501572"/>
          </a:xfrm>
          <a:prstGeom prst="ellipse">
            <a:avLst/>
          </a:prstGeom>
          <a:solidFill>
            <a:schemeClr val="accent1">
              <a:lumMod val="75000"/>
            </a:schemeClr>
          </a:solidFill>
          <a:ln w="6350">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17" name="Oval 16"/>
          <p:cNvSpPr/>
          <p:nvPr/>
        </p:nvSpPr>
        <p:spPr>
          <a:xfrm>
            <a:off x="4380230" y="2582864"/>
            <a:ext cx="2821848" cy="1376362"/>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1453"/>
          <p:cNvSpPr>
            <a:spLocks noChangeArrowheads="1"/>
          </p:cNvSpPr>
          <p:nvPr/>
        </p:nvSpPr>
        <p:spPr bwMode="auto">
          <a:xfrm>
            <a:off x="4495428" y="3137054"/>
            <a:ext cx="1009823" cy="459929"/>
          </a:xfrm>
          <a:prstGeom prst="ellipse">
            <a:avLst/>
          </a:prstGeom>
          <a:solidFill>
            <a:schemeClr val="bg1"/>
          </a:solidFill>
          <a:ln w="19050">
            <a:solidFill>
              <a:schemeClr val="accent4">
                <a:lumMod val="75000"/>
              </a:schemeClr>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6" name="Oval 1454"/>
          <p:cNvSpPr>
            <a:spLocks noChangeArrowheads="1"/>
          </p:cNvSpPr>
          <p:nvPr/>
        </p:nvSpPr>
        <p:spPr bwMode="auto">
          <a:xfrm>
            <a:off x="5984050" y="3167423"/>
            <a:ext cx="1142110" cy="486959"/>
          </a:xfrm>
          <a:prstGeom prst="ellipse">
            <a:avLst/>
          </a:prstGeom>
          <a:solidFill>
            <a:schemeClr val="accent1">
              <a:lumMod val="75000"/>
            </a:schemeClr>
          </a:solidFill>
          <a:ln w="31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20" name="Oval 19"/>
          <p:cNvSpPr/>
          <p:nvPr/>
        </p:nvSpPr>
        <p:spPr>
          <a:xfrm>
            <a:off x="2555513" y="4432758"/>
            <a:ext cx="3128328" cy="1672944"/>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21" name="Oval 20"/>
          <p:cNvSpPr/>
          <p:nvPr/>
        </p:nvSpPr>
        <p:spPr>
          <a:xfrm>
            <a:off x="5857875" y="4561575"/>
            <a:ext cx="1344203" cy="943240"/>
          </a:xfrm>
          <a:prstGeom prst="ellipse">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1457"/>
          <p:cNvSpPr>
            <a:spLocks noChangeArrowheads="1"/>
          </p:cNvSpPr>
          <p:nvPr/>
        </p:nvSpPr>
        <p:spPr bwMode="auto">
          <a:xfrm>
            <a:off x="5985467" y="4857535"/>
            <a:ext cx="998062" cy="507003"/>
          </a:xfrm>
          <a:prstGeom prst="ellipse">
            <a:avLst/>
          </a:prstGeom>
          <a:solidFill>
            <a:schemeClr val="bg1"/>
          </a:solidFill>
          <a:ln>
            <a:solidFill>
              <a:schemeClr val="accent4">
                <a:lumMod val="75000"/>
              </a:schemeClr>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400" b="1" i="0" u="none" strike="noStrike" cap="none" normalizeH="0" baseline="0" dirty="0">
              <a:ln>
                <a:noFill/>
              </a:ln>
              <a:solidFill>
                <a:schemeClr val="tx1"/>
              </a:solidFill>
              <a:effectLst/>
              <a:latin typeface="Arial" panose="020B0604020202020204" pitchFamily="34" charset="0"/>
            </a:endParaRPr>
          </a:p>
        </p:txBody>
      </p:sp>
      <p:sp>
        <p:nvSpPr>
          <p:cNvPr id="8" name="Oval 1458"/>
          <p:cNvSpPr>
            <a:spLocks noChangeArrowheads="1"/>
          </p:cNvSpPr>
          <p:nvPr/>
        </p:nvSpPr>
        <p:spPr bwMode="auto">
          <a:xfrm>
            <a:off x="2774073" y="4900930"/>
            <a:ext cx="1156891" cy="535128"/>
          </a:xfrm>
          <a:prstGeom prst="ellipse">
            <a:avLst/>
          </a:prstGeom>
          <a:solidFill>
            <a:schemeClr val="accent5">
              <a:lumMod val="75000"/>
            </a:schemeClr>
          </a:solidFill>
          <a:ln w="31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
        <p:nvSpPr>
          <p:cNvPr id="9" name="Oval 1459"/>
          <p:cNvSpPr>
            <a:spLocks noChangeArrowheads="1"/>
          </p:cNvSpPr>
          <p:nvPr/>
        </p:nvSpPr>
        <p:spPr bwMode="auto">
          <a:xfrm>
            <a:off x="4328070" y="4870908"/>
            <a:ext cx="1091848" cy="565149"/>
          </a:xfrm>
          <a:prstGeom prst="ellipse">
            <a:avLst/>
          </a:prstGeom>
          <a:solidFill>
            <a:schemeClr val="bg1"/>
          </a:solidFill>
          <a:ln w="28575">
            <a:solidFill>
              <a:schemeClr val="accent2"/>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cxnSp>
        <p:nvCxnSpPr>
          <p:cNvPr id="25" name="Straight Arrow Connector 24"/>
          <p:cNvCxnSpPr>
            <a:stCxn id="2" idx="4"/>
            <a:endCxn id="4" idx="0"/>
          </p:cNvCxnSpPr>
          <p:nvPr/>
        </p:nvCxnSpPr>
        <p:spPr>
          <a:xfrm>
            <a:off x="1983974" y="3577097"/>
            <a:ext cx="123573" cy="2768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2695316" y="3680312"/>
            <a:ext cx="624608" cy="4450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endCxn id="2" idx="6"/>
          </p:cNvCxnSpPr>
          <p:nvPr/>
        </p:nvCxnSpPr>
        <p:spPr>
          <a:xfrm flipH="1" flipV="1">
            <a:off x="2528780" y="3339439"/>
            <a:ext cx="238342" cy="711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1"/>
            <a:endCxn id="4" idx="5"/>
          </p:cNvCxnSpPr>
          <p:nvPr/>
        </p:nvCxnSpPr>
        <p:spPr>
          <a:xfrm flipH="1" flipV="1">
            <a:off x="2521737" y="4282019"/>
            <a:ext cx="421759" cy="6972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0"/>
            <a:endCxn id="3" idx="4"/>
          </p:cNvCxnSpPr>
          <p:nvPr/>
        </p:nvCxnSpPr>
        <p:spPr>
          <a:xfrm flipH="1" flipV="1">
            <a:off x="3330844" y="3654382"/>
            <a:ext cx="21675" cy="12465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2"/>
            <a:endCxn id="3" idx="6"/>
          </p:cNvCxnSpPr>
          <p:nvPr/>
        </p:nvCxnSpPr>
        <p:spPr>
          <a:xfrm flipH="1">
            <a:off x="3882491" y="3367019"/>
            <a:ext cx="612937" cy="197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0"/>
            <a:endCxn id="5" idx="4"/>
          </p:cNvCxnSpPr>
          <p:nvPr/>
        </p:nvCxnSpPr>
        <p:spPr>
          <a:xfrm flipV="1">
            <a:off x="4873994" y="3596983"/>
            <a:ext cx="126346" cy="12739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0"/>
            <a:endCxn id="6" idx="4"/>
          </p:cNvCxnSpPr>
          <p:nvPr/>
        </p:nvCxnSpPr>
        <p:spPr>
          <a:xfrm flipV="1">
            <a:off x="6484498" y="3654382"/>
            <a:ext cx="70607" cy="12031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a:endCxn id="9" idx="6"/>
          </p:cNvCxnSpPr>
          <p:nvPr/>
        </p:nvCxnSpPr>
        <p:spPr>
          <a:xfrm flipH="1">
            <a:off x="5419918" y="5111037"/>
            <a:ext cx="565549" cy="424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flipH="1" flipV="1">
            <a:off x="6938444" y="5001503"/>
            <a:ext cx="45085" cy="140335"/>
          </a:xfrm>
          <a:prstGeom prst="curvedConnector3">
            <a:avLst>
              <a:gd name="adj1" fmla="val -49909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a:endCxn id="5" idx="6"/>
          </p:cNvCxnSpPr>
          <p:nvPr/>
        </p:nvCxnSpPr>
        <p:spPr>
          <a:xfrm rot="10800000" flipV="1">
            <a:off x="5505251" y="3305577"/>
            <a:ext cx="545540" cy="61442"/>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a:off x="5466132" y="3440710"/>
            <a:ext cx="575534" cy="70862"/>
          </a:xfrm>
          <a:prstGeom prst="curved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cxnSpLocks/>
          </p:cNvCxnSpPr>
          <p:nvPr/>
        </p:nvCxnSpPr>
        <p:spPr>
          <a:xfrm flipV="1">
            <a:off x="3867922" y="5269232"/>
            <a:ext cx="541486" cy="20743"/>
          </a:xfrm>
          <a:prstGeom prst="curved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0800000" flipV="1">
            <a:off x="3930964" y="5134628"/>
            <a:ext cx="397106" cy="15011"/>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1478"/>
          <p:cNvSpPr txBox="1"/>
          <p:nvPr/>
        </p:nvSpPr>
        <p:spPr>
          <a:xfrm>
            <a:off x="2075497" y="2649637"/>
            <a:ext cx="316865" cy="413154"/>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a </a:t>
            </a:r>
            <a:endParaRPr lang="en-US" sz="2400" dirty="0">
              <a:effectLst/>
              <a:latin typeface="Courier New" panose="02070309020205020404" pitchFamily="49" charset="0"/>
              <a:ea typeface="SimSun" panose="02010600030101010101" pitchFamily="2" charset="-122"/>
            </a:endParaRPr>
          </a:p>
        </p:txBody>
      </p:sp>
      <p:sp>
        <p:nvSpPr>
          <p:cNvPr id="40" name="Text Box 1481"/>
          <p:cNvSpPr txBox="1"/>
          <p:nvPr/>
        </p:nvSpPr>
        <p:spPr>
          <a:xfrm>
            <a:off x="3287734" y="2709004"/>
            <a:ext cx="316865" cy="378906"/>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a:effectLst/>
                <a:latin typeface="Times New Roman" panose="02020603050405020304" pitchFamily="18" charset="0"/>
                <a:ea typeface="SimSun" panose="02010600030101010101" pitchFamily="2" charset="-122"/>
              </a:rPr>
              <a:t>b </a:t>
            </a:r>
            <a:endParaRPr lang="en-US" sz="2000">
              <a:effectLst/>
              <a:latin typeface="Courier New" panose="02070309020205020404" pitchFamily="49" charset="0"/>
              <a:ea typeface="SimSun" panose="02010600030101010101" pitchFamily="2" charset="-122"/>
            </a:endParaRPr>
          </a:p>
        </p:txBody>
      </p:sp>
      <p:sp>
        <p:nvSpPr>
          <p:cNvPr id="41" name="Text Box 1484"/>
          <p:cNvSpPr txBox="1"/>
          <p:nvPr/>
        </p:nvSpPr>
        <p:spPr>
          <a:xfrm>
            <a:off x="1102936" y="3830819"/>
            <a:ext cx="378236" cy="47910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e</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p:txBody>
      </p:sp>
      <p:sp>
        <p:nvSpPr>
          <p:cNvPr id="10" name="Text Box 1487"/>
          <p:cNvSpPr txBox="1">
            <a:spLocks noChangeArrowheads="1"/>
          </p:cNvSpPr>
          <p:nvPr/>
        </p:nvSpPr>
        <p:spPr bwMode="auto">
          <a:xfrm>
            <a:off x="4617181" y="5471630"/>
            <a:ext cx="486410" cy="457293"/>
          </a:xfrm>
          <a:prstGeom prst="rect">
            <a:avLst/>
          </a:prstGeom>
          <a:solidFill>
            <a:srgbClr val="D9D9D9"/>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a:t>
            </a:r>
            <a:endParaRPr kumimoji="0" lang="en-US" altLang="zh-CN" sz="2000" b="0" i="0" u="none" strike="noStrike" cap="none" normalizeH="0" baseline="0">
              <a:ln>
                <a:noFill/>
              </a:ln>
              <a:solidFill>
                <a:schemeClr val="tx1"/>
              </a:solidFill>
              <a:effectLst/>
              <a:latin typeface="Arial" panose="020B0604020202020204" pitchFamily="34" charset="0"/>
            </a:endParaRPr>
          </a:p>
        </p:txBody>
      </p:sp>
      <p:sp>
        <p:nvSpPr>
          <p:cNvPr id="43" name="Text Box 1490"/>
          <p:cNvSpPr txBox="1"/>
          <p:nvPr/>
        </p:nvSpPr>
        <p:spPr>
          <a:xfrm>
            <a:off x="3354705" y="5518785"/>
            <a:ext cx="434870" cy="381635"/>
          </a:xfrm>
          <a:prstGeom prst="rect">
            <a:avLst/>
          </a:prstGeom>
          <a:solidFill>
            <a:sysClr val="window" lastClr="FFFFFF">
              <a:lumMod val="85000"/>
            </a:sysClr>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f </a:t>
            </a:r>
            <a:endParaRPr lang="en-US" sz="2000" dirty="0">
              <a:effectLst/>
              <a:latin typeface="Courier New" panose="02070309020205020404" pitchFamily="49" charset="0"/>
              <a:ea typeface="SimSun" panose="02010600030101010101" pitchFamily="2" charset="-122"/>
            </a:endParaRPr>
          </a:p>
        </p:txBody>
      </p:sp>
      <p:sp>
        <p:nvSpPr>
          <p:cNvPr id="44" name="Text Box 1493"/>
          <p:cNvSpPr txBox="1"/>
          <p:nvPr/>
        </p:nvSpPr>
        <p:spPr>
          <a:xfrm>
            <a:off x="6245971" y="5384707"/>
            <a:ext cx="436815" cy="439603"/>
          </a:xfrm>
          <a:prstGeom prst="rect">
            <a:avLst/>
          </a:prstGeom>
          <a:solidFill>
            <a:sysClr val="window" lastClr="FFFFFF">
              <a:lumMod val="85000"/>
            </a:sysClr>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h </a:t>
            </a:r>
            <a:endParaRPr lang="en-US" sz="2000" dirty="0">
              <a:effectLst/>
              <a:latin typeface="Courier New" panose="02070309020205020404" pitchFamily="49" charset="0"/>
              <a:ea typeface="SimSun" panose="02010600030101010101" pitchFamily="2" charset="-122"/>
            </a:endParaRPr>
          </a:p>
        </p:txBody>
      </p:sp>
      <p:sp>
        <p:nvSpPr>
          <p:cNvPr id="45" name="Text Box 1496"/>
          <p:cNvSpPr txBox="1"/>
          <p:nvPr/>
        </p:nvSpPr>
        <p:spPr>
          <a:xfrm>
            <a:off x="6136850" y="2713038"/>
            <a:ext cx="311499" cy="41614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d </a:t>
            </a:r>
            <a:endParaRPr lang="en-US" sz="2000" dirty="0">
              <a:effectLst/>
              <a:latin typeface="Courier New" panose="02070309020205020404" pitchFamily="49" charset="0"/>
              <a:ea typeface="SimSun" panose="02010600030101010101" pitchFamily="2" charset="-122"/>
            </a:endParaRPr>
          </a:p>
        </p:txBody>
      </p:sp>
      <p:sp>
        <p:nvSpPr>
          <p:cNvPr id="46" name="Text Box 1499"/>
          <p:cNvSpPr txBox="1"/>
          <p:nvPr/>
        </p:nvSpPr>
        <p:spPr>
          <a:xfrm>
            <a:off x="4942951" y="2711703"/>
            <a:ext cx="347870" cy="376207"/>
          </a:xfrm>
          <a:prstGeom prst="rect">
            <a:avLst/>
          </a:prstGeom>
          <a:solidFill>
            <a:schemeClr val="bg1">
              <a:lumMod val="85000"/>
            </a:schemeClr>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c </a:t>
            </a:r>
            <a:endParaRPr lang="en-US" sz="2000" dirty="0">
              <a:effectLst/>
              <a:latin typeface="Courier New" panose="02070309020205020404" pitchFamily="49" charset="0"/>
              <a:ea typeface="SimSun" panose="02010600030101010101" pitchFamily="2" charset="-122"/>
            </a:endParaRPr>
          </a:p>
        </p:txBody>
      </p:sp>
      <p:sp>
        <p:nvSpPr>
          <p:cNvPr id="14" name="Rectangle 49"/>
          <p:cNvSpPr>
            <a:spLocks noChangeArrowheads="1"/>
          </p:cNvSpPr>
          <p:nvPr/>
        </p:nvSpPr>
        <p:spPr bwMode="auto">
          <a:xfrm>
            <a:off x="0" y="511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5" name="Rectangle 51"/>
          <p:cNvSpPr>
            <a:spLocks noChangeArrowheads="1"/>
          </p:cNvSpPr>
          <p:nvPr/>
        </p:nvSpPr>
        <p:spPr bwMode="auto">
          <a:xfrm>
            <a:off x="0" y="565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6" name="Rectangle 53"/>
          <p:cNvSpPr>
            <a:spLocks noChangeArrowheads="1"/>
          </p:cNvSpPr>
          <p:nvPr/>
        </p:nvSpPr>
        <p:spPr bwMode="auto">
          <a:xfrm>
            <a:off x="0" y="7413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2" name="Rectangle 62"/>
          <p:cNvSpPr>
            <a:spLocks noChangeArrowheads="1"/>
          </p:cNvSpPr>
          <p:nvPr/>
        </p:nvSpPr>
        <p:spPr bwMode="auto">
          <a:xfrm>
            <a:off x="1328247" y="1387244"/>
            <a:ext cx="47225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Figure 3.23(b)</a:t>
            </a:r>
            <a:r>
              <a:rPr lang="en-US" sz="2400" dirty="0">
                <a:latin typeface="Times New Roman" panose="02020603050405020304" pitchFamily="18" charset="0"/>
                <a:ea typeface="SimSun" panose="02010600030101010101" pitchFamily="2" charset="-122"/>
              </a:rPr>
              <a:t> The graph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 the transpose of G. DFS traversal on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 </a:t>
            </a:r>
            <a:endParaRPr kumimoji="0" lang="en-US" altLang="en-US" sz="2400" b="0" i="0" u="none" strike="noStrike" cap="none" normalizeH="0" baseline="0" dirty="0">
              <a:ln>
                <a:noFill/>
              </a:ln>
              <a:solidFill>
                <a:schemeClr val="tx1"/>
              </a:solidFill>
              <a:effectLst/>
            </a:endParaRPr>
          </a:p>
        </p:txBody>
      </p:sp>
      <p:sp>
        <p:nvSpPr>
          <p:cNvPr id="23" name="Rectangle 63"/>
          <p:cNvSpPr>
            <a:spLocks noChangeArrowheads="1"/>
          </p:cNvSpPr>
          <p:nvPr/>
        </p:nvSpPr>
        <p:spPr bwMode="auto">
          <a:xfrm>
            <a:off x="0" y="21669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Rectangle 69"/>
          <p:cNvSpPr>
            <a:spLocks noChangeArrowheads="1"/>
          </p:cNvSpPr>
          <p:nvPr/>
        </p:nvSpPr>
        <p:spPr bwMode="auto">
          <a:xfrm>
            <a:off x="0" y="2343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169" name="Rectangle 73"/>
          <p:cNvSpPr>
            <a:spLocks noChangeArrowheads="1"/>
          </p:cNvSpPr>
          <p:nvPr/>
        </p:nvSpPr>
        <p:spPr bwMode="auto">
          <a:xfrm>
            <a:off x="0" y="2695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graphicFrame>
            <p:nvGraphicFramePr>
              <p:cNvPr id="49" name="Table 7167">
                <a:extLst>
                  <a:ext uri="{FF2B5EF4-FFF2-40B4-BE49-F238E27FC236}">
                    <a16:creationId xmlns:a16="http://schemas.microsoft.com/office/drawing/2014/main" id="{C47096D7-0B6E-4E75-BE3C-C13C8C1F0E2A}"/>
                  </a:ext>
                </a:extLst>
              </p:cNvPr>
              <p:cNvGraphicFramePr>
                <a:graphicFrameLocks noGrp="1"/>
              </p:cNvGraphicFramePr>
              <p:nvPr>
                <p:extLst>
                  <p:ext uri="{D42A27DB-BD31-4B8C-83A1-F6EECF244321}">
                    <p14:modId xmlns:p14="http://schemas.microsoft.com/office/powerpoint/2010/main" val="4200356974"/>
                  </p:ext>
                </p:extLst>
              </p:nvPr>
            </p:nvGraphicFramePr>
            <p:xfrm>
              <a:off x="8420948" y="352924"/>
              <a:ext cx="2655737" cy="3566160"/>
            </p:xfrm>
            <a:graphic>
              <a:graphicData uri="http://schemas.openxmlformats.org/drawingml/2006/table">
                <a:tbl>
                  <a:tblPr firstRow="1" bandRow="1">
                    <a:tableStyleId>{5C22544A-7EE6-4342-B048-85BDC9FD1C3A}</a:tableStyleId>
                  </a:tblPr>
                  <a:tblGrid>
                    <a:gridCol w="379391">
                      <a:extLst>
                        <a:ext uri="{9D8B030D-6E8A-4147-A177-3AD203B41FA5}">
                          <a16:colId xmlns:a16="http://schemas.microsoft.com/office/drawing/2014/main" val="1501395557"/>
                        </a:ext>
                      </a:extLst>
                    </a:gridCol>
                    <a:gridCol w="379391">
                      <a:extLst>
                        <a:ext uri="{9D8B030D-6E8A-4147-A177-3AD203B41FA5}">
                          <a16:colId xmlns:a16="http://schemas.microsoft.com/office/drawing/2014/main" val="1316556581"/>
                        </a:ext>
                      </a:extLst>
                    </a:gridCol>
                    <a:gridCol w="379391">
                      <a:extLst>
                        <a:ext uri="{9D8B030D-6E8A-4147-A177-3AD203B41FA5}">
                          <a16:colId xmlns:a16="http://schemas.microsoft.com/office/drawing/2014/main" val="4289341917"/>
                        </a:ext>
                      </a:extLst>
                    </a:gridCol>
                    <a:gridCol w="379391">
                      <a:extLst>
                        <a:ext uri="{9D8B030D-6E8A-4147-A177-3AD203B41FA5}">
                          <a16:colId xmlns:a16="http://schemas.microsoft.com/office/drawing/2014/main" val="1584541837"/>
                        </a:ext>
                      </a:extLst>
                    </a:gridCol>
                    <a:gridCol w="379391">
                      <a:extLst>
                        <a:ext uri="{9D8B030D-6E8A-4147-A177-3AD203B41FA5}">
                          <a16:colId xmlns:a16="http://schemas.microsoft.com/office/drawing/2014/main" val="4218682937"/>
                        </a:ext>
                      </a:extLst>
                    </a:gridCol>
                    <a:gridCol w="379391">
                      <a:extLst>
                        <a:ext uri="{9D8B030D-6E8A-4147-A177-3AD203B41FA5}">
                          <a16:colId xmlns:a16="http://schemas.microsoft.com/office/drawing/2014/main" val="3507071381"/>
                        </a:ext>
                      </a:extLst>
                    </a:gridCol>
                    <a:gridCol w="379391">
                      <a:extLst>
                        <a:ext uri="{9D8B030D-6E8A-4147-A177-3AD203B41FA5}">
                          <a16:colId xmlns:a16="http://schemas.microsoft.com/office/drawing/2014/main" val="2100418397"/>
                        </a:ext>
                      </a:extLst>
                    </a:gridCol>
                  </a:tblGrid>
                  <a:tr h="383197">
                    <a:tc gridSpan="7">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of </a:t>
                          </a:r>
                          <a:r>
                            <a:rPr lang="en-US" sz="2000" b="0" dirty="0">
                              <a:solidFill>
                                <a:srgbClr val="0033CC"/>
                              </a:solidFill>
                              <a:latin typeface="Times New Roman" panose="02020603050405020304" pitchFamily="18" charset="0"/>
                              <a:ea typeface="SimSun" panose="02010600030101010101" pitchFamily="2" charset="-122"/>
                            </a:rPr>
                            <a:t>G</a:t>
                          </a:r>
                          <a:r>
                            <a:rPr lang="en-US" sz="2000" b="0" baseline="30000" dirty="0">
                              <a:solidFill>
                                <a:srgbClr val="0033CC"/>
                              </a:solidFill>
                              <a:latin typeface="Times New Roman" panose="02020603050405020304" pitchFamily="18" charset="0"/>
                              <a:ea typeface="SimSun" panose="02010600030101010101" pitchFamily="2" charset="-122"/>
                            </a:rPr>
                            <a:t>T</a:t>
                          </a:r>
                          <a:endParaRPr lang="en-US" sz="2000" b="0" dirty="0">
                            <a:solidFill>
                              <a:srgbClr val="0033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879455"/>
                      </a:ext>
                    </a:extLst>
                  </a:tr>
                  <a:tr h="383197">
                    <a:tc>
                      <a:txBody>
                        <a:bodyPr/>
                        <a:lstStyle/>
                        <a:p>
                          <a:r>
                            <a:rPr lang="en-US" sz="20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5526635"/>
                      </a:ext>
                    </a:extLst>
                  </a:tr>
                  <a:tr h="383197">
                    <a:tc>
                      <a:txBody>
                        <a:bodyPr/>
                        <a:lstStyle/>
                        <a:p>
                          <a:r>
                            <a:rPr lang="en-US" sz="2000" dirty="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096772"/>
                      </a:ext>
                    </a:extLst>
                  </a:tr>
                  <a:tr h="383197">
                    <a:tc>
                      <a:txBody>
                        <a:bodyPr/>
                        <a:lstStyle/>
                        <a:p>
                          <a:r>
                            <a:rPr lang="en-US" sz="20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9467029"/>
                      </a:ext>
                    </a:extLst>
                  </a:tr>
                  <a:tr h="383197">
                    <a:tc>
                      <a:txBody>
                        <a:bodyPr/>
                        <a:lstStyle/>
                        <a:p>
                          <a:r>
                            <a:rPr lang="en-US" sz="20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0182606"/>
                      </a:ext>
                    </a:extLst>
                  </a:tr>
                  <a:tr h="383197">
                    <a:tc>
                      <a:txBody>
                        <a:bodyPr/>
                        <a:lstStyle/>
                        <a:p>
                          <a:r>
                            <a:rPr lang="en-US" sz="20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8862075"/>
                      </a:ext>
                    </a:extLst>
                  </a:tr>
                  <a:tr h="383197">
                    <a:tc>
                      <a:txBody>
                        <a:bodyPr/>
                        <a:lstStyle/>
                        <a:p>
                          <a:r>
                            <a:rPr lang="en-US" sz="2000" dirty="0">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0245079"/>
                      </a:ext>
                    </a:extLst>
                  </a:tr>
                  <a:tr h="383197">
                    <a:tc>
                      <a:txBody>
                        <a:bodyPr/>
                        <a:lstStyle/>
                        <a:p>
                          <a:r>
                            <a:rPr lang="en-US" sz="20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036513"/>
                      </a:ext>
                    </a:extLst>
                  </a:tr>
                  <a:tr h="383197">
                    <a:tc>
                      <a:txBody>
                        <a:bodyPr/>
                        <a:lstStyle/>
                        <a:p>
                          <a:r>
                            <a:rPr lang="en-US" sz="20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h</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9238597"/>
                      </a:ext>
                    </a:extLst>
                  </a:tr>
                </a:tbl>
              </a:graphicData>
            </a:graphic>
          </p:graphicFrame>
        </mc:Choice>
        <mc:Fallback>
          <p:graphicFrame>
            <p:nvGraphicFramePr>
              <p:cNvPr id="49" name="Table 7167">
                <a:extLst>
                  <a:ext uri="{FF2B5EF4-FFF2-40B4-BE49-F238E27FC236}">
                    <a16:creationId xmlns:a16="http://schemas.microsoft.com/office/drawing/2014/main" id="{C47096D7-0B6E-4E75-BE3C-C13C8C1F0E2A}"/>
                  </a:ext>
                </a:extLst>
              </p:cNvPr>
              <p:cNvGraphicFramePr>
                <a:graphicFrameLocks noGrp="1"/>
              </p:cNvGraphicFramePr>
              <p:nvPr>
                <p:extLst>
                  <p:ext uri="{D42A27DB-BD31-4B8C-83A1-F6EECF244321}">
                    <p14:modId xmlns:p14="http://schemas.microsoft.com/office/powerpoint/2010/main" val="4200356974"/>
                  </p:ext>
                </p:extLst>
              </p:nvPr>
            </p:nvGraphicFramePr>
            <p:xfrm>
              <a:off x="8420948" y="352924"/>
              <a:ext cx="2655737" cy="3566160"/>
            </p:xfrm>
            <a:graphic>
              <a:graphicData uri="http://schemas.openxmlformats.org/drawingml/2006/table">
                <a:tbl>
                  <a:tblPr firstRow="1" bandRow="1">
                    <a:tableStyleId>{5C22544A-7EE6-4342-B048-85BDC9FD1C3A}</a:tableStyleId>
                  </a:tblPr>
                  <a:tblGrid>
                    <a:gridCol w="379391">
                      <a:extLst>
                        <a:ext uri="{9D8B030D-6E8A-4147-A177-3AD203B41FA5}">
                          <a16:colId xmlns:a16="http://schemas.microsoft.com/office/drawing/2014/main" val="1501395557"/>
                        </a:ext>
                      </a:extLst>
                    </a:gridCol>
                    <a:gridCol w="379391">
                      <a:extLst>
                        <a:ext uri="{9D8B030D-6E8A-4147-A177-3AD203B41FA5}">
                          <a16:colId xmlns:a16="http://schemas.microsoft.com/office/drawing/2014/main" val="1316556581"/>
                        </a:ext>
                      </a:extLst>
                    </a:gridCol>
                    <a:gridCol w="379391">
                      <a:extLst>
                        <a:ext uri="{9D8B030D-6E8A-4147-A177-3AD203B41FA5}">
                          <a16:colId xmlns:a16="http://schemas.microsoft.com/office/drawing/2014/main" val="4289341917"/>
                        </a:ext>
                      </a:extLst>
                    </a:gridCol>
                    <a:gridCol w="379391">
                      <a:extLst>
                        <a:ext uri="{9D8B030D-6E8A-4147-A177-3AD203B41FA5}">
                          <a16:colId xmlns:a16="http://schemas.microsoft.com/office/drawing/2014/main" val="1584541837"/>
                        </a:ext>
                      </a:extLst>
                    </a:gridCol>
                    <a:gridCol w="379391">
                      <a:extLst>
                        <a:ext uri="{9D8B030D-6E8A-4147-A177-3AD203B41FA5}">
                          <a16:colId xmlns:a16="http://schemas.microsoft.com/office/drawing/2014/main" val="4218682937"/>
                        </a:ext>
                      </a:extLst>
                    </a:gridCol>
                    <a:gridCol w="379391">
                      <a:extLst>
                        <a:ext uri="{9D8B030D-6E8A-4147-A177-3AD203B41FA5}">
                          <a16:colId xmlns:a16="http://schemas.microsoft.com/office/drawing/2014/main" val="3507071381"/>
                        </a:ext>
                      </a:extLst>
                    </a:gridCol>
                    <a:gridCol w="379391">
                      <a:extLst>
                        <a:ext uri="{9D8B030D-6E8A-4147-A177-3AD203B41FA5}">
                          <a16:colId xmlns:a16="http://schemas.microsoft.com/office/drawing/2014/main" val="2100418397"/>
                        </a:ext>
                      </a:extLst>
                    </a:gridCol>
                  </a:tblGrid>
                  <a:tr h="396240">
                    <a:tc gridSpan="7">
                      <a:txBody>
                        <a:bodyPr/>
                        <a:lstStyle/>
                        <a:p>
                          <a:r>
                            <a:rPr lang="en-US" sz="2000" b="0" dirty="0">
                              <a:solidFill>
                                <a:schemeClr val="tx1"/>
                              </a:solidFill>
                              <a:latin typeface="Times New Roman" panose="02020603050405020304" pitchFamily="18" charset="0"/>
                              <a:cs typeface="Times New Roman" panose="02020603050405020304" pitchFamily="18" charset="0"/>
                            </a:rPr>
                            <a:t>Adjacency Lists of </a:t>
                          </a:r>
                          <a:r>
                            <a:rPr lang="en-US" sz="2000" b="0" dirty="0">
                              <a:solidFill>
                                <a:srgbClr val="0033CC"/>
                              </a:solidFill>
                              <a:latin typeface="Times New Roman" panose="02020603050405020304" pitchFamily="18" charset="0"/>
                              <a:ea typeface="SimSun" panose="02010600030101010101" pitchFamily="2" charset="-122"/>
                            </a:rPr>
                            <a:t>G</a:t>
                          </a:r>
                          <a:r>
                            <a:rPr lang="en-US" sz="2000" b="0" baseline="30000" dirty="0">
                              <a:solidFill>
                                <a:srgbClr val="0033CC"/>
                              </a:solidFill>
                              <a:latin typeface="Times New Roman" panose="02020603050405020304" pitchFamily="18" charset="0"/>
                              <a:ea typeface="SimSun" panose="02010600030101010101" pitchFamily="2" charset="-122"/>
                            </a:rPr>
                            <a:t>T</a:t>
                          </a:r>
                          <a:endParaRPr lang="en-US" sz="2000" b="0" dirty="0">
                            <a:solidFill>
                              <a:srgbClr val="0033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879455"/>
                      </a:ext>
                    </a:extLst>
                  </a:tr>
                  <a:tr h="396240">
                    <a:tc>
                      <a:txBody>
                        <a:bodyPr/>
                        <a:lstStyle/>
                        <a:p>
                          <a:r>
                            <a:rPr lang="en-US" sz="20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000" t="-107692" r="-498413" b="-729231"/>
                          </a:stretch>
                        </a:blipFill>
                      </a:tcPr>
                    </a:tc>
                    <a:tc>
                      <a:txBody>
                        <a:bodyPr/>
                        <a:lstStyle/>
                        <a:p>
                          <a:r>
                            <a:rPr lang="en-US" sz="2000" dirty="0">
                              <a:latin typeface="Times New Roman" panose="02020603050405020304" pitchFamily="18" charset="0"/>
                              <a:cs typeface="Times New Roman" panose="02020603050405020304" pitchFamily="18" charset="0"/>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5526635"/>
                      </a:ext>
                    </a:extLst>
                  </a:tr>
                  <a:tr h="396240">
                    <a:tc>
                      <a:txBody>
                        <a:bodyPr/>
                        <a:lstStyle/>
                        <a:p>
                          <a:r>
                            <a:rPr lang="en-US" sz="2000" dirty="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000" t="-207692" r="-498413" b="-629231"/>
                          </a:stretch>
                        </a:blipFill>
                      </a:tcPr>
                    </a:tc>
                    <a:tc>
                      <a:txBody>
                        <a:bodyPr/>
                        <a:lstStyle/>
                        <a:p>
                          <a:r>
                            <a:rPr lang="en-US" sz="2000" dirty="0">
                              <a:latin typeface="Times New Roman" panose="02020603050405020304" pitchFamily="18" charset="0"/>
                              <a:cs typeface="Times New Roman" panose="02020603050405020304" pitchFamily="18"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096772"/>
                      </a:ext>
                    </a:extLst>
                  </a:tr>
                  <a:tr h="396240">
                    <a:tc>
                      <a:txBody>
                        <a:bodyPr/>
                        <a:lstStyle/>
                        <a:p>
                          <a:r>
                            <a:rPr lang="en-US" sz="20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000" t="-307692" r="-498413" b="-529231"/>
                          </a:stretch>
                        </a:blipFill>
                      </a:tcPr>
                    </a:tc>
                    <a:tc>
                      <a:txBody>
                        <a:bodyPr/>
                        <a:lstStyle/>
                        <a:p>
                          <a:r>
                            <a:rPr lang="en-US" sz="2000" dirty="0">
                              <a:latin typeface="Times New Roman" panose="02020603050405020304" pitchFamily="18" charset="0"/>
                              <a:cs typeface="Times New Roman" panose="02020603050405020304" pitchFamily="18"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98413" t="-307692" r="-300000" b="-529231"/>
                          </a:stretch>
                        </a:blipFill>
                      </a:tcPr>
                    </a:tc>
                    <a:tc>
                      <a:txBody>
                        <a:bodyPr/>
                        <a:lstStyle/>
                        <a:p>
                          <a:r>
                            <a:rPr lang="en-US" sz="2000" dirty="0">
                              <a:latin typeface="Times New Roman" panose="02020603050405020304" pitchFamily="18" charset="0"/>
                              <a:cs typeface="Times New Roman" panose="02020603050405020304" pitchFamily="18"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9467029"/>
                      </a:ext>
                    </a:extLst>
                  </a:tr>
                  <a:tr h="396240">
                    <a:tc>
                      <a:txBody>
                        <a:bodyPr/>
                        <a:lstStyle/>
                        <a:p>
                          <a:r>
                            <a:rPr lang="en-US" sz="20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000" t="-401515" r="-498413" b="-421212"/>
                          </a:stretch>
                        </a:blipFill>
                      </a:tcPr>
                    </a:tc>
                    <a:tc>
                      <a:txBody>
                        <a:bodyPr/>
                        <a:lstStyle/>
                        <a:p>
                          <a:r>
                            <a:rPr lang="en-US" sz="2000" dirty="0">
                              <a:latin typeface="Times New Roman" panose="02020603050405020304" pitchFamily="18" charset="0"/>
                              <a:cs typeface="Times New Roman" panose="02020603050405020304" pitchFamily="18" charset="0"/>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0182606"/>
                      </a:ext>
                    </a:extLst>
                  </a:tr>
                  <a:tr h="396240">
                    <a:tc>
                      <a:txBody>
                        <a:bodyPr/>
                        <a:lstStyle/>
                        <a:p>
                          <a:r>
                            <a:rPr lang="en-US" sz="20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000" t="-509231" r="-498413" b="-327692"/>
                          </a:stretch>
                        </a:blipFill>
                      </a:tcPr>
                    </a:tc>
                    <a:tc>
                      <a:txBody>
                        <a:bodyPr/>
                        <a:lstStyle/>
                        <a:p>
                          <a:r>
                            <a:rPr lang="en-US" sz="2000" dirty="0">
                              <a:latin typeface="Times New Roman" panose="02020603050405020304" pitchFamily="18" charset="0"/>
                              <a:cs typeface="Times New Roman" panose="02020603050405020304" pitchFamily="18"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8862075"/>
                      </a:ext>
                    </a:extLst>
                  </a:tr>
                  <a:tr h="396240">
                    <a:tc>
                      <a:txBody>
                        <a:bodyPr/>
                        <a:lstStyle/>
                        <a:p>
                          <a:r>
                            <a:rPr lang="en-US" sz="2000" dirty="0">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000" t="-609231" r="-498413" b="-227692"/>
                          </a:stretch>
                        </a:blipFill>
                      </a:tcPr>
                    </a:tc>
                    <a:tc>
                      <a:txBody>
                        <a:bodyPr/>
                        <a:lstStyle/>
                        <a:p>
                          <a:r>
                            <a:rPr lang="en-US" sz="2000" dirty="0">
                              <a:latin typeface="Times New Roman" panose="02020603050405020304" pitchFamily="18" charset="0"/>
                              <a:cs typeface="Times New Roman" panose="02020603050405020304" pitchFamily="18"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98413" t="-609231" r="-300000" b="-227692"/>
                          </a:stretch>
                        </a:blipFill>
                      </a:tcPr>
                    </a:tc>
                    <a:tc>
                      <a:txBody>
                        <a:bodyPr/>
                        <a:lstStyle/>
                        <a:p>
                          <a:r>
                            <a:rPr lang="en-US" sz="2000" dirty="0">
                              <a:latin typeface="Times New Roman" panose="02020603050405020304" pitchFamily="18" charset="0"/>
                              <a:cs typeface="Times New Roman" panose="02020603050405020304" pitchFamily="18" charset="0"/>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96825" t="-609231" r="-101587" b="-227692"/>
                          </a:stretch>
                        </a:blipFill>
                      </a:tcPr>
                    </a:tc>
                    <a:tc>
                      <a:txBody>
                        <a:bodyPr/>
                        <a:lstStyle/>
                        <a:p>
                          <a:r>
                            <a:rPr lang="en-US" sz="2000" dirty="0">
                              <a:latin typeface="Times New Roman" panose="02020603050405020304" pitchFamily="18" charset="0"/>
                              <a:cs typeface="Times New Roman" panose="02020603050405020304" pitchFamily="18" charset="0"/>
                            </a:rPr>
                            <a:t>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0245079"/>
                      </a:ext>
                    </a:extLst>
                  </a:tr>
                  <a:tr h="396240">
                    <a:tc>
                      <a:txBody>
                        <a:bodyPr/>
                        <a:lstStyle/>
                        <a:p>
                          <a:r>
                            <a:rPr lang="en-US" sz="20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0000" t="-709231" r="-498413" b="-127692"/>
                          </a:stretch>
                        </a:blipFill>
                      </a:tcPr>
                    </a:tc>
                    <a:tc>
                      <a:txBody>
                        <a:bodyPr/>
                        <a:lstStyle/>
                        <a:p>
                          <a:r>
                            <a:rPr lang="en-US" sz="2000" dirty="0">
                              <a:latin typeface="Times New Roman" panose="02020603050405020304" pitchFamily="18" charset="0"/>
                              <a:cs typeface="Times New Roman" panose="02020603050405020304" pitchFamily="18" charset="0"/>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98413" t="-709231" r="-300000" b="-127692"/>
                          </a:stretch>
                        </a:blipFill>
                      </a:tcPr>
                    </a:tc>
                    <a:tc>
                      <a:txBody>
                        <a:bodyPr/>
                        <a:lstStyle/>
                        <a:p>
                          <a:r>
                            <a:rPr lang="en-US" sz="2000" dirty="0">
                              <a:latin typeface="Times New Roman" panose="02020603050405020304" pitchFamily="18" charset="0"/>
                              <a:cs typeface="Times New Roman" panose="02020603050405020304" pitchFamily="18"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036513"/>
                      </a:ext>
                    </a:extLst>
                  </a:tr>
                  <a:tr h="396240">
                    <a:tc>
                      <a:txBody>
                        <a:bodyPr/>
                        <a:lstStyle/>
                        <a:p>
                          <a:r>
                            <a:rPr lang="en-US" sz="20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000" t="-809231" r="-498413" b="-27692"/>
                          </a:stretch>
                        </a:blipFill>
                      </a:tcPr>
                    </a:tc>
                    <a:tc>
                      <a:txBody>
                        <a:bodyPr/>
                        <a:lstStyle/>
                        <a:p>
                          <a:r>
                            <a:rPr lang="en-US" sz="2000" dirty="0">
                              <a:latin typeface="Times New Roman" panose="02020603050405020304" pitchFamily="18" charset="0"/>
                              <a:cs typeface="Times New Roman" panose="02020603050405020304" pitchFamily="18" charset="0"/>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98413" t="-809231" r="-300000" b="-27692"/>
                          </a:stretch>
                        </a:blipFill>
                      </a:tcPr>
                    </a:tc>
                    <a:tc>
                      <a:txBody>
                        <a:bodyPr/>
                        <a:lstStyle/>
                        <a:p>
                          <a:r>
                            <a:rPr lang="en-US" sz="2000" dirty="0">
                              <a:latin typeface="Times New Roman" panose="02020603050405020304" pitchFamily="18" charset="0"/>
                              <a:cs typeface="Times New Roman" panose="02020603050405020304" pitchFamily="18" charset="0"/>
                            </a:rPr>
                            <a:t>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6825" t="-809231" r="-101587" b="-27692"/>
                          </a:stretch>
                        </a:blipFill>
                      </a:tcPr>
                    </a:tc>
                    <a:tc>
                      <a:txBody>
                        <a:bodyPr/>
                        <a:lstStyle/>
                        <a:p>
                          <a:r>
                            <a:rPr lang="en-US" sz="2000" dirty="0">
                              <a:latin typeface="Times New Roman" panose="02020603050405020304" pitchFamily="18" charset="0"/>
                              <a:cs typeface="Times New Roman" panose="02020603050405020304" pitchFamily="18" charset="0"/>
                            </a:rPr>
                            <a:t>h</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9238597"/>
                      </a:ext>
                    </a:extLst>
                  </a:tr>
                </a:tbl>
              </a:graphicData>
            </a:graphic>
          </p:graphicFrame>
        </mc:Fallback>
      </mc:AlternateContent>
      <p:sp>
        <p:nvSpPr>
          <p:cNvPr id="50" name="Oval 49">
            <a:extLst>
              <a:ext uri="{FF2B5EF4-FFF2-40B4-BE49-F238E27FC236}">
                <a16:creationId xmlns:a16="http://schemas.microsoft.com/office/drawing/2014/main" id="{B4D09AB7-54D5-4A52-A101-39563EE9E84E}"/>
              </a:ext>
            </a:extLst>
          </p:cNvPr>
          <p:cNvSpPr/>
          <p:nvPr/>
        </p:nvSpPr>
        <p:spPr>
          <a:xfrm>
            <a:off x="8063385" y="4038011"/>
            <a:ext cx="352582" cy="359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51" name="Oval 50">
            <a:extLst>
              <a:ext uri="{FF2B5EF4-FFF2-40B4-BE49-F238E27FC236}">
                <a16:creationId xmlns:a16="http://schemas.microsoft.com/office/drawing/2014/main" id="{7DDFF9C6-F5CD-4384-88C0-7119302DCFE5}"/>
              </a:ext>
            </a:extLst>
          </p:cNvPr>
          <p:cNvSpPr/>
          <p:nvPr/>
        </p:nvSpPr>
        <p:spPr>
          <a:xfrm>
            <a:off x="8063385" y="4540166"/>
            <a:ext cx="352582" cy="359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a:t>
            </a:r>
          </a:p>
        </p:txBody>
      </p:sp>
      <p:sp>
        <p:nvSpPr>
          <p:cNvPr id="52" name="Oval 51">
            <a:extLst>
              <a:ext uri="{FF2B5EF4-FFF2-40B4-BE49-F238E27FC236}">
                <a16:creationId xmlns:a16="http://schemas.microsoft.com/office/drawing/2014/main" id="{4D047A1F-449D-4EBB-A0D0-6AA29619073C}"/>
              </a:ext>
            </a:extLst>
          </p:cNvPr>
          <p:cNvSpPr/>
          <p:nvPr/>
        </p:nvSpPr>
        <p:spPr>
          <a:xfrm>
            <a:off x="8063385" y="5023943"/>
            <a:ext cx="352582" cy="359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t>
            </a:r>
          </a:p>
        </p:txBody>
      </p:sp>
      <p:sp>
        <p:nvSpPr>
          <p:cNvPr id="53" name="Oval 52">
            <a:extLst>
              <a:ext uri="{FF2B5EF4-FFF2-40B4-BE49-F238E27FC236}">
                <a16:creationId xmlns:a16="http://schemas.microsoft.com/office/drawing/2014/main" id="{21AE6ACE-4CC8-4471-BFC5-C30821F755C7}"/>
              </a:ext>
            </a:extLst>
          </p:cNvPr>
          <p:cNvSpPr/>
          <p:nvPr/>
        </p:nvSpPr>
        <p:spPr>
          <a:xfrm>
            <a:off x="8823815" y="4844962"/>
            <a:ext cx="357129" cy="3643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54" name="Oval 53">
            <a:extLst>
              <a:ext uri="{FF2B5EF4-FFF2-40B4-BE49-F238E27FC236}">
                <a16:creationId xmlns:a16="http://schemas.microsoft.com/office/drawing/2014/main" id="{85A841D4-D046-4444-AFE6-175C92676336}"/>
              </a:ext>
            </a:extLst>
          </p:cNvPr>
          <p:cNvSpPr/>
          <p:nvPr/>
        </p:nvSpPr>
        <p:spPr>
          <a:xfrm>
            <a:off x="8828362" y="5458062"/>
            <a:ext cx="352582" cy="3832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a:t>
            </a:r>
          </a:p>
        </p:txBody>
      </p:sp>
      <p:sp>
        <p:nvSpPr>
          <p:cNvPr id="55" name="Oval 54">
            <a:extLst>
              <a:ext uri="{FF2B5EF4-FFF2-40B4-BE49-F238E27FC236}">
                <a16:creationId xmlns:a16="http://schemas.microsoft.com/office/drawing/2014/main" id="{07FC57EC-94DD-4BF6-BDC8-52690B8D1C9F}"/>
              </a:ext>
            </a:extLst>
          </p:cNvPr>
          <p:cNvSpPr/>
          <p:nvPr/>
        </p:nvSpPr>
        <p:spPr>
          <a:xfrm>
            <a:off x="7440376" y="5045256"/>
            <a:ext cx="375556" cy="3303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t>
            </a:r>
          </a:p>
        </p:txBody>
      </p:sp>
      <p:sp>
        <p:nvSpPr>
          <p:cNvPr id="56" name="Oval 55">
            <a:extLst>
              <a:ext uri="{FF2B5EF4-FFF2-40B4-BE49-F238E27FC236}">
                <a16:creationId xmlns:a16="http://schemas.microsoft.com/office/drawing/2014/main" id="{09F4A659-BDDE-42BD-89E4-6557F6F26163}"/>
              </a:ext>
            </a:extLst>
          </p:cNvPr>
          <p:cNvSpPr/>
          <p:nvPr/>
        </p:nvSpPr>
        <p:spPr>
          <a:xfrm>
            <a:off x="7467746" y="5612543"/>
            <a:ext cx="338458" cy="3213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g</a:t>
            </a:r>
          </a:p>
        </p:txBody>
      </p:sp>
      <p:sp>
        <p:nvSpPr>
          <p:cNvPr id="57" name="Oval 56">
            <a:extLst>
              <a:ext uri="{FF2B5EF4-FFF2-40B4-BE49-F238E27FC236}">
                <a16:creationId xmlns:a16="http://schemas.microsoft.com/office/drawing/2014/main" id="{BBBD871A-E483-4FCA-BA71-9268BDBF3E56}"/>
              </a:ext>
            </a:extLst>
          </p:cNvPr>
          <p:cNvSpPr/>
          <p:nvPr/>
        </p:nvSpPr>
        <p:spPr>
          <a:xfrm>
            <a:off x="9417927" y="5458689"/>
            <a:ext cx="375555" cy="3285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h </a:t>
            </a:r>
          </a:p>
        </p:txBody>
      </p:sp>
      <p:cxnSp>
        <p:nvCxnSpPr>
          <p:cNvPr id="7170" name="Straight Arrow Connector 7169">
            <a:extLst>
              <a:ext uri="{FF2B5EF4-FFF2-40B4-BE49-F238E27FC236}">
                <a16:creationId xmlns:a16="http://schemas.microsoft.com/office/drawing/2014/main" id="{B4CA5141-655E-49DB-9630-2E7F42E7C058}"/>
              </a:ext>
            </a:extLst>
          </p:cNvPr>
          <p:cNvCxnSpPr>
            <a:stCxn id="50" idx="4"/>
            <a:endCxn id="51" idx="0"/>
          </p:cNvCxnSpPr>
          <p:nvPr/>
        </p:nvCxnSpPr>
        <p:spPr>
          <a:xfrm>
            <a:off x="8239676" y="4397586"/>
            <a:ext cx="0" cy="1425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5E02E77-FAE1-4C1B-A32A-8341D28CC658}"/>
              </a:ext>
            </a:extLst>
          </p:cNvPr>
          <p:cNvCxnSpPr>
            <a:cxnSpLocks/>
            <a:endCxn id="52" idx="0"/>
          </p:cNvCxnSpPr>
          <p:nvPr/>
        </p:nvCxnSpPr>
        <p:spPr>
          <a:xfrm flipH="1">
            <a:off x="8239676" y="4881363"/>
            <a:ext cx="14694" cy="1425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438CCBF-59B2-4D99-A960-9E501ACBD49F}"/>
              </a:ext>
            </a:extLst>
          </p:cNvPr>
          <p:cNvCxnSpPr>
            <a:cxnSpLocks/>
            <a:stCxn id="53" idx="4"/>
            <a:endCxn id="54" idx="0"/>
          </p:cNvCxnSpPr>
          <p:nvPr/>
        </p:nvCxnSpPr>
        <p:spPr>
          <a:xfrm>
            <a:off x="9002380" y="5209305"/>
            <a:ext cx="2273" cy="2487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BED30C9-4543-4525-8089-5328A2A7C2C7}"/>
              </a:ext>
            </a:extLst>
          </p:cNvPr>
          <p:cNvCxnSpPr>
            <a:cxnSpLocks/>
          </p:cNvCxnSpPr>
          <p:nvPr/>
        </p:nvCxnSpPr>
        <p:spPr>
          <a:xfrm>
            <a:off x="7517005" y="5364538"/>
            <a:ext cx="0" cy="32915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E4E2680-6F5E-49A6-BA00-327AACC02C30}"/>
              </a:ext>
            </a:extLst>
          </p:cNvPr>
          <p:cNvCxnSpPr>
            <a:cxnSpLocks/>
            <a:stCxn id="55" idx="6"/>
            <a:endCxn id="52" idx="2"/>
          </p:cNvCxnSpPr>
          <p:nvPr/>
        </p:nvCxnSpPr>
        <p:spPr>
          <a:xfrm flipV="1">
            <a:off x="7815932" y="5203731"/>
            <a:ext cx="247453" cy="667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38A7816-0CB2-43D4-A9CE-9A58724A3330}"/>
              </a:ext>
            </a:extLst>
          </p:cNvPr>
          <p:cNvCxnSpPr>
            <a:cxnSpLocks/>
            <a:endCxn id="51" idx="2"/>
          </p:cNvCxnSpPr>
          <p:nvPr/>
        </p:nvCxnSpPr>
        <p:spPr>
          <a:xfrm flipV="1">
            <a:off x="7799901" y="4719954"/>
            <a:ext cx="263484" cy="47053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E804FFD-D1EF-453E-BB41-7436491A5D02}"/>
              </a:ext>
            </a:extLst>
          </p:cNvPr>
          <p:cNvCxnSpPr>
            <a:cxnSpLocks/>
            <a:stCxn id="53" idx="3"/>
            <a:endCxn id="52" idx="6"/>
          </p:cNvCxnSpPr>
          <p:nvPr/>
        </p:nvCxnSpPr>
        <p:spPr>
          <a:xfrm flipH="1">
            <a:off x="8415967" y="5155948"/>
            <a:ext cx="460148" cy="4778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9C8B204-921D-4231-89C3-5A0AF69D0412}"/>
              </a:ext>
            </a:extLst>
          </p:cNvPr>
          <p:cNvCxnSpPr>
            <a:cxnSpLocks/>
            <a:endCxn id="53" idx="3"/>
          </p:cNvCxnSpPr>
          <p:nvPr/>
        </p:nvCxnSpPr>
        <p:spPr>
          <a:xfrm flipV="1">
            <a:off x="7814160" y="5155948"/>
            <a:ext cx="1061955" cy="56351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888AA69-05E6-4A9E-B84D-B90CBDE17613}"/>
              </a:ext>
            </a:extLst>
          </p:cNvPr>
          <p:cNvCxnSpPr>
            <a:cxnSpLocks/>
          </p:cNvCxnSpPr>
          <p:nvPr/>
        </p:nvCxnSpPr>
        <p:spPr>
          <a:xfrm flipV="1">
            <a:off x="8410732" y="4719953"/>
            <a:ext cx="460148" cy="44854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D7272C5-73A6-4BE0-83C2-421640068C84}"/>
              </a:ext>
            </a:extLst>
          </p:cNvPr>
          <p:cNvCxnSpPr>
            <a:cxnSpLocks/>
            <a:endCxn id="50" idx="4"/>
          </p:cNvCxnSpPr>
          <p:nvPr/>
        </p:nvCxnSpPr>
        <p:spPr>
          <a:xfrm flipH="1" flipV="1">
            <a:off x="8239676" y="4397586"/>
            <a:ext cx="617724" cy="33161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33">
            <a:extLst>
              <a:ext uri="{FF2B5EF4-FFF2-40B4-BE49-F238E27FC236}">
                <a16:creationId xmlns:a16="http://schemas.microsoft.com/office/drawing/2014/main" id="{B66DB446-A177-48DE-8471-8A3A28823DF0}"/>
              </a:ext>
            </a:extLst>
          </p:cNvPr>
          <p:cNvCxnSpPr/>
          <p:nvPr/>
        </p:nvCxnSpPr>
        <p:spPr>
          <a:xfrm flipH="1" flipV="1">
            <a:off x="9748397" y="5544448"/>
            <a:ext cx="45085" cy="140335"/>
          </a:xfrm>
          <a:prstGeom prst="curvedConnector3">
            <a:avLst>
              <a:gd name="adj1" fmla="val -49909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9" name="Picture 98" descr="Image result for smiley face images">
            <a:extLst>
              <a:ext uri="{FF2B5EF4-FFF2-40B4-BE49-F238E27FC236}">
                <a16:creationId xmlns:a16="http://schemas.microsoft.com/office/drawing/2014/main" id="{1F7791FE-4F39-40ED-A62B-416DB64C5E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783" y="1155659"/>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0" name="Table 7167">
            <a:extLst>
              <a:ext uri="{FF2B5EF4-FFF2-40B4-BE49-F238E27FC236}">
                <a16:creationId xmlns:a16="http://schemas.microsoft.com/office/drawing/2014/main" id="{6531B531-3749-4337-90A8-6480764D85AA}"/>
              </a:ext>
            </a:extLst>
          </p:cNvPr>
          <p:cNvGraphicFramePr>
            <a:graphicFrameLocks noGrp="1"/>
          </p:cNvGraphicFramePr>
          <p:nvPr>
            <p:extLst>
              <p:ext uri="{D42A27DB-BD31-4B8C-83A1-F6EECF244321}">
                <p14:modId xmlns:p14="http://schemas.microsoft.com/office/powerpoint/2010/main" val="4281892789"/>
              </p:ext>
            </p:extLst>
          </p:nvPr>
        </p:nvGraphicFramePr>
        <p:xfrm>
          <a:off x="9307209" y="4101255"/>
          <a:ext cx="2580568" cy="1188720"/>
        </p:xfrm>
        <a:graphic>
          <a:graphicData uri="http://schemas.openxmlformats.org/drawingml/2006/table">
            <a:tbl>
              <a:tblPr firstRow="1" bandRow="1">
                <a:tableStyleId>{5C22544A-7EE6-4342-B048-85BDC9FD1C3A}</a:tableStyleId>
              </a:tblPr>
              <a:tblGrid>
                <a:gridCol w="645142">
                  <a:extLst>
                    <a:ext uri="{9D8B030D-6E8A-4147-A177-3AD203B41FA5}">
                      <a16:colId xmlns:a16="http://schemas.microsoft.com/office/drawing/2014/main" val="1501395557"/>
                    </a:ext>
                  </a:extLst>
                </a:gridCol>
                <a:gridCol w="645142">
                  <a:extLst>
                    <a:ext uri="{9D8B030D-6E8A-4147-A177-3AD203B41FA5}">
                      <a16:colId xmlns:a16="http://schemas.microsoft.com/office/drawing/2014/main" val="4289341917"/>
                    </a:ext>
                  </a:extLst>
                </a:gridCol>
                <a:gridCol w="645142">
                  <a:extLst>
                    <a:ext uri="{9D8B030D-6E8A-4147-A177-3AD203B41FA5}">
                      <a16:colId xmlns:a16="http://schemas.microsoft.com/office/drawing/2014/main" val="4218682937"/>
                    </a:ext>
                  </a:extLst>
                </a:gridCol>
                <a:gridCol w="645142">
                  <a:extLst>
                    <a:ext uri="{9D8B030D-6E8A-4147-A177-3AD203B41FA5}">
                      <a16:colId xmlns:a16="http://schemas.microsoft.com/office/drawing/2014/main" val="2100418397"/>
                    </a:ext>
                  </a:extLst>
                </a:gridCol>
              </a:tblGrid>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b</a:t>
                      </a:r>
                      <a:r>
                        <a:rPr lang="en-US" sz="2000" b="0" baseline="-25000" dirty="0">
                          <a:solidFill>
                            <a:schemeClr val="tx1"/>
                          </a:solidFill>
                          <a:latin typeface="Times New Roman" panose="02020603050405020304" pitchFamily="18" charset="0"/>
                          <a:cs typeface="Times New Roman" panose="02020603050405020304" pitchFamily="18" charset="0"/>
                        </a:rPr>
                        <a:t>3, 1 </a:t>
                      </a:r>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0245079"/>
                  </a:ext>
                </a:extLst>
              </a:tr>
              <a:tr h="370840">
                <a:tc>
                  <a:txBody>
                    <a:bodyPr/>
                    <a:lstStyle/>
                    <a:p>
                      <a:r>
                        <a:rPr lang="en-US" sz="2000" dirty="0">
                          <a:latin typeface="Times New Roman" panose="02020603050405020304" pitchFamily="18" charset="0"/>
                          <a:cs typeface="Times New Roman" panose="02020603050405020304" pitchFamily="18" charset="0"/>
                        </a:rPr>
                        <a:t>e</a:t>
                      </a:r>
                      <a:r>
                        <a:rPr lang="en-US" sz="2000" baseline="-25000" dirty="0">
                          <a:latin typeface="Times New Roman" panose="02020603050405020304" pitchFamily="18" charset="0"/>
                          <a:cs typeface="Times New Roman" panose="02020603050405020304" pitchFamily="18" charset="0"/>
                        </a:rPr>
                        <a:t>2, 2 </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d</a:t>
                      </a:r>
                      <a:r>
                        <a:rPr lang="en-US" sz="2000" baseline="-25000" dirty="0">
                          <a:latin typeface="Times New Roman" panose="02020603050405020304" pitchFamily="18" charset="0"/>
                          <a:cs typeface="Times New Roman" panose="02020603050405020304" pitchFamily="18" charset="0"/>
                        </a:rPr>
                        <a:t>5, 4</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g</a:t>
                      </a:r>
                      <a:r>
                        <a:rPr lang="en-US" sz="2000" baseline="-25000" dirty="0">
                          <a:latin typeface="Times New Roman" panose="02020603050405020304" pitchFamily="18" charset="0"/>
                          <a:cs typeface="Times New Roman" panose="02020603050405020304" pitchFamily="18" charset="0"/>
                        </a:rPr>
                        <a:t>7, 6</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036513"/>
                  </a:ext>
                </a:extLst>
              </a:tr>
              <a:tr h="370840">
                <a:tc>
                  <a:txBody>
                    <a:bodyPr/>
                    <a:lstStyle/>
                    <a:p>
                      <a:r>
                        <a:rPr lang="en-US" sz="2000" dirty="0">
                          <a:latin typeface="Times New Roman" panose="02020603050405020304" pitchFamily="18" charset="0"/>
                          <a:cs typeface="Times New Roman" panose="02020603050405020304" pitchFamily="18" charset="0"/>
                        </a:rPr>
                        <a:t>a</a:t>
                      </a:r>
                      <a:r>
                        <a:rPr lang="en-US" sz="2000" baseline="-25000" dirty="0">
                          <a:latin typeface="Times New Roman" panose="02020603050405020304" pitchFamily="18" charset="0"/>
                          <a:cs typeface="Times New Roman" panose="02020603050405020304" pitchFamily="18" charset="0"/>
                        </a:rPr>
                        <a:t>1, 3 </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c</a:t>
                      </a:r>
                      <a:r>
                        <a:rPr lang="en-US" sz="2000" baseline="-25000" dirty="0">
                          <a:latin typeface="Times New Roman" panose="02020603050405020304" pitchFamily="18" charset="0"/>
                          <a:cs typeface="Times New Roman" panose="02020603050405020304" pitchFamily="18" charset="0"/>
                        </a:rPr>
                        <a:t>4, 5</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f</a:t>
                      </a:r>
                      <a:r>
                        <a:rPr lang="en-US" sz="2000" baseline="-25000" dirty="0">
                          <a:latin typeface="Times New Roman" panose="02020603050405020304" pitchFamily="18" charset="0"/>
                          <a:cs typeface="Times New Roman" panose="02020603050405020304" pitchFamily="18" charset="0"/>
                        </a:rPr>
                        <a:t>6, 7</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aseline="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8, 8</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238597"/>
                  </a:ext>
                </a:extLst>
              </a:tr>
            </a:tbl>
          </a:graphicData>
        </a:graphic>
      </p:graphicFrame>
      <p:sp>
        <p:nvSpPr>
          <p:cNvPr id="66" name="Rectangle 65">
            <a:extLst>
              <a:ext uri="{FF2B5EF4-FFF2-40B4-BE49-F238E27FC236}">
                <a16:creationId xmlns:a16="http://schemas.microsoft.com/office/drawing/2014/main" id="{EE747F6A-E229-4A53-A9F1-48CA761CDEE0}"/>
              </a:ext>
            </a:extLst>
          </p:cNvPr>
          <p:cNvSpPr/>
          <p:nvPr/>
        </p:nvSpPr>
        <p:spPr>
          <a:xfrm>
            <a:off x="899471" y="417296"/>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cxnSp>
        <p:nvCxnSpPr>
          <p:cNvPr id="68" name="Straight Arrow Connector 67">
            <a:extLst>
              <a:ext uri="{FF2B5EF4-FFF2-40B4-BE49-F238E27FC236}">
                <a16:creationId xmlns:a16="http://schemas.microsoft.com/office/drawing/2014/main" id="{43C046E3-0972-4233-A72F-5A917176783F}"/>
              </a:ext>
            </a:extLst>
          </p:cNvPr>
          <p:cNvCxnSpPr>
            <a:cxnSpLocks/>
          </p:cNvCxnSpPr>
          <p:nvPr/>
        </p:nvCxnSpPr>
        <p:spPr>
          <a:xfrm flipH="1">
            <a:off x="9171216" y="5645039"/>
            <a:ext cx="264006" cy="463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61605CAE-071C-4C83-9EE4-522A525272BA}"/>
              </a:ext>
            </a:extLst>
          </p:cNvPr>
          <p:cNvCxnSpPr>
            <a:cxnSpLocks/>
            <a:stCxn id="57" idx="4"/>
            <a:endCxn id="56" idx="5"/>
          </p:cNvCxnSpPr>
          <p:nvPr/>
        </p:nvCxnSpPr>
        <p:spPr>
          <a:xfrm rot="5400000">
            <a:off x="8631403" y="4912513"/>
            <a:ext cx="99539" cy="1849067"/>
          </a:xfrm>
          <a:prstGeom prst="curvedConnector3">
            <a:avLst>
              <a:gd name="adj1" fmla="val 376935"/>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71" name="Connector: Curved 7170">
            <a:extLst>
              <a:ext uri="{FF2B5EF4-FFF2-40B4-BE49-F238E27FC236}">
                <a16:creationId xmlns:a16="http://schemas.microsoft.com/office/drawing/2014/main" id="{110C776E-8D38-49B9-A13D-E8F7AF582C42}"/>
              </a:ext>
            </a:extLst>
          </p:cNvPr>
          <p:cNvCxnSpPr>
            <a:stCxn id="54" idx="7"/>
            <a:endCxn id="53" idx="5"/>
          </p:cNvCxnSpPr>
          <p:nvPr/>
        </p:nvCxnSpPr>
        <p:spPr>
          <a:xfrm rot="16200000" flipV="1">
            <a:off x="8949859" y="5334734"/>
            <a:ext cx="358237" cy="666"/>
          </a:xfrm>
          <a:prstGeom prst="curvedConnector3">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a16="http://schemas.microsoft.com/office/drawing/2014/main" id="{08A89FDA-A415-4039-AF7D-5A6C706B0853}"/>
              </a:ext>
            </a:extLst>
          </p:cNvPr>
          <p:cNvCxnSpPr>
            <a:cxnSpLocks/>
          </p:cNvCxnSpPr>
          <p:nvPr/>
        </p:nvCxnSpPr>
        <p:spPr>
          <a:xfrm rot="16200000" flipV="1">
            <a:off x="7528667" y="5494507"/>
            <a:ext cx="236980" cy="18550"/>
          </a:xfrm>
          <a:prstGeom prst="curvedConnector3">
            <a:avLst>
              <a:gd name="adj1" fmla="val -3363"/>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74670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7242" y="1541973"/>
            <a:ext cx="8871626" cy="4015651"/>
          </a:xfrm>
          <a:prstGeom prst="rect">
            <a:avLst/>
          </a:prstGeom>
        </p:spPr>
        <p:txBody>
          <a:bodyPr wrap="square">
            <a:spAutoFit/>
          </a:bodyPr>
          <a:lstStyle/>
          <a:p>
            <a:pPr>
              <a:lnSpc>
                <a:spcPct val="150000"/>
              </a:lnSpc>
            </a:pPr>
            <a:r>
              <a:rPr lang="en-US" sz="2800" dirty="0">
                <a:ea typeface="SimSun" panose="02010600030101010101" pitchFamily="2" charset="-122"/>
              </a:rPr>
              <a:t>Strongly-Connected-Components(G)</a:t>
            </a:r>
          </a:p>
          <a:p>
            <a:pPr marL="342900" marR="0" lvl="0" indent="-342900">
              <a:lnSpc>
                <a:spcPct val="150000"/>
              </a:lnSpc>
              <a:spcBef>
                <a:spcPts val="0"/>
              </a:spcBef>
              <a:spcAft>
                <a:spcPts val="0"/>
              </a:spcAft>
              <a:buFont typeface="+mj-lt"/>
              <a:buAutoNum type="arabicPeriod"/>
            </a:pPr>
            <a:r>
              <a:rPr lang="en-US" sz="2400" dirty="0">
                <a:latin typeface="Times New Roman" panose="02020603050405020304" pitchFamily="18" charset="0"/>
                <a:ea typeface="SimSun" panose="02010600030101010101" pitchFamily="2" charset="-122"/>
              </a:rPr>
              <a:t>Call DFS(G) to </a:t>
            </a:r>
            <a:r>
              <a:rPr lang="en-US" sz="2400" dirty="0">
                <a:solidFill>
                  <a:srgbClr val="0033CC"/>
                </a:solidFill>
                <a:latin typeface="Times New Roman" panose="02020603050405020304" pitchFamily="18" charset="0"/>
                <a:ea typeface="SimSun" panose="02010600030101010101" pitchFamily="2" charset="-122"/>
              </a:rPr>
              <a:t>compute finishing times Finish[u] </a:t>
            </a:r>
            <a:r>
              <a:rPr lang="en-US" sz="2400" dirty="0">
                <a:latin typeface="Times New Roman" panose="02020603050405020304" pitchFamily="18" charset="0"/>
                <a:ea typeface="SimSun" panose="02010600030101010101" pitchFamily="2" charset="-122"/>
              </a:rPr>
              <a:t>for each vertex u.</a:t>
            </a:r>
            <a:endParaRPr lang="en-US" sz="2400" dirty="0">
              <a:latin typeface="Courier New" panose="02070309020205020404" pitchFamily="49" charset="0"/>
              <a:ea typeface="SimSun" panose="02010600030101010101" pitchFamily="2" charset="-122"/>
            </a:endParaRPr>
          </a:p>
          <a:p>
            <a:pPr marL="342900" marR="0" lvl="0" indent="-342900">
              <a:lnSpc>
                <a:spcPct val="150000"/>
              </a:lnSpc>
              <a:spcBef>
                <a:spcPts val="0"/>
              </a:spcBef>
              <a:spcAft>
                <a:spcPts val="0"/>
              </a:spcAft>
              <a:buFont typeface="+mj-lt"/>
              <a:buAutoNum type="arabicPeriod"/>
            </a:pPr>
            <a:r>
              <a:rPr lang="en-US" sz="2400" dirty="0">
                <a:latin typeface="Times New Roman" panose="02020603050405020304" pitchFamily="18" charset="0"/>
                <a:ea typeface="SimSun" panose="02010600030101010101" pitchFamily="2" charset="-122"/>
              </a:rPr>
              <a:t>Compute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marL="342900" marR="0" lvl="0" indent="-342900">
              <a:lnSpc>
                <a:spcPct val="150000"/>
              </a:lnSpc>
              <a:spcBef>
                <a:spcPts val="0"/>
              </a:spcBef>
              <a:spcAft>
                <a:spcPts val="0"/>
              </a:spcAft>
              <a:buFont typeface="+mj-lt"/>
              <a:buAutoNum type="arabicPeriod"/>
            </a:pPr>
            <a:r>
              <a:rPr lang="en-US" sz="2400" dirty="0">
                <a:latin typeface="Times New Roman" panose="02020603050405020304" pitchFamily="18" charset="0"/>
                <a:ea typeface="SimSun" panose="02010600030101010101" pitchFamily="2" charset="-122"/>
              </a:rPr>
              <a:t>Call DFS(G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 ), but in the main loop of DFS, </a:t>
            </a:r>
            <a:r>
              <a:rPr lang="en-US" sz="2400" dirty="0">
                <a:solidFill>
                  <a:srgbClr val="0033CC"/>
                </a:solidFill>
                <a:latin typeface="Times New Roman" panose="02020603050405020304" pitchFamily="18" charset="0"/>
                <a:ea typeface="SimSun" panose="02010600030101010101" pitchFamily="2" charset="-122"/>
              </a:rPr>
              <a:t>consider the vertices in order of decreasing Finish[u]</a:t>
            </a:r>
            <a:r>
              <a:rPr lang="en-US" sz="2400" dirty="0">
                <a:latin typeface="Times New Roman" panose="02020603050405020304" pitchFamily="18" charset="0"/>
                <a:ea typeface="SimSun" panose="02010600030101010101" pitchFamily="2" charset="-122"/>
              </a:rPr>
              <a:t> (as computed in line 1).</a:t>
            </a:r>
            <a:endParaRPr lang="en-US" sz="2400" dirty="0">
              <a:latin typeface="Courier New" panose="02070309020205020404" pitchFamily="49" charset="0"/>
              <a:ea typeface="SimSun" panose="02010600030101010101" pitchFamily="2" charset="-122"/>
            </a:endParaRPr>
          </a:p>
          <a:p>
            <a:pPr marL="342900" marR="0" lvl="0" indent="-342900">
              <a:lnSpc>
                <a:spcPct val="150000"/>
              </a:lnSpc>
              <a:spcBef>
                <a:spcPts val="0"/>
              </a:spcBef>
              <a:spcAft>
                <a:spcPts val="0"/>
              </a:spcAft>
              <a:buFont typeface="+mj-lt"/>
              <a:buAutoNum type="arabicPeriod"/>
            </a:pPr>
            <a:r>
              <a:rPr lang="en-US" sz="2400" dirty="0">
                <a:latin typeface="Times New Roman" panose="02020603050405020304" pitchFamily="18" charset="0"/>
                <a:ea typeface="SimSun" panose="02010600030101010101" pitchFamily="2" charset="-122"/>
              </a:rPr>
              <a:t>Output the vertices of each tree in the depth-first forest formed in line 3 as a separate strongly connected component.</a:t>
            </a:r>
            <a:endParaRPr lang="en-US" sz="2400" dirty="0">
              <a:effectLst/>
              <a:latin typeface="Courier New" panose="02070309020205020404" pitchFamily="49" charset="0"/>
              <a:ea typeface="SimSun" panose="02010600030101010101" pitchFamily="2" charset="-122"/>
            </a:endParaRPr>
          </a:p>
        </p:txBody>
      </p:sp>
      <p:sp>
        <p:nvSpPr>
          <p:cNvPr id="4" name="Rectangle 3">
            <a:extLst>
              <a:ext uri="{FF2B5EF4-FFF2-40B4-BE49-F238E27FC236}">
                <a16:creationId xmlns:a16="http://schemas.microsoft.com/office/drawing/2014/main" id="{A7944AFB-8C30-4393-8347-AD635F4EC2D4}"/>
              </a:ext>
            </a:extLst>
          </p:cNvPr>
          <p:cNvSpPr/>
          <p:nvPr/>
        </p:nvSpPr>
        <p:spPr>
          <a:xfrm>
            <a:off x="1362547" y="715601"/>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pic>
        <p:nvPicPr>
          <p:cNvPr id="5" name="Picture 4" descr="Image result for smiley face images">
            <a:extLst>
              <a:ext uri="{FF2B5EF4-FFF2-40B4-BE49-F238E27FC236}">
                <a16:creationId xmlns:a16="http://schemas.microsoft.com/office/drawing/2014/main" id="{DF1B8A7E-D5F4-4415-B9C4-F4567F7760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83" y="1155659"/>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52070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9057" y="2551837"/>
            <a:ext cx="7894246" cy="2445991"/>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following linear-time (i.e., Θ(|V| + |E|)-time) algorithm computes: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strongly connected components of a directed graph G = (V, E) using two depth-first search, one on G and one on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p:sp>
        <p:nvSpPr>
          <p:cNvPr id="4" name="Rectangle 3">
            <a:extLst>
              <a:ext uri="{FF2B5EF4-FFF2-40B4-BE49-F238E27FC236}">
                <a16:creationId xmlns:a16="http://schemas.microsoft.com/office/drawing/2014/main" id="{442F6063-913E-4D74-B764-4466C12678CC}"/>
              </a:ext>
            </a:extLst>
          </p:cNvPr>
          <p:cNvSpPr/>
          <p:nvPr/>
        </p:nvSpPr>
        <p:spPr>
          <a:xfrm>
            <a:off x="1183821" y="1448428"/>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pic>
        <p:nvPicPr>
          <p:cNvPr id="5" name="Picture 4" descr="Image result for smiley face images">
            <a:extLst>
              <a:ext uri="{FF2B5EF4-FFF2-40B4-BE49-F238E27FC236}">
                <a16:creationId xmlns:a16="http://schemas.microsoft.com/office/drawing/2014/main" id="{398424A5-CA2B-432B-BAB0-FFA87AC7D9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253" y="2551837"/>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0167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8475" y="1114140"/>
            <a:ext cx="9059159" cy="526297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idea behind this algorithm comes from a key property of the strongly connect component graph G</a:t>
            </a:r>
            <a:r>
              <a:rPr lang="en-US" sz="2400" baseline="30000" dirty="0">
                <a:latin typeface="Times New Roman" panose="02020603050405020304" pitchFamily="18" charset="0"/>
                <a:ea typeface="SimSun" panose="02010600030101010101" pitchFamily="2" charset="-122"/>
              </a:rPr>
              <a:t>SCC </a:t>
            </a:r>
            <a:r>
              <a:rPr lang="en-US" sz="2400" dirty="0">
                <a:latin typeface="Times New Roman" panose="02020603050405020304" pitchFamily="18" charset="0"/>
                <a:ea typeface="SimSun" panose="02010600030101010101" pitchFamily="2" charset="-122"/>
              </a:rPr>
              <a:t> = (V</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 , E</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 which is  defined as follows.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Suppose that G has strongly connected components C</a:t>
            </a:r>
            <a:r>
              <a:rPr lang="en-US" sz="2400"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 C</a:t>
            </a:r>
            <a:r>
              <a:rPr lang="en-US" sz="2400" baseline="-25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 …, C</a:t>
            </a:r>
            <a:r>
              <a:rPr lang="en-US" sz="2400" baseline="-25000" dirty="0">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vertex set V</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 is { v</a:t>
            </a:r>
            <a:r>
              <a:rPr lang="en-US" sz="2400"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 v</a:t>
            </a:r>
            <a:r>
              <a:rPr lang="en-US" sz="2400" baseline="-25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 and it contains a vertex v</a:t>
            </a:r>
            <a:r>
              <a:rPr lang="en-US" sz="2400" baseline="-25000" dirty="0">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for each strongly connected component  C</a:t>
            </a:r>
            <a:r>
              <a:rPr lang="en-US" sz="2400" baseline="-25000" dirty="0">
                <a:latin typeface="Times New Roman" panose="02020603050405020304" pitchFamily="18" charset="0"/>
                <a:ea typeface="SimSun" panose="02010600030101010101" pitchFamily="2" charset="-122"/>
              </a:rPr>
              <a:t>i  </a:t>
            </a:r>
            <a:r>
              <a:rPr lang="en-US" sz="2400" dirty="0">
                <a:latin typeface="Times New Roman" panose="02020603050405020304" pitchFamily="18" charset="0"/>
                <a:ea typeface="SimSun" panose="02010600030101010101" pitchFamily="2" charset="-122"/>
              </a:rPr>
              <a:t>of G.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There is an edge (v</a:t>
            </a:r>
            <a:r>
              <a:rPr lang="en-US" sz="2400" baseline="-25000" dirty="0">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ɛ E</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 if G contains a directed edge (x, y) for some x ɛ C</a:t>
            </a:r>
            <a:r>
              <a:rPr lang="en-US" sz="2400" baseline="-25000" dirty="0">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and  y ɛ </a:t>
            </a:r>
            <a:r>
              <a:rPr lang="en-US" sz="2400" dirty="0" err="1">
                <a:latin typeface="Times New Roman" panose="02020603050405020304" pitchFamily="18" charset="0"/>
                <a:ea typeface="SimSun" panose="02010600030101010101" pitchFamily="2" charset="-122"/>
              </a:rPr>
              <a:t>C</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Looked at another way, by contracting all edges whose incident vertices are within the same strongly connected component of G, the resulting graph is  G</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Figure 3.23  (c) shows the component graph of the graph in Figure 3.23 (a).</a:t>
            </a:r>
            <a:endParaRPr lang="en-US" sz="2400" dirty="0">
              <a:effectLst/>
              <a:latin typeface="Courier New" panose="02070309020205020404" pitchFamily="49" charset="0"/>
              <a:ea typeface="SimSun" panose="02010600030101010101" pitchFamily="2" charset="-122"/>
            </a:endParaRPr>
          </a:p>
        </p:txBody>
      </p:sp>
      <p:sp>
        <p:nvSpPr>
          <p:cNvPr id="4" name="Rectangle 3">
            <a:extLst>
              <a:ext uri="{FF2B5EF4-FFF2-40B4-BE49-F238E27FC236}">
                <a16:creationId xmlns:a16="http://schemas.microsoft.com/office/drawing/2014/main" id="{BDD7B541-15BB-4936-B0B8-3D8F4947A0BB}"/>
              </a:ext>
            </a:extLst>
          </p:cNvPr>
          <p:cNvSpPr/>
          <p:nvPr/>
        </p:nvSpPr>
        <p:spPr>
          <a:xfrm>
            <a:off x="1388103" y="344539"/>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Tree>
    <p:extLst>
      <p:ext uri="{BB962C8B-B14F-4D97-AF65-F5344CB8AC3E}">
        <p14:creationId xmlns:p14="http://schemas.microsoft.com/office/powerpoint/2010/main" val="94547800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9798" y="1742140"/>
            <a:ext cx="8512404" cy="120032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(c) </a:t>
            </a:r>
            <a:r>
              <a:rPr lang="en-US" sz="2400" dirty="0">
                <a:solidFill>
                  <a:srgbClr val="0000FF"/>
                </a:solidFill>
                <a:latin typeface="Times New Roman" panose="02020603050405020304" pitchFamily="18" charset="0"/>
                <a:ea typeface="SimSun" panose="02010600030101010101" pitchFamily="2" charset="-122"/>
              </a:rPr>
              <a:t>The acyclic component graph G</a:t>
            </a:r>
            <a:r>
              <a:rPr lang="en-US" sz="2400" baseline="30000" dirty="0">
                <a:solidFill>
                  <a:srgbClr val="0000FF"/>
                </a:solidFill>
                <a:latin typeface="Times New Roman" panose="02020603050405020304" pitchFamily="18" charset="0"/>
                <a:ea typeface="SimSun" panose="02010600030101010101" pitchFamily="2" charset="-122"/>
              </a:rPr>
              <a:t>SCC</a:t>
            </a:r>
            <a:r>
              <a:rPr lang="en-US" sz="2400" dirty="0">
                <a:solidFill>
                  <a:srgbClr val="0000FF"/>
                </a:solidFill>
                <a:latin typeface="Times New Roman" panose="02020603050405020304" pitchFamily="18" charset="0"/>
                <a:ea typeface="SimSun" panose="02010600030101010101" pitchFamily="2" charset="-122"/>
              </a:rPr>
              <a:t> obtained </a:t>
            </a:r>
            <a:r>
              <a:rPr lang="en-US" sz="2400" dirty="0">
                <a:latin typeface="Times New Roman" panose="02020603050405020304" pitchFamily="18" charset="0"/>
                <a:ea typeface="SimSun" panose="02010600030101010101" pitchFamily="2" charset="-122"/>
              </a:rPr>
              <a:t>by contracting all edges within each strongly connected component of G so that only a single vertex remains in each component. </a:t>
            </a:r>
            <a:endParaRPr lang="en-US" sz="2400" dirty="0"/>
          </a:p>
        </p:txBody>
      </p:sp>
      <p:sp>
        <p:nvSpPr>
          <p:cNvPr id="3" name="Oval 1546"/>
          <p:cNvSpPr>
            <a:spLocks noChangeArrowheads="1"/>
          </p:cNvSpPr>
          <p:nvPr/>
        </p:nvSpPr>
        <p:spPr bwMode="auto">
          <a:xfrm>
            <a:off x="2593332" y="3915531"/>
            <a:ext cx="1238250" cy="552450"/>
          </a:xfrm>
          <a:prstGeom prst="ellipse">
            <a:avLst/>
          </a:prstGeom>
          <a:solidFill>
            <a:srgbClr val="D8D8D8"/>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abe</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4" name="Oval 1547"/>
          <p:cNvSpPr>
            <a:spLocks noChangeArrowheads="1"/>
          </p:cNvSpPr>
          <p:nvPr/>
        </p:nvSpPr>
        <p:spPr bwMode="auto">
          <a:xfrm>
            <a:off x="3947767" y="4877219"/>
            <a:ext cx="1127125" cy="515938"/>
          </a:xfrm>
          <a:prstGeom prst="ellipse">
            <a:avLst/>
          </a:prstGeom>
          <a:solidFill>
            <a:srgbClr val="D8D8D8"/>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fg</a:t>
            </a:r>
            <a:endParaRPr kumimoji="0" lang="en-US" altLang="zh-CN" sz="2400" b="0" i="0" u="none" strike="noStrike" cap="none" normalizeH="0" baseline="0">
              <a:ln>
                <a:noFill/>
              </a:ln>
              <a:solidFill>
                <a:schemeClr val="tx1"/>
              </a:solidFill>
              <a:effectLst/>
              <a:latin typeface="Arial" panose="020B0604020202020204" pitchFamily="34" charset="0"/>
            </a:endParaRPr>
          </a:p>
        </p:txBody>
      </p:sp>
      <p:sp>
        <p:nvSpPr>
          <p:cNvPr id="5" name="Oval 1548"/>
          <p:cNvSpPr>
            <a:spLocks noChangeArrowheads="1"/>
          </p:cNvSpPr>
          <p:nvPr/>
        </p:nvSpPr>
        <p:spPr bwMode="auto">
          <a:xfrm>
            <a:off x="6451053" y="4884521"/>
            <a:ext cx="1239837" cy="515937"/>
          </a:xfrm>
          <a:prstGeom prst="ellipse">
            <a:avLst/>
          </a:prstGeom>
          <a:solidFill>
            <a:srgbClr val="D8D8D8"/>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a:t>
            </a:r>
            <a:endParaRPr kumimoji="0" lang="en-US" altLang="zh-CN" sz="2400" b="0" i="0" u="none" strike="noStrike" cap="none" normalizeH="0" baseline="0">
              <a:ln>
                <a:noFill/>
              </a:ln>
              <a:solidFill>
                <a:schemeClr val="tx1"/>
              </a:solidFill>
              <a:effectLst/>
              <a:latin typeface="Arial" panose="020B0604020202020204" pitchFamily="34" charset="0"/>
            </a:endParaRPr>
          </a:p>
        </p:txBody>
      </p:sp>
      <p:sp>
        <p:nvSpPr>
          <p:cNvPr id="6" name="Oval 1549"/>
          <p:cNvSpPr>
            <a:spLocks noChangeArrowheads="1"/>
          </p:cNvSpPr>
          <p:nvPr/>
        </p:nvSpPr>
        <p:spPr bwMode="auto">
          <a:xfrm>
            <a:off x="5348230" y="3840180"/>
            <a:ext cx="1141413" cy="530225"/>
          </a:xfrm>
          <a:prstGeom prst="ellipse">
            <a:avLst/>
          </a:prstGeom>
          <a:solidFill>
            <a:srgbClr val="D8D8D8"/>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cd</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cxnSp>
        <p:nvCxnSpPr>
          <p:cNvPr id="7" name="Straight Arrow Connector 6"/>
          <p:cNvCxnSpPr/>
          <p:nvPr/>
        </p:nvCxnSpPr>
        <p:spPr>
          <a:xfrm>
            <a:off x="6107402" y="4370405"/>
            <a:ext cx="1023994" cy="5413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980277" y="4387078"/>
            <a:ext cx="914400" cy="6191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862407" y="4104595"/>
            <a:ext cx="1489710" cy="1250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29854" y="4464450"/>
            <a:ext cx="892175" cy="4794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48379" y="5135188"/>
            <a:ext cx="1387475" cy="146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0"/>
          <p:cNvSpPr>
            <a:spLocks noChangeArrowheads="1"/>
          </p:cNvSpPr>
          <p:nvPr/>
        </p:nvSpPr>
        <p:spPr bwMode="auto">
          <a:xfrm>
            <a:off x="1084082" y="10058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descr="Image result for smiley face images">
            <a:extLst>
              <a:ext uri="{FF2B5EF4-FFF2-40B4-BE49-F238E27FC236}">
                <a16:creationId xmlns:a16="http://schemas.microsoft.com/office/drawing/2014/main" id="{39383E7D-EE6B-4C45-8891-19AE1DE9E7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83" y="115565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60637D7-A502-448E-A3E3-05757C857A3C}"/>
              </a:ext>
            </a:extLst>
          </p:cNvPr>
          <p:cNvSpPr/>
          <p:nvPr/>
        </p:nvSpPr>
        <p:spPr>
          <a:xfrm>
            <a:off x="1596729" y="596073"/>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Tree>
    <p:extLst>
      <p:ext uri="{BB962C8B-B14F-4D97-AF65-F5344CB8AC3E}">
        <p14:creationId xmlns:p14="http://schemas.microsoft.com/office/powerpoint/2010/main" val="38029281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7398" y="1464452"/>
            <a:ext cx="9068586" cy="5031314"/>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Here is another way to look at how the second DFS operates. </a:t>
            </a: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Consider the component graph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 of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 .  </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we map each strongly connected component visited in the second DFS to a vertex of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 the second DFS visits vertices of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  in the reverse of a topologically sorted order. </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we reverse the edges of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 , we get the graph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Because ((G</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a:t>
            </a:r>
            <a:r>
              <a:rPr lang="en-US" sz="2400" baseline="30000" dirty="0">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 =  G</a:t>
            </a:r>
            <a:r>
              <a:rPr lang="en-US" sz="2400" baseline="30000" dirty="0">
                <a:latin typeface="Times New Roman" panose="02020603050405020304" pitchFamily="18" charset="0"/>
                <a:ea typeface="SimSun" panose="02010600030101010101" pitchFamily="2" charset="-122"/>
              </a:rPr>
              <a:t>SCC </a:t>
            </a:r>
            <a:r>
              <a:rPr lang="en-US" sz="2400" dirty="0">
                <a:latin typeface="Times New Roman" panose="02020603050405020304" pitchFamily="18" charset="0"/>
                <a:ea typeface="SimSun" panose="02010600030101010101" pitchFamily="2" charset="-122"/>
              </a:rPr>
              <a:t>, the second DFS visits the vertices of G</a:t>
            </a:r>
            <a:r>
              <a:rPr lang="en-US" sz="2400" baseline="30000" dirty="0">
                <a:latin typeface="Times New Roman" panose="02020603050405020304" pitchFamily="18" charset="0"/>
                <a:ea typeface="SimSun" panose="02010600030101010101" pitchFamily="2" charset="-122"/>
              </a:rPr>
              <a:t>SCC</a:t>
            </a:r>
            <a:r>
              <a:rPr lang="en-US" sz="2400" dirty="0">
                <a:latin typeface="Times New Roman" panose="02020603050405020304" pitchFamily="18" charset="0"/>
                <a:ea typeface="SimSun" panose="02010600030101010101" pitchFamily="2" charset="-122"/>
              </a:rPr>
              <a:t> in topologically sorted order.</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7EC234E8-6314-4C92-AACC-5C5004645306}"/>
              </a:ext>
            </a:extLst>
          </p:cNvPr>
          <p:cNvSpPr/>
          <p:nvPr/>
        </p:nvSpPr>
        <p:spPr>
          <a:xfrm>
            <a:off x="1388103" y="470999"/>
            <a:ext cx="6903300" cy="584775"/>
          </a:xfrm>
          <a:prstGeom prst="rect">
            <a:avLst/>
          </a:prstGeom>
        </p:spPr>
        <p:txBody>
          <a:bodyPr wrap="none">
            <a:spAutoFit/>
          </a:bodyPr>
          <a:lstStyle/>
          <a:p>
            <a:r>
              <a:rPr lang="en-US" sz="3200" dirty="0">
                <a:cs typeface="Times New Roman" panose="02020603050405020304" pitchFamily="18" charset="0"/>
              </a:rPr>
              <a:t>Graph - Strongly connected components</a:t>
            </a:r>
          </a:p>
        </p:txBody>
      </p:sp>
    </p:spTree>
    <p:extLst>
      <p:ext uri="{BB962C8B-B14F-4D97-AF65-F5344CB8AC3E}">
        <p14:creationId xmlns:p14="http://schemas.microsoft.com/office/powerpoint/2010/main" val="11272343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C1EA1D-3D0E-4DDF-A92A-5462772D031D}"/>
              </a:ext>
            </a:extLst>
          </p:cNvPr>
          <p:cNvSpPr/>
          <p:nvPr/>
        </p:nvSpPr>
        <p:spPr>
          <a:xfrm>
            <a:off x="2726986" y="2890391"/>
            <a:ext cx="7049311" cy="1493358"/>
          </a:xfrm>
          <a:prstGeom prst="rect">
            <a:avLst/>
          </a:prstGeom>
        </p:spPr>
        <p:txBody>
          <a:bodyPr wrap="square">
            <a:spAutoFit/>
          </a:bodyPr>
          <a:lstStyle/>
          <a:p>
            <a:pPr algn="ctr">
              <a:lnSpc>
                <a:spcPct val="150000"/>
              </a:lnSpc>
            </a:pPr>
            <a:r>
              <a:rPr lang="en-US" sz="3200" dirty="0">
                <a:cs typeface="Times New Roman" panose="02020603050405020304" pitchFamily="18" charset="0"/>
              </a:rPr>
              <a:t>Decrease-by-a-Constant-Factor Algorithm</a:t>
            </a:r>
          </a:p>
          <a:p>
            <a:pPr algn="ctr">
              <a:lnSpc>
                <a:spcPct val="150000"/>
              </a:lnSpc>
            </a:pPr>
            <a:r>
              <a:rPr lang="en-US" sz="3200" dirty="0">
                <a:ea typeface="SimSun" panose="02010600030101010101" pitchFamily="2" charset="-122"/>
                <a:cs typeface="Times New Roman" panose="02020603050405020304" pitchFamily="18" charset="0"/>
              </a:rPr>
              <a:t>Fake-Coin Identification Problem</a:t>
            </a:r>
          </a:p>
        </p:txBody>
      </p:sp>
    </p:spTree>
    <p:extLst>
      <p:ext uri="{BB962C8B-B14F-4D97-AF65-F5344CB8AC3E}">
        <p14:creationId xmlns:p14="http://schemas.microsoft.com/office/powerpoint/2010/main" val="360919401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6569" y="1358580"/>
            <a:ext cx="9191134" cy="4924425"/>
          </a:xfrm>
          <a:prstGeom prst="rect">
            <a:avLst/>
          </a:prstGeom>
        </p:spPr>
        <p:txBody>
          <a:bodyPr wrap="square">
            <a:spAutoFit/>
          </a:bodyPr>
          <a:lstStyle/>
          <a:p>
            <a:r>
              <a:rPr lang="en-US" sz="2600" dirty="0">
                <a:ea typeface="SimSun" panose="02010600030101010101" pitchFamily="2" charset="-122"/>
                <a:cs typeface="Times New Roman" panose="02020603050405020304" pitchFamily="18" charset="0"/>
              </a:rPr>
              <a:t>Fake-Coin Identification Problem</a:t>
            </a:r>
          </a:p>
          <a:p>
            <a:pPr marL="800100" lvl="1" indent="-342900">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Among  </a:t>
            </a:r>
            <a:r>
              <a:rPr lang="en-US" sz="2400" b="1" dirty="0">
                <a:latin typeface="Times New Roman" panose="02020603050405020304" pitchFamily="18" charset="0"/>
                <a:ea typeface="SimSun" panose="02010600030101010101" pitchFamily="2" charset="-122"/>
                <a:cs typeface="Times New Roman" panose="02020603050405020304" pitchFamily="18" charset="0"/>
              </a:rPr>
              <a:t>n</a:t>
            </a:r>
            <a:r>
              <a:rPr lang="en-US" sz="2400" dirty="0">
                <a:latin typeface="Times New Roman" panose="02020603050405020304" pitchFamily="18" charset="0"/>
                <a:ea typeface="SimSun" panose="02010600030101010101" pitchFamily="2" charset="-122"/>
                <a:cs typeface="Times New Roman" panose="02020603050405020304" pitchFamily="18" charset="0"/>
              </a:rPr>
              <a:t>  identically looking coins, one is fake. </a:t>
            </a:r>
          </a:p>
          <a:p>
            <a:pPr marL="796925" lvl="1" indent="-339725">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	The problem is to design an efficient algorithm for detecting the fake coin. </a:t>
            </a:r>
          </a:p>
          <a:p>
            <a:pPr lvl="1"/>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With a balance scale, we can compare any two sets of coins. </a:t>
            </a:r>
          </a:p>
          <a:p>
            <a:pPr lvl="2">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By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staying even,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tipping to the left, or to the right, the balance scale will tell whether the sets weigh the same or which of the sets is heavier than the other </a:t>
            </a:r>
            <a:r>
              <a:rPr lang="en-US" sz="2400" dirty="0">
                <a:latin typeface="Times New Roman" panose="02020603050405020304" pitchFamily="18" charset="0"/>
                <a:ea typeface="SimSun" panose="02010600030101010101" pitchFamily="2" charset="-122"/>
                <a:cs typeface="Times New Roman" panose="02020603050405020304" pitchFamily="18" charset="0"/>
              </a:rPr>
              <a:t>but not by how much.  </a:t>
            </a:r>
          </a:p>
          <a:p>
            <a:pPr marL="800100" lvl="1" indent="-342900">
              <a:buFont typeface="Arial" panose="020B0604020202020204" pitchFamily="34" charset="0"/>
              <a:buChar char="•"/>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An easier version of the problem – the one we discuss here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assumes that it is known whether the fake coin is lighter or heavier than the genuine one. (We assume that the fake coin is lighter.)</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FF0CD453-7162-40E6-A714-2FBA06CE94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556" y="1907315"/>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E9D8AF5-0261-4101-9FE5-E1A222AD3B61}"/>
              </a:ext>
            </a:extLst>
          </p:cNvPr>
          <p:cNvSpPr/>
          <p:nvPr/>
        </p:nvSpPr>
        <p:spPr>
          <a:xfrm>
            <a:off x="1536569" y="537679"/>
            <a:ext cx="7096623" cy="584775"/>
          </a:xfrm>
          <a:prstGeom prst="rect">
            <a:avLst/>
          </a:prstGeom>
        </p:spPr>
        <p:txBody>
          <a:bodyPr wrap="none">
            <a:spAutoFit/>
          </a:bodyPr>
          <a:lstStyle/>
          <a:p>
            <a:r>
              <a:rPr lang="en-US" sz="3200" dirty="0">
                <a:cs typeface="Times New Roman" panose="02020603050405020304" pitchFamily="18" charset="0"/>
              </a:rPr>
              <a:t>Decrease-by-a-Constant-Factor Algorithm</a:t>
            </a:r>
          </a:p>
        </p:txBody>
      </p:sp>
    </p:spTree>
    <p:extLst>
      <p:ext uri="{BB962C8B-B14F-4D97-AF65-F5344CB8AC3E}">
        <p14:creationId xmlns:p14="http://schemas.microsoft.com/office/powerpoint/2010/main" val="2408087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734" y="1410100"/>
            <a:ext cx="9483845" cy="5155257"/>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Example 3.6</a:t>
            </a: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				f                                x</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b	  c	     e		g		         h</a:t>
            </a:r>
          </a:p>
          <a:p>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y</a:t>
            </a:r>
          </a:p>
          <a:p>
            <a:r>
              <a:rPr lang="en-US" sz="2400" dirty="0">
                <a:latin typeface="Times New Roman" panose="02020603050405020304" pitchFamily="18" charset="0"/>
                <a:cs typeface="Times New Roman" panose="02020603050405020304" pitchFamily="18" charset="0"/>
              </a:rPr>
              <a:t>				 a node k</a:t>
            </a:r>
          </a:p>
          <a:p>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example,  the path  f g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h f is a cycle. </a:t>
            </a:r>
          </a:p>
          <a:p>
            <a:r>
              <a:rPr lang="en-US" sz="2400" dirty="0">
                <a:latin typeface="Times New Roman" panose="02020603050405020304" pitchFamily="18" charset="0"/>
                <a:cs typeface="Times New Roman" panose="02020603050405020304" pitchFamily="18" charset="0"/>
              </a:rPr>
              <a:t>The paths f g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h f,  g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h f g,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h f g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and h f g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h form the same cycle. </a:t>
            </a:r>
            <a:endParaRPr lang="en-US" sz="2400" dirty="0">
              <a:solidFill>
                <a:srgbClr val="0000FF"/>
              </a:solidFill>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4" name="Straight Connector 3"/>
          <p:cNvCxnSpPr/>
          <p:nvPr/>
        </p:nvCxnSpPr>
        <p:spPr>
          <a:xfrm>
            <a:off x="1778952" y="3486680"/>
            <a:ext cx="2158738" cy="282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830041" y="2514600"/>
            <a:ext cx="28280" cy="182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48850" y="2314280"/>
            <a:ext cx="846840" cy="1046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608858" y="3216612"/>
            <a:ext cx="857839" cy="1058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424581" y="3360656"/>
            <a:ext cx="1214486"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6252211" y="2307211"/>
            <a:ext cx="1214486"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053526" y="4143652"/>
            <a:ext cx="744718" cy="71643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k</a:t>
            </a:r>
          </a:p>
        </p:txBody>
      </p:sp>
      <p:sp>
        <p:nvSpPr>
          <p:cNvPr id="13" name="Oval 12">
            <a:extLst>
              <a:ext uri="{FF2B5EF4-FFF2-40B4-BE49-F238E27FC236}">
                <a16:creationId xmlns:a16="http://schemas.microsoft.com/office/drawing/2014/main" id="{E9C2B1EF-0A12-47A6-97F1-93EB9E6E849D}"/>
              </a:ext>
            </a:extLst>
          </p:cNvPr>
          <p:cNvSpPr/>
          <p:nvPr/>
        </p:nvSpPr>
        <p:spPr>
          <a:xfrm>
            <a:off x="2765386" y="4222908"/>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58A4426-28B5-462A-AB1E-D3A72D56247A}"/>
              </a:ext>
            </a:extLst>
          </p:cNvPr>
          <p:cNvSpPr/>
          <p:nvPr/>
        </p:nvSpPr>
        <p:spPr>
          <a:xfrm>
            <a:off x="2751674" y="2472723"/>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B64A2AA-E551-45E6-A1CF-436A7E222187}"/>
              </a:ext>
            </a:extLst>
          </p:cNvPr>
          <p:cNvSpPr/>
          <p:nvPr/>
        </p:nvSpPr>
        <p:spPr>
          <a:xfrm>
            <a:off x="2779526" y="3412523"/>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70F2E15-2325-401F-9EEF-82178EDAE2A8}"/>
              </a:ext>
            </a:extLst>
          </p:cNvPr>
          <p:cNvSpPr/>
          <p:nvPr/>
        </p:nvSpPr>
        <p:spPr>
          <a:xfrm>
            <a:off x="3866175" y="3392266"/>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EB3D7C2-3930-46F0-A566-6677059A895E}"/>
              </a:ext>
            </a:extLst>
          </p:cNvPr>
          <p:cNvSpPr/>
          <p:nvPr/>
        </p:nvSpPr>
        <p:spPr>
          <a:xfrm>
            <a:off x="1728969" y="3417407"/>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22" name="Oval 21">
            <a:extLst>
              <a:ext uri="{FF2B5EF4-FFF2-40B4-BE49-F238E27FC236}">
                <a16:creationId xmlns:a16="http://schemas.microsoft.com/office/drawing/2014/main" id="{0B66C6E2-D660-4DA6-94D1-B4D8C7976C56}"/>
              </a:ext>
            </a:extLst>
          </p:cNvPr>
          <p:cNvSpPr/>
          <p:nvPr/>
        </p:nvSpPr>
        <p:spPr>
          <a:xfrm>
            <a:off x="6544203" y="4131012"/>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5CEE596-1E3D-4F86-85F3-6BAF82D4DCB4}"/>
              </a:ext>
            </a:extLst>
          </p:cNvPr>
          <p:cNvSpPr/>
          <p:nvPr/>
        </p:nvSpPr>
        <p:spPr>
          <a:xfrm>
            <a:off x="5424581" y="3298452"/>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24" name="Oval 23">
            <a:extLst>
              <a:ext uri="{FF2B5EF4-FFF2-40B4-BE49-F238E27FC236}">
                <a16:creationId xmlns:a16="http://schemas.microsoft.com/office/drawing/2014/main" id="{8D2A885C-6BB1-46E7-88A0-C933A29016B5}"/>
              </a:ext>
            </a:extLst>
          </p:cNvPr>
          <p:cNvSpPr/>
          <p:nvPr/>
        </p:nvSpPr>
        <p:spPr>
          <a:xfrm>
            <a:off x="6231035" y="2272262"/>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9DDD012-A925-4697-8DE4-2216B315C37E}"/>
              </a:ext>
            </a:extLst>
          </p:cNvPr>
          <p:cNvSpPr/>
          <p:nvPr/>
        </p:nvSpPr>
        <p:spPr>
          <a:xfrm>
            <a:off x="7350658" y="3147339"/>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32262C8-C2CA-4CE7-AC5C-A9C7CD0D0BA0}"/>
              </a:ext>
            </a:extLst>
          </p:cNvPr>
          <p:cNvSpPr/>
          <p:nvPr/>
        </p:nvSpPr>
        <p:spPr>
          <a:xfrm>
            <a:off x="8821564" y="2445327"/>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D24459A-B6DE-47E0-8EBE-99DBE8B762AF}"/>
              </a:ext>
            </a:extLst>
          </p:cNvPr>
          <p:cNvSpPr/>
          <p:nvPr/>
        </p:nvSpPr>
        <p:spPr>
          <a:xfrm>
            <a:off x="8822400" y="4174103"/>
            <a:ext cx="129309" cy="138545"/>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B5EFAB0D-C331-4CFC-BCA9-19FB67AD1098}"/>
              </a:ext>
            </a:extLst>
          </p:cNvPr>
          <p:cNvCxnSpPr/>
          <p:nvPr/>
        </p:nvCxnSpPr>
        <p:spPr>
          <a:xfrm flipH="1" flipV="1">
            <a:off x="8872078" y="2463964"/>
            <a:ext cx="28280" cy="182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9E4BE0-1D47-4A3E-9AB6-5E82FBECAF1B}"/>
              </a:ext>
            </a:extLst>
          </p:cNvPr>
          <p:cNvSpPr/>
          <p:nvPr/>
        </p:nvSpPr>
        <p:spPr>
          <a:xfrm>
            <a:off x="1382773" y="659680"/>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1674267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3073" y="1147923"/>
            <a:ext cx="8898904" cy="5632311"/>
          </a:xfrm>
          <a:prstGeom prst="rect">
            <a:avLst/>
          </a:prstGeom>
        </p:spPr>
        <p:txBody>
          <a:bodyPr wrap="square">
            <a:spAutoFit/>
          </a:bodyPr>
          <a:lstStyle/>
          <a:p>
            <a:pPr>
              <a:spcAft>
                <a:spcPts val="1200"/>
              </a:spcAft>
            </a:pPr>
            <a:r>
              <a:rPr lang="en-US" sz="2600" dirty="0">
                <a:ea typeface="SimSun" panose="02010600030101010101" pitchFamily="2" charset="-122"/>
                <a:cs typeface="Times New Roman" panose="02020603050405020304" pitchFamily="18" charset="0"/>
              </a:rPr>
              <a:t>Solving this Fake-Coin Identification Problem: </a:t>
            </a:r>
          </a:p>
          <a:p>
            <a:pPr>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 assume that the fake coin is lighter. And therefore, the answer is “the fake coin is lighter”.)</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Divide n coins into two piles of  </a:t>
            </a:r>
            <a:r>
              <a:rPr lang="en-US" sz="2400"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n/2</a:t>
            </a:r>
            <a:r>
              <a:rPr lang="en-US" sz="2400"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coins each, leaving one extra coin apart if  n is odd, and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put it two piles on the scale.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1257300" lvl="2" indent="-342900">
              <a:spcAft>
                <a:spcPts val="1200"/>
              </a:spcAft>
              <a:buFont typeface="Arial" panose="020B0604020202020204" pitchFamily="34" charset="0"/>
              <a:buChar char="•"/>
              <a:tabLst>
                <a:tab pos="9144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If the piles weigh the same, the coin put aside must be fake;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1257300" lvl="2" indent="-342900">
              <a:spcAft>
                <a:spcPts val="1200"/>
              </a:spcAft>
              <a:buFont typeface="Arial" panose="020B0604020202020204" pitchFamily="34" charset="0"/>
              <a:buChar char="•"/>
              <a:tabLst>
                <a:tab pos="9144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otherwise, we can proceed in the same manner with the lighter pile, which must be the one with the fake coin.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Note that even though we divide the coins into two subsets,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after one weighing we are left to solve a single problem of half the original size.</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FD32A2E1-9E9B-489F-A8A5-E932D1571628}"/>
              </a:ext>
            </a:extLst>
          </p:cNvPr>
          <p:cNvSpPr/>
          <p:nvPr/>
        </p:nvSpPr>
        <p:spPr>
          <a:xfrm>
            <a:off x="1478203" y="323671"/>
            <a:ext cx="7096623" cy="584775"/>
          </a:xfrm>
          <a:prstGeom prst="rect">
            <a:avLst/>
          </a:prstGeom>
        </p:spPr>
        <p:txBody>
          <a:bodyPr wrap="none">
            <a:spAutoFit/>
          </a:bodyPr>
          <a:lstStyle/>
          <a:p>
            <a:r>
              <a:rPr lang="en-US" sz="3200" dirty="0">
                <a:cs typeface="Times New Roman" panose="02020603050405020304" pitchFamily="18" charset="0"/>
              </a:rPr>
              <a:t>Decrease-by-a-Constant-Factor Algorithm</a:t>
            </a:r>
          </a:p>
        </p:txBody>
      </p:sp>
    </p:spTree>
    <p:extLst>
      <p:ext uri="{BB962C8B-B14F-4D97-AF65-F5344CB8AC3E}">
        <p14:creationId xmlns:p14="http://schemas.microsoft.com/office/powerpoint/2010/main" val="360098739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1983" y="1225745"/>
            <a:ext cx="9332537" cy="4555093"/>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Solving this Fake-Coin Identification Problem: </a:t>
            </a:r>
          </a:p>
          <a:p>
            <a:pPr>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 assume that the fake coin is lighter. And therefore, the answer is “the fake coin is lighter”.)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According to our classification of the design techniques, it is a decrease (by half)-and-conquer rather than a divide-and-conquer algorithm.</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Set up a recurrence relation for the number of </a:t>
            </a:r>
            <a:r>
              <a:rPr lang="en-US" sz="2400" dirty="0" err="1">
                <a:latin typeface="Times New Roman" panose="02020603050405020304" pitchFamily="18" charset="0"/>
                <a:cs typeface="Times New Roman" panose="02020603050405020304" pitchFamily="18" charset="0"/>
              </a:rPr>
              <a:t>weighings</a:t>
            </a:r>
            <a:r>
              <a:rPr lang="en-US" sz="2400" dirty="0">
                <a:latin typeface="Times New Roman" panose="02020603050405020304" pitchFamily="18" charset="0"/>
                <a:cs typeface="Times New Roman" panose="02020603050405020304" pitchFamily="18" charset="0"/>
              </a:rPr>
              <a:t>, W(n) needed by this algorithm in the worst case:</a:t>
            </a:r>
          </a:p>
          <a:p>
            <a:pPr lvl="1">
              <a:spcAft>
                <a:spcPts val="12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a:t>
            </a:r>
            <a:r>
              <a:rPr lang="en-US" sz="2400" baseline="-25000" dirty="0" err="1">
                <a:latin typeface="Times New Roman" panose="02020603050405020304" pitchFamily="18" charset="0"/>
                <a:cs typeface="Times New Roman" panose="02020603050405020304" pitchFamily="18" charset="0"/>
              </a:rPr>
              <a:t>worst</a:t>
            </a:r>
            <a:r>
              <a:rPr lang="en-US" sz="2400" dirty="0">
                <a:latin typeface="Times New Roman" panose="02020603050405020304" pitchFamily="18" charset="0"/>
                <a:cs typeface="Times New Roman" panose="02020603050405020304" pitchFamily="18" charset="0"/>
              </a:rPr>
              <a:t>(n) = </a:t>
            </a:r>
            <a:r>
              <a:rPr lang="en-US" sz="2400" dirty="0" err="1">
                <a:latin typeface="Times New Roman" panose="02020603050405020304" pitchFamily="18" charset="0"/>
                <a:cs typeface="Times New Roman" panose="02020603050405020304" pitchFamily="18" charset="0"/>
              </a:rPr>
              <a:t>W</a:t>
            </a:r>
            <a:r>
              <a:rPr lang="en-US" sz="2400" baseline="-25000" dirty="0" err="1">
                <a:latin typeface="Times New Roman" panose="02020603050405020304" pitchFamily="18" charset="0"/>
                <a:cs typeface="Times New Roman" panose="02020603050405020304" pitchFamily="18" charset="0"/>
              </a:rPr>
              <a:t>worst</a:t>
            </a: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n/2</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+ 1  for n &gt; 1, </a:t>
            </a:r>
          </a:p>
          <a:p>
            <a:pPr lvl="1">
              <a:spcAft>
                <a:spcPts val="12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a:t>
            </a:r>
            <a:r>
              <a:rPr lang="en-US" sz="2400" baseline="-25000" dirty="0" err="1">
                <a:latin typeface="Times New Roman" panose="02020603050405020304" pitchFamily="18" charset="0"/>
                <a:cs typeface="Times New Roman" panose="02020603050405020304" pitchFamily="18" charset="0"/>
              </a:rPr>
              <a:t>worst</a:t>
            </a:r>
            <a:r>
              <a:rPr lang="en-US" sz="2400" dirty="0">
                <a:latin typeface="Times New Roman" panose="02020603050405020304" pitchFamily="18" charset="0"/>
                <a:cs typeface="Times New Roman" panose="02020603050405020304" pitchFamily="18" charset="0"/>
              </a:rPr>
              <a:t>(1) = 0.</a:t>
            </a:r>
          </a:p>
        </p:txBody>
      </p:sp>
      <p:pic>
        <p:nvPicPr>
          <p:cNvPr id="3" name="Picture 2" descr="Image result for smiley face images">
            <a:extLst>
              <a:ext uri="{FF2B5EF4-FFF2-40B4-BE49-F238E27FC236}">
                <a16:creationId xmlns:a16="http://schemas.microsoft.com/office/drawing/2014/main" id="{51BE139A-08F3-4D40-9144-F747D47382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530" y="4327243"/>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469A5D-8CE5-4C69-ACC9-16158AC9E9D9}"/>
              </a:ext>
            </a:extLst>
          </p:cNvPr>
          <p:cNvSpPr/>
          <p:nvPr/>
        </p:nvSpPr>
        <p:spPr>
          <a:xfrm>
            <a:off x="1478203" y="323671"/>
            <a:ext cx="7096623" cy="584775"/>
          </a:xfrm>
          <a:prstGeom prst="rect">
            <a:avLst/>
          </a:prstGeom>
        </p:spPr>
        <p:txBody>
          <a:bodyPr wrap="none">
            <a:spAutoFit/>
          </a:bodyPr>
          <a:lstStyle/>
          <a:p>
            <a:r>
              <a:rPr lang="en-US" sz="3200" dirty="0">
                <a:cs typeface="Times New Roman" panose="02020603050405020304" pitchFamily="18" charset="0"/>
              </a:rPr>
              <a:t>Decrease-by-a-Constant-Factor Algorithm</a:t>
            </a:r>
          </a:p>
        </p:txBody>
      </p:sp>
    </p:spTree>
    <p:extLst>
      <p:ext uri="{BB962C8B-B14F-4D97-AF65-F5344CB8AC3E}">
        <p14:creationId xmlns:p14="http://schemas.microsoft.com/office/powerpoint/2010/main" val="166060726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4701" y="1132182"/>
            <a:ext cx="9002598" cy="5693866"/>
          </a:xfrm>
          <a:prstGeom prst="rect">
            <a:avLst/>
          </a:prstGeom>
        </p:spPr>
        <p:txBody>
          <a:bodyPr wrap="square">
            <a:spAutoFit/>
          </a:bodyPr>
          <a:lstStyle/>
          <a:p>
            <a:pPr>
              <a:spcAft>
                <a:spcPts val="1200"/>
              </a:spcAft>
            </a:pPr>
            <a:r>
              <a:rPr lang="en-US" sz="2600" dirty="0">
                <a:ea typeface="SimSun" panose="02010600030101010101" pitchFamily="2" charset="-122"/>
                <a:cs typeface="Times New Roman" panose="02020603050405020304" pitchFamily="18" charset="0"/>
              </a:rPr>
              <a:t>Solving this Fake-Coin Identification Problem: </a:t>
            </a:r>
          </a:p>
          <a:p>
            <a:pPr>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 assume that the fake coin is lighter. And therefore, the answer is “the fake coin is lighter”.)</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recurrence is almost identical to the one for the worst-case number of comparisons in binary search, and both algorithms [i.e., binary search and fake-coin identification] are based on the technique of halving an instance size.</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solution to the recurrence for the number of times of using the balance scale is also similar to the one we had for binary search: W(n) = </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fact, this algorithm is </a:t>
            </a:r>
            <a:r>
              <a:rPr lang="en-US" sz="2400" i="1"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the most efficient solution.</a:t>
            </a:r>
          </a:p>
          <a:p>
            <a:pPr marL="1257300" lvl="2" indent="-342900">
              <a:spcAft>
                <a:spcPts val="1200"/>
              </a:spcAft>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We would be better off dividing the coins not into two but into three piles of about  n/3 coins each.</a:t>
            </a:r>
          </a:p>
        </p:txBody>
      </p:sp>
      <p:sp>
        <p:nvSpPr>
          <p:cNvPr id="3" name="Rectangle 2">
            <a:extLst>
              <a:ext uri="{FF2B5EF4-FFF2-40B4-BE49-F238E27FC236}">
                <a16:creationId xmlns:a16="http://schemas.microsoft.com/office/drawing/2014/main" id="{C80D6AF6-113A-4007-B0DA-329F12516D7C}"/>
              </a:ext>
            </a:extLst>
          </p:cNvPr>
          <p:cNvSpPr/>
          <p:nvPr/>
        </p:nvSpPr>
        <p:spPr>
          <a:xfrm>
            <a:off x="1478203" y="323671"/>
            <a:ext cx="7096623" cy="584775"/>
          </a:xfrm>
          <a:prstGeom prst="rect">
            <a:avLst/>
          </a:prstGeom>
        </p:spPr>
        <p:txBody>
          <a:bodyPr wrap="none">
            <a:spAutoFit/>
          </a:bodyPr>
          <a:lstStyle/>
          <a:p>
            <a:r>
              <a:rPr lang="en-US" sz="3200" dirty="0">
                <a:cs typeface="Times New Roman" panose="02020603050405020304" pitchFamily="18" charset="0"/>
              </a:rPr>
              <a:t>Decrease-by-a-Constant-Factor Algorithm</a:t>
            </a:r>
          </a:p>
        </p:txBody>
      </p:sp>
    </p:spTree>
    <p:extLst>
      <p:ext uri="{BB962C8B-B14F-4D97-AF65-F5344CB8AC3E}">
        <p14:creationId xmlns:p14="http://schemas.microsoft.com/office/powerpoint/2010/main" val="7683885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1984" y="1182667"/>
            <a:ext cx="9021452" cy="4339650"/>
          </a:xfrm>
          <a:prstGeom prst="rect">
            <a:avLst/>
          </a:prstGeom>
        </p:spPr>
        <p:txBody>
          <a:bodyPr wrap="square">
            <a:spAutoFit/>
          </a:bodyPr>
          <a:lstStyle/>
          <a:p>
            <a:pPr>
              <a:spcAft>
                <a:spcPts val="1200"/>
              </a:spcAft>
            </a:pPr>
            <a:r>
              <a:rPr lang="en-US" sz="2600" dirty="0">
                <a:ea typeface="SimSun" panose="02010600030101010101" pitchFamily="2" charset="-122"/>
                <a:cs typeface="Times New Roman" panose="02020603050405020304" pitchFamily="18" charset="0"/>
              </a:rPr>
              <a:t>Solving this Fake-Coin Identification Problem: </a:t>
            </a:r>
          </a:p>
          <a:p>
            <a:pPr>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 assume that the fake coin is lighter.)</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After weighing two of the piles, we can reduce the instance size by a factor of three.</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Accordingly, we should expect the number of </a:t>
            </a:r>
            <a:r>
              <a:rPr lang="en-US" sz="2400" dirty="0" err="1">
                <a:latin typeface="Times New Roman" panose="02020603050405020304" pitchFamily="18" charset="0"/>
                <a:cs typeface="Times New Roman" panose="02020603050405020304" pitchFamily="18" charset="0"/>
              </a:rPr>
              <a:t>weighings</a:t>
            </a:r>
            <a:r>
              <a:rPr lang="en-US" sz="2400" dirty="0">
                <a:latin typeface="Times New Roman" panose="02020603050405020304" pitchFamily="18" charset="0"/>
                <a:cs typeface="Times New Roman" panose="02020603050405020304" pitchFamily="18" charset="0"/>
              </a:rPr>
              <a:t> to be about log</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n, which is smaller than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n.</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(Can you tell by what factor? By two-third.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this correct? The recurrence relation for this method is:		W(n) = W(</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n/3</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+ 1  for n &gt; 2, </a:t>
            </a:r>
          </a:p>
          <a:p>
            <a:r>
              <a:rPr lang="en-US" sz="2400" dirty="0">
                <a:latin typeface="Times New Roman" panose="02020603050405020304" pitchFamily="18" charset="0"/>
                <a:cs typeface="Times New Roman" panose="02020603050405020304" pitchFamily="18" charset="0"/>
              </a:rPr>
              <a:t>			W(2) = 1 and W(1) = 0.</a:t>
            </a:r>
            <a:r>
              <a:rPr lang="en-US" sz="2800" dirty="0">
                <a:latin typeface="Times New Roman" panose="02020603050405020304" pitchFamily="18" charset="0"/>
                <a:cs typeface="Times New Roman" panose="02020603050405020304" pitchFamily="18" charset="0"/>
              </a:rPr>
              <a:t> </a:t>
            </a:r>
          </a:p>
        </p:txBody>
      </p:sp>
      <p:pic>
        <p:nvPicPr>
          <p:cNvPr id="3" name="Picture 2" descr="Image result for smiley face images">
            <a:extLst>
              <a:ext uri="{FF2B5EF4-FFF2-40B4-BE49-F238E27FC236}">
                <a16:creationId xmlns:a16="http://schemas.microsoft.com/office/drawing/2014/main" id="{D6888772-54DD-4863-9DE5-DECDFAC07E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531" y="5444842"/>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2813D4D-E212-4294-A748-851788DF6803}"/>
              </a:ext>
            </a:extLst>
          </p:cNvPr>
          <p:cNvSpPr/>
          <p:nvPr/>
        </p:nvSpPr>
        <p:spPr>
          <a:xfrm>
            <a:off x="1478203" y="323671"/>
            <a:ext cx="7096623" cy="584775"/>
          </a:xfrm>
          <a:prstGeom prst="rect">
            <a:avLst/>
          </a:prstGeom>
        </p:spPr>
        <p:txBody>
          <a:bodyPr wrap="none">
            <a:spAutoFit/>
          </a:bodyPr>
          <a:lstStyle/>
          <a:p>
            <a:r>
              <a:rPr lang="en-US" sz="3200" dirty="0">
                <a:cs typeface="Times New Roman" panose="02020603050405020304" pitchFamily="18" charset="0"/>
              </a:rPr>
              <a:t>Decrease-by-a-Constant-Factor Algorithm</a:t>
            </a:r>
          </a:p>
        </p:txBody>
      </p:sp>
    </p:spTree>
    <p:extLst>
      <p:ext uri="{BB962C8B-B14F-4D97-AF65-F5344CB8AC3E}">
        <p14:creationId xmlns:p14="http://schemas.microsoft.com/office/powerpoint/2010/main" val="174456028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1984" y="1182667"/>
            <a:ext cx="9021452" cy="5078313"/>
          </a:xfrm>
          <a:prstGeom prst="rect">
            <a:avLst/>
          </a:prstGeom>
        </p:spPr>
        <p:txBody>
          <a:bodyPr wrap="square">
            <a:spAutoFit/>
          </a:bodyPr>
          <a:lstStyle/>
          <a:p>
            <a:pPr>
              <a:spcAft>
                <a:spcPts val="1200"/>
              </a:spcAft>
            </a:pPr>
            <a:r>
              <a:rPr lang="en-US" sz="2600" dirty="0">
                <a:ea typeface="SimSun" panose="02010600030101010101" pitchFamily="2" charset="-122"/>
                <a:cs typeface="Times New Roman" panose="02020603050405020304" pitchFamily="18" charset="0"/>
              </a:rPr>
              <a:t>Solving this Fake-Coin Identification Problem: </a:t>
            </a:r>
          </a:p>
          <a:p>
            <a:pPr>
              <a:spcAft>
                <a:spcPts val="12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 assume that the fake coin is lighter.)</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After weighing two of the piles, we can reduce the instance size by a factor of three.</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this correct? The recurrence relation for this method is:		W(n) = W(</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n/3</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+ 1  for n &gt; 2, </a:t>
            </a:r>
          </a:p>
          <a:p>
            <a:r>
              <a:rPr lang="en-US" sz="2400" dirty="0">
                <a:latin typeface="Times New Roman" panose="02020603050405020304" pitchFamily="18" charset="0"/>
                <a:cs typeface="Times New Roman" panose="02020603050405020304" pitchFamily="18" charset="0"/>
              </a:rPr>
              <a:t>			W(2) = 1 and W(1) = 0.</a:t>
            </a:r>
            <a:r>
              <a:rPr lang="en-US" sz="2800" dirty="0">
                <a:latin typeface="Times New Roman" panose="02020603050405020304" pitchFamily="18" charset="0"/>
                <a:cs typeface="Times New Roman" panose="02020603050405020304" pitchFamily="18" charset="0"/>
              </a:rPr>
              <a:t>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Problem is: not all the value of n that are multiples of 3. i.e., n = 3</a:t>
            </a:r>
            <a:r>
              <a:rPr lang="en-US" sz="2400" baseline="30000"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large values of n, about how many times faster is this algorithm than the one based on dividing coins into two piles.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answer should not depend on n.</a:t>
            </a:r>
          </a:p>
        </p:txBody>
      </p:sp>
      <p:pic>
        <p:nvPicPr>
          <p:cNvPr id="3" name="Picture 2" descr="Image result for smiley face images">
            <a:extLst>
              <a:ext uri="{FF2B5EF4-FFF2-40B4-BE49-F238E27FC236}">
                <a16:creationId xmlns:a16="http://schemas.microsoft.com/office/drawing/2014/main" id="{D6888772-54DD-4863-9DE5-DECDFAC07E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531" y="5444842"/>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2813D4D-E212-4294-A748-851788DF6803}"/>
              </a:ext>
            </a:extLst>
          </p:cNvPr>
          <p:cNvSpPr/>
          <p:nvPr/>
        </p:nvSpPr>
        <p:spPr>
          <a:xfrm>
            <a:off x="1478203" y="323671"/>
            <a:ext cx="7096623" cy="584775"/>
          </a:xfrm>
          <a:prstGeom prst="rect">
            <a:avLst/>
          </a:prstGeom>
        </p:spPr>
        <p:txBody>
          <a:bodyPr wrap="none">
            <a:spAutoFit/>
          </a:bodyPr>
          <a:lstStyle/>
          <a:p>
            <a:r>
              <a:rPr lang="en-US" sz="3200" dirty="0">
                <a:cs typeface="Times New Roman" panose="02020603050405020304" pitchFamily="18" charset="0"/>
              </a:rPr>
              <a:t>Decrease-by-a-Constant-Factor Algorithm</a:t>
            </a:r>
          </a:p>
        </p:txBody>
      </p:sp>
    </p:spTree>
    <p:extLst>
      <p:ext uri="{BB962C8B-B14F-4D97-AF65-F5344CB8AC3E}">
        <p14:creationId xmlns:p14="http://schemas.microsoft.com/office/powerpoint/2010/main" val="66360772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500433" y="1194911"/>
                <a:ext cx="9131899" cy="5293757"/>
              </a:xfrm>
              <a:prstGeom prst="rect">
                <a:avLst/>
              </a:prstGeom>
            </p:spPr>
            <p:txBody>
              <a:bodyPr wrap="square">
                <a:spAutoFit/>
              </a:bodyPr>
              <a:lstStyle/>
              <a:p>
                <a:r>
                  <a:rPr lang="en-US" sz="2600" dirty="0">
                    <a:ea typeface="SimSun" panose="02010600030101010101" pitchFamily="2" charset="-122"/>
                    <a:cs typeface="Times New Roman" panose="02020603050405020304" pitchFamily="18" charset="0"/>
                  </a:rPr>
                  <a:t>Fake-Coin Identification Problem</a:t>
                </a:r>
              </a:p>
              <a:p>
                <a:pPr marL="800100" lvl="1" indent="-342900">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Among  </a:t>
                </a:r>
                <a:r>
                  <a:rPr lang="en-US" sz="2400" b="1" dirty="0">
                    <a:latin typeface="Times New Roman" panose="02020603050405020304" pitchFamily="18" charset="0"/>
                    <a:ea typeface="SimSun" panose="02010600030101010101" pitchFamily="2" charset="-122"/>
                    <a:cs typeface="Times New Roman" panose="02020603050405020304" pitchFamily="18" charset="0"/>
                  </a:rPr>
                  <a:t>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3  identically looking coins, either all are genuine or exactly one of them is fake.  It is unknown whether the fake coin is lighter or heavier than the genuine one.</a:t>
                </a:r>
              </a:p>
              <a:p>
                <a:pPr marL="796925" lvl="1" indent="-339725">
                  <a:tabLst>
                    <a:tab pos="457200" algn="l"/>
                  </a:tabLst>
                </a:pPr>
                <a:r>
                  <a:rPr lang="en-US" sz="1200" dirty="0">
                    <a:latin typeface="Times New Roman" panose="02020603050405020304" pitchFamily="18" charset="0"/>
                    <a:ea typeface="SimSun" panose="02010600030101010101" pitchFamily="2" charset="-122"/>
                    <a:cs typeface="Times New Roman" panose="02020603050405020304" pitchFamily="18" charset="0"/>
                  </a:rPr>
                  <a:t>	</a:t>
                </a:r>
              </a:p>
              <a:p>
                <a:pPr marL="800100" lvl="1" indent="-342900">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With a balance scale, we can compare any two sets of coins. </a:t>
                </a:r>
              </a:p>
              <a:p>
                <a:pPr lvl="2">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By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staying even,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tipping to the left, or to the right, the balance scale will tell whether the sets weigh the same or which of the sets is heavier than the other </a:t>
                </a:r>
                <a:r>
                  <a:rPr lang="en-US" sz="2400" dirty="0">
                    <a:latin typeface="Times New Roman" panose="02020603050405020304" pitchFamily="18" charset="0"/>
                    <a:ea typeface="SimSun" panose="02010600030101010101" pitchFamily="2" charset="-122"/>
                    <a:cs typeface="Times New Roman" panose="02020603050405020304" pitchFamily="18" charset="0"/>
                  </a:rPr>
                  <a:t>but not by how much.  </a:t>
                </a:r>
              </a:p>
              <a:p>
                <a:pPr lvl="1"/>
                <a:endParaRPr lang="en-US" sz="12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problem is to find whether all the coins are genuine and, if not, to find the fake coin and establish whether it is lighter or heavier than the genuine ones.</a:t>
                </a:r>
              </a:p>
              <a:p>
                <a:pPr marL="800100" lvl="1" indent="-342900">
                  <a:buFont typeface="Arial" panose="020B0604020202020204" pitchFamily="34" charset="0"/>
                  <a:buChar char="•"/>
                  <a:tabLst>
                    <a:tab pos="457200" algn="l"/>
                  </a:tabLs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Design an algorithm for solving this problem which takes time at least  </a:t>
                </a:r>
                <a:r>
                  <a:rPr lang="en-US" sz="2400" dirty="0">
                    <a:effectLst/>
                    <a:latin typeface="Cambria Math" panose="02040503050406030204" pitchFamily="18" charset="0"/>
                    <a:ea typeface="Cambria Math" panose="02040503050406030204" pitchFamily="18" charset="0"/>
                    <a:cs typeface="Times New Roman" panose="02020603050405020304" pitchFamily="18" charset="0"/>
                  </a:rPr>
                  <a:t>⌈</a:t>
                </a:r>
                <a14:m>
                  <m:oMath xmlns:m="http://schemas.openxmlformats.org/officeDocument/2006/math">
                    <m:func>
                      <m:func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funcPr>
                      <m:fName>
                        <m:sSub>
                          <m:sSub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Pr>
                          <m:e>
                            <m:r>
                              <m:rPr>
                                <m:sty m:val="p"/>
                              </m:rPr>
                              <a:rPr lang="en-US" sz="2400" i="0" smtClean="0">
                                <a:effectLst/>
                                <a:latin typeface="Cambria Math" panose="02040503050406030204" pitchFamily="18" charset="0"/>
                                <a:ea typeface="SimSun" panose="02010600030101010101" pitchFamily="2" charset="-122"/>
                                <a:cs typeface="Times New Roman" panose="02020603050405020304" pitchFamily="18" charset="0"/>
                              </a:rPr>
                              <m:t>log</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3</m:t>
                            </m:r>
                          </m:sub>
                        </m:sSub>
                      </m:fName>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e>
                    </m:func>
                    <m:r>
                      <a:rPr lang="en-US" sz="2400" i="1">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weighings</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in the worst case.</a:t>
                </a:r>
              </a:p>
            </p:txBody>
          </p:sp>
        </mc:Choice>
        <mc:Fallback>
          <p:sp>
            <p:nvSpPr>
              <p:cNvPr id="2" name="Rectangle 1"/>
              <p:cNvSpPr>
                <a:spLocks noRot="1" noChangeAspect="1" noMove="1" noResize="1" noEditPoints="1" noAdjustHandles="1" noChangeArrowheads="1" noChangeShapeType="1" noTextEdit="1"/>
              </p:cNvSpPr>
              <p:nvPr/>
            </p:nvSpPr>
            <p:spPr>
              <a:xfrm>
                <a:off x="1500433" y="1194911"/>
                <a:ext cx="9131899" cy="5293757"/>
              </a:xfrm>
              <a:prstGeom prst="rect">
                <a:avLst/>
              </a:prstGeom>
              <a:blipFill>
                <a:blip r:embed="rId2"/>
                <a:stretch>
                  <a:fillRect l="-1202" t="-922" b="-1728"/>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FF0CD453-7162-40E6-A714-2FBA06CE94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556" y="1907315"/>
            <a:ext cx="603453" cy="44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E9D8AF5-0261-4101-9FE5-E1A222AD3B61}"/>
              </a:ext>
            </a:extLst>
          </p:cNvPr>
          <p:cNvSpPr/>
          <p:nvPr/>
        </p:nvSpPr>
        <p:spPr>
          <a:xfrm>
            <a:off x="1536569" y="537679"/>
            <a:ext cx="7096623" cy="584775"/>
          </a:xfrm>
          <a:prstGeom prst="rect">
            <a:avLst/>
          </a:prstGeom>
        </p:spPr>
        <p:txBody>
          <a:bodyPr wrap="none">
            <a:spAutoFit/>
          </a:bodyPr>
          <a:lstStyle/>
          <a:p>
            <a:r>
              <a:rPr lang="en-US" sz="3200" dirty="0">
                <a:cs typeface="Times New Roman" panose="02020603050405020304" pitchFamily="18" charset="0"/>
              </a:rPr>
              <a:t>Decrease-by-a-Constant-Factor Algorithm</a:t>
            </a:r>
          </a:p>
        </p:txBody>
      </p:sp>
    </p:spTree>
    <p:extLst>
      <p:ext uri="{BB962C8B-B14F-4D97-AF65-F5344CB8AC3E}">
        <p14:creationId xmlns:p14="http://schemas.microsoft.com/office/powerpoint/2010/main" val="42116312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762BF-04C2-4AA3-89F0-7D4D075AA7E5}"/>
              </a:ext>
            </a:extLst>
          </p:cNvPr>
          <p:cNvSpPr/>
          <p:nvPr/>
        </p:nvSpPr>
        <p:spPr>
          <a:xfrm>
            <a:off x="3048000" y="3085060"/>
            <a:ext cx="6096000" cy="1151084"/>
          </a:xfrm>
          <a:prstGeom prst="rect">
            <a:avLst/>
          </a:prstGeom>
        </p:spPr>
        <p:txBody>
          <a:bodyPr>
            <a:spAutoFit/>
          </a:bodyPr>
          <a:lstStyle/>
          <a:p>
            <a:pPr algn="ctr">
              <a:lnSpc>
                <a:spcPct val="115000"/>
              </a:lnSpc>
            </a:pPr>
            <a:r>
              <a:rPr lang="en-US" sz="3200" dirty="0">
                <a:ea typeface="SimSun" panose="02010600030101010101" pitchFamily="2" charset="-122"/>
                <a:cs typeface="Times New Roman" panose="02020603050405020304" pitchFamily="18" charset="0"/>
              </a:rPr>
              <a:t>Variable-Size-Decrease-Algorithms</a:t>
            </a:r>
          </a:p>
          <a:p>
            <a:pPr algn="ctr"/>
            <a:r>
              <a:rPr lang="en-US" sz="3200" dirty="0">
                <a:cs typeface="Times New Roman" panose="02020603050405020304" pitchFamily="18" charset="0"/>
              </a:rPr>
              <a:t>Interpolation Search </a:t>
            </a:r>
          </a:p>
        </p:txBody>
      </p:sp>
    </p:spTree>
    <p:extLst>
      <p:ext uri="{BB962C8B-B14F-4D97-AF65-F5344CB8AC3E}">
        <p14:creationId xmlns:p14="http://schemas.microsoft.com/office/powerpoint/2010/main" val="178412426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820" y="1626570"/>
            <a:ext cx="8742861"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An example of a variable-size-decrease algorithm.</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Consider an </a:t>
            </a:r>
            <a:r>
              <a:rPr lang="en-US" sz="2400" i="1" dirty="0">
                <a:latin typeface="Times New Roman" panose="02020603050405020304" pitchFamily="18" charset="0"/>
                <a:cs typeface="Times New Roman" panose="02020603050405020304" pitchFamily="18" charset="0"/>
              </a:rPr>
              <a:t>interpolation search. </a:t>
            </a:r>
            <a:r>
              <a:rPr lang="en-US" sz="2400" dirty="0">
                <a:latin typeface="Times New Roman" panose="02020603050405020304" pitchFamily="18" charset="0"/>
                <a:cs typeface="Times New Roman" panose="02020603050405020304" pitchFamily="18" charset="0"/>
              </a:rPr>
              <a:t>algorithm for sorted array</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Interpolation search takes into account the value of the search key, in order to find the array’s element to be compared with the search key.</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algorithm mimics the way we search for a name in a telephone book: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we are searching for someone named Brown, we open the book not in the middle but very close to the beginning, unlike our action when searching for someone named, say, Smith.</a:t>
            </a:r>
          </a:p>
        </p:txBody>
      </p:sp>
      <p:sp>
        <p:nvSpPr>
          <p:cNvPr id="3" name="Rectangle 2">
            <a:extLst>
              <a:ext uri="{FF2B5EF4-FFF2-40B4-BE49-F238E27FC236}">
                <a16:creationId xmlns:a16="http://schemas.microsoft.com/office/drawing/2014/main" id="{56FCE815-7584-4C9E-BFCD-7AFC4E92779B}"/>
              </a:ext>
            </a:extLst>
          </p:cNvPr>
          <p:cNvSpPr/>
          <p:nvPr/>
        </p:nvSpPr>
        <p:spPr>
          <a:xfrm>
            <a:off x="1344722" y="391690"/>
            <a:ext cx="6096000" cy="1077218"/>
          </a:xfrm>
          <a:prstGeom prst="rect">
            <a:avLst/>
          </a:prstGeom>
        </p:spPr>
        <p:txBody>
          <a:bodyPr>
            <a:spAutoFit/>
          </a:bodyPr>
          <a:lstStyle/>
          <a:p>
            <a:r>
              <a:rPr lang="en-US" sz="3200" dirty="0">
                <a:ea typeface="SimSun" panose="02010600030101010101" pitchFamily="2" charset="-122"/>
                <a:cs typeface="Times New Roman" panose="02020603050405020304" pitchFamily="18" charset="0"/>
              </a:rPr>
              <a:t>Variable-Size-Decrease-Algorithms</a:t>
            </a:r>
          </a:p>
          <a:p>
            <a:r>
              <a:rPr lang="en-US" sz="3200" dirty="0">
                <a:cs typeface="Times New Roman" panose="02020603050405020304" pitchFamily="18" charset="0"/>
              </a:rPr>
              <a:t>Interpolation Search </a:t>
            </a:r>
          </a:p>
        </p:txBody>
      </p:sp>
      <p:pic>
        <p:nvPicPr>
          <p:cNvPr id="4" name="Picture 3" descr="Image result for smiley face images">
            <a:extLst>
              <a:ext uri="{FF2B5EF4-FFF2-40B4-BE49-F238E27FC236}">
                <a16:creationId xmlns:a16="http://schemas.microsoft.com/office/drawing/2014/main" id="{538692FF-9E97-4930-B32E-BED46DCF07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783" y="1155659"/>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19078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554" y="1507472"/>
            <a:ext cx="8964891" cy="5262979"/>
          </a:xfrm>
          <a:prstGeom prst="rect">
            <a:avLst/>
          </a:prstGeom>
        </p:spPr>
        <p:txBody>
          <a:bodyPr wrap="square">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precisely, on the iteration dealing with the array’s portion between the leftmost element  A[</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and the rightmost element  A[r],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algorithm assumes that the array’s values increase linearly, i.e., along the straight line through the points          (</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A[</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and  (r, A[r]). </a:t>
            </a:r>
          </a:p>
          <a:p>
            <a:pPr lvl="1"/>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accuracy of this assumption can influence the algorithm’s efficiency but not its correctness.</a:t>
            </a:r>
          </a:p>
          <a:p>
            <a:pPr lvl="1"/>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Accordingly, the search key’s value v is compared with the element whose index is computed as (the roundoff of) the x coordinate of the point on the straight line through the points     (</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A[</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and  (r, A[r]) whose y coordinate is equal to the search value v. [See Figure 3.25]</a:t>
            </a:r>
          </a:p>
        </p:txBody>
      </p:sp>
      <p:sp>
        <p:nvSpPr>
          <p:cNvPr id="3" name="Rectangle 2">
            <a:extLst>
              <a:ext uri="{FF2B5EF4-FFF2-40B4-BE49-F238E27FC236}">
                <a16:creationId xmlns:a16="http://schemas.microsoft.com/office/drawing/2014/main" id="{4E0A5545-969E-47C1-A56E-5A2B91DF419A}"/>
              </a:ext>
            </a:extLst>
          </p:cNvPr>
          <p:cNvSpPr/>
          <p:nvPr/>
        </p:nvSpPr>
        <p:spPr>
          <a:xfrm>
            <a:off x="1344722" y="341903"/>
            <a:ext cx="6096000" cy="1077218"/>
          </a:xfrm>
          <a:prstGeom prst="rect">
            <a:avLst/>
          </a:prstGeom>
        </p:spPr>
        <p:txBody>
          <a:bodyPr>
            <a:spAutoFit/>
          </a:bodyPr>
          <a:lstStyle/>
          <a:p>
            <a:r>
              <a:rPr lang="en-US" sz="3200" dirty="0">
                <a:ea typeface="SimSun" panose="02010600030101010101" pitchFamily="2" charset="-122"/>
                <a:cs typeface="Times New Roman" panose="02020603050405020304" pitchFamily="18" charset="0"/>
              </a:rPr>
              <a:t>Variable-Size-Decrease-Algorithms</a:t>
            </a:r>
          </a:p>
          <a:p>
            <a:r>
              <a:rPr lang="en-US" sz="3200" dirty="0">
                <a:cs typeface="Times New Roman" panose="02020603050405020304" pitchFamily="18" charset="0"/>
              </a:rPr>
              <a:t>Interpolation Search </a:t>
            </a:r>
          </a:p>
        </p:txBody>
      </p:sp>
      <p:sp>
        <p:nvSpPr>
          <p:cNvPr id="4" name="Rectangle 3">
            <a:extLst>
              <a:ext uri="{FF2B5EF4-FFF2-40B4-BE49-F238E27FC236}">
                <a16:creationId xmlns:a16="http://schemas.microsoft.com/office/drawing/2014/main" id="{C9EA0DAB-E4C7-4BFB-8DD8-EA21DC6EEA2D}"/>
              </a:ext>
            </a:extLst>
          </p:cNvPr>
          <p:cNvSpPr/>
          <p:nvPr/>
        </p:nvSpPr>
        <p:spPr>
          <a:xfrm>
            <a:off x="549274" y="5608156"/>
            <a:ext cx="1249060" cy="369332"/>
          </a:xfrm>
          <a:prstGeom prst="rect">
            <a:avLst/>
          </a:prstGeom>
        </p:spPr>
        <p:txBody>
          <a:bodyPr wrap="none">
            <a:spAutoFit/>
          </a:bodyPr>
          <a:lstStyle/>
          <a:p>
            <a:r>
              <a:rPr lang="en-US" strike="dblStrike" dirty="0">
                <a:latin typeface="Times New Roman" panose="02020603050405020304" pitchFamily="18" charset="0"/>
                <a:cs typeface="Times New Roman" panose="02020603050405020304" pitchFamily="18" charset="0"/>
              </a:rPr>
              <a:t>Figure 3.12</a:t>
            </a:r>
            <a:endParaRPr lang="en-US" strike="dblStrike" dirty="0"/>
          </a:p>
        </p:txBody>
      </p:sp>
    </p:spTree>
    <p:extLst>
      <p:ext uri="{BB962C8B-B14F-4D97-AF65-F5344CB8AC3E}">
        <p14:creationId xmlns:p14="http://schemas.microsoft.com/office/powerpoint/2010/main" val="262769816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310324" y="936537"/>
                <a:ext cx="9483365" cy="2285306"/>
              </a:xfrm>
              <a:prstGeom prst="rect">
                <a:avLst/>
              </a:prstGeom>
            </p:spPr>
            <p:txBody>
              <a:bodyPr wrap="square">
                <a:spAutoFit/>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Writing a standard equation for the straight line passing through the points (</a:t>
                </a:r>
                <a:r>
                  <a:rPr lang="en-US" sz="2400" i="1" dirty="0">
                    <a:latin typeface="Times New Roman" panose="02020603050405020304" pitchFamily="18" charset="0"/>
                    <a:ea typeface="SimSun" panose="02010600030101010101" pitchFamily="2" charset="-122"/>
                    <a:cs typeface="Times New Roman" panose="02020603050405020304" pitchFamily="18" charset="0"/>
                  </a:rPr>
                  <a:t>l</a:t>
                </a:r>
                <a:r>
                  <a:rPr lang="en-US" sz="2400" dirty="0">
                    <a:latin typeface="Times New Roman" panose="02020603050405020304" pitchFamily="18" charset="0"/>
                    <a:ea typeface="SimSun" panose="02010600030101010101" pitchFamily="2" charset="-122"/>
                    <a:cs typeface="Times New Roman" panose="02020603050405020304" pitchFamily="18" charset="0"/>
                  </a:rPr>
                  <a:t>, A[</a:t>
                </a:r>
                <a:r>
                  <a:rPr lang="en-US" sz="2400" i="1" dirty="0">
                    <a:latin typeface="Times New Roman" panose="02020603050405020304" pitchFamily="18" charset="0"/>
                    <a:ea typeface="SimSun" panose="02010600030101010101" pitchFamily="2" charset="-122"/>
                    <a:cs typeface="Times New Roman" panose="02020603050405020304" pitchFamily="18" charset="0"/>
                  </a:rPr>
                  <a:t>l</a:t>
                </a:r>
                <a:r>
                  <a:rPr lang="en-US" sz="2400" dirty="0">
                    <a:latin typeface="Times New Roman" panose="02020603050405020304" pitchFamily="18" charset="0"/>
                    <a:ea typeface="SimSun" panose="02010600030101010101" pitchFamily="2" charset="-122"/>
                    <a:cs typeface="Times New Roman" panose="02020603050405020304" pitchFamily="18" charset="0"/>
                  </a:rPr>
                  <a:t>])  and  (r, A[r]),  substituting v  for y, and solving it for  x  leads to the following formula:</a:t>
                </a: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3200" baseline="30000" dirty="0">
                    <a:latin typeface="Times New Roman" panose="02020603050405020304" pitchFamily="18" charset="0"/>
                    <a:ea typeface="SimSun" panose="02010600030101010101" pitchFamily="2" charset="-122"/>
                    <a:cs typeface="Times New Roman" panose="02020603050405020304" pitchFamily="18" charset="0"/>
                  </a:rPr>
                  <a:t>x = </a:t>
                </a:r>
                <a:r>
                  <a:rPr lang="en-US" sz="3200" i="1" baseline="30000" dirty="0">
                    <a:latin typeface="Times New Roman" panose="02020603050405020304" pitchFamily="18" charset="0"/>
                    <a:ea typeface="SimSun" panose="02010600030101010101" pitchFamily="2" charset="-122"/>
                    <a:cs typeface="Times New Roman" panose="02020603050405020304" pitchFamily="18" charset="0"/>
                  </a:rPr>
                  <a:t>l</a:t>
                </a:r>
                <a:r>
                  <a:rPr lang="en-US" sz="3200" baseline="30000" dirty="0">
                    <a:latin typeface="Times New Roman" panose="02020603050405020304" pitchFamily="18" charset="0"/>
                    <a:ea typeface="SimSun" panose="02010600030101010101" pitchFamily="2" charset="-122"/>
                    <a:cs typeface="Times New Roman" panose="02020603050405020304" pitchFamily="18" charset="0"/>
                  </a:rPr>
                  <a:t> +</a:t>
                </a:r>
                <a:r>
                  <a:rPr lang="en-US" sz="3200" dirty="0">
                    <a:latin typeface="Times New Roman" panose="02020603050405020304" pitchFamily="18" charset="0"/>
                    <a:ea typeface="SimSun" panose="02010600030101010101" pitchFamily="2" charset="-122"/>
                    <a:cs typeface="Times New Roman" panose="02020603050405020304" pitchFamily="18" charset="0"/>
                  </a:rPr>
                  <a:t> </a:t>
                </a:r>
                <a:r>
                  <a:rPr lang="en-US" sz="3200" baseline="-250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ea typeface="SimSun" panose="02010600030101010101" pitchFamily="2" charset="-122"/>
                          </a:rPr>
                        </m:ctrlPr>
                      </m:fPr>
                      <m:num>
                        <m:d>
                          <m:dPr>
                            <m:ctrlPr>
                              <a:rPr lang="en-US" sz="3200" i="1">
                                <a:latin typeface="Cambria Math" panose="02040503050406030204" pitchFamily="18" charset="0"/>
                                <a:ea typeface="SimSun" panose="02010600030101010101" pitchFamily="2" charset="-122"/>
                              </a:rPr>
                            </m:ctrlPr>
                          </m:dPr>
                          <m:e>
                            <m:r>
                              <a:rPr lang="en-US" sz="3200" b="0" i="1" smtClean="0">
                                <a:latin typeface="Cambria Math" panose="02040503050406030204" pitchFamily="18" charset="0"/>
                                <a:ea typeface="SimSun" panose="02010600030101010101" pitchFamily="2" charset="-122"/>
                              </a:rPr>
                              <m:t>𝑟</m:t>
                            </m:r>
                            <m:r>
                              <a:rPr lang="en-US" sz="3200" b="0" i="1" smtClean="0">
                                <a:latin typeface="Cambria Math" panose="02040503050406030204" pitchFamily="18" charset="0"/>
                                <a:ea typeface="SimSun" panose="02010600030101010101" pitchFamily="2" charset="-122"/>
                              </a:rPr>
                              <m:t>−</m:t>
                            </m:r>
                            <m:r>
                              <a:rPr lang="en-US" sz="3200" b="0" i="1" smtClean="0">
                                <a:latin typeface="Cambria Math" panose="02040503050406030204" pitchFamily="18" charset="0"/>
                                <a:ea typeface="SimSun" panose="02010600030101010101" pitchFamily="2" charset="-122"/>
                              </a:rPr>
                              <m:t>𝑙</m:t>
                            </m:r>
                          </m:e>
                        </m:d>
                        <m:r>
                          <a:rPr lang="en-US" sz="3200" b="0" i="1" smtClean="0">
                            <a:latin typeface="Cambria Math" panose="02040503050406030204" pitchFamily="18" charset="0"/>
                            <a:ea typeface="SimSun" panose="02010600030101010101" pitchFamily="2" charset="-122"/>
                          </a:rPr>
                          <m:t>(</m:t>
                        </m:r>
                        <m:r>
                          <a:rPr lang="en-US" sz="3200" b="0" i="1" smtClean="0">
                            <a:latin typeface="Cambria Math" panose="02040503050406030204" pitchFamily="18" charset="0"/>
                            <a:ea typeface="SimSun" panose="02010600030101010101" pitchFamily="2" charset="-122"/>
                          </a:rPr>
                          <m:t>𝑣</m:t>
                        </m:r>
                        <m:r>
                          <a:rPr lang="en-US" sz="3200" b="0" i="1" smtClean="0">
                            <a:latin typeface="Cambria Math" panose="02040503050406030204" pitchFamily="18" charset="0"/>
                            <a:ea typeface="SimSun" panose="02010600030101010101" pitchFamily="2" charset="-122"/>
                          </a:rPr>
                          <m:t>−</m:t>
                        </m:r>
                        <m:r>
                          <a:rPr lang="en-US" sz="3200" b="0" i="1" smtClean="0">
                            <a:latin typeface="Cambria Math" panose="02040503050406030204" pitchFamily="18" charset="0"/>
                            <a:ea typeface="SimSun" panose="02010600030101010101" pitchFamily="2" charset="-122"/>
                          </a:rPr>
                          <m:t>𝐴</m:t>
                        </m:r>
                        <m:d>
                          <m:dPr>
                            <m:begChr m:val="["/>
                            <m:endChr m:val="]"/>
                            <m:ctrlPr>
                              <a:rPr lang="en-US" sz="3200" i="1">
                                <a:latin typeface="Cambria Math" panose="02040503050406030204" pitchFamily="18" charset="0"/>
                                <a:ea typeface="SimSun" panose="02010600030101010101" pitchFamily="2" charset="-122"/>
                              </a:rPr>
                            </m:ctrlPr>
                          </m:dPr>
                          <m:e>
                            <m:r>
                              <a:rPr lang="en-US" sz="3200" b="0" i="1" smtClean="0">
                                <a:latin typeface="Cambria Math" panose="02040503050406030204" pitchFamily="18" charset="0"/>
                                <a:ea typeface="SimSun" panose="02010600030101010101" pitchFamily="2" charset="-122"/>
                              </a:rPr>
                              <m:t>𝑙</m:t>
                            </m:r>
                          </m:e>
                        </m:d>
                        <m:r>
                          <a:rPr lang="en-US" sz="3200" b="0" i="1" smtClean="0">
                            <a:latin typeface="Cambria Math" panose="02040503050406030204" pitchFamily="18" charset="0"/>
                            <a:ea typeface="SimSun" panose="02010600030101010101" pitchFamily="2" charset="-122"/>
                          </a:rPr>
                          <m:t>)</m:t>
                        </m:r>
                      </m:num>
                      <m:den>
                        <m:r>
                          <a:rPr lang="en-US" sz="3200" b="0" i="1" smtClean="0">
                            <a:latin typeface="Cambria Math" panose="02040503050406030204" pitchFamily="18" charset="0"/>
                            <a:ea typeface="SimSun" panose="02010600030101010101" pitchFamily="2" charset="-122"/>
                          </a:rPr>
                          <m:t>𝐴</m:t>
                        </m:r>
                        <m:d>
                          <m:dPr>
                            <m:begChr m:val="["/>
                            <m:endChr m:val="]"/>
                            <m:ctrlPr>
                              <a:rPr lang="en-US" sz="3200" i="1">
                                <a:latin typeface="Cambria Math" panose="02040503050406030204" pitchFamily="18" charset="0"/>
                                <a:ea typeface="SimSun" panose="02010600030101010101" pitchFamily="2" charset="-122"/>
                              </a:rPr>
                            </m:ctrlPr>
                          </m:dPr>
                          <m:e>
                            <m:r>
                              <a:rPr lang="en-US" sz="3200" b="0" i="1" smtClean="0">
                                <a:latin typeface="Cambria Math" panose="02040503050406030204" pitchFamily="18" charset="0"/>
                                <a:ea typeface="SimSun" panose="02010600030101010101" pitchFamily="2" charset="-122"/>
                              </a:rPr>
                              <m:t>𝑟</m:t>
                            </m:r>
                          </m:e>
                        </m:d>
                        <m:r>
                          <a:rPr lang="en-US" sz="3200" b="0" i="1" smtClean="0">
                            <a:latin typeface="Cambria Math" panose="02040503050406030204" pitchFamily="18" charset="0"/>
                            <a:ea typeface="SimSun" panose="02010600030101010101" pitchFamily="2" charset="-122"/>
                          </a:rPr>
                          <m:t>− </m:t>
                        </m:r>
                        <m:r>
                          <a:rPr lang="en-US" sz="3200" b="0" i="1" smtClean="0">
                            <a:latin typeface="Cambria Math" panose="02040503050406030204" pitchFamily="18" charset="0"/>
                            <a:ea typeface="SimSun" panose="02010600030101010101" pitchFamily="2" charset="-122"/>
                          </a:rPr>
                          <m:t>𝐴</m:t>
                        </m:r>
                        <m:r>
                          <a:rPr lang="en-US" sz="3200" b="0" i="1" smtClean="0">
                            <a:latin typeface="Cambria Math" panose="02040503050406030204" pitchFamily="18" charset="0"/>
                            <a:ea typeface="SimSun" panose="02010600030101010101" pitchFamily="2" charset="-122"/>
                          </a:rPr>
                          <m:t>[</m:t>
                        </m:r>
                        <m:r>
                          <a:rPr lang="en-US" sz="3200" b="0" i="1" smtClean="0">
                            <a:latin typeface="Cambria Math" panose="02040503050406030204" pitchFamily="18" charset="0"/>
                            <a:ea typeface="SimSun" panose="02010600030101010101" pitchFamily="2" charset="-122"/>
                          </a:rPr>
                          <m:t>𝑙</m:t>
                        </m:r>
                        <m:r>
                          <a:rPr lang="en-US" sz="3200" b="0" i="1" smtClean="0">
                            <a:latin typeface="Cambria Math" panose="02040503050406030204" pitchFamily="18" charset="0"/>
                            <a:ea typeface="SimSun" panose="02010600030101010101" pitchFamily="2" charset="-122"/>
                          </a:rPr>
                          <m:t>]</m:t>
                        </m:r>
                      </m:den>
                    </m:f>
                  </m:oMath>
                </a14:m>
                <a:r>
                  <a:rPr lang="en-US" sz="3200" baseline="-25000" dirty="0">
                    <a:latin typeface="Times New Roman" panose="02020603050405020304" pitchFamily="18" charset="0"/>
                    <a:ea typeface="SimSun" panose="02010600030101010101" pitchFamily="2" charset="-122"/>
                    <a:cs typeface="Times New Roman" panose="02020603050405020304" pitchFamily="18" charset="0"/>
                  </a:rPr>
                  <a:t>┘</a:t>
                </a:r>
                <a:r>
                  <a:rPr lang="en-US" sz="32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 (3.9)</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10324" y="936537"/>
                <a:ext cx="9483365" cy="2285306"/>
              </a:xfrm>
              <a:prstGeom prst="rect">
                <a:avLst/>
              </a:prstGeom>
              <a:blipFill>
                <a:blip r:embed="rId2"/>
                <a:stretch>
                  <a:fillRect l="-900" t="-1067"/>
                </a:stretch>
              </a:blipFill>
            </p:spPr>
            <p:txBody>
              <a:bodyPr/>
              <a:lstStyle/>
              <a:p>
                <a:r>
                  <a:rPr lang="en-US">
                    <a:noFill/>
                  </a:rPr>
                  <a:t> </a:t>
                </a:r>
              </a:p>
            </p:txBody>
          </p:sp>
        </mc:Fallback>
      </mc:AlternateContent>
      <p:cxnSp>
        <p:nvCxnSpPr>
          <p:cNvPr id="3" name="Line 204"/>
          <p:cNvCxnSpPr>
            <a:cxnSpLocks noChangeShapeType="1"/>
          </p:cNvCxnSpPr>
          <p:nvPr/>
        </p:nvCxnSpPr>
        <p:spPr bwMode="auto">
          <a:xfrm flipV="1">
            <a:off x="2647511" y="3294105"/>
            <a:ext cx="0" cy="24003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 name="Line 204"/>
          <p:cNvCxnSpPr>
            <a:cxnSpLocks noChangeShapeType="1"/>
          </p:cNvCxnSpPr>
          <p:nvPr/>
        </p:nvCxnSpPr>
        <p:spPr bwMode="auto">
          <a:xfrm>
            <a:off x="2647511" y="5694405"/>
            <a:ext cx="2556085"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Line 209"/>
          <p:cNvCxnSpPr>
            <a:cxnSpLocks noChangeShapeType="1"/>
          </p:cNvCxnSpPr>
          <p:nvPr/>
        </p:nvCxnSpPr>
        <p:spPr bwMode="auto">
          <a:xfrm>
            <a:off x="2647511" y="4394553"/>
            <a:ext cx="1295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Line 211"/>
          <p:cNvCxnSpPr>
            <a:cxnSpLocks noChangeShapeType="1"/>
          </p:cNvCxnSpPr>
          <p:nvPr/>
        </p:nvCxnSpPr>
        <p:spPr bwMode="auto">
          <a:xfrm>
            <a:off x="2647511" y="5059012"/>
            <a:ext cx="5715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9" name="Line 211"/>
          <p:cNvCxnSpPr>
            <a:cxnSpLocks noChangeShapeType="1"/>
          </p:cNvCxnSpPr>
          <p:nvPr/>
        </p:nvCxnSpPr>
        <p:spPr bwMode="auto">
          <a:xfrm>
            <a:off x="3219011" y="5059012"/>
            <a:ext cx="0" cy="63539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2" name="Line 207"/>
          <p:cNvCxnSpPr>
            <a:cxnSpLocks noChangeShapeType="1"/>
          </p:cNvCxnSpPr>
          <p:nvPr/>
        </p:nvCxnSpPr>
        <p:spPr bwMode="auto">
          <a:xfrm flipV="1">
            <a:off x="3219011" y="3506771"/>
            <a:ext cx="1739488" cy="15522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209"/>
          <p:cNvCxnSpPr>
            <a:cxnSpLocks noChangeShapeType="1"/>
          </p:cNvCxnSpPr>
          <p:nvPr/>
        </p:nvCxnSpPr>
        <p:spPr bwMode="auto">
          <a:xfrm flipV="1">
            <a:off x="3936355" y="4394553"/>
            <a:ext cx="6556" cy="12998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Line 206"/>
          <p:cNvCxnSpPr>
            <a:cxnSpLocks noChangeShapeType="1"/>
          </p:cNvCxnSpPr>
          <p:nvPr/>
        </p:nvCxnSpPr>
        <p:spPr bwMode="auto">
          <a:xfrm>
            <a:off x="2647511" y="3638747"/>
            <a:ext cx="2169586" cy="942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9" name="Line 206"/>
          <p:cNvCxnSpPr>
            <a:cxnSpLocks noChangeShapeType="1"/>
          </p:cNvCxnSpPr>
          <p:nvPr/>
        </p:nvCxnSpPr>
        <p:spPr bwMode="auto">
          <a:xfrm>
            <a:off x="4786339" y="3662582"/>
            <a:ext cx="30758" cy="203182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21" name="Rectangle 20"/>
          <p:cNvSpPr/>
          <p:nvPr/>
        </p:nvSpPr>
        <p:spPr>
          <a:xfrm>
            <a:off x="1733610" y="3097094"/>
            <a:ext cx="913901"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value</a:t>
            </a:r>
            <a:endParaRPr lang="en-US" sz="2400" dirty="0"/>
          </a:p>
        </p:txBody>
      </p:sp>
      <p:sp>
        <p:nvSpPr>
          <p:cNvPr id="22" name="Rectangle 21"/>
          <p:cNvSpPr/>
          <p:nvPr/>
        </p:nvSpPr>
        <p:spPr>
          <a:xfrm>
            <a:off x="1900022" y="3422658"/>
            <a:ext cx="675441" cy="400110"/>
          </a:xfrm>
          <a:prstGeom prst="rect">
            <a:avLst/>
          </a:prstGeom>
        </p:spPr>
        <p:txBody>
          <a:bodyPr wrap="none">
            <a:spAutoFit/>
          </a:bodyPr>
          <a:lstStyle/>
          <a:p>
            <a:r>
              <a:rPr lang="en-US" sz="2000" dirty="0">
                <a:latin typeface="Times New Roman" panose="02020603050405020304" pitchFamily="18" charset="0"/>
                <a:ea typeface="SimSun" panose="02010600030101010101" pitchFamily="2" charset="-122"/>
              </a:rPr>
              <a:t> A[r]</a:t>
            </a:r>
            <a:endParaRPr lang="en-US" sz="2000" dirty="0"/>
          </a:p>
        </p:txBody>
      </p:sp>
      <p:sp>
        <p:nvSpPr>
          <p:cNvPr id="23" name="Rectangle 22"/>
          <p:cNvSpPr/>
          <p:nvPr/>
        </p:nvSpPr>
        <p:spPr>
          <a:xfrm>
            <a:off x="1362783" y="4124219"/>
            <a:ext cx="1249316" cy="400110"/>
          </a:xfrm>
          <a:prstGeom prst="rect">
            <a:avLst/>
          </a:prstGeom>
        </p:spPr>
        <p:txBody>
          <a:bodyPr wrap="none">
            <a:spAutoFit/>
          </a:bodyPr>
          <a:lstStyle/>
          <a:p>
            <a:r>
              <a:rPr lang="en-US" sz="2000" b="1" dirty="0">
                <a:solidFill>
                  <a:srgbClr val="FF0000"/>
                </a:solidFill>
                <a:latin typeface="Times New Roman" panose="02020603050405020304" pitchFamily="18" charset="0"/>
                <a:ea typeface="SimSun" panose="02010600030101010101" pitchFamily="2" charset="-122"/>
              </a:rPr>
              <a:t> v = A[x]?</a:t>
            </a:r>
            <a:endParaRPr lang="en-US" sz="2000" dirty="0"/>
          </a:p>
        </p:txBody>
      </p:sp>
      <p:sp>
        <p:nvSpPr>
          <p:cNvPr id="24" name="Rectangle 23"/>
          <p:cNvSpPr/>
          <p:nvPr/>
        </p:nvSpPr>
        <p:spPr>
          <a:xfrm>
            <a:off x="1900022" y="4838027"/>
            <a:ext cx="611065" cy="400110"/>
          </a:xfrm>
          <a:prstGeom prst="rect">
            <a:avLst/>
          </a:prstGeom>
        </p:spPr>
        <p:txBody>
          <a:bodyPr wrap="none">
            <a:spAutoFit/>
          </a:bodyPr>
          <a:lstStyle/>
          <a:p>
            <a:r>
              <a:rPr lang="en-US" sz="2000" b="1" dirty="0">
                <a:latin typeface="Times New Roman" panose="02020603050405020304" pitchFamily="18" charset="0"/>
                <a:ea typeface="SimSun" panose="02010600030101010101" pitchFamily="2" charset="-122"/>
              </a:rPr>
              <a:t>A[</a:t>
            </a:r>
            <a:r>
              <a:rPr lang="en-US" sz="2000" b="1" i="1" dirty="0">
                <a:latin typeface="Times New Roman" panose="02020603050405020304" pitchFamily="18" charset="0"/>
                <a:ea typeface="SimSun" panose="02010600030101010101" pitchFamily="2" charset="-122"/>
              </a:rPr>
              <a:t>l</a:t>
            </a:r>
            <a:r>
              <a:rPr lang="en-US" sz="2000" b="1" dirty="0">
                <a:latin typeface="Times New Roman" panose="02020603050405020304" pitchFamily="18" charset="0"/>
                <a:ea typeface="SimSun" panose="02010600030101010101" pitchFamily="2" charset="-122"/>
              </a:rPr>
              <a:t>]</a:t>
            </a:r>
            <a:endParaRPr lang="en-US" sz="2000" dirty="0"/>
          </a:p>
        </p:txBody>
      </p:sp>
      <p:sp>
        <p:nvSpPr>
          <p:cNvPr id="25" name="Rectangle 24"/>
          <p:cNvSpPr/>
          <p:nvPr/>
        </p:nvSpPr>
        <p:spPr>
          <a:xfrm>
            <a:off x="2985152" y="5758257"/>
            <a:ext cx="3123417" cy="517065"/>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 </a:t>
            </a:r>
            <a:r>
              <a:rPr lang="en-US" sz="2400" i="1" dirty="0">
                <a:latin typeface="Times New Roman" panose="02020603050405020304" pitchFamily="18" charset="0"/>
                <a:ea typeface="SimSun" panose="02010600030101010101" pitchFamily="2" charset="-122"/>
              </a:rPr>
              <a:t>l</a:t>
            </a:r>
            <a:r>
              <a:rPr lang="en-US" sz="2400" dirty="0">
                <a:latin typeface="Times New Roman" panose="02020603050405020304" pitchFamily="18" charset="0"/>
                <a:ea typeface="SimSun" panose="02010600030101010101" pitchFamily="2" charset="-122"/>
              </a:rPr>
              <a:t>        x          r     index</a:t>
            </a:r>
            <a:endParaRPr lang="en-US" sz="2400" dirty="0">
              <a:latin typeface="Courier New" panose="02070309020205020404" pitchFamily="49" charset="0"/>
              <a:ea typeface="SimSun" panose="02010600030101010101" pitchFamily="2" charset="-122"/>
            </a:endParaRPr>
          </a:p>
        </p:txBody>
      </p:sp>
      <mc:AlternateContent xmlns:mc="http://schemas.openxmlformats.org/markup-compatibility/2006" xmlns:a14="http://schemas.microsoft.com/office/drawing/2010/main">
        <mc:Choice Requires="a14">
          <p:sp>
            <p:nvSpPr>
              <p:cNvPr id="26" name="Text Box 542"/>
              <p:cNvSpPr txBox="1">
                <a:spLocks noChangeArrowheads="1"/>
              </p:cNvSpPr>
              <p:nvPr/>
            </p:nvSpPr>
            <p:spPr bwMode="auto">
              <a:xfrm>
                <a:off x="6770924" y="3872393"/>
                <a:ext cx="4135887" cy="20759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f>
                        <m:fPr>
                          <m:ctrlPr>
                            <a:rPr lang="en-US" sz="2400" i="1">
                              <a:effectLst/>
                              <a:latin typeface="Cambria Math" panose="02040503050406030204" pitchFamily="18" charset="0"/>
                              <a:ea typeface="SimSun" panose="02010600030101010101" pitchFamily="2" charset="-122"/>
                            </a:rPr>
                          </m:ctrlPr>
                        </m:fPr>
                        <m:num>
                          <m:r>
                            <a:rPr lang="en-US" sz="2400" i="1">
                              <a:effectLst/>
                              <a:latin typeface="Cambria Math" panose="02040503050406030204" pitchFamily="18" charset="0"/>
                              <a:ea typeface="SimSun" panose="02010600030101010101" pitchFamily="2" charset="-122"/>
                            </a:rPr>
                            <m:t>𝑥</m:t>
                          </m:r>
                          <m:r>
                            <a:rPr lang="en-US" sz="2400" i="1">
                              <a:effectLst/>
                              <a:latin typeface="Cambria Math" panose="02040503050406030204" pitchFamily="18" charset="0"/>
                              <a:ea typeface="SimSun" panose="02010600030101010101" pitchFamily="2" charset="-122"/>
                            </a:rPr>
                            <m:t>−</m:t>
                          </m:r>
                          <m:r>
                            <a:rPr lang="en-US" sz="2400" i="1">
                              <a:effectLst/>
                              <a:latin typeface="Cambria Math" panose="02040503050406030204" pitchFamily="18" charset="0"/>
                              <a:ea typeface="SimSun" panose="02010600030101010101" pitchFamily="2" charset="-122"/>
                            </a:rPr>
                            <m:t>𝑙</m:t>
                          </m:r>
                        </m:num>
                        <m:den>
                          <m:r>
                            <a:rPr lang="en-US" sz="2400" i="1">
                              <a:effectLst/>
                              <a:latin typeface="Cambria Math" panose="02040503050406030204" pitchFamily="18" charset="0"/>
                              <a:ea typeface="SimSun" panose="02010600030101010101" pitchFamily="2" charset="-122"/>
                            </a:rPr>
                            <m:t>𝑟</m:t>
                          </m:r>
                          <m:r>
                            <a:rPr lang="en-US" sz="2400" i="1">
                              <a:effectLst/>
                              <a:latin typeface="Cambria Math" panose="02040503050406030204" pitchFamily="18" charset="0"/>
                              <a:ea typeface="SimSun" panose="02010600030101010101" pitchFamily="2" charset="-122"/>
                            </a:rPr>
                            <m:t>−</m:t>
                          </m:r>
                          <m:r>
                            <a:rPr lang="en-US" sz="2400" i="1">
                              <a:effectLst/>
                              <a:latin typeface="Cambria Math" panose="02040503050406030204" pitchFamily="18" charset="0"/>
                              <a:ea typeface="SimSun" panose="02010600030101010101" pitchFamily="2" charset="-122"/>
                            </a:rPr>
                            <m:t>𝑙</m:t>
                          </m:r>
                        </m:den>
                      </m:f>
                      <m:r>
                        <a:rPr lang="en-US" sz="2400" i="1">
                          <a:effectLst/>
                          <a:latin typeface="Cambria Math" panose="02040503050406030204" pitchFamily="18" charset="0"/>
                          <a:ea typeface="SimSun" panose="02010600030101010101" pitchFamily="2" charset="-122"/>
                        </a:rPr>
                        <m:t>=</m:t>
                      </m:r>
                      <m:f>
                        <m:fPr>
                          <m:ctrlPr>
                            <a:rPr lang="en-US" sz="2400" i="1">
                              <a:effectLst/>
                              <a:latin typeface="Cambria Math" panose="02040503050406030204" pitchFamily="18" charset="0"/>
                              <a:ea typeface="SimSun" panose="02010600030101010101" pitchFamily="2" charset="-122"/>
                            </a:rPr>
                          </m:ctrlPr>
                        </m:fPr>
                        <m:num>
                          <m:r>
                            <a:rPr lang="en-US" sz="2400" i="1">
                              <a:effectLst/>
                              <a:latin typeface="Cambria Math" panose="02040503050406030204" pitchFamily="18" charset="0"/>
                              <a:ea typeface="SimSun" panose="02010600030101010101" pitchFamily="2" charset="-122"/>
                            </a:rPr>
                            <m:t>𝑣</m:t>
                          </m:r>
                          <m:r>
                            <a:rPr lang="en-US" sz="2400" i="1">
                              <a:effectLst/>
                              <a:latin typeface="Cambria Math" panose="02040503050406030204" pitchFamily="18" charset="0"/>
                              <a:ea typeface="SimSun" panose="02010600030101010101" pitchFamily="2" charset="-122"/>
                            </a:rPr>
                            <m:t>−</m:t>
                          </m:r>
                          <m:r>
                            <a:rPr lang="en-US" sz="2400" i="1">
                              <a:effectLst/>
                              <a:latin typeface="Cambria Math" panose="02040503050406030204" pitchFamily="18" charset="0"/>
                              <a:ea typeface="SimSun" panose="02010600030101010101" pitchFamily="2" charset="-122"/>
                            </a:rPr>
                            <m:t>𝐴</m:t>
                          </m:r>
                          <m:d>
                            <m:dPr>
                              <m:begChr m:val="["/>
                              <m:endChr m:val="]"/>
                              <m:ctrlPr>
                                <a:rPr lang="en-US" sz="2400" i="1">
                                  <a:effectLst/>
                                  <a:latin typeface="Cambria Math" panose="02040503050406030204" pitchFamily="18" charset="0"/>
                                  <a:ea typeface="SimSun" panose="02010600030101010101" pitchFamily="2" charset="-122"/>
                                </a:rPr>
                              </m:ctrlPr>
                            </m:dPr>
                            <m:e>
                              <m:r>
                                <a:rPr lang="en-US" sz="2400" i="1">
                                  <a:effectLst/>
                                  <a:latin typeface="Cambria Math" panose="02040503050406030204" pitchFamily="18" charset="0"/>
                                  <a:ea typeface="SimSun" panose="02010600030101010101" pitchFamily="2" charset="-122"/>
                                </a:rPr>
                                <m:t>𝑙</m:t>
                              </m:r>
                            </m:e>
                          </m:d>
                        </m:num>
                        <m:den>
                          <m:r>
                            <a:rPr lang="en-US" sz="2400" i="1">
                              <a:effectLst/>
                              <a:latin typeface="Cambria Math" panose="02040503050406030204" pitchFamily="18" charset="0"/>
                              <a:ea typeface="SimSun" panose="02010600030101010101" pitchFamily="2" charset="-122"/>
                            </a:rPr>
                            <m:t>𝐴</m:t>
                          </m:r>
                          <m:d>
                            <m:dPr>
                              <m:begChr m:val="["/>
                              <m:endChr m:val="]"/>
                              <m:ctrlPr>
                                <a:rPr lang="en-US" sz="2400" i="1">
                                  <a:effectLst/>
                                  <a:latin typeface="Cambria Math" panose="02040503050406030204" pitchFamily="18" charset="0"/>
                                  <a:ea typeface="SimSun" panose="02010600030101010101" pitchFamily="2" charset="-122"/>
                                </a:rPr>
                              </m:ctrlPr>
                            </m:dPr>
                            <m:e>
                              <m:r>
                                <a:rPr lang="en-US" sz="2400" i="1">
                                  <a:effectLst/>
                                  <a:latin typeface="Cambria Math" panose="02040503050406030204" pitchFamily="18" charset="0"/>
                                  <a:ea typeface="SimSun" panose="02010600030101010101" pitchFamily="2" charset="-122"/>
                                </a:rPr>
                                <m:t>𝑟</m:t>
                              </m:r>
                            </m:e>
                          </m:d>
                          <m:r>
                            <a:rPr lang="en-US" sz="2400" i="1">
                              <a:effectLst/>
                              <a:latin typeface="Cambria Math" panose="02040503050406030204" pitchFamily="18" charset="0"/>
                              <a:ea typeface="SimSun" panose="02010600030101010101" pitchFamily="2" charset="-122"/>
                            </a:rPr>
                            <m:t>− </m:t>
                          </m:r>
                          <m:r>
                            <a:rPr lang="en-US" sz="2400" i="1">
                              <a:effectLst/>
                              <a:latin typeface="Cambria Math" panose="02040503050406030204" pitchFamily="18" charset="0"/>
                              <a:ea typeface="SimSun" panose="02010600030101010101" pitchFamily="2" charset="-122"/>
                            </a:rPr>
                            <m:t>𝐴</m:t>
                          </m:r>
                          <m:d>
                            <m:dPr>
                              <m:begChr m:val="["/>
                              <m:endChr m:val="]"/>
                              <m:ctrlPr>
                                <a:rPr lang="en-US" sz="2400" i="1">
                                  <a:effectLst/>
                                  <a:latin typeface="Cambria Math" panose="02040503050406030204" pitchFamily="18" charset="0"/>
                                  <a:ea typeface="SimSun" panose="02010600030101010101" pitchFamily="2" charset="-122"/>
                                </a:rPr>
                              </m:ctrlPr>
                            </m:dPr>
                            <m:e>
                              <m:r>
                                <a:rPr lang="en-US" sz="2400" i="1">
                                  <a:effectLst/>
                                  <a:latin typeface="Cambria Math" panose="02040503050406030204" pitchFamily="18" charset="0"/>
                                  <a:ea typeface="SimSun" panose="02010600030101010101" pitchFamily="2" charset="-122"/>
                                </a:rPr>
                                <m:t>𝑙</m:t>
                              </m:r>
                            </m:e>
                          </m:d>
                        </m:den>
                      </m:f>
                    </m:oMath>
                  </m:oMathPara>
                </a14:m>
                <a:endParaRPr lang="en-US" sz="24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SimSun" panose="02010600030101010101" pitchFamily="2" charset="-122"/>
                      </a:rPr>
                      <m:t>𝑥</m:t>
                    </m:r>
                    <m:r>
                      <a:rPr lang="en-US" sz="2800" i="1">
                        <a:effectLst/>
                        <a:latin typeface="Cambria Math" panose="02040503050406030204" pitchFamily="18" charset="0"/>
                        <a:ea typeface="SimSun" panose="02010600030101010101" pitchFamily="2" charset="-122"/>
                      </a:rPr>
                      <m:t>−</m:t>
                    </m:r>
                    <m:r>
                      <a:rPr lang="en-US" sz="2800" i="1">
                        <a:effectLst/>
                        <a:latin typeface="Cambria Math" panose="02040503050406030204" pitchFamily="18" charset="0"/>
                        <a:ea typeface="SimSun" panose="02010600030101010101" pitchFamily="2" charset="-122"/>
                      </a:rPr>
                      <m:t>𝑙</m:t>
                    </m:r>
                    <m:r>
                      <a:rPr lang="en-US" sz="2800" i="1">
                        <a:effectLst/>
                        <a:latin typeface="Cambria Math" panose="02040503050406030204" pitchFamily="18" charset="0"/>
                        <a:ea typeface="SimSun" panose="02010600030101010101" pitchFamily="2" charset="-122"/>
                      </a:rPr>
                      <m:t>= </m:t>
                    </m:r>
                    <m:f>
                      <m:fPr>
                        <m:ctrlPr>
                          <a:rPr lang="en-US" sz="2800" i="1">
                            <a:effectLst/>
                            <a:latin typeface="Cambria Math" panose="02040503050406030204" pitchFamily="18" charset="0"/>
                            <a:ea typeface="SimSun" panose="02010600030101010101" pitchFamily="2" charset="-122"/>
                          </a:rPr>
                        </m:ctrlPr>
                      </m:fPr>
                      <m:num>
                        <m:d>
                          <m:dPr>
                            <m:ctrlPr>
                              <a:rPr lang="en-US" sz="2800" i="1">
                                <a:effectLst/>
                                <a:latin typeface="Cambria Math" panose="02040503050406030204" pitchFamily="18" charset="0"/>
                                <a:ea typeface="SimSun" panose="02010600030101010101" pitchFamily="2" charset="-122"/>
                              </a:rPr>
                            </m:ctrlPr>
                          </m:dPr>
                          <m:e>
                            <m:r>
                              <a:rPr lang="en-US" sz="2800" i="1">
                                <a:effectLst/>
                                <a:latin typeface="Cambria Math" panose="02040503050406030204" pitchFamily="18" charset="0"/>
                                <a:ea typeface="SimSun" panose="02010600030101010101" pitchFamily="2" charset="-122"/>
                              </a:rPr>
                              <m:t>𝑟</m:t>
                            </m:r>
                            <m:r>
                              <a:rPr lang="en-US" sz="2800" i="1">
                                <a:effectLst/>
                                <a:latin typeface="Cambria Math" panose="02040503050406030204" pitchFamily="18" charset="0"/>
                                <a:ea typeface="SimSun" panose="02010600030101010101" pitchFamily="2" charset="-122"/>
                              </a:rPr>
                              <m:t>−</m:t>
                            </m:r>
                            <m:r>
                              <a:rPr lang="en-US" sz="2800" i="1">
                                <a:effectLst/>
                                <a:latin typeface="Cambria Math" panose="02040503050406030204" pitchFamily="18" charset="0"/>
                                <a:ea typeface="SimSun" panose="02010600030101010101" pitchFamily="2" charset="-122"/>
                              </a:rPr>
                              <m:t>𝑙</m:t>
                            </m:r>
                          </m:e>
                        </m:d>
                        <m:r>
                          <a:rPr lang="en-US" sz="2800" i="1">
                            <a:effectLst/>
                            <a:latin typeface="Cambria Math" panose="02040503050406030204" pitchFamily="18" charset="0"/>
                            <a:ea typeface="SimSun" panose="02010600030101010101" pitchFamily="2" charset="-122"/>
                          </a:rPr>
                          <m:t>(</m:t>
                        </m:r>
                        <m:r>
                          <a:rPr lang="en-US" sz="2800" i="1">
                            <a:effectLst/>
                            <a:latin typeface="Cambria Math" panose="02040503050406030204" pitchFamily="18" charset="0"/>
                            <a:ea typeface="SimSun" panose="02010600030101010101" pitchFamily="2" charset="-122"/>
                          </a:rPr>
                          <m:t>𝑣</m:t>
                        </m:r>
                        <m:r>
                          <a:rPr lang="en-US" sz="2800" i="1">
                            <a:effectLst/>
                            <a:latin typeface="Cambria Math" panose="02040503050406030204" pitchFamily="18" charset="0"/>
                            <a:ea typeface="SimSun" panose="02010600030101010101" pitchFamily="2" charset="-122"/>
                          </a:rPr>
                          <m:t>−</m:t>
                        </m:r>
                        <m:r>
                          <a:rPr lang="en-US" sz="2800" i="1">
                            <a:effectLst/>
                            <a:latin typeface="Cambria Math" panose="02040503050406030204" pitchFamily="18" charset="0"/>
                            <a:ea typeface="SimSun" panose="02010600030101010101" pitchFamily="2" charset="-122"/>
                          </a:rPr>
                          <m:t>𝐴</m:t>
                        </m:r>
                        <m:d>
                          <m:dPr>
                            <m:begChr m:val="["/>
                            <m:endChr m:val="]"/>
                            <m:ctrlPr>
                              <a:rPr lang="en-US" sz="2800" i="1">
                                <a:effectLst/>
                                <a:latin typeface="Cambria Math" panose="02040503050406030204" pitchFamily="18" charset="0"/>
                                <a:ea typeface="SimSun" panose="02010600030101010101" pitchFamily="2" charset="-122"/>
                              </a:rPr>
                            </m:ctrlPr>
                          </m:dPr>
                          <m:e>
                            <m:r>
                              <a:rPr lang="en-US" sz="2800" i="1">
                                <a:effectLst/>
                                <a:latin typeface="Cambria Math" panose="02040503050406030204" pitchFamily="18" charset="0"/>
                                <a:ea typeface="SimSun" panose="02010600030101010101" pitchFamily="2" charset="-122"/>
                              </a:rPr>
                              <m:t>𝑙</m:t>
                            </m:r>
                          </m:e>
                        </m:d>
                        <m:r>
                          <a:rPr lang="en-US" sz="2800" i="1">
                            <a:effectLst/>
                            <a:latin typeface="Cambria Math" panose="02040503050406030204" pitchFamily="18" charset="0"/>
                            <a:ea typeface="SimSun" panose="02010600030101010101" pitchFamily="2" charset="-122"/>
                          </a:rPr>
                          <m:t>)</m:t>
                        </m:r>
                      </m:num>
                      <m:den>
                        <m:r>
                          <a:rPr lang="en-US" sz="2800" i="1">
                            <a:effectLst/>
                            <a:latin typeface="Cambria Math" panose="02040503050406030204" pitchFamily="18" charset="0"/>
                            <a:ea typeface="SimSun" panose="02010600030101010101" pitchFamily="2" charset="-122"/>
                          </a:rPr>
                          <m:t>𝐴</m:t>
                        </m:r>
                        <m:d>
                          <m:dPr>
                            <m:begChr m:val="["/>
                            <m:endChr m:val="]"/>
                            <m:ctrlPr>
                              <a:rPr lang="en-US" sz="2800" i="1">
                                <a:effectLst/>
                                <a:latin typeface="Cambria Math" panose="02040503050406030204" pitchFamily="18" charset="0"/>
                                <a:ea typeface="SimSun" panose="02010600030101010101" pitchFamily="2" charset="-122"/>
                              </a:rPr>
                            </m:ctrlPr>
                          </m:dPr>
                          <m:e>
                            <m:r>
                              <a:rPr lang="en-US" sz="2800" i="1">
                                <a:effectLst/>
                                <a:latin typeface="Cambria Math" panose="02040503050406030204" pitchFamily="18" charset="0"/>
                                <a:ea typeface="SimSun" panose="02010600030101010101" pitchFamily="2" charset="-122"/>
                              </a:rPr>
                              <m:t>𝑟</m:t>
                            </m:r>
                          </m:e>
                        </m:d>
                        <m:r>
                          <a:rPr lang="en-US" sz="2800" i="1">
                            <a:effectLst/>
                            <a:latin typeface="Cambria Math" panose="02040503050406030204" pitchFamily="18" charset="0"/>
                            <a:ea typeface="SimSun" panose="02010600030101010101" pitchFamily="2" charset="-122"/>
                          </a:rPr>
                          <m:t>− </m:t>
                        </m:r>
                        <m:r>
                          <a:rPr lang="en-US" sz="2800" i="1">
                            <a:effectLst/>
                            <a:latin typeface="Cambria Math" panose="02040503050406030204" pitchFamily="18" charset="0"/>
                            <a:ea typeface="SimSun" panose="02010600030101010101" pitchFamily="2" charset="-122"/>
                          </a:rPr>
                          <m:t>𝐴</m:t>
                        </m:r>
                        <m:r>
                          <a:rPr lang="en-US" sz="2800" i="1">
                            <a:effectLst/>
                            <a:latin typeface="Cambria Math" panose="02040503050406030204" pitchFamily="18" charset="0"/>
                            <a:ea typeface="SimSun" panose="02010600030101010101" pitchFamily="2" charset="-122"/>
                          </a:rPr>
                          <m:t>[</m:t>
                        </m:r>
                        <m:r>
                          <a:rPr lang="en-US" sz="2800" i="1">
                            <a:effectLst/>
                            <a:latin typeface="Cambria Math" panose="02040503050406030204" pitchFamily="18" charset="0"/>
                            <a:ea typeface="SimSun" panose="02010600030101010101" pitchFamily="2" charset="-122"/>
                          </a:rPr>
                          <m:t>𝑙</m:t>
                        </m:r>
                        <m:r>
                          <a:rPr lang="en-US" sz="2800" i="1">
                            <a:effectLst/>
                            <a:latin typeface="Cambria Math" panose="02040503050406030204" pitchFamily="18" charset="0"/>
                            <a:ea typeface="SimSun" panose="02010600030101010101" pitchFamily="2" charset="-122"/>
                          </a:rPr>
                          <m:t>]</m:t>
                        </m:r>
                      </m:den>
                    </m:f>
                  </m:oMath>
                </a14:m>
                <a:r>
                  <a:rPr lang="en-US" sz="2400" dirty="0">
                    <a:effectLst/>
                    <a:latin typeface="Courier New" panose="02070309020205020404" pitchFamily="49" charset="0"/>
                    <a:ea typeface="SimSun" panose="02010600030101010101" pitchFamily="2" charset="-122"/>
                  </a:rPr>
                  <a:t> </a:t>
                </a:r>
              </a:p>
            </p:txBody>
          </p:sp>
        </mc:Choice>
        <mc:Fallback xmlns="">
          <p:sp>
            <p:nvSpPr>
              <p:cNvPr id="26" name="Text Box 542"/>
              <p:cNvSpPr txBox="1">
                <a:spLocks noRot="1" noChangeAspect="1" noMove="1" noResize="1" noEditPoints="1" noAdjustHandles="1" noChangeArrowheads="1" noChangeShapeType="1" noTextEdit="1"/>
              </p:cNvSpPr>
              <p:nvPr/>
            </p:nvSpPr>
            <p:spPr bwMode="auto">
              <a:xfrm>
                <a:off x="6770924" y="3872393"/>
                <a:ext cx="4135887" cy="2075920"/>
              </a:xfrm>
              <a:prstGeom prst="rect">
                <a:avLst/>
              </a:prstGeom>
              <a:blipFill rotWithShape="0">
                <a:blip r:embed="rId3"/>
                <a:stretch>
                  <a:fillRect/>
                </a:stretch>
              </a:blipFill>
              <a:ln w="9525">
                <a:solidFill>
                  <a:srgbClr val="000000"/>
                </a:solidFill>
                <a:miter lim="800000"/>
                <a:headEnd/>
                <a:tailEnd/>
              </a:ln>
            </p:spPr>
            <p:txBody>
              <a:bodyPr/>
              <a:lstStyle/>
              <a:p>
                <a:r>
                  <a:rPr lang="en-US">
                    <a:noFill/>
                  </a:rPr>
                  <a:t> </a:t>
                </a:r>
              </a:p>
            </p:txBody>
          </p:sp>
        </mc:Fallback>
      </mc:AlternateContent>
      <p:sp>
        <p:nvSpPr>
          <p:cNvPr id="27" name="AutoShape 545"/>
          <p:cNvSpPr>
            <a:spLocks noChangeArrowheads="1"/>
          </p:cNvSpPr>
          <p:nvPr/>
        </p:nvSpPr>
        <p:spPr bwMode="auto">
          <a:xfrm rot="-1339399">
            <a:off x="7354370" y="3335288"/>
            <a:ext cx="386715" cy="377190"/>
          </a:xfrm>
          <a:prstGeom prst="upArrow">
            <a:avLst>
              <a:gd name="adj1" fmla="val 50000"/>
              <a:gd name="adj2" fmla="val 25000"/>
            </a:avLst>
          </a:prstGeom>
          <a:solidFill>
            <a:srgbClr val="FFFFFF"/>
          </a:solidFill>
          <a:ln w="9525">
            <a:solidFill>
              <a:srgbClr val="000000"/>
            </a:solidFill>
            <a:miter lim="800000"/>
            <a:headEnd/>
            <a:tailEnd/>
          </a:ln>
        </p:spPr>
        <p:txBody>
          <a:bodyPr rot="0" vert="eaVert" wrap="square" lIns="91440" tIns="45720" rIns="91440" bIns="45720" anchor="t" anchorCtr="0" upright="1">
            <a:noAutofit/>
          </a:bodyPr>
          <a:lstStyle/>
          <a:p>
            <a:endParaRPr lang="en-US"/>
          </a:p>
        </p:txBody>
      </p:sp>
      <p:sp>
        <p:nvSpPr>
          <p:cNvPr id="28" name="Rectangle 27"/>
          <p:cNvSpPr/>
          <p:nvPr/>
        </p:nvSpPr>
        <p:spPr>
          <a:xfrm>
            <a:off x="1578750" y="6169580"/>
            <a:ext cx="5836854" cy="434030"/>
          </a:xfrm>
          <a:prstGeom prst="rect">
            <a:avLst/>
          </a:prstGeom>
        </p:spPr>
        <p:txBody>
          <a:bodyPr wrap="none">
            <a:spAutoFit/>
          </a:bodyPr>
          <a:lstStyle/>
          <a:p>
            <a:pPr>
              <a:lnSpc>
                <a:spcPct val="115000"/>
              </a:lnSpc>
            </a:pPr>
            <a:r>
              <a:rPr lang="en-US" sz="2000" dirty="0">
                <a:latin typeface="Times New Roman" panose="02020603050405020304" pitchFamily="18" charset="0"/>
                <a:ea typeface="SimSun" panose="02010600030101010101" pitchFamily="2" charset="-122"/>
              </a:rPr>
              <a:t>Figure  3.25  Index computation in interpolation search</a:t>
            </a:r>
            <a:endParaRPr lang="en-US" sz="2000" dirty="0">
              <a:effectLst/>
              <a:latin typeface="Courier New" panose="02070309020205020404" pitchFamily="49" charset="0"/>
              <a:ea typeface="SimSun" panose="02010600030101010101" pitchFamily="2" charset="-122"/>
            </a:endParaRPr>
          </a:p>
        </p:txBody>
      </p:sp>
      <p:pic>
        <p:nvPicPr>
          <p:cNvPr id="20" name="Picture 19" descr="Image result for smiley face images">
            <a:extLst>
              <a:ext uri="{FF2B5EF4-FFF2-40B4-BE49-F238E27FC236}">
                <a16:creationId xmlns:a16="http://schemas.microsoft.com/office/drawing/2014/main" id="{34349D55-A901-4C39-9C8C-43598612D5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584211" y="2167088"/>
            <a:ext cx="603453" cy="48374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AC15DFA0-E25A-461A-B6DF-216B5740152D}"/>
              </a:ext>
            </a:extLst>
          </p:cNvPr>
          <p:cNvSpPr/>
          <p:nvPr/>
        </p:nvSpPr>
        <p:spPr>
          <a:xfrm>
            <a:off x="1355615" y="284515"/>
            <a:ext cx="6096000" cy="584775"/>
          </a:xfrm>
          <a:prstGeom prst="rect">
            <a:avLst/>
          </a:prstGeom>
        </p:spPr>
        <p:txBody>
          <a:bodyPr>
            <a:spAutoFit/>
          </a:bodyPr>
          <a:lstStyle/>
          <a:p>
            <a:r>
              <a:rPr lang="en-US" sz="3200" dirty="0">
                <a:cs typeface="Times New Roman" panose="02020603050405020304" pitchFamily="18" charset="0"/>
              </a:rPr>
              <a:t>Interpolation Search </a:t>
            </a:r>
          </a:p>
        </p:txBody>
      </p:sp>
    </p:spTree>
    <p:extLst>
      <p:ext uri="{BB962C8B-B14F-4D97-AF65-F5344CB8AC3E}">
        <p14:creationId xmlns:p14="http://schemas.microsoft.com/office/powerpoint/2010/main" val="2390974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974" y="1299288"/>
            <a:ext cx="8908329" cy="2677656"/>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An undirected graph </a:t>
            </a:r>
            <a:r>
              <a:rPr lang="en-US" sz="2400" dirty="0">
                <a:latin typeface="Times New Roman" panose="02020603050405020304" pitchFamily="18" charset="0"/>
                <a:cs typeface="Times New Roman" panose="02020603050405020304" pitchFamily="18" charset="0"/>
              </a:rPr>
              <a:t>is connected if it has exactly one connected component.</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graph has </a:t>
            </a:r>
            <a:r>
              <a:rPr lang="en-US" sz="2400" dirty="0">
                <a:solidFill>
                  <a:srgbClr val="0000FF"/>
                </a:solidFill>
                <a:latin typeface="Times New Roman" panose="02020603050405020304" pitchFamily="18" charset="0"/>
                <a:cs typeface="Times New Roman" panose="02020603050405020304" pitchFamily="18" charset="0"/>
              </a:rPr>
              <a:t>three connected components</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{1, 2, 5},  {3, 6} and { 4 }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Therefore, </a:t>
            </a:r>
            <a:r>
              <a:rPr lang="en-US" sz="2400" dirty="0">
                <a:solidFill>
                  <a:srgbClr val="0000FF"/>
                </a:solidFill>
                <a:latin typeface="Times New Roman" panose="02020603050405020304" pitchFamily="18" charset="0"/>
                <a:cs typeface="Times New Roman" panose="02020603050405020304" pitchFamily="18" charset="0"/>
              </a:rPr>
              <a:t>the given graph is disconnected</a:t>
            </a:r>
            <a:r>
              <a:rPr lang="en-US" sz="2400" dirty="0">
                <a:latin typeface="Times New Roman" panose="02020603050405020304" pitchFamily="18" charset="0"/>
                <a:cs typeface="Times New Roman" panose="02020603050405020304" pitchFamily="18" charset="0"/>
              </a:rPr>
              <a:t>.</a:t>
            </a:r>
          </a:p>
        </p:txBody>
      </p:sp>
      <p:sp>
        <p:nvSpPr>
          <p:cNvPr id="3" name="Oval 2"/>
          <p:cNvSpPr>
            <a:spLocks noChangeArrowheads="1"/>
          </p:cNvSpPr>
          <p:nvPr/>
        </p:nvSpPr>
        <p:spPr bwMode="auto">
          <a:xfrm>
            <a:off x="3469064" y="4154706"/>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4</a:t>
            </a:r>
            <a:endParaRPr lang="en-US" sz="2400" dirty="0">
              <a:effectLst/>
              <a:latin typeface="Courier New" panose="02070309020205020404" pitchFamily="49" charset="0"/>
              <a:ea typeface="SimSun" panose="02010600030101010101" pitchFamily="2" charset="-122"/>
            </a:endParaRPr>
          </a:p>
        </p:txBody>
      </p:sp>
      <p:sp>
        <p:nvSpPr>
          <p:cNvPr id="4" name="Oval 3"/>
          <p:cNvSpPr>
            <a:spLocks noChangeArrowheads="1"/>
          </p:cNvSpPr>
          <p:nvPr/>
        </p:nvSpPr>
        <p:spPr bwMode="auto">
          <a:xfrm>
            <a:off x="5054338" y="4154704"/>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5</a:t>
            </a:r>
            <a:endParaRPr lang="en-US" sz="2400" dirty="0">
              <a:effectLst/>
              <a:latin typeface="Courier New" panose="02070309020205020404" pitchFamily="49" charset="0"/>
              <a:ea typeface="SimSun" panose="02010600030101010101" pitchFamily="2" charset="-122"/>
            </a:endParaRPr>
          </a:p>
        </p:txBody>
      </p:sp>
      <p:sp>
        <p:nvSpPr>
          <p:cNvPr id="6" name="Oval 5"/>
          <p:cNvSpPr>
            <a:spLocks noChangeArrowheads="1"/>
          </p:cNvSpPr>
          <p:nvPr/>
        </p:nvSpPr>
        <p:spPr bwMode="auto">
          <a:xfrm>
            <a:off x="6639612" y="4154703"/>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6</a:t>
            </a:r>
            <a:endParaRPr lang="en-US" sz="2400" dirty="0">
              <a:effectLst/>
              <a:latin typeface="Courier New" panose="02070309020205020404" pitchFamily="49" charset="0"/>
              <a:ea typeface="SimSun" panose="02010600030101010101" pitchFamily="2" charset="-122"/>
            </a:endParaRPr>
          </a:p>
        </p:txBody>
      </p:sp>
      <p:sp>
        <p:nvSpPr>
          <p:cNvPr id="7" name="Oval 6"/>
          <p:cNvSpPr>
            <a:spLocks noChangeArrowheads="1"/>
          </p:cNvSpPr>
          <p:nvPr/>
        </p:nvSpPr>
        <p:spPr bwMode="auto">
          <a:xfrm>
            <a:off x="3469063" y="5315774"/>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1</a:t>
            </a:r>
            <a:endParaRPr lang="en-US" sz="2400" dirty="0">
              <a:effectLst/>
              <a:latin typeface="Courier New" panose="02070309020205020404" pitchFamily="49" charset="0"/>
              <a:ea typeface="SimSun" panose="02010600030101010101" pitchFamily="2" charset="-122"/>
            </a:endParaRPr>
          </a:p>
        </p:txBody>
      </p:sp>
      <p:sp>
        <p:nvSpPr>
          <p:cNvPr id="8" name="Oval 7"/>
          <p:cNvSpPr>
            <a:spLocks noChangeArrowheads="1"/>
          </p:cNvSpPr>
          <p:nvPr/>
        </p:nvSpPr>
        <p:spPr bwMode="auto">
          <a:xfrm>
            <a:off x="5054337" y="5315773"/>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2</a:t>
            </a:r>
            <a:endParaRPr lang="en-US" sz="2400" dirty="0">
              <a:effectLst/>
              <a:latin typeface="Courier New" panose="02070309020205020404" pitchFamily="49" charset="0"/>
              <a:ea typeface="SimSun" panose="02010600030101010101" pitchFamily="2" charset="-122"/>
            </a:endParaRPr>
          </a:p>
        </p:txBody>
      </p:sp>
      <p:sp>
        <p:nvSpPr>
          <p:cNvPr id="9" name="Oval 8"/>
          <p:cNvSpPr>
            <a:spLocks noChangeArrowheads="1"/>
          </p:cNvSpPr>
          <p:nvPr/>
        </p:nvSpPr>
        <p:spPr bwMode="auto">
          <a:xfrm>
            <a:off x="6639611" y="5315772"/>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3</a:t>
            </a:r>
            <a:endParaRPr lang="en-US" sz="2400" dirty="0">
              <a:effectLst/>
              <a:latin typeface="Courier New" panose="02070309020205020404" pitchFamily="49" charset="0"/>
              <a:ea typeface="SimSun" panose="02010600030101010101" pitchFamily="2" charset="-122"/>
            </a:endParaRPr>
          </a:p>
        </p:txBody>
      </p:sp>
      <p:cxnSp>
        <p:nvCxnSpPr>
          <p:cNvPr id="11" name="Straight Connector 10"/>
          <p:cNvCxnSpPr>
            <a:stCxn id="6" idx="4"/>
            <a:endCxn id="9" idx="0"/>
          </p:cNvCxnSpPr>
          <p:nvPr/>
        </p:nvCxnSpPr>
        <p:spPr>
          <a:xfrm flipH="1">
            <a:off x="6917702" y="4713398"/>
            <a:ext cx="1" cy="602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2427" y="4713398"/>
            <a:ext cx="1" cy="602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stCxn id="4" idx="4"/>
          </p:cNvCxnSpPr>
          <p:nvPr/>
        </p:nvCxnSpPr>
        <p:spPr>
          <a:xfrm flipH="1">
            <a:off x="3943793" y="4713399"/>
            <a:ext cx="1388636" cy="6690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2"/>
          </p:cNvCxnSpPr>
          <p:nvPr/>
        </p:nvCxnSpPr>
        <p:spPr>
          <a:xfrm flipH="1">
            <a:off x="4034793" y="5595121"/>
            <a:ext cx="1019544" cy="12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Image result for smiley face images">
            <a:extLst>
              <a:ext uri="{FF2B5EF4-FFF2-40B4-BE49-F238E27FC236}">
                <a16:creationId xmlns:a16="http://schemas.microsoft.com/office/drawing/2014/main" id="{722AB862-6F20-4959-B8DF-A2BF6F1959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211" y="192603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4FDA811-F9A8-44A3-960C-1C2C5D50BA47}"/>
              </a:ext>
            </a:extLst>
          </p:cNvPr>
          <p:cNvSpPr/>
          <p:nvPr/>
        </p:nvSpPr>
        <p:spPr>
          <a:xfrm>
            <a:off x="1484863" y="646026"/>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4243236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63" y="1785465"/>
            <a:ext cx="9099074" cy="4154984"/>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logic behind this approach:</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We know that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array values are increasing (more accurately, not decreasing) from  A[</a:t>
            </a:r>
            <a:r>
              <a:rPr lang="en-US" sz="2400" i="1" dirty="0">
                <a:latin typeface="Times New Roman" panose="02020603050405020304" pitchFamily="18" charset="0"/>
                <a:ea typeface="SimSun" panose="02010600030101010101" pitchFamily="2" charset="-122"/>
                <a:cs typeface="Times New Roman" panose="02020603050405020304" pitchFamily="18" charset="0"/>
              </a:rPr>
              <a:t>l</a:t>
            </a:r>
            <a:r>
              <a:rPr lang="en-US" sz="2400" dirty="0">
                <a:latin typeface="Times New Roman" panose="02020603050405020304" pitchFamily="18" charset="0"/>
                <a:ea typeface="SimSun" panose="02010600030101010101" pitchFamily="2" charset="-122"/>
                <a:cs typeface="Times New Roman" panose="02020603050405020304" pitchFamily="18" charset="0"/>
              </a:rPr>
              <a:t>]  to  A[r],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but we do not know how they do it.</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Had the array’s values increased linearly, which is the simplest manner possible, the index computed by formula (3.9) would be the expected location of the array’s element with the value equal to  v.   </a:t>
            </a:r>
          </a:p>
          <a:p>
            <a:pPr marL="1257300" lvl="2" indent="-342900">
              <a:buFont typeface="Arial" panose="020B0604020202020204" pitchFamily="34" charset="0"/>
              <a:buChar char="•"/>
            </a:pP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If v is not between A[</a:t>
            </a:r>
            <a:r>
              <a:rPr lang="en-US" sz="2400" i="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l</a:t>
            </a: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and A[r], formula </a:t>
            </a:r>
            <a:r>
              <a:rPr lang="en-US" sz="2400" dirty="0">
                <a:latin typeface="Times New Roman" panose="02020603050405020304" pitchFamily="18" charset="0"/>
                <a:ea typeface="SimSun" panose="02010600030101010101" pitchFamily="2" charset="-122"/>
                <a:cs typeface="Times New Roman" panose="02020603050405020304" pitchFamily="18" charset="0"/>
              </a:rPr>
              <a:t>(3.9) </a:t>
            </a: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need not be applied (why?)</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EA52D2DE-789E-4168-ACD1-FAFBEA623722}"/>
              </a:ext>
            </a:extLst>
          </p:cNvPr>
          <p:cNvSpPr/>
          <p:nvPr/>
        </p:nvSpPr>
        <p:spPr>
          <a:xfrm>
            <a:off x="1432270" y="435873"/>
            <a:ext cx="6096000" cy="1077218"/>
          </a:xfrm>
          <a:prstGeom prst="rect">
            <a:avLst/>
          </a:prstGeom>
        </p:spPr>
        <p:txBody>
          <a:bodyPr>
            <a:spAutoFit/>
          </a:bodyPr>
          <a:lstStyle/>
          <a:p>
            <a:r>
              <a:rPr lang="en-US" sz="3200" dirty="0">
                <a:ea typeface="SimSun" panose="02010600030101010101" pitchFamily="2" charset="-122"/>
                <a:cs typeface="Times New Roman" panose="02020603050405020304" pitchFamily="18" charset="0"/>
              </a:rPr>
              <a:t>Variable-Size-Decrease-Algorithms</a:t>
            </a:r>
          </a:p>
          <a:p>
            <a:r>
              <a:rPr lang="en-US" sz="3200" dirty="0">
                <a:cs typeface="Times New Roman" panose="02020603050405020304" pitchFamily="18" charset="0"/>
              </a:rPr>
              <a:t>Interpolation Search </a:t>
            </a:r>
          </a:p>
        </p:txBody>
      </p:sp>
    </p:spTree>
    <p:extLst>
      <p:ext uri="{BB962C8B-B14F-4D97-AF65-F5344CB8AC3E}">
        <p14:creationId xmlns:p14="http://schemas.microsoft.com/office/powerpoint/2010/main" val="88668208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8227" y="2136339"/>
            <a:ext cx="8804635" cy="3923318"/>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solidFill>
                  <a:srgbClr val="0033CC"/>
                </a:solidFill>
                <a:latin typeface="Times New Roman" panose="02020603050405020304" pitchFamily="18" charset="0"/>
                <a:ea typeface="SimSun" panose="02010600030101010101" pitchFamily="2" charset="-122"/>
              </a:rPr>
              <a:t>After comparing  v with A[x], the algorithm </a:t>
            </a:r>
          </a:p>
          <a:p>
            <a:pPr marL="800100" lvl="1" indent="-342900">
              <a:lnSpc>
                <a:spcPct val="150000"/>
              </a:lnSpc>
              <a:buFont typeface="Arial" panose="020B0604020202020204" pitchFamily="34" charset="0"/>
              <a:buChar char="•"/>
            </a:pPr>
            <a:r>
              <a:rPr lang="en-US" sz="2400" dirty="0">
                <a:solidFill>
                  <a:srgbClr val="0033CC"/>
                </a:solidFill>
                <a:latin typeface="Times New Roman" panose="02020603050405020304" pitchFamily="18" charset="0"/>
                <a:ea typeface="SimSun" panose="02010600030101010101" pitchFamily="2" charset="-122"/>
              </a:rPr>
              <a:t>either stops (if they are equal) or </a:t>
            </a:r>
          </a:p>
          <a:p>
            <a:pPr marL="800100" lvl="1" indent="-342900">
              <a:lnSpc>
                <a:spcPct val="150000"/>
              </a:lnSpc>
              <a:buFont typeface="Arial" panose="020B0604020202020204" pitchFamily="34" charset="0"/>
              <a:buChar char="•"/>
            </a:pPr>
            <a:r>
              <a:rPr lang="en-US" sz="2400" dirty="0">
                <a:solidFill>
                  <a:srgbClr val="0033CC"/>
                </a:solidFill>
                <a:latin typeface="Times New Roman" panose="02020603050405020304" pitchFamily="18" charset="0"/>
                <a:ea typeface="SimSun" panose="02010600030101010101" pitchFamily="2" charset="-122"/>
              </a:rPr>
              <a:t>proceeds by searching in the same manner among the elements indexed either between  </a:t>
            </a:r>
            <a:r>
              <a:rPr lang="en-US" sz="2400" i="1" dirty="0">
                <a:solidFill>
                  <a:srgbClr val="0033CC"/>
                </a:solidFill>
                <a:latin typeface="Times New Roman" panose="02020603050405020304" pitchFamily="18" charset="0"/>
                <a:ea typeface="SimSun" panose="02010600030101010101" pitchFamily="2" charset="-122"/>
              </a:rPr>
              <a:t>l </a:t>
            </a:r>
            <a:r>
              <a:rPr lang="en-US" sz="2400" dirty="0">
                <a:solidFill>
                  <a:srgbClr val="0033CC"/>
                </a:solidFill>
                <a:latin typeface="Times New Roman" panose="02020603050405020304" pitchFamily="18" charset="0"/>
                <a:ea typeface="SimSun" panose="02010600030101010101" pitchFamily="2" charset="-122"/>
              </a:rPr>
              <a:t> and  x-1 or between  x+1  and  r, depending on which A[x] is smaller of larger than  v. </a:t>
            </a:r>
          </a:p>
          <a:p>
            <a:pPr marL="342900" indent="-342900">
              <a:lnSpc>
                <a:spcPct val="150000"/>
              </a:lnSpc>
              <a:buFont typeface="Arial" panose="020B0604020202020204" pitchFamily="34" charset="0"/>
              <a:buChar char="•"/>
            </a:pPr>
            <a:r>
              <a:rPr lang="en-US" sz="2400" dirty="0">
                <a:solidFill>
                  <a:srgbClr val="0033CC"/>
                </a:solidFill>
                <a:latin typeface="Times New Roman" panose="02020603050405020304" pitchFamily="18" charset="0"/>
                <a:ea typeface="SimSun" panose="02010600030101010101" pitchFamily="2" charset="-122"/>
              </a:rPr>
              <a:t>Thus, the size of the problem’s instance is reduced, but we cannot tell a priori by how much.</a:t>
            </a:r>
            <a:endParaRPr lang="en-US" sz="2400" dirty="0">
              <a:solidFill>
                <a:srgbClr val="0033CC"/>
              </a:solidFill>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0EF30CA0-CB0D-4A03-A542-130B1DA8C1A9}"/>
              </a:ext>
            </a:extLst>
          </p:cNvPr>
          <p:cNvSpPr/>
          <p:nvPr/>
        </p:nvSpPr>
        <p:spPr>
          <a:xfrm>
            <a:off x="1675462" y="737431"/>
            <a:ext cx="6096000" cy="1077218"/>
          </a:xfrm>
          <a:prstGeom prst="rect">
            <a:avLst/>
          </a:prstGeom>
        </p:spPr>
        <p:txBody>
          <a:bodyPr>
            <a:spAutoFit/>
          </a:bodyPr>
          <a:lstStyle/>
          <a:p>
            <a:r>
              <a:rPr lang="en-US" sz="3200" dirty="0">
                <a:ea typeface="SimSun" panose="02010600030101010101" pitchFamily="2" charset="-122"/>
                <a:cs typeface="Times New Roman" panose="02020603050405020304" pitchFamily="18" charset="0"/>
              </a:rPr>
              <a:t>Variable-Size-Decrease-Algorithms</a:t>
            </a:r>
          </a:p>
          <a:p>
            <a:r>
              <a:rPr lang="en-US" sz="3200" dirty="0">
                <a:cs typeface="Times New Roman" panose="02020603050405020304" pitchFamily="18" charset="0"/>
              </a:rPr>
              <a:t>Interpolation Search </a:t>
            </a:r>
          </a:p>
        </p:txBody>
      </p:sp>
    </p:spTree>
    <p:extLst>
      <p:ext uri="{BB962C8B-B14F-4D97-AF65-F5344CB8AC3E}">
        <p14:creationId xmlns:p14="http://schemas.microsoft.com/office/powerpoint/2010/main" val="87566413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6501" y="1284050"/>
            <a:ext cx="9396517" cy="5366894"/>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The analysis of the algorithm’s efficiency shows that </a:t>
            </a:r>
          </a:p>
          <a:p>
            <a:pPr marL="800100" lvl="1" indent="-342900">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interpolation search uses fewer than log</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log</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n + 1  key comparisons on the average when search in a list of  n  random keys.</a:t>
            </a:r>
          </a:p>
          <a:p>
            <a:pPr marL="800100" lvl="1" indent="-342900">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This function grows so slowly that the number of comparisons will be a very small constant for all practically feasible inputs. (Why?)</a:t>
            </a:r>
          </a:p>
          <a:p>
            <a:pPr marL="800100" lvl="1" indent="-342900">
              <a:spcAft>
                <a:spcPts val="600"/>
              </a:spcAft>
              <a:buFont typeface="Arial" panose="020B0604020202020204" pitchFamily="34" charset="0"/>
              <a:buChar char="•"/>
              <a:tabLst>
                <a:tab pos="457200" algn="l"/>
              </a:tabLst>
            </a:pP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For the worst case,</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interpolation search is only linear</a:t>
            </a:r>
            <a:r>
              <a:rPr lang="en-US" sz="2400" dirty="0">
                <a:latin typeface="Times New Roman" panose="02020603050405020304" pitchFamily="18" charset="0"/>
                <a:ea typeface="SimSun" panose="02010600030101010101" pitchFamily="2" charset="-122"/>
                <a:cs typeface="Times New Roman" panose="02020603050405020304" pitchFamily="18" charset="0"/>
              </a:rPr>
              <a:t>, which must be considered as a bad performance. (Why?) </a:t>
            </a:r>
          </a:p>
          <a:p>
            <a:pPr marL="800100" lvl="1" indent="-342900">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As a final assessment of the worthiness of interpolation search versus that of binary search, </a:t>
            </a:r>
          </a:p>
          <a:p>
            <a:pPr marL="800100" lvl="1" indent="-342900">
              <a:spcAft>
                <a:spcPts val="600"/>
              </a:spcAft>
              <a:buFont typeface="Arial" panose="020B0604020202020204" pitchFamily="34" charset="0"/>
              <a:buChar char="•"/>
              <a:tabLst>
                <a:tab pos="685800" algn="l"/>
              </a:tabLst>
            </a:pP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the binary search is probably better for smaller files</a:t>
            </a:r>
            <a:r>
              <a:rPr lang="en-US" sz="2400" dirty="0">
                <a:latin typeface="Times New Roman" panose="02020603050405020304" pitchFamily="18" charset="0"/>
                <a:ea typeface="SimSun" panose="02010600030101010101" pitchFamily="2" charset="-122"/>
                <a:cs typeface="Times New Roman" panose="02020603050405020304" pitchFamily="18" charset="0"/>
              </a:rPr>
              <a:t> but </a:t>
            </a:r>
          </a:p>
          <a:p>
            <a:pPr marL="800100" lvl="1" indent="-342900">
              <a:spcAft>
                <a:spcPts val="600"/>
              </a:spcAft>
              <a:buFont typeface="Arial" panose="020B0604020202020204" pitchFamily="34" charset="0"/>
              <a:buChar char="•"/>
              <a:tabLst>
                <a:tab pos="685800" algn="l"/>
              </a:tabLst>
            </a:pP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interpolation search is worth considering for large files</a:t>
            </a:r>
            <a:r>
              <a:rPr lang="en-US" sz="2400" dirty="0">
                <a:latin typeface="Times New Roman" panose="02020603050405020304" pitchFamily="18" charset="0"/>
                <a:ea typeface="SimSun" panose="02010600030101010101" pitchFamily="2" charset="-122"/>
                <a:cs typeface="Times New Roman" panose="02020603050405020304" pitchFamily="18" charset="0"/>
              </a:rPr>
              <a:t> and for applications which comparisons are particularly expensive or access costs are very high.</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AA177015-5700-48A8-A44F-27D0BE6C09B0}"/>
              </a:ext>
            </a:extLst>
          </p:cNvPr>
          <p:cNvSpPr/>
          <p:nvPr/>
        </p:nvSpPr>
        <p:spPr>
          <a:xfrm>
            <a:off x="1101531" y="97276"/>
            <a:ext cx="6096000" cy="1077218"/>
          </a:xfrm>
          <a:prstGeom prst="rect">
            <a:avLst/>
          </a:prstGeom>
        </p:spPr>
        <p:txBody>
          <a:bodyPr>
            <a:spAutoFit/>
          </a:bodyPr>
          <a:lstStyle/>
          <a:p>
            <a:r>
              <a:rPr lang="en-US" sz="3200" dirty="0">
                <a:ea typeface="SimSun" panose="02010600030101010101" pitchFamily="2" charset="-122"/>
                <a:cs typeface="Times New Roman" panose="02020603050405020304" pitchFamily="18" charset="0"/>
              </a:rPr>
              <a:t>Variable-Size-Decrease-Algorithms</a:t>
            </a:r>
          </a:p>
          <a:p>
            <a:r>
              <a:rPr lang="en-US" sz="3200" dirty="0">
                <a:cs typeface="Times New Roman" panose="02020603050405020304" pitchFamily="18" charset="0"/>
              </a:rPr>
              <a:t>Interpolation Search </a:t>
            </a:r>
          </a:p>
        </p:txBody>
      </p:sp>
    </p:spTree>
    <p:extLst>
      <p:ext uri="{BB962C8B-B14F-4D97-AF65-F5344CB8AC3E}">
        <p14:creationId xmlns:p14="http://schemas.microsoft.com/office/powerpoint/2010/main" val="228904491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106" y="1498049"/>
            <a:ext cx="9257121" cy="4610493"/>
          </a:xfrm>
          <a:prstGeom prst="rect">
            <a:avLst/>
          </a:prstGeom>
        </p:spPr>
        <p:txBody>
          <a:bodyPr wrap="square">
            <a:spAutoFit/>
          </a:bodyPr>
          <a:lstStyle/>
          <a:p>
            <a:pPr>
              <a:spcAft>
                <a:spcPts val="600"/>
              </a:spcAft>
            </a:pPr>
            <a:r>
              <a:rPr lang="en-US" sz="2800" dirty="0">
                <a:ea typeface="SimSun" panose="02010600030101010101" pitchFamily="2" charset="-122"/>
                <a:cs typeface="Times New Roman" panose="02020603050405020304" pitchFamily="18" charset="0"/>
              </a:rPr>
              <a:t>Summary for Decrease and Conquer Algorithm Design Techniques</a:t>
            </a:r>
          </a:p>
          <a:p>
            <a:r>
              <a:rPr lang="en-US" sz="2400" dirty="0">
                <a:latin typeface="Times New Roman" panose="02020603050405020304" pitchFamily="18" charset="0"/>
                <a:ea typeface="SimSun" panose="02010600030101010101" pitchFamily="2" charset="-122"/>
                <a:cs typeface="Times New Roman" panose="02020603050405020304" pitchFamily="18" charset="0"/>
              </a:rPr>
              <a:t>Three major variations of decrease-and-conquer:</a:t>
            </a:r>
          </a:p>
          <a:p>
            <a:pPr marL="914400" lvl="1" indent="-457200">
              <a:lnSpc>
                <a:spcPct val="115000"/>
              </a:lnSpc>
              <a:spcAft>
                <a:spcPts val="10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Decrease by a constant. Most often by one. Insertion sort, Topological sorting (DFS).  T(n) = T(n - c) + f(n)</a:t>
            </a:r>
          </a:p>
          <a:p>
            <a:pPr marL="914400" lvl="1" indent="-457200">
              <a:lnSpc>
                <a:spcPct val="115000"/>
              </a:lnSpc>
              <a:spcAft>
                <a:spcPts val="10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Decrease by a constant factor. Most often by the factor of two. Binary Search, fake coin problem. T(n) = T(n/b) + f(n)</a:t>
            </a:r>
          </a:p>
          <a:p>
            <a:pPr marL="914400" lvl="1" indent="-457200">
              <a:lnSpc>
                <a:spcPct val="115000"/>
              </a:lnSpc>
              <a:spcAft>
                <a:spcPts val="10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Variable size decrease. Euclid’s algorithm, the partition-based algorithm for interpolation search.</a:t>
            </a:r>
          </a:p>
          <a:p>
            <a:pPr marL="800100" lvl="1" indent="-342900">
              <a:spcAft>
                <a:spcPts val="600"/>
              </a:spcAft>
              <a:buFont typeface="Symbol" panose="05050102010706020507" pitchFamily="18" charset="2"/>
              <a:buChar char=""/>
              <a:tabLst>
                <a:tab pos="457200" algn="l"/>
              </a:tabLst>
            </a:pPr>
            <a:endParaRPr lang="en-US" dirty="0"/>
          </a:p>
        </p:txBody>
      </p:sp>
    </p:spTree>
    <p:extLst>
      <p:ext uri="{BB962C8B-B14F-4D97-AF65-F5344CB8AC3E}">
        <p14:creationId xmlns:p14="http://schemas.microsoft.com/office/powerpoint/2010/main" val="4086408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6421" y="467724"/>
            <a:ext cx="9059157" cy="6390276"/>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Summary for Decrease and Conquer Algorithm Design Techniques</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algorithms for solving the topological sorting problem.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is based on depth-first-search and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other one is based on a direct application of the decrease-by-on-technique.</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Binary Search for searching in a sorted array is a principal example of a decrease-by-a-constant-factor algorithm.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Other examples include exponentiation by squaring, identifying a fake </a:t>
            </a:r>
            <a:r>
              <a:rPr lang="en-US" sz="2400" dirty="0" err="1">
                <a:latin typeface="Times New Roman" panose="02020603050405020304" pitchFamily="18" charset="0"/>
                <a:cs typeface="Times New Roman" panose="02020603050405020304" pitchFamily="18" charset="0"/>
              </a:rPr>
              <a:t>conin</a:t>
            </a:r>
            <a:r>
              <a:rPr lang="en-US" sz="2400" dirty="0">
                <a:latin typeface="Times New Roman" panose="02020603050405020304" pitchFamily="18" charset="0"/>
                <a:cs typeface="Times New Roman" panose="02020603050405020304" pitchFamily="18" charset="0"/>
              </a:rPr>
              <a:t> with a balance scale, Russian peasant multiplication, and the Josephus problem.</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Examples of variable size decrease algorithms include Euclid’s algorithm, the partition-based algorithm for selection search, interpolation search, and searching and insertion in a binary search tree.</a:t>
            </a:r>
          </a:p>
        </p:txBody>
      </p:sp>
    </p:spTree>
    <p:extLst>
      <p:ext uri="{BB962C8B-B14F-4D97-AF65-F5344CB8AC3E}">
        <p14:creationId xmlns:p14="http://schemas.microsoft.com/office/powerpoint/2010/main" val="10340837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5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1190" y="1580839"/>
            <a:ext cx="8127641" cy="4173450"/>
          </a:xfrm>
          <a:prstGeom prst="rect">
            <a:avLst/>
          </a:prstGeom>
        </p:spPr>
        <p:txBody>
          <a:bodyPr wrap="square">
            <a:spAutoFit/>
          </a:bodyPr>
          <a:lstStyle/>
          <a:p>
            <a:pPr>
              <a:lnSpc>
                <a:spcPct val="115000"/>
              </a:lnSpc>
            </a:pPr>
            <a:r>
              <a:rPr lang="en-US" sz="2800" dirty="0">
                <a:latin typeface="Times New Roman" panose="02020603050405020304" pitchFamily="18" charset="0"/>
                <a:ea typeface="SimSun" panose="02010600030101010101" pitchFamily="2" charset="-122"/>
              </a:rPr>
              <a:t>Free Trees</a:t>
            </a:r>
            <a:endParaRPr lang="en-US" sz="2400" dirty="0">
              <a:latin typeface="Courier New" panose="02070309020205020404" pitchFamily="49" charset="0"/>
              <a:ea typeface="SimSun" panose="02010600030101010101" pitchFamily="2" charset="-122"/>
            </a:endParaRPr>
          </a:p>
          <a:p>
            <a:pPr marL="342900" indent="-342900">
              <a:spcBef>
                <a:spcPts val="12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A </a:t>
            </a:r>
            <a:r>
              <a:rPr lang="en-US" sz="2400" b="1" i="1" dirty="0">
                <a:solidFill>
                  <a:srgbClr val="0000FF"/>
                </a:solidFill>
                <a:latin typeface="Times New Roman" panose="02020603050405020304" pitchFamily="18" charset="0"/>
                <a:ea typeface="SimSun" panose="02010600030101010101" pitchFamily="2" charset="-122"/>
              </a:rPr>
              <a:t>free tree</a:t>
            </a:r>
            <a:r>
              <a:rPr lang="en-US" sz="2400" dirty="0">
                <a:solidFill>
                  <a:srgbClr val="0000FF"/>
                </a:solidFill>
                <a:latin typeface="Times New Roman" panose="02020603050405020304" pitchFamily="18" charset="0"/>
                <a:ea typeface="SimSun" panose="02010600030101010101" pitchFamily="2" charset="-122"/>
              </a:rPr>
              <a:t> is a connected, acyclic, undirected graph.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When we say that a graph is a tree, we often omit the adjective “free”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An undirected graph is a </a:t>
            </a:r>
            <a:r>
              <a:rPr lang="en-US" sz="2400" b="1" dirty="0">
                <a:solidFill>
                  <a:srgbClr val="0000FF"/>
                </a:solidFill>
                <a:latin typeface="Times New Roman" panose="02020603050405020304" pitchFamily="18" charset="0"/>
                <a:ea typeface="SimSun" panose="02010600030101010101" pitchFamily="2" charset="-122"/>
              </a:rPr>
              <a:t>forest,</a:t>
            </a:r>
            <a:r>
              <a:rPr lang="en-US" sz="2400" dirty="0">
                <a:solidFill>
                  <a:srgbClr val="0000FF"/>
                </a:solidFill>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800100" lvl="1"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the graph is acyclic but possibly disconnected, and</a:t>
            </a:r>
          </a:p>
          <a:p>
            <a:pPr marL="800100" lvl="1"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each of its connected components is a tree,</a:t>
            </a:r>
            <a:r>
              <a:rPr lang="en-US" sz="2400" dirty="0">
                <a:latin typeface="Times New Roman" panose="02020603050405020304" pitchFamily="18" charset="0"/>
                <a:ea typeface="SimSun" panose="02010600030101010101" pitchFamily="2" charset="-122"/>
              </a:rPr>
              <a:t> </a:t>
            </a:r>
            <a:endParaRPr lang="en-US" sz="2400" dirty="0">
              <a:solidFill>
                <a:srgbClr val="0000FF"/>
              </a:solidFill>
              <a:latin typeface="Times New Roman" panose="02020603050405020304" pitchFamily="18" charset="0"/>
              <a:ea typeface="SimSun" panose="02010600030101010101" pitchFamily="2" charset="-122"/>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Many algorithms that work for trees also work for forests.  </a:t>
            </a:r>
            <a:endParaRPr lang="en-US" sz="2400" dirty="0">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9D854D52-576E-4E00-A55E-15EA298AF6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320" y="3341123"/>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84C094-0154-4D98-B96E-714EC351C727}"/>
              </a:ext>
            </a:extLst>
          </p:cNvPr>
          <p:cNvSpPr/>
          <p:nvPr/>
        </p:nvSpPr>
        <p:spPr>
          <a:xfrm>
            <a:off x="1678826" y="590608"/>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39853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6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7" name="Rectangle 6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6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3" name="Oval 152"/>
          <p:cNvSpPr/>
          <p:nvPr/>
        </p:nvSpPr>
        <p:spPr>
          <a:xfrm flipH="1">
            <a:off x="2596196" y="147369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4" name="Oval 153"/>
          <p:cNvSpPr/>
          <p:nvPr/>
        </p:nvSpPr>
        <p:spPr>
          <a:xfrm flipH="1">
            <a:off x="1781807" y="20866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5" name="Oval 154"/>
          <p:cNvSpPr/>
          <p:nvPr/>
        </p:nvSpPr>
        <p:spPr>
          <a:xfrm flipH="1">
            <a:off x="2542855" y="21925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6" name="Oval 155"/>
          <p:cNvSpPr/>
          <p:nvPr/>
        </p:nvSpPr>
        <p:spPr>
          <a:xfrm flipH="1">
            <a:off x="3567699" y="20866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7" name="Oval 156"/>
          <p:cNvSpPr/>
          <p:nvPr/>
        </p:nvSpPr>
        <p:spPr>
          <a:xfrm flipH="1">
            <a:off x="2702877" y="28912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Oval 157"/>
          <p:cNvSpPr/>
          <p:nvPr/>
        </p:nvSpPr>
        <p:spPr>
          <a:xfrm flipH="1">
            <a:off x="1994143" y="354971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Oval 158"/>
          <p:cNvSpPr/>
          <p:nvPr/>
        </p:nvSpPr>
        <p:spPr>
          <a:xfrm flipH="1">
            <a:off x="3299161" y="32745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0" name="Oval 159"/>
          <p:cNvSpPr/>
          <p:nvPr/>
        </p:nvSpPr>
        <p:spPr>
          <a:xfrm flipH="1">
            <a:off x="4550912" y="279671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Oval 160"/>
          <p:cNvSpPr/>
          <p:nvPr/>
        </p:nvSpPr>
        <p:spPr>
          <a:xfrm flipH="1">
            <a:off x="4144018" y="342690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Oval 161"/>
          <p:cNvSpPr/>
          <p:nvPr/>
        </p:nvSpPr>
        <p:spPr>
          <a:xfrm flipH="1">
            <a:off x="4550912" y="397892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3" name="Oval 162"/>
          <p:cNvSpPr/>
          <p:nvPr/>
        </p:nvSpPr>
        <p:spPr>
          <a:xfrm flipH="1">
            <a:off x="5289238" y="41653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4" name="Oval 163"/>
          <p:cNvSpPr/>
          <p:nvPr/>
        </p:nvSpPr>
        <p:spPr>
          <a:xfrm flipH="1">
            <a:off x="3299160" y="395684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5" name="Oval 164"/>
          <p:cNvSpPr/>
          <p:nvPr/>
        </p:nvSpPr>
        <p:spPr>
          <a:xfrm flipH="1">
            <a:off x="2702876" y="4308875"/>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6" name="Oval 165"/>
          <p:cNvSpPr/>
          <p:nvPr/>
        </p:nvSpPr>
        <p:spPr>
          <a:xfrm flipH="1">
            <a:off x="2100824" y="484301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7" name="Oval 166"/>
          <p:cNvSpPr/>
          <p:nvPr/>
        </p:nvSpPr>
        <p:spPr>
          <a:xfrm flipH="1">
            <a:off x="3096602" y="484301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9" name="Straight Connector 168"/>
          <p:cNvCxnSpPr>
            <a:stCxn id="153" idx="4"/>
            <a:endCxn id="155" idx="4"/>
          </p:cNvCxnSpPr>
          <p:nvPr/>
        </p:nvCxnSpPr>
        <p:spPr>
          <a:xfrm flipH="1">
            <a:off x="2596195" y="1553592"/>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596194" y="2263147"/>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cxnSpLocks/>
            <a:stCxn id="157" idx="3"/>
            <a:endCxn id="159" idx="2"/>
          </p:cNvCxnSpPr>
          <p:nvPr/>
        </p:nvCxnSpPr>
        <p:spPr>
          <a:xfrm>
            <a:off x="2793935" y="2959482"/>
            <a:ext cx="611907" cy="3549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161" idx="2"/>
          </p:cNvCxnSpPr>
          <p:nvPr/>
        </p:nvCxnSpPr>
        <p:spPr>
          <a:xfrm>
            <a:off x="3352500" y="3291579"/>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endCxn id="156" idx="3"/>
          </p:cNvCxnSpPr>
          <p:nvPr/>
        </p:nvCxnSpPr>
        <p:spPr>
          <a:xfrm flipV="1">
            <a:off x="2596194" y="2154882"/>
            <a:ext cx="1062563" cy="7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54" idx="5"/>
            <a:endCxn id="155" idx="7"/>
          </p:cNvCxnSpPr>
          <p:nvPr/>
        </p:nvCxnSpPr>
        <p:spPr>
          <a:xfrm>
            <a:off x="1797430" y="2154882"/>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58" idx="0"/>
          </p:cNvCxnSpPr>
          <p:nvPr/>
        </p:nvCxnSpPr>
        <p:spPr>
          <a:xfrm flipV="1">
            <a:off x="2047483" y="3310802"/>
            <a:ext cx="1331688" cy="2389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61" idx="1"/>
            <a:endCxn id="160" idx="4"/>
          </p:cNvCxnSpPr>
          <p:nvPr/>
        </p:nvCxnSpPr>
        <p:spPr>
          <a:xfrm flipV="1">
            <a:off x="4235076" y="2876610"/>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62" idx="3"/>
          </p:cNvCxnSpPr>
          <p:nvPr/>
        </p:nvCxnSpPr>
        <p:spPr>
          <a:xfrm flipH="1" flipV="1">
            <a:off x="4202903" y="3496826"/>
            <a:ext cx="439067" cy="550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3" idx="3"/>
          </p:cNvCxnSpPr>
          <p:nvPr/>
        </p:nvCxnSpPr>
        <p:spPr>
          <a:xfrm flipH="1" flipV="1">
            <a:off x="4604253" y="4022851"/>
            <a:ext cx="776043" cy="210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1" idx="4"/>
          </p:cNvCxnSpPr>
          <p:nvPr/>
        </p:nvCxnSpPr>
        <p:spPr>
          <a:xfrm flipH="1">
            <a:off x="3314785" y="3506802"/>
            <a:ext cx="882573"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2718499" y="4020717"/>
            <a:ext cx="623419"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endCxn id="166" idx="4"/>
          </p:cNvCxnSpPr>
          <p:nvPr/>
        </p:nvCxnSpPr>
        <p:spPr>
          <a:xfrm flipH="1">
            <a:off x="2154164" y="4348824"/>
            <a:ext cx="602053"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65" idx="4"/>
            <a:endCxn id="167" idx="4"/>
          </p:cNvCxnSpPr>
          <p:nvPr/>
        </p:nvCxnSpPr>
        <p:spPr>
          <a:xfrm>
            <a:off x="2756216" y="4388774"/>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1638071" y="5383059"/>
            <a:ext cx="2897653" cy="446276"/>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3.7</a:t>
            </a:r>
            <a:r>
              <a:rPr lang="en-US" sz="2000" dirty="0">
                <a:latin typeface="Times New Roman" panose="02020603050405020304" pitchFamily="18" charset="0"/>
                <a:ea typeface="SimSun" panose="02010600030101010101" pitchFamily="2" charset="-122"/>
              </a:rPr>
              <a:t>(a) A free tree.  </a:t>
            </a:r>
            <a:endParaRPr lang="en-US" sz="2000" dirty="0">
              <a:effectLst/>
              <a:latin typeface="Courier New" panose="02070309020205020404" pitchFamily="49" charset="0"/>
              <a:ea typeface="SimSun" panose="02010600030101010101" pitchFamily="2" charset="-122"/>
            </a:endParaRPr>
          </a:p>
        </p:txBody>
      </p:sp>
      <p:sp>
        <p:nvSpPr>
          <p:cNvPr id="205" name="Oval 204"/>
          <p:cNvSpPr/>
          <p:nvPr/>
        </p:nvSpPr>
        <p:spPr>
          <a:xfrm flipH="1">
            <a:off x="7675703" y="13103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Oval 205"/>
          <p:cNvSpPr/>
          <p:nvPr/>
        </p:nvSpPr>
        <p:spPr>
          <a:xfrm flipH="1">
            <a:off x="6861314" y="19233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7" name="Oval 206"/>
          <p:cNvSpPr/>
          <p:nvPr/>
        </p:nvSpPr>
        <p:spPr>
          <a:xfrm flipH="1">
            <a:off x="7622362" y="202914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8" name="Oval 207"/>
          <p:cNvSpPr/>
          <p:nvPr/>
        </p:nvSpPr>
        <p:spPr>
          <a:xfrm flipH="1">
            <a:off x="8647206" y="19233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9" name="Oval 208"/>
          <p:cNvSpPr/>
          <p:nvPr/>
        </p:nvSpPr>
        <p:spPr>
          <a:xfrm flipH="1">
            <a:off x="7782384" y="27279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0" name="Oval 209"/>
          <p:cNvSpPr/>
          <p:nvPr/>
        </p:nvSpPr>
        <p:spPr>
          <a:xfrm flipH="1">
            <a:off x="7073650" y="33863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1" name="Oval 210"/>
          <p:cNvSpPr/>
          <p:nvPr/>
        </p:nvSpPr>
        <p:spPr>
          <a:xfrm flipH="1">
            <a:off x="8378668" y="311114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2" name="Oval 211"/>
          <p:cNvSpPr/>
          <p:nvPr/>
        </p:nvSpPr>
        <p:spPr>
          <a:xfrm flipH="1">
            <a:off x="9630419" y="263334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3" name="Oval 212"/>
          <p:cNvSpPr/>
          <p:nvPr/>
        </p:nvSpPr>
        <p:spPr>
          <a:xfrm flipH="1">
            <a:off x="9223525" y="32635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4" name="Oval 213"/>
          <p:cNvSpPr/>
          <p:nvPr/>
        </p:nvSpPr>
        <p:spPr>
          <a:xfrm flipH="1">
            <a:off x="9630419" y="381555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5" name="Oval 214"/>
          <p:cNvSpPr/>
          <p:nvPr/>
        </p:nvSpPr>
        <p:spPr>
          <a:xfrm flipH="1">
            <a:off x="10368745" y="400199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6" name="Oval 215"/>
          <p:cNvSpPr/>
          <p:nvPr/>
        </p:nvSpPr>
        <p:spPr>
          <a:xfrm flipH="1">
            <a:off x="8378667" y="3793487"/>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7" name="Oval 216"/>
          <p:cNvSpPr/>
          <p:nvPr/>
        </p:nvSpPr>
        <p:spPr>
          <a:xfrm flipH="1">
            <a:off x="7782383" y="414551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8" name="Oval 217"/>
          <p:cNvSpPr/>
          <p:nvPr/>
        </p:nvSpPr>
        <p:spPr>
          <a:xfrm flipH="1">
            <a:off x="7180331" y="46796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9" name="Oval 218"/>
          <p:cNvSpPr/>
          <p:nvPr/>
        </p:nvSpPr>
        <p:spPr>
          <a:xfrm flipH="1">
            <a:off x="8176109" y="46796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20" name="Straight Connector 219"/>
          <p:cNvCxnSpPr>
            <a:stCxn id="205" idx="4"/>
            <a:endCxn id="207" idx="4"/>
          </p:cNvCxnSpPr>
          <p:nvPr/>
        </p:nvCxnSpPr>
        <p:spPr>
          <a:xfrm flipH="1">
            <a:off x="7675702" y="1390230"/>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675701" y="2099785"/>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09" idx="3"/>
            <a:endCxn id="211" idx="7"/>
          </p:cNvCxnSpPr>
          <p:nvPr/>
        </p:nvCxnSpPr>
        <p:spPr>
          <a:xfrm>
            <a:off x="7873442" y="2796120"/>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9181319" y="4615461"/>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endCxn id="208" idx="3"/>
          </p:cNvCxnSpPr>
          <p:nvPr/>
        </p:nvCxnSpPr>
        <p:spPr>
          <a:xfrm flipV="1">
            <a:off x="7675701" y="1991520"/>
            <a:ext cx="1062563" cy="76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06" idx="5"/>
            <a:endCxn id="207" idx="7"/>
          </p:cNvCxnSpPr>
          <p:nvPr/>
        </p:nvCxnSpPr>
        <p:spPr>
          <a:xfrm>
            <a:off x="6876937" y="1991520"/>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0" idx="0"/>
          </p:cNvCxnSpPr>
          <p:nvPr/>
        </p:nvCxnSpPr>
        <p:spPr>
          <a:xfrm flipV="1">
            <a:off x="7126990" y="2796712"/>
            <a:ext cx="694237" cy="589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3" idx="1"/>
            <a:endCxn id="212" idx="4"/>
          </p:cNvCxnSpPr>
          <p:nvPr/>
        </p:nvCxnSpPr>
        <p:spPr>
          <a:xfrm flipV="1">
            <a:off x="9314583" y="2713248"/>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4" idx="3"/>
          </p:cNvCxnSpPr>
          <p:nvPr/>
        </p:nvCxnSpPr>
        <p:spPr>
          <a:xfrm flipH="1" flipV="1">
            <a:off x="9282411" y="3333465"/>
            <a:ext cx="439066" cy="55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5" idx="3"/>
          </p:cNvCxnSpPr>
          <p:nvPr/>
        </p:nvCxnSpPr>
        <p:spPr>
          <a:xfrm flipH="1" flipV="1">
            <a:off x="9683761" y="3859490"/>
            <a:ext cx="776042" cy="2106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13" idx="4"/>
          </p:cNvCxnSpPr>
          <p:nvPr/>
        </p:nvCxnSpPr>
        <p:spPr>
          <a:xfrm flipH="1">
            <a:off x="8394293" y="3343440"/>
            <a:ext cx="882572"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endCxn id="218" idx="4"/>
          </p:cNvCxnSpPr>
          <p:nvPr/>
        </p:nvCxnSpPr>
        <p:spPr>
          <a:xfrm flipH="1">
            <a:off x="7233671" y="4185462"/>
            <a:ext cx="602054"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7" idx="4"/>
            <a:endCxn id="219" idx="4"/>
          </p:cNvCxnSpPr>
          <p:nvPr/>
        </p:nvCxnSpPr>
        <p:spPr>
          <a:xfrm>
            <a:off x="7835723" y="4225412"/>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flipH="1">
            <a:off x="9330206" y="15954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2" name="Oval 241"/>
          <p:cNvSpPr/>
          <p:nvPr/>
        </p:nvSpPr>
        <p:spPr>
          <a:xfrm flipH="1">
            <a:off x="9127978" y="457909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4" name="Oval 243"/>
          <p:cNvSpPr/>
          <p:nvPr/>
        </p:nvSpPr>
        <p:spPr>
          <a:xfrm flipH="1">
            <a:off x="10026177" y="47502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6" name="Rectangle 245"/>
          <p:cNvSpPr/>
          <p:nvPr/>
        </p:nvSpPr>
        <p:spPr>
          <a:xfrm>
            <a:off x="5659214" y="567042"/>
            <a:ext cx="4949303" cy="707886"/>
          </a:xfrm>
          <a:prstGeom prst="rect">
            <a:avLst/>
          </a:prstGeom>
        </p:spPr>
        <p:txBody>
          <a:bodyPr wrap="square">
            <a:spAutoFit/>
          </a:bodyPr>
          <a:lstStyle/>
          <a:p>
            <a:r>
              <a:rPr lang="en-US" sz="2000" b="1" dirty="0">
                <a:latin typeface="Times New Roman" panose="02020603050405020304" pitchFamily="18" charset="0"/>
                <a:ea typeface="SimSun" panose="02010600030101010101" pitchFamily="2" charset="-122"/>
              </a:rPr>
              <a:t>Figure  3.7</a:t>
            </a:r>
            <a:r>
              <a:rPr lang="en-US" sz="2000" dirty="0">
                <a:latin typeface="Times New Roman" panose="02020603050405020304" pitchFamily="18" charset="0"/>
                <a:ea typeface="SimSun" panose="02010600030101010101" pitchFamily="2" charset="-122"/>
              </a:rPr>
              <a:t>(b) A forest containing five free trees.</a:t>
            </a:r>
            <a:endParaRPr lang="en-US" sz="2000" dirty="0">
              <a:latin typeface="Courier New" panose="02070309020205020404" pitchFamily="49" charset="0"/>
              <a:ea typeface="SimSun" panose="02010600030101010101" pitchFamily="2" charset="-122"/>
            </a:endParaRPr>
          </a:p>
        </p:txBody>
      </p:sp>
      <p:pic>
        <p:nvPicPr>
          <p:cNvPr id="68" name="Picture 67" descr="Image result for smiley face images">
            <a:extLst>
              <a:ext uri="{FF2B5EF4-FFF2-40B4-BE49-F238E27FC236}">
                <a16:creationId xmlns:a16="http://schemas.microsoft.com/office/drawing/2014/main" id="{2A157FA6-FD69-4DBC-8374-D3EE24F8C9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6BC21582-0829-4A2D-86AC-24B6A11F70AB}"/>
              </a:ext>
            </a:extLst>
          </p:cNvPr>
          <p:cNvSpPr/>
          <p:nvPr/>
        </p:nvSpPr>
        <p:spPr>
          <a:xfrm>
            <a:off x="1523054" y="52828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59158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flipH="1">
            <a:off x="4612907" y="115053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p:cNvSpPr/>
          <p:nvPr/>
        </p:nvSpPr>
        <p:spPr>
          <a:xfrm flipH="1">
            <a:off x="3798518" y="176352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p:cNvSpPr/>
          <p:nvPr/>
        </p:nvSpPr>
        <p:spPr>
          <a:xfrm flipH="1">
            <a:off x="4559566" y="186934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p:cNvSpPr/>
          <p:nvPr/>
        </p:nvSpPr>
        <p:spPr>
          <a:xfrm flipH="1">
            <a:off x="5584410" y="176352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flipH="1">
            <a:off x="4719588" y="256812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flipH="1">
            <a:off x="4010854" y="32265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flipH="1">
            <a:off x="5315872" y="295134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flipH="1">
            <a:off x="6567623" y="247355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flipH="1">
            <a:off x="6160729" y="310374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flipH="1">
            <a:off x="6567623" y="365576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flipH="1">
            <a:off x="7305949" y="384219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flipH="1">
            <a:off x="5315871" y="363368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flipH="1">
            <a:off x="4719587" y="3985715"/>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flipH="1">
            <a:off x="4117535" y="451985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flipH="1">
            <a:off x="5113313" y="451985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Connector 16"/>
          <p:cNvCxnSpPr>
            <a:stCxn id="2" idx="4"/>
            <a:endCxn id="4" idx="4"/>
          </p:cNvCxnSpPr>
          <p:nvPr/>
        </p:nvCxnSpPr>
        <p:spPr>
          <a:xfrm flipH="1">
            <a:off x="4612906" y="1230432"/>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2905" y="1939987"/>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3"/>
            <a:endCxn id="8" idx="7"/>
          </p:cNvCxnSpPr>
          <p:nvPr/>
        </p:nvCxnSpPr>
        <p:spPr>
          <a:xfrm>
            <a:off x="4810646" y="2636322"/>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0" idx="2"/>
          </p:cNvCxnSpPr>
          <p:nvPr/>
        </p:nvCxnSpPr>
        <p:spPr>
          <a:xfrm>
            <a:off x="5369211" y="2968419"/>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5" idx="3"/>
          </p:cNvCxnSpPr>
          <p:nvPr/>
        </p:nvCxnSpPr>
        <p:spPr>
          <a:xfrm flipV="1">
            <a:off x="4612905" y="1831722"/>
            <a:ext cx="1062563" cy="76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5"/>
            <a:endCxn id="4" idx="7"/>
          </p:cNvCxnSpPr>
          <p:nvPr/>
        </p:nvCxnSpPr>
        <p:spPr>
          <a:xfrm>
            <a:off x="3814141" y="1831722"/>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0"/>
          </p:cNvCxnSpPr>
          <p:nvPr/>
        </p:nvCxnSpPr>
        <p:spPr>
          <a:xfrm flipV="1">
            <a:off x="4064194" y="2636914"/>
            <a:ext cx="694237" cy="589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1"/>
            <a:endCxn id="9" idx="4"/>
          </p:cNvCxnSpPr>
          <p:nvPr/>
        </p:nvCxnSpPr>
        <p:spPr>
          <a:xfrm flipV="1">
            <a:off x="6251787" y="2553450"/>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3"/>
          </p:cNvCxnSpPr>
          <p:nvPr/>
        </p:nvCxnSpPr>
        <p:spPr>
          <a:xfrm flipH="1" flipV="1">
            <a:off x="6219615" y="3173667"/>
            <a:ext cx="439066" cy="55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p:cNvCxnSpPr>
          <p:nvPr/>
        </p:nvCxnSpPr>
        <p:spPr>
          <a:xfrm flipH="1" flipV="1">
            <a:off x="6620965" y="3699692"/>
            <a:ext cx="776042" cy="2106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3"/>
            <a:endCxn id="13" idx="1"/>
          </p:cNvCxnSpPr>
          <p:nvPr/>
        </p:nvCxnSpPr>
        <p:spPr>
          <a:xfrm flipH="1">
            <a:off x="5406929" y="3019542"/>
            <a:ext cx="1" cy="6258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35210" y="3697557"/>
            <a:ext cx="623420"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5" idx="4"/>
          </p:cNvCxnSpPr>
          <p:nvPr/>
        </p:nvCxnSpPr>
        <p:spPr>
          <a:xfrm flipH="1">
            <a:off x="4170875" y="4025664"/>
            <a:ext cx="602054"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4"/>
            <a:endCxn id="16" idx="4"/>
          </p:cNvCxnSpPr>
          <p:nvPr/>
        </p:nvCxnSpPr>
        <p:spPr>
          <a:xfrm>
            <a:off x="4772927" y="4065614"/>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3" idx="3"/>
          </p:cNvCxnSpPr>
          <p:nvPr/>
        </p:nvCxnSpPr>
        <p:spPr>
          <a:xfrm>
            <a:off x="4075009" y="3251559"/>
            <a:ext cx="1331920" cy="450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950345" y="5065694"/>
            <a:ext cx="6717437" cy="941796"/>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3.7(c) A graph that contains a cycle and is therefore neither a tree nor a forest.</a:t>
            </a:r>
            <a:endParaRPr lang="en-US" sz="2400" dirty="0">
              <a:effectLst/>
              <a:latin typeface="Courier New" panose="02070309020205020404" pitchFamily="49" charset="0"/>
              <a:ea typeface="SimSun" panose="02010600030101010101" pitchFamily="2" charset="-122"/>
            </a:endParaRPr>
          </a:p>
        </p:txBody>
      </p:sp>
      <p:cxnSp>
        <p:nvCxnSpPr>
          <p:cNvPr id="37" name="Straight Connector 36"/>
          <p:cNvCxnSpPr/>
          <p:nvPr/>
        </p:nvCxnSpPr>
        <p:spPr>
          <a:xfrm flipV="1">
            <a:off x="7926282" y="2192554"/>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flipH="1">
            <a:off x="8242117" y="216897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flipH="1">
            <a:off x="7872941" y="269822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6" name="Picture 35" descr="Image result for smiley face images">
            <a:extLst>
              <a:ext uri="{FF2B5EF4-FFF2-40B4-BE49-F238E27FC236}">
                <a16:creationId xmlns:a16="http://schemas.microsoft.com/office/drawing/2014/main" id="{22A61078-0A12-4CF6-8803-4C78B6E88BB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C4F1F774-7DDA-433D-AD97-18CD4857C769}"/>
              </a:ext>
            </a:extLst>
          </p:cNvPr>
          <p:cNvSpPr/>
          <p:nvPr/>
        </p:nvSpPr>
        <p:spPr>
          <a:xfrm>
            <a:off x="1523054" y="52828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4707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715" y="948690"/>
            <a:ext cx="9056569" cy="5909310"/>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The following theorem captures important facts about free trees.</a:t>
            </a:r>
            <a:endParaRPr lang="en-US" sz="1000" dirty="0">
              <a:latin typeface="Courier New" panose="02070309020205020404" pitchFamily="49" charset="0"/>
              <a:ea typeface="SimSun" panose="02010600030101010101" pitchFamily="2" charset="-122"/>
            </a:endParaRPr>
          </a:p>
          <a:p>
            <a:pPr>
              <a:spcAft>
                <a:spcPts val="1200"/>
              </a:spcAft>
            </a:pPr>
            <a:r>
              <a:rPr lang="en-US" sz="2400" b="1" dirty="0">
                <a:latin typeface="Times New Roman" panose="02020603050405020304" pitchFamily="18" charset="0"/>
                <a:ea typeface="SimSun" panose="02010600030101010101" pitchFamily="2" charset="-122"/>
              </a:rPr>
              <a:t>Theorem 3.6</a:t>
            </a:r>
            <a:r>
              <a:rPr lang="en-US" sz="2400" dirty="0">
                <a:latin typeface="Times New Roman" panose="02020603050405020304" pitchFamily="18" charset="0"/>
                <a:ea typeface="SimSun" panose="02010600030101010101" pitchFamily="2" charset="-122"/>
              </a:rPr>
              <a:t> (Properties of free trees)</a:t>
            </a:r>
            <a:endParaRPr lang="en-US" sz="1200" dirty="0">
              <a:latin typeface="Courier New" panose="02070309020205020404" pitchFamily="49" charset="0"/>
              <a:ea typeface="SimSun" panose="02010600030101010101" pitchFamily="2" charset="-122"/>
            </a:endParaRPr>
          </a:p>
          <a:p>
            <a:pPr>
              <a:spcAft>
                <a:spcPts val="1000"/>
              </a:spcAft>
            </a:pPr>
            <a:r>
              <a:rPr lang="en-US" sz="2400" dirty="0">
                <a:latin typeface="Times New Roman" panose="02020603050405020304" pitchFamily="18" charset="0"/>
                <a:ea typeface="SimSun" panose="02010600030101010101" pitchFamily="2" charset="-122"/>
              </a:rPr>
              <a:t>Let G = (V, E) be an undirected graph. </a:t>
            </a:r>
          </a:p>
          <a:p>
            <a:pPr>
              <a:spcAft>
                <a:spcPts val="1000"/>
              </a:spcAft>
            </a:pPr>
            <a:r>
              <a:rPr lang="en-US" sz="2400" dirty="0">
                <a:latin typeface="Times New Roman" panose="02020603050405020304" pitchFamily="18" charset="0"/>
                <a:ea typeface="SimSun" panose="02010600030101010101" pitchFamily="2" charset="-122"/>
              </a:rPr>
              <a:t>The following statements are equivalent.</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 free tree.</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Any two vertices in G are connected by a unique simple path.</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connected, but if any edge is removed from E, the result graph is disconnected.</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connected, and | E | = | V | - 1.</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acyclic, and | E | = | V | - 1.</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acyclic, but if any edge is added to E, the result graph contains a cycle.</a:t>
            </a:r>
            <a:endParaRPr lang="en-US" sz="2400" dirty="0">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F2C29849-DB57-4027-BD72-045F5D1F0A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811" y="24694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6F85517-5234-40DF-A129-A453A8DBB7A0}"/>
              </a:ext>
            </a:extLst>
          </p:cNvPr>
          <p:cNvSpPr/>
          <p:nvPr/>
        </p:nvSpPr>
        <p:spPr>
          <a:xfrm>
            <a:off x="1567715" y="308187"/>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4339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892" y="1434763"/>
            <a:ext cx="8904303" cy="5170646"/>
          </a:xfrm>
          <a:prstGeom prst="rect">
            <a:avLst/>
          </a:prstGeom>
        </p:spPr>
        <p:txBody>
          <a:bodyPr wrap="square">
            <a:spAutoFit/>
          </a:bodyPr>
          <a:lstStyle/>
          <a:p>
            <a:pPr marL="457200" marR="0" indent="-457200">
              <a:spcBef>
                <a:spcPts val="0"/>
              </a:spcBef>
              <a:spcAft>
                <a:spcPts val="1200"/>
              </a:spcAft>
            </a:pPr>
            <a:r>
              <a:rPr lang="en-US" sz="2400" dirty="0">
                <a:latin typeface="Times New Roman" panose="02020603050405020304" pitchFamily="18" charset="0"/>
                <a:ea typeface="SimSun" panose="02010600030101010101" pitchFamily="2" charset="-122"/>
              </a:rPr>
              <a:t>A </a:t>
            </a:r>
            <a:r>
              <a:rPr lang="en-US" sz="2400" dirty="0">
                <a:solidFill>
                  <a:srgbClr val="0000FF"/>
                </a:solidFill>
                <a:latin typeface="Times New Roman" panose="02020603050405020304" pitchFamily="18" charset="0"/>
                <a:ea typeface="SimSun" panose="02010600030101010101" pitchFamily="2" charset="-122"/>
              </a:rPr>
              <a:t>graph  G  =   (V, E)  is defined </a:t>
            </a:r>
            <a:r>
              <a:rPr lang="en-US" sz="2400" dirty="0">
                <a:latin typeface="Times New Roman" panose="02020603050405020304" pitchFamily="18" charset="0"/>
                <a:ea typeface="SimSun" panose="02010600030101010101" pitchFamily="2" charset="-122"/>
              </a:rPr>
              <a:t>by a pair of two sets: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V  is a finite set of vertices (nodes) and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E  is a set of pairs of vertices, called edges.</a:t>
            </a:r>
            <a:endParaRPr lang="en-US" sz="2400" dirty="0">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cs typeface="Times New Roman" panose="02020603050405020304" pitchFamily="18" charset="0"/>
              </a:rPr>
              <a:t>A graph</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called </a:t>
            </a:r>
            <a:r>
              <a:rPr lang="en-US" sz="2400" i="1" dirty="0">
                <a:solidFill>
                  <a:srgbClr val="0000FF"/>
                </a:solidFill>
                <a:latin typeface="Times New Roman" panose="02020603050405020304" pitchFamily="18" charset="0"/>
                <a:cs typeface="Times New Roman" panose="02020603050405020304" pitchFamily="18" charset="0"/>
              </a:rPr>
              <a:t>undirected</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every edge in it is undirected.</a:t>
            </a:r>
            <a:endParaRPr lang="en-US" sz="2400" dirty="0">
              <a:latin typeface="Times New Roman" panose="02020603050405020304" pitchFamily="18"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This definition yields </a:t>
            </a:r>
            <a:r>
              <a:rPr lang="en-US" sz="2400" dirty="0">
                <a:solidFill>
                  <a:srgbClr val="0000FF"/>
                </a:solidFill>
                <a:latin typeface="Times New Roman" panose="02020603050405020304" pitchFamily="18" charset="0"/>
                <a:ea typeface="SimSun" panose="02010600030101010101" pitchFamily="2" charset="-122"/>
              </a:rPr>
              <a:t>an undirected graph </a:t>
            </a:r>
            <a:r>
              <a:rPr lang="en-US" sz="2400" dirty="0">
                <a:latin typeface="Times New Roman" panose="02020603050405020304" pitchFamily="18" charset="0"/>
                <a:ea typeface="SimSun" panose="02010600030101010101" pitchFamily="2" charset="-122"/>
              </a:rPr>
              <a:t>that</a:t>
            </a:r>
          </a:p>
          <a:p>
            <a:pPr marL="800100" lvl="1" indent="-342900">
              <a:spcAft>
                <a:spcPts val="1200"/>
              </a:spcAft>
              <a:buFont typeface="Arial" panose="020B0604020202020204" pitchFamily="34" charset="0"/>
              <a:buChar char="•"/>
            </a:pPr>
            <a:r>
              <a:rPr lang="en-US" sz="2400" i="1" dirty="0">
                <a:solidFill>
                  <a:srgbClr val="0000FF"/>
                </a:solidFill>
                <a:latin typeface="Times New Roman" panose="02020603050405020304" pitchFamily="18" charset="0"/>
                <a:ea typeface="SimSun" panose="02010600030101010101" pitchFamily="2" charset="-122"/>
              </a:rPr>
              <a:t>disallows multiple edges between the same vertices</a:t>
            </a:r>
            <a:endParaRPr lang="en-US" sz="2400" dirty="0">
              <a:solidFill>
                <a:srgbClr val="0000FF"/>
              </a:solidFill>
              <a:latin typeface="Courier New" panose="02070309020205020404" pitchFamily="49" charset="0"/>
              <a:ea typeface="SimSun" panose="02010600030101010101" pitchFamily="2" charset="-122"/>
            </a:endParaRP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every pair of vertices, u and v is </a:t>
            </a:r>
            <a:r>
              <a:rPr lang="en-US" sz="2400" dirty="0">
                <a:solidFill>
                  <a:srgbClr val="0000FF"/>
                </a:solidFill>
                <a:latin typeface="Times New Roman" panose="02020603050405020304" pitchFamily="18" charset="0"/>
                <a:ea typeface="SimSun" panose="02010600030101010101" pitchFamily="2" charset="-122"/>
              </a:rPr>
              <a:t>unordered</a:t>
            </a:r>
            <a:r>
              <a:rPr lang="en-US" sz="2400" dirty="0">
                <a:latin typeface="Times New Roman" panose="02020603050405020304" pitchFamily="18" charset="0"/>
                <a:ea typeface="SimSun" panose="02010600030101010101" pitchFamily="2" charset="-122"/>
              </a:rPr>
              <a:t>, i.e.,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pair of vertices (u, v)  is the same as the pair  (v, u), </a:t>
            </a:r>
            <a:endParaRPr lang="en-US" sz="2400" dirty="0">
              <a:latin typeface="Courier New" panose="02070309020205020404" pitchFamily="49" charset="0"/>
              <a:ea typeface="SimSun" panose="02010600030101010101" pitchFamily="2" charset="-122"/>
            </a:endParaRP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vertices  u  and  v  are </a:t>
            </a:r>
            <a:r>
              <a:rPr lang="en-US" sz="2400" dirty="0">
                <a:solidFill>
                  <a:srgbClr val="0000FF"/>
                </a:solidFill>
                <a:latin typeface="Times New Roman" panose="02020603050405020304" pitchFamily="18" charset="0"/>
                <a:ea typeface="SimSun" panose="02010600030101010101" pitchFamily="2" charset="-122"/>
              </a:rPr>
              <a:t>adjacent to </a:t>
            </a:r>
            <a:r>
              <a:rPr lang="en-US" sz="2400" dirty="0">
                <a:latin typeface="Times New Roman" panose="02020603050405020304" pitchFamily="18" charset="0"/>
                <a:ea typeface="SimSun" panose="02010600030101010101" pitchFamily="2" charset="-122"/>
              </a:rPr>
              <a:t>each other and </a:t>
            </a:r>
            <a:endParaRPr lang="en-US" sz="2400" dirty="0">
              <a:latin typeface="Courier New" panose="02070309020205020404" pitchFamily="49" charset="0"/>
              <a:ea typeface="SimSun" panose="02010600030101010101" pitchFamily="2" charset="-122"/>
            </a:endParaRP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they are </a:t>
            </a:r>
            <a:r>
              <a:rPr lang="en-US" sz="2400" dirty="0">
                <a:solidFill>
                  <a:srgbClr val="0000FF"/>
                </a:solidFill>
                <a:latin typeface="Times New Roman" panose="02020603050405020304" pitchFamily="18" charset="0"/>
                <a:ea typeface="SimSun" panose="02010600030101010101" pitchFamily="2" charset="-122"/>
              </a:rPr>
              <a:t>connected by </a:t>
            </a:r>
            <a:r>
              <a:rPr lang="en-US" sz="2400" dirty="0">
                <a:latin typeface="Times New Roman" panose="02020603050405020304" pitchFamily="18" charset="0"/>
                <a:ea typeface="SimSun" panose="02010600030101010101" pitchFamily="2" charset="-122"/>
              </a:rPr>
              <a:t>the undirected edge  (u, v).</a:t>
            </a:r>
            <a:endParaRPr lang="en-US" sz="2400" dirty="0">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081252CB-60B0-43BF-96B0-B13FC2A76A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4"/>
            <a:ext cx="586105" cy="425450"/>
          </a:xfrm>
          <a:prstGeom prst="rect">
            <a:avLst/>
          </a:prstGeom>
          <a:noFill/>
        </p:spPr>
      </p:pic>
      <p:sp>
        <p:nvSpPr>
          <p:cNvPr id="3" name="Rectangle 2">
            <a:extLst>
              <a:ext uri="{FF2B5EF4-FFF2-40B4-BE49-F238E27FC236}">
                <a16:creationId xmlns:a16="http://schemas.microsoft.com/office/drawing/2014/main" id="{A12C6416-04BE-4A2C-8884-F2A3736BFC5E}"/>
              </a:ext>
            </a:extLst>
          </p:cNvPr>
          <p:cNvSpPr/>
          <p:nvPr/>
        </p:nvSpPr>
        <p:spPr>
          <a:xfrm>
            <a:off x="1840892" y="588291"/>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04646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24000" y="1736437"/>
            <a:ext cx="8691417" cy="306237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The Theorem 3.6 states the following facts:</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every two vertices in a free tree, there always exists exactly one simple path from one of these vertices to the other.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property makes it possible to choose an arbitrary vertex in a free tree to be the </a:t>
            </a:r>
            <a:r>
              <a:rPr lang="en-US" sz="2400" b="1" dirty="0">
                <a:latin typeface="Times New Roman" panose="02020603050405020304" pitchFamily="18" charset="0"/>
                <a:cs typeface="Times New Roman" panose="02020603050405020304" pitchFamily="18" charset="0"/>
              </a:rPr>
              <a:t>root </a:t>
            </a:r>
            <a:r>
              <a:rPr lang="en-US" sz="2400" dirty="0">
                <a:latin typeface="Times New Roman" panose="02020603050405020304" pitchFamily="18" charset="0"/>
                <a:cs typeface="Times New Roman" panose="02020603050405020304" pitchFamily="18" charset="0"/>
              </a:rPr>
              <a:t>of the </a:t>
            </a:r>
            <a:r>
              <a:rPr lang="en-US" sz="2400" b="1" dirty="0">
                <a:latin typeface="Times New Roman" panose="02020603050405020304" pitchFamily="18" charset="0"/>
                <a:cs typeface="Times New Roman" panose="02020603050405020304" pitchFamily="18" charset="0"/>
              </a:rPr>
              <a:t>root tree</a:t>
            </a:r>
            <a:r>
              <a:rPr lang="en-US" sz="2400" dirty="0">
                <a:latin typeface="Times New Roman" panose="02020603050405020304" pitchFamily="18" charset="0"/>
                <a:cs typeface="Times New Roman" panose="02020603050405020304" pitchFamily="18" charset="0"/>
              </a:rPr>
              <a:t>.</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BD0CDD-5662-4BA0-9611-A7026B5281EA}"/>
              </a:ext>
            </a:extLst>
          </p:cNvPr>
          <p:cNvSpPr/>
          <p:nvPr/>
        </p:nvSpPr>
        <p:spPr>
          <a:xfrm>
            <a:off x="1449163" y="648362"/>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35701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14763" y="721888"/>
            <a:ext cx="397163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08589F5-D5CC-4B14-A5A0-58BB9BC5BB95}"/>
              </a:ext>
            </a:extLst>
          </p:cNvPr>
          <p:cNvSpPr/>
          <p:nvPr/>
        </p:nvSpPr>
        <p:spPr>
          <a:xfrm flipH="1">
            <a:off x="2596196" y="201864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5DC1D06-9F50-4D6C-8B90-E2B138B7946D}"/>
              </a:ext>
            </a:extLst>
          </p:cNvPr>
          <p:cNvSpPr/>
          <p:nvPr/>
        </p:nvSpPr>
        <p:spPr>
          <a:xfrm flipH="1">
            <a:off x="1781807" y="26316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E390890-84AA-45ED-A7F2-8740F1893CC7}"/>
              </a:ext>
            </a:extLst>
          </p:cNvPr>
          <p:cNvSpPr/>
          <p:nvPr/>
        </p:nvSpPr>
        <p:spPr>
          <a:xfrm flipH="1">
            <a:off x="2542855" y="273745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DA06F39-815D-4446-A419-2AAB6EFE7B13}"/>
              </a:ext>
            </a:extLst>
          </p:cNvPr>
          <p:cNvSpPr/>
          <p:nvPr/>
        </p:nvSpPr>
        <p:spPr>
          <a:xfrm flipH="1">
            <a:off x="3567699" y="26316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BDF96DC-84F5-4909-A88E-D73D000581ED}"/>
              </a:ext>
            </a:extLst>
          </p:cNvPr>
          <p:cNvSpPr/>
          <p:nvPr/>
        </p:nvSpPr>
        <p:spPr>
          <a:xfrm flipH="1">
            <a:off x="2702877" y="34362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7E620AA-ABE4-42B6-80B7-1B9DDCC1AEB1}"/>
              </a:ext>
            </a:extLst>
          </p:cNvPr>
          <p:cNvSpPr/>
          <p:nvPr/>
        </p:nvSpPr>
        <p:spPr>
          <a:xfrm flipH="1">
            <a:off x="1994142" y="4094659"/>
            <a:ext cx="106682" cy="970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259179-C0FE-4D0D-998E-38BFF7DB2860}"/>
              </a:ext>
            </a:extLst>
          </p:cNvPr>
          <p:cNvSpPr/>
          <p:nvPr/>
        </p:nvSpPr>
        <p:spPr>
          <a:xfrm flipH="1">
            <a:off x="3299161" y="381945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8F1B42-1E6D-4F88-A0EF-59C67B7BCADA}"/>
              </a:ext>
            </a:extLst>
          </p:cNvPr>
          <p:cNvSpPr/>
          <p:nvPr/>
        </p:nvSpPr>
        <p:spPr>
          <a:xfrm flipH="1">
            <a:off x="4550912" y="3341658"/>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614EC9-D0D0-484A-97CA-55880CA2051D}"/>
              </a:ext>
            </a:extLst>
          </p:cNvPr>
          <p:cNvSpPr/>
          <p:nvPr/>
        </p:nvSpPr>
        <p:spPr>
          <a:xfrm flipH="1">
            <a:off x="4144018" y="39718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EBA9D0B-34CE-4443-A7C0-6E85FECA6A12}"/>
              </a:ext>
            </a:extLst>
          </p:cNvPr>
          <p:cNvSpPr/>
          <p:nvPr/>
        </p:nvSpPr>
        <p:spPr>
          <a:xfrm flipH="1">
            <a:off x="4550912" y="4523868"/>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EDEB3EF-16B2-4C04-9C08-08DEA926F196}"/>
              </a:ext>
            </a:extLst>
          </p:cNvPr>
          <p:cNvSpPr/>
          <p:nvPr/>
        </p:nvSpPr>
        <p:spPr>
          <a:xfrm flipH="1">
            <a:off x="5289238" y="471029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638B65D-3C64-4A43-96A7-A0E7B4D38F87}"/>
              </a:ext>
            </a:extLst>
          </p:cNvPr>
          <p:cNvSpPr/>
          <p:nvPr/>
        </p:nvSpPr>
        <p:spPr>
          <a:xfrm flipH="1">
            <a:off x="3299160" y="4501796"/>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258789B-72E2-4320-84EE-A39B537BE83B}"/>
              </a:ext>
            </a:extLst>
          </p:cNvPr>
          <p:cNvSpPr/>
          <p:nvPr/>
        </p:nvSpPr>
        <p:spPr>
          <a:xfrm flipH="1">
            <a:off x="2702876" y="48538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C7EEB4D-506F-4BA9-BDF9-BD77999E5D10}"/>
              </a:ext>
            </a:extLst>
          </p:cNvPr>
          <p:cNvSpPr/>
          <p:nvPr/>
        </p:nvSpPr>
        <p:spPr>
          <a:xfrm flipH="1">
            <a:off x="2100824" y="538796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B064069-C316-4DF8-B937-C3C2320C19B9}"/>
              </a:ext>
            </a:extLst>
          </p:cNvPr>
          <p:cNvSpPr/>
          <p:nvPr/>
        </p:nvSpPr>
        <p:spPr>
          <a:xfrm flipH="1">
            <a:off x="3096602" y="538796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AA63F4D-0D6D-4CF8-9B41-76092F283395}"/>
              </a:ext>
            </a:extLst>
          </p:cNvPr>
          <p:cNvCxnSpPr>
            <a:stCxn id="3" idx="4"/>
            <a:endCxn id="5" idx="4"/>
          </p:cNvCxnSpPr>
          <p:nvPr/>
        </p:nvCxnSpPr>
        <p:spPr>
          <a:xfrm flipH="1">
            <a:off x="2596195" y="2098539"/>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8B17BC-B1FB-42D3-9719-157A5F7195F1}"/>
              </a:ext>
            </a:extLst>
          </p:cNvPr>
          <p:cNvCxnSpPr/>
          <p:nvPr/>
        </p:nvCxnSpPr>
        <p:spPr>
          <a:xfrm>
            <a:off x="2596194" y="2808094"/>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51BB17-2D9C-4358-987B-B2D471ECAE65}"/>
              </a:ext>
            </a:extLst>
          </p:cNvPr>
          <p:cNvCxnSpPr>
            <a:stCxn id="7" idx="3"/>
            <a:endCxn id="9" idx="7"/>
          </p:cNvCxnSpPr>
          <p:nvPr/>
        </p:nvCxnSpPr>
        <p:spPr>
          <a:xfrm>
            <a:off x="2793935" y="3504429"/>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9209B2-C077-401C-9AB7-8E1ECBB880FD}"/>
              </a:ext>
            </a:extLst>
          </p:cNvPr>
          <p:cNvCxnSpPr>
            <a:endCxn id="11" idx="2"/>
          </p:cNvCxnSpPr>
          <p:nvPr/>
        </p:nvCxnSpPr>
        <p:spPr>
          <a:xfrm>
            <a:off x="3352500" y="3836526"/>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0EF49B-FA59-487C-B070-422FAC2CFA0A}"/>
              </a:ext>
            </a:extLst>
          </p:cNvPr>
          <p:cNvCxnSpPr>
            <a:endCxn id="6" idx="3"/>
          </p:cNvCxnSpPr>
          <p:nvPr/>
        </p:nvCxnSpPr>
        <p:spPr>
          <a:xfrm flipV="1">
            <a:off x="2596194" y="2699829"/>
            <a:ext cx="1062563" cy="7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62E4B5-5EBB-4C99-B35C-725ECD71C435}"/>
              </a:ext>
            </a:extLst>
          </p:cNvPr>
          <p:cNvCxnSpPr>
            <a:stCxn id="4" idx="5"/>
            <a:endCxn id="5" idx="7"/>
          </p:cNvCxnSpPr>
          <p:nvPr/>
        </p:nvCxnSpPr>
        <p:spPr>
          <a:xfrm>
            <a:off x="1797430" y="2699829"/>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ECA92E-595C-4FD1-AC33-E15710A04CCA}"/>
              </a:ext>
            </a:extLst>
          </p:cNvPr>
          <p:cNvCxnSpPr>
            <a:cxnSpLocks/>
            <a:stCxn id="8" idx="4"/>
          </p:cNvCxnSpPr>
          <p:nvPr/>
        </p:nvCxnSpPr>
        <p:spPr>
          <a:xfrm flipV="1">
            <a:off x="2047483" y="3855750"/>
            <a:ext cx="1331688" cy="335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0765E3-E229-404D-A262-AADDC71E962C}"/>
              </a:ext>
            </a:extLst>
          </p:cNvPr>
          <p:cNvCxnSpPr>
            <a:stCxn id="11" idx="1"/>
            <a:endCxn id="10" idx="4"/>
          </p:cNvCxnSpPr>
          <p:nvPr/>
        </p:nvCxnSpPr>
        <p:spPr>
          <a:xfrm flipV="1">
            <a:off x="4235076" y="3421557"/>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266DC32-058B-4DA3-B6E9-35A930067D38}"/>
              </a:ext>
            </a:extLst>
          </p:cNvPr>
          <p:cNvCxnSpPr>
            <a:stCxn id="12" idx="3"/>
          </p:cNvCxnSpPr>
          <p:nvPr/>
        </p:nvCxnSpPr>
        <p:spPr>
          <a:xfrm flipH="1" flipV="1">
            <a:off x="4202903" y="4041773"/>
            <a:ext cx="439067" cy="550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8B33D-10C8-4975-AEBD-E59EC5B873EB}"/>
              </a:ext>
            </a:extLst>
          </p:cNvPr>
          <p:cNvCxnSpPr>
            <a:stCxn id="13" idx="3"/>
          </p:cNvCxnSpPr>
          <p:nvPr/>
        </p:nvCxnSpPr>
        <p:spPr>
          <a:xfrm flipH="1" flipV="1">
            <a:off x="4604253" y="4567798"/>
            <a:ext cx="776043" cy="210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7B01C8-3163-4511-B4BC-A1BC28E8691D}"/>
              </a:ext>
            </a:extLst>
          </p:cNvPr>
          <p:cNvCxnSpPr>
            <a:stCxn id="11" idx="4"/>
          </p:cNvCxnSpPr>
          <p:nvPr/>
        </p:nvCxnSpPr>
        <p:spPr>
          <a:xfrm flipH="1">
            <a:off x="3314785" y="4051749"/>
            <a:ext cx="882573"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B6BE55-B14D-4769-BBF1-7DA94AC93F9D}"/>
              </a:ext>
            </a:extLst>
          </p:cNvPr>
          <p:cNvCxnSpPr/>
          <p:nvPr/>
        </p:nvCxnSpPr>
        <p:spPr>
          <a:xfrm flipH="1">
            <a:off x="2718499" y="4565664"/>
            <a:ext cx="623419"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4E9B48-68DD-4CF4-B62C-E92E761C799D}"/>
              </a:ext>
            </a:extLst>
          </p:cNvPr>
          <p:cNvCxnSpPr>
            <a:endCxn id="16" idx="4"/>
          </p:cNvCxnSpPr>
          <p:nvPr/>
        </p:nvCxnSpPr>
        <p:spPr>
          <a:xfrm flipH="1">
            <a:off x="2154164" y="4893771"/>
            <a:ext cx="602053"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B3FA1B-393B-4DE0-B1FD-2A9A1ADC5DDC}"/>
              </a:ext>
            </a:extLst>
          </p:cNvPr>
          <p:cNvCxnSpPr>
            <a:stCxn id="15" idx="4"/>
            <a:endCxn id="17" idx="4"/>
          </p:cNvCxnSpPr>
          <p:nvPr/>
        </p:nvCxnSpPr>
        <p:spPr>
          <a:xfrm>
            <a:off x="2756216" y="4933721"/>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9B5E964-3C7E-46A1-A76C-9B500775FD19}"/>
              </a:ext>
            </a:extLst>
          </p:cNvPr>
          <p:cNvSpPr/>
          <p:nvPr/>
        </p:nvSpPr>
        <p:spPr>
          <a:xfrm>
            <a:off x="1638071" y="5928006"/>
            <a:ext cx="2897653" cy="446276"/>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3.7</a:t>
            </a:r>
            <a:r>
              <a:rPr lang="en-US" sz="2000" dirty="0">
                <a:latin typeface="Times New Roman" panose="02020603050405020304" pitchFamily="18" charset="0"/>
                <a:ea typeface="SimSun" panose="02010600030101010101" pitchFamily="2" charset="-122"/>
              </a:rPr>
              <a:t>(a) A free tree.  </a:t>
            </a:r>
            <a:endParaRPr lang="en-US" sz="2000" dirty="0">
              <a:effectLst/>
              <a:latin typeface="Courier New" panose="02070309020205020404" pitchFamily="49" charset="0"/>
              <a:ea typeface="SimSun" panose="02010600030101010101" pitchFamily="2" charset="-122"/>
            </a:endParaRPr>
          </a:p>
        </p:txBody>
      </p:sp>
      <p:cxnSp>
        <p:nvCxnSpPr>
          <p:cNvPr id="34" name="Straight Arrow Connector 33">
            <a:extLst>
              <a:ext uri="{FF2B5EF4-FFF2-40B4-BE49-F238E27FC236}">
                <a16:creationId xmlns:a16="http://schemas.microsoft.com/office/drawing/2014/main" id="{05D53432-6FBE-4C6F-8BD8-30A36FF8EF53}"/>
              </a:ext>
            </a:extLst>
          </p:cNvPr>
          <p:cNvCxnSpPr/>
          <p:nvPr/>
        </p:nvCxnSpPr>
        <p:spPr>
          <a:xfrm flipH="1">
            <a:off x="3405841" y="3429389"/>
            <a:ext cx="252916" cy="3317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4BD190ED-0E9F-4B3D-92CB-D9EE322F18C4}"/>
              </a:ext>
            </a:extLst>
          </p:cNvPr>
          <p:cNvSpPr/>
          <p:nvPr/>
        </p:nvSpPr>
        <p:spPr>
          <a:xfrm>
            <a:off x="8580582" y="1145309"/>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0C9AE42-3647-469E-9E42-0D3681657688}"/>
              </a:ext>
            </a:extLst>
          </p:cNvPr>
          <p:cNvSpPr/>
          <p:nvPr/>
        </p:nvSpPr>
        <p:spPr>
          <a:xfrm>
            <a:off x="7227458" y="2036615"/>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8CD383F-729A-475C-9BF2-C339B1893AAB}"/>
              </a:ext>
            </a:extLst>
          </p:cNvPr>
          <p:cNvSpPr/>
          <p:nvPr/>
        </p:nvSpPr>
        <p:spPr>
          <a:xfrm>
            <a:off x="7213605" y="2927922"/>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85D00EF-0C0D-47DE-A1D0-5C85E8A73235}"/>
              </a:ext>
            </a:extLst>
          </p:cNvPr>
          <p:cNvSpPr/>
          <p:nvPr/>
        </p:nvSpPr>
        <p:spPr>
          <a:xfrm>
            <a:off x="7208992" y="3643734"/>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C7D1AA6-0541-4405-9814-0317EFAEEC5D}"/>
              </a:ext>
            </a:extLst>
          </p:cNvPr>
          <p:cNvSpPr/>
          <p:nvPr/>
        </p:nvSpPr>
        <p:spPr>
          <a:xfrm>
            <a:off x="7629243" y="3639118"/>
            <a:ext cx="138539" cy="120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1" name="Oval 40">
            <a:extLst>
              <a:ext uri="{FF2B5EF4-FFF2-40B4-BE49-F238E27FC236}">
                <a16:creationId xmlns:a16="http://schemas.microsoft.com/office/drawing/2014/main" id="{707A5242-0ED2-49A0-80D9-6DD1A1180ADD}"/>
              </a:ext>
            </a:extLst>
          </p:cNvPr>
          <p:cNvSpPr/>
          <p:nvPr/>
        </p:nvSpPr>
        <p:spPr>
          <a:xfrm>
            <a:off x="6816449" y="363911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783631-1BF4-4090-8C68-A5114FE49F6F}"/>
              </a:ext>
            </a:extLst>
          </p:cNvPr>
          <p:cNvSpPr/>
          <p:nvPr/>
        </p:nvSpPr>
        <p:spPr>
          <a:xfrm>
            <a:off x="8137232" y="203199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CEF70CC-85C3-46D1-BEC5-0D71DE491E7A}"/>
              </a:ext>
            </a:extLst>
          </p:cNvPr>
          <p:cNvSpPr/>
          <p:nvPr/>
        </p:nvSpPr>
        <p:spPr>
          <a:xfrm>
            <a:off x="9416462" y="2045853"/>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4" name="Oval 43">
            <a:extLst>
              <a:ext uri="{FF2B5EF4-FFF2-40B4-BE49-F238E27FC236}">
                <a16:creationId xmlns:a16="http://schemas.microsoft.com/office/drawing/2014/main" id="{291DA831-6B65-45AE-B0BD-B68ECD8F0E6B}"/>
              </a:ext>
            </a:extLst>
          </p:cNvPr>
          <p:cNvSpPr/>
          <p:nvPr/>
        </p:nvSpPr>
        <p:spPr>
          <a:xfrm>
            <a:off x="9421083" y="2909449"/>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5" name="Oval 44">
            <a:extLst>
              <a:ext uri="{FF2B5EF4-FFF2-40B4-BE49-F238E27FC236}">
                <a16:creationId xmlns:a16="http://schemas.microsoft.com/office/drawing/2014/main" id="{8E5444A8-D664-4EB9-90C4-9134CFB1A9E2}"/>
              </a:ext>
            </a:extLst>
          </p:cNvPr>
          <p:cNvSpPr/>
          <p:nvPr/>
        </p:nvSpPr>
        <p:spPr>
          <a:xfrm>
            <a:off x="10099956" y="2914070"/>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6" name="Oval 45">
            <a:extLst>
              <a:ext uri="{FF2B5EF4-FFF2-40B4-BE49-F238E27FC236}">
                <a16:creationId xmlns:a16="http://schemas.microsoft.com/office/drawing/2014/main" id="{0A23740A-9D1C-46E8-BCAE-CB62E217C994}"/>
              </a:ext>
            </a:extLst>
          </p:cNvPr>
          <p:cNvSpPr/>
          <p:nvPr/>
        </p:nvSpPr>
        <p:spPr>
          <a:xfrm>
            <a:off x="8659089" y="292330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7" name="Oval 46">
            <a:extLst>
              <a:ext uri="{FF2B5EF4-FFF2-40B4-BE49-F238E27FC236}">
                <a16:creationId xmlns:a16="http://schemas.microsoft.com/office/drawing/2014/main" id="{D3B15FBB-8D57-4E9E-9744-04E7143B6F9A}"/>
              </a:ext>
            </a:extLst>
          </p:cNvPr>
          <p:cNvSpPr/>
          <p:nvPr/>
        </p:nvSpPr>
        <p:spPr>
          <a:xfrm>
            <a:off x="8649851" y="3620645"/>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8" name="Oval 47">
            <a:extLst>
              <a:ext uri="{FF2B5EF4-FFF2-40B4-BE49-F238E27FC236}">
                <a16:creationId xmlns:a16="http://schemas.microsoft.com/office/drawing/2014/main" id="{B97DA6B7-CD7A-484E-931E-3D3374E4DE1B}"/>
              </a:ext>
            </a:extLst>
          </p:cNvPr>
          <p:cNvSpPr/>
          <p:nvPr/>
        </p:nvSpPr>
        <p:spPr>
          <a:xfrm>
            <a:off x="8248072" y="4290276"/>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9" name="Oval 48">
            <a:extLst>
              <a:ext uri="{FF2B5EF4-FFF2-40B4-BE49-F238E27FC236}">
                <a16:creationId xmlns:a16="http://schemas.microsoft.com/office/drawing/2014/main" id="{CF14858D-8475-4BCE-8FE8-AEE0818CE0E6}"/>
              </a:ext>
            </a:extLst>
          </p:cNvPr>
          <p:cNvSpPr/>
          <p:nvPr/>
        </p:nvSpPr>
        <p:spPr>
          <a:xfrm>
            <a:off x="8991593" y="4285663"/>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cxnSp>
        <p:nvCxnSpPr>
          <p:cNvPr id="50" name="Straight Connector 49">
            <a:extLst>
              <a:ext uri="{FF2B5EF4-FFF2-40B4-BE49-F238E27FC236}">
                <a16:creationId xmlns:a16="http://schemas.microsoft.com/office/drawing/2014/main" id="{AB5B3556-2B4A-44AD-9571-80A6060A8489}"/>
              </a:ext>
            </a:extLst>
          </p:cNvPr>
          <p:cNvCxnSpPr>
            <a:cxnSpLocks/>
            <a:stCxn id="37" idx="7"/>
          </p:cNvCxnSpPr>
          <p:nvPr/>
        </p:nvCxnSpPr>
        <p:spPr>
          <a:xfrm flipV="1">
            <a:off x="7337830" y="1231773"/>
            <a:ext cx="1330683" cy="82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0876C88-247B-4361-9C27-2F361C7B0406}"/>
              </a:ext>
            </a:extLst>
          </p:cNvPr>
          <p:cNvCxnSpPr>
            <a:cxnSpLocks/>
            <a:stCxn id="42" idx="7"/>
          </p:cNvCxnSpPr>
          <p:nvPr/>
        </p:nvCxnSpPr>
        <p:spPr>
          <a:xfrm flipV="1">
            <a:off x="8247604" y="1255610"/>
            <a:ext cx="397632" cy="792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2F01E2-E254-4362-B21E-43DBE45BE1FA}"/>
              </a:ext>
            </a:extLst>
          </p:cNvPr>
          <p:cNvCxnSpPr>
            <a:cxnSpLocks/>
            <a:stCxn id="43" idx="0"/>
            <a:endCxn id="36" idx="4"/>
          </p:cNvCxnSpPr>
          <p:nvPr/>
        </p:nvCxnSpPr>
        <p:spPr>
          <a:xfrm flipH="1" flipV="1">
            <a:off x="8645237" y="1256145"/>
            <a:ext cx="835880" cy="789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ECF9450-9FA9-4A51-9AF8-5BCE4A773B40}"/>
              </a:ext>
            </a:extLst>
          </p:cNvPr>
          <p:cNvCxnSpPr>
            <a:cxnSpLocks/>
            <a:stCxn id="45" idx="0"/>
          </p:cNvCxnSpPr>
          <p:nvPr/>
        </p:nvCxnSpPr>
        <p:spPr>
          <a:xfrm flipH="1" flipV="1">
            <a:off x="9481117" y="2086232"/>
            <a:ext cx="683494" cy="827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50AC1C-C3EA-4A65-873F-EF7662F13B74}"/>
              </a:ext>
            </a:extLst>
          </p:cNvPr>
          <p:cNvCxnSpPr>
            <a:cxnSpLocks/>
            <a:stCxn id="44" idx="0"/>
          </p:cNvCxnSpPr>
          <p:nvPr/>
        </p:nvCxnSpPr>
        <p:spPr>
          <a:xfrm flipV="1">
            <a:off x="9485738" y="2130863"/>
            <a:ext cx="19826" cy="7785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909D210-C8D6-457A-A30C-2B2C996BC91F}"/>
              </a:ext>
            </a:extLst>
          </p:cNvPr>
          <p:cNvCxnSpPr>
            <a:cxnSpLocks/>
            <a:endCxn id="46" idx="0"/>
          </p:cNvCxnSpPr>
          <p:nvPr/>
        </p:nvCxnSpPr>
        <p:spPr>
          <a:xfrm flipH="1">
            <a:off x="8723744" y="2133600"/>
            <a:ext cx="766220" cy="789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DB0901-992C-4C13-BB9B-154D51B1D8BA}"/>
              </a:ext>
            </a:extLst>
          </p:cNvPr>
          <p:cNvCxnSpPr>
            <a:cxnSpLocks/>
            <a:stCxn id="46" idx="4"/>
            <a:endCxn id="47" idx="0"/>
          </p:cNvCxnSpPr>
          <p:nvPr/>
        </p:nvCxnSpPr>
        <p:spPr>
          <a:xfrm flipH="1">
            <a:off x="8719121" y="3034144"/>
            <a:ext cx="4623" cy="586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1ED924AE-8320-4FAC-A64E-7F5429F7492E}"/>
              </a:ext>
            </a:extLst>
          </p:cNvPr>
          <p:cNvSpPr/>
          <p:nvPr/>
        </p:nvSpPr>
        <p:spPr>
          <a:xfrm>
            <a:off x="9402612" y="3634501"/>
            <a:ext cx="129313" cy="133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cxnSp>
        <p:nvCxnSpPr>
          <p:cNvPr id="68" name="Straight Connector 67">
            <a:extLst>
              <a:ext uri="{FF2B5EF4-FFF2-40B4-BE49-F238E27FC236}">
                <a16:creationId xmlns:a16="http://schemas.microsoft.com/office/drawing/2014/main" id="{E0F50249-B9CF-49DC-9A92-50BB9803825C}"/>
              </a:ext>
            </a:extLst>
          </p:cNvPr>
          <p:cNvCxnSpPr>
            <a:cxnSpLocks/>
            <a:endCxn id="65" idx="0"/>
          </p:cNvCxnSpPr>
          <p:nvPr/>
        </p:nvCxnSpPr>
        <p:spPr>
          <a:xfrm flipH="1">
            <a:off x="9467269" y="2991692"/>
            <a:ext cx="28370" cy="642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8997690-1245-484F-A06E-2B2DD802EE6E}"/>
              </a:ext>
            </a:extLst>
          </p:cNvPr>
          <p:cNvCxnSpPr>
            <a:cxnSpLocks/>
            <a:endCxn id="49" idx="0"/>
          </p:cNvCxnSpPr>
          <p:nvPr/>
        </p:nvCxnSpPr>
        <p:spPr>
          <a:xfrm>
            <a:off x="8733305" y="3713016"/>
            <a:ext cx="327558" cy="572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E9F5EDD-5150-4AC4-B41E-BBD8DDBC9781}"/>
              </a:ext>
            </a:extLst>
          </p:cNvPr>
          <p:cNvCxnSpPr>
            <a:cxnSpLocks/>
            <a:endCxn id="48" idx="0"/>
          </p:cNvCxnSpPr>
          <p:nvPr/>
        </p:nvCxnSpPr>
        <p:spPr>
          <a:xfrm flipH="1">
            <a:off x="8317342" y="3715700"/>
            <a:ext cx="401778" cy="574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E66901-C71D-41B3-BBC6-52B1FE5F4851}"/>
              </a:ext>
            </a:extLst>
          </p:cNvPr>
          <p:cNvCxnSpPr>
            <a:cxnSpLocks/>
            <a:endCxn id="41" idx="0"/>
          </p:cNvCxnSpPr>
          <p:nvPr/>
        </p:nvCxnSpPr>
        <p:spPr>
          <a:xfrm flipH="1">
            <a:off x="6881104" y="3015571"/>
            <a:ext cx="376674" cy="623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C6E0E5B-673A-416C-B31F-82DAB7098AA5}"/>
              </a:ext>
            </a:extLst>
          </p:cNvPr>
          <p:cNvCxnSpPr>
            <a:cxnSpLocks/>
            <a:endCxn id="39" idx="0"/>
          </p:cNvCxnSpPr>
          <p:nvPr/>
        </p:nvCxnSpPr>
        <p:spPr>
          <a:xfrm>
            <a:off x="7263712" y="3010954"/>
            <a:ext cx="9935" cy="63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3E0426-EC87-43EF-AFCA-74A56AFADC3B}"/>
              </a:ext>
            </a:extLst>
          </p:cNvPr>
          <p:cNvCxnSpPr>
            <a:cxnSpLocks/>
            <a:endCxn id="40" idx="1"/>
          </p:cNvCxnSpPr>
          <p:nvPr/>
        </p:nvCxnSpPr>
        <p:spPr>
          <a:xfrm>
            <a:off x="7259121" y="3025268"/>
            <a:ext cx="390411" cy="631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E25E887-CD7A-4C0E-89EA-C700C1C56EE0}"/>
              </a:ext>
            </a:extLst>
          </p:cNvPr>
          <p:cNvCxnSpPr>
            <a:cxnSpLocks/>
            <a:endCxn id="38" idx="4"/>
          </p:cNvCxnSpPr>
          <p:nvPr/>
        </p:nvCxnSpPr>
        <p:spPr>
          <a:xfrm flipH="1">
            <a:off x="7278260" y="2088541"/>
            <a:ext cx="21046" cy="950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5469DE0-8391-4E92-B619-EB61E951058D}"/>
              </a:ext>
            </a:extLst>
          </p:cNvPr>
          <p:cNvSpPr txBox="1"/>
          <p:nvPr/>
        </p:nvSpPr>
        <p:spPr>
          <a:xfrm>
            <a:off x="1636806" y="3897505"/>
            <a:ext cx="284358" cy="369332"/>
          </a:xfrm>
          <a:prstGeom prst="rect">
            <a:avLst/>
          </a:prstGeom>
          <a:noFill/>
        </p:spPr>
        <p:txBody>
          <a:bodyPr wrap="square" rtlCol="0">
            <a:spAutoFit/>
          </a:bodyPr>
          <a:lstStyle/>
          <a:p>
            <a:r>
              <a:rPr lang="en-US" dirty="0"/>
              <a:t>b</a:t>
            </a:r>
          </a:p>
        </p:txBody>
      </p:sp>
      <p:sp>
        <p:nvSpPr>
          <p:cNvPr id="83" name="TextBox 82">
            <a:extLst>
              <a:ext uri="{FF2B5EF4-FFF2-40B4-BE49-F238E27FC236}">
                <a16:creationId xmlns:a16="http://schemas.microsoft.com/office/drawing/2014/main" id="{AF2F506C-0F40-470D-BD89-AE104F241AB3}"/>
              </a:ext>
            </a:extLst>
          </p:cNvPr>
          <p:cNvSpPr txBox="1"/>
          <p:nvPr/>
        </p:nvSpPr>
        <p:spPr>
          <a:xfrm>
            <a:off x="8758857" y="1000076"/>
            <a:ext cx="243414" cy="369332"/>
          </a:xfrm>
          <a:prstGeom prst="rect">
            <a:avLst/>
          </a:prstGeom>
          <a:noFill/>
        </p:spPr>
        <p:txBody>
          <a:bodyPr wrap="square" rtlCol="0">
            <a:spAutoFit/>
          </a:bodyPr>
          <a:lstStyle/>
          <a:p>
            <a:r>
              <a:rPr lang="en-US" dirty="0"/>
              <a:t>r</a:t>
            </a:r>
          </a:p>
        </p:txBody>
      </p:sp>
      <p:sp>
        <p:nvSpPr>
          <p:cNvPr id="87" name="TextBox 86">
            <a:extLst>
              <a:ext uri="{FF2B5EF4-FFF2-40B4-BE49-F238E27FC236}">
                <a16:creationId xmlns:a16="http://schemas.microsoft.com/office/drawing/2014/main" id="{534AF4F1-3D69-4351-9C92-AC127C6FADB3}"/>
              </a:ext>
            </a:extLst>
          </p:cNvPr>
          <p:cNvSpPr txBox="1"/>
          <p:nvPr/>
        </p:nvSpPr>
        <p:spPr>
          <a:xfrm>
            <a:off x="3196158" y="3927761"/>
            <a:ext cx="243414" cy="369332"/>
          </a:xfrm>
          <a:prstGeom prst="rect">
            <a:avLst/>
          </a:prstGeom>
          <a:noFill/>
        </p:spPr>
        <p:txBody>
          <a:bodyPr wrap="square" rtlCol="0">
            <a:spAutoFit/>
          </a:bodyPr>
          <a:lstStyle/>
          <a:p>
            <a:r>
              <a:rPr lang="en-US" dirty="0"/>
              <a:t>r</a:t>
            </a:r>
          </a:p>
        </p:txBody>
      </p:sp>
      <p:sp>
        <p:nvSpPr>
          <p:cNvPr id="88" name="TextBox 87">
            <a:extLst>
              <a:ext uri="{FF2B5EF4-FFF2-40B4-BE49-F238E27FC236}">
                <a16:creationId xmlns:a16="http://schemas.microsoft.com/office/drawing/2014/main" id="{5E7BDC87-624B-4C0B-A3DD-69EC6FCD1001}"/>
              </a:ext>
            </a:extLst>
          </p:cNvPr>
          <p:cNvSpPr txBox="1"/>
          <p:nvPr/>
        </p:nvSpPr>
        <p:spPr>
          <a:xfrm>
            <a:off x="8274457" y="1943556"/>
            <a:ext cx="284358" cy="369332"/>
          </a:xfrm>
          <a:prstGeom prst="rect">
            <a:avLst/>
          </a:prstGeom>
          <a:noFill/>
        </p:spPr>
        <p:txBody>
          <a:bodyPr wrap="square" rtlCol="0">
            <a:spAutoFit/>
          </a:bodyPr>
          <a:lstStyle/>
          <a:p>
            <a:r>
              <a:rPr lang="en-US" dirty="0"/>
              <a:t>b</a:t>
            </a:r>
          </a:p>
        </p:txBody>
      </p:sp>
      <p:sp>
        <p:nvSpPr>
          <p:cNvPr id="89" name="TextBox 88">
            <a:extLst>
              <a:ext uri="{FF2B5EF4-FFF2-40B4-BE49-F238E27FC236}">
                <a16:creationId xmlns:a16="http://schemas.microsoft.com/office/drawing/2014/main" id="{DC43A928-3D49-46F8-A054-011739438865}"/>
              </a:ext>
            </a:extLst>
          </p:cNvPr>
          <p:cNvSpPr txBox="1"/>
          <p:nvPr/>
        </p:nvSpPr>
        <p:spPr>
          <a:xfrm>
            <a:off x="6957303" y="1901566"/>
            <a:ext cx="284358" cy="369332"/>
          </a:xfrm>
          <a:prstGeom prst="rect">
            <a:avLst/>
          </a:prstGeom>
          <a:noFill/>
        </p:spPr>
        <p:txBody>
          <a:bodyPr wrap="square" rtlCol="0">
            <a:spAutoFit/>
          </a:bodyPr>
          <a:lstStyle/>
          <a:p>
            <a:r>
              <a:rPr lang="en-US" dirty="0"/>
              <a:t>u</a:t>
            </a:r>
          </a:p>
        </p:txBody>
      </p:sp>
      <p:sp>
        <p:nvSpPr>
          <p:cNvPr id="91" name="TextBox 90">
            <a:extLst>
              <a:ext uri="{FF2B5EF4-FFF2-40B4-BE49-F238E27FC236}">
                <a16:creationId xmlns:a16="http://schemas.microsoft.com/office/drawing/2014/main" id="{3FB9E848-38BA-4B96-9CD4-2EE70C592482}"/>
              </a:ext>
            </a:extLst>
          </p:cNvPr>
          <p:cNvSpPr txBox="1"/>
          <p:nvPr/>
        </p:nvSpPr>
        <p:spPr>
          <a:xfrm>
            <a:off x="2805201" y="3116126"/>
            <a:ext cx="284358" cy="369332"/>
          </a:xfrm>
          <a:prstGeom prst="rect">
            <a:avLst/>
          </a:prstGeom>
          <a:noFill/>
        </p:spPr>
        <p:txBody>
          <a:bodyPr wrap="square" rtlCol="0">
            <a:spAutoFit/>
          </a:bodyPr>
          <a:lstStyle/>
          <a:p>
            <a:r>
              <a:rPr lang="en-US" dirty="0"/>
              <a:t>u</a:t>
            </a:r>
          </a:p>
        </p:txBody>
      </p:sp>
      <p:sp>
        <p:nvSpPr>
          <p:cNvPr id="92" name="TextBox 91">
            <a:extLst>
              <a:ext uri="{FF2B5EF4-FFF2-40B4-BE49-F238E27FC236}">
                <a16:creationId xmlns:a16="http://schemas.microsoft.com/office/drawing/2014/main" id="{D02D5CAE-5C67-4F12-BF2A-3EBE5AFCCCB5}"/>
              </a:ext>
            </a:extLst>
          </p:cNvPr>
          <p:cNvSpPr txBox="1"/>
          <p:nvPr/>
        </p:nvSpPr>
        <p:spPr>
          <a:xfrm>
            <a:off x="9538181" y="1868181"/>
            <a:ext cx="284358" cy="369332"/>
          </a:xfrm>
          <a:prstGeom prst="rect">
            <a:avLst/>
          </a:prstGeom>
          <a:noFill/>
        </p:spPr>
        <p:txBody>
          <a:bodyPr wrap="square" rtlCol="0">
            <a:spAutoFit/>
          </a:bodyPr>
          <a:lstStyle/>
          <a:p>
            <a:r>
              <a:rPr lang="en-US" dirty="0"/>
              <a:t>c</a:t>
            </a:r>
          </a:p>
        </p:txBody>
      </p:sp>
      <p:sp>
        <p:nvSpPr>
          <p:cNvPr id="93" name="TextBox 92">
            <a:extLst>
              <a:ext uri="{FF2B5EF4-FFF2-40B4-BE49-F238E27FC236}">
                <a16:creationId xmlns:a16="http://schemas.microsoft.com/office/drawing/2014/main" id="{281B19B7-AA1B-4E41-BD06-A5F9A47C0FEC}"/>
              </a:ext>
            </a:extLst>
          </p:cNvPr>
          <p:cNvSpPr txBox="1"/>
          <p:nvPr/>
        </p:nvSpPr>
        <p:spPr>
          <a:xfrm>
            <a:off x="4053576" y="3511455"/>
            <a:ext cx="284358" cy="369332"/>
          </a:xfrm>
          <a:prstGeom prst="rect">
            <a:avLst/>
          </a:prstGeom>
          <a:noFill/>
        </p:spPr>
        <p:txBody>
          <a:bodyPr wrap="square" rtlCol="0">
            <a:spAutoFit/>
          </a:bodyPr>
          <a:lstStyle/>
          <a:p>
            <a:r>
              <a:rPr lang="en-US" dirty="0"/>
              <a:t>c</a:t>
            </a:r>
          </a:p>
        </p:txBody>
      </p:sp>
      <p:sp>
        <p:nvSpPr>
          <p:cNvPr id="94" name="TextBox 93">
            <a:extLst>
              <a:ext uri="{FF2B5EF4-FFF2-40B4-BE49-F238E27FC236}">
                <a16:creationId xmlns:a16="http://schemas.microsoft.com/office/drawing/2014/main" id="{94581A8C-7AE4-4E16-A56D-3C0D7DF5661C}"/>
              </a:ext>
            </a:extLst>
          </p:cNvPr>
          <p:cNvSpPr txBox="1"/>
          <p:nvPr/>
        </p:nvSpPr>
        <p:spPr>
          <a:xfrm>
            <a:off x="10066309" y="1036308"/>
            <a:ext cx="1085233" cy="369332"/>
          </a:xfrm>
          <a:prstGeom prst="rect">
            <a:avLst/>
          </a:prstGeom>
          <a:noFill/>
        </p:spPr>
        <p:txBody>
          <a:bodyPr wrap="square" rtlCol="0">
            <a:spAutoFit/>
          </a:bodyPr>
          <a:lstStyle/>
          <a:p>
            <a:r>
              <a:rPr lang="en-US" dirty="0"/>
              <a:t>Level 0 </a:t>
            </a:r>
          </a:p>
        </p:txBody>
      </p:sp>
      <p:sp>
        <p:nvSpPr>
          <p:cNvPr id="95" name="TextBox 94">
            <a:extLst>
              <a:ext uri="{FF2B5EF4-FFF2-40B4-BE49-F238E27FC236}">
                <a16:creationId xmlns:a16="http://schemas.microsoft.com/office/drawing/2014/main" id="{C37AEC08-1BAF-4840-A255-7246FBBC3BD5}"/>
              </a:ext>
            </a:extLst>
          </p:cNvPr>
          <p:cNvSpPr txBox="1"/>
          <p:nvPr/>
        </p:nvSpPr>
        <p:spPr>
          <a:xfrm>
            <a:off x="2251408" y="2746677"/>
            <a:ext cx="284358" cy="369332"/>
          </a:xfrm>
          <a:prstGeom prst="rect">
            <a:avLst/>
          </a:prstGeom>
          <a:noFill/>
        </p:spPr>
        <p:txBody>
          <a:bodyPr wrap="square" rtlCol="0">
            <a:spAutoFit/>
          </a:bodyPr>
          <a:lstStyle/>
          <a:p>
            <a:r>
              <a:rPr lang="en-US" dirty="0"/>
              <a:t>d</a:t>
            </a:r>
          </a:p>
        </p:txBody>
      </p:sp>
      <p:sp>
        <p:nvSpPr>
          <p:cNvPr id="96" name="TextBox 95">
            <a:extLst>
              <a:ext uri="{FF2B5EF4-FFF2-40B4-BE49-F238E27FC236}">
                <a16:creationId xmlns:a16="http://schemas.microsoft.com/office/drawing/2014/main" id="{BB4BCAB7-A2E1-4B33-9612-732E3FB9D21C}"/>
              </a:ext>
            </a:extLst>
          </p:cNvPr>
          <p:cNvSpPr txBox="1"/>
          <p:nvPr/>
        </p:nvSpPr>
        <p:spPr>
          <a:xfrm>
            <a:off x="6850469" y="2826232"/>
            <a:ext cx="284358" cy="369332"/>
          </a:xfrm>
          <a:prstGeom prst="rect">
            <a:avLst/>
          </a:prstGeom>
          <a:noFill/>
        </p:spPr>
        <p:txBody>
          <a:bodyPr wrap="square" rtlCol="0">
            <a:spAutoFit/>
          </a:bodyPr>
          <a:lstStyle/>
          <a:p>
            <a:r>
              <a:rPr lang="en-US" dirty="0"/>
              <a:t>d</a:t>
            </a:r>
          </a:p>
        </p:txBody>
      </p:sp>
      <p:sp>
        <p:nvSpPr>
          <p:cNvPr id="97" name="TextBox 96">
            <a:extLst>
              <a:ext uri="{FF2B5EF4-FFF2-40B4-BE49-F238E27FC236}">
                <a16:creationId xmlns:a16="http://schemas.microsoft.com/office/drawing/2014/main" id="{ECB537C6-9429-46B7-AEAB-CC6B7FD51413}"/>
              </a:ext>
            </a:extLst>
          </p:cNvPr>
          <p:cNvSpPr txBox="1"/>
          <p:nvPr/>
        </p:nvSpPr>
        <p:spPr>
          <a:xfrm>
            <a:off x="6705455" y="3814673"/>
            <a:ext cx="297193" cy="369332"/>
          </a:xfrm>
          <a:prstGeom prst="rect">
            <a:avLst/>
          </a:prstGeom>
          <a:noFill/>
        </p:spPr>
        <p:txBody>
          <a:bodyPr wrap="square" rtlCol="0">
            <a:spAutoFit/>
          </a:bodyPr>
          <a:lstStyle/>
          <a:p>
            <a:r>
              <a:rPr lang="en-US" dirty="0"/>
              <a:t>e</a:t>
            </a:r>
          </a:p>
        </p:txBody>
      </p:sp>
      <p:sp>
        <p:nvSpPr>
          <p:cNvPr id="98" name="TextBox 97">
            <a:extLst>
              <a:ext uri="{FF2B5EF4-FFF2-40B4-BE49-F238E27FC236}">
                <a16:creationId xmlns:a16="http://schemas.microsoft.com/office/drawing/2014/main" id="{443DB959-10FC-4CDE-9A3F-D91D73CF1948}"/>
              </a:ext>
            </a:extLst>
          </p:cNvPr>
          <p:cNvSpPr txBox="1"/>
          <p:nvPr/>
        </p:nvSpPr>
        <p:spPr>
          <a:xfrm>
            <a:off x="1441171" y="2406779"/>
            <a:ext cx="297193" cy="369332"/>
          </a:xfrm>
          <a:prstGeom prst="rect">
            <a:avLst/>
          </a:prstGeom>
          <a:noFill/>
        </p:spPr>
        <p:txBody>
          <a:bodyPr wrap="square" rtlCol="0">
            <a:spAutoFit/>
          </a:bodyPr>
          <a:lstStyle/>
          <a:p>
            <a:r>
              <a:rPr lang="en-US" dirty="0"/>
              <a:t>e</a:t>
            </a:r>
          </a:p>
        </p:txBody>
      </p:sp>
      <p:sp>
        <p:nvSpPr>
          <p:cNvPr id="99" name="TextBox 98">
            <a:extLst>
              <a:ext uri="{FF2B5EF4-FFF2-40B4-BE49-F238E27FC236}">
                <a16:creationId xmlns:a16="http://schemas.microsoft.com/office/drawing/2014/main" id="{592752FE-9F5F-4B2C-869F-977004AFEC0D}"/>
              </a:ext>
            </a:extLst>
          </p:cNvPr>
          <p:cNvSpPr txBox="1"/>
          <p:nvPr/>
        </p:nvSpPr>
        <p:spPr>
          <a:xfrm>
            <a:off x="3718550" y="2514275"/>
            <a:ext cx="336214" cy="369332"/>
          </a:xfrm>
          <a:prstGeom prst="rect">
            <a:avLst/>
          </a:prstGeom>
          <a:noFill/>
        </p:spPr>
        <p:txBody>
          <a:bodyPr wrap="square" rtlCol="0">
            <a:spAutoFit/>
          </a:bodyPr>
          <a:lstStyle/>
          <a:p>
            <a:r>
              <a:rPr lang="en-US" dirty="0"/>
              <a:t>g</a:t>
            </a:r>
          </a:p>
        </p:txBody>
      </p:sp>
      <p:sp>
        <p:nvSpPr>
          <p:cNvPr id="100" name="TextBox 99">
            <a:extLst>
              <a:ext uri="{FF2B5EF4-FFF2-40B4-BE49-F238E27FC236}">
                <a16:creationId xmlns:a16="http://schemas.microsoft.com/office/drawing/2014/main" id="{8ED532AB-4F39-4CF7-A4E9-3E2D5C075034}"/>
              </a:ext>
            </a:extLst>
          </p:cNvPr>
          <p:cNvSpPr txBox="1"/>
          <p:nvPr/>
        </p:nvSpPr>
        <p:spPr>
          <a:xfrm>
            <a:off x="7131199" y="3810722"/>
            <a:ext cx="336214" cy="369332"/>
          </a:xfrm>
          <a:prstGeom prst="rect">
            <a:avLst/>
          </a:prstGeom>
          <a:noFill/>
        </p:spPr>
        <p:txBody>
          <a:bodyPr wrap="square" rtlCol="0">
            <a:spAutoFit/>
          </a:bodyPr>
          <a:lstStyle/>
          <a:p>
            <a:r>
              <a:rPr lang="en-US" dirty="0"/>
              <a:t>f</a:t>
            </a:r>
          </a:p>
        </p:txBody>
      </p:sp>
      <p:sp>
        <p:nvSpPr>
          <p:cNvPr id="101" name="TextBox 100">
            <a:extLst>
              <a:ext uri="{FF2B5EF4-FFF2-40B4-BE49-F238E27FC236}">
                <a16:creationId xmlns:a16="http://schemas.microsoft.com/office/drawing/2014/main" id="{144D16E6-5789-406F-AC12-5A357DF78574}"/>
              </a:ext>
            </a:extLst>
          </p:cNvPr>
          <p:cNvSpPr txBox="1"/>
          <p:nvPr/>
        </p:nvSpPr>
        <p:spPr>
          <a:xfrm>
            <a:off x="10393454" y="1870790"/>
            <a:ext cx="1085233" cy="369332"/>
          </a:xfrm>
          <a:prstGeom prst="rect">
            <a:avLst/>
          </a:prstGeom>
          <a:noFill/>
        </p:spPr>
        <p:txBody>
          <a:bodyPr wrap="square" rtlCol="0">
            <a:spAutoFit/>
          </a:bodyPr>
          <a:lstStyle/>
          <a:p>
            <a:r>
              <a:rPr lang="en-US" dirty="0"/>
              <a:t>Level 1</a:t>
            </a:r>
          </a:p>
        </p:txBody>
      </p:sp>
      <p:sp>
        <p:nvSpPr>
          <p:cNvPr id="105" name="TextBox 104">
            <a:extLst>
              <a:ext uri="{FF2B5EF4-FFF2-40B4-BE49-F238E27FC236}">
                <a16:creationId xmlns:a16="http://schemas.microsoft.com/office/drawing/2014/main" id="{3D1BB795-BA01-4021-ACAE-780D48B4D926}"/>
              </a:ext>
            </a:extLst>
          </p:cNvPr>
          <p:cNvSpPr txBox="1"/>
          <p:nvPr/>
        </p:nvSpPr>
        <p:spPr>
          <a:xfrm>
            <a:off x="7310031" y="4900895"/>
            <a:ext cx="289765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Vertices in the enclosed region are descendants of c, which is an ancestor of each.</a:t>
            </a:r>
          </a:p>
        </p:txBody>
      </p:sp>
      <p:sp>
        <p:nvSpPr>
          <p:cNvPr id="107" name="TextBox 106">
            <a:extLst>
              <a:ext uri="{FF2B5EF4-FFF2-40B4-BE49-F238E27FC236}">
                <a16:creationId xmlns:a16="http://schemas.microsoft.com/office/drawing/2014/main" id="{C2FE94DC-4569-4B5B-8AB0-CEEAC5FF4FDA}"/>
              </a:ext>
            </a:extLst>
          </p:cNvPr>
          <p:cNvSpPr txBox="1"/>
          <p:nvPr/>
        </p:nvSpPr>
        <p:spPr>
          <a:xfrm>
            <a:off x="10597484" y="2724783"/>
            <a:ext cx="1085233" cy="369332"/>
          </a:xfrm>
          <a:prstGeom prst="rect">
            <a:avLst/>
          </a:prstGeom>
          <a:noFill/>
        </p:spPr>
        <p:txBody>
          <a:bodyPr wrap="square" rtlCol="0">
            <a:spAutoFit/>
          </a:bodyPr>
          <a:lstStyle/>
          <a:p>
            <a:r>
              <a:rPr lang="en-US" dirty="0"/>
              <a:t>Level 2</a:t>
            </a:r>
          </a:p>
        </p:txBody>
      </p:sp>
      <p:sp>
        <p:nvSpPr>
          <p:cNvPr id="108" name="TextBox 107">
            <a:extLst>
              <a:ext uri="{FF2B5EF4-FFF2-40B4-BE49-F238E27FC236}">
                <a16:creationId xmlns:a16="http://schemas.microsoft.com/office/drawing/2014/main" id="{983DE867-49DC-494E-9181-E847DDDED67F}"/>
              </a:ext>
            </a:extLst>
          </p:cNvPr>
          <p:cNvSpPr txBox="1"/>
          <p:nvPr/>
        </p:nvSpPr>
        <p:spPr>
          <a:xfrm>
            <a:off x="10610700" y="3528350"/>
            <a:ext cx="1085233" cy="369332"/>
          </a:xfrm>
          <a:prstGeom prst="rect">
            <a:avLst/>
          </a:prstGeom>
          <a:noFill/>
        </p:spPr>
        <p:txBody>
          <a:bodyPr wrap="square" rtlCol="0">
            <a:spAutoFit/>
          </a:bodyPr>
          <a:lstStyle/>
          <a:p>
            <a:r>
              <a:rPr lang="en-US" dirty="0"/>
              <a:t>Level 3</a:t>
            </a:r>
          </a:p>
        </p:txBody>
      </p:sp>
      <p:sp>
        <p:nvSpPr>
          <p:cNvPr id="109" name="TextBox 108">
            <a:extLst>
              <a:ext uri="{FF2B5EF4-FFF2-40B4-BE49-F238E27FC236}">
                <a16:creationId xmlns:a16="http://schemas.microsoft.com/office/drawing/2014/main" id="{108E013B-5569-4344-8B35-3DE003959A4A}"/>
              </a:ext>
            </a:extLst>
          </p:cNvPr>
          <p:cNvSpPr txBox="1"/>
          <p:nvPr/>
        </p:nvSpPr>
        <p:spPr>
          <a:xfrm>
            <a:off x="10658573" y="4186770"/>
            <a:ext cx="1085233" cy="369332"/>
          </a:xfrm>
          <a:prstGeom prst="rect">
            <a:avLst/>
          </a:prstGeom>
          <a:noFill/>
        </p:spPr>
        <p:txBody>
          <a:bodyPr wrap="square" rtlCol="0">
            <a:spAutoFit/>
          </a:bodyPr>
          <a:lstStyle/>
          <a:p>
            <a:r>
              <a:rPr lang="en-US" dirty="0"/>
              <a:t>Level 4</a:t>
            </a:r>
          </a:p>
        </p:txBody>
      </p:sp>
      <p:sp>
        <p:nvSpPr>
          <p:cNvPr id="110" name="TextBox 109">
            <a:extLst>
              <a:ext uri="{FF2B5EF4-FFF2-40B4-BE49-F238E27FC236}">
                <a16:creationId xmlns:a16="http://schemas.microsoft.com/office/drawing/2014/main" id="{325BDEEA-DBFD-4233-981B-1AC54688322B}"/>
              </a:ext>
            </a:extLst>
          </p:cNvPr>
          <p:cNvSpPr txBox="1"/>
          <p:nvPr/>
        </p:nvSpPr>
        <p:spPr>
          <a:xfrm>
            <a:off x="2550392" y="1678876"/>
            <a:ext cx="336214" cy="369332"/>
          </a:xfrm>
          <a:prstGeom prst="rect">
            <a:avLst/>
          </a:prstGeom>
          <a:noFill/>
        </p:spPr>
        <p:txBody>
          <a:bodyPr wrap="square" rtlCol="0">
            <a:spAutoFit/>
          </a:bodyPr>
          <a:lstStyle/>
          <a:p>
            <a:r>
              <a:rPr lang="en-US" dirty="0"/>
              <a:t>f</a:t>
            </a:r>
          </a:p>
        </p:txBody>
      </p:sp>
      <p:sp>
        <p:nvSpPr>
          <p:cNvPr id="111" name="TextBox 110">
            <a:extLst>
              <a:ext uri="{FF2B5EF4-FFF2-40B4-BE49-F238E27FC236}">
                <a16:creationId xmlns:a16="http://schemas.microsoft.com/office/drawing/2014/main" id="{272C377D-71C0-4687-B2CE-18E0A4FB19CD}"/>
              </a:ext>
            </a:extLst>
          </p:cNvPr>
          <p:cNvSpPr txBox="1"/>
          <p:nvPr/>
        </p:nvSpPr>
        <p:spPr>
          <a:xfrm>
            <a:off x="7556182" y="3764472"/>
            <a:ext cx="336214" cy="369332"/>
          </a:xfrm>
          <a:prstGeom prst="rect">
            <a:avLst/>
          </a:prstGeom>
          <a:noFill/>
        </p:spPr>
        <p:txBody>
          <a:bodyPr wrap="square" rtlCol="0">
            <a:spAutoFit/>
          </a:bodyPr>
          <a:lstStyle/>
          <a:p>
            <a:r>
              <a:rPr lang="en-US" dirty="0"/>
              <a:t>g</a:t>
            </a:r>
          </a:p>
        </p:txBody>
      </p:sp>
      <p:cxnSp>
        <p:nvCxnSpPr>
          <p:cNvPr id="113" name="Connector: Curved 112">
            <a:extLst>
              <a:ext uri="{FF2B5EF4-FFF2-40B4-BE49-F238E27FC236}">
                <a16:creationId xmlns:a16="http://schemas.microsoft.com/office/drawing/2014/main" id="{913BF5BD-1BE5-47D1-962A-F624228FF2E5}"/>
              </a:ext>
            </a:extLst>
          </p:cNvPr>
          <p:cNvCxnSpPr>
            <a:cxnSpLocks/>
          </p:cNvCxnSpPr>
          <p:nvPr/>
        </p:nvCxnSpPr>
        <p:spPr>
          <a:xfrm rot="10800000" flipV="1">
            <a:off x="8386611" y="2631629"/>
            <a:ext cx="1842658" cy="18028"/>
          </a:xfrm>
          <a:prstGeom prst="curvedConnector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Connector: Curved 116">
            <a:extLst>
              <a:ext uri="{FF2B5EF4-FFF2-40B4-BE49-F238E27FC236}">
                <a16:creationId xmlns:a16="http://schemas.microsoft.com/office/drawing/2014/main" id="{D73DEA58-11A2-4A00-B94C-CFC26D59F27B}"/>
              </a:ext>
            </a:extLst>
          </p:cNvPr>
          <p:cNvCxnSpPr/>
          <p:nvPr/>
        </p:nvCxnSpPr>
        <p:spPr>
          <a:xfrm rot="5400000">
            <a:off x="7312655" y="3421281"/>
            <a:ext cx="1842044" cy="305869"/>
          </a:xfrm>
          <a:prstGeom prst="curvedConnector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Connector: Curved 118">
            <a:extLst>
              <a:ext uri="{FF2B5EF4-FFF2-40B4-BE49-F238E27FC236}">
                <a16:creationId xmlns:a16="http://schemas.microsoft.com/office/drawing/2014/main" id="{D455C029-C28E-49C3-9452-E77D5938E58B}"/>
              </a:ext>
            </a:extLst>
          </p:cNvPr>
          <p:cNvCxnSpPr/>
          <p:nvPr/>
        </p:nvCxnSpPr>
        <p:spPr>
          <a:xfrm flipV="1">
            <a:off x="8041619" y="4489330"/>
            <a:ext cx="2487748" cy="12466"/>
          </a:xfrm>
          <a:prstGeom prst="curvedConnector3">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Connector: Curved 121">
            <a:extLst>
              <a:ext uri="{FF2B5EF4-FFF2-40B4-BE49-F238E27FC236}">
                <a16:creationId xmlns:a16="http://schemas.microsoft.com/office/drawing/2014/main" id="{FF89ED3A-DA6E-435B-A9D0-B40EF61A2CDA}"/>
              </a:ext>
            </a:extLst>
          </p:cNvPr>
          <p:cNvCxnSpPr/>
          <p:nvPr/>
        </p:nvCxnSpPr>
        <p:spPr>
          <a:xfrm rot="16200000" flipH="1">
            <a:off x="9446635" y="3412417"/>
            <a:ext cx="1865450" cy="300190"/>
          </a:xfrm>
          <a:prstGeom prst="curvedConnector3">
            <a:avLst>
              <a:gd name="adj1" fmla="val 15836"/>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6469BA1-4BE8-4F09-9861-7CA88FAEED30}"/>
              </a:ext>
            </a:extLst>
          </p:cNvPr>
          <p:cNvCxnSpPr/>
          <p:nvPr/>
        </p:nvCxnSpPr>
        <p:spPr>
          <a:xfrm flipV="1">
            <a:off x="8080742" y="4541745"/>
            <a:ext cx="335894" cy="391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448245C-37C1-4758-9FAC-75BB54154D7C}"/>
              </a:ext>
            </a:extLst>
          </p:cNvPr>
          <p:cNvSpPr txBox="1"/>
          <p:nvPr/>
        </p:nvSpPr>
        <p:spPr>
          <a:xfrm>
            <a:off x="4395754" y="1766040"/>
            <a:ext cx="289765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 f and g are siblings.</a:t>
            </a:r>
          </a:p>
          <a:p>
            <a:r>
              <a:rPr lang="en-US" dirty="0">
                <a:latin typeface="Times New Roman" panose="02020603050405020304" pitchFamily="18" charset="0"/>
                <a:cs typeface="Times New Roman" panose="02020603050405020304" pitchFamily="18" charset="0"/>
              </a:rPr>
              <a:t>e, f and g are children of d.</a:t>
            </a:r>
          </a:p>
          <a:p>
            <a:r>
              <a:rPr lang="en-US" dirty="0">
                <a:latin typeface="Times New Roman" panose="02020603050405020304" pitchFamily="18" charset="0"/>
                <a:cs typeface="Times New Roman" panose="02020603050405020304" pitchFamily="18" charset="0"/>
              </a:rPr>
              <a:t>d is the parents of e, f and g</a:t>
            </a:r>
            <a:r>
              <a:rPr lang="en-US" dirty="0"/>
              <a:t>.</a:t>
            </a:r>
          </a:p>
        </p:txBody>
      </p:sp>
      <p:sp>
        <p:nvSpPr>
          <p:cNvPr id="127" name="Rectangle 126">
            <a:extLst>
              <a:ext uri="{FF2B5EF4-FFF2-40B4-BE49-F238E27FC236}">
                <a16:creationId xmlns:a16="http://schemas.microsoft.com/office/drawing/2014/main" id="{FBAE22B5-96D2-4C4A-AC3D-010AD7DEE496}"/>
              </a:ext>
            </a:extLst>
          </p:cNvPr>
          <p:cNvSpPr/>
          <p:nvPr/>
        </p:nvSpPr>
        <p:spPr>
          <a:xfrm>
            <a:off x="7161885" y="5909183"/>
            <a:ext cx="3154133" cy="434030"/>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3.7</a:t>
            </a:r>
            <a:r>
              <a:rPr lang="en-US" sz="2000" dirty="0">
                <a:latin typeface="Times New Roman" panose="02020603050405020304" pitchFamily="18" charset="0"/>
                <a:ea typeface="SimSun" panose="02010600030101010101" pitchFamily="2" charset="-122"/>
              </a:rPr>
              <a:t>(c) A rooted tree.  </a:t>
            </a:r>
            <a:endParaRPr lang="en-US" sz="2000" dirty="0">
              <a:effectLst/>
              <a:latin typeface="Courier New" panose="02070309020205020404" pitchFamily="49" charset="0"/>
              <a:ea typeface="SimSun" panose="02010600030101010101" pitchFamily="2" charset="-122"/>
            </a:endParaRPr>
          </a:p>
        </p:txBody>
      </p:sp>
      <p:cxnSp>
        <p:nvCxnSpPr>
          <p:cNvPr id="129" name="Straight Connector 128">
            <a:extLst>
              <a:ext uri="{FF2B5EF4-FFF2-40B4-BE49-F238E27FC236}">
                <a16:creationId xmlns:a16="http://schemas.microsoft.com/office/drawing/2014/main" id="{6E384FA2-CFDE-45FF-869A-EA03B6A1ADD3}"/>
              </a:ext>
            </a:extLst>
          </p:cNvPr>
          <p:cNvCxnSpPr>
            <a:endCxn id="101" idx="1"/>
          </p:cNvCxnSpPr>
          <p:nvPr/>
        </p:nvCxnSpPr>
        <p:spPr>
          <a:xfrm flipV="1">
            <a:off x="7208992" y="2055456"/>
            <a:ext cx="3184462" cy="227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591486A-FBA9-415A-BD81-230903ACB086}"/>
              </a:ext>
            </a:extLst>
          </p:cNvPr>
          <p:cNvCxnSpPr/>
          <p:nvPr/>
        </p:nvCxnSpPr>
        <p:spPr>
          <a:xfrm flipV="1">
            <a:off x="7365050" y="2946716"/>
            <a:ext cx="3184462" cy="227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3CBC99E-9F9F-4518-9C08-DB27DE22E356}"/>
              </a:ext>
            </a:extLst>
          </p:cNvPr>
          <p:cNvCxnSpPr>
            <a:cxnSpLocks/>
            <a:endCxn id="108" idx="1"/>
          </p:cNvCxnSpPr>
          <p:nvPr/>
        </p:nvCxnSpPr>
        <p:spPr>
          <a:xfrm>
            <a:off x="6957303" y="3704350"/>
            <a:ext cx="3653397" cy="86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5600D81-E55F-404C-B98A-885C5CCD444D}"/>
              </a:ext>
            </a:extLst>
          </p:cNvPr>
          <p:cNvCxnSpPr>
            <a:cxnSpLocks/>
          </p:cNvCxnSpPr>
          <p:nvPr/>
        </p:nvCxnSpPr>
        <p:spPr>
          <a:xfrm flipV="1">
            <a:off x="8366322" y="4399144"/>
            <a:ext cx="2292251" cy="1197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243910D-890B-40DC-A461-BCD2BC08430E}"/>
              </a:ext>
            </a:extLst>
          </p:cNvPr>
          <p:cNvCxnSpPr>
            <a:cxnSpLocks/>
            <a:endCxn id="94" idx="1"/>
          </p:cNvCxnSpPr>
          <p:nvPr/>
        </p:nvCxnSpPr>
        <p:spPr>
          <a:xfrm>
            <a:off x="9077097" y="1210528"/>
            <a:ext cx="989212" cy="1044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2" name="Picture 101" descr="Image result for smiley face images">
            <a:extLst>
              <a:ext uri="{FF2B5EF4-FFF2-40B4-BE49-F238E27FC236}">
                <a16:creationId xmlns:a16="http://schemas.microsoft.com/office/drawing/2014/main" id="{F218E4FD-E1BA-4D7C-AE89-D258871572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7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653308" y="1096626"/>
            <a:ext cx="9153238" cy="521681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Let vertex to be called as node.</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solidFill>
                  <a:srgbClr val="0000FF"/>
                </a:solidFill>
                <a:latin typeface="Times New Roman" panose="02020603050405020304" pitchFamily="18" charset="0"/>
                <a:cs typeface="Times New Roman" panose="02020603050405020304" pitchFamily="18" charset="0"/>
              </a:rPr>
              <a:t>rooted tree </a:t>
            </a:r>
            <a:r>
              <a:rPr lang="en-US" sz="2400" dirty="0">
                <a:latin typeface="Times New Roman" panose="02020603050405020304" pitchFamily="18" charset="0"/>
                <a:cs typeface="Times New Roman" panose="02020603050405020304" pitchFamily="18" charset="0"/>
              </a:rPr>
              <a:t>is a tree in which there is one distinguished node from others and is called the </a:t>
            </a:r>
            <a:r>
              <a:rPr lang="en-US" sz="2400" i="1" dirty="0">
                <a:solidFill>
                  <a:srgbClr val="0000FF"/>
                </a:solidFill>
                <a:latin typeface="Times New Roman" panose="02020603050405020304" pitchFamily="18" charset="0"/>
                <a:cs typeface="Times New Roman" panose="02020603050405020304" pitchFamily="18" charset="0"/>
              </a:rPr>
              <a:t>root</a:t>
            </a:r>
            <a:r>
              <a:rPr lang="en-US" sz="2400" dirty="0">
                <a:solidFill>
                  <a:srgbClr val="0000FF"/>
                </a:solidFill>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level</a:t>
            </a:r>
            <a:r>
              <a:rPr lang="en-US" sz="2400" dirty="0">
                <a:latin typeface="Times New Roman" panose="02020603050405020304" pitchFamily="18" charset="0"/>
                <a:cs typeface="Times New Roman" panose="02020603050405020304" pitchFamily="18" charset="0"/>
              </a:rPr>
              <a:t> of a</a:t>
            </a:r>
            <a:r>
              <a:rPr lang="en-US" sz="2400" i="1" dirty="0">
                <a:latin typeface="Times New Roman" panose="02020603050405020304" pitchFamily="18" charset="0"/>
                <a:cs typeface="Times New Roman" panose="02020603050405020304" pitchFamily="18" charset="0"/>
              </a:rPr>
              <a:t> vertex </a:t>
            </a:r>
            <a:r>
              <a:rPr lang="en-US" sz="2400" dirty="0">
                <a:latin typeface="Times New Roman" panose="02020603050405020304" pitchFamily="18" charset="0"/>
                <a:cs typeface="Times New Roman" panose="02020603050405020304" pitchFamily="18" charset="0"/>
              </a:rPr>
              <a:t>is the number of the nodes (edges) along unique path between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and the root. (e.g., the root is at level 0; its immediate children nodes are at level 1.)</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depth</a:t>
            </a:r>
            <a:r>
              <a:rPr lang="en-US" sz="2400" dirty="0">
                <a:latin typeface="Times New Roman" panose="02020603050405020304" pitchFamily="18" charset="0"/>
                <a:cs typeface="Times New Roman" panose="02020603050405020304" pitchFamily="18" charset="0"/>
              </a:rPr>
              <a:t> of a vertex v is the length of the simple path from the root to v.  (e.g., the root has the depth 0; its immediate children are at depth 1. Then the depth of a vertex is simply its level in the tree.)</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height</a:t>
            </a:r>
            <a:r>
              <a:rPr lang="en-US" sz="2400" dirty="0">
                <a:latin typeface="Times New Roman" panose="02020603050405020304" pitchFamily="18" charset="0"/>
                <a:cs typeface="Times New Roman" panose="02020603050405020304" pitchFamily="18" charset="0"/>
              </a:rPr>
              <a:t> of a rooted tree is the longest simple path from the root to a leaf of the tree; (the tree’s height is the maximum level of its vertices.)</a:t>
            </a:r>
          </a:p>
          <a:p>
            <a:pPr marL="341313" indent="-341313">
              <a:spcBef>
                <a:spcPts val="600"/>
              </a:spcBef>
              <a:spcAft>
                <a:spcPts val="600"/>
              </a:spcAft>
            </a:pPr>
            <a:endParaRPr lang="en-US" sz="2400" dirty="0">
              <a:latin typeface="Times New Roman" panose="02020603050405020304" pitchFamily="18"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B3ECCFC9-D644-4B59-9F70-9FE0698570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F0467C-88B3-4F06-99EF-A5DAFAE0997B}"/>
              </a:ext>
            </a:extLst>
          </p:cNvPr>
          <p:cNvSpPr/>
          <p:nvPr/>
        </p:nvSpPr>
        <p:spPr>
          <a:xfrm>
            <a:off x="1487055" y="381061"/>
            <a:ext cx="2357953" cy="584775"/>
          </a:xfrm>
          <a:prstGeom prst="rect">
            <a:avLst/>
          </a:prstGeom>
        </p:spPr>
        <p:txBody>
          <a:bodyPr wrap="none">
            <a:spAutoFit/>
          </a:bodyPr>
          <a:lstStyle/>
          <a:p>
            <a:r>
              <a:rPr lang="en-US" sz="3200" dirty="0">
                <a:cs typeface="Times New Roman" panose="02020603050405020304" pitchFamily="18" charset="0"/>
              </a:rPr>
              <a:t>Rooted Trees</a:t>
            </a:r>
          </a:p>
        </p:txBody>
      </p:sp>
    </p:spTree>
    <p:extLst>
      <p:ext uri="{BB962C8B-B14F-4D97-AF65-F5344CB8AC3E}">
        <p14:creationId xmlns:p14="http://schemas.microsoft.com/office/powerpoint/2010/main" val="2677490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884219" y="2044004"/>
            <a:ext cx="8636001" cy="2769989"/>
          </a:xfrm>
          <a:prstGeom prst="rect">
            <a:avLst/>
          </a:prstGeom>
          <a:noFill/>
        </p:spPr>
        <p:txBody>
          <a:bodyPr wrap="square" rtlCol="0">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Given the root r or any internal vertices u, v, w of a rooted tree: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children</a:t>
            </a:r>
            <a:r>
              <a:rPr lang="en-US" sz="2400" dirty="0">
                <a:latin typeface="Times New Roman" panose="02020603050405020304" pitchFamily="18" charset="0"/>
                <a:cs typeface="Times New Roman" panose="02020603050405020304" pitchFamily="18" charset="0"/>
              </a:rPr>
              <a:t> of u are all those vertices v’s that are adjacent to u. Notation (u, v).</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v is a child of u, then u is called the</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parent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v.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distinct vertices v and w that are both children of the same parent u are said </a:t>
            </a:r>
            <a:r>
              <a:rPr lang="en-US" sz="2400" dirty="0">
                <a:solidFill>
                  <a:srgbClr val="0000FF"/>
                </a:solidFill>
                <a:latin typeface="Times New Roman" panose="02020603050405020304" pitchFamily="18" charset="0"/>
                <a:cs typeface="Times New Roman" panose="02020603050405020304" pitchFamily="18" charset="0"/>
              </a:rPr>
              <a:t>siblings</a:t>
            </a:r>
            <a:r>
              <a:rPr lang="en-US" sz="2400" dirty="0">
                <a:latin typeface="Times New Roman" panose="02020603050405020304" pitchFamily="18" charset="0"/>
                <a:cs typeface="Times New Roman" panose="02020603050405020304" pitchFamily="18" charset="0"/>
              </a:rPr>
              <a:t>. </a:t>
            </a:r>
          </a:p>
        </p:txBody>
      </p:sp>
      <p:pic>
        <p:nvPicPr>
          <p:cNvPr id="3" name="Picture 2" descr="Image result for smiley face images">
            <a:extLst>
              <a:ext uri="{FF2B5EF4-FFF2-40B4-BE49-F238E27FC236}">
                <a16:creationId xmlns:a16="http://schemas.microsoft.com/office/drawing/2014/main" id="{488B6167-9904-4149-8A6A-E359289993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24" y="295550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044E739-AEC1-4902-AE51-B1F1BD2BBA78}"/>
              </a:ext>
            </a:extLst>
          </p:cNvPr>
          <p:cNvSpPr/>
          <p:nvPr/>
        </p:nvSpPr>
        <p:spPr>
          <a:xfrm>
            <a:off x="1782619" y="866760"/>
            <a:ext cx="2357953" cy="584775"/>
          </a:xfrm>
          <a:prstGeom prst="rect">
            <a:avLst/>
          </a:prstGeom>
        </p:spPr>
        <p:txBody>
          <a:bodyPr wrap="none">
            <a:spAutoFit/>
          </a:bodyPr>
          <a:lstStyle/>
          <a:p>
            <a:r>
              <a:rPr lang="en-US" sz="3200" dirty="0">
                <a:cs typeface="Times New Roman" panose="02020603050405020304" pitchFamily="18" charset="0"/>
              </a:rPr>
              <a:t>Rooted Trees</a:t>
            </a:r>
          </a:p>
        </p:txBody>
      </p:sp>
    </p:spTree>
    <p:extLst>
      <p:ext uri="{BB962C8B-B14F-4D97-AF65-F5344CB8AC3E}">
        <p14:creationId xmlns:p14="http://schemas.microsoft.com/office/powerpoint/2010/main" val="2462776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380837" y="972196"/>
            <a:ext cx="9287164" cy="5678478"/>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Given two distinct vertices u and v in a tree T, </a:t>
            </a:r>
          </a:p>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vertex u is an</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ancestor</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v and v is a </a:t>
            </a:r>
            <a:r>
              <a:rPr lang="en-US" sz="2400" i="1" dirty="0">
                <a:solidFill>
                  <a:srgbClr val="0000FF"/>
                </a:solidFill>
                <a:latin typeface="Times New Roman" panose="02020603050405020304" pitchFamily="18" charset="0"/>
                <a:cs typeface="Times New Roman" panose="02020603050405020304" pitchFamily="18" charset="0"/>
              </a:rPr>
              <a:t>descendant</a:t>
            </a:r>
            <a:r>
              <a:rPr lang="en-US" sz="2400" dirty="0">
                <a:latin typeface="Times New Roman" panose="02020603050405020304" pitchFamily="18" charset="0"/>
                <a:cs typeface="Times New Roman" panose="02020603050405020304" pitchFamily="18" charset="0"/>
              </a:rPr>
              <a:t> of u, if u lies on the unique path between the root and v. </a:t>
            </a:r>
          </a:p>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vertex itself is usually considered its own ancestor.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set of </a:t>
            </a:r>
            <a:r>
              <a:rPr lang="en-US" sz="2400" i="1" dirty="0">
                <a:solidFill>
                  <a:srgbClr val="0000FF"/>
                </a:solidFill>
                <a:latin typeface="Times New Roman" panose="02020603050405020304" pitchFamily="18" charset="0"/>
                <a:cs typeface="Times New Roman" panose="02020603050405020304" pitchFamily="18" charset="0"/>
              </a:rPr>
              <a:t>proper ancestors is </a:t>
            </a:r>
            <a:r>
              <a:rPr lang="en-US" sz="2400" dirty="0">
                <a:latin typeface="Times New Roman" panose="02020603050405020304" pitchFamily="18" charset="0"/>
                <a:cs typeface="Times New Roman" panose="02020603050405020304" pitchFamily="18" charset="0"/>
              </a:rPr>
              <a:t>the set of ancestors that excludes the vertex itself . The </a:t>
            </a:r>
            <a:r>
              <a:rPr lang="en-US" sz="2400" dirty="0">
                <a:solidFill>
                  <a:srgbClr val="0000FF"/>
                </a:solidFill>
                <a:latin typeface="Times New Roman" panose="02020603050405020304" pitchFamily="18" charset="0"/>
                <a:cs typeface="Times New Roman" panose="02020603050405020304" pitchFamily="18" charset="0"/>
              </a:rPr>
              <a:t>proper descendants </a:t>
            </a:r>
            <a:r>
              <a:rPr lang="en-US" sz="2400" dirty="0">
                <a:latin typeface="Times New Roman" panose="02020603050405020304" pitchFamily="18" charset="0"/>
                <a:cs typeface="Times New Roman" panose="02020603050405020304" pitchFamily="18" charset="0"/>
              </a:rPr>
              <a:t>exclude the vertex u itself.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descendants of a vertex u with all the edges connecting them is a </a:t>
            </a:r>
            <a:r>
              <a:rPr lang="en-US" sz="2400" i="1" dirty="0">
                <a:solidFill>
                  <a:srgbClr val="0000FF"/>
                </a:solidFill>
                <a:latin typeface="Times New Roman" panose="02020603050405020304" pitchFamily="18" charset="0"/>
                <a:cs typeface="Times New Roman" panose="02020603050405020304" pitchFamily="18" charset="0"/>
              </a:rPr>
              <a:t>subtree</a:t>
            </a:r>
            <a:r>
              <a:rPr lang="en-US" sz="2400" dirty="0">
                <a:latin typeface="Times New Roman" panose="02020603050405020304" pitchFamily="18" charset="0"/>
                <a:cs typeface="Times New Roman" panose="02020603050405020304" pitchFamily="18" charset="0"/>
              </a:rPr>
              <a:t> of T rooted at the vertex u </a:t>
            </a:r>
          </a:p>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vertex with no children is called a</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leaf.</a:t>
            </a:r>
            <a:r>
              <a:rPr lang="en-US" sz="2400" dirty="0">
                <a:solidFill>
                  <a:srgbClr val="0000FF"/>
                </a:solidFill>
                <a:latin typeface="Times New Roman" panose="02020603050405020304" pitchFamily="18"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solidFill>
                  <a:srgbClr val="C00000"/>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ll the leaf nodes are </a:t>
            </a:r>
            <a:r>
              <a:rPr lang="en-US" sz="2400" i="1" dirty="0">
                <a:solidFill>
                  <a:srgbClr val="0000FF"/>
                </a:solidFill>
                <a:latin typeface="Times New Roman" panose="02020603050405020304" pitchFamily="18" charset="0"/>
                <a:cs typeface="Times New Roman" panose="02020603050405020304" pitchFamily="18" charset="0"/>
              </a:rPr>
              <a:t>external</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nodes; </a:t>
            </a:r>
            <a:endParaRPr lang="en-US" sz="2400" dirty="0">
              <a:solidFill>
                <a:srgbClr val="C00000"/>
              </a:solidFill>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vertex with at least one child is called </a:t>
            </a:r>
            <a:r>
              <a:rPr lang="en-US" sz="2400" i="1" dirty="0">
                <a:solidFill>
                  <a:srgbClr val="0000FF"/>
                </a:solidFill>
                <a:latin typeface="Times New Roman" panose="02020603050405020304" pitchFamily="18" charset="0"/>
                <a:cs typeface="Times New Roman" panose="02020603050405020304" pitchFamily="18" charset="0"/>
              </a:rPr>
              <a:t>parental</a:t>
            </a:r>
            <a:r>
              <a:rPr lang="en-US" sz="2400" dirty="0">
                <a:latin typeface="Times New Roman" panose="02020603050405020304" pitchFamily="18"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parental nodes are </a:t>
            </a:r>
            <a:r>
              <a:rPr lang="en-US" sz="2400" i="1" dirty="0">
                <a:solidFill>
                  <a:srgbClr val="0000FF"/>
                </a:solidFill>
                <a:latin typeface="Times New Roman" panose="02020603050405020304" pitchFamily="18" charset="0"/>
                <a:cs typeface="Times New Roman" panose="02020603050405020304" pitchFamily="18" charset="0"/>
              </a:rPr>
              <a:t>internal</a:t>
            </a:r>
            <a:r>
              <a:rPr lang="en-US" sz="2400" dirty="0">
                <a:latin typeface="Times New Roman" panose="02020603050405020304" pitchFamily="18" charset="0"/>
                <a:cs typeface="Times New Roman" panose="02020603050405020304" pitchFamily="18" charset="0"/>
              </a:rPr>
              <a:t> nodes.</a:t>
            </a:r>
          </a:p>
        </p:txBody>
      </p:sp>
      <p:pic>
        <p:nvPicPr>
          <p:cNvPr id="3" name="Picture 2" descr="Image result for smiley face images">
            <a:extLst>
              <a:ext uri="{FF2B5EF4-FFF2-40B4-BE49-F238E27FC236}">
                <a16:creationId xmlns:a16="http://schemas.microsoft.com/office/drawing/2014/main" id="{34122E45-E442-45F6-82E1-C7650A311D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046" y="1715523"/>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B6D4E3-2BFB-4B70-AE91-D2A183018D3B}"/>
              </a:ext>
            </a:extLst>
          </p:cNvPr>
          <p:cNvSpPr/>
          <p:nvPr/>
        </p:nvSpPr>
        <p:spPr>
          <a:xfrm>
            <a:off x="1316181" y="289135"/>
            <a:ext cx="2357953" cy="584775"/>
          </a:xfrm>
          <a:prstGeom prst="rect">
            <a:avLst/>
          </a:prstGeom>
        </p:spPr>
        <p:txBody>
          <a:bodyPr wrap="none">
            <a:spAutoFit/>
          </a:bodyPr>
          <a:lstStyle/>
          <a:p>
            <a:r>
              <a:rPr lang="en-US" sz="3200" dirty="0">
                <a:cs typeface="Times New Roman" panose="02020603050405020304" pitchFamily="18" charset="0"/>
              </a:rPr>
              <a:t>Rooted Trees</a:t>
            </a:r>
          </a:p>
        </p:txBody>
      </p:sp>
    </p:spTree>
    <p:extLst>
      <p:ext uri="{BB962C8B-B14F-4D97-AF65-F5344CB8AC3E}">
        <p14:creationId xmlns:p14="http://schemas.microsoft.com/office/powerpoint/2010/main" val="310575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92771F8C-3818-4357-9F96-32F838A66974}"/>
                  </a:ext>
                </a:extLst>
              </p:cNvPr>
              <p:cNvSpPr txBox="1"/>
              <p:nvPr/>
            </p:nvSpPr>
            <p:spPr>
              <a:xfrm>
                <a:off x="1579416" y="985666"/>
                <a:ext cx="9033167"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t>
                </a:r>
                <a:r>
                  <a:rPr lang="en-US" sz="2400" i="1" dirty="0">
                    <a:solidFill>
                      <a:srgbClr val="0000FF"/>
                    </a:solidFill>
                    <a:latin typeface="Times New Roman" panose="02020603050405020304" pitchFamily="18" charset="0"/>
                    <a:cs typeface="Times New Roman" panose="02020603050405020304" pitchFamily="18" charset="0"/>
                  </a:rPr>
                  <a:t>ordered tree </a:t>
                </a:r>
                <a:r>
                  <a:rPr lang="en-US" sz="2400" dirty="0">
                    <a:latin typeface="Times New Roman" panose="02020603050405020304" pitchFamily="18" charset="0"/>
                    <a:cs typeface="Times New Roman" panose="02020603050405020304" pitchFamily="18" charset="0"/>
                  </a:rPr>
                  <a:t>is a rooted tree in which all the children of each vertex are ordered.</a:t>
                </a:r>
              </a:p>
              <a:p>
                <a:pPr marL="461963" indent="-461963">
                  <a:buFont typeface="Arial" panose="020B0604020202020204" pitchFamily="34" charset="0"/>
                  <a:buChar char="•"/>
                </a:pPr>
                <a:endParaRPr lang="en-US" sz="1200" dirty="0">
                  <a:solidFill>
                    <a:srgbClr val="0000FF"/>
                  </a:solidFill>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solidFill>
                      <a:srgbClr val="0000FF"/>
                    </a:solidFill>
                    <a:latin typeface="Times New Roman" panose="02020603050405020304" pitchFamily="18" charset="0"/>
                    <a:cs typeface="Times New Roman" panose="02020603050405020304" pitchFamily="18" charset="0"/>
                  </a:rPr>
                  <a:t>binary tree</a:t>
                </a:r>
                <a:r>
                  <a:rPr lang="en-US" sz="2400" dirty="0">
                    <a:latin typeface="Times New Roman" panose="02020603050405020304" pitchFamily="18" charset="0"/>
                    <a:cs typeface="Times New Roman" panose="02020603050405020304" pitchFamily="18" charset="0"/>
                  </a:rPr>
                  <a:t> is an ordered tree in which </a:t>
                </a:r>
              </a:p>
              <a:p>
                <a:pPr marL="919163" lvl="1"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every vertex has no more than two children </a:t>
                </a:r>
                <a:r>
                  <a:rPr lang="en-US" sz="2400" dirty="0">
                    <a:latin typeface="Times New Roman" panose="02020603050405020304" pitchFamily="18" charset="0"/>
                    <a:cs typeface="Times New Roman" panose="02020603050405020304" pitchFamily="18" charset="0"/>
                  </a:rPr>
                  <a:t>and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child is either a </a:t>
                </a:r>
                <a:r>
                  <a:rPr lang="en-US" sz="2400" i="1" dirty="0">
                    <a:solidFill>
                      <a:srgbClr val="0000FF"/>
                    </a:solidFill>
                    <a:latin typeface="Times New Roman" panose="02020603050405020304" pitchFamily="18" charset="0"/>
                    <a:cs typeface="Times New Roman" panose="02020603050405020304" pitchFamily="18" charset="0"/>
                  </a:rPr>
                  <a:t>left child </a:t>
                </a:r>
                <a:r>
                  <a:rPr lang="en-US" sz="2400" dirty="0">
                    <a:latin typeface="Times New Roman" panose="02020603050405020304" pitchFamily="18" charset="0"/>
                    <a:cs typeface="Times New Roman" panose="02020603050405020304" pitchFamily="18" charset="0"/>
                  </a:rPr>
                  <a:t>or </a:t>
                </a:r>
                <a:r>
                  <a:rPr lang="en-US" sz="2400" i="1" dirty="0">
                    <a:solidFill>
                      <a:srgbClr val="0000FF"/>
                    </a:solidFill>
                    <a:latin typeface="Times New Roman" panose="02020603050405020304" pitchFamily="18" charset="0"/>
                    <a:cs typeface="Times New Roman" panose="02020603050405020304" pitchFamily="18" charset="0"/>
                  </a:rPr>
                  <a:t>right child </a:t>
                </a:r>
                <a:r>
                  <a:rPr lang="en-US" sz="2400" dirty="0">
                    <a:latin typeface="Times New Roman" panose="02020603050405020304" pitchFamily="18" charset="0"/>
                    <a:cs typeface="Times New Roman" panose="02020603050405020304" pitchFamily="18" charset="0"/>
                  </a:rPr>
                  <a:t>of its parent;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binary tree may also be empty. </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solidFill>
                      <a:srgbClr val="0000FF"/>
                    </a:solidFill>
                    <a:latin typeface="Times New Roman" panose="02020603050405020304" pitchFamily="18" charset="0"/>
                    <a:cs typeface="Times New Roman" panose="02020603050405020304" pitchFamily="18" charset="0"/>
                  </a:rPr>
                  <a:t>full binary tree </a:t>
                </a:r>
                <a:r>
                  <a:rPr lang="en-US" sz="2400" dirty="0">
                    <a:latin typeface="Times New Roman" panose="02020603050405020304" pitchFamily="18" charset="0"/>
                    <a:cs typeface="Times New Roman" panose="02020603050405020304" pitchFamily="18" charset="0"/>
                  </a:rPr>
                  <a:t>is a binary tree in which </a:t>
                </a:r>
                <a:r>
                  <a:rPr lang="en-US" sz="2400" dirty="0">
                    <a:solidFill>
                      <a:srgbClr val="0000FF"/>
                    </a:solidFill>
                    <a:latin typeface="Times New Roman" panose="02020603050405020304" pitchFamily="18" charset="0"/>
                    <a:cs typeface="Times New Roman" panose="02020603050405020304" pitchFamily="18" charset="0"/>
                  </a:rPr>
                  <a:t>each parent has exactly two children.</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number assigned to each parental vertex is larger than all the numbers in its left subtree and smaller than all the numbers in it right subtree. Such trees are called </a:t>
                </a:r>
                <a:r>
                  <a:rPr lang="en-US" sz="2400" i="1" dirty="0">
                    <a:solidFill>
                      <a:srgbClr val="0000FF"/>
                    </a:solidFill>
                    <a:latin typeface="Times New Roman" panose="02020603050405020304" pitchFamily="18" charset="0"/>
                    <a:cs typeface="Times New Roman" panose="02020603050405020304" pitchFamily="18" charset="0"/>
                  </a:rPr>
                  <a:t>binary search trees</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height h of a binary tree with n nodes is:</a:t>
                </a:r>
              </a:p>
              <a:p>
                <a:r>
                  <a:rPr lang="en-US" sz="2400" dirty="0">
                    <a:latin typeface="Times New Roman" panose="02020603050405020304" pitchFamily="18" charset="0"/>
                    <a:cs typeface="Times New Roman" panose="02020603050405020304" pitchFamily="18" charset="0"/>
                  </a:rPr>
                  <a:t>                      floor(</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sSub>
                          <m:sSubPr>
                            <m:ctrlPr>
                              <a:rPr lang="en-US" sz="2400" i="1" smtClean="0">
                                <a:latin typeface="Cambria Math" panose="02040503050406030204" pitchFamily="18" charset="0"/>
                                <a:cs typeface="Times New Roman" panose="02020603050405020304" pitchFamily="18" charset="0"/>
                              </a:rPr>
                            </m:ctrlPr>
                          </m:sSubPr>
                          <m:e>
                            <m:r>
                              <m:rPr>
                                <m:sty m:val="p"/>
                              </m:rPr>
                              <a:rPr lang="en-US" sz="2400" i="0" smtClean="0">
                                <a:latin typeface="Cambria Math" panose="02040503050406030204" pitchFamily="18" charset="0"/>
                                <a:cs typeface="Times New Roman" panose="02020603050405020304" pitchFamily="18" charset="0"/>
                              </a:rPr>
                              <m:t>log</m:t>
                            </m:r>
                          </m:e>
                          <m:sub>
                            <m:r>
                              <a:rPr lang="en-US" sz="2400" b="0" i="1" smtClean="0">
                                <a:latin typeface="Cambria Math" panose="02040503050406030204" pitchFamily="18" charset="0"/>
                                <a:cs typeface="Times New Roman" panose="02020603050405020304" pitchFamily="18" charset="0"/>
                              </a:rPr>
                              <m:t>2</m:t>
                            </m:r>
                          </m:sub>
                        </m:sSub>
                      </m:fName>
                      <m:e>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m:t>
                        </m:r>
                      </m:e>
                    </m:func>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h</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2400" dirty="0">
                  <a:latin typeface="Times New Roman" panose="02020603050405020304" pitchFamily="18"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92771F8C-3818-4357-9F96-32F838A66974}"/>
                  </a:ext>
                </a:extLst>
              </p:cNvPr>
              <p:cNvSpPr txBox="1">
                <a:spLocks noRot="1" noChangeAspect="1" noMove="1" noResize="1" noEditPoints="1" noAdjustHandles="1" noChangeArrowheads="1" noChangeShapeType="1" noTextEdit="1"/>
              </p:cNvSpPr>
              <p:nvPr/>
            </p:nvSpPr>
            <p:spPr>
              <a:xfrm>
                <a:off x="1579416" y="985666"/>
                <a:ext cx="9033167" cy="5632311"/>
              </a:xfrm>
              <a:prstGeom prst="rect">
                <a:avLst/>
              </a:prstGeom>
              <a:blipFill>
                <a:blip r:embed="rId2"/>
                <a:stretch>
                  <a:fillRect l="-877" t="-866" b="-1515"/>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141638"/>
            <a:ext cx="2590774" cy="584775"/>
          </a:xfrm>
          <a:prstGeom prst="rect">
            <a:avLst/>
          </a:prstGeom>
        </p:spPr>
        <p:txBody>
          <a:bodyPr wrap="none">
            <a:spAutoFit/>
          </a:bodyPr>
          <a:lstStyle/>
          <a:p>
            <a:r>
              <a:rPr lang="en-US" sz="3200" dirty="0">
                <a:cs typeface="Times New Roman" panose="02020603050405020304" pitchFamily="18" charset="0"/>
              </a:rPr>
              <a:t>Ordered Trees</a:t>
            </a:r>
          </a:p>
        </p:txBody>
      </p:sp>
    </p:spTree>
    <p:extLst>
      <p:ext uri="{BB962C8B-B14F-4D97-AF65-F5344CB8AC3E}">
        <p14:creationId xmlns:p14="http://schemas.microsoft.com/office/powerpoint/2010/main" val="94380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198123" y="169682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4149365"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8449558"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39</a:t>
            </a:r>
          </a:p>
        </p:txBody>
      </p:sp>
      <p:sp>
        <p:nvSpPr>
          <p:cNvPr id="5" name="Oval 4"/>
          <p:cNvSpPr/>
          <p:nvPr/>
        </p:nvSpPr>
        <p:spPr>
          <a:xfrm>
            <a:off x="3087278" y="41603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6" name="Oval 5"/>
          <p:cNvSpPr/>
          <p:nvPr/>
        </p:nvSpPr>
        <p:spPr>
          <a:xfrm>
            <a:off x="5203596"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7" name="Oval 6"/>
          <p:cNvSpPr/>
          <p:nvPr/>
        </p:nvSpPr>
        <p:spPr>
          <a:xfrm>
            <a:off x="2207566" y="5391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8" name="Oval 7"/>
          <p:cNvSpPr/>
          <p:nvPr/>
        </p:nvSpPr>
        <p:spPr>
          <a:xfrm>
            <a:off x="3786433"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a:t>
            </a:r>
          </a:p>
        </p:txBody>
      </p:sp>
      <p:sp>
        <p:nvSpPr>
          <p:cNvPr id="9" name="Oval 8"/>
          <p:cNvSpPr/>
          <p:nvPr/>
        </p:nvSpPr>
        <p:spPr>
          <a:xfrm>
            <a:off x="4807670"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6015872" y="53685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27</a:t>
            </a:r>
          </a:p>
        </p:txBody>
      </p:sp>
      <p:sp>
        <p:nvSpPr>
          <p:cNvPr id="11" name="Oval 10"/>
          <p:cNvSpPr/>
          <p:nvPr/>
        </p:nvSpPr>
        <p:spPr>
          <a:xfrm>
            <a:off x="6912636" y="5380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33</a:t>
            </a:r>
          </a:p>
        </p:txBody>
      </p:sp>
      <p:sp>
        <p:nvSpPr>
          <p:cNvPr id="12" name="Oval 11"/>
          <p:cNvSpPr/>
          <p:nvPr/>
        </p:nvSpPr>
        <p:spPr>
          <a:xfrm>
            <a:off x="8063450" y="535913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a:t>
            </a:r>
          </a:p>
        </p:txBody>
      </p:sp>
      <p:sp>
        <p:nvSpPr>
          <p:cNvPr id="13" name="Oval 12"/>
          <p:cNvSpPr/>
          <p:nvPr/>
        </p:nvSpPr>
        <p:spPr>
          <a:xfrm>
            <a:off x="9107863" y="529471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a:t>
            </a:r>
          </a:p>
        </p:txBody>
      </p:sp>
      <p:sp>
        <p:nvSpPr>
          <p:cNvPr id="14" name="Oval 13"/>
          <p:cNvSpPr/>
          <p:nvPr/>
        </p:nvSpPr>
        <p:spPr>
          <a:xfrm>
            <a:off x="10212370" y="522087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51</a:t>
            </a:r>
          </a:p>
        </p:txBody>
      </p:sp>
      <p:sp>
        <p:nvSpPr>
          <p:cNvPr id="15" name="Oval 14"/>
          <p:cNvSpPr/>
          <p:nvPr/>
        </p:nvSpPr>
        <p:spPr>
          <a:xfrm>
            <a:off x="7360762"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a:t>
            </a:r>
          </a:p>
        </p:txBody>
      </p:sp>
      <p:sp>
        <p:nvSpPr>
          <p:cNvPr id="16" name="Oval 15"/>
          <p:cNvSpPr/>
          <p:nvPr/>
        </p:nvSpPr>
        <p:spPr>
          <a:xfrm>
            <a:off x="9517928"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cxnSp>
        <p:nvCxnSpPr>
          <p:cNvPr id="18" name="Straight Connector 17"/>
          <p:cNvCxnSpPr>
            <a:stCxn id="2" idx="3"/>
          </p:cNvCxnSpPr>
          <p:nvPr/>
        </p:nvCxnSpPr>
        <p:spPr>
          <a:xfrm flipH="1">
            <a:off x="4807670" y="2300296"/>
            <a:ext cx="1496753" cy="7539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6854857" y="2251435"/>
            <a:ext cx="1701001" cy="6817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5" idx="7"/>
          </p:cNvCxnSpPr>
          <p:nvPr/>
        </p:nvCxnSpPr>
        <p:spPr>
          <a:xfrm flipH="1">
            <a:off x="3706842" y="3421298"/>
            <a:ext cx="781104" cy="8426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5"/>
            <a:endCxn id="6" idx="0"/>
          </p:cNvCxnSpPr>
          <p:nvPr/>
        </p:nvCxnSpPr>
        <p:spPr>
          <a:xfrm>
            <a:off x="4768929" y="3433084"/>
            <a:ext cx="797599" cy="7272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96326" y="4824636"/>
            <a:ext cx="553039" cy="5557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7" idx="7"/>
          </p:cNvCxnSpPr>
          <p:nvPr/>
        </p:nvCxnSpPr>
        <p:spPr>
          <a:xfrm flipH="1">
            <a:off x="2827130" y="4847421"/>
            <a:ext cx="451176" cy="6474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39351" y="4790848"/>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845849" y="4801848"/>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069003" y="4779061"/>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9" idx="0"/>
          </p:cNvCxnSpPr>
          <p:nvPr/>
        </p:nvCxnSpPr>
        <p:spPr>
          <a:xfrm flipH="1">
            <a:off x="5170602" y="4821027"/>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319914" y="4832812"/>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552100" y="4817329"/>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5" idx="7"/>
          </p:cNvCxnSpPr>
          <p:nvPr/>
        </p:nvCxnSpPr>
        <p:spPr>
          <a:xfrm flipH="1">
            <a:off x="7980326" y="3467333"/>
            <a:ext cx="621626" cy="7965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003779" y="3479274"/>
            <a:ext cx="699946" cy="8195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25535" y="6301186"/>
            <a:ext cx="2138437" cy="461665"/>
          </a:xfrm>
          <a:prstGeom prst="rect">
            <a:avLst/>
          </a:prstGeom>
          <a:noFill/>
        </p:spPr>
        <p:txBody>
          <a:bodyPr wrap="square" rtlCol="0">
            <a:spAutoFit/>
          </a:bodyPr>
          <a:lstStyle/>
          <a:p>
            <a:r>
              <a:rPr lang="en-US" sz="2400" dirty="0"/>
              <a:t>Predecessor(X)</a:t>
            </a:r>
          </a:p>
        </p:txBody>
      </p:sp>
      <p:sp>
        <p:nvSpPr>
          <p:cNvPr id="57" name="TextBox 56"/>
          <p:cNvSpPr txBox="1"/>
          <p:nvPr/>
        </p:nvSpPr>
        <p:spPr>
          <a:xfrm>
            <a:off x="4300071" y="6288558"/>
            <a:ext cx="1790011" cy="461665"/>
          </a:xfrm>
          <a:prstGeom prst="rect">
            <a:avLst/>
          </a:prstGeom>
          <a:noFill/>
        </p:spPr>
        <p:txBody>
          <a:bodyPr wrap="square" rtlCol="0">
            <a:spAutoFit/>
          </a:bodyPr>
          <a:lstStyle/>
          <a:p>
            <a:r>
              <a:rPr lang="en-US" sz="2400" dirty="0"/>
              <a:t>Successor(X)</a:t>
            </a:r>
          </a:p>
        </p:txBody>
      </p:sp>
      <p:sp>
        <p:nvSpPr>
          <p:cNvPr id="58" name="Up Arrow 57"/>
          <p:cNvSpPr/>
          <p:nvPr/>
        </p:nvSpPr>
        <p:spPr>
          <a:xfrm rot="2788995">
            <a:off x="3319608" y="5670923"/>
            <a:ext cx="405397" cy="7904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9050004">
            <a:off x="4719005" y="6110437"/>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616482" y="2714804"/>
            <a:ext cx="515332" cy="461665"/>
          </a:xfrm>
          <a:prstGeom prst="rect">
            <a:avLst/>
          </a:prstGeom>
          <a:noFill/>
        </p:spPr>
        <p:txBody>
          <a:bodyPr wrap="square" rtlCol="0">
            <a:spAutoFit/>
          </a:bodyPr>
          <a:lstStyle/>
          <a:p>
            <a:pPr algn="r"/>
            <a:r>
              <a:rPr lang="en-US" sz="2400" dirty="0"/>
              <a:t>X</a:t>
            </a:r>
          </a:p>
        </p:txBody>
      </p:sp>
      <p:sp>
        <p:nvSpPr>
          <p:cNvPr id="61" name="TextBox 60"/>
          <p:cNvSpPr txBox="1"/>
          <p:nvPr/>
        </p:nvSpPr>
        <p:spPr>
          <a:xfrm>
            <a:off x="1516285" y="670974"/>
            <a:ext cx="936686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predecessor and successor of a node X in a binary tree, assuming all keys are distinct?   12, 13, 17, 20, 24, 25, 27 30, 33, 36, 38, 39, 40, 50, 51</a:t>
            </a:r>
          </a:p>
        </p:txBody>
      </p:sp>
      <p:sp>
        <p:nvSpPr>
          <p:cNvPr id="17" name="TextBox 16"/>
          <p:cNvSpPr txBox="1"/>
          <p:nvPr/>
        </p:nvSpPr>
        <p:spPr>
          <a:xfrm>
            <a:off x="1492005" y="1686130"/>
            <a:ext cx="20160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Inorder</a:t>
            </a:r>
            <a:r>
              <a:rPr lang="en-US" sz="2400" dirty="0">
                <a:latin typeface="Times New Roman" panose="02020603050405020304" pitchFamily="18" charset="0"/>
                <a:cs typeface="Times New Roman" panose="02020603050405020304" pitchFamily="18" charset="0"/>
              </a:rPr>
              <a:t> walks: 20 30 39</a:t>
            </a:r>
          </a:p>
        </p:txBody>
      </p:sp>
      <p:sp>
        <p:nvSpPr>
          <p:cNvPr id="20" name="Rectangle 19">
            <a:extLst>
              <a:ext uri="{FF2B5EF4-FFF2-40B4-BE49-F238E27FC236}">
                <a16:creationId xmlns:a16="http://schemas.microsoft.com/office/drawing/2014/main" id="{B2418DC9-08CB-416D-8998-8423F4603FAC}"/>
              </a:ext>
            </a:extLst>
          </p:cNvPr>
          <p:cNvSpPr/>
          <p:nvPr/>
        </p:nvSpPr>
        <p:spPr>
          <a:xfrm>
            <a:off x="9810549" y="2162755"/>
            <a:ext cx="1839030" cy="646331"/>
          </a:xfrm>
          <a:prstGeom prst="rect">
            <a:avLst/>
          </a:prstGeom>
        </p:spPr>
        <p:txBody>
          <a:bodyPr wrap="none">
            <a:spAutoFit/>
          </a:bodyPr>
          <a:lstStyle/>
          <a:p>
            <a:r>
              <a:rPr lang="en-US" dirty="0">
                <a:solidFill>
                  <a:srgbClr val="0000FF"/>
                </a:solidFill>
                <a:latin typeface="Times New Roman" panose="02020603050405020304" pitchFamily="18" charset="0"/>
                <a:cs typeface="Times New Roman" panose="02020603050405020304" pitchFamily="18" charset="0"/>
              </a:rPr>
              <a:t>A binary tree and </a:t>
            </a:r>
          </a:p>
          <a:p>
            <a:r>
              <a:rPr lang="en-US" dirty="0">
                <a:solidFill>
                  <a:srgbClr val="0000FF"/>
                </a:solidFill>
                <a:latin typeface="Times New Roman" panose="02020603050405020304" pitchFamily="18" charset="0"/>
                <a:cs typeface="Times New Roman" panose="02020603050405020304" pitchFamily="18" charset="0"/>
              </a:rPr>
              <a:t>a </a:t>
            </a:r>
            <a:r>
              <a:rPr lang="en-US" i="1" dirty="0">
                <a:solidFill>
                  <a:srgbClr val="0000FF"/>
                </a:solidFill>
                <a:latin typeface="Times New Roman" panose="02020603050405020304" pitchFamily="18" charset="0"/>
                <a:cs typeface="Times New Roman" panose="02020603050405020304" pitchFamily="18" charset="0"/>
              </a:rPr>
              <a:t>full binary tree </a:t>
            </a:r>
            <a:endParaRPr lang="en-US" dirty="0">
              <a:solidFill>
                <a:srgbClr val="0000FF"/>
              </a:solidFill>
            </a:endParaRPr>
          </a:p>
        </p:txBody>
      </p:sp>
      <p:pic>
        <p:nvPicPr>
          <p:cNvPr id="40" name="Picture 39" descr="Image result for smiley face images">
            <a:extLst>
              <a:ext uri="{FF2B5EF4-FFF2-40B4-BE49-F238E27FC236}">
                <a16:creationId xmlns:a16="http://schemas.microsoft.com/office/drawing/2014/main" id="{9FDCCF3B-B44D-4435-831B-A7A1199FCD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034" y="3389974"/>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2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54857" y="1463019"/>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5842791" y="2197623"/>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8183700" y="227705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sp>
        <p:nvSpPr>
          <p:cNvPr id="6" name="Oval 5"/>
          <p:cNvSpPr/>
          <p:nvPr/>
        </p:nvSpPr>
        <p:spPr>
          <a:xfrm>
            <a:off x="6911559" y="2969506"/>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8" name="Oval 7"/>
          <p:cNvSpPr/>
          <p:nvPr/>
        </p:nvSpPr>
        <p:spPr>
          <a:xfrm>
            <a:off x="5188771" y="4425555"/>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a:t>
            </a:r>
          </a:p>
        </p:txBody>
      </p:sp>
      <p:sp>
        <p:nvSpPr>
          <p:cNvPr id="9" name="Oval 8"/>
          <p:cNvSpPr/>
          <p:nvPr/>
        </p:nvSpPr>
        <p:spPr>
          <a:xfrm>
            <a:off x="5993824" y="3642248"/>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4381204" y="5255595"/>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a:t>
            </a:r>
          </a:p>
        </p:txBody>
      </p:sp>
      <p:sp>
        <p:nvSpPr>
          <p:cNvPr id="11" name="Oval 10"/>
          <p:cNvSpPr/>
          <p:nvPr/>
        </p:nvSpPr>
        <p:spPr>
          <a:xfrm>
            <a:off x="6844448" y="4673336"/>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12" name="Oval 11"/>
          <p:cNvSpPr/>
          <p:nvPr/>
        </p:nvSpPr>
        <p:spPr>
          <a:xfrm>
            <a:off x="5165339" y="6001728"/>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a:t>
            </a:r>
          </a:p>
        </p:txBody>
      </p:sp>
      <p:sp>
        <p:nvSpPr>
          <p:cNvPr id="15" name="Oval 14"/>
          <p:cNvSpPr/>
          <p:nvPr/>
        </p:nvSpPr>
        <p:spPr>
          <a:xfrm>
            <a:off x="7471623" y="3728793"/>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48</a:t>
            </a:r>
          </a:p>
        </p:txBody>
      </p:sp>
      <p:sp>
        <p:nvSpPr>
          <p:cNvPr id="16" name="Oval 15"/>
          <p:cNvSpPr/>
          <p:nvPr/>
        </p:nvSpPr>
        <p:spPr>
          <a:xfrm>
            <a:off x="9343139" y="347164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55</a:t>
            </a:r>
          </a:p>
        </p:txBody>
      </p:sp>
      <p:cxnSp>
        <p:nvCxnSpPr>
          <p:cNvPr id="18" name="Straight Connector 17"/>
          <p:cNvCxnSpPr/>
          <p:nvPr/>
        </p:nvCxnSpPr>
        <p:spPr>
          <a:xfrm flipH="1">
            <a:off x="6497620" y="2013070"/>
            <a:ext cx="433967" cy="3001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7488245" y="2061532"/>
            <a:ext cx="801755" cy="3190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97620" y="2753226"/>
            <a:ext cx="475051" cy="3570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97620" y="4201349"/>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0" idx="5"/>
            <a:endCxn id="12" idx="1"/>
          </p:cNvCxnSpPr>
          <p:nvPr/>
        </p:nvCxnSpPr>
        <p:spPr>
          <a:xfrm>
            <a:off x="5000768" y="5859067"/>
            <a:ext cx="270871" cy="2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541658" y="3452639"/>
            <a:ext cx="443705" cy="4014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756884" y="4186551"/>
            <a:ext cx="394691" cy="3890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8" idx="3"/>
            <a:endCxn id="10" idx="7"/>
          </p:cNvCxnSpPr>
          <p:nvPr/>
        </p:nvCxnSpPr>
        <p:spPr>
          <a:xfrm flipH="1">
            <a:off x="5000768" y="5029027"/>
            <a:ext cx="294303" cy="3301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945633" y="2920072"/>
            <a:ext cx="448852" cy="8347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 idx="5"/>
          </p:cNvCxnSpPr>
          <p:nvPr/>
        </p:nvCxnSpPr>
        <p:spPr>
          <a:xfrm>
            <a:off x="8803264" y="2880526"/>
            <a:ext cx="719119" cy="6643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504101" y="2236572"/>
            <a:ext cx="2138437" cy="461665"/>
          </a:xfrm>
          <a:prstGeom prst="rect">
            <a:avLst/>
          </a:prstGeom>
          <a:noFill/>
        </p:spPr>
        <p:txBody>
          <a:bodyPr wrap="square" rtlCol="0">
            <a:spAutoFit/>
          </a:bodyPr>
          <a:lstStyle/>
          <a:p>
            <a:r>
              <a:rPr lang="en-US" sz="2400" dirty="0"/>
              <a:t>Predecessor(X)</a:t>
            </a:r>
          </a:p>
        </p:txBody>
      </p:sp>
      <p:sp>
        <p:nvSpPr>
          <p:cNvPr id="59" name="Right Arrow 58"/>
          <p:cNvSpPr/>
          <p:nvPr/>
        </p:nvSpPr>
        <p:spPr>
          <a:xfrm rot="1390185">
            <a:off x="5488765" y="2226878"/>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839728" y="5416749"/>
            <a:ext cx="515332" cy="461665"/>
          </a:xfrm>
          <a:prstGeom prst="rect">
            <a:avLst/>
          </a:prstGeom>
          <a:noFill/>
        </p:spPr>
        <p:txBody>
          <a:bodyPr wrap="square" rtlCol="0">
            <a:spAutoFit/>
          </a:bodyPr>
          <a:lstStyle/>
          <a:p>
            <a:pPr algn="r"/>
            <a:r>
              <a:rPr lang="en-US" sz="2400" dirty="0"/>
              <a:t>X</a:t>
            </a:r>
          </a:p>
        </p:txBody>
      </p:sp>
      <p:sp>
        <p:nvSpPr>
          <p:cNvPr id="61" name="TextBox 60"/>
          <p:cNvSpPr txBox="1"/>
          <p:nvPr/>
        </p:nvSpPr>
        <p:spPr>
          <a:xfrm>
            <a:off x="1364806" y="565070"/>
            <a:ext cx="925803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predecessor and successor of a node X in a binary tree, assuming all keys are distinct?   20, 21, 22, 23, 24, 25, 28, 30, 48,50, 55</a:t>
            </a:r>
          </a:p>
        </p:txBody>
      </p:sp>
      <p:sp>
        <p:nvSpPr>
          <p:cNvPr id="33" name="TextBox 32"/>
          <p:cNvSpPr txBox="1"/>
          <p:nvPr/>
        </p:nvSpPr>
        <p:spPr>
          <a:xfrm>
            <a:off x="6016553" y="5968799"/>
            <a:ext cx="1790011" cy="461665"/>
          </a:xfrm>
          <a:prstGeom prst="rect">
            <a:avLst/>
          </a:prstGeom>
          <a:noFill/>
        </p:spPr>
        <p:txBody>
          <a:bodyPr wrap="square" rtlCol="0">
            <a:spAutoFit/>
          </a:bodyPr>
          <a:lstStyle/>
          <a:p>
            <a:r>
              <a:rPr lang="en-US" sz="2400" dirty="0"/>
              <a:t>Successor(X)</a:t>
            </a:r>
          </a:p>
        </p:txBody>
      </p:sp>
      <p:sp>
        <p:nvSpPr>
          <p:cNvPr id="34" name="Right Arrow 33"/>
          <p:cNvSpPr/>
          <p:nvPr/>
        </p:nvSpPr>
        <p:spPr>
          <a:xfrm rot="7963551">
            <a:off x="5737486" y="5930171"/>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1483C2-57B9-4028-AB3C-4F182EB4C610}"/>
              </a:ext>
            </a:extLst>
          </p:cNvPr>
          <p:cNvSpPr/>
          <p:nvPr/>
        </p:nvSpPr>
        <p:spPr>
          <a:xfrm>
            <a:off x="9728564" y="5321994"/>
            <a:ext cx="1997170" cy="923330"/>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A binary tree but not </a:t>
            </a:r>
          </a:p>
          <a:p>
            <a:r>
              <a:rPr lang="en-US" dirty="0">
                <a:solidFill>
                  <a:srgbClr val="0000FF"/>
                </a:solidFill>
                <a:latin typeface="Times New Roman" panose="02020603050405020304" pitchFamily="18" charset="0"/>
                <a:cs typeface="Times New Roman" panose="02020603050405020304" pitchFamily="18" charset="0"/>
              </a:rPr>
              <a:t>a </a:t>
            </a:r>
            <a:r>
              <a:rPr lang="en-US" i="1" dirty="0">
                <a:solidFill>
                  <a:srgbClr val="0000FF"/>
                </a:solidFill>
                <a:latin typeface="Times New Roman" panose="02020603050405020304" pitchFamily="18" charset="0"/>
                <a:cs typeface="Times New Roman" panose="02020603050405020304" pitchFamily="18" charset="0"/>
              </a:rPr>
              <a:t>full binary tree </a:t>
            </a:r>
            <a:endParaRPr lang="en-US" dirty="0">
              <a:solidFill>
                <a:srgbClr val="0000FF"/>
              </a:solidFill>
            </a:endParaRPr>
          </a:p>
        </p:txBody>
      </p:sp>
      <p:pic>
        <p:nvPicPr>
          <p:cNvPr id="31" name="Picture 30" descr="Image result for smiley face images">
            <a:extLst>
              <a:ext uri="{FF2B5EF4-FFF2-40B4-BE49-F238E27FC236}">
                <a16:creationId xmlns:a16="http://schemas.microsoft.com/office/drawing/2014/main" id="{B76A8BF6-EA1A-4AEB-8151-4D04E1078D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582852D-415E-4770-B7DF-033139CAE75E}"/>
              </a:ext>
            </a:extLst>
          </p:cNvPr>
          <p:cNvSpPr txBox="1"/>
          <p:nvPr/>
        </p:nvSpPr>
        <p:spPr>
          <a:xfrm>
            <a:off x="975053" y="3604807"/>
            <a:ext cx="20160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Inorder</a:t>
            </a:r>
            <a:r>
              <a:rPr lang="en-US" sz="2400" dirty="0">
                <a:latin typeface="Times New Roman" panose="02020603050405020304" pitchFamily="18" charset="0"/>
                <a:cs typeface="Times New Roman" panose="02020603050405020304" pitchFamily="18" charset="0"/>
              </a:rPr>
              <a:t> walks: 20 30 50</a:t>
            </a:r>
          </a:p>
        </p:txBody>
      </p:sp>
    </p:spTree>
    <p:extLst>
      <p:ext uri="{BB962C8B-B14F-4D97-AF65-F5344CB8AC3E}">
        <p14:creationId xmlns:p14="http://schemas.microsoft.com/office/powerpoint/2010/main" val="4001713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422" y="2059574"/>
            <a:ext cx="8390427" cy="2334293"/>
          </a:xfrm>
          <a:prstGeom prst="rect">
            <a:avLst/>
          </a:prstGeom>
        </p:spPr>
        <p:txBody>
          <a:bodyPr wrap="square">
            <a:spAutoFit/>
          </a:bodyPr>
          <a:lstStyle/>
          <a:p>
            <a:pPr>
              <a:lnSpc>
                <a:spcPct val="150000"/>
              </a:lnSpc>
            </a:pPr>
            <a:r>
              <a:rPr lang="en-US" sz="2800" dirty="0">
                <a:ea typeface="SimSun" panose="02010600030101010101" pitchFamily="2" charset="-122"/>
                <a:cs typeface="Times New Roman" panose="02020603050405020304" pitchFamily="18" charset="0"/>
              </a:rPr>
              <a:t>Depth-First Search and Breadth-First Search Algorithms</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Viewed as </a:t>
            </a:r>
            <a:r>
              <a:rPr lang="en-US" sz="240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applications of the decrease-by-one technique</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Doing their main job of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visiting vertices and traversing edges of a graph.</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F8788442-3462-4C7D-B4F8-57981575A5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B1B9560-5639-40E2-AB75-24E88A3BC5A9}"/>
              </a:ext>
            </a:extLst>
          </p:cNvPr>
          <p:cNvSpPr/>
          <p:nvPr/>
        </p:nvSpPr>
        <p:spPr>
          <a:xfrm>
            <a:off x="1285187" y="894581"/>
            <a:ext cx="5308889" cy="754694"/>
          </a:xfrm>
          <a:prstGeom prst="rect">
            <a:avLst/>
          </a:prstGeom>
        </p:spPr>
        <p:txBody>
          <a:bodyPr wrap="none">
            <a:spAutoFit/>
          </a:bodyPr>
          <a:lstStyle/>
          <a:p>
            <a:pPr lvl="1">
              <a:lnSpc>
                <a:spcPct val="150000"/>
              </a:lnSpc>
            </a:pPr>
            <a:r>
              <a:rPr lang="en-US" sz="3200" dirty="0">
                <a:solidFill>
                  <a:srgbClr val="C00000"/>
                </a:solidFill>
                <a:ea typeface="SimSun" panose="02010600030101010101" pitchFamily="2" charset="-122"/>
                <a:cs typeface="Times New Roman" panose="02020603050405020304" pitchFamily="18" charset="0"/>
              </a:rPr>
              <a:t>Decrease-by-one technique</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98763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05978B-AA8C-44FD-9CA2-BBA25CFAE78C}"/>
              </a:ext>
            </a:extLst>
          </p:cNvPr>
          <p:cNvSpPr/>
          <p:nvPr/>
        </p:nvSpPr>
        <p:spPr>
          <a:xfrm>
            <a:off x="4228052" y="3213572"/>
            <a:ext cx="3735895" cy="646331"/>
          </a:xfrm>
          <a:prstGeom prst="rect">
            <a:avLst/>
          </a:prstGeom>
        </p:spPr>
        <p:txBody>
          <a:bodyPr wrap="none">
            <a:spAutoFit/>
          </a:bodyPr>
          <a:lstStyle/>
          <a:p>
            <a:r>
              <a:rPr lang="en-US" sz="3600" dirty="0">
                <a:ea typeface="SimSun" panose="02010600030101010101" pitchFamily="2" charset="-122"/>
                <a:cs typeface="Times New Roman" panose="02020603050405020304" pitchFamily="18" charset="0"/>
              </a:rPr>
              <a:t>Depth-First Search </a:t>
            </a:r>
            <a:endParaRPr lang="en-US" sz="3600" dirty="0"/>
          </a:p>
        </p:txBody>
      </p:sp>
      <p:pic>
        <p:nvPicPr>
          <p:cNvPr id="3" name="Picture 2" descr="Image result for smiley face images">
            <a:extLst>
              <a:ext uri="{FF2B5EF4-FFF2-40B4-BE49-F238E27FC236}">
                <a16:creationId xmlns:a16="http://schemas.microsoft.com/office/drawing/2014/main" id="{CEF4FA34-5AC6-4D2F-980E-6A81394D816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45" y="1879859"/>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4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892" y="2117485"/>
            <a:ext cx="8904303" cy="2031325"/>
          </a:xfrm>
          <a:prstGeom prst="rect">
            <a:avLst/>
          </a:prstGeom>
        </p:spPr>
        <p:txBody>
          <a:bodyPr wrap="square">
            <a:spAutoFit/>
          </a:bodyPr>
          <a:lstStyle/>
          <a:p>
            <a:pPr marL="457200" marR="0" indent="-457200">
              <a:spcBef>
                <a:spcPts val="0"/>
              </a:spcBef>
              <a:spcAft>
                <a:spcPts val="1200"/>
              </a:spcAft>
            </a:pPr>
            <a:r>
              <a:rPr lang="en-US" sz="2400" dirty="0">
                <a:solidFill>
                  <a:srgbClr val="0000FF"/>
                </a:solidFill>
                <a:latin typeface="Times New Roman" panose="02020603050405020304" pitchFamily="18" charset="0"/>
                <a:ea typeface="SimSun" panose="02010600030101010101" pitchFamily="2" charset="-122"/>
              </a:rPr>
              <a:t>An undirected graph </a:t>
            </a:r>
            <a:r>
              <a:rPr lang="en-US" sz="2400" dirty="0">
                <a:latin typeface="Times New Roman" panose="02020603050405020304" pitchFamily="18" charset="0"/>
                <a:ea typeface="SimSun" panose="02010600030101010101" pitchFamily="2" charset="-122"/>
              </a:rPr>
              <a:t>G  =   (V, E)  is defined by a pair of two sets: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V  is a finite set of vertices (nodes) and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  is a set of pairs of vertices, called</a:t>
            </a:r>
            <a:r>
              <a:rPr lang="en-US" sz="2400" i="1" dirty="0">
                <a:solidFill>
                  <a:srgbClr val="0000FF"/>
                </a:solidFill>
                <a:latin typeface="Times New Roman" panose="02020603050405020304" pitchFamily="18" charset="0"/>
                <a:ea typeface="SimSun" panose="02010600030101010101" pitchFamily="2" charset="-122"/>
              </a:rPr>
              <a:t> undirected </a:t>
            </a:r>
            <a:r>
              <a:rPr lang="en-US" sz="2400" dirty="0">
                <a:solidFill>
                  <a:srgbClr val="0000FF"/>
                </a:solidFill>
                <a:latin typeface="Times New Roman" panose="02020603050405020304" pitchFamily="18" charset="0"/>
                <a:ea typeface="SimSun" panose="02010600030101010101" pitchFamily="2" charset="-122"/>
              </a:rPr>
              <a:t>ed</a:t>
            </a:r>
            <a:r>
              <a:rPr lang="en-US" sz="2400" i="1" dirty="0">
                <a:solidFill>
                  <a:srgbClr val="0000FF"/>
                </a:solidFill>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edges.</a:t>
            </a:r>
            <a:endParaRPr lang="en-US" sz="2400" dirty="0">
              <a:latin typeface="Courier New" panose="02070309020205020404" pitchFamily="49" charset="0"/>
              <a:ea typeface="SimSun" panose="02010600030101010101" pitchFamily="2" charset="-122"/>
            </a:endParaRPr>
          </a:p>
          <a:p>
            <a:pPr>
              <a:spcAft>
                <a:spcPts val="1200"/>
              </a:spcAft>
            </a:pPr>
            <a:endParaRPr lang="en-US" sz="2400" dirty="0">
              <a:latin typeface="Times New Roman" panose="02020603050405020304" pitchFamily="18"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081252CB-60B0-43BF-96B0-B13FC2A76A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4"/>
            <a:ext cx="586105" cy="425450"/>
          </a:xfrm>
          <a:prstGeom prst="rect">
            <a:avLst/>
          </a:prstGeom>
          <a:noFill/>
        </p:spPr>
      </p:pic>
      <p:sp>
        <p:nvSpPr>
          <p:cNvPr id="3" name="Rectangle 2">
            <a:extLst>
              <a:ext uri="{FF2B5EF4-FFF2-40B4-BE49-F238E27FC236}">
                <a16:creationId xmlns:a16="http://schemas.microsoft.com/office/drawing/2014/main" id="{A12C6416-04BE-4A2C-8884-F2A3736BFC5E}"/>
              </a:ext>
            </a:extLst>
          </p:cNvPr>
          <p:cNvSpPr/>
          <p:nvPr/>
        </p:nvSpPr>
        <p:spPr>
          <a:xfrm>
            <a:off x="1840892" y="791492"/>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1011034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121" y="1333189"/>
            <a:ext cx="9029261" cy="513986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Depth-first search  (DFS):</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is a surprisingly versatile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linear-time procedure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reveals a wealth of information about a graph. </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DFS addresses the most basic question: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What parts of the graph are reachable from a given vertex?</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Consider a given graph, say, in the form of an adjacency list. This representation offers just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one basic operation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Finding the neighbors of a vertex</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With this primitive,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reachability problem </a:t>
            </a:r>
            <a:r>
              <a:rPr lang="en-US" sz="2400" dirty="0">
                <a:latin typeface="Times New Roman" panose="02020603050405020304" pitchFamily="18" charset="0"/>
                <a:ea typeface="SimSun" panose="02010600030101010101" pitchFamily="2" charset="-122"/>
                <a:cs typeface="Times New Roman" panose="02020603050405020304" pitchFamily="18" charset="0"/>
              </a:rPr>
              <a:t>is rather like exploring a labyrinth. </a:t>
            </a:r>
          </a:p>
          <a:p>
            <a:pPr marL="1714500" lvl="3"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As shown in Figure 3.1, clearly it needs to record some intermediate information during exploration.</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C96720FE-9D0A-42D3-8394-75E0F597846D}"/>
              </a:ext>
            </a:extLst>
          </p:cNvPr>
          <p:cNvSpPr/>
          <p:nvPr/>
        </p:nvSpPr>
        <p:spPr>
          <a:xfrm>
            <a:off x="1798888" y="405718"/>
            <a:ext cx="3350404" cy="584775"/>
          </a:xfrm>
          <a:prstGeom prst="rect">
            <a:avLst/>
          </a:prstGeom>
        </p:spPr>
        <p:txBody>
          <a:bodyPr wrap="none">
            <a:spAutoFit/>
          </a:bodyPr>
          <a:lstStyle/>
          <a:p>
            <a:r>
              <a:rPr lang="en-US" sz="3200" dirty="0">
                <a:ea typeface="SimSun" panose="02010600030101010101" pitchFamily="2" charset="-122"/>
                <a:cs typeface="Times New Roman" panose="02020603050405020304" pitchFamily="18" charset="0"/>
              </a:rPr>
              <a:t>Depth-First Search </a:t>
            </a:r>
            <a:endParaRPr lang="en-US" sz="3200" dirty="0"/>
          </a:p>
        </p:txBody>
      </p:sp>
      <p:pic>
        <p:nvPicPr>
          <p:cNvPr id="4" name="Picture 3" descr="Image result for smiley face images">
            <a:extLst>
              <a:ext uri="{FF2B5EF4-FFF2-40B4-BE49-F238E27FC236}">
                <a16:creationId xmlns:a16="http://schemas.microsoft.com/office/drawing/2014/main" id="{8EA265EF-7CC7-46C3-884E-9EA9F03AE8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45" y="1879859"/>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55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1069508"/>
              </p:ext>
            </p:extLst>
          </p:nvPr>
        </p:nvGraphicFramePr>
        <p:xfrm>
          <a:off x="2907338" y="1346981"/>
          <a:ext cx="7276277" cy="5204477"/>
        </p:xfrm>
        <a:graphic>
          <a:graphicData uri="http://schemas.openxmlformats.org/drawingml/2006/table">
            <a:tbl>
              <a:tblPr firstRow="1" firstCol="1" bandRow="1">
                <a:tableStyleId>{5C22544A-7EE6-4342-B048-85BDC9FD1C3A}</a:tableStyleId>
              </a:tblPr>
              <a:tblGrid>
                <a:gridCol w="341687">
                  <a:extLst>
                    <a:ext uri="{9D8B030D-6E8A-4147-A177-3AD203B41FA5}">
                      <a16:colId xmlns:a16="http://schemas.microsoft.com/office/drawing/2014/main" val="20000"/>
                    </a:ext>
                  </a:extLst>
                </a:gridCol>
                <a:gridCol w="330296">
                  <a:extLst>
                    <a:ext uri="{9D8B030D-6E8A-4147-A177-3AD203B41FA5}">
                      <a16:colId xmlns:a16="http://schemas.microsoft.com/office/drawing/2014/main" val="20001"/>
                    </a:ext>
                  </a:extLst>
                </a:gridCol>
                <a:gridCol w="330296">
                  <a:extLst>
                    <a:ext uri="{9D8B030D-6E8A-4147-A177-3AD203B41FA5}">
                      <a16:colId xmlns:a16="http://schemas.microsoft.com/office/drawing/2014/main" val="20002"/>
                    </a:ext>
                  </a:extLst>
                </a:gridCol>
                <a:gridCol w="330296">
                  <a:extLst>
                    <a:ext uri="{9D8B030D-6E8A-4147-A177-3AD203B41FA5}">
                      <a16:colId xmlns:a16="http://schemas.microsoft.com/office/drawing/2014/main" val="20003"/>
                    </a:ext>
                  </a:extLst>
                </a:gridCol>
                <a:gridCol w="330296">
                  <a:extLst>
                    <a:ext uri="{9D8B030D-6E8A-4147-A177-3AD203B41FA5}">
                      <a16:colId xmlns:a16="http://schemas.microsoft.com/office/drawing/2014/main" val="20004"/>
                    </a:ext>
                  </a:extLst>
                </a:gridCol>
                <a:gridCol w="330296">
                  <a:extLst>
                    <a:ext uri="{9D8B030D-6E8A-4147-A177-3AD203B41FA5}">
                      <a16:colId xmlns:a16="http://schemas.microsoft.com/office/drawing/2014/main" val="20005"/>
                    </a:ext>
                  </a:extLst>
                </a:gridCol>
                <a:gridCol w="330296">
                  <a:extLst>
                    <a:ext uri="{9D8B030D-6E8A-4147-A177-3AD203B41FA5}">
                      <a16:colId xmlns:a16="http://schemas.microsoft.com/office/drawing/2014/main" val="20006"/>
                    </a:ext>
                  </a:extLst>
                </a:gridCol>
                <a:gridCol w="330296">
                  <a:extLst>
                    <a:ext uri="{9D8B030D-6E8A-4147-A177-3AD203B41FA5}">
                      <a16:colId xmlns:a16="http://schemas.microsoft.com/office/drawing/2014/main" val="20007"/>
                    </a:ext>
                  </a:extLst>
                </a:gridCol>
                <a:gridCol w="330296">
                  <a:extLst>
                    <a:ext uri="{9D8B030D-6E8A-4147-A177-3AD203B41FA5}">
                      <a16:colId xmlns:a16="http://schemas.microsoft.com/office/drawing/2014/main" val="20008"/>
                    </a:ext>
                  </a:extLst>
                </a:gridCol>
                <a:gridCol w="329483">
                  <a:extLst>
                    <a:ext uri="{9D8B030D-6E8A-4147-A177-3AD203B41FA5}">
                      <a16:colId xmlns:a16="http://schemas.microsoft.com/office/drawing/2014/main" val="20009"/>
                    </a:ext>
                  </a:extLst>
                </a:gridCol>
                <a:gridCol w="329483">
                  <a:extLst>
                    <a:ext uri="{9D8B030D-6E8A-4147-A177-3AD203B41FA5}">
                      <a16:colId xmlns:a16="http://schemas.microsoft.com/office/drawing/2014/main" val="20010"/>
                    </a:ext>
                  </a:extLst>
                </a:gridCol>
                <a:gridCol w="330296">
                  <a:extLst>
                    <a:ext uri="{9D8B030D-6E8A-4147-A177-3AD203B41FA5}">
                      <a16:colId xmlns:a16="http://schemas.microsoft.com/office/drawing/2014/main" val="20011"/>
                    </a:ext>
                  </a:extLst>
                </a:gridCol>
                <a:gridCol w="330296">
                  <a:extLst>
                    <a:ext uri="{9D8B030D-6E8A-4147-A177-3AD203B41FA5}">
                      <a16:colId xmlns:a16="http://schemas.microsoft.com/office/drawing/2014/main" val="20012"/>
                    </a:ext>
                  </a:extLst>
                </a:gridCol>
                <a:gridCol w="330296">
                  <a:extLst>
                    <a:ext uri="{9D8B030D-6E8A-4147-A177-3AD203B41FA5}">
                      <a16:colId xmlns:a16="http://schemas.microsoft.com/office/drawing/2014/main" val="20013"/>
                    </a:ext>
                  </a:extLst>
                </a:gridCol>
                <a:gridCol w="330296">
                  <a:extLst>
                    <a:ext uri="{9D8B030D-6E8A-4147-A177-3AD203B41FA5}">
                      <a16:colId xmlns:a16="http://schemas.microsoft.com/office/drawing/2014/main" val="20014"/>
                    </a:ext>
                  </a:extLst>
                </a:gridCol>
                <a:gridCol w="330296">
                  <a:extLst>
                    <a:ext uri="{9D8B030D-6E8A-4147-A177-3AD203B41FA5}">
                      <a16:colId xmlns:a16="http://schemas.microsoft.com/office/drawing/2014/main" val="20015"/>
                    </a:ext>
                  </a:extLst>
                </a:gridCol>
                <a:gridCol w="330296">
                  <a:extLst>
                    <a:ext uri="{9D8B030D-6E8A-4147-A177-3AD203B41FA5}">
                      <a16:colId xmlns:a16="http://schemas.microsoft.com/office/drawing/2014/main" val="20016"/>
                    </a:ext>
                  </a:extLst>
                </a:gridCol>
                <a:gridCol w="330296">
                  <a:extLst>
                    <a:ext uri="{9D8B030D-6E8A-4147-A177-3AD203B41FA5}">
                      <a16:colId xmlns:a16="http://schemas.microsoft.com/office/drawing/2014/main" val="20017"/>
                    </a:ext>
                  </a:extLst>
                </a:gridCol>
                <a:gridCol w="330296">
                  <a:extLst>
                    <a:ext uri="{9D8B030D-6E8A-4147-A177-3AD203B41FA5}">
                      <a16:colId xmlns:a16="http://schemas.microsoft.com/office/drawing/2014/main" val="20018"/>
                    </a:ext>
                  </a:extLst>
                </a:gridCol>
                <a:gridCol w="330296">
                  <a:extLst>
                    <a:ext uri="{9D8B030D-6E8A-4147-A177-3AD203B41FA5}">
                      <a16:colId xmlns:a16="http://schemas.microsoft.com/office/drawing/2014/main" val="20019"/>
                    </a:ext>
                  </a:extLst>
                </a:gridCol>
                <a:gridCol w="330296">
                  <a:extLst>
                    <a:ext uri="{9D8B030D-6E8A-4147-A177-3AD203B41FA5}">
                      <a16:colId xmlns:a16="http://schemas.microsoft.com/office/drawing/2014/main" val="20020"/>
                    </a:ext>
                  </a:extLst>
                </a:gridCol>
                <a:gridCol w="330296">
                  <a:extLst>
                    <a:ext uri="{9D8B030D-6E8A-4147-A177-3AD203B41FA5}">
                      <a16:colId xmlns:a16="http://schemas.microsoft.com/office/drawing/2014/main" val="20021"/>
                    </a:ext>
                  </a:extLst>
                </a:gridCol>
              </a:tblGrid>
              <a:tr h="408264">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L</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0"/>
                  </a:ext>
                </a:extLst>
              </a:tr>
              <a:tr h="374242">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K</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1"/>
                  </a:ext>
                </a:extLst>
              </a:tr>
              <a:tr h="408264">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F</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2"/>
                  </a:ext>
                </a:extLst>
              </a:tr>
              <a:tr h="408264">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B</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M</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H</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3"/>
                  </a:ext>
                </a:extLst>
              </a:tr>
              <a:tr h="408264">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4"/>
                  </a:ext>
                </a:extLst>
              </a:tr>
              <a:tr h="408264">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5"/>
                  </a:ext>
                </a:extLst>
              </a:tr>
              <a:tr h="374242">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6"/>
                  </a:ext>
                </a:extLst>
              </a:tr>
              <a:tr h="408264">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E</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just">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G</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7"/>
                  </a:ext>
                </a:extLst>
              </a:tr>
              <a:tr h="408264">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J</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8"/>
                  </a:ext>
                </a:extLst>
              </a:tr>
              <a:tr h="408264">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9"/>
                  </a:ext>
                </a:extLst>
              </a:tr>
              <a:tr h="408264">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10"/>
                  </a:ext>
                </a:extLst>
              </a:tr>
              <a:tr h="408264">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11"/>
                  </a:ext>
                </a:extLst>
              </a:tr>
              <a:tr h="373353">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I</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A</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12"/>
                  </a:ext>
                </a:extLst>
              </a:tr>
            </a:tbl>
          </a:graphicData>
        </a:graphic>
      </p:graphicFrame>
      <p:cxnSp>
        <p:nvCxnSpPr>
          <p:cNvPr id="3" name="Straight Connector 2"/>
          <p:cNvCxnSpPr/>
          <p:nvPr/>
        </p:nvCxnSpPr>
        <p:spPr>
          <a:xfrm>
            <a:off x="2914888" y="1739555"/>
            <a:ext cx="6941998" cy="19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898850" y="4163719"/>
            <a:ext cx="34862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900709" y="4971258"/>
            <a:ext cx="348740" cy="2754"/>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3228321" y="2523337"/>
            <a:ext cx="2992987" cy="11589"/>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3899848" y="2541141"/>
            <a:ext cx="0" cy="1630801"/>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247476" y="2552392"/>
            <a:ext cx="0" cy="1610725"/>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4214370" y="2949466"/>
            <a:ext cx="717383" cy="10703"/>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244173" y="6194096"/>
            <a:ext cx="1318362" cy="4635"/>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899598" y="2951987"/>
            <a:ext cx="0" cy="365934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53633" y="4562312"/>
            <a:ext cx="6655" cy="1647943"/>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221201" y="6203075"/>
            <a:ext cx="347662"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3227080" y="4565801"/>
            <a:ext cx="1346282" cy="623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569945" y="2968922"/>
            <a:ext cx="3341" cy="3262894"/>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897236" y="2945242"/>
            <a:ext cx="3015" cy="326067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11279" y="2116607"/>
            <a:ext cx="0" cy="368104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536739" y="2529131"/>
            <a:ext cx="10904" cy="371186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839618" y="2129478"/>
            <a:ext cx="9850" cy="40809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44237" y="2532015"/>
            <a:ext cx="1660977" cy="62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6542316" y="3761241"/>
            <a:ext cx="1970157" cy="78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520946" y="3339201"/>
            <a:ext cx="3493" cy="45626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a:off x="6874483" y="2515099"/>
            <a:ext cx="305" cy="84092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45106" y="2944568"/>
            <a:ext cx="1338702"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7542010" y="2928317"/>
            <a:ext cx="0" cy="4431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05214" y="2939738"/>
            <a:ext cx="0" cy="4431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865590" y="3364596"/>
            <a:ext cx="0" cy="39204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7999" y="4127098"/>
            <a:ext cx="1997110" cy="1607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526566" y="4558063"/>
            <a:ext cx="0" cy="41434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855869" y="5347409"/>
            <a:ext cx="11895" cy="8648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58102" y="5776237"/>
            <a:ext cx="138792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529477" y="5785062"/>
            <a:ext cx="0" cy="76328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02366" y="2533065"/>
            <a:ext cx="66394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194042" y="2536972"/>
            <a:ext cx="7884" cy="36723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212094" y="6201130"/>
            <a:ext cx="600680" cy="247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9524611" y="4575243"/>
            <a:ext cx="4340" cy="131041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9513651" y="2940340"/>
            <a:ext cx="661476" cy="773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15827" y="1342357"/>
            <a:ext cx="7259300" cy="92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887888" y="6563427"/>
            <a:ext cx="7284766" cy="725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887888" y="1339198"/>
            <a:ext cx="10962" cy="52709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175127" y="1346981"/>
            <a:ext cx="0" cy="527287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2" name="Rectangle 60"/>
          <p:cNvSpPr>
            <a:spLocks noChangeArrowheads="1"/>
          </p:cNvSpPr>
          <p:nvPr/>
        </p:nvSpPr>
        <p:spPr bwMode="auto">
          <a:xfrm>
            <a:off x="1551646" y="583554"/>
            <a:ext cx="83394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Figure 3.1:  Exploring a graph is rather like navigating a maze</a:t>
            </a:r>
            <a:r>
              <a:rPr kumimoji="0" lang="en-US" altLang="en-US"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p:txBody>
      </p:sp>
      <p:sp>
        <p:nvSpPr>
          <p:cNvPr id="63" name="Rectangle 61"/>
          <p:cNvSpPr>
            <a:spLocks noChangeArrowheads="1"/>
          </p:cNvSpPr>
          <p:nvPr/>
        </p:nvSpPr>
        <p:spPr bwMode="auto">
          <a:xfrm>
            <a:off x="3255963" y="2378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2"/>
          <p:cNvSpPr>
            <a:spLocks noChangeArrowheads="1"/>
          </p:cNvSpPr>
          <p:nvPr/>
        </p:nvSpPr>
        <p:spPr bwMode="auto">
          <a:xfrm>
            <a:off x="3255963" y="2378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8" name="Straight Connector 127"/>
          <p:cNvCxnSpPr/>
          <p:nvPr/>
        </p:nvCxnSpPr>
        <p:spPr>
          <a:xfrm>
            <a:off x="2924315" y="2117688"/>
            <a:ext cx="7259300" cy="92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208850" y="3366101"/>
            <a:ext cx="66394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513651" y="3768062"/>
            <a:ext cx="661476" cy="773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9197922" y="4145952"/>
            <a:ext cx="66394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9511178" y="4548514"/>
            <a:ext cx="661476" cy="773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9832411" y="4920339"/>
            <a:ext cx="4340" cy="131041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cxnSpLocks/>
          </p:cNvCxnSpPr>
          <p:nvPr/>
        </p:nvCxnSpPr>
        <p:spPr>
          <a:xfrm>
            <a:off x="6540318" y="4545111"/>
            <a:ext cx="2004085" cy="530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p:cNvCxnSpPr>
          <p:nvPr/>
        </p:nvCxnSpPr>
        <p:spPr>
          <a:xfrm flipV="1">
            <a:off x="6542405" y="4967757"/>
            <a:ext cx="1970068" cy="603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840027" y="5377078"/>
            <a:ext cx="1997110" cy="1607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cxnSpLocks/>
          </p:cNvCxnSpPr>
          <p:nvPr/>
        </p:nvCxnSpPr>
        <p:spPr>
          <a:xfrm flipV="1">
            <a:off x="6848271" y="6185559"/>
            <a:ext cx="1356943" cy="918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554726" y="2548833"/>
            <a:ext cx="3015" cy="326067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223356" y="2969524"/>
            <a:ext cx="3015" cy="326067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p:cNvCxnSpPr>
          <p:nvPr/>
        </p:nvCxnSpPr>
        <p:spPr>
          <a:xfrm flipV="1">
            <a:off x="4235893" y="3761724"/>
            <a:ext cx="665862" cy="10702"/>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70" name="Straight Connector 169"/>
          <p:cNvCxnSpPr/>
          <p:nvPr/>
        </p:nvCxnSpPr>
        <p:spPr>
          <a:xfrm flipV="1">
            <a:off x="3899848" y="3353178"/>
            <a:ext cx="717383" cy="10703"/>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71" name="Straight Connector 170"/>
          <p:cNvCxnSpPr>
            <a:cxnSpLocks/>
          </p:cNvCxnSpPr>
          <p:nvPr/>
        </p:nvCxnSpPr>
        <p:spPr>
          <a:xfrm>
            <a:off x="3883965" y="4135536"/>
            <a:ext cx="714699" cy="1"/>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77" name="Straight Connector 176"/>
          <p:cNvCxnSpPr/>
          <p:nvPr/>
        </p:nvCxnSpPr>
        <p:spPr>
          <a:xfrm flipH="1">
            <a:off x="4218800" y="4989517"/>
            <a:ext cx="11539" cy="162376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81" name="Straight Connector 180"/>
          <p:cNvCxnSpPr/>
          <p:nvPr/>
        </p:nvCxnSpPr>
        <p:spPr>
          <a:xfrm flipH="1">
            <a:off x="3897539" y="4988737"/>
            <a:ext cx="12848" cy="1612266"/>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85" name="Straight Connector 184"/>
          <p:cNvCxnSpPr/>
          <p:nvPr/>
        </p:nvCxnSpPr>
        <p:spPr>
          <a:xfrm>
            <a:off x="2896034" y="5781126"/>
            <a:ext cx="347662"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86" name="Straight Connector 185"/>
          <p:cNvCxnSpPr/>
          <p:nvPr/>
        </p:nvCxnSpPr>
        <p:spPr>
          <a:xfrm>
            <a:off x="3227409" y="5374001"/>
            <a:ext cx="347662"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87" name="Straight Connector 186"/>
          <p:cNvCxnSpPr/>
          <p:nvPr/>
        </p:nvCxnSpPr>
        <p:spPr>
          <a:xfrm>
            <a:off x="2906667" y="4961236"/>
            <a:ext cx="347662"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pic>
        <p:nvPicPr>
          <p:cNvPr id="68" name="Picture 67" descr="Image result for smiley face images">
            <a:extLst>
              <a:ext uri="{FF2B5EF4-FFF2-40B4-BE49-F238E27FC236}">
                <a16:creationId xmlns:a16="http://schemas.microsoft.com/office/drawing/2014/main" id="{A6F80A9B-79A4-43A0-AED2-6D41B845DB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45" y="1879859"/>
            <a:ext cx="699135" cy="473495"/>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Straight Connector 68">
            <a:extLst>
              <a:ext uri="{FF2B5EF4-FFF2-40B4-BE49-F238E27FC236}">
                <a16:creationId xmlns:a16="http://schemas.microsoft.com/office/drawing/2014/main" id="{FF877958-2F32-4076-80A5-C9D200E73945}"/>
              </a:ext>
            </a:extLst>
          </p:cNvPr>
          <p:cNvCxnSpPr>
            <a:cxnSpLocks/>
          </p:cNvCxnSpPr>
          <p:nvPr/>
        </p:nvCxnSpPr>
        <p:spPr>
          <a:xfrm>
            <a:off x="7207284" y="2948074"/>
            <a:ext cx="0" cy="80051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028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67786" y="1850122"/>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D</a:t>
            </a:r>
            <a:endParaRPr lang="en-US" sz="2400" dirty="0">
              <a:effectLst/>
              <a:latin typeface="Courier New" panose="02070309020205020404" pitchFamily="49" charset="0"/>
              <a:ea typeface="SimSun" panose="02010600030101010101" pitchFamily="2" charset="-122"/>
            </a:endParaRPr>
          </a:p>
        </p:txBody>
      </p:sp>
      <p:sp>
        <p:nvSpPr>
          <p:cNvPr id="3" name="Oval 2"/>
          <p:cNvSpPr/>
          <p:nvPr/>
        </p:nvSpPr>
        <p:spPr>
          <a:xfrm>
            <a:off x="4337901" y="1850122"/>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A</a:t>
            </a:r>
            <a:endParaRPr lang="en-US" sz="2400" dirty="0">
              <a:effectLst/>
              <a:latin typeface="Courier New" panose="02070309020205020404" pitchFamily="49" charset="0"/>
              <a:ea typeface="SimSun" panose="02010600030101010101" pitchFamily="2" charset="-122"/>
            </a:endParaRPr>
          </a:p>
        </p:txBody>
      </p:sp>
      <p:sp>
        <p:nvSpPr>
          <p:cNvPr id="4" name="Oval 3"/>
          <p:cNvSpPr/>
          <p:nvPr/>
        </p:nvSpPr>
        <p:spPr>
          <a:xfrm>
            <a:off x="5960883" y="1850122"/>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B</a:t>
            </a:r>
            <a:endParaRPr lang="en-US" sz="2400" dirty="0">
              <a:effectLst/>
              <a:latin typeface="Courier New" panose="02070309020205020404" pitchFamily="49" charset="0"/>
              <a:ea typeface="SimSun" panose="02010600030101010101" pitchFamily="2" charset="-122"/>
            </a:endParaRPr>
          </a:p>
        </p:txBody>
      </p:sp>
      <p:sp>
        <p:nvSpPr>
          <p:cNvPr id="5" name="Oval 4"/>
          <p:cNvSpPr/>
          <p:nvPr/>
        </p:nvSpPr>
        <p:spPr>
          <a:xfrm>
            <a:off x="7630998" y="1840695"/>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E</a:t>
            </a:r>
            <a:endParaRPr lang="en-US" sz="2400" dirty="0">
              <a:effectLst/>
              <a:latin typeface="Courier New" panose="02070309020205020404" pitchFamily="49" charset="0"/>
              <a:ea typeface="SimSun" panose="02010600030101010101" pitchFamily="2" charset="-122"/>
            </a:endParaRPr>
          </a:p>
        </p:txBody>
      </p:sp>
      <p:sp>
        <p:nvSpPr>
          <p:cNvPr id="6" name="Oval 5"/>
          <p:cNvSpPr/>
          <p:nvPr/>
        </p:nvSpPr>
        <p:spPr>
          <a:xfrm>
            <a:off x="1348129" y="3520238"/>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G</a:t>
            </a:r>
            <a:endParaRPr lang="en-US" sz="2400" dirty="0">
              <a:effectLst/>
              <a:latin typeface="Courier New" panose="02070309020205020404" pitchFamily="49" charset="0"/>
              <a:ea typeface="SimSun" panose="02010600030101010101" pitchFamily="2" charset="-122"/>
            </a:endParaRPr>
          </a:p>
        </p:txBody>
      </p:sp>
      <p:sp>
        <p:nvSpPr>
          <p:cNvPr id="7" name="Oval 6"/>
          <p:cNvSpPr/>
          <p:nvPr/>
        </p:nvSpPr>
        <p:spPr>
          <a:xfrm>
            <a:off x="2667785" y="3520238"/>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H</a:t>
            </a:r>
            <a:endParaRPr lang="en-US" sz="2400" dirty="0">
              <a:effectLst/>
              <a:latin typeface="Courier New" panose="02070309020205020404" pitchFamily="49" charset="0"/>
              <a:ea typeface="SimSun" panose="02010600030101010101" pitchFamily="2" charset="-122"/>
            </a:endParaRPr>
          </a:p>
        </p:txBody>
      </p:sp>
      <p:sp>
        <p:nvSpPr>
          <p:cNvPr id="8" name="Oval 7"/>
          <p:cNvSpPr/>
          <p:nvPr/>
        </p:nvSpPr>
        <p:spPr>
          <a:xfrm>
            <a:off x="4332993" y="3520238"/>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C</a:t>
            </a:r>
            <a:endParaRPr lang="en-US" sz="2400" dirty="0">
              <a:effectLst/>
              <a:latin typeface="Courier New" panose="02070309020205020404" pitchFamily="49" charset="0"/>
              <a:ea typeface="SimSun" panose="02010600030101010101" pitchFamily="2" charset="-122"/>
            </a:endParaRPr>
          </a:p>
        </p:txBody>
      </p:sp>
      <p:sp>
        <p:nvSpPr>
          <p:cNvPr id="9" name="Oval 8"/>
          <p:cNvSpPr/>
          <p:nvPr/>
        </p:nvSpPr>
        <p:spPr>
          <a:xfrm>
            <a:off x="5955975" y="3520238"/>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F</a:t>
            </a:r>
            <a:endParaRPr lang="en-US" sz="2400" dirty="0">
              <a:effectLst/>
              <a:latin typeface="Courier New" panose="02070309020205020404" pitchFamily="49" charset="0"/>
              <a:ea typeface="SimSun" panose="02010600030101010101" pitchFamily="2" charset="-122"/>
            </a:endParaRPr>
          </a:p>
        </p:txBody>
      </p:sp>
      <p:sp>
        <p:nvSpPr>
          <p:cNvPr id="10" name="Oval 9"/>
          <p:cNvSpPr/>
          <p:nvPr/>
        </p:nvSpPr>
        <p:spPr>
          <a:xfrm>
            <a:off x="7630998" y="3455823"/>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I</a:t>
            </a:r>
            <a:endParaRPr lang="en-US" sz="2400" dirty="0">
              <a:effectLst/>
              <a:latin typeface="Courier New" panose="02070309020205020404" pitchFamily="49" charset="0"/>
              <a:ea typeface="SimSun" panose="02010600030101010101" pitchFamily="2" charset="-122"/>
            </a:endParaRPr>
          </a:p>
        </p:txBody>
      </p:sp>
      <p:sp>
        <p:nvSpPr>
          <p:cNvPr id="11" name="Oval 10"/>
          <p:cNvSpPr/>
          <p:nvPr/>
        </p:nvSpPr>
        <p:spPr>
          <a:xfrm>
            <a:off x="9000241" y="3455823"/>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J</a:t>
            </a:r>
            <a:endParaRPr lang="en-US" sz="2400" dirty="0">
              <a:effectLst/>
              <a:latin typeface="Courier New" panose="02070309020205020404" pitchFamily="49" charset="0"/>
              <a:ea typeface="SimSun" panose="02010600030101010101" pitchFamily="2" charset="-122"/>
            </a:endParaRPr>
          </a:p>
        </p:txBody>
      </p:sp>
      <p:cxnSp>
        <p:nvCxnSpPr>
          <p:cNvPr id="12" name="Straight Connector 11"/>
          <p:cNvCxnSpPr>
            <a:endCxn id="6" idx="7"/>
          </p:cNvCxnSpPr>
          <p:nvPr/>
        </p:nvCxnSpPr>
        <p:spPr>
          <a:xfrm flipH="1">
            <a:off x="1857561" y="2384982"/>
            <a:ext cx="1108039" cy="1213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 idx="4"/>
            <a:endCxn id="7" idx="0"/>
          </p:cNvCxnSpPr>
          <p:nvPr/>
        </p:nvCxnSpPr>
        <p:spPr>
          <a:xfrm flipH="1">
            <a:off x="2966204" y="2384982"/>
            <a:ext cx="1" cy="1135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2"/>
            <a:endCxn id="6" idx="6"/>
          </p:cNvCxnSpPr>
          <p:nvPr/>
        </p:nvCxnSpPr>
        <p:spPr>
          <a:xfrm flipH="1">
            <a:off x="1944966" y="3787668"/>
            <a:ext cx="7228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2"/>
          </p:cNvCxnSpPr>
          <p:nvPr/>
        </p:nvCxnSpPr>
        <p:spPr>
          <a:xfrm flipH="1">
            <a:off x="4934739" y="3781383"/>
            <a:ext cx="10212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645189" y="2384982"/>
            <a:ext cx="1" cy="1135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270429" y="2384982"/>
            <a:ext cx="1" cy="1135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922134" y="2350752"/>
            <a:ext cx="1" cy="1135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1" idx="0"/>
          </p:cNvCxnSpPr>
          <p:nvPr/>
        </p:nvCxnSpPr>
        <p:spPr>
          <a:xfrm>
            <a:off x="7918289" y="2344584"/>
            <a:ext cx="1382825" cy="11112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p:cNvCxnSpPr>
          <p:nvPr/>
        </p:nvCxnSpPr>
        <p:spPr>
          <a:xfrm flipH="1" flipV="1">
            <a:off x="8227836" y="3708776"/>
            <a:ext cx="772405" cy="8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934739" y="2117552"/>
            <a:ext cx="10212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3" idx="2"/>
          </p:cNvCxnSpPr>
          <p:nvPr/>
        </p:nvCxnSpPr>
        <p:spPr>
          <a:xfrm flipH="1" flipV="1">
            <a:off x="3264622" y="2108125"/>
            <a:ext cx="1073279" cy="9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557719" y="2117552"/>
            <a:ext cx="1073279" cy="9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332605" y="4530477"/>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K</a:t>
            </a:r>
            <a:endParaRPr lang="en-US" sz="2400" dirty="0">
              <a:effectLst/>
              <a:latin typeface="Courier New" panose="02070309020205020404" pitchFamily="49" charset="0"/>
              <a:ea typeface="SimSun" panose="02010600030101010101" pitchFamily="2" charset="-122"/>
            </a:endParaRPr>
          </a:p>
        </p:txBody>
      </p:sp>
      <p:sp>
        <p:nvSpPr>
          <p:cNvPr id="34" name="Oval 33"/>
          <p:cNvSpPr/>
          <p:nvPr/>
        </p:nvSpPr>
        <p:spPr>
          <a:xfrm>
            <a:off x="5955975" y="4466060"/>
            <a:ext cx="586615" cy="586707"/>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L</a:t>
            </a:r>
            <a:endParaRPr lang="en-US" sz="2400" dirty="0">
              <a:effectLst/>
              <a:latin typeface="Courier New" panose="02070309020205020404" pitchFamily="49" charset="0"/>
              <a:ea typeface="SimSun" panose="02010600030101010101" pitchFamily="2" charset="-122"/>
            </a:endParaRPr>
          </a:p>
        </p:txBody>
      </p:sp>
      <p:cxnSp>
        <p:nvCxnSpPr>
          <p:cNvPr id="35" name="Straight Connector 34"/>
          <p:cNvCxnSpPr/>
          <p:nvPr/>
        </p:nvCxnSpPr>
        <p:spPr>
          <a:xfrm flipH="1">
            <a:off x="4934739" y="4771645"/>
            <a:ext cx="10212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FDCA9-BA14-42E0-8443-45BD70E3C4A8}"/>
              </a:ext>
            </a:extLst>
          </p:cNvPr>
          <p:cNvSpPr txBox="1"/>
          <p:nvPr/>
        </p:nvSpPr>
        <p:spPr>
          <a:xfrm>
            <a:off x="1431636" y="5718928"/>
            <a:ext cx="8650617"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 terms of reachability, this graph is equivalent to the given maze in Figure 3.1.</a:t>
            </a:r>
          </a:p>
        </p:txBody>
      </p:sp>
      <p:pic>
        <p:nvPicPr>
          <p:cNvPr id="31" name="Picture 30" descr="Image result for smiley face images">
            <a:extLst>
              <a:ext uri="{FF2B5EF4-FFF2-40B4-BE49-F238E27FC236}">
                <a16:creationId xmlns:a16="http://schemas.microsoft.com/office/drawing/2014/main" id="{2BDBD1FF-EF90-421C-9E87-E6806A13A2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501" y="1246055"/>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D6EBF4D1-8890-4BE4-BB88-5FD86DDDB765}"/>
              </a:ext>
            </a:extLst>
          </p:cNvPr>
          <p:cNvSpPr/>
          <p:nvPr/>
        </p:nvSpPr>
        <p:spPr>
          <a:xfrm>
            <a:off x="5243961" y="2649831"/>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M</a:t>
            </a:r>
            <a:endParaRPr lang="en-US" sz="2400" dirty="0">
              <a:effectLst/>
              <a:latin typeface="Courier New" panose="02070309020205020404" pitchFamily="49" charset="0"/>
              <a:ea typeface="SimSun" panose="02010600030101010101" pitchFamily="2" charset="-122"/>
            </a:endParaRPr>
          </a:p>
        </p:txBody>
      </p:sp>
      <p:cxnSp>
        <p:nvCxnSpPr>
          <p:cNvPr id="37" name="Straight Connector 36">
            <a:extLst>
              <a:ext uri="{FF2B5EF4-FFF2-40B4-BE49-F238E27FC236}">
                <a16:creationId xmlns:a16="http://schemas.microsoft.com/office/drawing/2014/main" id="{4D2E59BB-C15B-4375-BB18-246267C9B169}"/>
              </a:ext>
            </a:extLst>
          </p:cNvPr>
          <p:cNvCxnSpPr>
            <a:cxnSpLocks/>
            <a:stCxn id="36" idx="5"/>
          </p:cNvCxnSpPr>
          <p:nvPr/>
        </p:nvCxnSpPr>
        <p:spPr>
          <a:xfrm>
            <a:off x="5757582" y="3095633"/>
            <a:ext cx="300486" cy="5185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FEE5A1-4428-45DA-BDED-386577836216}"/>
              </a:ext>
            </a:extLst>
          </p:cNvPr>
          <p:cNvCxnSpPr>
            <a:cxnSpLocks/>
            <a:endCxn id="8" idx="7"/>
          </p:cNvCxnSpPr>
          <p:nvPr/>
        </p:nvCxnSpPr>
        <p:spPr>
          <a:xfrm flipH="1">
            <a:off x="4846614" y="3091519"/>
            <a:ext cx="516712" cy="5052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07AA294-B91F-4990-ABAC-2548CBC34364}"/>
              </a:ext>
            </a:extLst>
          </p:cNvPr>
          <p:cNvSpPr/>
          <p:nvPr/>
        </p:nvSpPr>
        <p:spPr>
          <a:xfrm>
            <a:off x="1449163" y="648362"/>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31319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796" y="1397430"/>
            <a:ext cx="8750408" cy="4873129"/>
          </a:xfrm>
          <a:prstGeom prst="rect">
            <a:avLst/>
          </a:prstGeom>
        </p:spPr>
        <p:txBody>
          <a:bodyPr wrap="square">
            <a:spAutoFit/>
          </a:bodyPr>
          <a:lstStyle/>
          <a:p>
            <a:pPr>
              <a:spcAft>
                <a:spcPts val="800"/>
              </a:spcAft>
            </a:pPr>
            <a:r>
              <a:rPr lang="en-US" sz="2400" dirty="0">
                <a:latin typeface="Times New Roman" panose="02020603050405020304" pitchFamily="18" charset="0"/>
                <a:ea typeface="SimSun" panose="02010600030101010101" pitchFamily="2" charset="-122"/>
              </a:rPr>
              <a:t>During DFS exploration for any graph traversal, </a:t>
            </a:r>
          </a:p>
          <a:p>
            <a:pPr marL="800100" lvl="1" indent="-342900">
              <a:spcAft>
                <a:spcPts val="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Boolean variable</a:t>
            </a:r>
            <a:r>
              <a:rPr lang="en-US" sz="2400" dirty="0">
                <a:latin typeface="Times New Roman" panose="02020603050405020304" pitchFamily="18" charset="0"/>
                <a:ea typeface="SimSun" panose="02010600030101010101" pitchFamily="2" charset="-122"/>
              </a:rPr>
              <a:t> : </a:t>
            </a:r>
          </a:p>
          <a:p>
            <a:pPr marL="1257300" lvl="2" indent="-342900">
              <a:spcAft>
                <a:spcPts val="8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mark for each vertex after visited, </a:t>
            </a:r>
          </a:p>
          <a:p>
            <a:pPr marL="1714500" lvl="3" indent="-342900">
              <a:spcAft>
                <a:spcPts val="8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by maintaining a Boolean variable for indicating </a:t>
            </a:r>
            <a:r>
              <a:rPr lang="en-US" sz="2400" dirty="0">
                <a:solidFill>
                  <a:srgbClr val="0000FF"/>
                </a:solidFill>
                <a:latin typeface="Times New Roman" panose="02020603050405020304" pitchFamily="18" charset="0"/>
                <a:ea typeface="SimSun" panose="02010600030101010101" pitchFamily="2" charset="-122"/>
              </a:rPr>
              <a:t>whether a vertex has been visited</a:t>
            </a:r>
            <a:r>
              <a:rPr lang="en-US" sz="2400" dirty="0">
                <a:latin typeface="Times New Roman" panose="02020603050405020304" pitchFamily="18" charset="0"/>
                <a:ea typeface="SimSun" panose="02010600030101010101" pitchFamily="2" charset="-122"/>
              </a:rPr>
              <a:t> already. </a:t>
            </a:r>
          </a:p>
          <a:p>
            <a:pPr marL="800100" lvl="1" indent="-342900">
              <a:spcAft>
                <a:spcPts val="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Stack</a:t>
            </a:r>
            <a:r>
              <a:rPr lang="en-US" sz="2400" dirty="0">
                <a:latin typeface="Times New Roman" panose="02020603050405020304" pitchFamily="18" charset="0"/>
                <a:ea typeface="SimSun" panose="02010600030101010101" pitchFamily="2" charset="-122"/>
              </a:rPr>
              <a:t> : </a:t>
            </a:r>
          </a:p>
          <a:p>
            <a:pPr marL="1257300" lvl="2" indent="-342900">
              <a:spcAft>
                <a:spcPts val="8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need a </a:t>
            </a:r>
            <a:r>
              <a:rPr lang="en-US" sz="2400" dirty="0">
                <a:solidFill>
                  <a:srgbClr val="0000FF"/>
                </a:solidFill>
                <a:latin typeface="Times New Roman" panose="02020603050405020304" pitchFamily="18" charset="0"/>
                <a:ea typeface="SimSun" panose="02010600030101010101" pitchFamily="2" charset="-122"/>
              </a:rPr>
              <a:t>stack</a:t>
            </a:r>
            <a:r>
              <a:rPr lang="en-US" sz="2400" dirty="0">
                <a:latin typeface="Times New Roman" panose="02020603050405020304" pitchFamily="18" charset="0"/>
                <a:ea typeface="SimSun" panose="02010600030101010101" pitchFamily="2" charset="-122"/>
              </a:rPr>
              <a:t> with two primitive operations: </a:t>
            </a:r>
          </a:p>
          <a:p>
            <a:pPr marL="1714500" lvl="3" indent="-342900">
              <a:spcAft>
                <a:spcPts val="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push </a:t>
            </a:r>
            <a:r>
              <a:rPr lang="en-US" sz="2400" dirty="0">
                <a:latin typeface="Times New Roman" panose="02020603050405020304" pitchFamily="18" charset="0"/>
                <a:ea typeface="SimSun" panose="02010600030101010101" pitchFamily="2" charset="-122"/>
              </a:rPr>
              <a:t>the new vertex (i.e., unwind to get to a new junction), and</a:t>
            </a:r>
          </a:p>
          <a:p>
            <a:pPr marL="1714500" lvl="3" indent="-342900">
              <a:spcAft>
                <a:spcPts val="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pop</a:t>
            </a:r>
            <a:r>
              <a:rPr lang="en-US" sz="2400" dirty="0">
                <a:latin typeface="Times New Roman" panose="02020603050405020304" pitchFamily="18" charset="0"/>
                <a:ea typeface="SimSun" panose="02010600030101010101" pitchFamily="2" charset="-122"/>
              </a:rPr>
              <a:t> the stack (i.e., rewind to return to the previous junction).</a:t>
            </a:r>
            <a:endParaRPr lang="en-US" sz="2400" dirty="0">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0F08D815-B9D7-4525-8411-3DF6F3D057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850" y="139743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F908296-DACD-4B7F-AFD2-822B8B67FE28}"/>
              </a:ext>
            </a:extLst>
          </p:cNvPr>
          <p:cNvSpPr/>
          <p:nvPr/>
        </p:nvSpPr>
        <p:spPr>
          <a:xfrm>
            <a:off x="1429433" y="420203"/>
            <a:ext cx="3350404" cy="584775"/>
          </a:xfrm>
          <a:prstGeom prst="rect">
            <a:avLst/>
          </a:prstGeom>
        </p:spPr>
        <p:txBody>
          <a:bodyPr wrap="none">
            <a:spAutoFit/>
          </a:bodyPr>
          <a:lstStyle/>
          <a:p>
            <a:r>
              <a:rPr lang="en-US" sz="3200" dirty="0">
                <a:ea typeface="SimSun" panose="02010600030101010101" pitchFamily="2" charset="-122"/>
                <a:cs typeface="Times New Roman" panose="02020603050405020304" pitchFamily="18" charset="0"/>
              </a:rPr>
              <a:t>Depth-First Search </a:t>
            </a:r>
            <a:endParaRPr lang="en-US" sz="3200" dirty="0"/>
          </a:p>
        </p:txBody>
      </p:sp>
    </p:spTree>
    <p:extLst>
      <p:ext uri="{BB962C8B-B14F-4D97-AF65-F5344CB8AC3E}">
        <p14:creationId xmlns:p14="http://schemas.microsoft.com/office/powerpoint/2010/main" val="2196217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1327" y="1241957"/>
            <a:ext cx="9394382" cy="4939814"/>
          </a:xfrm>
          <a:prstGeom prst="rect">
            <a:avLst/>
          </a:prstGeom>
        </p:spPr>
        <p:txBody>
          <a:bodyPr wrap="square">
            <a:spAutoFit/>
          </a:bodyPr>
          <a:lstStyle/>
          <a:p>
            <a:pPr>
              <a:spcBef>
                <a:spcPts val="600"/>
              </a:spcBef>
            </a:pPr>
            <a:r>
              <a:rPr lang="en-US" sz="2000" dirty="0">
                <a:latin typeface="Times New Roman" panose="02020603050405020304" pitchFamily="18" charset="0"/>
                <a:ea typeface="SimSun" panose="02010600030101010101" pitchFamily="2" charset="-122"/>
              </a:rPr>
              <a:t>Starts visiting vertices of a given graph at an </a:t>
            </a:r>
            <a:r>
              <a:rPr lang="en-US" sz="2000" dirty="0">
                <a:solidFill>
                  <a:srgbClr val="0000FF"/>
                </a:solidFill>
                <a:latin typeface="Times New Roman" panose="02020603050405020304" pitchFamily="18" charset="0"/>
                <a:ea typeface="SimSun" panose="02010600030101010101" pitchFamily="2" charset="-122"/>
              </a:rPr>
              <a:t>arbitrary </a:t>
            </a:r>
            <a:r>
              <a:rPr lang="en-US" sz="2000" i="1" dirty="0">
                <a:solidFill>
                  <a:srgbClr val="0000FF"/>
                </a:solidFill>
                <a:latin typeface="Times New Roman" panose="02020603050405020304" pitchFamily="18" charset="0"/>
                <a:ea typeface="SimSun" panose="02010600030101010101" pitchFamily="2" charset="-122"/>
              </a:rPr>
              <a:t>vertex</a:t>
            </a:r>
            <a:r>
              <a:rPr lang="en-US" sz="2000" dirty="0">
                <a:latin typeface="Times New Roman" panose="02020603050405020304" pitchFamily="18" charset="0"/>
                <a:ea typeface="SimSun" panose="02010600030101010101" pitchFamily="2" charset="-122"/>
              </a:rPr>
              <a:t> by marking </a:t>
            </a:r>
            <a:r>
              <a:rPr lang="en-US" sz="2000" i="1" dirty="0">
                <a:solidFill>
                  <a:srgbClr val="0000FF"/>
                </a:solidFill>
                <a:latin typeface="Times New Roman" panose="02020603050405020304" pitchFamily="18" charset="0"/>
                <a:ea typeface="SimSun" panose="02010600030101010101" pitchFamily="2" charset="-122"/>
              </a:rPr>
              <a:t>it</a:t>
            </a:r>
            <a:r>
              <a:rPr lang="en-US" sz="2000" dirty="0">
                <a:latin typeface="Times New Roman" panose="02020603050405020304" pitchFamily="18" charset="0"/>
                <a:ea typeface="SimSun" panose="02010600030101010101" pitchFamily="2" charset="-122"/>
              </a:rPr>
              <a:t> as having been visited. </a:t>
            </a:r>
            <a:endParaRPr lang="en-US" sz="2000" dirty="0">
              <a:latin typeface="Courier New" panose="02070309020205020404" pitchFamily="49" charset="0"/>
              <a:ea typeface="SimSun" panose="02010600030101010101" pitchFamily="2" charset="-122"/>
            </a:endParaRPr>
          </a:p>
          <a:p>
            <a:pPr marL="342900" marR="0" lvl="0" indent="-342900">
              <a:spcBef>
                <a:spcPts val="600"/>
              </a:spcBef>
              <a:spcAft>
                <a:spcPts val="0"/>
              </a:spcAft>
              <a:buFont typeface="+mj-lt"/>
              <a:buAutoNum type="arabicPeriod"/>
              <a:tabLst>
                <a:tab pos="457200" algn="l"/>
              </a:tabLst>
            </a:pPr>
            <a:r>
              <a:rPr lang="en-US" sz="2000" dirty="0">
                <a:latin typeface="Times New Roman" panose="02020603050405020304" pitchFamily="18" charset="0"/>
                <a:ea typeface="SimSun" panose="02010600030101010101" pitchFamily="2" charset="-122"/>
              </a:rPr>
              <a:t>On each iteration, </a:t>
            </a:r>
            <a:r>
              <a:rPr lang="en-US" sz="2000" dirty="0">
                <a:solidFill>
                  <a:srgbClr val="0000FF"/>
                </a:solidFill>
                <a:latin typeface="Times New Roman" panose="02020603050405020304" pitchFamily="18" charset="0"/>
                <a:ea typeface="SimSun" panose="02010600030101010101" pitchFamily="2" charset="-122"/>
              </a:rPr>
              <a:t>at a </a:t>
            </a:r>
            <a:r>
              <a:rPr lang="en-US" sz="2000" i="1" dirty="0">
                <a:solidFill>
                  <a:srgbClr val="C00000"/>
                </a:solidFill>
                <a:latin typeface="Times New Roman" panose="02020603050405020304" pitchFamily="18" charset="0"/>
                <a:ea typeface="SimSun" panose="02010600030101010101" pitchFamily="2" charset="-122"/>
              </a:rPr>
              <a:t>vertex</a:t>
            </a:r>
            <a:r>
              <a:rPr lang="en-US" sz="2000" dirty="0">
                <a:solidFill>
                  <a:srgbClr val="0000FF"/>
                </a:solidFill>
                <a:latin typeface="Times New Roman" panose="02020603050405020304" pitchFamily="18" charset="0"/>
                <a:ea typeface="SimSun" panose="02010600030101010101" pitchFamily="2" charset="-122"/>
              </a:rPr>
              <a:t>, the algorithm proceeds to </a:t>
            </a:r>
            <a:r>
              <a:rPr lang="en-US" sz="2000" i="1" dirty="0">
                <a:solidFill>
                  <a:srgbClr val="C00000"/>
                </a:solidFill>
                <a:latin typeface="Times New Roman" panose="02020603050405020304" pitchFamily="18" charset="0"/>
                <a:ea typeface="SimSun" panose="02010600030101010101" pitchFamily="2" charset="-122"/>
              </a:rPr>
              <a:t>its</a:t>
            </a:r>
            <a:r>
              <a:rPr lang="en-US" sz="2000" dirty="0">
                <a:solidFill>
                  <a:srgbClr val="0000FF"/>
                </a:solidFill>
                <a:latin typeface="Times New Roman" panose="02020603050405020304" pitchFamily="18" charset="0"/>
                <a:ea typeface="SimSun" panose="02010600030101010101" pitchFamily="2" charset="-122"/>
              </a:rPr>
              <a:t> adjacent unvisited vertex.</a:t>
            </a:r>
            <a:endParaRPr lang="en-US" sz="2000" dirty="0">
              <a:latin typeface="Courier New" panose="02070309020205020404" pitchFamily="49" charset="0"/>
              <a:ea typeface="SimSun" panose="02010600030101010101" pitchFamily="2" charset="-122"/>
            </a:endParaRPr>
          </a:p>
          <a:p>
            <a:pPr marL="342900" marR="0" lvl="0" indent="-342900">
              <a:spcBef>
                <a:spcPts val="600"/>
              </a:spcBef>
              <a:spcAft>
                <a:spcPts val="0"/>
              </a:spcAft>
              <a:buFont typeface="+mj-lt"/>
              <a:buAutoNum type="arabicPeriod"/>
              <a:tabLst>
                <a:tab pos="457200" algn="l"/>
              </a:tabLst>
            </a:pPr>
            <a:r>
              <a:rPr lang="en-US" sz="2000" dirty="0">
                <a:latin typeface="Times New Roman" panose="02020603050405020304" pitchFamily="18" charset="0"/>
                <a:ea typeface="SimSun" panose="02010600030101010101" pitchFamily="2" charset="-122"/>
              </a:rPr>
              <a:t>For several adjacent unvisited vertices, </a:t>
            </a:r>
            <a:r>
              <a:rPr lang="en-US" sz="2000" dirty="0">
                <a:solidFill>
                  <a:srgbClr val="0000FF"/>
                </a:solidFill>
                <a:latin typeface="Times New Roman" panose="02020603050405020304" pitchFamily="18" charset="0"/>
                <a:ea typeface="SimSun" panose="02010600030101010101" pitchFamily="2" charset="-122"/>
              </a:rPr>
              <a:t>resolves arbitrarily a tie</a:t>
            </a:r>
            <a:r>
              <a:rPr lang="en-US" sz="2000" dirty="0">
                <a:latin typeface="Times New Roman" panose="02020603050405020304" pitchFamily="18" charset="0"/>
                <a:ea typeface="SimSun" panose="02010600030101010101" pitchFamily="2" charset="-122"/>
              </a:rPr>
              <a:t>.    The </a:t>
            </a:r>
            <a:r>
              <a:rPr lang="en-US" sz="2000" dirty="0">
                <a:solidFill>
                  <a:srgbClr val="0033CC"/>
                </a:solidFill>
                <a:latin typeface="Times New Roman" panose="02020603050405020304" pitchFamily="18" charset="0"/>
                <a:ea typeface="SimSun" panose="02010600030101010101" pitchFamily="2" charset="-122"/>
              </a:rPr>
              <a:t>data structure representing the graph (such as adjacency list) could dictate the chosen adjacent unvisited vertex.</a:t>
            </a:r>
            <a:endParaRPr lang="en-US" sz="2000" dirty="0">
              <a:solidFill>
                <a:srgbClr val="0033CC"/>
              </a:solidFill>
              <a:latin typeface="Courier New" panose="02070309020205020404" pitchFamily="49" charset="0"/>
              <a:ea typeface="SimSun" panose="02010600030101010101" pitchFamily="2" charset="-122"/>
            </a:endParaRPr>
          </a:p>
          <a:p>
            <a:pPr marL="342900" marR="0" lvl="0" indent="-342900">
              <a:spcBef>
                <a:spcPts val="600"/>
              </a:spcBef>
              <a:spcAft>
                <a:spcPts val="0"/>
              </a:spcAft>
              <a:buFont typeface="+mj-lt"/>
              <a:buAutoNum type="arabicPeriod"/>
              <a:tabLst>
                <a:tab pos="457200" algn="l"/>
              </a:tabLst>
            </a:pPr>
            <a:r>
              <a:rPr lang="en-US" sz="2000" dirty="0">
                <a:solidFill>
                  <a:srgbClr val="0000FF"/>
                </a:solidFill>
                <a:latin typeface="Times New Roman" panose="02020603050405020304" pitchFamily="18" charset="0"/>
                <a:ea typeface="SimSun" panose="02010600030101010101" pitchFamily="2" charset="-122"/>
              </a:rPr>
              <a:t>The process continues until a dead end (a vertex v with no adjacent unvisited vertices) is encountered</a:t>
            </a:r>
            <a:r>
              <a:rPr lang="en-US" sz="2000" dirty="0">
                <a:latin typeface="Times New Roman" panose="02020603050405020304" pitchFamily="18" charset="0"/>
                <a:ea typeface="SimSun" panose="02010600030101010101" pitchFamily="2" charset="-122"/>
              </a:rPr>
              <a:t>.</a:t>
            </a:r>
            <a:endParaRPr lang="en-US" sz="2000" dirty="0">
              <a:latin typeface="Courier New" panose="02070309020205020404" pitchFamily="49" charset="0"/>
              <a:ea typeface="SimSun" panose="02010600030101010101" pitchFamily="2" charset="-122"/>
            </a:endParaRPr>
          </a:p>
          <a:p>
            <a:pPr marL="342900" marR="0" lvl="0" indent="-342900">
              <a:spcBef>
                <a:spcPts val="600"/>
              </a:spcBef>
              <a:spcAft>
                <a:spcPts val="0"/>
              </a:spcAft>
              <a:buFont typeface="+mj-lt"/>
              <a:buAutoNum type="arabicPeriod"/>
              <a:tabLst>
                <a:tab pos="457200" algn="l"/>
              </a:tabLst>
            </a:pPr>
            <a:r>
              <a:rPr lang="en-US" sz="2000" dirty="0">
                <a:latin typeface="Times New Roman" panose="02020603050405020304" pitchFamily="18" charset="0"/>
                <a:ea typeface="SimSun" panose="02010600030101010101" pitchFamily="2" charset="-122"/>
              </a:rPr>
              <a:t>At a dead end (a vertex v), the algorithm </a:t>
            </a:r>
            <a:r>
              <a:rPr lang="en-US" sz="2000" dirty="0">
                <a:solidFill>
                  <a:srgbClr val="0000FF"/>
                </a:solidFill>
                <a:latin typeface="Times New Roman" panose="02020603050405020304" pitchFamily="18" charset="0"/>
                <a:ea typeface="SimSun" panose="02010600030101010101" pitchFamily="2" charset="-122"/>
              </a:rPr>
              <a:t>backs up one edge to its parental vertex u, and continues visiting unvisited descendant vertices of the vertex u.</a:t>
            </a:r>
            <a:endParaRPr lang="en-US" sz="2000" dirty="0">
              <a:latin typeface="Courier New" panose="02070309020205020404" pitchFamily="49" charset="0"/>
              <a:ea typeface="SimSun" panose="02010600030101010101" pitchFamily="2" charset="-122"/>
            </a:endParaRPr>
          </a:p>
          <a:p>
            <a:pPr marL="342900" marR="0" lvl="0" indent="-342900">
              <a:spcBef>
                <a:spcPts val="600"/>
              </a:spcBef>
              <a:spcAft>
                <a:spcPts val="0"/>
              </a:spcAft>
              <a:buFont typeface="+mj-lt"/>
              <a:buAutoNum type="arabicPeriod"/>
              <a:tabLst>
                <a:tab pos="457200" algn="l"/>
              </a:tabLst>
            </a:pPr>
            <a:r>
              <a:rPr lang="en-US" sz="2000" dirty="0">
                <a:latin typeface="Times New Roman" panose="02020603050405020304" pitchFamily="18" charset="0"/>
                <a:ea typeface="SimSun" panose="02010600030101010101" pitchFamily="2" charset="-122"/>
              </a:rPr>
              <a:t>The algorithm eventually </a:t>
            </a:r>
            <a:r>
              <a:rPr lang="en-US" sz="2000" dirty="0">
                <a:solidFill>
                  <a:srgbClr val="0000FF"/>
                </a:solidFill>
                <a:latin typeface="Times New Roman" panose="02020603050405020304" pitchFamily="18" charset="0"/>
                <a:ea typeface="SimSun" panose="02010600030101010101" pitchFamily="2" charset="-122"/>
              </a:rPr>
              <a:t>halts after backing up to the starting vertex with dead end</a:t>
            </a:r>
            <a:r>
              <a:rPr lang="en-US" sz="2000" dirty="0">
                <a:latin typeface="Times New Roman" panose="02020603050405020304" pitchFamily="18" charset="0"/>
                <a:ea typeface="SimSun" panose="02010600030101010101" pitchFamily="2" charset="-122"/>
              </a:rPr>
              <a:t>.</a:t>
            </a:r>
            <a:endParaRPr lang="en-US" sz="2000" dirty="0">
              <a:latin typeface="Courier New" panose="02070309020205020404" pitchFamily="49" charset="0"/>
              <a:ea typeface="SimSun" panose="02010600030101010101" pitchFamily="2" charset="-122"/>
            </a:endParaRPr>
          </a:p>
          <a:p>
            <a:pPr marL="800100" lvl="1" indent="-342900">
              <a:spcBef>
                <a:spcPts val="600"/>
              </a:spcBef>
              <a:buFont typeface="Arial" panose="020B0604020202020204" pitchFamily="34" charset="0"/>
              <a:buChar char="•"/>
              <a:tabLst>
                <a:tab pos="457200" algn="l"/>
              </a:tabLst>
            </a:pPr>
            <a:r>
              <a:rPr lang="en-US" sz="2000" dirty="0">
                <a:latin typeface="Times New Roman" panose="02020603050405020304" pitchFamily="18" charset="0"/>
                <a:ea typeface="SimSun" panose="02010600030101010101" pitchFamily="2" charset="-122"/>
              </a:rPr>
              <a:t>By then, </a:t>
            </a:r>
            <a:r>
              <a:rPr lang="en-US" sz="2000" dirty="0">
                <a:solidFill>
                  <a:srgbClr val="0000FF"/>
                </a:solidFill>
                <a:latin typeface="Times New Roman" panose="02020603050405020304" pitchFamily="18" charset="0"/>
                <a:ea typeface="SimSun" panose="02010600030101010101" pitchFamily="2" charset="-122"/>
              </a:rPr>
              <a:t>all the vertices</a:t>
            </a:r>
            <a:r>
              <a:rPr lang="en-US" sz="2000" dirty="0">
                <a:latin typeface="Times New Roman" panose="02020603050405020304" pitchFamily="18" charset="0"/>
                <a:ea typeface="SimSun" panose="02010600030101010101" pitchFamily="2" charset="-122"/>
              </a:rPr>
              <a:t> </a:t>
            </a:r>
            <a:r>
              <a:rPr lang="en-US" sz="2000" b="1" i="1" dirty="0">
                <a:latin typeface="Times New Roman" panose="02020603050405020304" pitchFamily="18" charset="0"/>
                <a:ea typeface="SimSun" panose="02010600030101010101" pitchFamily="2" charset="-122"/>
              </a:rPr>
              <a:t>in the same connected component</a:t>
            </a:r>
            <a:r>
              <a:rPr lang="en-US" sz="2000" dirty="0">
                <a:latin typeface="Times New Roman" panose="02020603050405020304" pitchFamily="18" charset="0"/>
                <a:ea typeface="SimSun" panose="02010600030101010101" pitchFamily="2" charset="-122"/>
              </a:rPr>
              <a:t> of the starting vertex </a:t>
            </a:r>
            <a:r>
              <a:rPr lang="en-US" sz="2000" dirty="0">
                <a:solidFill>
                  <a:srgbClr val="0000FF"/>
                </a:solidFill>
                <a:latin typeface="Times New Roman" panose="02020603050405020304" pitchFamily="18" charset="0"/>
                <a:ea typeface="SimSun" panose="02010600030101010101" pitchFamily="2" charset="-122"/>
              </a:rPr>
              <a:t>have been visited</a:t>
            </a:r>
            <a:r>
              <a:rPr lang="en-US" sz="2000" dirty="0">
                <a:latin typeface="Times New Roman" panose="02020603050405020304" pitchFamily="18" charset="0"/>
                <a:ea typeface="SimSun" panose="02010600030101010101" pitchFamily="2" charset="-122"/>
              </a:rPr>
              <a:t>.</a:t>
            </a:r>
            <a:endParaRPr lang="en-US" sz="2000" dirty="0">
              <a:latin typeface="Courier New" panose="02070309020205020404" pitchFamily="49" charset="0"/>
              <a:ea typeface="SimSun" panose="02010600030101010101" pitchFamily="2" charset="-122"/>
            </a:endParaRPr>
          </a:p>
          <a:p>
            <a:pPr marL="342900" marR="0" lvl="0" indent="-342900">
              <a:spcBef>
                <a:spcPts val="600"/>
              </a:spcBef>
              <a:spcAft>
                <a:spcPts val="0"/>
              </a:spcAft>
              <a:buFont typeface="+mj-lt"/>
              <a:buAutoNum type="arabicPeriod"/>
              <a:tabLst>
                <a:tab pos="457200" algn="l"/>
              </a:tabLst>
            </a:pPr>
            <a:r>
              <a:rPr lang="en-US" sz="2000" dirty="0">
                <a:solidFill>
                  <a:srgbClr val="0000FF"/>
                </a:solidFill>
                <a:latin typeface="Times New Roman" panose="02020603050405020304" pitchFamily="18" charset="0"/>
                <a:ea typeface="SimSun" panose="02010600030101010101" pitchFamily="2" charset="-122"/>
              </a:rPr>
              <a:t>If unvisited vertices still remain, the DFS must be restarted at any one of them.</a:t>
            </a:r>
            <a:endParaRPr lang="en-US" sz="2000" dirty="0">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C1F91E30-1186-45BA-97F4-8FD3021EF14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759" y="565611"/>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7FF456F-664E-4F77-B5AA-ADC782E070E9}"/>
              </a:ext>
            </a:extLst>
          </p:cNvPr>
          <p:cNvSpPr/>
          <p:nvPr/>
        </p:nvSpPr>
        <p:spPr>
          <a:xfrm>
            <a:off x="1180255" y="454331"/>
            <a:ext cx="3350404" cy="584775"/>
          </a:xfrm>
          <a:prstGeom prst="rect">
            <a:avLst/>
          </a:prstGeom>
        </p:spPr>
        <p:txBody>
          <a:bodyPr wrap="none">
            <a:spAutoFit/>
          </a:bodyPr>
          <a:lstStyle/>
          <a:p>
            <a:r>
              <a:rPr lang="en-US" sz="3200" dirty="0">
                <a:ea typeface="SimSun" panose="02010600030101010101" pitchFamily="2" charset="-122"/>
                <a:cs typeface="Times New Roman" panose="02020603050405020304" pitchFamily="18" charset="0"/>
              </a:rPr>
              <a:t>Depth-First Search </a:t>
            </a:r>
            <a:endParaRPr lang="en-US" sz="3200" dirty="0"/>
          </a:p>
        </p:txBody>
      </p:sp>
    </p:spTree>
    <p:extLst>
      <p:ext uri="{BB962C8B-B14F-4D97-AF65-F5344CB8AC3E}">
        <p14:creationId xmlns:p14="http://schemas.microsoft.com/office/powerpoint/2010/main" val="1817030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4035" y="1891127"/>
            <a:ext cx="7817201" cy="2261325"/>
          </a:xfrm>
          <a:prstGeom prst="rect">
            <a:avLst/>
          </a:prstGeom>
        </p:spPr>
        <p:txBody>
          <a:bodyPr wrap="square">
            <a:spAutoFit/>
          </a:bodyPr>
          <a:lstStyle/>
          <a:p>
            <a:pPr>
              <a:lnSpc>
                <a:spcPct val="150000"/>
              </a:lnSpc>
            </a:pPr>
            <a:r>
              <a:rPr lang="en-US" sz="2400" dirty="0">
                <a:solidFill>
                  <a:srgbClr val="0000FF"/>
                </a:solidFill>
                <a:latin typeface="Times New Roman" panose="02020603050405020304" pitchFamily="18" charset="0"/>
                <a:ea typeface="SimSun" panose="02010600030101010101" pitchFamily="2" charset="-122"/>
              </a:rPr>
              <a:t>A </a:t>
            </a:r>
            <a:r>
              <a:rPr lang="en-US" sz="2400" i="1" dirty="0">
                <a:solidFill>
                  <a:srgbClr val="0000FF"/>
                </a:solidFill>
                <a:latin typeface="Times New Roman" panose="02020603050405020304" pitchFamily="18" charset="0"/>
                <a:ea typeface="SimSun" panose="02010600030101010101" pitchFamily="2" charset="-122"/>
              </a:rPr>
              <a:t>stack</a:t>
            </a:r>
            <a:r>
              <a:rPr lang="en-US" sz="2400" dirty="0">
                <a:solidFill>
                  <a:srgbClr val="0000FF"/>
                </a:solidFill>
                <a:latin typeface="Times New Roman" panose="02020603050405020304" pitchFamily="18" charset="0"/>
                <a:ea typeface="SimSun" panose="02010600030101010101" pitchFamily="2" charset="-122"/>
              </a:rPr>
              <a:t> is used </a:t>
            </a:r>
            <a:r>
              <a:rPr lang="en-US" sz="2400" dirty="0">
                <a:latin typeface="Times New Roman" panose="02020603050405020304" pitchFamily="18" charset="0"/>
                <a:ea typeface="SimSun" panose="02010600030101010101" pitchFamily="2" charset="-122"/>
              </a:rPr>
              <a:t>to trace the operation of </a:t>
            </a:r>
            <a:r>
              <a:rPr lang="en-US" sz="2400" dirty="0">
                <a:solidFill>
                  <a:srgbClr val="0000FF"/>
                </a:solidFill>
                <a:latin typeface="Times New Roman" panose="02020603050405020304" pitchFamily="18" charset="0"/>
                <a:ea typeface="SimSun" panose="02010600030101010101" pitchFamily="2" charset="-122"/>
              </a:rPr>
              <a:t>depth-first search</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2400" dirty="0">
                <a:latin typeface="Times New Roman" panose="02020603050405020304" pitchFamily="18" charset="0"/>
                <a:ea typeface="SimSun" panose="02010600030101010101" pitchFamily="2" charset="-122"/>
              </a:rPr>
              <a:t>P</a:t>
            </a:r>
            <a:r>
              <a:rPr lang="en-US" sz="2400" dirty="0">
                <a:solidFill>
                  <a:srgbClr val="0000FF"/>
                </a:solidFill>
                <a:latin typeface="Times New Roman" panose="02020603050405020304" pitchFamily="18" charset="0"/>
                <a:ea typeface="SimSun" panose="02010600030101010101" pitchFamily="2" charset="-122"/>
              </a:rPr>
              <a:t>ush a vertex onto the stack when the vertex is visited for the first time</a:t>
            </a:r>
            <a:r>
              <a:rPr lang="en-US" sz="2400" dirty="0">
                <a:latin typeface="Times New Roman" panose="02020603050405020304" pitchFamily="18" charset="0"/>
                <a:ea typeface="SimSun" panose="02010600030101010101" pitchFamily="2" charset="-122"/>
              </a:rPr>
              <a:t>, and </a:t>
            </a:r>
            <a:endParaRPr lang="en-US" sz="2400" dirty="0">
              <a:latin typeface="Courier New" panose="02070309020205020404" pitchFamily="49" charset="0"/>
              <a:ea typeface="SimSun" panose="02010600030101010101" pitchFamily="2" charset="-122"/>
            </a:endParaRPr>
          </a:p>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2400" dirty="0">
                <a:latin typeface="Times New Roman" panose="02020603050405020304" pitchFamily="18" charset="0"/>
                <a:ea typeface="SimSun" panose="02010600030101010101" pitchFamily="2" charset="-122"/>
              </a:rPr>
              <a:t>P</a:t>
            </a:r>
            <a:r>
              <a:rPr lang="en-US" sz="2400" dirty="0">
                <a:solidFill>
                  <a:srgbClr val="0000FF"/>
                </a:solidFill>
                <a:latin typeface="Times New Roman" panose="02020603050405020304" pitchFamily="18" charset="0"/>
                <a:ea typeface="SimSun" panose="02010600030101010101" pitchFamily="2" charset="-122"/>
              </a:rPr>
              <a:t>op a vertex off the stack when it becomes a dead end</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2761144A-9CCB-49F3-9342-52A2DF97BBB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406" y="1891127"/>
            <a:ext cx="699135" cy="4133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595ECE3-F0C9-4329-A234-DB99909E7401}"/>
              </a:ext>
            </a:extLst>
          </p:cNvPr>
          <p:cNvSpPr/>
          <p:nvPr/>
        </p:nvSpPr>
        <p:spPr>
          <a:xfrm>
            <a:off x="1679019" y="842258"/>
            <a:ext cx="3350404" cy="584775"/>
          </a:xfrm>
          <a:prstGeom prst="rect">
            <a:avLst/>
          </a:prstGeom>
        </p:spPr>
        <p:txBody>
          <a:bodyPr wrap="none">
            <a:spAutoFit/>
          </a:bodyPr>
          <a:lstStyle/>
          <a:p>
            <a:r>
              <a:rPr lang="en-US" sz="3200" dirty="0">
                <a:ea typeface="SimSun" panose="02010600030101010101" pitchFamily="2" charset="-122"/>
                <a:cs typeface="Times New Roman" panose="02020603050405020304" pitchFamily="18" charset="0"/>
              </a:rPr>
              <a:t>Depth-First Search </a:t>
            </a:r>
            <a:endParaRPr lang="en-US" sz="3200" dirty="0"/>
          </a:p>
        </p:txBody>
      </p:sp>
    </p:spTree>
    <p:extLst>
      <p:ext uri="{BB962C8B-B14F-4D97-AF65-F5344CB8AC3E}">
        <p14:creationId xmlns:p14="http://schemas.microsoft.com/office/powerpoint/2010/main" val="2378709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8140" y="1082294"/>
            <a:ext cx="9115719" cy="5124480"/>
          </a:xfrm>
          <a:prstGeom prst="rect">
            <a:avLst/>
          </a:prstGeom>
        </p:spPr>
        <p:txBody>
          <a:bodyPr wrap="square">
            <a:spAutoFit/>
          </a:bodyPr>
          <a:lstStyle/>
          <a:p>
            <a:pPr>
              <a:spcBef>
                <a:spcPts val="600"/>
              </a:spcBef>
            </a:pPr>
            <a:r>
              <a:rPr lang="en-US" sz="2400" dirty="0">
                <a:latin typeface="Times New Roman" panose="02020603050405020304" pitchFamily="18" charset="0"/>
                <a:ea typeface="SimSun" panose="02010600030101010101" pitchFamily="2" charset="-122"/>
              </a:rPr>
              <a:t>Accompanying a depth-first search traversal, </a:t>
            </a:r>
            <a:r>
              <a:rPr lang="en-US" sz="2400" i="1" dirty="0">
                <a:solidFill>
                  <a:srgbClr val="0000FF"/>
                </a:solidFill>
                <a:latin typeface="Times New Roman" panose="02020603050405020304" pitchFamily="18" charset="0"/>
                <a:ea typeface="SimSun" panose="02010600030101010101" pitchFamily="2" charset="-122"/>
              </a:rPr>
              <a:t>depth-first search forest is constructed</a:t>
            </a:r>
            <a:r>
              <a:rPr lang="en-US" sz="2400" dirty="0">
                <a:solidFill>
                  <a:srgbClr val="0000FF"/>
                </a:solidFill>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marL="574675" marR="0" lvl="0" indent="-517525">
              <a:spcBef>
                <a:spcPts val="600"/>
              </a:spcBef>
              <a:spcAft>
                <a:spcPts val="0"/>
              </a:spcAft>
              <a:buFont typeface="+mj-lt"/>
              <a:buAutoNum type="arabicPeriod"/>
              <a:tabLst>
                <a:tab pos="574675"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[Traversal of a graph]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Designate the vertex u</a:t>
            </a:r>
            <a:r>
              <a:rPr lang="en-US" sz="2400"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0</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where the traversal starts, as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root of the first tree of a forest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Courier New" panose="02070309020205020404" pitchFamily="49" charset="0"/>
              <a:ea typeface="SimSun" panose="02010600030101010101" pitchFamily="2" charset="-122"/>
              <a:cs typeface="Times New Roman" panose="02020603050405020304" pitchFamily="18" charset="0"/>
            </a:endParaRPr>
          </a:p>
          <a:p>
            <a:pPr marL="574675" marR="0" lvl="0" indent="-517525">
              <a:spcBef>
                <a:spcPts val="600"/>
              </a:spcBef>
              <a:spcAft>
                <a:spcPts val="0"/>
              </a:spcAft>
              <a:buFont typeface="+mj-lt"/>
              <a:buAutoNum type="arabicPeriod"/>
              <a:tabLst>
                <a:tab pos="574675"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[Form a tree]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Whenever a new unvisited vertex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j</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is reached for the first time from a vertex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vertex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j</a:t>
            </a:r>
            <a:r>
              <a:rPr lang="en-US" sz="2400" dirty="0">
                <a:latin typeface="Times New Roman" panose="02020603050405020304" pitchFamily="18" charset="0"/>
                <a:ea typeface="SimSun" panose="02010600030101010101" pitchFamily="2" charset="-122"/>
                <a:cs typeface="Times New Roman" panose="02020603050405020304" pitchFamily="18" charset="0"/>
              </a:rPr>
              <a:t> is attached as a child to the parent vertex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from which it is being reached. Such an edge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j</a:t>
            </a:r>
            <a:r>
              <a:rPr lang="en-US" sz="2400" dirty="0">
                <a:latin typeface="Times New Roman" panose="02020603050405020304" pitchFamily="18" charset="0"/>
                <a:ea typeface="SimSun" panose="02010600030101010101" pitchFamily="2" charset="-122"/>
                <a:cs typeface="Times New Roman" panose="02020603050405020304" pitchFamily="18" charset="0"/>
              </a:rPr>
              <a:t>) forms a </a:t>
            </a:r>
            <a:r>
              <a:rPr lang="en-US" sz="2400" b="1"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tree edge</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i="1" dirty="0">
                <a:latin typeface="Times New Roman" panose="02020603050405020304" pitchFamily="18" charset="0"/>
                <a:ea typeface="SimSun" panose="02010600030101010101" pitchFamily="2" charset="-122"/>
                <a:cs typeface="Times New Roman" panose="02020603050405020304" pitchFamily="18" charset="0"/>
              </a:rPr>
              <a:t>because the set of all such edges forms a tree of the forest.</a:t>
            </a:r>
            <a:endParaRPr lang="en-US" sz="2400" i="1" dirty="0">
              <a:latin typeface="Courier New" panose="02070309020205020404" pitchFamily="49" charset="0"/>
              <a:ea typeface="SimSun" panose="02010600030101010101" pitchFamily="2" charset="-122"/>
              <a:cs typeface="Times New Roman" panose="02020603050405020304" pitchFamily="18" charset="0"/>
            </a:endParaRPr>
          </a:p>
          <a:p>
            <a:pPr marL="574675" marR="0" lvl="0" indent="-517525">
              <a:spcBef>
                <a:spcPts val="600"/>
              </a:spcBef>
              <a:spcAft>
                <a:spcPts val="0"/>
              </a:spcAft>
              <a:buFont typeface="+mj-lt"/>
              <a:buAutoNum type="arabicPeriod"/>
              <a:tabLst>
                <a:tab pos="574675" algn="l"/>
              </a:tabLst>
            </a:pPr>
            <a:r>
              <a:rPr lang="en-US" sz="2400" dirty="0">
                <a:latin typeface="Times New Roman" panose="02020603050405020304" pitchFamily="18" charset="0"/>
                <a:ea typeface="SimSun" panose="02010600030101010101" pitchFamily="2" charset="-122"/>
              </a:rPr>
              <a:t>The algorithm may also encounter </a:t>
            </a:r>
            <a:r>
              <a:rPr lang="en-US" sz="2400" dirty="0">
                <a:solidFill>
                  <a:srgbClr val="0000FF"/>
                </a:solidFill>
                <a:latin typeface="Times New Roman" panose="02020603050405020304" pitchFamily="18" charset="0"/>
                <a:ea typeface="SimSun" panose="02010600030101010101" pitchFamily="2" charset="-122"/>
              </a:rPr>
              <a:t>an edge leading to a previously visited vertex other than its immediate predecessor </a:t>
            </a:r>
            <a:r>
              <a:rPr lang="en-US" sz="2400" dirty="0">
                <a:latin typeface="Times New Roman" panose="02020603050405020304" pitchFamily="18" charset="0"/>
                <a:ea typeface="SimSun" panose="02010600030101010101" pitchFamily="2" charset="-122"/>
              </a:rPr>
              <a:t>(i.e., its parent). Such an edge is called a </a:t>
            </a:r>
            <a:r>
              <a:rPr lang="en-US" sz="2400" b="1" i="1" dirty="0">
                <a:solidFill>
                  <a:srgbClr val="0000FF"/>
                </a:solidFill>
                <a:latin typeface="Times New Roman" panose="02020603050405020304" pitchFamily="18" charset="0"/>
                <a:ea typeface="SimSun" panose="02010600030101010101" pitchFamily="2" charset="-122"/>
              </a:rPr>
              <a:t>back edge</a:t>
            </a:r>
            <a:r>
              <a:rPr lang="en-US" sz="2400" b="1" i="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because it connects a vertex to its ancestor, other than the parent, in the depth-first search forest. </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A26FFDD9-AC28-45D2-BE89-8B5D894697D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002" y="1761705"/>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FB7ACA-F0A6-4AE6-BD23-CCE49621C85A}"/>
              </a:ext>
            </a:extLst>
          </p:cNvPr>
          <p:cNvSpPr/>
          <p:nvPr/>
        </p:nvSpPr>
        <p:spPr>
          <a:xfrm>
            <a:off x="1418137" y="426623"/>
            <a:ext cx="3350404" cy="584775"/>
          </a:xfrm>
          <a:prstGeom prst="rect">
            <a:avLst/>
          </a:prstGeom>
        </p:spPr>
        <p:txBody>
          <a:bodyPr wrap="none">
            <a:spAutoFit/>
          </a:bodyPr>
          <a:lstStyle/>
          <a:p>
            <a:r>
              <a:rPr lang="en-US" sz="3200" dirty="0">
                <a:ea typeface="SimSun" panose="02010600030101010101" pitchFamily="2" charset="-122"/>
                <a:cs typeface="Times New Roman" panose="02020603050405020304" pitchFamily="18" charset="0"/>
              </a:rPr>
              <a:t>Depth-First Search </a:t>
            </a:r>
            <a:endParaRPr lang="en-US" sz="3200" dirty="0"/>
          </a:p>
        </p:txBody>
      </p:sp>
    </p:spTree>
    <p:extLst>
      <p:ext uri="{BB962C8B-B14F-4D97-AF65-F5344CB8AC3E}">
        <p14:creationId xmlns:p14="http://schemas.microsoft.com/office/powerpoint/2010/main" val="907862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958" y="1103930"/>
            <a:ext cx="8750548" cy="1707327"/>
          </a:xfrm>
          <a:prstGeom prst="rect">
            <a:avLst/>
          </a:prstGeom>
        </p:spPr>
        <p:txBody>
          <a:bodyPr wrap="square">
            <a:spAutoFit/>
          </a:bodyPr>
          <a:lstStyle/>
          <a:p>
            <a:pPr marR="0">
              <a:lnSpc>
                <a:spcPct val="150000"/>
              </a:lnSpc>
            </a:pPr>
            <a:r>
              <a:rPr lang="en-US" sz="2400" dirty="0">
                <a:latin typeface="Times New Roman" panose="02020603050405020304" pitchFamily="18" charset="0"/>
                <a:ea typeface="SimSun" panose="02010600030101010101" pitchFamily="2" charset="-122"/>
              </a:rPr>
              <a:t>For example: At vertex a, DFS traverses from a to  c  to form </a:t>
            </a:r>
            <a:r>
              <a:rPr lang="en-US" sz="2400" dirty="0">
                <a:solidFill>
                  <a:srgbClr val="0000FF"/>
                </a:solidFill>
                <a:latin typeface="Times New Roman" panose="02020603050405020304" pitchFamily="18" charset="0"/>
                <a:ea typeface="SimSun" panose="02010600030101010101" pitchFamily="2" charset="-122"/>
              </a:rPr>
              <a:t>a tree edge</a:t>
            </a:r>
            <a:r>
              <a:rPr lang="en-US" sz="2400" dirty="0">
                <a:latin typeface="Times New Roman" panose="02020603050405020304" pitchFamily="18" charset="0"/>
                <a:ea typeface="SimSun" panose="02010600030101010101" pitchFamily="2" charset="-122"/>
              </a:rPr>
              <a:t> (a, c), then from c to d to form </a:t>
            </a:r>
            <a:r>
              <a:rPr lang="en-US" sz="2400" dirty="0">
                <a:solidFill>
                  <a:srgbClr val="0000FF"/>
                </a:solidFill>
                <a:latin typeface="Times New Roman" panose="02020603050405020304" pitchFamily="18" charset="0"/>
                <a:ea typeface="SimSun" panose="02010600030101010101" pitchFamily="2" charset="-122"/>
              </a:rPr>
              <a:t>a</a:t>
            </a:r>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tree edge </a:t>
            </a:r>
            <a:r>
              <a:rPr lang="en-US" sz="2400" dirty="0">
                <a:latin typeface="Times New Roman" panose="02020603050405020304" pitchFamily="18" charset="0"/>
                <a:ea typeface="SimSun" panose="02010600030101010101" pitchFamily="2" charset="-122"/>
              </a:rPr>
              <a:t>(c, d).  At d, a dead end is encountered.  But from d to a, it is </a:t>
            </a:r>
            <a:r>
              <a:rPr lang="en-US" sz="2400" dirty="0">
                <a:solidFill>
                  <a:srgbClr val="0000FF"/>
                </a:solidFill>
                <a:latin typeface="Times New Roman" panose="02020603050405020304" pitchFamily="18" charset="0"/>
                <a:ea typeface="SimSun" panose="02010600030101010101" pitchFamily="2" charset="-122"/>
              </a:rPr>
              <a:t>a</a:t>
            </a:r>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back edge</a:t>
            </a:r>
            <a:r>
              <a:rPr lang="en-US" sz="2400" dirty="0">
                <a:latin typeface="Times New Roman" panose="02020603050405020304" pitchFamily="18" charset="0"/>
                <a:ea typeface="SimSun" panose="02010600030101010101" pitchFamily="2" charset="-122"/>
              </a:rPr>
              <a:t> (d, a). </a:t>
            </a:r>
            <a:endParaRPr lang="en-US" sz="2400" dirty="0">
              <a:effectLst/>
              <a:latin typeface="Courier New" panose="02070309020205020404" pitchFamily="49" charset="0"/>
              <a:ea typeface="SimSun" panose="02010600030101010101" pitchFamily="2" charset="-122"/>
            </a:endParaRPr>
          </a:p>
        </p:txBody>
      </p:sp>
      <p:sp>
        <p:nvSpPr>
          <p:cNvPr id="3" name="Rectangle 2"/>
          <p:cNvSpPr/>
          <p:nvPr/>
        </p:nvSpPr>
        <p:spPr>
          <a:xfrm>
            <a:off x="3096738" y="3251893"/>
            <a:ext cx="6843824" cy="2677656"/>
          </a:xfrm>
          <a:prstGeom prst="rect">
            <a:avLst/>
          </a:prstGeom>
        </p:spPr>
        <p:txBody>
          <a:bodyPr wrap="square">
            <a:spAutoFit/>
          </a:bodyPr>
          <a:lstStyle/>
          <a:p>
            <a:r>
              <a:rPr lang="en-US" sz="2400" b="1" dirty="0">
                <a:latin typeface="Courier New" panose="02070309020205020404" pitchFamily="49" charset="0"/>
                <a:ea typeface="SimSun" panose="02010600030101010101" pitchFamily="2" charset="-122"/>
              </a:rPr>
              <a:t>a				   	a</a:t>
            </a:r>
          </a:p>
          <a:p>
            <a:endParaRPr lang="en-US" sz="2400" b="1" dirty="0">
              <a:latin typeface="Courier New" panose="02070309020205020404" pitchFamily="49" charset="0"/>
              <a:ea typeface="SimSun" panose="02010600030101010101" pitchFamily="2" charset="-122"/>
            </a:endParaRPr>
          </a:p>
          <a:p>
            <a:endParaRPr lang="en-US" sz="2400" b="1" dirty="0">
              <a:latin typeface="Courier New" panose="02070309020205020404" pitchFamily="49" charset="0"/>
              <a:ea typeface="SimSun" panose="02010600030101010101" pitchFamily="2" charset="-122"/>
            </a:endParaRPr>
          </a:p>
          <a:p>
            <a:r>
              <a:rPr lang="en-US" sz="2400" b="1" dirty="0">
                <a:latin typeface="Times New Roman" panose="02020603050405020304" pitchFamily="18" charset="0"/>
                <a:cs typeface="Times New Roman" panose="02020603050405020304" pitchFamily="18" charset="0"/>
              </a:rPr>
              <a:t>	          c              		c</a:t>
            </a:r>
            <a:endParaRPr lang="en-US" sz="2400" b="1"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b="1"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b="1" dirty="0">
              <a:latin typeface="Times New Roman" panose="02020603050405020304" pitchFamily="18" charset="0"/>
              <a:ea typeface="SimSun" panose="02010600030101010101" pitchFamily="2" charset="-122"/>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                     				d</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cxnSp>
        <p:nvCxnSpPr>
          <p:cNvPr id="4" name="AutoShape 433"/>
          <p:cNvCxnSpPr>
            <a:cxnSpLocks noChangeShapeType="1"/>
          </p:cNvCxnSpPr>
          <p:nvPr/>
        </p:nvCxnSpPr>
        <p:spPr bwMode="auto">
          <a:xfrm flipH="1">
            <a:off x="3327662" y="3600774"/>
            <a:ext cx="47802" cy="1979894"/>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6" name="AutoShape 433"/>
          <p:cNvCxnSpPr>
            <a:cxnSpLocks noChangeShapeType="1"/>
          </p:cNvCxnSpPr>
          <p:nvPr/>
        </p:nvCxnSpPr>
        <p:spPr bwMode="auto">
          <a:xfrm>
            <a:off x="3375464" y="3600774"/>
            <a:ext cx="1432206" cy="100124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 name="AutoShape 433"/>
          <p:cNvCxnSpPr>
            <a:cxnSpLocks noChangeShapeType="1"/>
          </p:cNvCxnSpPr>
          <p:nvPr/>
        </p:nvCxnSpPr>
        <p:spPr bwMode="auto">
          <a:xfrm flipV="1">
            <a:off x="3327662" y="4602016"/>
            <a:ext cx="1480008" cy="97865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2" name="AutoShape 436"/>
          <p:cNvCxnSpPr>
            <a:cxnSpLocks noChangeShapeType="1"/>
          </p:cNvCxnSpPr>
          <p:nvPr/>
        </p:nvCxnSpPr>
        <p:spPr bwMode="auto">
          <a:xfrm>
            <a:off x="7975076" y="3667027"/>
            <a:ext cx="18854" cy="102752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436"/>
          <p:cNvCxnSpPr>
            <a:cxnSpLocks noChangeShapeType="1"/>
          </p:cNvCxnSpPr>
          <p:nvPr/>
        </p:nvCxnSpPr>
        <p:spPr bwMode="auto">
          <a:xfrm>
            <a:off x="7993930" y="4694548"/>
            <a:ext cx="18854" cy="102752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438"/>
          <p:cNvCxnSpPr>
            <a:cxnSpLocks noChangeShapeType="1"/>
          </p:cNvCxnSpPr>
          <p:nvPr/>
        </p:nvCxnSpPr>
        <p:spPr bwMode="auto">
          <a:xfrm flipV="1">
            <a:off x="8063177" y="4602016"/>
            <a:ext cx="873433" cy="1102202"/>
          </a:xfrm>
          <a:prstGeom prst="straightConnector1">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 name="AutoShape 439"/>
          <p:cNvCxnSpPr>
            <a:cxnSpLocks noChangeShapeType="1"/>
            <a:endCxn id="29" idx="1"/>
          </p:cNvCxnSpPr>
          <p:nvPr/>
        </p:nvCxnSpPr>
        <p:spPr bwMode="auto">
          <a:xfrm flipH="1" flipV="1">
            <a:off x="7924168" y="3661032"/>
            <a:ext cx="1012444" cy="940984"/>
          </a:xfrm>
          <a:prstGeom prst="straightConnector1">
            <a:avLst/>
          </a:prstGeom>
          <a:noFill/>
          <a:ln w="38100">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21" name="TextBox 20"/>
          <p:cNvSpPr txBox="1"/>
          <p:nvPr/>
        </p:nvSpPr>
        <p:spPr>
          <a:xfrm>
            <a:off x="8936610" y="4180787"/>
            <a:ext cx="197020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back edge</a:t>
            </a:r>
          </a:p>
        </p:txBody>
      </p:sp>
      <p:sp>
        <p:nvSpPr>
          <p:cNvPr id="22" name="TextBox 21"/>
          <p:cNvSpPr txBox="1"/>
          <p:nvPr/>
        </p:nvSpPr>
        <p:spPr>
          <a:xfrm>
            <a:off x="6535069" y="4537450"/>
            <a:ext cx="197020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tree edge</a:t>
            </a:r>
          </a:p>
        </p:txBody>
      </p:sp>
      <p:sp>
        <p:nvSpPr>
          <p:cNvPr id="5" name="TextBox 4"/>
          <p:cNvSpPr txBox="1"/>
          <p:nvPr/>
        </p:nvSpPr>
        <p:spPr>
          <a:xfrm>
            <a:off x="955221" y="3322864"/>
            <a:ext cx="1804308" cy="1200329"/>
          </a:xfrm>
          <a:prstGeom prst="rect">
            <a:avLst/>
          </a:prstGeom>
          <a:noFill/>
        </p:spPr>
        <p:txBody>
          <a:bodyPr wrap="square" rtlCol="0">
            <a:spAutoFit/>
          </a:bodyPr>
          <a:lstStyle/>
          <a:p>
            <a:r>
              <a:rPr lang="en-US" b="1" dirty="0"/>
              <a:t>a</a:t>
            </a:r>
            <a:r>
              <a:rPr lang="en-US" b="1" baseline="-25000" dirty="0"/>
              <a:t>0</a:t>
            </a:r>
            <a:r>
              <a:rPr lang="en-US" b="1" dirty="0"/>
              <a:t>        c       d</a:t>
            </a:r>
          </a:p>
          <a:p>
            <a:r>
              <a:rPr lang="en-US" b="1" dirty="0"/>
              <a:t>c</a:t>
            </a:r>
            <a:r>
              <a:rPr lang="en-US" b="1" baseline="-25000" dirty="0"/>
              <a:t>0</a:t>
            </a:r>
            <a:r>
              <a:rPr lang="en-US" b="1" dirty="0">
                <a:solidFill>
                  <a:srgbClr val="C00000"/>
                </a:solidFill>
              </a:rPr>
              <a:t> </a:t>
            </a:r>
            <a:r>
              <a:rPr lang="en-US" b="1" dirty="0"/>
              <a:t>       a       d</a:t>
            </a:r>
          </a:p>
          <a:p>
            <a:r>
              <a:rPr lang="en-US" b="1" dirty="0"/>
              <a:t>d</a:t>
            </a:r>
            <a:r>
              <a:rPr lang="en-US" b="1" baseline="-25000" dirty="0"/>
              <a:t>0</a:t>
            </a:r>
            <a:r>
              <a:rPr lang="en-US" b="1" dirty="0"/>
              <a:t>       a        c</a:t>
            </a:r>
          </a:p>
          <a:p>
            <a:endParaRPr lang="en-US" dirty="0"/>
          </a:p>
        </p:txBody>
      </p:sp>
      <p:cxnSp>
        <p:nvCxnSpPr>
          <p:cNvPr id="8" name="Straight Arrow Connector 7"/>
          <p:cNvCxnSpPr/>
          <p:nvPr/>
        </p:nvCxnSpPr>
        <p:spPr>
          <a:xfrm>
            <a:off x="1316030" y="3535136"/>
            <a:ext cx="2581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832666" y="3535136"/>
            <a:ext cx="2581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70907" y="3793671"/>
            <a:ext cx="2581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282937" y="4095952"/>
            <a:ext cx="2581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07027" y="3793671"/>
            <a:ext cx="2581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793636" y="4095952"/>
            <a:ext cx="2581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02936" y="4411619"/>
            <a:ext cx="1044271" cy="1754326"/>
          </a:xfrm>
          <a:prstGeom prst="rect">
            <a:avLst/>
          </a:prstGeom>
          <a:noFill/>
          <a:ln>
            <a:solidFill>
              <a:schemeClr val="tx1"/>
            </a:solidFill>
          </a:ln>
        </p:spPr>
        <p:txBody>
          <a:bodyPr wrap="square" rtlCol="0">
            <a:spAutoFit/>
          </a:bodyPr>
          <a:lstStyle/>
          <a:p>
            <a:endParaRPr lang="en-US" dirty="0"/>
          </a:p>
          <a:p>
            <a:endParaRPr lang="en-US" dirty="0"/>
          </a:p>
          <a:p>
            <a:r>
              <a:rPr lang="en-US" b="1" dirty="0"/>
              <a:t>d</a:t>
            </a:r>
            <a:r>
              <a:rPr lang="en-US" b="1" baseline="-25000" dirty="0"/>
              <a:t>3 1</a:t>
            </a:r>
          </a:p>
          <a:p>
            <a:r>
              <a:rPr lang="en-US" b="1" dirty="0"/>
              <a:t>c</a:t>
            </a:r>
            <a:r>
              <a:rPr lang="en-US" b="1" baseline="-25000" dirty="0"/>
              <a:t>2 2</a:t>
            </a:r>
            <a:endParaRPr lang="en-US" b="1" dirty="0"/>
          </a:p>
          <a:p>
            <a:r>
              <a:rPr lang="en-US" b="1" dirty="0"/>
              <a:t>a</a:t>
            </a:r>
            <a:r>
              <a:rPr lang="en-US" b="1" baseline="-25000" dirty="0"/>
              <a:t>1 3</a:t>
            </a:r>
          </a:p>
          <a:p>
            <a:r>
              <a:rPr lang="en-US" b="1" dirty="0"/>
              <a:t>null  </a:t>
            </a:r>
            <a:r>
              <a:rPr lang="en-US" dirty="0"/>
              <a:t>     </a:t>
            </a:r>
          </a:p>
        </p:txBody>
      </p:sp>
      <p:pic>
        <p:nvPicPr>
          <p:cNvPr id="26" name="Picture 25" descr="Image result for smiley face images">
            <a:extLst>
              <a:ext uri="{FF2B5EF4-FFF2-40B4-BE49-F238E27FC236}">
                <a16:creationId xmlns:a16="http://schemas.microsoft.com/office/drawing/2014/main" id="{FA5A104A-59FE-4857-936A-1FEC5AA378A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95" y="151851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40AB60B-A5AD-47A3-9837-7F70749DB2DF}"/>
              </a:ext>
            </a:extLst>
          </p:cNvPr>
          <p:cNvSpPr txBox="1"/>
          <p:nvPr/>
        </p:nvSpPr>
        <p:spPr>
          <a:xfrm>
            <a:off x="5321209" y="2841958"/>
            <a:ext cx="1365550" cy="3477875"/>
          </a:xfrm>
          <a:prstGeom prst="rect">
            <a:avLst/>
          </a:prstGeom>
          <a:noFill/>
        </p:spPr>
        <p:txBody>
          <a:bodyPr wrap="square" rtlCol="0">
            <a:spAutoFit/>
          </a:bodyPr>
          <a:lstStyle/>
          <a:p>
            <a:r>
              <a:rPr lang="en-US" sz="2000" b="1" dirty="0"/>
              <a:t>Boolean Variables:</a:t>
            </a:r>
          </a:p>
          <a:p>
            <a:r>
              <a:rPr lang="en-US" sz="2000" dirty="0"/>
              <a:t>Each of the vertex is designated by either 0 (false) or 1 (true).</a:t>
            </a:r>
          </a:p>
          <a:p>
            <a:r>
              <a:rPr lang="en-US" sz="2000" dirty="0"/>
              <a:t>a</a:t>
            </a:r>
            <a:r>
              <a:rPr lang="en-US" sz="2000" baseline="-25000" dirty="0"/>
              <a:t>0   </a:t>
            </a:r>
            <a:r>
              <a:rPr lang="en-US" sz="2000" dirty="0"/>
              <a:t>a</a:t>
            </a:r>
            <a:r>
              <a:rPr lang="en-US" sz="2000" baseline="-25000" dirty="0"/>
              <a:t>1</a:t>
            </a:r>
            <a:r>
              <a:rPr lang="en-US" sz="2000" dirty="0"/>
              <a:t>  </a:t>
            </a:r>
            <a:r>
              <a:rPr lang="en-US" sz="2000" dirty="0" err="1"/>
              <a:t>a</a:t>
            </a:r>
            <a:r>
              <a:rPr lang="en-US" sz="2000" baseline="-25000" dirty="0" err="1"/>
              <a:t>1</a:t>
            </a:r>
            <a:r>
              <a:rPr lang="en-US" sz="2000" dirty="0"/>
              <a:t> </a:t>
            </a:r>
            <a:r>
              <a:rPr lang="en-US" sz="2000" baseline="-25000" dirty="0"/>
              <a:t> </a:t>
            </a:r>
            <a:r>
              <a:rPr lang="en-US" sz="2000" dirty="0" err="1"/>
              <a:t>a</a:t>
            </a:r>
            <a:r>
              <a:rPr lang="en-US" sz="2000" baseline="-25000" dirty="0" err="1"/>
              <a:t>1</a:t>
            </a:r>
            <a:r>
              <a:rPr lang="en-US" sz="2000" baseline="-25000" dirty="0"/>
              <a:t> </a:t>
            </a:r>
          </a:p>
          <a:p>
            <a:r>
              <a:rPr lang="en-US" sz="2000" dirty="0"/>
              <a:t>c</a:t>
            </a:r>
            <a:r>
              <a:rPr lang="en-US" sz="2000" baseline="-25000" dirty="0"/>
              <a:t>0   </a:t>
            </a:r>
            <a:r>
              <a:rPr lang="en-US" sz="2000" dirty="0" err="1"/>
              <a:t>c</a:t>
            </a:r>
            <a:r>
              <a:rPr lang="en-US" sz="2000" baseline="-25000" dirty="0" err="1"/>
              <a:t>0</a:t>
            </a:r>
            <a:r>
              <a:rPr lang="en-US" sz="2000" dirty="0">
                <a:solidFill>
                  <a:srgbClr val="C00000"/>
                </a:solidFill>
              </a:rPr>
              <a:t>  </a:t>
            </a:r>
            <a:r>
              <a:rPr lang="en-US" sz="2000" dirty="0"/>
              <a:t>c</a:t>
            </a:r>
            <a:r>
              <a:rPr lang="en-US" sz="2000" baseline="-25000" dirty="0"/>
              <a:t>1</a:t>
            </a:r>
            <a:r>
              <a:rPr lang="en-US" sz="2000" dirty="0"/>
              <a:t>   </a:t>
            </a:r>
            <a:r>
              <a:rPr lang="en-US" sz="2000" dirty="0" err="1"/>
              <a:t>c</a:t>
            </a:r>
            <a:r>
              <a:rPr lang="en-US" sz="2000" baseline="-25000" dirty="0" err="1"/>
              <a:t>1</a:t>
            </a:r>
            <a:r>
              <a:rPr lang="en-US" sz="2000" dirty="0"/>
              <a:t>    </a:t>
            </a:r>
          </a:p>
          <a:p>
            <a:r>
              <a:rPr lang="en-US" sz="2000" dirty="0"/>
              <a:t>d</a:t>
            </a:r>
            <a:r>
              <a:rPr lang="en-US" sz="2000" baseline="-25000" dirty="0"/>
              <a:t>0  </a:t>
            </a:r>
            <a:r>
              <a:rPr lang="en-US" sz="2000" dirty="0" err="1"/>
              <a:t>d</a:t>
            </a:r>
            <a:r>
              <a:rPr lang="en-US" sz="2000" baseline="-25000" dirty="0" err="1"/>
              <a:t>0</a:t>
            </a:r>
            <a:r>
              <a:rPr lang="en-US" sz="2000" dirty="0"/>
              <a:t>  </a:t>
            </a:r>
            <a:r>
              <a:rPr lang="en-US" sz="2000" dirty="0" err="1"/>
              <a:t>d</a:t>
            </a:r>
            <a:r>
              <a:rPr lang="en-US" sz="2000" baseline="-25000" dirty="0" err="1"/>
              <a:t>0</a:t>
            </a:r>
            <a:r>
              <a:rPr lang="en-US" sz="2000" dirty="0"/>
              <a:t>  d</a:t>
            </a:r>
            <a:r>
              <a:rPr lang="en-US" sz="2000" baseline="-25000" dirty="0"/>
              <a:t>1</a:t>
            </a:r>
            <a:r>
              <a:rPr lang="en-US" sz="2000" dirty="0"/>
              <a:t>         </a:t>
            </a:r>
          </a:p>
        </p:txBody>
      </p:sp>
      <p:cxnSp>
        <p:nvCxnSpPr>
          <p:cNvPr id="11" name="Straight Arrow Connector 10">
            <a:extLst>
              <a:ext uri="{FF2B5EF4-FFF2-40B4-BE49-F238E27FC236}">
                <a16:creationId xmlns:a16="http://schemas.microsoft.com/office/drawing/2014/main" id="{728A5D9D-C35D-40B9-A6DD-50371C442D8B}"/>
              </a:ext>
            </a:extLst>
          </p:cNvPr>
          <p:cNvCxnSpPr>
            <a:cxnSpLocks/>
          </p:cNvCxnSpPr>
          <p:nvPr/>
        </p:nvCxnSpPr>
        <p:spPr>
          <a:xfrm flipV="1">
            <a:off x="5354868" y="5365362"/>
            <a:ext cx="1163782" cy="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183982A-55EF-43A2-9328-F8579CB86306}"/>
              </a:ext>
            </a:extLst>
          </p:cNvPr>
          <p:cNvSpPr/>
          <p:nvPr/>
        </p:nvSpPr>
        <p:spPr>
          <a:xfrm>
            <a:off x="1316030" y="436382"/>
            <a:ext cx="3350404" cy="584775"/>
          </a:xfrm>
          <a:prstGeom prst="rect">
            <a:avLst/>
          </a:prstGeom>
        </p:spPr>
        <p:txBody>
          <a:bodyPr wrap="none">
            <a:spAutoFit/>
          </a:bodyPr>
          <a:lstStyle/>
          <a:p>
            <a:r>
              <a:rPr lang="en-US" sz="3200" dirty="0">
                <a:ea typeface="SimSun" panose="02010600030101010101" pitchFamily="2" charset="-122"/>
                <a:cs typeface="Times New Roman" panose="02020603050405020304" pitchFamily="18" charset="0"/>
              </a:rPr>
              <a:t>Depth-First Search </a:t>
            </a:r>
            <a:endParaRPr lang="en-US" sz="3200" dirty="0"/>
          </a:p>
        </p:txBody>
      </p:sp>
      <p:sp>
        <p:nvSpPr>
          <p:cNvPr id="29" name="Oval 28">
            <a:extLst>
              <a:ext uri="{FF2B5EF4-FFF2-40B4-BE49-F238E27FC236}">
                <a16:creationId xmlns:a16="http://schemas.microsoft.com/office/drawing/2014/main" id="{2D301CD8-8DA0-4875-B50D-44CE3B653CB0}"/>
              </a:ext>
            </a:extLst>
          </p:cNvPr>
          <p:cNvSpPr/>
          <p:nvPr/>
        </p:nvSpPr>
        <p:spPr>
          <a:xfrm>
            <a:off x="7905299" y="3643029"/>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4804D1D-745C-4120-B039-DC1EAC51614F}"/>
              </a:ext>
            </a:extLst>
          </p:cNvPr>
          <p:cNvSpPr/>
          <p:nvPr/>
        </p:nvSpPr>
        <p:spPr>
          <a:xfrm>
            <a:off x="7917249" y="4564549"/>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9EC1605-2463-4862-ABA5-50E75BC07F4E}"/>
              </a:ext>
            </a:extLst>
          </p:cNvPr>
          <p:cNvSpPr/>
          <p:nvPr/>
        </p:nvSpPr>
        <p:spPr>
          <a:xfrm>
            <a:off x="7948361" y="5597904"/>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541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525" y="2090019"/>
            <a:ext cx="8587819" cy="2261325"/>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solidFill>
                  <a:srgbClr val="0033CC"/>
                </a:solidFill>
                <a:latin typeface="Times New Roman" panose="02020603050405020304" pitchFamily="18" charset="0"/>
                <a:ea typeface="SimSun" panose="02010600030101010101" pitchFamily="2" charset="-122"/>
              </a:rPr>
              <a:t>Instead of explicitly maintaining a stack</a:t>
            </a:r>
            <a:r>
              <a:rPr lang="en-US" sz="2400" dirty="0">
                <a:latin typeface="Times New Roman" panose="02020603050405020304" pitchFamily="18" charset="0"/>
                <a:ea typeface="SimSun" panose="02010600030101010101" pitchFamily="2" charset="-122"/>
              </a:rPr>
              <a:t>,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we will </a:t>
            </a:r>
            <a:r>
              <a:rPr lang="en-US" sz="2400" dirty="0">
                <a:solidFill>
                  <a:srgbClr val="0000FF"/>
                </a:solidFill>
                <a:latin typeface="Times New Roman" panose="02020603050405020304" pitchFamily="18" charset="0"/>
                <a:ea typeface="SimSun" panose="02010600030101010101" pitchFamily="2" charset="-122"/>
              </a:rPr>
              <a:t>do it implicitly via recursion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and is implemented using a stack of activation records</a:t>
            </a:r>
            <a:r>
              <a:rPr lang="en-US" sz="2400" dirty="0">
                <a:latin typeface="Times New Roman" panose="02020603050405020304" pitchFamily="18" charset="0"/>
                <a:ea typeface="SimSun" panose="02010600030101010101" pitchFamily="2" charset="-122"/>
              </a:rPr>
              <a: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resulting algorithm is shown in Algorithm DFS(G).</a:t>
            </a:r>
            <a:endParaRPr lang="en-US" sz="2400" dirty="0">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2AFA098F-95E1-4415-9848-8F0BD5697B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1C7748C-0FBB-4094-8A7C-F647C6ABE358}"/>
              </a:ext>
            </a:extLst>
          </p:cNvPr>
          <p:cNvSpPr/>
          <p:nvPr/>
        </p:nvSpPr>
        <p:spPr>
          <a:xfrm>
            <a:off x="1787085" y="1147582"/>
            <a:ext cx="3350404" cy="584775"/>
          </a:xfrm>
          <a:prstGeom prst="rect">
            <a:avLst/>
          </a:prstGeom>
        </p:spPr>
        <p:txBody>
          <a:bodyPr wrap="none">
            <a:spAutoFit/>
          </a:bodyPr>
          <a:lstStyle/>
          <a:p>
            <a:r>
              <a:rPr lang="en-US" sz="3200" dirty="0">
                <a:ea typeface="SimSun" panose="02010600030101010101" pitchFamily="2" charset="-122"/>
                <a:cs typeface="Times New Roman" panose="02020603050405020304" pitchFamily="18" charset="0"/>
              </a:rPr>
              <a:t>Depth-First Search </a:t>
            </a:r>
            <a:endParaRPr lang="en-US" sz="3200" dirty="0"/>
          </a:p>
        </p:txBody>
      </p:sp>
    </p:spTree>
    <p:extLst>
      <p:ext uri="{BB962C8B-B14F-4D97-AF65-F5344CB8AC3E}">
        <p14:creationId xmlns:p14="http://schemas.microsoft.com/office/powerpoint/2010/main" val="1997385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5868" y="1245004"/>
            <a:ext cx="9607914" cy="5232202"/>
          </a:xfrm>
          <a:prstGeom prst="rect">
            <a:avLst/>
          </a:prstGeom>
        </p:spPr>
        <p:txBody>
          <a:bodyPr wrap="square">
            <a:spAutoFit/>
          </a:bodyPr>
          <a:lstStyle/>
          <a:p>
            <a:pPr>
              <a:lnSpc>
                <a:spcPct val="150000"/>
              </a:lnSpc>
            </a:pPr>
            <a:r>
              <a:rPr lang="en-US" sz="2400" dirty="0">
                <a:latin typeface="Consolas" panose="020B0609020204030204" pitchFamily="49" charset="0"/>
                <a:ea typeface="SimSun" panose="02010600030101010101" pitchFamily="2" charset="-122"/>
              </a:rPr>
              <a:t>Algorithm DFS(G)</a:t>
            </a:r>
          </a:p>
          <a:p>
            <a:pPr>
              <a:lnSpc>
                <a:spcPct val="115000"/>
              </a:lnSpc>
            </a:pPr>
            <a:r>
              <a:rPr lang="en-US" sz="2400" dirty="0">
                <a:latin typeface="Times New Roman" panose="02020603050405020304" pitchFamily="18" charset="0"/>
                <a:ea typeface="SimSun" panose="02010600030101010101" pitchFamily="2" charset="-122"/>
              </a:rPr>
              <a:t>//Implements a depth-first search traversal of a given graph</a:t>
            </a:r>
            <a:endParaRPr lang="en-US" sz="2400" dirty="0">
              <a:latin typeface="Courier New" panose="02070309020205020404" pitchFamily="49" charset="0"/>
              <a:ea typeface="SimSun" panose="02010600030101010101" pitchFamily="2" charset="-122"/>
            </a:endParaRPr>
          </a:p>
          <a:p>
            <a:pPr>
              <a:lnSpc>
                <a:spcPct val="115000"/>
              </a:lnSpc>
            </a:pPr>
            <a:r>
              <a:rPr lang="de-DE" sz="2400" dirty="0">
                <a:latin typeface="Times New Roman" panose="02020603050405020304" pitchFamily="18" charset="0"/>
                <a:ea typeface="SimSun" panose="02010600030101010101" pitchFamily="2" charset="-122"/>
              </a:rPr>
              <a:t>//Input:      Graph G =(V, E)</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//Output:   Graph G with its vertices marked with consecutive integer in </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the order they are first encountered by the DFS traversal</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spcAft>
                <a:spcPts val="1200"/>
              </a:spcAft>
            </a:pPr>
            <a:r>
              <a:rPr lang="en-US" sz="2400" spc="-100" dirty="0">
                <a:latin typeface="Consolas" panose="020B0609020204030204" pitchFamily="49" charset="0"/>
                <a:ea typeface="SimSun" panose="02010600030101010101" pitchFamily="2" charset="-122"/>
              </a:rPr>
              <a:t>mark each vertex in V with 0:  </a:t>
            </a:r>
            <a:r>
              <a:rPr lang="en-US" sz="2400" dirty="0">
                <a:latin typeface="Times New Roman" panose="02020603050405020304" pitchFamily="18" charset="0"/>
                <a:ea typeface="SimSun" panose="02010600030101010101" pitchFamily="2" charset="-122"/>
                <a:cs typeface="Times New Roman" panose="02020603050405020304" pitchFamily="18" charset="0"/>
              </a:rPr>
              <a:t>//as a mark of being “unvisited”</a:t>
            </a:r>
          </a:p>
          <a:p>
            <a:pPr>
              <a:spcAft>
                <a:spcPts val="1200"/>
              </a:spcAft>
            </a:pPr>
            <a:r>
              <a:rPr lang="en-US" sz="2400" spc="-100" dirty="0">
                <a:latin typeface="Consolas" panose="020B0609020204030204" pitchFamily="49" charset="0"/>
                <a:ea typeface="SimSun" panose="02010600030101010101" pitchFamily="2" charset="-122"/>
              </a:rPr>
              <a:t>count ← 0; </a:t>
            </a:r>
            <a:r>
              <a:rPr lang="en-US" sz="2400" dirty="0">
                <a:latin typeface="Times New Roman" panose="02020603050405020304" pitchFamily="18" charset="0"/>
                <a:ea typeface="SimSun" panose="02010600030101010101" pitchFamily="2" charset="-122"/>
              </a:rPr>
              <a:t>	</a:t>
            </a:r>
            <a:r>
              <a:rPr lang="en-US" sz="2400" spc="-100" dirty="0">
                <a:latin typeface="Consolas" panose="020B06090202040302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 global variable; use for timestamp</a:t>
            </a:r>
            <a:endParaRPr lang="en-US" sz="2400" dirty="0">
              <a:latin typeface="Courier New" panose="02070309020205020404" pitchFamily="49" charset="0"/>
              <a:ea typeface="SimSun" panose="02010600030101010101" pitchFamily="2" charset="-122"/>
            </a:endParaRPr>
          </a:p>
          <a:p>
            <a:pPr>
              <a:spcAft>
                <a:spcPts val="1200"/>
              </a:spcAft>
            </a:pPr>
            <a:r>
              <a:rPr lang="en-US" sz="2400" spc="-100" dirty="0">
                <a:latin typeface="Consolas" panose="020B0609020204030204" pitchFamily="49" charset="0"/>
                <a:ea typeface="SimSun" panose="02010600030101010101" pitchFamily="2" charset="-122"/>
              </a:rPr>
              <a:t>for each vertex v in V do {</a:t>
            </a:r>
          </a:p>
          <a:p>
            <a:pPr>
              <a:spcAft>
                <a:spcPts val="1200"/>
              </a:spcAft>
            </a:pPr>
            <a:r>
              <a:rPr lang="en-US" sz="2400" spc="-100" dirty="0">
                <a:latin typeface="Consolas" panose="020B0609020204030204" pitchFamily="49" charset="0"/>
                <a:ea typeface="SimSun" panose="02010600030101010101" pitchFamily="2" charset="-122"/>
              </a:rPr>
              <a:t>   if (v is marked with 0)</a:t>
            </a:r>
          </a:p>
          <a:p>
            <a:pPr>
              <a:spcAft>
                <a:spcPts val="1200"/>
              </a:spcAft>
            </a:pPr>
            <a:r>
              <a:rPr lang="en-US" sz="2400" spc="-100" dirty="0">
                <a:latin typeface="Consolas" panose="020B0609020204030204" pitchFamily="49" charset="0"/>
                <a:ea typeface="SimSun" panose="02010600030101010101" pitchFamily="2" charset="-122"/>
              </a:rPr>
              <a:t>		</a:t>
            </a:r>
            <a:r>
              <a:rPr lang="en-US" sz="2400" spc="-100" dirty="0" err="1">
                <a:latin typeface="Consolas" panose="020B0609020204030204" pitchFamily="49" charset="0"/>
                <a:ea typeface="SimSun" panose="02010600030101010101" pitchFamily="2" charset="-122"/>
              </a:rPr>
              <a:t>dfs</a:t>
            </a:r>
            <a:r>
              <a:rPr lang="en-US" sz="2400" spc="-100" dirty="0">
                <a:latin typeface="Consolas" panose="020B0609020204030204" pitchFamily="49" charset="0"/>
                <a:ea typeface="SimSun" panose="02010600030101010101" pitchFamily="2" charset="-122"/>
              </a:rPr>
              <a:t>(v); }; </a:t>
            </a:r>
            <a:r>
              <a:rPr lang="en-US" sz="2400" dirty="0">
                <a:latin typeface="Times New Roman" panose="02020603050405020304" pitchFamily="18" charset="0"/>
                <a:ea typeface="SimSun" panose="02010600030101010101" pitchFamily="2" charset="-122"/>
              </a:rPr>
              <a:t>	      //end if and end for-do</a:t>
            </a:r>
            <a:endParaRPr lang="en-US" sz="2400" dirty="0">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CF108B81-B2CC-4AE9-89A5-9BE908AD5E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085" y="1053735"/>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E1400E-7CFC-43A4-BA4B-FF1DE9E96CFC}"/>
              </a:ext>
            </a:extLst>
          </p:cNvPr>
          <p:cNvSpPr/>
          <p:nvPr/>
        </p:nvSpPr>
        <p:spPr>
          <a:xfrm>
            <a:off x="1632741" y="490310"/>
            <a:ext cx="5723233" cy="754694"/>
          </a:xfrm>
          <a:prstGeom prst="rect">
            <a:avLst/>
          </a:prstGeom>
        </p:spPr>
        <p:txBody>
          <a:bodyPr wrap="none">
            <a:spAutoFit/>
          </a:bodyPr>
          <a:lstStyle/>
          <a:p>
            <a:pPr>
              <a:lnSpc>
                <a:spcPct val="150000"/>
              </a:lnSpc>
            </a:pPr>
            <a:r>
              <a:rPr lang="en-US" sz="3200" dirty="0">
                <a:ea typeface="SimSun" panose="02010600030101010101" pitchFamily="2" charset="-122"/>
              </a:rPr>
              <a:t>The Depth-First Search Algorithm</a:t>
            </a:r>
          </a:p>
        </p:txBody>
      </p:sp>
    </p:spTree>
    <p:extLst>
      <p:ext uri="{BB962C8B-B14F-4D97-AF65-F5344CB8AC3E}">
        <p14:creationId xmlns:p14="http://schemas.microsoft.com/office/powerpoint/2010/main" val="28816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654" y="1550644"/>
            <a:ext cx="8948691" cy="5599995"/>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A</a:t>
            </a:r>
            <a:r>
              <a:rPr lang="en-US" sz="2400" i="1" dirty="0">
                <a:solidFill>
                  <a:srgbClr val="0000FF"/>
                </a:solidFill>
                <a:latin typeface="Times New Roman" panose="02020603050405020304" pitchFamily="18" charset="0"/>
                <a:ea typeface="SimSun" panose="02010600030101010101" pitchFamily="2" charset="-122"/>
              </a:rPr>
              <a:t> directed graph (also called </a:t>
            </a:r>
            <a:r>
              <a:rPr lang="en-US" sz="2400" dirty="0">
                <a:latin typeface="Times New Roman" panose="02020603050405020304" pitchFamily="18" charset="0"/>
                <a:ea typeface="SimSun" panose="02010600030101010101" pitchFamily="2" charset="-122"/>
              </a:rPr>
              <a:t>a </a:t>
            </a:r>
            <a:r>
              <a:rPr lang="en-US" sz="2400" i="1" dirty="0">
                <a:solidFill>
                  <a:srgbClr val="0000FF"/>
                </a:solidFill>
                <a:latin typeface="Times New Roman" panose="02020603050405020304" pitchFamily="18" charset="0"/>
                <a:ea typeface="SimSun" panose="02010600030101010101" pitchFamily="2" charset="-122"/>
              </a:rPr>
              <a:t>digraph)</a:t>
            </a:r>
            <a:r>
              <a:rPr lang="en-US" sz="2400" dirty="0">
                <a:latin typeface="Times New Roman" panose="02020603050405020304" pitchFamily="18" charset="0"/>
                <a:ea typeface="SimSun" panose="02010600030101010101" pitchFamily="2" charset="-122"/>
              </a:rPr>
              <a:t> is a graph whose every edge is </a:t>
            </a:r>
            <a:r>
              <a:rPr lang="en-US" sz="2400" dirty="0">
                <a:solidFill>
                  <a:srgbClr val="0000FF"/>
                </a:solidFill>
                <a:latin typeface="Times New Roman" panose="02020603050405020304" pitchFamily="18" charset="0"/>
                <a:ea typeface="SimSun" panose="02010600030101010101" pitchFamily="2" charset="-122"/>
              </a:rPr>
              <a:t>directed.</a:t>
            </a:r>
          </a:p>
          <a:p>
            <a:pPr>
              <a:lnSpc>
                <a:spcPct val="115000"/>
              </a:lnSpc>
            </a:pPr>
            <a:endParaRPr lang="en-US" sz="24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pair of vertices (u, v)  is not the same as the pair  (v, u)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edge  (u, v)  is </a:t>
            </a:r>
            <a:r>
              <a:rPr lang="en-US" sz="2400" dirty="0">
                <a:solidFill>
                  <a:srgbClr val="0000FF"/>
                </a:solidFill>
                <a:latin typeface="Times New Roman" panose="02020603050405020304" pitchFamily="18" charset="0"/>
                <a:ea typeface="SimSun" panose="02010600030101010101" pitchFamily="2" charset="-122"/>
              </a:rPr>
              <a:t>directed</a:t>
            </a:r>
            <a:r>
              <a:rPr lang="en-US" sz="2400" dirty="0">
                <a:latin typeface="Times New Roman" panose="02020603050405020304" pitchFamily="18" charset="0"/>
                <a:ea typeface="SimSun" panose="02010600030101010101" pitchFamily="2" charset="-122"/>
              </a:rPr>
              <a:t> from the vertex  u to the vertex  v.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vertex u is called the </a:t>
            </a:r>
            <a:r>
              <a:rPr lang="en-US" sz="2400" dirty="0">
                <a:solidFill>
                  <a:srgbClr val="0000FF"/>
                </a:solidFill>
                <a:latin typeface="Times New Roman" panose="02020603050405020304" pitchFamily="18" charset="0"/>
                <a:ea typeface="SimSun" panose="02010600030101010101" pitchFamily="2" charset="-122"/>
              </a:rPr>
              <a:t>edge’s tail</a:t>
            </a:r>
            <a:r>
              <a:rPr lang="en-US" sz="2400" dirty="0">
                <a:latin typeface="Times New Roman" panose="02020603050405020304" pitchFamily="18" charset="0"/>
                <a:ea typeface="SimSun" panose="02010600030101010101" pitchFamily="2" charset="-122"/>
              </a:rPr>
              <a:t>, and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vertex v is called </a:t>
            </a:r>
            <a:r>
              <a:rPr lang="en-US" sz="2400" dirty="0">
                <a:solidFill>
                  <a:srgbClr val="0000FF"/>
                </a:solidFill>
                <a:latin typeface="Times New Roman" panose="02020603050405020304" pitchFamily="18" charset="0"/>
                <a:ea typeface="SimSun" panose="02010600030101010101" pitchFamily="2" charset="-122"/>
              </a:rPr>
              <a:t>the edge’s head</a:t>
            </a:r>
            <a:r>
              <a:rPr lang="en-US" sz="2400" dirty="0">
                <a:latin typeface="Times New Roman" panose="02020603050405020304" pitchFamily="18" charset="0"/>
                <a:ea typeface="SimSun" panose="02010600030101010101" pitchFamily="2" charset="-122"/>
              </a:rPr>
              <a:t>.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 [We can omit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Pictorially, </a:t>
            </a:r>
          </a:p>
          <a:p>
            <a:pPr marR="0" lvl="0">
              <a:lnSpc>
                <a:spcPct val="115000"/>
              </a:lnSpc>
              <a:spcBef>
                <a:spcPts val="0"/>
              </a:spcBef>
              <a:spcAft>
                <a:spcPts val="0"/>
              </a:spcAft>
              <a:tabLst>
                <a:tab pos="457200" algn="l"/>
              </a:tabLst>
            </a:pPr>
            <a:endParaRPr lang="en-US" sz="2400" dirty="0">
              <a:latin typeface="Times New Roman" panose="02020603050405020304" pitchFamily="18" charset="0"/>
              <a:ea typeface="SimSun" panose="02010600030101010101" pitchFamily="2" charset="-122"/>
            </a:endParaRPr>
          </a:p>
          <a:p>
            <a:pPr>
              <a:lnSpc>
                <a:spcPct val="115000"/>
              </a:lnSpc>
            </a:pPr>
            <a:endParaRPr lang="en-US" sz="24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We also say that the </a:t>
            </a:r>
            <a:r>
              <a:rPr lang="en-US" sz="2400" dirty="0">
                <a:solidFill>
                  <a:srgbClr val="0000FF"/>
                </a:solidFill>
                <a:latin typeface="Times New Roman" panose="02020603050405020304" pitchFamily="18" charset="0"/>
                <a:ea typeface="SimSun" panose="02010600030101010101" pitchFamily="2" charset="-122"/>
              </a:rPr>
              <a:t>edge (u, v)  leaves  u  and enters  v.</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lnSpc>
                <a:spcPct val="115000"/>
              </a:lnSpc>
            </a:pPr>
            <a:endParaRPr lang="en-US" sz="2400" dirty="0">
              <a:latin typeface="Courier New" panose="02070309020205020404" pitchFamily="49" charset="0"/>
              <a:ea typeface="SimSun" panose="02010600030101010101" pitchFamily="2" charset="-122"/>
            </a:endParaRPr>
          </a:p>
        </p:txBody>
      </p:sp>
      <p:cxnSp>
        <p:nvCxnSpPr>
          <p:cNvPr id="4" name="Straight Arrow Connector 3"/>
          <p:cNvCxnSpPr/>
          <p:nvPr/>
        </p:nvCxnSpPr>
        <p:spPr>
          <a:xfrm>
            <a:off x="3554565" y="5884291"/>
            <a:ext cx="843378" cy="88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0F0496C-F43B-4133-BA09-842D4EAF01CF}"/>
              </a:ext>
            </a:extLst>
          </p:cNvPr>
          <p:cNvCxnSpPr/>
          <p:nvPr/>
        </p:nvCxnSpPr>
        <p:spPr>
          <a:xfrm>
            <a:off x="4650510" y="2955636"/>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513CC95-E370-4335-8F28-E5199E45C8C1}"/>
              </a:ext>
            </a:extLst>
          </p:cNvPr>
          <p:cNvCxnSpPr/>
          <p:nvPr/>
        </p:nvCxnSpPr>
        <p:spPr>
          <a:xfrm>
            <a:off x="8697785" y="2955636"/>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4C17A09-9C36-4BE1-AC3B-D0F242C01619}"/>
              </a:ext>
            </a:extLst>
          </p:cNvPr>
          <p:cNvSpPr/>
          <p:nvPr/>
        </p:nvSpPr>
        <p:spPr>
          <a:xfrm>
            <a:off x="3084947" y="5578767"/>
            <a:ext cx="508000" cy="5087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u</a:t>
            </a:r>
          </a:p>
        </p:txBody>
      </p:sp>
      <p:sp>
        <p:nvSpPr>
          <p:cNvPr id="9" name="Oval 8">
            <a:extLst>
              <a:ext uri="{FF2B5EF4-FFF2-40B4-BE49-F238E27FC236}">
                <a16:creationId xmlns:a16="http://schemas.microsoft.com/office/drawing/2014/main" id="{DF71CEB9-FF3D-4964-9CA9-B293A49AF85B}"/>
              </a:ext>
            </a:extLst>
          </p:cNvPr>
          <p:cNvSpPr/>
          <p:nvPr/>
        </p:nvSpPr>
        <p:spPr>
          <a:xfrm>
            <a:off x="4396510" y="5588732"/>
            <a:ext cx="508000" cy="5087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v</a:t>
            </a:r>
          </a:p>
        </p:txBody>
      </p:sp>
      <p:cxnSp>
        <p:nvCxnSpPr>
          <p:cNvPr id="10" name="Straight Arrow Connector 9">
            <a:extLst>
              <a:ext uri="{FF2B5EF4-FFF2-40B4-BE49-F238E27FC236}">
                <a16:creationId xmlns:a16="http://schemas.microsoft.com/office/drawing/2014/main" id="{97448F71-0B4B-49FD-B62A-05001C0F3BBC}"/>
              </a:ext>
            </a:extLst>
          </p:cNvPr>
          <p:cNvCxnSpPr/>
          <p:nvPr/>
        </p:nvCxnSpPr>
        <p:spPr>
          <a:xfrm>
            <a:off x="4410365" y="4807527"/>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Image result for smiley face images">
            <a:extLst>
              <a:ext uri="{FF2B5EF4-FFF2-40B4-BE49-F238E27FC236}">
                <a16:creationId xmlns:a16="http://schemas.microsoft.com/office/drawing/2014/main" id="{02097D0E-BDB2-43DB-B631-F4E3004841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514" y="2052493"/>
            <a:ext cx="586105" cy="425450"/>
          </a:xfrm>
          <a:prstGeom prst="rect">
            <a:avLst/>
          </a:prstGeom>
          <a:noFill/>
        </p:spPr>
      </p:pic>
      <p:sp>
        <p:nvSpPr>
          <p:cNvPr id="3" name="Rectangle 2">
            <a:extLst>
              <a:ext uri="{FF2B5EF4-FFF2-40B4-BE49-F238E27FC236}">
                <a16:creationId xmlns:a16="http://schemas.microsoft.com/office/drawing/2014/main" id="{5FA8FEFC-DC44-4A20-B784-FD1812A209AA}"/>
              </a:ext>
            </a:extLst>
          </p:cNvPr>
          <p:cNvSpPr/>
          <p:nvPr/>
        </p:nvSpPr>
        <p:spPr>
          <a:xfrm>
            <a:off x="1559191" y="798217"/>
            <a:ext cx="2877134"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Directed Graphs</a:t>
            </a:r>
            <a:endParaRPr lang="en-US" sz="3200" dirty="0">
              <a:ea typeface="SimSun" panose="02010600030101010101" pitchFamily="2" charset="-122"/>
            </a:endParaRPr>
          </a:p>
        </p:txBody>
      </p:sp>
      <p:cxnSp>
        <p:nvCxnSpPr>
          <p:cNvPr id="12" name="Straight Arrow Connector 11">
            <a:extLst>
              <a:ext uri="{FF2B5EF4-FFF2-40B4-BE49-F238E27FC236}">
                <a16:creationId xmlns:a16="http://schemas.microsoft.com/office/drawing/2014/main" id="{D0FAED64-1ED7-4711-B99D-95681F866C17}"/>
              </a:ext>
            </a:extLst>
          </p:cNvPr>
          <p:cNvCxnSpPr/>
          <p:nvPr/>
        </p:nvCxnSpPr>
        <p:spPr>
          <a:xfrm>
            <a:off x="3440546" y="3396673"/>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489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582" y="1247699"/>
            <a:ext cx="9830729" cy="5090624"/>
          </a:xfrm>
          <a:prstGeom prst="rect">
            <a:avLst/>
          </a:prstGeom>
        </p:spPr>
        <p:txBody>
          <a:bodyPr wrap="square">
            <a:spAutoFit/>
          </a:bodyPr>
          <a:lstStyle/>
          <a:p>
            <a:pPr>
              <a:lnSpc>
                <a:spcPct val="150000"/>
              </a:lnSpc>
            </a:pPr>
            <a:r>
              <a:rPr lang="en-US" sz="2400" dirty="0">
                <a:latin typeface="Consolas" panose="020B0609020204030204" pitchFamily="49" charset="0"/>
                <a:ea typeface="SimSun" panose="02010600030101010101" pitchFamily="2" charset="-122"/>
              </a:rPr>
              <a:t>Algorithm DFS(G)</a:t>
            </a:r>
          </a:p>
          <a:p>
            <a:pPr>
              <a:lnSpc>
                <a:spcPct val="115000"/>
              </a:lnSpc>
            </a:pP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lnSpc>
                <a:spcPct val="150000"/>
              </a:lnSpc>
            </a:pPr>
            <a:r>
              <a:rPr lang="en-US" sz="2400" dirty="0" err="1">
                <a:latin typeface="Consolas" panose="020B0609020204030204" pitchFamily="49" charset="0"/>
                <a:ea typeface="SimSun" panose="02010600030101010101" pitchFamily="2" charset="-122"/>
              </a:rPr>
              <a:t>dfs</a:t>
            </a:r>
            <a:r>
              <a:rPr lang="en-US" sz="2400" dirty="0">
                <a:latin typeface="Consolas" panose="020B0609020204030204" pitchFamily="49" charset="0"/>
                <a:ea typeface="SimSun" panose="02010600030101010101" pitchFamily="2" charset="-122"/>
              </a:rPr>
              <a:t>(v)</a:t>
            </a:r>
          </a:p>
          <a:p>
            <a:pPr>
              <a:lnSpc>
                <a:spcPct val="115000"/>
              </a:lnSpc>
            </a:pPr>
            <a:r>
              <a:rPr lang="en-US" sz="2400" spc="-100" dirty="0">
                <a:latin typeface="Times New Roman" panose="02020603050405020304" pitchFamily="18" charset="0"/>
                <a:ea typeface="SimSun" panose="02010600030101010101" pitchFamily="2" charset="-122"/>
              </a:rPr>
              <a:t>//visits recursively all the unvisited vertices connected to vertex v by a path </a:t>
            </a:r>
          </a:p>
          <a:p>
            <a:pPr>
              <a:lnSpc>
                <a:spcPct val="115000"/>
              </a:lnSpc>
            </a:pPr>
            <a:r>
              <a:rPr lang="en-US" sz="2400" spc="-100" dirty="0">
                <a:latin typeface="Times New Roman" panose="02020603050405020304" pitchFamily="18" charset="0"/>
                <a:ea typeface="SimSun" panose="02010600030101010101" pitchFamily="2" charset="-122"/>
              </a:rPr>
              <a:t>//and numbers them in the order they are encountered via global variable </a:t>
            </a:r>
            <a:r>
              <a:rPr lang="en-US" sz="2400" i="1" spc="-100" dirty="0">
                <a:latin typeface="Times New Roman" panose="02020603050405020304" pitchFamily="18" charset="0"/>
                <a:ea typeface="SimSun" panose="02010600030101010101" pitchFamily="2" charset="-122"/>
              </a:rPr>
              <a:t>count</a:t>
            </a:r>
            <a:endParaRPr lang="en-US" sz="2400" dirty="0">
              <a:latin typeface="Courier New" panose="02070309020205020404" pitchFamily="49" charset="0"/>
              <a:ea typeface="SimSun" panose="02010600030101010101" pitchFamily="2" charset="-122"/>
            </a:endParaRPr>
          </a:p>
          <a:p>
            <a:pPr>
              <a:spcBef>
                <a:spcPts val="1200"/>
              </a:spcBef>
              <a:spcAft>
                <a:spcPts val="1200"/>
              </a:spcAft>
            </a:pPr>
            <a:r>
              <a:rPr lang="en-US" sz="2400" spc="-100" dirty="0">
                <a:latin typeface="Consolas" panose="020B0609020204030204" pitchFamily="49" charset="0"/>
                <a:ea typeface="SimSun" panose="02010600030101010101" pitchFamily="2" charset="-122"/>
              </a:rPr>
              <a:t>count ← count + 1; </a:t>
            </a:r>
          </a:p>
          <a:p>
            <a:pPr>
              <a:spcAft>
                <a:spcPts val="1200"/>
              </a:spcAft>
            </a:pPr>
            <a:r>
              <a:rPr lang="en-US" sz="2400" spc="-100" dirty="0">
                <a:latin typeface="Consolas" panose="020B0609020204030204" pitchFamily="49" charset="0"/>
                <a:ea typeface="SimSun" panose="02010600030101010101" pitchFamily="2" charset="-122"/>
              </a:rPr>
              <a:t>mark v with count;</a:t>
            </a:r>
          </a:p>
          <a:p>
            <a:pPr>
              <a:spcAft>
                <a:spcPts val="1200"/>
              </a:spcAft>
            </a:pPr>
            <a:r>
              <a:rPr lang="en-US" sz="2400" spc="-100" dirty="0">
                <a:latin typeface="Consolas" panose="020B0609020204030204" pitchFamily="49" charset="0"/>
                <a:ea typeface="SimSun" panose="02010600030101010101" pitchFamily="2" charset="-122"/>
              </a:rPr>
              <a:t>for each vertex w in V adjacent to v do {</a:t>
            </a:r>
          </a:p>
          <a:p>
            <a:pPr>
              <a:spcAft>
                <a:spcPts val="1200"/>
              </a:spcAft>
            </a:pPr>
            <a:r>
              <a:rPr lang="en-US" sz="2400" spc="-100" dirty="0">
                <a:latin typeface="Consolas" panose="020B0609020204030204" pitchFamily="49" charset="0"/>
                <a:ea typeface="SimSun" panose="02010600030101010101" pitchFamily="2" charset="-122"/>
              </a:rPr>
              <a:t>	if (w is marked with 0)</a:t>
            </a:r>
          </a:p>
          <a:p>
            <a:pPr>
              <a:spcAft>
                <a:spcPts val="1200"/>
              </a:spcAft>
            </a:pPr>
            <a:r>
              <a:rPr lang="en-US" sz="2400" spc="-100" dirty="0">
                <a:latin typeface="Consolas" panose="020B0609020204030204" pitchFamily="49" charset="0"/>
                <a:ea typeface="SimSun" panose="02010600030101010101" pitchFamily="2" charset="-122"/>
              </a:rPr>
              <a:t>		</a:t>
            </a:r>
            <a:r>
              <a:rPr lang="en-US" sz="2400" spc="-100" dirty="0" err="1">
                <a:latin typeface="Consolas" panose="020B0609020204030204" pitchFamily="49" charset="0"/>
                <a:ea typeface="SimSun" panose="02010600030101010101" pitchFamily="2" charset="-122"/>
              </a:rPr>
              <a:t>dfs</a:t>
            </a:r>
            <a:r>
              <a:rPr lang="en-US" sz="2400" spc="-100" dirty="0">
                <a:latin typeface="Consolas" panose="020B0609020204030204" pitchFamily="49" charset="0"/>
                <a:ea typeface="SimSun" panose="02010600030101010101" pitchFamily="2" charset="-122"/>
              </a:rPr>
              <a:t>(w); };</a:t>
            </a:r>
            <a:r>
              <a:rPr lang="en-US" sz="2400" dirty="0">
                <a:latin typeface="Times New Roman" panose="02020603050405020304" pitchFamily="18" charset="0"/>
                <a:ea typeface="SimSun" panose="02010600030101010101" pitchFamily="2" charset="-122"/>
              </a:rPr>
              <a:t>			//end if and end for-do</a:t>
            </a:r>
            <a:endParaRPr lang="en-US" sz="2400" dirty="0">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DD75F011-78EB-4D46-B4FC-C4E72BDB0D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529" y="124769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ACBF54-6E18-491E-B634-AAB5E54907E9}"/>
              </a:ext>
            </a:extLst>
          </p:cNvPr>
          <p:cNvSpPr/>
          <p:nvPr/>
        </p:nvSpPr>
        <p:spPr>
          <a:xfrm>
            <a:off x="1311564" y="400641"/>
            <a:ext cx="5723233" cy="754694"/>
          </a:xfrm>
          <a:prstGeom prst="rect">
            <a:avLst/>
          </a:prstGeom>
        </p:spPr>
        <p:txBody>
          <a:bodyPr wrap="none">
            <a:spAutoFit/>
          </a:bodyPr>
          <a:lstStyle/>
          <a:p>
            <a:pPr>
              <a:lnSpc>
                <a:spcPct val="150000"/>
              </a:lnSpc>
            </a:pPr>
            <a:r>
              <a:rPr lang="en-US" sz="3200" dirty="0">
                <a:ea typeface="SimSun" panose="02010600030101010101" pitchFamily="2" charset="-122"/>
              </a:rPr>
              <a:t>The Depth-First Search Algorithm</a:t>
            </a:r>
          </a:p>
        </p:txBody>
      </p:sp>
    </p:spTree>
    <p:extLst>
      <p:ext uri="{BB962C8B-B14F-4D97-AF65-F5344CB8AC3E}">
        <p14:creationId xmlns:p14="http://schemas.microsoft.com/office/powerpoint/2010/main" val="3481226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67372" y="1108694"/>
            <a:ext cx="9332536"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Example 3.8:  An example of a depth-first search traversal, with the traversal’s stack and corresponding depth-first search forest shown as well.</a:t>
            </a:r>
            <a:endParaRPr lang="en-US" sz="24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2" name="Rectangle 48"/>
          <p:cNvSpPr>
            <a:spLocks noChangeArrowheads="1"/>
          </p:cNvSpPr>
          <p:nvPr/>
        </p:nvSpPr>
        <p:spPr bwMode="auto">
          <a:xfrm>
            <a:off x="0" y="6363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Box 66"/>
          <p:cNvSpPr txBox="1"/>
          <p:nvPr/>
        </p:nvSpPr>
        <p:spPr>
          <a:xfrm>
            <a:off x="1216057" y="448715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a:t>
            </a:r>
          </a:p>
        </p:txBody>
      </p:sp>
      <p:sp>
        <p:nvSpPr>
          <p:cNvPr id="68" name="TextBox 67"/>
          <p:cNvSpPr txBox="1"/>
          <p:nvPr/>
        </p:nvSpPr>
        <p:spPr>
          <a:xfrm>
            <a:off x="4780960" y="4487156"/>
            <a:ext cx="471340"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1263192" y="202284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t>
            </a:r>
          </a:p>
        </p:txBody>
      </p:sp>
      <p:sp>
        <p:nvSpPr>
          <p:cNvPr id="71" name="TextBox 70"/>
          <p:cNvSpPr txBox="1"/>
          <p:nvPr/>
        </p:nvSpPr>
        <p:spPr>
          <a:xfrm>
            <a:off x="4799814" y="20741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t>
            </a:r>
          </a:p>
        </p:txBody>
      </p:sp>
      <p:sp>
        <p:nvSpPr>
          <p:cNvPr id="72" name="TextBox 71"/>
          <p:cNvSpPr txBox="1"/>
          <p:nvPr/>
        </p:nvSpPr>
        <p:spPr>
          <a:xfrm>
            <a:off x="1461555" y="269881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73" name="TextBox 72"/>
          <p:cNvSpPr txBox="1"/>
          <p:nvPr/>
        </p:nvSpPr>
        <p:spPr>
          <a:xfrm>
            <a:off x="1440095" y="3793748"/>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74" name="TextBox 73"/>
          <p:cNvSpPr txBox="1"/>
          <p:nvPr/>
        </p:nvSpPr>
        <p:spPr>
          <a:xfrm>
            <a:off x="2520400" y="3683674"/>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75" name="TextBox 74"/>
          <p:cNvSpPr txBox="1"/>
          <p:nvPr/>
        </p:nvSpPr>
        <p:spPr>
          <a:xfrm>
            <a:off x="3465306" y="367699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76" name="TextBox 75"/>
          <p:cNvSpPr txBox="1"/>
          <p:nvPr/>
        </p:nvSpPr>
        <p:spPr>
          <a:xfrm>
            <a:off x="4498156" y="269881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77" name="TextBox 76"/>
          <p:cNvSpPr txBox="1"/>
          <p:nvPr/>
        </p:nvSpPr>
        <p:spPr>
          <a:xfrm>
            <a:off x="4508710" y="3718150"/>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78" name="TextBox 77"/>
          <p:cNvSpPr txBox="1"/>
          <p:nvPr/>
        </p:nvSpPr>
        <p:spPr>
          <a:xfrm>
            <a:off x="6038895" y="2074195"/>
            <a:ext cx="4458307" cy="452431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   →	c   →	d   →	e	</a:t>
            </a:r>
          </a:p>
          <a:p>
            <a:r>
              <a:rPr lang="en-US" sz="2400" dirty="0">
                <a:latin typeface="Times New Roman" panose="02020603050405020304" pitchFamily="18" charset="0"/>
                <a:cs typeface="Times New Roman" panose="02020603050405020304" pitchFamily="18" charset="0"/>
              </a:rPr>
              <a:t>b   →	e   →	f 		</a:t>
            </a:r>
          </a:p>
          <a:p>
            <a:r>
              <a:rPr lang="en-US" sz="2400" dirty="0">
                <a:latin typeface="Times New Roman" panose="02020603050405020304" pitchFamily="18" charset="0"/>
                <a:cs typeface="Times New Roman" panose="02020603050405020304" pitchFamily="18" charset="0"/>
              </a:rPr>
              <a:t>c   →	a   →	d   →	f	</a:t>
            </a:r>
          </a:p>
          <a:p>
            <a:r>
              <a:rPr lang="en-US" sz="2400" dirty="0">
                <a:latin typeface="Times New Roman" panose="02020603050405020304" pitchFamily="18" charset="0"/>
                <a:cs typeface="Times New Roman" panose="02020603050405020304" pitchFamily="18" charset="0"/>
              </a:rPr>
              <a:t>d   →	a   →	c 		</a:t>
            </a:r>
          </a:p>
          <a:p>
            <a:r>
              <a:rPr lang="en-US" sz="2400" dirty="0">
                <a:latin typeface="Times New Roman" panose="02020603050405020304" pitchFamily="18" charset="0"/>
                <a:cs typeface="Times New Roman" panose="02020603050405020304" pitchFamily="18" charset="0"/>
              </a:rPr>
              <a:t>e   →	a   →	b   →	f</a:t>
            </a:r>
          </a:p>
          <a:p>
            <a:r>
              <a:rPr lang="en-US" sz="2400" dirty="0">
                <a:latin typeface="Times New Roman" panose="02020603050405020304" pitchFamily="18" charset="0"/>
                <a:cs typeface="Times New Roman" panose="02020603050405020304" pitchFamily="18" charset="0"/>
              </a:rPr>
              <a:t>f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   →	h   →	j </a:t>
            </a:r>
          </a:p>
          <a:p>
            <a:r>
              <a:rPr lang="en-US" sz="2400" dirty="0">
                <a:latin typeface="Times New Roman" panose="02020603050405020304" pitchFamily="18" charset="0"/>
                <a:cs typeface="Times New Roman" panose="02020603050405020304" pitchFamily="18" charset="0"/>
              </a:rPr>
              <a:t>h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h   →	j </a:t>
            </a:r>
          </a:p>
          <a:p>
            <a:r>
              <a:rPr lang="en-US" sz="2400" dirty="0">
                <a:latin typeface="Times New Roman" panose="02020603050405020304" pitchFamily="18" charset="0"/>
                <a:cs typeface="Times New Roman" panose="02020603050405020304" pitchFamily="18" charset="0"/>
              </a:rPr>
              <a:t>j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p:txBody>
      </p:sp>
      <p:sp>
        <p:nvSpPr>
          <p:cNvPr id="29" name="Thought Bubble: Cloud 28">
            <a:extLst>
              <a:ext uri="{FF2B5EF4-FFF2-40B4-BE49-F238E27FC236}">
                <a16:creationId xmlns:a16="http://schemas.microsoft.com/office/drawing/2014/main" id="{84A993BF-4F87-4D77-8E96-BCCF12AEE2C2}"/>
              </a:ext>
            </a:extLst>
          </p:cNvPr>
          <p:cNvSpPr/>
          <p:nvPr/>
        </p:nvSpPr>
        <p:spPr>
          <a:xfrm>
            <a:off x="10599908" y="1941742"/>
            <a:ext cx="612113"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28" name="Picture 27" descr="Image result for smiley face images">
            <a:extLst>
              <a:ext uri="{FF2B5EF4-FFF2-40B4-BE49-F238E27FC236}">
                <a16:creationId xmlns:a16="http://schemas.microsoft.com/office/drawing/2014/main" id="{7AB37015-10A8-4338-925A-8E1C3E130B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599908" y="1881574"/>
            <a:ext cx="587999" cy="4734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F9B773B-97F7-446F-9A7E-E8840D7379F7}"/>
              </a:ext>
            </a:extLst>
          </p:cNvPr>
          <p:cNvSpPr/>
          <p:nvPr/>
        </p:nvSpPr>
        <p:spPr>
          <a:xfrm>
            <a:off x="1366073" y="5151926"/>
            <a:ext cx="1449436" cy="461665"/>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(a) Graph </a:t>
            </a:r>
            <a:endParaRPr lang="en-US" sz="2400" dirty="0">
              <a:latin typeface="Courier New" panose="02070309020205020404" pitchFamily="49" charset="0"/>
              <a:ea typeface="SimSun" panose="02010600030101010101" pitchFamily="2" charset="-122"/>
            </a:endParaRPr>
          </a:p>
        </p:txBody>
      </p:sp>
      <p:sp>
        <p:nvSpPr>
          <p:cNvPr id="30" name="Rectangle 29">
            <a:extLst>
              <a:ext uri="{FF2B5EF4-FFF2-40B4-BE49-F238E27FC236}">
                <a16:creationId xmlns:a16="http://schemas.microsoft.com/office/drawing/2014/main" id="{FF49F0E9-1C5C-4874-B9E7-760FC9F96CEC}"/>
              </a:ext>
            </a:extLst>
          </p:cNvPr>
          <p:cNvSpPr/>
          <p:nvPr/>
        </p:nvSpPr>
        <p:spPr>
          <a:xfrm>
            <a:off x="1254672" y="336762"/>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3310832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28846" y="1051349"/>
            <a:ext cx="8831154" cy="707886"/>
          </a:xfrm>
          <a:prstGeom prst="rect">
            <a:avLst/>
          </a:prstGeom>
        </p:spPr>
        <p:txBody>
          <a:bodyPr wrap="square">
            <a:spAutoFit/>
          </a:bodyPr>
          <a:lstStyle/>
          <a:p>
            <a:r>
              <a:rPr lang="en-US" sz="2000" b="1" dirty="0">
                <a:latin typeface="Times New Roman" panose="02020603050405020304" pitchFamily="18" charset="0"/>
                <a:ea typeface="SimSun" panose="02010600030101010101" pitchFamily="2" charset="-122"/>
              </a:rPr>
              <a:t>Example 3.8:</a:t>
            </a:r>
            <a:r>
              <a:rPr lang="en-US" sz="2000" dirty="0">
                <a:latin typeface="Times New Roman" panose="02020603050405020304" pitchFamily="18" charset="0"/>
                <a:ea typeface="SimSun" panose="02010600030101010101" pitchFamily="2" charset="-122"/>
              </a:rPr>
              <a:t>  An example of a depth-first search traversal, with the traversal’s stack and corresponding depth-first search forest shown as well.</a:t>
            </a:r>
            <a:endParaRPr lang="en-US" sz="2000" dirty="0">
              <a:latin typeface="Courier New" panose="02070309020205020404" pitchFamily="49" charset="0"/>
              <a:ea typeface="SimSun" panose="02010600030101010101" pitchFamily="2" charset="-122"/>
            </a:endParaRPr>
          </a:p>
        </p:txBody>
      </p:sp>
      <p:cxnSp>
        <p:nvCxnSpPr>
          <p:cNvPr id="49" name="Line 83"/>
          <p:cNvCxnSpPr>
            <a:cxnSpLocks noChangeShapeType="1"/>
          </p:cNvCxnSpPr>
          <p:nvPr/>
        </p:nvCxnSpPr>
        <p:spPr bwMode="auto">
          <a:xfrm>
            <a:off x="1371600" y="4419639"/>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 name="Line 72"/>
          <p:cNvCxnSpPr>
            <a:cxnSpLocks noChangeShapeType="1"/>
          </p:cNvCxnSpPr>
          <p:nvPr/>
        </p:nvCxnSpPr>
        <p:spPr bwMode="auto">
          <a:xfrm flipV="1">
            <a:off x="1370965" y="2587029"/>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 name="Line 74"/>
          <p:cNvCxnSpPr>
            <a:cxnSpLocks noChangeShapeType="1"/>
          </p:cNvCxnSpPr>
          <p:nvPr/>
        </p:nvCxnSpPr>
        <p:spPr bwMode="auto">
          <a:xfrm>
            <a:off x="1370965" y="2597189"/>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2" name="Line 73"/>
          <p:cNvCxnSpPr>
            <a:cxnSpLocks noChangeShapeType="1"/>
          </p:cNvCxnSpPr>
          <p:nvPr/>
        </p:nvCxnSpPr>
        <p:spPr bwMode="auto">
          <a:xfrm>
            <a:off x="5180965" y="2587664"/>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 name="Line 79"/>
          <p:cNvCxnSpPr>
            <a:cxnSpLocks noChangeShapeType="1"/>
          </p:cNvCxnSpPr>
          <p:nvPr/>
        </p:nvCxnSpPr>
        <p:spPr bwMode="auto">
          <a:xfrm>
            <a:off x="1866900" y="3070899"/>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4" name="Line 78"/>
          <p:cNvCxnSpPr>
            <a:cxnSpLocks noChangeShapeType="1"/>
          </p:cNvCxnSpPr>
          <p:nvPr/>
        </p:nvCxnSpPr>
        <p:spPr bwMode="auto">
          <a:xfrm>
            <a:off x="1857375" y="3082964"/>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5" name="Line 77"/>
          <p:cNvCxnSpPr>
            <a:cxnSpLocks noChangeShapeType="1"/>
          </p:cNvCxnSpPr>
          <p:nvPr/>
        </p:nvCxnSpPr>
        <p:spPr bwMode="auto">
          <a:xfrm>
            <a:off x="4571365" y="3094394"/>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6" name="Line 82"/>
          <p:cNvCxnSpPr>
            <a:cxnSpLocks noChangeShapeType="1"/>
          </p:cNvCxnSpPr>
          <p:nvPr/>
        </p:nvCxnSpPr>
        <p:spPr bwMode="auto">
          <a:xfrm>
            <a:off x="2790825" y="3698279"/>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Line 76"/>
          <p:cNvCxnSpPr>
            <a:cxnSpLocks noChangeShapeType="1"/>
          </p:cNvCxnSpPr>
          <p:nvPr/>
        </p:nvCxnSpPr>
        <p:spPr bwMode="auto">
          <a:xfrm>
            <a:off x="1866900" y="3073439"/>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Line 81"/>
          <p:cNvCxnSpPr>
            <a:cxnSpLocks noChangeShapeType="1"/>
          </p:cNvCxnSpPr>
          <p:nvPr/>
        </p:nvCxnSpPr>
        <p:spPr bwMode="auto">
          <a:xfrm flipV="1">
            <a:off x="1866900" y="3703359"/>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75"/>
          <p:cNvCxnSpPr>
            <a:cxnSpLocks noChangeShapeType="1"/>
          </p:cNvCxnSpPr>
          <p:nvPr/>
        </p:nvCxnSpPr>
        <p:spPr bwMode="auto">
          <a:xfrm flipH="1">
            <a:off x="3724275" y="3082964"/>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Line 80"/>
          <p:cNvCxnSpPr>
            <a:cxnSpLocks noChangeShapeType="1"/>
          </p:cNvCxnSpPr>
          <p:nvPr/>
        </p:nvCxnSpPr>
        <p:spPr bwMode="auto">
          <a:xfrm>
            <a:off x="3724275" y="3703359"/>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7" name="TextBox 66"/>
          <p:cNvSpPr txBox="1"/>
          <p:nvPr/>
        </p:nvSpPr>
        <p:spPr>
          <a:xfrm>
            <a:off x="1216057" y="4487156"/>
            <a:ext cx="575036"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j,0</a:t>
            </a:r>
          </a:p>
        </p:txBody>
      </p:sp>
      <p:sp>
        <p:nvSpPr>
          <p:cNvPr id="68" name="TextBox 67"/>
          <p:cNvSpPr txBox="1"/>
          <p:nvPr/>
        </p:nvSpPr>
        <p:spPr>
          <a:xfrm>
            <a:off x="4780959" y="4487156"/>
            <a:ext cx="50747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i,0</a:t>
            </a:r>
          </a:p>
        </p:txBody>
      </p:sp>
      <p:sp>
        <p:nvSpPr>
          <p:cNvPr id="70" name="TextBox 69"/>
          <p:cNvSpPr txBox="1"/>
          <p:nvPr/>
        </p:nvSpPr>
        <p:spPr>
          <a:xfrm>
            <a:off x="1263191" y="2022842"/>
            <a:ext cx="59418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g,0</a:t>
            </a:r>
          </a:p>
        </p:txBody>
      </p:sp>
      <p:sp>
        <p:nvSpPr>
          <p:cNvPr id="71" name="TextBox 70"/>
          <p:cNvSpPr txBox="1"/>
          <p:nvPr/>
        </p:nvSpPr>
        <p:spPr>
          <a:xfrm>
            <a:off x="4780960" y="2074195"/>
            <a:ext cx="58289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h,0</a:t>
            </a:r>
          </a:p>
        </p:txBody>
      </p:sp>
      <p:sp>
        <p:nvSpPr>
          <p:cNvPr id="72" name="TextBox 71"/>
          <p:cNvSpPr txBox="1"/>
          <p:nvPr/>
        </p:nvSpPr>
        <p:spPr>
          <a:xfrm>
            <a:off x="1370965" y="2698816"/>
            <a:ext cx="56193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a,0</a:t>
            </a:r>
          </a:p>
        </p:txBody>
      </p:sp>
      <p:sp>
        <p:nvSpPr>
          <p:cNvPr id="73" name="TextBox 72"/>
          <p:cNvSpPr txBox="1"/>
          <p:nvPr/>
        </p:nvSpPr>
        <p:spPr>
          <a:xfrm>
            <a:off x="1328846" y="3793748"/>
            <a:ext cx="58258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d,0</a:t>
            </a:r>
          </a:p>
        </p:txBody>
      </p:sp>
      <p:sp>
        <p:nvSpPr>
          <p:cNvPr id="74" name="TextBox 73"/>
          <p:cNvSpPr txBox="1"/>
          <p:nvPr/>
        </p:nvSpPr>
        <p:spPr>
          <a:xfrm>
            <a:off x="2520399" y="3683674"/>
            <a:ext cx="581955"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c,0</a:t>
            </a:r>
          </a:p>
        </p:txBody>
      </p:sp>
      <p:sp>
        <p:nvSpPr>
          <p:cNvPr id="75" name="TextBox 74"/>
          <p:cNvSpPr txBox="1"/>
          <p:nvPr/>
        </p:nvSpPr>
        <p:spPr>
          <a:xfrm>
            <a:off x="3399789" y="3676996"/>
            <a:ext cx="53685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f,0</a:t>
            </a:r>
          </a:p>
        </p:txBody>
      </p:sp>
      <p:sp>
        <p:nvSpPr>
          <p:cNvPr id="76" name="TextBox 75"/>
          <p:cNvSpPr txBox="1"/>
          <p:nvPr/>
        </p:nvSpPr>
        <p:spPr>
          <a:xfrm>
            <a:off x="4498156" y="2698815"/>
            <a:ext cx="569778"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e,0</a:t>
            </a:r>
          </a:p>
        </p:txBody>
      </p:sp>
      <p:sp>
        <p:nvSpPr>
          <p:cNvPr id="77" name="TextBox 76"/>
          <p:cNvSpPr txBox="1"/>
          <p:nvPr/>
        </p:nvSpPr>
        <p:spPr>
          <a:xfrm>
            <a:off x="4508710" y="3718150"/>
            <a:ext cx="60626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b,0</a:t>
            </a:r>
          </a:p>
        </p:txBody>
      </p:sp>
      <p:sp>
        <p:nvSpPr>
          <p:cNvPr id="78" name="TextBox 77"/>
          <p:cNvSpPr txBox="1"/>
          <p:nvPr/>
        </p:nvSpPr>
        <p:spPr>
          <a:xfrm>
            <a:off x="5512702" y="1993255"/>
            <a:ext cx="3851187"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 An adjacency list</a:t>
            </a:r>
          </a:p>
          <a:p>
            <a:r>
              <a:rPr lang="en-US" sz="2400" dirty="0">
                <a:latin typeface="Times New Roman" panose="02020603050405020304" pitchFamily="18" charset="0"/>
                <a:cs typeface="Times New Roman" panose="02020603050405020304" pitchFamily="18" charset="0"/>
              </a:rPr>
              <a:t>a,0   → c   →	d   →	e	</a:t>
            </a:r>
          </a:p>
          <a:p>
            <a:r>
              <a:rPr lang="en-US" sz="2400" dirty="0">
                <a:latin typeface="Times New Roman" panose="02020603050405020304" pitchFamily="18" charset="0"/>
                <a:cs typeface="Times New Roman" panose="02020603050405020304" pitchFamily="18" charset="0"/>
              </a:rPr>
              <a:t>b,0   → e   →	f 		</a:t>
            </a:r>
          </a:p>
          <a:p>
            <a:r>
              <a:rPr lang="en-US" sz="2400" dirty="0">
                <a:latin typeface="Times New Roman" panose="02020603050405020304" pitchFamily="18" charset="0"/>
                <a:cs typeface="Times New Roman" panose="02020603050405020304" pitchFamily="18" charset="0"/>
              </a:rPr>
              <a:t>c,0   →	 a   →	d   →	f	</a:t>
            </a:r>
          </a:p>
          <a:p>
            <a:r>
              <a:rPr lang="en-US" sz="2400" dirty="0">
                <a:latin typeface="Times New Roman" panose="02020603050405020304" pitchFamily="18" charset="0"/>
                <a:cs typeface="Times New Roman" panose="02020603050405020304" pitchFamily="18" charset="0"/>
              </a:rPr>
              <a:t>d,0   → a   →	c 		</a:t>
            </a:r>
          </a:p>
          <a:p>
            <a:r>
              <a:rPr lang="en-US" sz="2400" dirty="0">
                <a:latin typeface="Times New Roman" panose="02020603050405020304" pitchFamily="18" charset="0"/>
                <a:cs typeface="Times New Roman" panose="02020603050405020304" pitchFamily="18" charset="0"/>
              </a:rPr>
              <a:t>e,0   →	 a   →	b   →	f</a:t>
            </a:r>
          </a:p>
          <a:p>
            <a:r>
              <a:rPr lang="en-US" sz="2400" dirty="0">
                <a:latin typeface="Times New Roman" panose="02020603050405020304" pitchFamily="18" charset="0"/>
                <a:cs typeface="Times New Roman" panose="02020603050405020304" pitchFamily="18" charset="0"/>
              </a:rPr>
              <a:t>f,0   →  b   →	c   →	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g,0  →  h   →	j </a:t>
            </a:r>
          </a:p>
          <a:p>
            <a:r>
              <a:rPr lang="en-US" sz="2400" dirty="0">
                <a:latin typeface="Times New Roman" panose="02020603050405020304" pitchFamily="18" charset="0"/>
                <a:cs typeface="Times New Roman" panose="02020603050405020304" pitchFamily="18" charset="0"/>
              </a:rPr>
              <a:t>h,0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i,0   →	 h   →	j </a:t>
            </a:r>
          </a:p>
          <a:p>
            <a:r>
              <a:rPr lang="en-US" sz="2400" dirty="0">
                <a:latin typeface="Times New Roman" panose="02020603050405020304" pitchFamily="18" charset="0"/>
                <a:cs typeface="Times New Roman" panose="02020603050405020304" pitchFamily="18" charset="0"/>
              </a:rPr>
              <a:t>j,0   →	 g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p:txBody>
      </p:sp>
      <p:pic>
        <p:nvPicPr>
          <p:cNvPr id="30" name="Picture 29" descr="Image result for smiley face images">
            <a:extLst>
              <a:ext uri="{FF2B5EF4-FFF2-40B4-BE49-F238E27FC236}">
                <a16:creationId xmlns:a16="http://schemas.microsoft.com/office/drawing/2014/main" id="{BDBFCFE2-EFC6-4335-8157-65B0FAB5927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488" y="1416034"/>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F6AC8968-201A-4FB3-ABE1-3C635403C906}"/>
              </a:ext>
            </a:extLst>
          </p:cNvPr>
          <p:cNvGraphicFramePr>
            <a:graphicFrameLocks noGrp="1"/>
          </p:cNvGraphicFramePr>
          <p:nvPr>
            <p:extLst>
              <p:ext uri="{D42A27DB-BD31-4B8C-83A1-F6EECF244321}">
                <p14:modId xmlns:p14="http://schemas.microsoft.com/office/powerpoint/2010/main" val="2313505286"/>
              </p:ext>
            </p:extLst>
          </p:nvPr>
        </p:nvGraphicFramePr>
        <p:xfrm>
          <a:off x="9039817" y="4163340"/>
          <a:ext cx="2136459" cy="2212860"/>
        </p:xfrm>
        <a:graphic>
          <a:graphicData uri="http://schemas.openxmlformats.org/drawingml/2006/table">
            <a:tbl>
              <a:tblPr firstRow="1" bandRow="1">
                <a:tableStyleId>{5C22544A-7EE6-4342-B048-85BDC9FD1C3A}</a:tableStyleId>
              </a:tblPr>
              <a:tblGrid>
                <a:gridCol w="712153">
                  <a:extLst>
                    <a:ext uri="{9D8B030D-6E8A-4147-A177-3AD203B41FA5}">
                      <a16:colId xmlns:a16="http://schemas.microsoft.com/office/drawing/2014/main" val="2011159535"/>
                    </a:ext>
                  </a:extLst>
                </a:gridCol>
                <a:gridCol w="712153">
                  <a:extLst>
                    <a:ext uri="{9D8B030D-6E8A-4147-A177-3AD203B41FA5}">
                      <a16:colId xmlns:a16="http://schemas.microsoft.com/office/drawing/2014/main" val="2019856844"/>
                    </a:ext>
                  </a:extLst>
                </a:gridCol>
                <a:gridCol w="712153">
                  <a:extLst>
                    <a:ext uri="{9D8B030D-6E8A-4147-A177-3AD203B41FA5}">
                      <a16:colId xmlns:a16="http://schemas.microsoft.com/office/drawing/2014/main" val="3484214843"/>
                    </a:ext>
                  </a:extLst>
                </a:gridCol>
              </a:tblGrid>
              <a:tr h="368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3368279"/>
                  </a:ext>
                </a:extLst>
              </a:tr>
              <a:tr h="368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e</a:t>
                      </a:r>
                      <a:r>
                        <a:rPr lang="en-US" sz="1800" b="1" baseline="-25000" dirty="0">
                          <a:effectLst/>
                          <a:latin typeface="Times New Roman" panose="02020603050405020304" pitchFamily="18" charset="0"/>
                          <a:ea typeface="SimSun" panose="02010600030101010101" pitchFamily="2" charset="-122"/>
                        </a:rPr>
                        <a:t>6, 2</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5995483"/>
                  </a:ext>
                </a:extLst>
              </a:tr>
              <a:tr h="36881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effectLst/>
                          <a:latin typeface="Times New Roman" panose="02020603050405020304" pitchFamily="18" charset="0"/>
                          <a:ea typeface="SimSun" panose="02010600030101010101" pitchFamily="2" charset="-122"/>
                        </a:rPr>
                        <a:t>b</a:t>
                      </a:r>
                      <a:r>
                        <a:rPr lang="en-US" sz="1800" b="1" baseline="-25000" dirty="0">
                          <a:effectLst/>
                          <a:latin typeface="Times New Roman" panose="02020603050405020304" pitchFamily="18" charset="0"/>
                          <a:ea typeface="SimSun" panose="02010600030101010101" pitchFamily="2" charset="-122"/>
                        </a:rPr>
                        <a:t>5, 3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j</a:t>
                      </a:r>
                      <a:r>
                        <a:rPr lang="en-US" sz="1800" b="1" baseline="-25000" dirty="0">
                          <a:effectLst/>
                          <a:latin typeface="Times New Roman" panose="02020603050405020304" pitchFamily="18" charset="0"/>
                          <a:ea typeface="SimSun" panose="02010600030101010101" pitchFamily="2" charset="-122"/>
                        </a:rPr>
                        <a:t>10, 7</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504498"/>
                  </a:ext>
                </a:extLst>
              </a:tr>
              <a:tr h="368810">
                <a:tc>
                  <a:txBody>
                    <a:bodyPr/>
                    <a:lstStyle/>
                    <a:p>
                      <a:r>
                        <a:rPr lang="en-US" sz="1800" b="1" dirty="0">
                          <a:effectLst/>
                          <a:latin typeface="Times New Roman" panose="02020603050405020304" pitchFamily="18" charset="0"/>
                          <a:ea typeface="SimSun" panose="02010600030101010101" pitchFamily="2" charset="-122"/>
                        </a:rPr>
                        <a:t>d</a:t>
                      </a:r>
                      <a:r>
                        <a:rPr lang="en-US" sz="1800" b="1" baseline="-25000" dirty="0">
                          <a:effectLst/>
                          <a:latin typeface="Times New Roman" panose="02020603050405020304" pitchFamily="18" charset="0"/>
                          <a:ea typeface="SimSun" panose="02010600030101010101" pitchFamily="2" charset="-122"/>
                        </a:rPr>
                        <a:t>3, 1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effectLst/>
                          <a:latin typeface="Times New Roman" panose="02020603050405020304" pitchFamily="18" charset="0"/>
                          <a:ea typeface="SimSun" panose="02010600030101010101" pitchFamily="2" charset="-122"/>
                        </a:rPr>
                        <a:t>f</a:t>
                      </a:r>
                      <a:r>
                        <a:rPr lang="en-US" sz="1800" b="1" baseline="-25000" dirty="0">
                          <a:effectLst/>
                          <a:latin typeface="Times New Roman" panose="02020603050405020304" pitchFamily="18" charset="0"/>
                          <a:ea typeface="SimSun" panose="02010600030101010101" pitchFamily="2" charset="-122"/>
                        </a:rPr>
                        <a:t>4, 4</a:t>
                      </a:r>
                      <a:r>
                        <a:rPr lang="en-US" sz="1800" b="1" dirty="0">
                          <a:effectLst/>
                          <a:latin typeface="Times New Roman" panose="02020603050405020304" pitchFamily="18" charset="0"/>
                          <a:ea typeface="SimSun" panose="02010600030101010101" pitchFamily="2" charset="-122"/>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effectLst/>
                          <a:latin typeface="Times New Roman" panose="02020603050405020304" pitchFamily="18" charset="0"/>
                          <a:ea typeface="SimSun" panose="02010600030101010101" pitchFamily="2" charset="-122"/>
                        </a:rPr>
                        <a:t>i</a:t>
                      </a:r>
                      <a:r>
                        <a:rPr lang="en-US" sz="1800" b="1" baseline="-25000" dirty="0">
                          <a:effectLst/>
                          <a:latin typeface="Times New Roman" panose="02020603050405020304" pitchFamily="18" charset="0"/>
                          <a:ea typeface="SimSun" panose="02010600030101010101" pitchFamily="2" charset="-122"/>
                        </a:rPr>
                        <a:t>9, 8</a:t>
                      </a:r>
                      <a:r>
                        <a:rPr lang="en-US" sz="1800" b="1" dirty="0">
                          <a:effectLst/>
                          <a:latin typeface="Times New Roman" panose="02020603050405020304" pitchFamily="18" charset="0"/>
                          <a:ea typeface="SimSun" panose="02010600030101010101" pitchFamily="2" charset="-122"/>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6748868"/>
                  </a:ext>
                </a:extLst>
              </a:tr>
              <a:tr h="368810">
                <a:tc>
                  <a:txBody>
                    <a:bodyPr/>
                    <a:lstStyle/>
                    <a:p>
                      <a:r>
                        <a:rPr lang="en-US" sz="1800" b="1" dirty="0">
                          <a:effectLst/>
                          <a:latin typeface="Times New Roman" panose="02020603050405020304" pitchFamily="18" charset="0"/>
                          <a:ea typeface="SimSun" panose="02010600030101010101" pitchFamily="2" charset="-122"/>
                        </a:rPr>
                        <a:t>c</a:t>
                      </a:r>
                      <a:r>
                        <a:rPr lang="en-US" sz="1800" b="1" baseline="-25000" dirty="0">
                          <a:effectLst/>
                          <a:latin typeface="Times New Roman" panose="02020603050405020304" pitchFamily="18" charset="0"/>
                          <a:ea typeface="SimSun" panose="02010600030101010101" pitchFamily="2" charset="-122"/>
                        </a:rPr>
                        <a:t>2, 5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c</a:t>
                      </a:r>
                      <a:r>
                        <a:rPr lang="en-US" sz="1800" b="1" baseline="-25000" dirty="0">
                          <a:effectLst/>
                          <a:latin typeface="Times New Roman" panose="02020603050405020304" pitchFamily="18" charset="0"/>
                          <a:ea typeface="SimSun" panose="02010600030101010101" pitchFamily="2" charset="-122"/>
                        </a:rPr>
                        <a:t>2, 5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effectLst/>
                          <a:latin typeface="Times New Roman" panose="02020603050405020304" pitchFamily="18" charset="0"/>
                          <a:ea typeface="SimSun" panose="02010600030101010101" pitchFamily="2" charset="-122"/>
                        </a:rPr>
                        <a:t>h</a:t>
                      </a:r>
                      <a:r>
                        <a:rPr lang="en-US" sz="1800" b="1" baseline="-25000" dirty="0">
                          <a:effectLst/>
                          <a:latin typeface="Times New Roman" panose="02020603050405020304" pitchFamily="18" charset="0"/>
                          <a:ea typeface="SimSun" panose="02010600030101010101" pitchFamily="2" charset="-122"/>
                        </a:rPr>
                        <a:t>8, 9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22337"/>
                  </a:ext>
                </a:extLst>
              </a:tr>
              <a:tr h="368810">
                <a:tc>
                  <a:txBody>
                    <a:bodyPr/>
                    <a:lstStyle/>
                    <a:p>
                      <a:r>
                        <a:rPr lang="en-US" sz="1800" b="1" dirty="0">
                          <a:effectLst/>
                          <a:latin typeface="Times New Roman" panose="02020603050405020304" pitchFamily="18" charset="0"/>
                          <a:ea typeface="SimSun" panose="02010600030101010101" pitchFamily="2" charset="-122"/>
                        </a:rPr>
                        <a:t>a</a:t>
                      </a:r>
                      <a:r>
                        <a:rPr lang="en-US" sz="1800" b="1" baseline="-25000" dirty="0">
                          <a:effectLst/>
                          <a:latin typeface="Times New Roman" panose="02020603050405020304" pitchFamily="18" charset="0"/>
                          <a:ea typeface="SimSun" panose="02010600030101010101" pitchFamily="2" charset="-122"/>
                        </a:rPr>
                        <a:t>1, 6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a</a:t>
                      </a:r>
                      <a:r>
                        <a:rPr lang="en-US" sz="1800" b="1" baseline="-25000" dirty="0">
                          <a:effectLst/>
                          <a:latin typeface="Times New Roman" panose="02020603050405020304" pitchFamily="18" charset="0"/>
                          <a:ea typeface="SimSun" panose="02010600030101010101" pitchFamily="2" charset="-122"/>
                        </a:rPr>
                        <a:t>1, 6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effectLst/>
                          <a:latin typeface="Times New Roman" panose="02020603050405020304" pitchFamily="18" charset="0"/>
                          <a:ea typeface="SimSun" panose="02010600030101010101" pitchFamily="2" charset="-122"/>
                        </a:rPr>
                        <a:t>g</a:t>
                      </a:r>
                      <a:r>
                        <a:rPr lang="en-US" sz="1800" b="1" baseline="-25000" dirty="0">
                          <a:effectLst/>
                          <a:latin typeface="Times New Roman" panose="02020603050405020304" pitchFamily="18" charset="0"/>
                          <a:ea typeface="SimSun" panose="02010600030101010101" pitchFamily="2" charset="-122"/>
                        </a:rPr>
                        <a:t>7, 10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11720"/>
                  </a:ext>
                </a:extLst>
              </a:tr>
            </a:tbl>
          </a:graphicData>
        </a:graphic>
      </p:graphicFrame>
      <p:sp>
        <p:nvSpPr>
          <p:cNvPr id="3" name="Rectangle 2">
            <a:extLst>
              <a:ext uri="{FF2B5EF4-FFF2-40B4-BE49-F238E27FC236}">
                <a16:creationId xmlns:a16="http://schemas.microsoft.com/office/drawing/2014/main" id="{4496C410-EED3-4B05-8BEC-59CEF3BE675A}"/>
              </a:ext>
            </a:extLst>
          </p:cNvPr>
          <p:cNvSpPr/>
          <p:nvPr/>
        </p:nvSpPr>
        <p:spPr>
          <a:xfrm>
            <a:off x="1328846" y="5393017"/>
            <a:ext cx="1449436" cy="461665"/>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(a) Graph </a:t>
            </a:r>
            <a:endParaRPr lang="en-US" sz="2400" dirty="0">
              <a:latin typeface="Courier New" panose="02070309020205020404" pitchFamily="49" charset="0"/>
              <a:ea typeface="SimSun" panose="02010600030101010101" pitchFamily="2" charset="-122"/>
            </a:endParaRPr>
          </a:p>
        </p:txBody>
      </p:sp>
      <p:sp>
        <p:nvSpPr>
          <p:cNvPr id="29" name="Rectangle 28">
            <a:extLst>
              <a:ext uri="{FF2B5EF4-FFF2-40B4-BE49-F238E27FC236}">
                <a16:creationId xmlns:a16="http://schemas.microsoft.com/office/drawing/2014/main" id="{CFB3E14E-956A-4ABE-8098-2003315387F9}"/>
              </a:ext>
            </a:extLst>
          </p:cNvPr>
          <p:cNvSpPr/>
          <p:nvPr/>
        </p:nvSpPr>
        <p:spPr>
          <a:xfrm>
            <a:off x="1302623" y="262897"/>
            <a:ext cx="5723233" cy="754694"/>
          </a:xfrm>
          <a:prstGeom prst="rect">
            <a:avLst/>
          </a:prstGeom>
        </p:spPr>
        <p:txBody>
          <a:bodyPr wrap="none">
            <a:spAutoFit/>
          </a:bodyPr>
          <a:lstStyle/>
          <a:p>
            <a:pPr>
              <a:lnSpc>
                <a:spcPct val="150000"/>
              </a:lnSpc>
            </a:pPr>
            <a:r>
              <a:rPr lang="en-US" sz="3200" dirty="0">
                <a:ea typeface="SimSun" panose="02010600030101010101" pitchFamily="2" charset="-122"/>
              </a:rPr>
              <a:t>The Depth-First Search Algorithm</a:t>
            </a:r>
          </a:p>
        </p:txBody>
      </p:sp>
      <p:sp>
        <p:nvSpPr>
          <p:cNvPr id="4" name="Rectangle 3">
            <a:extLst>
              <a:ext uri="{FF2B5EF4-FFF2-40B4-BE49-F238E27FC236}">
                <a16:creationId xmlns:a16="http://schemas.microsoft.com/office/drawing/2014/main" id="{FE5CCE3F-0D54-4F20-9668-9D2F66BFB1BC}"/>
              </a:ext>
            </a:extLst>
          </p:cNvPr>
          <p:cNvSpPr/>
          <p:nvPr/>
        </p:nvSpPr>
        <p:spPr>
          <a:xfrm>
            <a:off x="9140409" y="3683674"/>
            <a:ext cx="1935273"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A traversal’s stack </a:t>
            </a:r>
            <a:endParaRPr lang="en-US" dirty="0"/>
          </a:p>
        </p:txBody>
      </p:sp>
    </p:spTree>
    <p:extLst>
      <p:ext uri="{BB962C8B-B14F-4D97-AF65-F5344CB8AC3E}">
        <p14:creationId xmlns:p14="http://schemas.microsoft.com/office/powerpoint/2010/main" val="2899990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764" y="880732"/>
            <a:ext cx="9475175" cy="5678478"/>
          </a:xfrm>
          <a:prstGeom prst="rect">
            <a:avLst/>
          </a:prstGeom>
        </p:spPr>
        <p:txBody>
          <a:bodyPr wrap="square">
            <a:spAutoFit/>
          </a:bodyPr>
          <a:lstStyle/>
          <a:p>
            <a:pPr marL="1828800" marR="0" indent="-1828800">
              <a:lnSpc>
                <a:spcPct val="115000"/>
              </a:lnSpc>
              <a:spcBef>
                <a:spcPts val="0"/>
              </a:spcBef>
              <a:spcAft>
                <a:spcPts val="0"/>
              </a:spcAft>
            </a:pPr>
            <a:r>
              <a:rPr lang="en-US" sz="2400" dirty="0">
                <a:latin typeface="Times New Roman" panose="02020603050405020304" pitchFamily="18" charset="0"/>
                <a:ea typeface="SimSun" panose="02010600030101010101" pitchFamily="2" charset="-122"/>
              </a:rPr>
              <a:t>(b) Traversal’s stack: 	</a:t>
            </a:r>
          </a:p>
          <a:p>
            <a:pPr marL="914400" marR="0" indent="-452438">
              <a:lnSpc>
                <a:spcPct val="115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first subscript </a:t>
            </a:r>
            <a:r>
              <a:rPr lang="en-US" sz="2400" dirty="0">
                <a:latin typeface="Times New Roman" panose="02020603050405020304" pitchFamily="18" charset="0"/>
                <a:ea typeface="SimSun" panose="02010600030101010101" pitchFamily="2" charset="-122"/>
              </a:rPr>
              <a:t>number (the variable count) indicates </a:t>
            </a:r>
            <a:r>
              <a:rPr lang="en-US" sz="2400" dirty="0">
                <a:solidFill>
                  <a:srgbClr val="0000FF"/>
                </a:solidFill>
                <a:latin typeface="Times New Roman" panose="02020603050405020304" pitchFamily="18" charset="0"/>
                <a:ea typeface="SimSun" panose="02010600030101010101" pitchFamily="2" charset="-122"/>
              </a:rPr>
              <a:t>the order in which a vertex was visited (discovered),</a:t>
            </a:r>
            <a:r>
              <a:rPr lang="en-US" sz="2400" dirty="0">
                <a:latin typeface="Times New Roman" panose="02020603050405020304" pitchFamily="18" charset="0"/>
                <a:ea typeface="SimSun" panose="02010600030101010101" pitchFamily="2" charset="-122"/>
              </a:rPr>
              <a:t> i.e., pushed onto the stack;</a:t>
            </a:r>
          </a:p>
          <a:p>
            <a:pPr marL="914400" marR="0" indent="-452438">
              <a:lnSpc>
                <a:spcPct val="115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second subscript indicates the order in which it became a dead-end (finished),</a:t>
            </a:r>
            <a:r>
              <a:rPr lang="en-US" sz="2400" dirty="0">
                <a:latin typeface="Times New Roman" panose="02020603050405020304" pitchFamily="18" charset="0"/>
                <a:ea typeface="SimSun" panose="02010600030101010101" pitchFamily="2" charset="-122"/>
              </a:rPr>
              <a:t> i.e., popped off the stack.</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latin typeface="Courier New" panose="02070309020205020404" pitchFamily="49" charset="0"/>
                <a:ea typeface="SimSun" panose="02010600030101010101" pitchFamily="2" charset="-122"/>
              </a:rPr>
              <a:t> </a:t>
            </a:r>
          </a:p>
          <a:p>
            <a:pPr>
              <a:lnSpc>
                <a:spcPct val="150000"/>
              </a:lnSpc>
            </a:pPr>
            <a:endParaRPr lang="en-US" sz="2400" dirty="0">
              <a:latin typeface="Courier New" panose="02070309020205020404" pitchFamily="49" charset="0"/>
              <a:ea typeface="SimSun" panose="02010600030101010101" pitchFamily="2" charset="-122"/>
            </a:endParaRPr>
          </a:p>
          <a:p>
            <a:r>
              <a:rPr lang="en-US" sz="2400" dirty="0">
                <a:latin typeface="Courier New" panose="020703090202050204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a history of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the traversal’s stack.</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rPr>
              <a:t>(subscripts are </a:t>
            </a:r>
            <a:r>
              <a:rPr lang="en-US" sz="2400" dirty="0"/>
              <a:t>push-							        onto</a:t>
            </a:r>
            <a:r>
              <a:rPr lang="en-US" sz="2400" dirty="0">
                <a:solidFill>
                  <a:srgbClr val="0000FF"/>
                </a:solidFill>
              </a:rPr>
              <a:t>/</a:t>
            </a:r>
            <a:r>
              <a:rPr lang="en-US" sz="2400" dirty="0">
                <a:solidFill>
                  <a:srgbClr val="C00000"/>
                </a:solidFill>
              </a:rPr>
              <a:t>discover </a:t>
            </a:r>
            <a:r>
              <a:rPr lang="en-US" sz="2400" dirty="0"/>
              <a:t>or pop-							        off</a:t>
            </a:r>
            <a:r>
              <a:rPr lang="en-US" sz="2400" dirty="0">
                <a:solidFill>
                  <a:srgbClr val="C00000"/>
                </a:solidFill>
              </a:rPr>
              <a:t>/finish </a:t>
            </a:r>
            <a:r>
              <a:rPr lang="en-US" sz="2400" dirty="0"/>
              <a:t>order).</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dirty="0">
                <a:latin typeface="Courier New" panose="02070309020205020404" pitchFamily="49" charset="0"/>
                <a:ea typeface="SimSun" panose="02010600030101010101" pitchFamily="2" charset="-122"/>
              </a:rPr>
              <a:t>	</a:t>
            </a:r>
            <a:endParaRPr lang="en-US" sz="2400" dirty="0"/>
          </a:p>
        </p:txBody>
      </p:sp>
      <p:pic>
        <p:nvPicPr>
          <p:cNvPr id="7" name="Picture 6" descr="Image result for smiley face images">
            <a:extLst>
              <a:ext uri="{FF2B5EF4-FFF2-40B4-BE49-F238E27FC236}">
                <a16:creationId xmlns:a16="http://schemas.microsoft.com/office/drawing/2014/main" id="{C544F300-7D0C-4B7A-9F40-415D8888F6D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a16="http://schemas.microsoft.com/office/drawing/2014/main" id="{F737DE71-C22A-4012-85F7-53334A8D5F1A}"/>
              </a:ext>
            </a:extLst>
          </p:cNvPr>
          <p:cNvGraphicFramePr>
            <a:graphicFrameLocks noGrp="1"/>
          </p:cNvGraphicFramePr>
          <p:nvPr>
            <p:extLst>
              <p:ext uri="{D42A27DB-BD31-4B8C-83A1-F6EECF244321}">
                <p14:modId xmlns:p14="http://schemas.microsoft.com/office/powerpoint/2010/main" val="3639550576"/>
              </p:ext>
            </p:extLst>
          </p:nvPr>
        </p:nvGraphicFramePr>
        <p:xfrm>
          <a:off x="3573137" y="3174144"/>
          <a:ext cx="3760535" cy="3200400"/>
        </p:xfrm>
        <a:graphic>
          <a:graphicData uri="http://schemas.openxmlformats.org/drawingml/2006/table">
            <a:tbl>
              <a:tblPr firstRow="1" bandRow="1">
                <a:tableStyleId>{5C22544A-7EE6-4342-B048-85BDC9FD1C3A}</a:tableStyleId>
              </a:tblPr>
              <a:tblGrid>
                <a:gridCol w="752107">
                  <a:extLst>
                    <a:ext uri="{9D8B030D-6E8A-4147-A177-3AD203B41FA5}">
                      <a16:colId xmlns:a16="http://schemas.microsoft.com/office/drawing/2014/main" val="633790026"/>
                    </a:ext>
                  </a:extLst>
                </a:gridCol>
                <a:gridCol w="752107">
                  <a:extLst>
                    <a:ext uri="{9D8B030D-6E8A-4147-A177-3AD203B41FA5}">
                      <a16:colId xmlns:a16="http://schemas.microsoft.com/office/drawing/2014/main" val="2163743322"/>
                    </a:ext>
                  </a:extLst>
                </a:gridCol>
                <a:gridCol w="752107">
                  <a:extLst>
                    <a:ext uri="{9D8B030D-6E8A-4147-A177-3AD203B41FA5}">
                      <a16:colId xmlns:a16="http://schemas.microsoft.com/office/drawing/2014/main" val="455958651"/>
                    </a:ext>
                  </a:extLst>
                </a:gridCol>
                <a:gridCol w="752107">
                  <a:extLst>
                    <a:ext uri="{9D8B030D-6E8A-4147-A177-3AD203B41FA5}">
                      <a16:colId xmlns:a16="http://schemas.microsoft.com/office/drawing/2014/main" val="3100154718"/>
                    </a:ext>
                  </a:extLst>
                </a:gridCol>
                <a:gridCol w="752107">
                  <a:extLst>
                    <a:ext uri="{9D8B030D-6E8A-4147-A177-3AD203B41FA5}">
                      <a16:colId xmlns:a16="http://schemas.microsoft.com/office/drawing/2014/main" val="2745832809"/>
                    </a:ext>
                  </a:extLst>
                </a:gridCol>
              </a:tblGrid>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5126571"/>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8385081"/>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e</a:t>
                      </a:r>
                      <a:r>
                        <a:rPr lang="en-US" sz="2400" baseline="-25000" dirty="0">
                          <a:latin typeface="Times New Roman" panose="02020603050405020304" pitchFamily="18" charset="0"/>
                          <a:ea typeface="SimSun" panose="02010600030101010101" pitchFamily="2" charset="-122"/>
                        </a:rPr>
                        <a:t>6, 2</a:t>
                      </a:r>
                      <a:endParaRPr lang="en-US" sz="24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862780"/>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b</a:t>
                      </a:r>
                      <a:r>
                        <a:rPr lang="en-US" sz="2400" baseline="-25000" dirty="0">
                          <a:latin typeface="Times New Roman" panose="02020603050405020304" pitchFamily="18" charset="0"/>
                          <a:ea typeface="SimSun" panose="02010600030101010101" pitchFamily="2" charset="-122"/>
                        </a:rPr>
                        <a:t>5, 3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j</a:t>
                      </a:r>
                      <a:r>
                        <a:rPr lang="en-US" sz="2400" baseline="-25000" dirty="0">
                          <a:latin typeface="Times New Roman" panose="02020603050405020304" pitchFamily="18" charset="0"/>
                          <a:ea typeface="SimSun" panose="02010600030101010101" pitchFamily="2" charset="-122"/>
                        </a:rPr>
                        <a:t>10, 7</a:t>
                      </a:r>
                      <a:endParaRPr lang="en-US" sz="24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9991860"/>
                  </a:ext>
                </a:extLst>
              </a:tr>
              <a:tr h="370840">
                <a:tc>
                  <a:txBody>
                    <a:bodyPr/>
                    <a:lstStyle/>
                    <a:p>
                      <a:r>
                        <a:rPr lang="en-US" sz="2400" dirty="0">
                          <a:latin typeface="Times New Roman" panose="02020603050405020304" pitchFamily="18" charset="0"/>
                          <a:ea typeface="SimSun" panose="02010600030101010101" pitchFamily="2" charset="-122"/>
                        </a:rPr>
                        <a:t>d</a:t>
                      </a:r>
                      <a:r>
                        <a:rPr lang="en-US" sz="2400" baseline="-25000" dirty="0">
                          <a:latin typeface="Times New Roman" panose="02020603050405020304" pitchFamily="18" charset="0"/>
                          <a:ea typeface="SimSun" panose="02010600030101010101" pitchFamily="2" charset="-122"/>
                        </a:rPr>
                        <a:t>3, 1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f</a:t>
                      </a:r>
                      <a:r>
                        <a:rPr lang="en-US" sz="2400" baseline="-25000" dirty="0">
                          <a:latin typeface="Times New Roman" panose="02020603050405020304" pitchFamily="18" charset="0"/>
                          <a:ea typeface="SimSun" panose="02010600030101010101" pitchFamily="2" charset="-122"/>
                        </a:rPr>
                        <a:t>4, 4</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i</a:t>
                      </a:r>
                      <a:r>
                        <a:rPr lang="en-US" sz="2400" baseline="-25000" dirty="0">
                          <a:latin typeface="Times New Roman" panose="02020603050405020304" pitchFamily="18" charset="0"/>
                          <a:ea typeface="SimSun" panose="02010600030101010101" pitchFamily="2" charset="-122"/>
                        </a:rPr>
                        <a:t>9, 8</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07098"/>
                  </a:ext>
                </a:extLst>
              </a:tr>
              <a:tr h="370840">
                <a:tc>
                  <a:txBody>
                    <a:bodyPr/>
                    <a:lstStyle/>
                    <a:p>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h</a:t>
                      </a:r>
                      <a:r>
                        <a:rPr lang="en-US" sz="2400" baseline="-25000" dirty="0">
                          <a:latin typeface="Times New Roman" panose="02020603050405020304" pitchFamily="18" charset="0"/>
                          <a:ea typeface="SimSun" panose="02010600030101010101" pitchFamily="2" charset="-122"/>
                        </a:rPr>
                        <a:t>8, 9</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2739"/>
                  </a:ext>
                </a:extLst>
              </a:tr>
              <a:tr h="370840">
                <a:tc>
                  <a:txBody>
                    <a:bodyPr/>
                    <a:lstStyle/>
                    <a:p>
                      <a:r>
                        <a:rPr lang="en-US" sz="2400" dirty="0">
                          <a:latin typeface="Times New Roman" panose="02020603050405020304" pitchFamily="18" charset="0"/>
                          <a:ea typeface="SimSun" panose="02010600030101010101" pitchFamily="2" charset="-122"/>
                        </a:rPr>
                        <a:t>a</a:t>
                      </a:r>
                      <a:r>
                        <a:rPr lang="en-US" sz="2400" baseline="-25000" dirty="0">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a</a:t>
                      </a:r>
                      <a:r>
                        <a:rPr lang="en-US" sz="2400" baseline="-25000" dirty="0">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g</a:t>
                      </a:r>
                      <a:r>
                        <a:rPr lang="en-US" sz="2400" baseline="-25000" dirty="0">
                          <a:latin typeface="Times New Roman" panose="02020603050405020304" pitchFamily="18" charset="0"/>
                          <a:ea typeface="SimSun" panose="02010600030101010101" pitchFamily="2" charset="-122"/>
                        </a:rPr>
                        <a:t>7, 10</a:t>
                      </a:r>
                      <a:r>
                        <a:rPr lang="en-US" sz="2400" dirty="0">
                          <a:latin typeface="Courier New" panose="02070309020205020404" pitchFamily="49"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10560"/>
                  </a:ext>
                </a:extLst>
              </a:tr>
            </a:tbl>
          </a:graphicData>
        </a:graphic>
      </p:graphicFrame>
      <p:sp>
        <p:nvSpPr>
          <p:cNvPr id="12" name="Right Arrow 2">
            <a:extLst>
              <a:ext uri="{FF2B5EF4-FFF2-40B4-BE49-F238E27FC236}">
                <a16:creationId xmlns:a16="http://schemas.microsoft.com/office/drawing/2014/main" id="{8ECCC4FF-D205-435C-92A6-F6D42D3FDE8F}"/>
              </a:ext>
            </a:extLst>
          </p:cNvPr>
          <p:cNvSpPr/>
          <p:nvPr/>
        </p:nvSpPr>
        <p:spPr>
          <a:xfrm>
            <a:off x="4461021" y="5137608"/>
            <a:ext cx="461914" cy="28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2">
            <a:extLst>
              <a:ext uri="{FF2B5EF4-FFF2-40B4-BE49-F238E27FC236}">
                <a16:creationId xmlns:a16="http://schemas.microsoft.com/office/drawing/2014/main" id="{0E0AC239-5111-4689-B156-D5AAA0FB8B9A}"/>
              </a:ext>
            </a:extLst>
          </p:cNvPr>
          <p:cNvSpPr/>
          <p:nvPr/>
        </p:nvSpPr>
        <p:spPr>
          <a:xfrm>
            <a:off x="6021394" y="5137608"/>
            <a:ext cx="461914" cy="28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FFE943-3506-4B72-A5AD-BFE3B5302D1E}"/>
              </a:ext>
            </a:extLst>
          </p:cNvPr>
          <p:cNvSpPr/>
          <p:nvPr/>
        </p:nvSpPr>
        <p:spPr>
          <a:xfrm>
            <a:off x="1365508" y="126038"/>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202831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492" y="834691"/>
            <a:ext cx="9151426" cy="1109451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Consider again the traversal of the given graph in example 3.8. We have:</a:t>
            </a:r>
          </a:p>
          <a:p>
            <a:endParaRPr lang="en-US" sz="1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Parenthesis structure:</a:t>
            </a:r>
          </a:p>
          <a:p>
            <a:r>
              <a:rPr lang="en-US" sz="2400" dirty="0">
                <a:solidFill>
                  <a:srgbClr val="0000FF"/>
                </a:solidFill>
                <a:latin typeface="Times New Roman" panose="02020603050405020304" pitchFamily="18" charset="0"/>
                <a:cs typeface="Times New Roman" panose="02020603050405020304" pitchFamily="18" charset="0"/>
              </a:rPr>
              <a:t>(a  (c ( d  d)  (f  (b  (e  e)  b)  f)  c )  a)   (g  (h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(j  j)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  g)</a:t>
            </a:r>
          </a:p>
          <a:p>
            <a:pPr>
              <a:lnSpc>
                <a:spcPct val="150000"/>
              </a:lnSpc>
            </a:pPr>
            <a:endParaRPr lang="en-US" sz="2400" b="1" dirty="0">
              <a:latin typeface="Courier New" panose="02070309020205020404" pitchFamily="49"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en-US" sz="2400" dirty="0">
                <a:latin typeface="Times New Roman" panose="02020603050405020304" pitchFamily="18" charset="0"/>
                <a:ea typeface="SimSun" panose="02010600030101010101" pitchFamily="2" charset="-122"/>
              </a:rPr>
              <a:t>         (c)  </a:t>
            </a:r>
            <a:r>
              <a:rPr lang="en-US" sz="2400" dirty="0">
                <a:solidFill>
                  <a:srgbClr val="0000FF"/>
                </a:solidFill>
                <a:latin typeface="Times New Roman" panose="02020603050405020304" pitchFamily="18" charset="0"/>
                <a:ea typeface="SimSun" panose="02010600030101010101" pitchFamily="2" charset="-122"/>
              </a:rPr>
              <a:t>DFS forest (with the tree edges </a:t>
            </a:r>
          </a:p>
          <a:p>
            <a:r>
              <a:rPr lang="en-US" sz="2400" dirty="0">
                <a:solidFill>
                  <a:srgbClr val="0000FF"/>
                </a:solidFill>
                <a:latin typeface="Times New Roman" panose="02020603050405020304" pitchFamily="18" charset="0"/>
                <a:ea typeface="SimSun" panose="02010600030101010101" pitchFamily="2" charset="-122"/>
              </a:rPr>
              <a:t>               shown with solid lines and the </a:t>
            </a:r>
          </a:p>
          <a:p>
            <a:r>
              <a:rPr lang="en-US" sz="2400" dirty="0">
                <a:solidFill>
                  <a:srgbClr val="0000FF"/>
                </a:solidFill>
                <a:latin typeface="Times New Roman" panose="02020603050405020304" pitchFamily="18" charset="0"/>
                <a:ea typeface="SimSun" panose="02010600030101010101" pitchFamily="2" charset="-122"/>
              </a:rPr>
              <a:t>               back edges shown with dashed lines</a:t>
            </a: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Parenthesis structure :</a:t>
            </a:r>
            <a:r>
              <a:rPr lang="en-US" sz="2400" dirty="0">
                <a:solidFill>
                  <a:srgbClr val="0000FF"/>
                </a:solidFill>
              </a:rPr>
              <a:t>(push-onto </a:t>
            </a:r>
            <a:r>
              <a:rPr lang="en-US" sz="2400" dirty="0">
                <a:solidFill>
                  <a:srgbClr val="C00000"/>
                </a:solidFill>
              </a:rPr>
              <a:t>pop-off) or (discover finish)  </a:t>
            </a:r>
            <a:r>
              <a:rPr lang="en-US" sz="2400" dirty="0"/>
              <a:t>order</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(a  (c ( d  d)  (f  (b  (e  e)  b)  f)  c )  a)   (g  (h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(j  j)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  g)</a:t>
            </a: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r>
              <a:rPr lang="en-US" sz="2400" b="1" dirty="0">
                <a:latin typeface="Courier New" panose="02070309020205020404" pitchFamily="49"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	</a:t>
            </a:r>
            <a:endParaRPr lang="en-US" sz="2400" dirty="0"/>
          </a:p>
        </p:txBody>
      </p:sp>
      <p:sp>
        <p:nvSpPr>
          <p:cNvPr id="5" name="Text Box 4"/>
          <p:cNvSpPr txBox="1"/>
          <p:nvPr/>
        </p:nvSpPr>
        <p:spPr>
          <a:xfrm>
            <a:off x="7494096" y="2491164"/>
            <a:ext cx="3708756" cy="425148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			  g</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c			  h</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d                f		  </a:t>
            </a:r>
            <a:r>
              <a:rPr lang="en-US" sz="2000" dirty="0" err="1">
                <a:effectLst/>
                <a:latin typeface="Times New Roman" panose="02020603050405020304" pitchFamily="18" charset="0"/>
                <a:ea typeface="SimSun" panose="02010600030101010101" pitchFamily="2" charset="-122"/>
              </a:rPr>
              <a:t>i</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b    	       	  j</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e</a:t>
            </a:r>
            <a:endParaRPr lang="en-US" sz="2000" dirty="0">
              <a:effectLst/>
              <a:latin typeface="Courier New" panose="02070309020205020404" pitchFamily="49" charset="0"/>
              <a:ea typeface="SimSun" panose="02010600030101010101" pitchFamily="2" charset="-122"/>
            </a:endParaRPr>
          </a:p>
        </p:txBody>
      </p:sp>
      <p:pic>
        <p:nvPicPr>
          <p:cNvPr id="24" name="Picture 23" descr="Image result for smiley face images">
            <a:extLst>
              <a:ext uri="{FF2B5EF4-FFF2-40B4-BE49-F238E27FC236}">
                <a16:creationId xmlns:a16="http://schemas.microsoft.com/office/drawing/2014/main" id="{D837279C-1FF0-4F08-92EA-B562BC0A634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357" y="2699205"/>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Table 9">
            <a:extLst>
              <a:ext uri="{FF2B5EF4-FFF2-40B4-BE49-F238E27FC236}">
                <a16:creationId xmlns:a16="http://schemas.microsoft.com/office/drawing/2014/main" id="{86FCC91C-A7BE-4A2A-BFC2-D27C84E92BC6}"/>
              </a:ext>
            </a:extLst>
          </p:cNvPr>
          <p:cNvGraphicFramePr>
            <a:graphicFrameLocks noGrp="1"/>
          </p:cNvGraphicFramePr>
          <p:nvPr>
            <p:extLst>
              <p:ext uri="{D42A27DB-BD31-4B8C-83A1-F6EECF244321}">
                <p14:modId xmlns:p14="http://schemas.microsoft.com/office/powerpoint/2010/main" val="1782866301"/>
              </p:ext>
            </p:extLst>
          </p:nvPr>
        </p:nvGraphicFramePr>
        <p:xfrm>
          <a:off x="2476026" y="2290712"/>
          <a:ext cx="3760535" cy="3200400"/>
        </p:xfrm>
        <a:graphic>
          <a:graphicData uri="http://schemas.openxmlformats.org/drawingml/2006/table">
            <a:tbl>
              <a:tblPr firstRow="1" bandRow="1">
                <a:tableStyleId>{5C22544A-7EE6-4342-B048-85BDC9FD1C3A}</a:tableStyleId>
              </a:tblPr>
              <a:tblGrid>
                <a:gridCol w="752107">
                  <a:extLst>
                    <a:ext uri="{9D8B030D-6E8A-4147-A177-3AD203B41FA5}">
                      <a16:colId xmlns:a16="http://schemas.microsoft.com/office/drawing/2014/main" val="633790026"/>
                    </a:ext>
                  </a:extLst>
                </a:gridCol>
                <a:gridCol w="752107">
                  <a:extLst>
                    <a:ext uri="{9D8B030D-6E8A-4147-A177-3AD203B41FA5}">
                      <a16:colId xmlns:a16="http://schemas.microsoft.com/office/drawing/2014/main" val="2163743322"/>
                    </a:ext>
                  </a:extLst>
                </a:gridCol>
                <a:gridCol w="752107">
                  <a:extLst>
                    <a:ext uri="{9D8B030D-6E8A-4147-A177-3AD203B41FA5}">
                      <a16:colId xmlns:a16="http://schemas.microsoft.com/office/drawing/2014/main" val="455958651"/>
                    </a:ext>
                  </a:extLst>
                </a:gridCol>
                <a:gridCol w="752107">
                  <a:extLst>
                    <a:ext uri="{9D8B030D-6E8A-4147-A177-3AD203B41FA5}">
                      <a16:colId xmlns:a16="http://schemas.microsoft.com/office/drawing/2014/main" val="3100154718"/>
                    </a:ext>
                  </a:extLst>
                </a:gridCol>
                <a:gridCol w="752107">
                  <a:extLst>
                    <a:ext uri="{9D8B030D-6E8A-4147-A177-3AD203B41FA5}">
                      <a16:colId xmlns:a16="http://schemas.microsoft.com/office/drawing/2014/main" val="2745832809"/>
                    </a:ext>
                  </a:extLst>
                </a:gridCol>
              </a:tblGrid>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5126571"/>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8385081"/>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e</a:t>
                      </a:r>
                      <a:r>
                        <a:rPr lang="en-US" sz="2400" baseline="-25000" dirty="0">
                          <a:latin typeface="Times New Roman" panose="02020603050405020304" pitchFamily="18" charset="0"/>
                          <a:ea typeface="SimSun" panose="02010600030101010101" pitchFamily="2" charset="-122"/>
                        </a:rPr>
                        <a:t>6, 2</a:t>
                      </a:r>
                      <a:endParaRPr lang="en-US" sz="24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862780"/>
                  </a:ext>
                </a:extLst>
              </a:tr>
              <a:tr h="370840">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b</a:t>
                      </a:r>
                      <a:r>
                        <a:rPr lang="en-US" sz="2400" baseline="-25000" dirty="0">
                          <a:latin typeface="Times New Roman" panose="02020603050405020304" pitchFamily="18" charset="0"/>
                          <a:ea typeface="SimSun" panose="02010600030101010101" pitchFamily="2" charset="-122"/>
                        </a:rPr>
                        <a:t>5, 3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j</a:t>
                      </a:r>
                      <a:r>
                        <a:rPr lang="en-US" sz="2400" baseline="-25000" dirty="0">
                          <a:latin typeface="Times New Roman" panose="02020603050405020304" pitchFamily="18" charset="0"/>
                          <a:ea typeface="SimSun" panose="02010600030101010101" pitchFamily="2" charset="-122"/>
                        </a:rPr>
                        <a:t>10, 7</a:t>
                      </a:r>
                      <a:endParaRPr lang="en-US" sz="24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9991860"/>
                  </a:ext>
                </a:extLst>
              </a:tr>
              <a:tr h="370840">
                <a:tc>
                  <a:txBody>
                    <a:bodyPr/>
                    <a:lstStyle/>
                    <a:p>
                      <a:r>
                        <a:rPr lang="en-US" sz="2400" dirty="0">
                          <a:latin typeface="Times New Roman" panose="02020603050405020304" pitchFamily="18" charset="0"/>
                          <a:ea typeface="SimSun" panose="02010600030101010101" pitchFamily="2" charset="-122"/>
                        </a:rPr>
                        <a:t>d</a:t>
                      </a:r>
                      <a:r>
                        <a:rPr lang="en-US" sz="2400" baseline="-25000" dirty="0">
                          <a:latin typeface="Times New Roman" panose="02020603050405020304" pitchFamily="18" charset="0"/>
                          <a:ea typeface="SimSun" panose="02010600030101010101" pitchFamily="2" charset="-122"/>
                        </a:rPr>
                        <a:t>3, 1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f</a:t>
                      </a:r>
                      <a:r>
                        <a:rPr lang="en-US" sz="2400" baseline="-25000" dirty="0">
                          <a:latin typeface="Times New Roman" panose="02020603050405020304" pitchFamily="18" charset="0"/>
                          <a:ea typeface="SimSun" panose="02010600030101010101" pitchFamily="2" charset="-122"/>
                        </a:rPr>
                        <a:t>4, 4</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i</a:t>
                      </a:r>
                      <a:r>
                        <a:rPr lang="en-US" sz="2400" baseline="-25000" dirty="0">
                          <a:latin typeface="Times New Roman" panose="02020603050405020304" pitchFamily="18" charset="0"/>
                          <a:ea typeface="SimSun" panose="02010600030101010101" pitchFamily="2" charset="-122"/>
                        </a:rPr>
                        <a:t>9, 8</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07098"/>
                  </a:ext>
                </a:extLst>
              </a:tr>
              <a:tr h="370840">
                <a:tc>
                  <a:txBody>
                    <a:bodyPr/>
                    <a:lstStyle/>
                    <a:p>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h</a:t>
                      </a:r>
                      <a:r>
                        <a:rPr lang="en-US" sz="2400" baseline="-25000" dirty="0">
                          <a:latin typeface="Times New Roman" panose="02020603050405020304" pitchFamily="18" charset="0"/>
                          <a:ea typeface="SimSun" panose="02010600030101010101" pitchFamily="2" charset="-122"/>
                        </a:rPr>
                        <a:t>8, 9</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2739"/>
                  </a:ext>
                </a:extLst>
              </a:tr>
              <a:tr h="370840">
                <a:tc>
                  <a:txBody>
                    <a:bodyPr/>
                    <a:lstStyle/>
                    <a:p>
                      <a:r>
                        <a:rPr lang="en-US" sz="2400" dirty="0">
                          <a:latin typeface="Times New Roman" panose="02020603050405020304" pitchFamily="18" charset="0"/>
                          <a:ea typeface="SimSun" panose="02010600030101010101" pitchFamily="2" charset="-122"/>
                        </a:rPr>
                        <a:t>a</a:t>
                      </a:r>
                      <a:r>
                        <a:rPr lang="en-US" sz="2400" baseline="-25000" dirty="0">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a</a:t>
                      </a:r>
                      <a:r>
                        <a:rPr lang="en-US" sz="2400" baseline="-25000" dirty="0">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g</a:t>
                      </a:r>
                      <a:r>
                        <a:rPr lang="en-US" sz="2400" baseline="-25000" dirty="0">
                          <a:latin typeface="Times New Roman" panose="02020603050405020304" pitchFamily="18" charset="0"/>
                          <a:ea typeface="SimSun" panose="02010600030101010101" pitchFamily="2" charset="-122"/>
                        </a:rPr>
                        <a:t>7, 10</a:t>
                      </a:r>
                      <a:r>
                        <a:rPr lang="en-US" sz="2400" dirty="0">
                          <a:latin typeface="Courier New" panose="02070309020205020404" pitchFamily="49"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10560"/>
                  </a:ext>
                </a:extLst>
              </a:tr>
            </a:tbl>
          </a:graphicData>
        </a:graphic>
      </p:graphicFrame>
      <p:sp>
        <p:nvSpPr>
          <p:cNvPr id="25" name="Right Arrow 2">
            <a:extLst>
              <a:ext uri="{FF2B5EF4-FFF2-40B4-BE49-F238E27FC236}">
                <a16:creationId xmlns:a16="http://schemas.microsoft.com/office/drawing/2014/main" id="{7BED64A6-7F89-467B-BC67-DC3B19023497}"/>
              </a:ext>
            </a:extLst>
          </p:cNvPr>
          <p:cNvSpPr/>
          <p:nvPr/>
        </p:nvSpPr>
        <p:spPr>
          <a:xfrm>
            <a:off x="3417311" y="4175350"/>
            <a:ext cx="461914" cy="28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
            <a:extLst>
              <a:ext uri="{FF2B5EF4-FFF2-40B4-BE49-F238E27FC236}">
                <a16:creationId xmlns:a16="http://schemas.microsoft.com/office/drawing/2014/main" id="{73AAEA4D-C601-4292-BDBD-751CB3C2E8CF}"/>
              </a:ext>
            </a:extLst>
          </p:cNvPr>
          <p:cNvSpPr/>
          <p:nvPr/>
        </p:nvSpPr>
        <p:spPr>
          <a:xfrm>
            <a:off x="4909305" y="4175350"/>
            <a:ext cx="461914" cy="28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7AFB40E-2DCB-4050-8A0D-2B6CBE2E84BD}"/>
              </a:ext>
            </a:extLst>
          </p:cNvPr>
          <p:cNvSpPr/>
          <p:nvPr/>
        </p:nvSpPr>
        <p:spPr>
          <a:xfrm>
            <a:off x="1409504" y="46470"/>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cxnSp>
        <p:nvCxnSpPr>
          <p:cNvPr id="42" name="Straight Connector 41">
            <a:extLst>
              <a:ext uri="{FF2B5EF4-FFF2-40B4-BE49-F238E27FC236}">
                <a16:creationId xmlns:a16="http://schemas.microsoft.com/office/drawing/2014/main" id="{8AE9CBE4-7C96-45BB-A3E8-C764CA7A5705}"/>
              </a:ext>
            </a:extLst>
          </p:cNvPr>
          <p:cNvCxnSpPr/>
          <p:nvPr/>
        </p:nvCxnSpPr>
        <p:spPr>
          <a:xfrm>
            <a:off x="8004927" y="276737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CEC3ADF-325F-4400-ACF8-4905601F752F}"/>
              </a:ext>
            </a:extLst>
          </p:cNvPr>
          <p:cNvCxnSpPr/>
          <p:nvPr/>
        </p:nvCxnSpPr>
        <p:spPr>
          <a:xfrm>
            <a:off x="8004927" y="358318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B71019-7239-4958-A131-03B649A8F5DC}"/>
              </a:ext>
            </a:extLst>
          </p:cNvPr>
          <p:cNvCxnSpPr/>
          <p:nvPr/>
        </p:nvCxnSpPr>
        <p:spPr>
          <a:xfrm>
            <a:off x="10259506" y="2684401"/>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3DB635C-7891-4468-9041-E7E627750B23}"/>
              </a:ext>
            </a:extLst>
          </p:cNvPr>
          <p:cNvCxnSpPr/>
          <p:nvPr/>
        </p:nvCxnSpPr>
        <p:spPr>
          <a:xfrm>
            <a:off x="10259506" y="358318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F3484BF-116B-4081-9E27-790DCDE725EB}"/>
              </a:ext>
            </a:extLst>
          </p:cNvPr>
          <p:cNvCxnSpPr/>
          <p:nvPr/>
        </p:nvCxnSpPr>
        <p:spPr>
          <a:xfrm>
            <a:off x="10259506" y="4491872"/>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449C387-BC81-41EB-8ADC-81136574D480}"/>
              </a:ext>
            </a:extLst>
          </p:cNvPr>
          <p:cNvSpPr/>
          <p:nvPr/>
        </p:nvSpPr>
        <p:spPr>
          <a:xfrm>
            <a:off x="7940504" y="2644445"/>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D7FCE2E-4F7E-4F4F-8EAE-B9FE0B6E4B28}"/>
              </a:ext>
            </a:extLst>
          </p:cNvPr>
          <p:cNvSpPr/>
          <p:nvPr/>
        </p:nvSpPr>
        <p:spPr>
          <a:xfrm>
            <a:off x="7943280" y="3573381"/>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BF628A2-F000-4FE7-AFBA-832723049712}"/>
              </a:ext>
            </a:extLst>
          </p:cNvPr>
          <p:cNvSpPr/>
          <p:nvPr/>
        </p:nvSpPr>
        <p:spPr>
          <a:xfrm>
            <a:off x="7929948" y="4397115"/>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D06C281B-4AE8-4ABD-AA4A-175EE9A641AD}"/>
              </a:ext>
            </a:extLst>
          </p:cNvPr>
          <p:cNvCxnSpPr>
            <a:cxnSpLocks/>
          </p:cNvCxnSpPr>
          <p:nvPr/>
        </p:nvCxnSpPr>
        <p:spPr>
          <a:xfrm>
            <a:off x="7990336" y="3602415"/>
            <a:ext cx="1181945" cy="880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3691C1-3AD0-409B-9E5F-0DABBFBE301F}"/>
              </a:ext>
            </a:extLst>
          </p:cNvPr>
          <p:cNvCxnSpPr>
            <a:cxnSpLocks/>
          </p:cNvCxnSpPr>
          <p:nvPr/>
        </p:nvCxnSpPr>
        <p:spPr>
          <a:xfrm flipH="1" flipV="1">
            <a:off x="7494895" y="4471568"/>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6C2391E-A75F-42FF-B5C8-FE95923A9F6F}"/>
              </a:ext>
            </a:extLst>
          </p:cNvPr>
          <p:cNvCxnSpPr>
            <a:cxnSpLocks/>
          </p:cNvCxnSpPr>
          <p:nvPr/>
        </p:nvCxnSpPr>
        <p:spPr>
          <a:xfrm flipH="1">
            <a:off x="7497597" y="2663261"/>
            <a:ext cx="492739" cy="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8E0991A-F360-4165-8A97-1D35653548E1}"/>
              </a:ext>
            </a:extLst>
          </p:cNvPr>
          <p:cNvCxnSpPr>
            <a:cxnSpLocks/>
          </p:cNvCxnSpPr>
          <p:nvPr/>
        </p:nvCxnSpPr>
        <p:spPr>
          <a:xfrm>
            <a:off x="7497598" y="2663261"/>
            <a:ext cx="0" cy="180023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9605A02-050F-4404-84A3-7F643B6EBA31}"/>
              </a:ext>
            </a:extLst>
          </p:cNvPr>
          <p:cNvCxnSpPr/>
          <p:nvPr/>
        </p:nvCxnSpPr>
        <p:spPr>
          <a:xfrm>
            <a:off x="8656881" y="4483231"/>
            <a:ext cx="14591" cy="19424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B477327-876C-41A6-BD0B-44E09D3C9DCD}"/>
              </a:ext>
            </a:extLst>
          </p:cNvPr>
          <p:cNvCxnSpPr>
            <a:cxnSpLocks/>
          </p:cNvCxnSpPr>
          <p:nvPr/>
        </p:nvCxnSpPr>
        <p:spPr>
          <a:xfrm flipH="1" flipV="1">
            <a:off x="8657549" y="4486313"/>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1A39ECB-84B3-4A81-908F-3F042A2F01C3}"/>
              </a:ext>
            </a:extLst>
          </p:cNvPr>
          <p:cNvCxnSpPr>
            <a:cxnSpLocks/>
          </p:cNvCxnSpPr>
          <p:nvPr/>
        </p:nvCxnSpPr>
        <p:spPr>
          <a:xfrm flipH="1" flipV="1">
            <a:off x="8674027" y="6391183"/>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E771F1A-DC53-4B37-8275-0DB7E0BC4204}"/>
              </a:ext>
            </a:extLst>
          </p:cNvPr>
          <p:cNvCxnSpPr>
            <a:cxnSpLocks/>
          </p:cNvCxnSpPr>
          <p:nvPr/>
        </p:nvCxnSpPr>
        <p:spPr>
          <a:xfrm flipH="1" flipV="1">
            <a:off x="9172504" y="6404632"/>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030E8D5-AA6E-4D7C-B7CA-F2DEDBF4BC2C}"/>
              </a:ext>
            </a:extLst>
          </p:cNvPr>
          <p:cNvCxnSpPr/>
          <p:nvPr/>
        </p:nvCxnSpPr>
        <p:spPr>
          <a:xfrm>
            <a:off x="9696268" y="4471042"/>
            <a:ext cx="14591" cy="19424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9F77F5D-3A1D-404B-A6F4-B37DD6815DEA}"/>
              </a:ext>
            </a:extLst>
          </p:cNvPr>
          <p:cNvCxnSpPr>
            <a:cxnSpLocks/>
          </p:cNvCxnSpPr>
          <p:nvPr/>
        </p:nvCxnSpPr>
        <p:spPr>
          <a:xfrm>
            <a:off x="8510440" y="2684401"/>
            <a:ext cx="1200419" cy="18074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437ED05-78E3-41F7-B5B9-07DCB372B834}"/>
              </a:ext>
            </a:extLst>
          </p:cNvPr>
          <p:cNvCxnSpPr>
            <a:cxnSpLocks/>
          </p:cNvCxnSpPr>
          <p:nvPr/>
        </p:nvCxnSpPr>
        <p:spPr>
          <a:xfrm flipH="1">
            <a:off x="8003751" y="2677147"/>
            <a:ext cx="492739" cy="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2023E21-0527-4334-BE77-E42C10CCE385}"/>
              </a:ext>
            </a:extLst>
          </p:cNvPr>
          <p:cNvCxnSpPr/>
          <p:nvPr/>
        </p:nvCxnSpPr>
        <p:spPr>
          <a:xfrm>
            <a:off x="9172281" y="4500489"/>
            <a:ext cx="10999" cy="19079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DB163DA7-AB0A-44A6-8653-637C0FF4FFE1}"/>
              </a:ext>
            </a:extLst>
          </p:cNvPr>
          <p:cNvSpPr/>
          <p:nvPr/>
        </p:nvSpPr>
        <p:spPr>
          <a:xfrm>
            <a:off x="9092314" y="4423014"/>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9B60D32-A4D3-4C44-9988-BEE965871695}"/>
              </a:ext>
            </a:extLst>
          </p:cNvPr>
          <p:cNvSpPr/>
          <p:nvPr/>
        </p:nvSpPr>
        <p:spPr>
          <a:xfrm>
            <a:off x="9119447" y="5504421"/>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52E06FB-BDCE-462B-A0BB-3B845F03246B}"/>
              </a:ext>
            </a:extLst>
          </p:cNvPr>
          <p:cNvSpPr/>
          <p:nvPr/>
        </p:nvSpPr>
        <p:spPr>
          <a:xfrm>
            <a:off x="9116445" y="6337117"/>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FA2132B-100D-47B7-A45A-50D98620AAE7}"/>
              </a:ext>
            </a:extLst>
          </p:cNvPr>
          <p:cNvSpPr/>
          <p:nvPr/>
        </p:nvSpPr>
        <p:spPr>
          <a:xfrm>
            <a:off x="10195083" y="348681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78DE41C-F716-4D74-AA17-DFDDD50DF062}"/>
              </a:ext>
            </a:extLst>
          </p:cNvPr>
          <p:cNvSpPr/>
          <p:nvPr/>
        </p:nvSpPr>
        <p:spPr>
          <a:xfrm>
            <a:off x="10195083" y="438982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4E4554C-D4A6-4A44-8258-80D47FBD0322}"/>
              </a:ext>
            </a:extLst>
          </p:cNvPr>
          <p:cNvSpPr/>
          <p:nvPr/>
        </p:nvSpPr>
        <p:spPr>
          <a:xfrm>
            <a:off x="10207876" y="534207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F47D9A1-D954-4B64-9620-580D145ED125}"/>
              </a:ext>
            </a:extLst>
          </p:cNvPr>
          <p:cNvSpPr/>
          <p:nvPr/>
        </p:nvSpPr>
        <p:spPr>
          <a:xfrm>
            <a:off x="10189948" y="2589502"/>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570EE010-4C10-4596-8036-13B55F33EDD4}"/>
              </a:ext>
            </a:extLst>
          </p:cNvPr>
          <p:cNvCxnSpPr>
            <a:cxnSpLocks/>
          </p:cNvCxnSpPr>
          <p:nvPr/>
        </p:nvCxnSpPr>
        <p:spPr>
          <a:xfrm flipH="1" flipV="1">
            <a:off x="10269205" y="5417030"/>
            <a:ext cx="542326" cy="21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84FAC65-0BA0-4BA9-8B0A-5374FCAD09F0}"/>
              </a:ext>
            </a:extLst>
          </p:cNvPr>
          <p:cNvCxnSpPr>
            <a:cxnSpLocks/>
          </p:cNvCxnSpPr>
          <p:nvPr/>
        </p:nvCxnSpPr>
        <p:spPr>
          <a:xfrm flipH="1" flipV="1">
            <a:off x="10263163" y="2650966"/>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2A83ED0-C855-4B60-9BEB-DC8058772082}"/>
              </a:ext>
            </a:extLst>
          </p:cNvPr>
          <p:cNvCxnSpPr>
            <a:cxnSpLocks/>
          </p:cNvCxnSpPr>
          <p:nvPr/>
        </p:nvCxnSpPr>
        <p:spPr>
          <a:xfrm>
            <a:off x="10805489" y="2650966"/>
            <a:ext cx="0" cy="27525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162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2828" y="1700878"/>
            <a:ext cx="8947938" cy="4924425"/>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If we represent, using timestamp,</a:t>
            </a:r>
            <a:endParaRPr lang="en-US" sz="2400" dirty="0">
              <a:latin typeface="Courier New" panose="02070309020205020404" pitchFamily="49" charset="0"/>
              <a:ea typeface="SimSun" panose="02010600030101010101" pitchFamily="2" charset="-122"/>
            </a:endParaRP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a:t>
            </a:r>
            <a:r>
              <a:rPr lang="en-US" sz="2400" dirty="0">
                <a:solidFill>
                  <a:srgbClr val="0000CC"/>
                </a:solidFill>
                <a:latin typeface="Times New Roman" panose="02020603050405020304" pitchFamily="18" charset="0"/>
                <a:ea typeface="SimSun" panose="02010600030101010101" pitchFamily="2" charset="-122"/>
              </a:rPr>
              <a:t>discovery (push onto) </a:t>
            </a:r>
            <a:r>
              <a:rPr lang="en-US" sz="2400" dirty="0">
                <a:latin typeface="Times New Roman" panose="02020603050405020304" pitchFamily="18" charset="0"/>
                <a:ea typeface="SimSun" panose="02010600030101010101" pitchFamily="2" charset="-122"/>
              </a:rPr>
              <a:t>of vertex u with a </a:t>
            </a:r>
            <a:r>
              <a:rPr lang="en-US" sz="2400" dirty="0">
                <a:solidFill>
                  <a:srgbClr val="FF0000"/>
                </a:solidFill>
                <a:latin typeface="Times New Roman" panose="02020603050405020304" pitchFamily="18" charset="0"/>
                <a:ea typeface="SimSun" panose="02010600030101010101" pitchFamily="2" charset="-122"/>
              </a:rPr>
              <a:t>left parenthesis </a:t>
            </a:r>
            <a:r>
              <a:rPr lang="en-US" sz="2400" dirty="0">
                <a:latin typeface="Times New Roman" panose="02020603050405020304" pitchFamily="18" charset="0"/>
                <a:ea typeface="SimSun" panose="02010600030101010101" pitchFamily="2" charset="-122"/>
              </a:rPr>
              <a:t>“</a:t>
            </a:r>
            <a:r>
              <a:rPr lang="en-US" sz="2400" dirty="0">
                <a:solidFill>
                  <a:srgbClr val="0000CC"/>
                </a:solidFill>
                <a:latin typeface="Times New Roman" panose="02020603050405020304" pitchFamily="18" charset="0"/>
                <a:ea typeface="SimSun" panose="02010600030101010101" pitchFamily="2" charset="-122"/>
              </a:rPr>
              <a:t>(u</a:t>
            </a:r>
            <a:r>
              <a:rPr lang="en-US" sz="2400" dirty="0">
                <a:latin typeface="Times New Roman" panose="02020603050405020304" pitchFamily="18" charset="0"/>
                <a:ea typeface="SimSun" panose="02010600030101010101" pitchFamily="2" charset="-122"/>
              </a:rPr>
              <a:t>”,  and </a:t>
            </a:r>
            <a:endParaRPr lang="en-US" sz="2400" dirty="0">
              <a:latin typeface="Courier New" panose="02070309020205020404" pitchFamily="49" charset="0"/>
              <a:ea typeface="SimSun" panose="02010600030101010101" pitchFamily="2" charset="-122"/>
            </a:endParaRP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its </a:t>
            </a:r>
            <a:r>
              <a:rPr lang="en-US" sz="2400" dirty="0">
                <a:solidFill>
                  <a:srgbClr val="0000CC"/>
                </a:solidFill>
                <a:latin typeface="Times New Roman" panose="02020603050405020304" pitchFamily="18" charset="0"/>
                <a:ea typeface="SimSun" panose="02010600030101010101" pitchFamily="2" charset="-122"/>
              </a:rPr>
              <a:t>finishing (pop off) </a:t>
            </a:r>
            <a:r>
              <a:rPr lang="en-US" sz="2400" dirty="0">
                <a:latin typeface="Times New Roman" panose="02020603050405020304" pitchFamily="18" charset="0"/>
                <a:ea typeface="SimSun" panose="02010600030101010101" pitchFamily="2" charset="-122"/>
              </a:rPr>
              <a:t>by a </a:t>
            </a:r>
            <a:r>
              <a:rPr lang="en-US" sz="2400" dirty="0">
                <a:solidFill>
                  <a:srgbClr val="FF0000"/>
                </a:solidFill>
                <a:latin typeface="Times New Roman" panose="02020603050405020304" pitchFamily="18" charset="0"/>
                <a:ea typeface="SimSun" panose="02010600030101010101" pitchFamily="2" charset="-122"/>
              </a:rPr>
              <a:t>right parenthesis </a:t>
            </a:r>
            <a:r>
              <a:rPr lang="en-US" sz="2400" dirty="0">
                <a:latin typeface="Times New Roman" panose="02020603050405020304" pitchFamily="18" charset="0"/>
                <a:ea typeface="SimSun" panose="02010600030101010101" pitchFamily="2" charset="-122"/>
              </a:rPr>
              <a:t>“</a:t>
            </a:r>
            <a:r>
              <a:rPr lang="en-US" sz="2400" dirty="0">
                <a:solidFill>
                  <a:srgbClr val="0000CC"/>
                </a:solidFill>
                <a:latin typeface="Times New Roman" panose="02020603050405020304" pitchFamily="18" charset="0"/>
                <a:ea typeface="SimSun" panose="02010600030101010101" pitchFamily="2" charset="-122"/>
              </a:rPr>
              <a:t>u )</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then </a:t>
            </a:r>
            <a:r>
              <a:rPr lang="en-US" sz="2400" dirty="0">
                <a:solidFill>
                  <a:srgbClr val="0000FF"/>
                </a:solidFill>
                <a:latin typeface="Times New Roman" panose="02020603050405020304" pitchFamily="18" charset="0"/>
                <a:ea typeface="SimSun" panose="02010600030101010101" pitchFamily="2" charset="-122"/>
              </a:rPr>
              <a:t>the history of discoveries and </a:t>
            </a:r>
            <a:r>
              <a:rPr lang="en-US" sz="2400" dirty="0" err="1">
                <a:solidFill>
                  <a:srgbClr val="0000FF"/>
                </a:solidFill>
                <a:latin typeface="Times New Roman" panose="02020603050405020304" pitchFamily="18" charset="0"/>
                <a:ea typeface="SimSun" panose="02010600030101010101" pitchFamily="2" charset="-122"/>
              </a:rPr>
              <a:t>finishings</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can be written as </a:t>
            </a:r>
            <a:endParaRPr lang="en-US" sz="2400" dirty="0">
              <a:latin typeface="Courier New" panose="02070309020205020404" pitchFamily="49" charset="0"/>
              <a:ea typeface="SimSun" panose="02010600030101010101" pitchFamily="2" charset="-122"/>
            </a:endParaRP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well-formed expression that the parentheses are properly nested.</a:t>
            </a:r>
          </a:p>
          <a:p>
            <a:pPr marL="1257300" lvl="2"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Parenthesis structure :</a:t>
            </a:r>
          </a:p>
          <a:p>
            <a:pPr>
              <a:lnSpc>
                <a:spcPct val="150000"/>
              </a:lnSpc>
            </a:pPr>
            <a:r>
              <a:rPr lang="en-US" sz="2400" dirty="0">
                <a:solidFill>
                  <a:srgbClr val="0000FF"/>
                </a:solidFill>
                <a:latin typeface="Times New Roman" panose="02020603050405020304" pitchFamily="18" charset="0"/>
                <a:cs typeface="Times New Roman" panose="02020603050405020304" pitchFamily="18" charset="0"/>
              </a:rPr>
              <a:t>	(a  (c ( d  d)  (f  (b  (e  e)  b)  f)  c )  a)   (g  (h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(j  j)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  g)</a:t>
            </a:r>
          </a:p>
          <a:p>
            <a:pPr lvl="2">
              <a:spcAft>
                <a:spcPts val="1200"/>
              </a:spcAft>
            </a:pPr>
            <a:endParaRPr lang="en-US" sz="2400" dirty="0">
              <a:effectLst/>
              <a:latin typeface="Courier New" panose="02070309020205020404" pitchFamily="49" charset="0"/>
              <a:ea typeface="SimSun" panose="02010600030101010101" pitchFamily="2" charset="-122"/>
            </a:endParaRPr>
          </a:p>
        </p:txBody>
      </p:sp>
      <p:sp>
        <p:nvSpPr>
          <p:cNvPr id="4" name="Thought Bubble: Cloud 3">
            <a:extLst>
              <a:ext uri="{FF2B5EF4-FFF2-40B4-BE49-F238E27FC236}">
                <a16:creationId xmlns:a16="http://schemas.microsoft.com/office/drawing/2014/main" id="{1D5D9E96-9C5C-4CF5-B8FF-23D40E75D860}"/>
              </a:ext>
            </a:extLst>
          </p:cNvPr>
          <p:cNvSpPr/>
          <p:nvPr/>
        </p:nvSpPr>
        <p:spPr>
          <a:xfrm flipH="1">
            <a:off x="975053" y="2775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02514796-E108-42FB-A02E-6221D5C1FE0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E1DF63E-2D4A-4757-8FB4-BDB90E7A5718}"/>
              </a:ext>
            </a:extLst>
          </p:cNvPr>
          <p:cNvSpPr/>
          <p:nvPr/>
        </p:nvSpPr>
        <p:spPr>
          <a:xfrm>
            <a:off x="1827326" y="547676"/>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1199705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7141" y="1305342"/>
            <a:ext cx="9068587" cy="4555093"/>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A basic property:</a:t>
            </a:r>
          </a:p>
          <a:p>
            <a:pPr>
              <a:spcAft>
                <a:spcPts val="1200"/>
              </a:spcAft>
            </a:pPr>
            <a:r>
              <a:rPr lang="en-US" sz="2400" dirty="0">
                <a:latin typeface="Times New Roman" panose="02020603050405020304" pitchFamily="18" charset="0"/>
                <a:cs typeface="Times New Roman" panose="02020603050405020304" pitchFamily="18" charset="0"/>
              </a:rPr>
              <a:t>Let  π(v) denote the predecessor of v.  (vertices come before vertex v)</a:t>
            </a:r>
          </a:p>
          <a:p>
            <a:pPr>
              <a:spcAft>
                <a:spcPts val="1200"/>
              </a:spcAft>
            </a:pPr>
            <a:r>
              <a:rPr lang="en-US" sz="2400" dirty="0">
                <a:latin typeface="Times New Roman" panose="02020603050405020304" pitchFamily="18" charset="0"/>
                <a:cs typeface="Times New Roman" panose="02020603050405020304" pitchFamily="18" charset="0"/>
              </a:rPr>
              <a:t>The most basic property of depth-first search is </a:t>
            </a:r>
          </a:p>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the predecessor subgraph G</a:t>
            </a:r>
            <a:r>
              <a:rPr lang="en-US" sz="2400" baseline="-25000" dirty="0">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  does form a forest of tree, since the structure of the depth-first trees exactly mirrors the structure of recursive calls of  </a:t>
            </a:r>
            <a:r>
              <a:rPr lang="en-US" sz="2400" b="1" dirty="0" err="1">
                <a:latin typeface="Times New Roman" panose="02020603050405020304" pitchFamily="18" charset="0"/>
                <a:cs typeface="Times New Roman" panose="02020603050405020304" pitchFamily="18" charset="0"/>
              </a:rPr>
              <a:t>dfs</a:t>
            </a:r>
            <a:r>
              <a:rPr lang="en-US" sz="2400" b="1" dirty="0">
                <a:latin typeface="Times New Roman" panose="02020603050405020304" pitchFamily="18" charset="0"/>
                <a:cs typeface="Times New Roman" panose="02020603050405020304" pitchFamily="18" charset="0"/>
              </a:rPr>
              <a:t>(v). </a:t>
            </a:r>
            <a:endParaRPr lang="en-US" sz="2400" dirty="0">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u = π(v)  </a:t>
            </a:r>
            <a:r>
              <a:rPr lang="en-US" sz="2400" dirty="0" err="1">
                <a:latin typeface="Times New Roman" panose="02020603050405020304" pitchFamily="18" charset="0"/>
                <a:cs typeface="Times New Roman" panose="02020603050405020304" pitchFamily="18" charset="0"/>
              </a:rPr>
              <a:t>iff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dfs</a:t>
            </a:r>
            <a:r>
              <a:rPr lang="en-US" sz="2400" dirty="0">
                <a:latin typeface="Times New Roman" panose="02020603050405020304" pitchFamily="18" charset="0"/>
                <a:cs typeface="Times New Roman" panose="02020603050405020304" pitchFamily="18" charset="0"/>
              </a:rPr>
              <a:t>(v) was called during a search of u’s adjacency list.     … a = π(c) </a:t>
            </a:r>
          </a:p>
          <a:p>
            <a:pPr marL="342900" indent="-3429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Additionally, vertex v is a descendant of vertex u in the depth-first forest </a:t>
            </a:r>
            <a:r>
              <a:rPr lang="en-US" sz="2400" dirty="0" err="1">
                <a:latin typeface="Times New Roman" panose="02020603050405020304" pitchFamily="18" charset="0"/>
                <a:cs typeface="Times New Roman" panose="02020603050405020304" pitchFamily="18" charset="0"/>
              </a:rPr>
              <a:t>iff</a:t>
            </a:r>
            <a:r>
              <a:rPr lang="en-US" sz="2400" dirty="0">
                <a:latin typeface="Times New Roman" panose="02020603050405020304" pitchFamily="18" charset="0"/>
                <a:cs typeface="Times New Roman" panose="02020603050405020304" pitchFamily="18" charset="0"/>
              </a:rPr>
              <a:t> v is discovery during the time in which u is already visited.</a:t>
            </a:r>
          </a:p>
        </p:txBody>
      </p:sp>
      <p:sp>
        <p:nvSpPr>
          <p:cNvPr id="3" name="Rectangle 2">
            <a:extLst>
              <a:ext uri="{FF2B5EF4-FFF2-40B4-BE49-F238E27FC236}">
                <a16:creationId xmlns:a16="http://schemas.microsoft.com/office/drawing/2014/main" id="{1CF08B76-2620-4161-A30D-91F9B2BCC795}"/>
              </a:ext>
            </a:extLst>
          </p:cNvPr>
          <p:cNvSpPr/>
          <p:nvPr/>
        </p:nvSpPr>
        <p:spPr>
          <a:xfrm>
            <a:off x="1430162" y="473785"/>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363105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8862" y="911214"/>
            <a:ext cx="9709608" cy="5955476"/>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Theorem 3.1 (Parenthesis theorem)</a:t>
            </a: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In any depth-first search of a (directed or undirected) graph G = (V, 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for any two vertices u and v, exactly one of the following three conditions holds</a:t>
            </a:r>
            <a:r>
              <a:rPr lang="en-US" sz="2400" dirty="0">
                <a:latin typeface="Times New Roman" panose="02020603050405020304" pitchFamily="18" charset="0"/>
                <a:ea typeface="SimSun" panose="02010600030101010101" pitchFamily="2" charset="-122"/>
                <a:cs typeface="Times New Roman" panose="02020603050405020304" pitchFamily="18" charset="0"/>
              </a:rPr>
              <a:t>:   Let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u.d</a:t>
            </a:r>
            <a:r>
              <a:rPr lang="en-US" sz="2400" dirty="0">
                <a:latin typeface="Times New Roman" panose="02020603050405020304" pitchFamily="18" charset="0"/>
                <a:ea typeface="SimSun" panose="02010600030101010101" pitchFamily="2" charset="-122"/>
                <a:cs typeface="Times New Roman" panose="02020603050405020304" pitchFamily="18" charset="0"/>
              </a:rPr>
              <a:t>  and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u.f</a:t>
            </a:r>
            <a:r>
              <a:rPr lang="en-US" sz="2400" dirty="0">
                <a:latin typeface="Times New Roman" panose="02020603050405020304" pitchFamily="18" charset="0"/>
                <a:ea typeface="SimSun" panose="02010600030101010101" pitchFamily="2" charset="-122"/>
                <a:cs typeface="Times New Roman" panose="02020603050405020304" pitchFamily="18" charset="0"/>
              </a:rPr>
              <a:t>  be the discovery (push onto)  and finishing (pop off) of vertex u, respectively.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intervals [ </a:t>
            </a:r>
            <a:r>
              <a:rPr lang="en-US" sz="2400" dirty="0" err="1">
                <a:latin typeface="Times New Roman" panose="02020603050405020304" pitchFamily="18" charset="0"/>
                <a:cs typeface="Times New Roman" panose="02020603050405020304" pitchFamily="18" charset="0"/>
              </a:rPr>
              <a:t>u.d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u.f</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v.d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v.f</a:t>
            </a:r>
            <a:r>
              <a:rPr lang="en-US" sz="2400" dirty="0">
                <a:latin typeface="Times New Roman" panose="02020603050405020304" pitchFamily="18" charset="0"/>
                <a:cs typeface="Times New Roman" panose="02020603050405020304" pitchFamily="18" charset="0"/>
              </a:rPr>
              <a:t>]  are </a:t>
            </a:r>
            <a:r>
              <a:rPr lang="en-US" sz="2400" dirty="0">
                <a:solidFill>
                  <a:srgbClr val="0000FF"/>
                </a:solidFill>
                <a:latin typeface="Times New Roman" panose="02020603050405020304" pitchFamily="18" charset="0"/>
                <a:cs typeface="Times New Roman" panose="02020603050405020304" pitchFamily="18" charset="0"/>
              </a:rPr>
              <a:t>entirely disjoint</a:t>
            </a:r>
            <a:r>
              <a:rPr lang="en-US" sz="2400" dirty="0">
                <a:latin typeface="Times New Roman" panose="02020603050405020304" pitchFamily="18" charset="0"/>
                <a:cs typeface="Times New Roman" panose="02020603050405020304" pitchFamily="18" charset="0"/>
              </a:rPr>
              <a:t>, and neither u nor v is a descendant of the other in the depth-first forest.  u         v  </a:t>
            </a: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(u … u) … (v … v) for the case.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interval  [ </a:t>
            </a:r>
            <a:r>
              <a:rPr lang="en-US" sz="2400" dirty="0" err="1">
                <a:latin typeface="Times New Roman" panose="02020603050405020304" pitchFamily="18" charset="0"/>
                <a:cs typeface="Times New Roman" panose="02020603050405020304" pitchFamily="18" charset="0"/>
              </a:rPr>
              <a:t>u.d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u.f</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is contained entirely within the interval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v.d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v.f</a:t>
            </a:r>
            <a:r>
              <a:rPr lang="en-US" sz="2400" dirty="0">
                <a:latin typeface="Times New Roman" panose="02020603050405020304" pitchFamily="18" charset="0"/>
                <a:cs typeface="Times New Roman" panose="02020603050405020304" pitchFamily="18" charset="0"/>
              </a:rPr>
              <a:t>] , and </a:t>
            </a:r>
            <a:r>
              <a:rPr lang="en-US" sz="2400" dirty="0">
                <a:solidFill>
                  <a:srgbClr val="0000FF"/>
                </a:solidFill>
                <a:latin typeface="Times New Roman" panose="02020603050405020304" pitchFamily="18" charset="0"/>
                <a:cs typeface="Times New Roman" panose="02020603050405020304" pitchFamily="18" charset="0"/>
              </a:rPr>
              <a:t>u is a descendant of v </a:t>
            </a:r>
            <a:r>
              <a:rPr lang="en-US" sz="2400" dirty="0">
                <a:latin typeface="Times New Roman" panose="02020603050405020304" pitchFamily="18" charset="0"/>
                <a:cs typeface="Times New Roman" panose="02020603050405020304" pitchFamily="18" charset="0"/>
              </a:rPr>
              <a:t>in a depth-first tree, or             v	u</a:t>
            </a: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(v … ( u … v) … v) for the case.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interval  [</a:t>
            </a:r>
            <a:r>
              <a:rPr lang="en-US" sz="2400" dirty="0" err="1">
                <a:latin typeface="Times New Roman" panose="02020603050405020304" pitchFamily="18" charset="0"/>
                <a:cs typeface="Times New Roman" panose="02020603050405020304" pitchFamily="18" charset="0"/>
              </a:rPr>
              <a:t>v.d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v.f</a:t>
            </a:r>
            <a:r>
              <a:rPr lang="en-US" sz="2400" dirty="0">
                <a:latin typeface="Times New Roman" panose="02020603050405020304" pitchFamily="18" charset="0"/>
                <a:cs typeface="Times New Roman" panose="02020603050405020304" pitchFamily="18" charset="0"/>
              </a:rPr>
              <a:t>]   is contained entirely within the interval  [ </a:t>
            </a:r>
            <a:r>
              <a:rPr lang="en-US" sz="2400" dirty="0" err="1">
                <a:latin typeface="Times New Roman" panose="02020603050405020304" pitchFamily="18" charset="0"/>
                <a:cs typeface="Times New Roman" panose="02020603050405020304" pitchFamily="18" charset="0"/>
              </a:rPr>
              <a:t>u.d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u.f</a:t>
            </a:r>
            <a:r>
              <a:rPr lang="en-US" sz="2400" dirty="0">
                <a:latin typeface="Times New Roman" panose="02020603050405020304" pitchFamily="18" charset="0"/>
                <a:cs typeface="Times New Roman" panose="02020603050405020304" pitchFamily="18" charset="0"/>
              </a:rPr>
              <a:t>] and v is a descendant of u in a depth-first tree. 	u	 v</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(u … (v … v) … u)  for the case.</a:t>
            </a:r>
          </a:p>
        </p:txBody>
      </p:sp>
      <p:sp>
        <p:nvSpPr>
          <p:cNvPr id="3" name="Oval 2"/>
          <p:cNvSpPr>
            <a:spLocks noChangeArrowheads="1"/>
          </p:cNvSpPr>
          <p:nvPr/>
        </p:nvSpPr>
        <p:spPr bwMode="auto">
          <a:xfrm flipH="1">
            <a:off x="9283287" y="3493959"/>
            <a:ext cx="181224" cy="191921"/>
          </a:xfrm>
          <a:prstGeom prst="ellipse">
            <a:avLst/>
          </a:prstGeom>
          <a:solidFill>
            <a:schemeClr val="accent2">
              <a:lumMod val="100000"/>
              <a:lumOff val="0"/>
            </a:schemeClr>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4" name="Oval 3"/>
          <p:cNvSpPr>
            <a:spLocks noChangeArrowheads="1"/>
          </p:cNvSpPr>
          <p:nvPr/>
        </p:nvSpPr>
        <p:spPr bwMode="auto">
          <a:xfrm>
            <a:off x="10103448" y="3465679"/>
            <a:ext cx="200049" cy="220201"/>
          </a:xfrm>
          <a:prstGeom prst="ellipse">
            <a:avLst/>
          </a:prstGeom>
          <a:solidFill>
            <a:schemeClr val="accent2">
              <a:lumMod val="100000"/>
              <a:lumOff val="0"/>
            </a:schemeClr>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6" name="Oval 5"/>
          <p:cNvSpPr>
            <a:spLocks noChangeArrowheads="1"/>
          </p:cNvSpPr>
          <p:nvPr/>
        </p:nvSpPr>
        <p:spPr bwMode="auto">
          <a:xfrm flipH="1">
            <a:off x="9037025" y="4822225"/>
            <a:ext cx="181224" cy="191921"/>
          </a:xfrm>
          <a:prstGeom prst="ellipse">
            <a:avLst/>
          </a:prstGeom>
          <a:solidFill>
            <a:schemeClr val="accent2">
              <a:lumMod val="100000"/>
              <a:lumOff val="0"/>
            </a:schemeClr>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7" name="Oval 6"/>
          <p:cNvSpPr>
            <a:spLocks noChangeArrowheads="1"/>
          </p:cNvSpPr>
          <p:nvPr/>
        </p:nvSpPr>
        <p:spPr bwMode="auto">
          <a:xfrm flipH="1">
            <a:off x="9780223" y="5065047"/>
            <a:ext cx="181224" cy="191921"/>
          </a:xfrm>
          <a:prstGeom prst="ellipse">
            <a:avLst/>
          </a:prstGeom>
          <a:solidFill>
            <a:schemeClr val="accent2">
              <a:lumMod val="100000"/>
              <a:lumOff val="0"/>
            </a:schemeClr>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cxnSp>
        <p:nvCxnSpPr>
          <p:cNvPr id="9" name="Straight Arrow Connector 8"/>
          <p:cNvCxnSpPr>
            <a:cxnSpLocks/>
          </p:cNvCxnSpPr>
          <p:nvPr/>
        </p:nvCxnSpPr>
        <p:spPr>
          <a:xfrm>
            <a:off x="9148798" y="4961500"/>
            <a:ext cx="631425" cy="20709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a:spLocks noChangeArrowheads="1"/>
          </p:cNvSpPr>
          <p:nvPr/>
        </p:nvSpPr>
        <p:spPr bwMode="auto">
          <a:xfrm flipH="1">
            <a:off x="8155592" y="6072383"/>
            <a:ext cx="181224" cy="191921"/>
          </a:xfrm>
          <a:prstGeom prst="ellipse">
            <a:avLst/>
          </a:prstGeom>
          <a:solidFill>
            <a:schemeClr val="accent2">
              <a:lumMod val="100000"/>
              <a:lumOff val="0"/>
            </a:schemeClr>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flipH="1">
            <a:off x="8971629" y="6264304"/>
            <a:ext cx="181224" cy="191921"/>
          </a:xfrm>
          <a:prstGeom prst="ellipse">
            <a:avLst/>
          </a:prstGeom>
          <a:solidFill>
            <a:schemeClr val="accent2">
              <a:lumMod val="100000"/>
              <a:lumOff val="0"/>
            </a:schemeClr>
          </a:solidFill>
          <a:ln w="38100">
            <a:solidFill>
              <a:schemeClr val="lt1">
                <a:lumMod val="95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endParaRPr lang="en-US"/>
          </a:p>
        </p:txBody>
      </p:sp>
      <p:cxnSp>
        <p:nvCxnSpPr>
          <p:cNvPr id="12" name="Straight Arrow Connector 11"/>
          <p:cNvCxnSpPr>
            <a:cxnSpLocks/>
          </p:cNvCxnSpPr>
          <p:nvPr/>
        </p:nvCxnSpPr>
        <p:spPr>
          <a:xfrm>
            <a:off x="8351605" y="6201930"/>
            <a:ext cx="620024" cy="21098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9097B8C-EE61-437C-92E6-1247499A3C23}"/>
              </a:ext>
            </a:extLst>
          </p:cNvPr>
          <p:cNvSpPr/>
          <p:nvPr/>
        </p:nvSpPr>
        <p:spPr>
          <a:xfrm>
            <a:off x="1498862" y="261349"/>
            <a:ext cx="3257430"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2909901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171" y="920996"/>
            <a:ext cx="9445657" cy="484748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Consider again the traversal of the given graph in example 3.8. We have:</a:t>
            </a:r>
          </a:p>
          <a:p>
            <a:pPr>
              <a:lnSpc>
                <a:spcPct val="150000"/>
              </a:lnSpc>
            </a:pPr>
            <a:r>
              <a:rPr lang="en-US" sz="2400" b="1" dirty="0">
                <a:latin typeface="Courier New" panose="02070309020205020404" pitchFamily="49" charset="0"/>
                <a:ea typeface="SimSun" panose="02010600030101010101" pitchFamily="2" charset="-122"/>
              </a:rPr>
              <a:t>	</a:t>
            </a: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p:txBody>
      </p:sp>
      <p:sp>
        <p:nvSpPr>
          <p:cNvPr id="5" name="Text Box 4"/>
          <p:cNvSpPr txBox="1"/>
          <p:nvPr/>
        </p:nvSpPr>
        <p:spPr>
          <a:xfrm>
            <a:off x="7463184" y="2332835"/>
            <a:ext cx="4072378" cy="4400474"/>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			  g</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c			  h</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d                f		  </a:t>
            </a:r>
            <a:r>
              <a:rPr lang="en-US" sz="2000" dirty="0" err="1">
                <a:effectLst/>
                <a:latin typeface="Times New Roman" panose="02020603050405020304" pitchFamily="18" charset="0"/>
                <a:ea typeface="SimSun" panose="02010600030101010101" pitchFamily="2" charset="-122"/>
              </a:rPr>
              <a:t>i</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b    	  j</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6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spcBef>
                <a:spcPts val="0"/>
              </a:spcBef>
            </a:pPr>
            <a:r>
              <a:rPr lang="en-US" sz="2000" dirty="0">
                <a:effectLst/>
                <a:latin typeface="Times New Roman" panose="02020603050405020304" pitchFamily="18" charset="0"/>
                <a:ea typeface="SimSun" panose="02010600030101010101" pitchFamily="2" charset="-122"/>
              </a:rPr>
              <a:t>	             e</a:t>
            </a:r>
            <a:endParaRPr lang="en-US" sz="2000" dirty="0">
              <a:effectLst/>
              <a:latin typeface="Courier New" panose="02070309020205020404" pitchFamily="49" charset="0"/>
              <a:ea typeface="SimSun" panose="02010600030101010101" pitchFamily="2" charset="-122"/>
            </a:endParaRPr>
          </a:p>
        </p:txBody>
      </p:sp>
      <p:sp>
        <p:nvSpPr>
          <p:cNvPr id="31" name="Thought Bubble: Cloud 30">
            <a:extLst>
              <a:ext uri="{FF2B5EF4-FFF2-40B4-BE49-F238E27FC236}">
                <a16:creationId xmlns:a16="http://schemas.microsoft.com/office/drawing/2014/main" id="{55EF6CD2-5C93-4904-A38F-F9132B8645CE}"/>
              </a:ext>
            </a:extLst>
          </p:cNvPr>
          <p:cNvSpPr/>
          <p:nvPr/>
        </p:nvSpPr>
        <p:spPr>
          <a:xfrm flipH="1">
            <a:off x="975053" y="2775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2" name="Picture 31" descr="Image result for smiley face images">
            <a:extLst>
              <a:ext uri="{FF2B5EF4-FFF2-40B4-BE49-F238E27FC236}">
                <a16:creationId xmlns:a16="http://schemas.microsoft.com/office/drawing/2014/main" id="{0AFB28BA-FCD3-433C-9319-9BBF84FCFA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 name="Table 9">
            <a:extLst>
              <a:ext uri="{FF2B5EF4-FFF2-40B4-BE49-F238E27FC236}">
                <a16:creationId xmlns:a16="http://schemas.microsoft.com/office/drawing/2014/main" id="{043F988F-C37F-45A2-BD22-DDB05F946BFE}"/>
              </a:ext>
            </a:extLst>
          </p:cNvPr>
          <p:cNvGraphicFramePr>
            <a:graphicFrameLocks noGrp="1"/>
          </p:cNvGraphicFramePr>
          <p:nvPr>
            <p:extLst>
              <p:ext uri="{D42A27DB-BD31-4B8C-83A1-F6EECF244321}">
                <p14:modId xmlns:p14="http://schemas.microsoft.com/office/powerpoint/2010/main" val="1869371773"/>
              </p:ext>
            </p:extLst>
          </p:nvPr>
        </p:nvGraphicFramePr>
        <p:xfrm>
          <a:off x="2807493" y="1382070"/>
          <a:ext cx="3760535" cy="3200400"/>
        </p:xfrm>
        <a:graphic>
          <a:graphicData uri="http://schemas.openxmlformats.org/drawingml/2006/table">
            <a:tbl>
              <a:tblPr firstRow="1" bandRow="1">
                <a:tableStyleId>{5C22544A-7EE6-4342-B048-85BDC9FD1C3A}</a:tableStyleId>
              </a:tblPr>
              <a:tblGrid>
                <a:gridCol w="752107">
                  <a:extLst>
                    <a:ext uri="{9D8B030D-6E8A-4147-A177-3AD203B41FA5}">
                      <a16:colId xmlns:a16="http://schemas.microsoft.com/office/drawing/2014/main" val="633790026"/>
                    </a:ext>
                  </a:extLst>
                </a:gridCol>
                <a:gridCol w="752107">
                  <a:extLst>
                    <a:ext uri="{9D8B030D-6E8A-4147-A177-3AD203B41FA5}">
                      <a16:colId xmlns:a16="http://schemas.microsoft.com/office/drawing/2014/main" val="2163743322"/>
                    </a:ext>
                  </a:extLst>
                </a:gridCol>
                <a:gridCol w="752107">
                  <a:extLst>
                    <a:ext uri="{9D8B030D-6E8A-4147-A177-3AD203B41FA5}">
                      <a16:colId xmlns:a16="http://schemas.microsoft.com/office/drawing/2014/main" val="455958651"/>
                    </a:ext>
                  </a:extLst>
                </a:gridCol>
                <a:gridCol w="752107">
                  <a:extLst>
                    <a:ext uri="{9D8B030D-6E8A-4147-A177-3AD203B41FA5}">
                      <a16:colId xmlns:a16="http://schemas.microsoft.com/office/drawing/2014/main" val="3100154718"/>
                    </a:ext>
                  </a:extLst>
                </a:gridCol>
                <a:gridCol w="752107">
                  <a:extLst>
                    <a:ext uri="{9D8B030D-6E8A-4147-A177-3AD203B41FA5}">
                      <a16:colId xmlns:a16="http://schemas.microsoft.com/office/drawing/2014/main" val="2745832809"/>
                    </a:ext>
                  </a:extLst>
                </a:gridCol>
              </a:tblGrid>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5126571"/>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8385081"/>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e</a:t>
                      </a:r>
                      <a:r>
                        <a:rPr lang="en-US" sz="2400" baseline="-25000" dirty="0">
                          <a:latin typeface="Times New Roman" panose="02020603050405020304" pitchFamily="18" charset="0"/>
                          <a:ea typeface="SimSun" panose="02010600030101010101" pitchFamily="2" charset="-122"/>
                        </a:rPr>
                        <a:t>6, 2</a:t>
                      </a:r>
                      <a:endParaRPr lang="en-US" sz="24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862780"/>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b</a:t>
                      </a:r>
                      <a:r>
                        <a:rPr lang="en-US" sz="2400" baseline="-25000" dirty="0">
                          <a:latin typeface="Times New Roman" panose="02020603050405020304" pitchFamily="18" charset="0"/>
                          <a:ea typeface="SimSun" panose="02010600030101010101" pitchFamily="2" charset="-122"/>
                        </a:rPr>
                        <a:t>5, 3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j</a:t>
                      </a:r>
                      <a:r>
                        <a:rPr lang="en-US" sz="2400" baseline="-25000" dirty="0">
                          <a:latin typeface="Times New Roman" panose="02020603050405020304" pitchFamily="18" charset="0"/>
                          <a:ea typeface="SimSun" panose="02010600030101010101" pitchFamily="2" charset="-122"/>
                        </a:rPr>
                        <a:t>10, 7</a:t>
                      </a:r>
                      <a:endParaRPr lang="en-US" sz="24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9991860"/>
                  </a:ext>
                </a:extLst>
              </a:tr>
              <a:tr h="370840">
                <a:tc>
                  <a:txBody>
                    <a:bodyPr/>
                    <a:lstStyle/>
                    <a:p>
                      <a:r>
                        <a:rPr lang="en-US" sz="2400" dirty="0">
                          <a:latin typeface="Times New Roman" panose="02020603050405020304" pitchFamily="18" charset="0"/>
                          <a:ea typeface="SimSun" panose="02010600030101010101" pitchFamily="2" charset="-122"/>
                        </a:rPr>
                        <a:t>d</a:t>
                      </a:r>
                      <a:r>
                        <a:rPr lang="en-US" sz="2400" baseline="-25000" dirty="0">
                          <a:latin typeface="Times New Roman" panose="02020603050405020304" pitchFamily="18" charset="0"/>
                          <a:ea typeface="SimSun" panose="02010600030101010101" pitchFamily="2" charset="-122"/>
                        </a:rPr>
                        <a:t>3, 1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f</a:t>
                      </a:r>
                      <a:r>
                        <a:rPr lang="en-US" sz="2400" baseline="-25000" dirty="0">
                          <a:latin typeface="Times New Roman" panose="02020603050405020304" pitchFamily="18" charset="0"/>
                          <a:ea typeface="SimSun" panose="02010600030101010101" pitchFamily="2" charset="-122"/>
                        </a:rPr>
                        <a:t>4, 4</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i</a:t>
                      </a:r>
                      <a:r>
                        <a:rPr lang="en-US" sz="2400" baseline="-25000" dirty="0">
                          <a:latin typeface="Times New Roman" panose="02020603050405020304" pitchFamily="18" charset="0"/>
                          <a:ea typeface="SimSun" panose="02010600030101010101" pitchFamily="2" charset="-122"/>
                        </a:rPr>
                        <a:t>9, 8</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07098"/>
                  </a:ext>
                </a:extLst>
              </a:tr>
              <a:tr h="370840">
                <a:tc>
                  <a:txBody>
                    <a:bodyPr/>
                    <a:lstStyle/>
                    <a:p>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h</a:t>
                      </a:r>
                      <a:r>
                        <a:rPr lang="en-US" sz="2400" baseline="-25000" dirty="0">
                          <a:latin typeface="Times New Roman" panose="02020603050405020304" pitchFamily="18" charset="0"/>
                          <a:ea typeface="SimSun" panose="02010600030101010101" pitchFamily="2" charset="-122"/>
                        </a:rPr>
                        <a:t>8, 9</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2739"/>
                  </a:ext>
                </a:extLst>
              </a:tr>
              <a:tr h="370840">
                <a:tc>
                  <a:txBody>
                    <a:bodyPr/>
                    <a:lstStyle/>
                    <a:p>
                      <a:r>
                        <a:rPr lang="en-US" sz="2400" dirty="0">
                          <a:latin typeface="Times New Roman" panose="02020603050405020304" pitchFamily="18" charset="0"/>
                          <a:ea typeface="SimSun" panose="02010600030101010101" pitchFamily="2" charset="-122"/>
                        </a:rPr>
                        <a:t>a</a:t>
                      </a:r>
                      <a:r>
                        <a:rPr lang="en-US" sz="2400" baseline="-25000" dirty="0">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a</a:t>
                      </a:r>
                      <a:r>
                        <a:rPr lang="en-US" sz="2400" baseline="-25000" dirty="0">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g</a:t>
                      </a:r>
                      <a:r>
                        <a:rPr lang="en-US" sz="2400" baseline="-25000" dirty="0">
                          <a:latin typeface="Times New Roman" panose="02020603050405020304" pitchFamily="18" charset="0"/>
                          <a:ea typeface="SimSun" panose="02010600030101010101" pitchFamily="2" charset="-122"/>
                        </a:rPr>
                        <a:t>7, 10</a:t>
                      </a:r>
                      <a:r>
                        <a:rPr lang="en-US" sz="2400" dirty="0">
                          <a:latin typeface="Courier New" panose="02070309020205020404" pitchFamily="49"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10560"/>
                  </a:ext>
                </a:extLst>
              </a:tr>
            </a:tbl>
          </a:graphicData>
        </a:graphic>
      </p:graphicFrame>
      <p:sp>
        <p:nvSpPr>
          <p:cNvPr id="37" name="Right Arrow 2">
            <a:extLst>
              <a:ext uri="{FF2B5EF4-FFF2-40B4-BE49-F238E27FC236}">
                <a16:creationId xmlns:a16="http://schemas.microsoft.com/office/drawing/2014/main" id="{F2B337FA-1082-4F37-978B-3E02381D6EEB}"/>
              </a:ext>
            </a:extLst>
          </p:cNvPr>
          <p:cNvSpPr/>
          <p:nvPr/>
        </p:nvSpPr>
        <p:spPr>
          <a:xfrm>
            <a:off x="3696227" y="3337534"/>
            <a:ext cx="461914" cy="28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2">
            <a:extLst>
              <a:ext uri="{FF2B5EF4-FFF2-40B4-BE49-F238E27FC236}">
                <a16:creationId xmlns:a16="http://schemas.microsoft.com/office/drawing/2014/main" id="{4D7694B2-C2FA-469E-AF16-C0B700F7EF80}"/>
              </a:ext>
            </a:extLst>
          </p:cNvPr>
          <p:cNvSpPr/>
          <p:nvPr/>
        </p:nvSpPr>
        <p:spPr>
          <a:xfrm>
            <a:off x="5196417" y="3337534"/>
            <a:ext cx="461914" cy="28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C8DB304-A7F6-4856-9545-70326513B93E}"/>
              </a:ext>
            </a:extLst>
          </p:cNvPr>
          <p:cNvSpPr/>
          <p:nvPr/>
        </p:nvSpPr>
        <p:spPr>
          <a:xfrm>
            <a:off x="1365508" y="126038"/>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
        <p:nvSpPr>
          <p:cNvPr id="41" name="Rectangle 40">
            <a:extLst>
              <a:ext uri="{FF2B5EF4-FFF2-40B4-BE49-F238E27FC236}">
                <a16:creationId xmlns:a16="http://schemas.microsoft.com/office/drawing/2014/main" id="{9D6D1522-D1E5-418A-AAFA-1210F8CDE960}"/>
              </a:ext>
            </a:extLst>
          </p:cNvPr>
          <p:cNvSpPr/>
          <p:nvPr/>
        </p:nvSpPr>
        <p:spPr>
          <a:xfrm>
            <a:off x="677316" y="4760194"/>
            <a:ext cx="6690832" cy="1615827"/>
          </a:xfrm>
          <a:prstGeom prst="rect">
            <a:avLst/>
          </a:prstGeom>
        </p:spPr>
        <p:txBody>
          <a:bodyPr wrap="square">
            <a:spAutoFit/>
          </a:bodyPr>
          <a:lstStyle/>
          <a:p>
            <a:r>
              <a:rPr lang="en-US" sz="2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Parenthesis structure :</a:t>
            </a:r>
          </a:p>
          <a:p>
            <a:r>
              <a:rPr lang="en-US" sz="2000" dirty="0">
                <a:solidFill>
                  <a:srgbClr val="0000FF"/>
                </a:solidFill>
                <a:latin typeface="Times New Roman" panose="02020603050405020304" pitchFamily="18" charset="0"/>
                <a:cs typeface="Times New Roman" panose="02020603050405020304" pitchFamily="18" charset="0"/>
              </a:rPr>
              <a:t>(a  (c ( d  d)  (f  (b  (e  e)  b)  f)  c )  a)   (g  (h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(j  j)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  g)</a:t>
            </a:r>
          </a:p>
          <a:p>
            <a:pPr>
              <a:spcBef>
                <a:spcPts val="1200"/>
              </a:spcBef>
            </a:pPr>
            <a:r>
              <a:rPr lang="en-US" sz="2200" dirty="0">
                <a:solidFill>
                  <a:srgbClr val="0000FF"/>
                </a:solidFill>
                <a:latin typeface="Times New Roman" panose="02020603050405020304" pitchFamily="18" charset="0"/>
                <a:cs typeface="Times New Roman" panose="02020603050405020304" pitchFamily="18" charset="0"/>
              </a:rPr>
              <a:t>The predecessor c, </a:t>
            </a:r>
            <a:r>
              <a:rPr lang="en-US" sz="2200" dirty="0">
                <a:latin typeface="Times New Roman" panose="02020603050405020304" pitchFamily="18" charset="0"/>
                <a:cs typeface="Times New Roman" panose="02020603050405020304" pitchFamily="18" charset="0"/>
              </a:rPr>
              <a:t>π(c)</a:t>
            </a:r>
            <a:r>
              <a:rPr lang="en-US" sz="2200" dirty="0">
                <a:solidFill>
                  <a:srgbClr val="0000FF"/>
                </a:solidFill>
                <a:latin typeface="Times New Roman" panose="02020603050405020304" pitchFamily="18" charset="0"/>
                <a:cs typeface="Times New Roman" panose="02020603050405020304" pitchFamily="18" charset="0"/>
              </a:rPr>
              <a:t>, is a.  That is, a = </a:t>
            </a:r>
            <a:r>
              <a:rPr lang="en-US" sz="2200" dirty="0">
                <a:latin typeface="Times New Roman" panose="02020603050405020304" pitchFamily="18" charset="0"/>
                <a:cs typeface="Times New Roman" panose="02020603050405020304" pitchFamily="18" charset="0"/>
              </a:rPr>
              <a:t>π(c).</a:t>
            </a:r>
          </a:p>
          <a:p>
            <a:pPr>
              <a:spcBef>
                <a:spcPts val="600"/>
              </a:spcBef>
            </a:pPr>
            <a:r>
              <a:rPr lang="en-US" sz="2200" dirty="0">
                <a:solidFill>
                  <a:srgbClr val="0000FF"/>
                </a:solidFill>
                <a:latin typeface="Times New Roman" panose="02020603050405020304" pitchFamily="18" charset="0"/>
                <a:cs typeface="Times New Roman" panose="02020603050405020304" pitchFamily="18" charset="0"/>
              </a:rPr>
              <a:t>c is the descendant of a.</a:t>
            </a:r>
          </a:p>
        </p:txBody>
      </p:sp>
      <p:cxnSp>
        <p:nvCxnSpPr>
          <p:cNvPr id="72" name="Straight Connector 71">
            <a:extLst>
              <a:ext uri="{FF2B5EF4-FFF2-40B4-BE49-F238E27FC236}">
                <a16:creationId xmlns:a16="http://schemas.microsoft.com/office/drawing/2014/main" id="{5448C88D-F8BC-4A68-A98A-91A3EC5601F4}"/>
              </a:ext>
            </a:extLst>
          </p:cNvPr>
          <p:cNvCxnSpPr/>
          <p:nvPr/>
        </p:nvCxnSpPr>
        <p:spPr>
          <a:xfrm>
            <a:off x="8004927" y="276737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5A0A70F-C3F2-410B-87D7-91FA874B0A4E}"/>
              </a:ext>
            </a:extLst>
          </p:cNvPr>
          <p:cNvCxnSpPr/>
          <p:nvPr/>
        </p:nvCxnSpPr>
        <p:spPr>
          <a:xfrm>
            <a:off x="8004927" y="358318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C76C8CE-D862-44AD-AC1B-E5C32494487E}"/>
              </a:ext>
            </a:extLst>
          </p:cNvPr>
          <p:cNvCxnSpPr/>
          <p:nvPr/>
        </p:nvCxnSpPr>
        <p:spPr>
          <a:xfrm>
            <a:off x="10259506" y="2684401"/>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5DCBDB1-1C09-4809-AD5F-1CF048772A20}"/>
              </a:ext>
            </a:extLst>
          </p:cNvPr>
          <p:cNvCxnSpPr/>
          <p:nvPr/>
        </p:nvCxnSpPr>
        <p:spPr>
          <a:xfrm>
            <a:off x="10259506" y="358318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ECEF7EA-CFA5-442B-9E69-87E89A7E44CB}"/>
              </a:ext>
            </a:extLst>
          </p:cNvPr>
          <p:cNvCxnSpPr/>
          <p:nvPr/>
        </p:nvCxnSpPr>
        <p:spPr>
          <a:xfrm>
            <a:off x="10259506" y="4491872"/>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972F95ED-1EF7-4E24-8C43-1C59C9F8956C}"/>
              </a:ext>
            </a:extLst>
          </p:cNvPr>
          <p:cNvSpPr/>
          <p:nvPr/>
        </p:nvSpPr>
        <p:spPr>
          <a:xfrm>
            <a:off x="7940504" y="2644445"/>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905CEC1-437D-4346-BF0B-26C49A42E9E3}"/>
              </a:ext>
            </a:extLst>
          </p:cNvPr>
          <p:cNvSpPr/>
          <p:nvPr/>
        </p:nvSpPr>
        <p:spPr>
          <a:xfrm>
            <a:off x="7943280" y="3573381"/>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BE82EA2C-6112-48A1-84C5-4FC5CB9CCE93}"/>
              </a:ext>
            </a:extLst>
          </p:cNvPr>
          <p:cNvSpPr/>
          <p:nvPr/>
        </p:nvSpPr>
        <p:spPr>
          <a:xfrm>
            <a:off x="7929948" y="4397115"/>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DEC96D61-1916-4888-89AC-6E28F8175556}"/>
              </a:ext>
            </a:extLst>
          </p:cNvPr>
          <p:cNvCxnSpPr>
            <a:cxnSpLocks/>
          </p:cNvCxnSpPr>
          <p:nvPr/>
        </p:nvCxnSpPr>
        <p:spPr>
          <a:xfrm>
            <a:off x="7990336" y="3602415"/>
            <a:ext cx="1181945" cy="880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EAB6CF4-92E0-4D35-A0E0-80020CDF1CF4}"/>
              </a:ext>
            </a:extLst>
          </p:cNvPr>
          <p:cNvCxnSpPr>
            <a:cxnSpLocks/>
          </p:cNvCxnSpPr>
          <p:nvPr/>
        </p:nvCxnSpPr>
        <p:spPr>
          <a:xfrm flipH="1" flipV="1">
            <a:off x="7494895" y="4471568"/>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2B416B5-A6B8-4081-A236-7B962D7DC97A}"/>
              </a:ext>
            </a:extLst>
          </p:cNvPr>
          <p:cNvCxnSpPr>
            <a:cxnSpLocks/>
          </p:cNvCxnSpPr>
          <p:nvPr/>
        </p:nvCxnSpPr>
        <p:spPr>
          <a:xfrm flipH="1">
            <a:off x="7497597" y="2663261"/>
            <a:ext cx="492739" cy="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137341-7C38-4FF7-8242-131D7275AF45}"/>
              </a:ext>
            </a:extLst>
          </p:cNvPr>
          <p:cNvCxnSpPr>
            <a:cxnSpLocks/>
          </p:cNvCxnSpPr>
          <p:nvPr/>
        </p:nvCxnSpPr>
        <p:spPr>
          <a:xfrm>
            <a:off x="7497598" y="2663261"/>
            <a:ext cx="0" cy="180023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A35CCD2-5B14-4020-A075-A0C751211682}"/>
              </a:ext>
            </a:extLst>
          </p:cNvPr>
          <p:cNvCxnSpPr/>
          <p:nvPr/>
        </p:nvCxnSpPr>
        <p:spPr>
          <a:xfrm>
            <a:off x="8656881" y="4483231"/>
            <a:ext cx="14591" cy="19424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63365B-042E-4158-8380-323E6D22C6C2}"/>
              </a:ext>
            </a:extLst>
          </p:cNvPr>
          <p:cNvCxnSpPr>
            <a:cxnSpLocks/>
          </p:cNvCxnSpPr>
          <p:nvPr/>
        </p:nvCxnSpPr>
        <p:spPr>
          <a:xfrm flipH="1" flipV="1">
            <a:off x="8657549" y="4486313"/>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26D5E47-B662-4A30-AAD3-F495558C2A4E}"/>
              </a:ext>
            </a:extLst>
          </p:cNvPr>
          <p:cNvCxnSpPr>
            <a:cxnSpLocks/>
          </p:cNvCxnSpPr>
          <p:nvPr/>
        </p:nvCxnSpPr>
        <p:spPr>
          <a:xfrm flipH="1" flipV="1">
            <a:off x="8674027" y="6391183"/>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5D0E527-B211-44C6-9ED6-92C64442CB6F}"/>
              </a:ext>
            </a:extLst>
          </p:cNvPr>
          <p:cNvCxnSpPr>
            <a:cxnSpLocks/>
          </p:cNvCxnSpPr>
          <p:nvPr/>
        </p:nvCxnSpPr>
        <p:spPr>
          <a:xfrm flipH="1" flipV="1">
            <a:off x="9177780" y="6404027"/>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F714BB9-8696-47BD-87CD-6A0ABE7A1DA4}"/>
              </a:ext>
            </a:extLst>
          </p:cNvPr>
          <p:cNvCxnSpPr/>
          <p:nvPr/>
        </p:nvCxnSpPr>
        <p:spPr>
          <a:xfrm>
            <a:off x="9696268" y="4471042"/>
            <a:ext cx="14591" cy="19424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6C62EAC-6A72-4ABB-A6DF-4B006DB44496}"/>
              </a:ext>
            </a:extLst>
          </p:cNvPr>
          <p:cNvCxnSpPr>
            <a:cxnSpLocks/>
          </p:cNvCxnSpPr>
          <p:nvPr/>
        </p:nvCxnSpPr>
        <p:spPr>
          <a:xfrm>
            <a:off x="8510440" y="2684401"/>
            <a:ext cx="1200419" cy="18074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EBC05EE-3F26-4FF5-98A7-55152C9EA754}"/>
              </a:ext>
            </a:extLst>
          </p:cNvPr>
          <p:cNvCxnSpPr>
            <a:cxnSpLocks/>
          </p:cNvCxnSpPr>
          <p:nvPr/>
        </p:nvCxnSpPr>
        <p:spPr>
          <a:xfrm flipH="1">
            <a:off x="8003751" y="2677147"/>
            <a:ext cx="492739" cy="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4C60D9F-8AE2-4D6E-8F54-71B57ADFB801}"/>
              </a:ext>
            </a:extLst>
          </p:cNvPr>
          <p:cNvCxnSpPr/>
          <p:nvPr/>
        </p:nvCxnSpPr>
        <p:spPr>
          <a:xfrm>
            <a:off x="9172281" y="4500489"/>
            <a:ext cx="10999" cy="19079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26DE7A70-9051-4BFA-9B6C-18E06A1DE4A8}"/>
              </a:ext>
            </a:extLst>
          </p:cNvPr>
          <p:cNvSpPr/>
          <p:nvPr/>
        </p:nvSpPr>
        <p:spPr>
          <a:xfrm>
            <a:off x="9092314" y="4423014"/>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AC20E0C-89F1-43DC-BF78-4762A874FA23}"/>
              </a:ext>
            </a:extLst>
          </p:cNvPr>
          <p:cNvSpPr/>
          <p:nvPr/>
        </p:nvSpPr>
        <p:spPr>
          <a:xfrm>
            <a:off x="9119447" y="5504421"/>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D8F727DA-D1B0-46A9-9848-7C375070FA45}"/>
              </a:ext>
            </a:extLst>
          </p:cNvPr>
          <p:cNvSpPr/>
          <p:nvPr/>
        </p:nvSpPr>
        <p:spPr>
          <a:xfrm>
            <a:off x="9116445" y="6337117"/>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5E37F7D-4DF4-4942-9990-2190E9EC2346}"/>
              </a:ext>
            </a:extLst>
          </p:cNvPr>
          <p:cNvSpPr/>
          <p:nvPr/>
        </p:nvSpPr>
        <p:spPr>
          <a:xfrm>
            <a:off x="10195083" y="348681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8EC311CA-4BA8-4EC9-AD7F-DFB1554FFBE9}"/>
              </a:ext>
            </a:extLst>
          </p:cNvPr>
          <p:cNvSpPr/>
          <p:nvPr/>
        </p:nvSpPr>
        <p:spPr>
          <a:xfrm>
            <a:off x="10195083" y="438982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412539BA-C49E-45CA-90ED-47F9758C7518}"/>
              </a:ext>
            </a:extLst>
          </p:cNvPr>
          <p:cNvSpPr/>
          <p:nvPr/>
        </p:nvSpPr>
        <p:spPr>
          <a:xfrm>
            <a:off x="10207876" y="534207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00FA2311-92BC-4FC8-825B-5D38B2643E57}"/>
              </a:ext>
            </a:extLst>
          </p:cNvPr>
          <p:cNvSpPr/>
          <p:nvPr/>
        </p:nvSpPr>
        <p:spPr>
          <a:xfrm>
            <a:off x="10189948" y="2589502"/>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C9443ABD-4DF3-4FFA-BD01-F1744C0B6D85}"/>
              </a:ext>
            </a:extLst>
          </p:cNvPr>
          <p:cNvCxnSpPr>
            <a:cxnSpLocks/>
          </p:cNvCxnSpPr>
          <p:nvPr/>
        </p:nvCxnSpPr>
        <p:spPr>
          <a:xfrm flipH="1" flipV="1">
            <a:off x="10269205" y="5417030"/>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3F2B29E-3C21-4147-AE81-4BD36E8DA858}"/>
              </a:ext>
            </a:extLst>
          </p:cNvPr>
          <p:cNvCxnSpPr>
            <a:cxnSpLocks/>
          </p:cNvCxnSpPr>
          <p:nvPr/>
        </p:nvCxnSpPr>
        <p:spPr>
          <a:xfrm flipH="1" flipV="1">
            <a:off x="10263163" y="2650966"/>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18EB9C2-7DE7-4C85-9111-2606F365A851}"/>
              </a:ext>
            </a:extLst>
          </p:cNvPr>
          <p:cNvCxnSpPr>
            <a:cxnSpLocks/>
          </p:cNvCxnSpPr>
          <p:nvPr/>
        </p:nvCxnSpPr>
        <p:spPr>
          <a:xfrm>
            <a:off x="10805489" y="2650966"/>
            <a:ext cx="0" cy="27525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9623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171" y="920996"/>
            <a:ext cx="9445657" cy="429348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Consider again the traversal of the given graph in example 3.8. We have:</a:t>
            </a:r>
          </a:p>
          <a:p>
            <a:pPr>
              <a:lnSpc>
                <a:spcPct val="150000"/>
              </a:lnSpc>
            </a:pPr>
            <a:r>
              <a:rPr lang="en-US" sz="2400" b="1" dirty="0">
                <a:latin typeface="Courier New" panose="02070309020205020404" pitchFamily="49" charset="0"/>
                <a:ea typeface="SimSun" panose="02010600030101010101" pitchFamily="2" charset="-122"/>
              </a:rPr>
              <a:t>	</a:t>
            </a: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a:p>
            <a:pPr>
              <a:lnSpc>
                <a:spcPct val="150000"/>
              </a:lnSpc>
            </a:pPr>
            <a:endParaRPr lang="en-US" sz="2400" b="1" dirty="0">
              <a:latin typeface="Courier New" panose="02070309020205020404" pitchFamily="49" charset="0"/>
              <a:ea typeface="SimSun" panose="02010600030101010101" pitchFamily="2" charset="-122"/>
            </a:endParaRPr>
          </a:p>
        </p:txBody>
      </p:sp>
      <p:sp>
        <p:nvSpPr>
          <p:cNvPr id="5" name="Text Box 4"/>
          <p:cNvSpPr txBox="1"/>
          <p:nvPr/>
        </p:nvSpPr>
        <p:spPr>
          <a:xfrm>
            <a:off x="7446053" y="2271371"/>
            <a:ext cx="4072378" cy="425148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			  g</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c			  h</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d                f		  </a:t>
            </a:r>
            <a:r>
              <a:rPr lang="en-US" sz="2000" dirty="0" err="1">
                <a:effectLst/>
                <a:latin typeface="Times New Roman" panose="02020603050405020304" pitchFamily="18" charset="0"/>
                <a:ea typeface="SimSun" panose="02010600030101010101" pitchFamily="2" charset="-122"/>
              </a:rPr>
              <a:t>i</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b    	  j</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e</a:t>
            </a:r>
            <a:endParaRPr lang="en-US" sz="2000" dirty="0">
              <a:effectLst/>
              <a:latin typeface="Courier New" panose="02070309020205020404" pitchFamily="49" charset="0"/>
              <a:ea typeface="SimSun" panose="02010600030101010101" pitchFamily="2" charset="-122"/>
            </a:endParaRPr>
          </a:p>
        </p:txBody>
      </p:sp>
      <p:sp>
        <p:nvSpPr>
          <p:cNvPr id="31" name="Thought Bubble: Cloud 30">
            <a:extLst>
              <a:ext uri="{FF2B5EF4-FFF2-40B4-BE49-F238E27FC236}">
                <a16:creationId xmlns:a16="http://schemas.microsoft.com/office/drawing/2014/main" id="{55EF6CD2-5C93-4904-A38F-F9132B8645CE}"/>
              </a:ext>
            </a:extLst>
          </p:cNvPr>
          <p:cNvSpPr/>
          <p:nvPr/>
        </p:nvSpPr>
        <p:spPr>
          <a:xfrm flipH="1">
            <a:off x="975053" y="2775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2" name="Picture 31" descr="Image result for smiley face images">
            <a:extLst>
              <a:ext uri="{FF2B5EF4-FFF2-40B4-BE49-F238E27FC236}">
                <a16:creationId xmlns:a16="http://schemas.microsoft.com/office/drawing/2014/main" id="{0AFB28BA-FCD3-433C-9319-9BBF84FCFA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2C8DB304-A7F6-4856-9545-70326513B93E}"/>
              </a:ext>
            </a:extLst>
          </p:cNvPr>
          <p:cNvSpPr/>
          <p:nvPr/>
        </p:nvSpPr>
        <p:spPr>
          <a:xfrm>
            <a:off x="1365508" y="126038"/>
            <a:ext cx="3257430" cy="754694"/>
          </a:xfrm>
          <a:prstGeom prst="rect">
            <a:avLst/>
          </a:prstGeom>
        </p:spPr>
        <p:txBody>
          <a:bodyPr wrap="none">
            <a:spAutoFit/>
          </a:bodyPr>
          <a:lstStyle/>
          <a:p>
            <a:pPr>
              <a:lnSpc>
                <a:spcPct val="150000"/>
              </a:lnSpc>
            </a:pPr>
            <a:r>
              <a:rPr lang="en-US" sz="3200" dirty="0">
                <a:ea typeface="SimSun" panose="02010600030101010101" pitchFamily="2" charset="-122"/>
              </a:rPr>
              <a:t>Depth-First Search</a:t>
            </a:r>
          </a:p>
        </p:txBody>
      </p:sp>
      <p:sp>
        <p:nvSpPr>
          <p:cNvPr id="41" name="Rectangle 40">
            <a:extLst>
              <a:ext uri="{FF2B5EF4-FFF2-40B4-BE49-F238E27FC236}">
                <a16:creationId xmlns:a16="http://schemas.microsoft.com/office/drawing/2014/main" id="{9D6D1522-D1E5-418A-AAFA-1210F8CDE960}"/>
              </a:ext>
            </a:extLst>
          </p:cNvPr>
          <p:cNvSpPr/>
          <p:nvPr/>
        </p:nvSpPr>
        <p:spPr>
          <a:xfrm>
            <a:off x="4817906" y="229657"/>
            <a:ext cx="6672607" cy="707886"/>
          </a:xfrm>
          <a:prstGeom prst="rect">
            <a:avLst/>
          </a:prstGeom>
        </p:spPr>
        <p:txBody>
          <a:bodyPr wrap="square">
            <a:spAutoFit/>
          </a:bodyPr>
          <a:lstStyle/>
          <a:p>
            <a:r>
              <a:rPr lang="en-US" sz="2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Parenthesis structure :</a:t>
            </a:r>
          </a:p>
          <a:p>
            <a:r>
              <a:rPr lang="en-US" sz="2000" dirty="0">
                <a:solidFill>
                  <a:srgbClr val="0000FF"/>
                </a:solidFill>
                <a:latin typeface="Times New Roman" panose="02020603050405020304" pitchFamily="18" charset="0"/>
                <a:cs typeface="Times New Roman" panose="02020603050405020304" pitchFamily="18" charset="0"/>
              </a:rPr>
              <a:t>(a  (c ( d  d)  (f  (b  (e  e)  b)  f)  c )  a)   (g  (h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(j  j)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  g)</a:t>
            </a:r>
          </a:p>
        </p:txBody>
      </p:sp>
      <p:graphicFrame>
        <p:nvGraphicFramePr>
          <p:cNvPr id="40" name="Table 9">
            <a:extLst>
              <a:ext uri="{FF2B5EF4-FFF2-40B4-BE49-F238E27FC236}">
                <a16:creationId xmlns:a16="http://schemas.microsoft.com/office/drawing/2014/main" id="{6FCC750D-FE36-43F6-A987-8BF5A4D12A94}"/>
              </a:ext>
            </a:extLst>
          </p:cNvPr>
          <p:cNvGraphicFramePr>
            <a:graphicFrameLocks noGrp="1"/>
          </p:cNvGraphicFramePr>
          <p:nvPr>
            <p:extLst>
              <p:ext uri="{D42A27DB-BD31-4B8C-83A1-F6EECF244321}">
                <p14:modId xmlns:p14="http://schemas.microsoft.com/office/powerpoint/2010/main" val="3172681428"/>
              </p:ext>
            </p:extLst>
          </p:nvPr>
        </p:nvGraphicFramePr>
        <p:xfrm>
          <a:off x="2263968" y="1399285"/>
          <a:ext cx="3760535" cy="2743200"/>
        </p:xfrm>
        <a:graphic>
          <a:graphicData uri="http://schemas.openxmlformats.org/drawingml/2006/table">
            <a:tbl>
              <a:tblPr firstRow="1" bandRow="1">
                <a:tableStyleId>{5C22544A-7EE6-4342-B048-85BDC9FD1C3A}</a:tableStyleId>
              </a:tblPr>
              <a:tblGrid>
                <a:gridCol w="752107">
                  <a:extLst>
                    <a:ext uri="{9D8B030D-6E8A-4147-A177-3AD203B41FA5}">
                      <a16:colId xmlns:a16="http://schemas.microsoft.com/office/drawing/2014/main" val="633790026"/>
                    </a:ext>
                  </a:extLst>
                </a:gridCol>
                <a:gridCol w="752107">
                  <a:extLst>
                    <a:ext uri="{9D8B030D-6E8A-4147-A177-3AD203B41FA5}">
                      <a16:colId xmlns:a16="http://schemas.microsoft.com/office/drawing/2014/main" val="2163743322"/>
                    </a:ext>
                  </a:extLst>
                </a:gridCol>
                <a:gridCol w="752107">
                  <a:extLst>
                    <a:ext uri="{9D8B030D-6E8A-4147-A177-3AD203B41FA5}">
                      <a16:colId xmlns:a16="http://schemas.microsoft.com/office/drawing/2014/main" val="455958651"/>
                    </a:ext>
                  </a:extLst>
                </a:gridCol>
                <a:gridCol w="752107">
                  <a:extLst>
                    <a:ext uri="{9D8B030D-6E8A-4147-A177-3AD203B41FA5}">
                      <a16:colId xmlns:a16="http://schemas.microsoft.com/office/drawing/2014/main" val="3100154718"/>
                    </a:ext>
                  </a:extLst>
                </a:gridCol>
                <a:gridCol w="752107">
                  <a:extLst>
                    <a:ext uri="{9D8B030D-6E8A-4147-A177-3AD203B41FA5}">
                      <a16:colId xmlns:a16="http://schemas.microsoft.com/office/drawing/2014/main" val="2745832809"/>
                    </a:ext>
                  </a:extLst>
                </a:gridCol>
              </a:tblGrid>
              <a:tr h="429007">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5126571"/>
                  </a:ext>
                </a:extLst>
              </a:tr>
              <a:tr h="429007">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e</a:t>
                      </a:r>
                      <a:r>
                        <a:rPr lang="en-US" sz="2400" baseline="-25000" dirty="0">
                          <a:latin typeface="Times New Roman" panose="02020603050405020304" pitchFamily="18" charset="0"/>
                          <a:ea typeface="SimSun" panose="02010600030101010101" pitchFamily="2" charset="-122"/>
                        </a:rPr>
                        <a:t>6, 2</a:t>
                      </a:r>
                      <a:endParaRPr lang="en-US" sz="24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862780"/>
                  </a:ext>
                </a:extLst>
              </a:tr>
              <a:tr h="429007">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b</a:t>
                      </a:r>
                      <a:r>
                        <a:rPr lang="en-US" sz="2400" baseline="-25000" dirty="0">
                          <a:latin typeface="Times New Roman" panose="02020603050405020304" pitchFamily="18" charset="0"/>
                          <a:ea typeface="SimSun" panose="02010600030101010101" pitchFamily="2" charset="-122"/>
                        </a:rPr>
                        <a:t>5, 3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j</a:t>
                      </a:r>
                      <a:r>
                        <a:rPr lang="en-US" sz="2400" baseline="-25000" dirty="0">
                          <a:latin typeface="Times New Roman" panose="02020603050405020304" pitchFamily="18" charset="0"/>
                          <a:ea typeface="SimSun" panose="02010600030101010101" pitchFamily="2" charset="-122"/>
                        </a:rPr>
                        <a:t>10, 7</a:t>
                      </a:r>
                      <a:endParaRPr lang="en-US" sz="2400" dirty="0">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9991860"/>
                  </a:ext>
                </a:extLst>
              </a:tr>
              <a:tr h="429007">
                <a:tc>
                  <a:txBody>
                    <a:bodyPr/>
                    <a:lstStyle/>
                    <a:p>
                      <a:r>
                        <a:rPr lang="en-US" sz="2400" dirty="0">
                          <a:latin typeface="Times New Roman" panose="02020603050405020304" pitchFamily="18" charset="0"/>
                          <a:ea typeface="SimSun" panose="02010600030101010101" pitchFamily="2" charset="-122"/>
                        </a:rPr>
                        <a:t>d</a:t>
                      </a:r>
                      <a:r>
                        <a:rPr lang="en-US" sz="2400" baseline="-25000" dirty="0">
                          <a:latin typeface="Times New Roman" panose="02020603050405020304" pitchFamily="18" charset="0"/>
                          <a:ea typeface="SimSun" panose="02010600030101010101" pitchFamily="2" charset="-122"/>
                        </a:rPr>
                        <a:t>3, 1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f</a:t>
                      </a:r>
                      <a:r>
                        <a:rPr lang="en-US" sz="2400" baseline="-25000" dirty="0">
                          <a:latin typeface="Times New Roman" panose="02020603050405020304" pitchFamily="18" charset="0"/>
                          <a:ea typeface="SimSun" panose="02010600030101010101" pitchFamily="2" charset="-122"/>
                        </a:rPr>
                        <a:t>4, 4</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i</a:t>
                      </a:r>
                      <a:r>
                        <a:rPr lang="en-US" sz="2400" baseline="-25000" dirty="0">
                          <a:latin typeface="Times New Roman" panose="02020603050405020304" pitchFamily="18" charset="0"/>
                          <a:ea typeface="SimSun" panose="02010600030101010101" pitchFamily="2" charset="-122"/>
                        </a:rPr>
                        <a:t>9, 8</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07098"/>
                  </a:ext>
                </a:extLst>
              </a:tr>
              <a:tr h="429007">
                <a:tc>
                  <a:txBody>
                    <a:bodyPr/>
                    <a:lstStyle/>
                    <a:p>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h</a:t>
                      </a:r>
                      <a:r>
                        <a:rPr lang="en-US" sz="2400" baseline="-25000" dirty="0">
                          <a:latin typeface="Times New Roman" panose="02020603050405020304" pitchFamily="18" charset="0"/>
                          <a:ea typeface="SimSun" panose="02010600030101010101" pitchFamily="2" charset="-122"/>
                        </a:rPr>
                        <a:t>8, 9</a:t>
                      </a:r>
                      <a:r>
                        <a:rPr lang="en-US" sz="2400" dirty="0">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72739"/>
                  </a:ext>
                </a:extLst>
              </a:tr>
              <a:tr h="429007">
                <a:tc>
                  <a:txBody>
                    <a:bodyPr/>
                    <a:lstStyle/>
                    <a:p>
                      <a:r>
                        <a:rPr lang="en-US" sz="2400" dirty="0">
                          <a:latin typeface="Times New Roman" panose="02020603050405020304" pitchFamily="18" charset="0"/>
                          <a:ea typeface="SimSun" panose="02010600030101010101" pitchFamily="2" charset="-122"/>
                        </a:rPr>
                        <a:t>a</a:t>
                      </a:r>
                      <a:r>
                        <a:rPr lang="en-US" sz="2400" baseline="-25000" dirty="0">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a</a:t>
                      </a:r>
                      <a:r>
                        <a:rPr lang="en-US" sz="2400" baseline="-25000" dirty="0">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ea typeface="SimSun" panose="02010600030101010101" pitchFamily="2" charset="-122"/>
                        </a:rPr>
                        <a:t>g</a:t>
                      </a:r>
                      <a:r>
                        <a:rPr lang="en-US" sz="2400" baseline="-25000" dirty="0">
                          <a:latin typeface="Times New Roman" panose="02020603050405020304" pitchFamily="18" charset="0"/>
                          <a:ea typeface="SimSun" panose="02010600030101010101" pitchFamily="2" charset="-122"/>
                        </a:rPr>
                        <a:t>7, 10</a:t>
                      </a:r>
                      <a:r>
                        <a:rPr lang="en-US" sz="2400" dirty="0">
                          <a:latin typeface="Courier New" panose="02070309020205020404" pitchFamily="49"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10560"/>
                  </a:ext>
                </a:extLst>
              </a:tr>
            </a:tbl>
          </a:graphicData>
        </a:graphic>
      </p:graphicFrame>
      <p:sp>
        <p:nvSpPr>
          <p:cNvPr id="42" name="Right Arrow 2">
            <a:extLst>
              <a:ext uri="{FF2B5EF4-FFF2-40B4-BE49-F238E27FC236}">
                <a16:creationId xmlns:a16="http://schemas.microsoft.com/office/drawing/2014/main" id="{026B6CA5-8101-41E3-BC6A-422DF3378738}"/>
              </a:ext>
            </a:extLst>
          </p:cNvPr>
          <p:cNvSpPr/>
          <p:nvPr/>
        </p:nvSpPr>
        <p:spPr>
          <a:xfrm>
            <a:off x="3137030" y="2877066"/>
            <a:ext cx="461914" cy="28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2">
            <a:extLst>
              <a:ext uri="{FF2B5EF4-FFF2-40B4-BE49-F238E27FC236}">
                <a16:creationId xmlns:a16="http://schemas.microsoft.com/office/drawing/2014/main" id="{3FA7BB8E-F656-4766-850B-2CC389509854}"/>
              </a:ext>
            </a:extLst>
          </p:cNvPr>
          <p:cNvSpPr/>
          <p:nvPr/>
        </p:nvSpPr>
        <p:spPr>
          <a:xfrm>
            <a:off x="4677973" y="2877066"/>
            <a:ext cx="461914" cy="28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4BE4B86-42B4-4793-A33E-480633A5F784}"/>
              </a:ext>
            </a:extLst>
          </p:cNvPr>
          <p:cNvSpPr txBox="1"/>
          <p:nvPr/>
        </p:nvSpPr>
        <p:spPr>
          <a:xfrm>
            <a:off x="914250" y="4311706"/>
            <a:ext cx="6015832" cy="2123658"/>
          </a:xfrm>
          <a:prstGeom prst="rect">
            <a:avLst/>
          </a:prstGeom>
          <a:noFill/>
        </p:spPr>
        <p:txBody>
          <a:bodyPr wrap="square" rtlCol="0">
            <a:spAutoFit/>
          </a:bodyPr>
          <a:lstStyle/>
          <a:p>
            <a:r>
              <a:rPr lang="en-US" sz="2200" dirty="0">
                <a:latin typeface="Times New Roman" panose="02020603050405020304" pitchFamily="18" charset="0"/>
                <a:ea typeface="SimSun" panose="02010600030101010101" pitchFamily="2" charset="-122"/>
              </a:rPr>
              <a:t>Theorem 3.2 (Tree-edge-path theorem)</a:t>
            </a:r>
            <a:endParaRPr lang="en-US" sz="2200" dirty="0">
              <a:latin typeface="Courier New" panose="02070309020205020404" pitchFamily="49"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In a depth-first forest for a (directed or undirected) graph G = (V, E), </a:t>
            </a:r>
            <a:r>
              <a:rPr lang="en-US" sz="2200" dirty="0">
                <a:solidFill>
                  <a:srgbClr val="0000FF"/>
                </a:solidFill>
                <a:latin typeface="Times New Roman" panose="02020603050405020304" pitchFamily="18" charset="0"/>
                <a:ea typeface="SimSun" panose="02010600030101010101" pitchFamily="2" charset="-122"/>
              </a:rPr>
              <a:t>vertex v is a descendant of vertex u </a:t>
            </a:r>
            <a:r>
              <a:rPr lang="en-US" sz="2200" i="1" dirty="0">
                <a:latin typeface="Times New Roman" panose="02020603050405020304" pitchFamily="18" charset="0"/>
                <a:ea typeface="SimSun" panose="02010600030101010101" pitchFamily="2" charset="-122"/>
              </a:rPr>
              <a:t>if and only if </a:t>
            </a:r>
            <a:r>
              <a:rPr lang="en-US" sz="2200" dirty="0">
                <a:latin typeface="Times New Roman" panose="02020603050405020304" pitchFamily="18" charset="0"/>
                <a:ea typeface="SimSun" panose="02010600030101010101" pitchFamily="2" charset="-122"/>
              </a:rPr>
              <a:t>at the discovery time d[u] that the search discovers  u,  there is a path  from vertex u to vertex v consisting entirely of unvisited vertices.</a:t>
            </a:r>
            <a:endParaRPr lang="en-US" sz="2200" dirty="0">
              <a:latin typeface="Courier New" panose="02070309020205020404" pitchFamily="49" charset="0"/>
              <a:ea typeface="SimSun" panose="02010600030101010101" pitchFamily="2" charset="-122"/>
            </a:endParaRPr>
          </a:p>
        </p:txBody>
      </p:sp>
      <p:cxnSp>
        <p:nvCxnSpPr>
          <p:cNvPr id="45" name="Straight Connector 44">
            <a:extLst>
              <a:ext uri="{FF2B5EF4-FFF2-40B4-BE49-F238E27FC236}">
                <a16:creationId xmlns:a16="http://schemas.microsoft.com/office/drawing/2014/main" id="{F2A2B9B4-4011-4498-93EE-F2BAF5E4F4E1}"/>
              </a:ext>
            </a:extLst>
          </p:cNvPr>
          <p:cNvCxnSpPr/>
          <p:nvPr/>
        </p:nvCxnSpPr>
        <p:spPr>
          <a:xfrm>
            <a:off x="8004927" y="276737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D655252-99E7-4D71-A145-8D5DF65E09AD}"/>
              </a:ext>
            </a:extLst>
          </p:cNvPr>
          <p:cNvCxnSpPr/>
          <p:nvPr/>
        </p:nvCxnSpPr>
        <p:spPr>
          <a:xfrm>
            <a:off x="8004927" y="358318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962DB42-FAEC-4C75-B831-3B21EC351753}"/>
              </a:ext>
            </a:extLst>
          </p:cNvPr>
          <p:cNvCxnSpPr/>
          <p:nvPr/>
        </p:nvCxnSpPr>
        <p:spPr>
          <a:xfrm>
            <a:off x="10259506" y="2684401"/>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02A3712-7273-4C16-A99F-ED290C0C4240}"/>
              </a:ext>
            </a:extLst>
          </p:cNvPr>
          <p:cNvCxnSpPr/>
          <p:nvPr/>
        </p:nvCxnSpPr>
        <p:spPr>
          <a:xfrm>
            <a:off x="10259506" y="3583184"/>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AB2686E-E91D-4B70-8D31-A31BB80F5517}"/>
              </a:ext>
            </a:extLst>
          </p:cNvPr>
          <p:cNvCxnSpPr/>
          <p:nvPr/>
        </p:nvCxnSpPr>
        <p:spPr>
          <a:xfrm>
            <a:off x="10259506" y="4491872"/>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A5A6C838-EE4F-49CE-8F8B-6C6055E5D881}"/>
              </a:ext>
            </a:extLst>
          </p:cNvPr>
          <p:cNvSpPr/>
          <p:nvPr/>
        </p:nvSpPr>
        <p:spPr>
          <a:xfrm>
            <a:off x="7940504" y="2644445"/>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4BC980E-8B20-4AA8-BC95-191B65000BF0}"/>
              </a:ext>
            </a:extLst>
          </p:cNvPr>
          <p:cNvSpPr/>
          <p:nvPr/>
        </p:nvSpPr>
        <p:spPr>
          <a:xfrm>
            <a:off x="7943280" y="3573381"/>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23E2BEE-6E4D-4AF7-92EB-ECB6C8919094}"/>
              </a:ext>
            </a:extLst>
          </p:cNvPr>
          <p:cNvSpPr/>
          <p:nvPr/>
        </p:nvSpPr>
        <p:spPr>
          <a:xfrm>
            <a:off x="7929948" y="4397115"/>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E8CE8DBE-6196-4AA8-97F8-AEBCDF5262A7}"/>
              </a:ext>
            </a:extLst>
          </p:cNvPr>
          <p:cNvCxnSpPr>
            <a:cxnSpLocks/>
          </p:cNvCxnSpPr>
          <p:nvPr/>
        </p:nvCxnSpPr>
        <p:spPr>
          <a:xfrm>
            <a:off x="7990336" y="3602415"/>
            <a:ext cx="1181945" cy="880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7380F75-5307-4A68-B68C-0F343CFC7AAE}"/>
              </a:ext>
            </a:extLst>
          </p:cNvPr>
          <p:cNvCxnSpPr>
            <a:cxnSpLocks/>
          </p:cNvCxnSpPr>
          <p:nvPr/>
        </p:nvCxnSpPr>
        <p:spPr>
          <a:xfrm flipH="1" flipV="1">
            <a:off x="7494895" y="4471568"/>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EBA1D2A-1A9C-43C2-A819-8FE42C01BE53}"/>
              </a:ext>
            </a:extLst>
          </p:cNvPr>
          <p:cNvCxnSpPr>
            <a:cxnSpLocks/>
          </p:cNvCxnSpPr>
          <p:nvPr/>
        </p:nvCxnSpPr>
        <p:spPr>
          <a:xfrm flipH="1">
            <a:off x="7497597" y="2663261"/>
            <a:ext cx="492739" cy="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71F5D8C-E6C8-420F-A924-F35E1231D831}"/>
              </a:ext>
            </a:extLst>
          </p:cNvPr>
          <p:cNvCxnSpPr>
            <a:cxnSpLocks/>
          </p:cNvCxnSpPr>
          <p:nvPr/>
        </p:nvCxnSpPr>
        <p:spPr>
          <a:xfrm>
            <a:off x="7497598" y="2663261"/>
            <a:ext cx="0" cy="180023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5BD3E56-0C00-49A5-B6E3-818AA0E42786}"/>
              </a:ext>
            </a:extLst>
          </p:cNvPr>
          <p:cNvCxnSpPr/>
          <p:nvPr/>
        </p:nvCxnSpPr>
        <p:spPr>
          <a:xfrm>
            <a:off x="8656881" y="4483231"/>
            <a:ext cx="14591" cy="19424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C572814-A438-41B0-8A62-D94CCDAFFB2E}"/>
              </a:ext>
            </a:extLst>
          </p:cNvPr>
          <p:cNvCxnSpPr>
            <a:cxnSpLocks/>
          </p:cNvCxnSpPr>
          <p:nvPr/>
        </p:nvCxnSpPr>
        <p:spPr>
          <a:xfrm flipH="1" flipV="1">
            <a:off x="8657549" y="4486313"/>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A16F7FF-3651-4869-9785-CB512E5386B9}"/>
              </a:ext>
            </a:extLst>
          </p:cNvPr>
          <p:cNvCxnSpPr>
            <a:cxnSpLocks/>
          </p:cNvCxnSpPr>
          <p:nvPr/>
        </p:nvCxnSpPr>
        <p:spPr>
          <a:xfrm flipH="1" flipV="1">
            <a:off x="8674027" y="6391183"/>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A894EE4-0642-4E69-BF77-2380C99540C6}"/>
              </a:ext>
            </a:extLst>
          </p:cNvPr>
          <p:cNvCxnSpPr>
            <a:cxnSpLocks/>
          </p:cNvCxnSpPr>
          <p:nvPr/>
        </p:nvCxnSpPr>
        <p:spPr>
          <a:xfrm flipH="1" flipV="1">
            <a:off x="9177780" y="6404027"/>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0BD85B4-488D-47B0-8AB6-7EB88EAE14C5}"/>
              </a:ext>
            </a:extLst>
          </p:cNvPr>
          <p:cNvCxnSpPr/>
          <p:nvPr/>
        </p:nvCxnSpPr>
        <p:spPr>
          <a:xfrm>
            <a:off x="9696268" y="4471042"/>
            <a:ext cx="14591" cy="19424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B9CC5-41E5-4988-947B-A6419794A52B}"/>
              </a:ext>
            </a:extLst>
          </p:cNvPr>
          <p:cNvCxnSpPr>
            <a:cxnSpLocks/>
          </p:cNvCxnSpPr>
          <p:nvPr/>
        </p:nvCxnSpPr>
        <p:spPr>
          <a:xfrm>
            <a:off x="8510440" y="2684401"/>
            <a:ext cx="1200419" cy="18074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5D584D-ABA2-4363-8BA4-DF92A75B1B21}"/>
              </a:ext>
            </a:extLst>
          </p:cNvPr>
          <p:cNvCxnSpPr>
            <a:cxnSpLocks/>
          </p:cNvCxnSpPr>
          <p:nvPr/>
        </p:nvCxnSpPr>
        <p:spPr>
          <a:xfrm flipH="1">
            <a:off x="8003751" y="2677147"/>
            <a:ext cx="492739" cy="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B6EC5C1-DC97-4128-B61B-0BE8A349A568}"/>
              </a:ext>
            </a:extLst>
          </p:cNvPr>
          <p:cNvCxnSpPr/>
          <p:nvPr/>
        </p:nvCxnSpPr>
        <p:spPr>
          <a:xfrm>
            <a:off x="9172281" y="4500489"/>
            <a:ext cx="10999" cy="19079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37D8F4F-4841-4F05-B113-9007F2E1961A}"/>
              </a:ext>
            </a:extLst>
          </p:cNvPr>
          <p:cNvSpPr/>
          <p:nvPr/>
        </p:nvSpPr>
        <p:spPr>
          <a:xfrm>
            <a:off x="9092314" y="4423014"/>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77ECAFF-2500-4757-8BEC-68F9B5C28834}"/>
              </a:ext>
            </a:extLst>
          </p:cNvPr>
          <p:cNvSpPr/>
          <p:nvPr/>
        </p:nvSpPr>
        <p:spPr>
          <a:xfrm>
            <a:off x="9119447" y="5504421"/>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91980F1-104F-4B65-9130-A28361B786D7}"/>
              </a:ext>
            </a:extLst>
          </p:cNvPr>
          <p:cNvSpPr/>
          <p:nvPr/>
        </p:nvSpPr>
        <p:spPr>
          <a:xfrm>
            <a:off x="9116445" y="6337117"/>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420C645-E45F-4652-A009-BECF461CAA28}"/>
              </a:ext>
            </a:extLst>
          </p:cNvPr>
          <p:cNvSpPr/>
          <p:nvPr/>
        </p:nvSpPr>
        <p:spPr>
          <a:xfrm>
            <a:off x="10195083" y="348681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B91A358-D8DE-468F-941B-94CF330A988C}"/>
              </a:ext>
            </a:extLst>
          </p:cNvPr>
          <p:cNvSpPr/>
          <p:nvPr/>
        </p:nvSpPr>
        <p:spPr>
          <a:xfrm>
            <a:off x="10195083" y="438982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4EC194B-CEB6-49D1-800D-8F61DEF7D69C}"/>
              </a:ext>
            </a:extLst>
          </p:cNvPr>
          <p:cNvSpPr/>
          <p:nvPr/>
        </p:nvSpPr>
        <p:spPr>
          <a:xfrm>
            <a:off x="10207876" y="534207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078E9EA-130D-40AD-89D6-EA8CFB3F58C0}"/>
              </a:ext>
            </a:extLst>
          </p:cNvPr>
          <p:cNvSpPr/>
          <p:nvPr/>
        </p:nvSpPr>
        <p:spPr>
          <a:xfrm>
            <a:off x="10189948" y="2589502"/>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0E5C6F41-107B-4A76-928A-FB7365245146}"/>
              </a:ext>
            </a:extLst>
          </p:cNvPr>
          <p:cNvCxnSpPr>
            <a:cxnSpLocks/>
          </p:cNvCxnSpPr>
          <p:nvPr/>
        </p:nvCxnSpPr>
        <p:spPr>
          <a:xfrm flipH="1" flipV="1">
            <a:off x="10269205" y="5417030"/>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A29ADFF-18C6-4A3B-B89D-5F131F14E604}"/>
              </a:ext>
            </a:extLst>
          </p:cNvPr>
          <p:cNvCxnSpPr>
            <a:cxnSpLocks/>
          </p:cNvCxnSpPr>
          <p:nvPr/>
        </p:nvCxnSpPr>
        <p:spPr>
          <a:xfrm flipH="1" flipV="1">
            <a:off x="10263163" y="2650966"/>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8764060-DE6B-43EB-8F55-A6004711EE3E}"/>
              </a:ext>
            </a:extLst>
          </p:cNvPr>
          <p:cNvCxnSpPr>
            <a:cxnSpLocks/>
          </p:cNvCxnSpPr>
          <p:nvPr/>
        </p:nvCxnSpPr>
        <p:spPr>
          <a:xfrm>
            <a:off x="10805489" y="2650966"/>
            <a:ext cx="0" cy="27525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39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84409" y="853418"/>
                <a:ext cx="8874355" cy="5665654"/>
              </a:xfrm>
              <a:prstGeom prst="rect">
                <a:avLst/>
              </a:prstGeom>
            </p:spPr>
            <p:txBody>
              <a:bodyPr wrap="square">
                <a:spAutoFit/>
              </a:bodyPr>
              <a:lstStyle/>
              <a:p>
                <a:r>
                  <a:rPr lang="en-US" sz="2400" dirty="0">
                    <a:solidFill>
                      <a:srgbClr val="0000FF"/>
                    </a:solidFill>
                    <a:latin typeface="Times New Roman" panose="02020603050405020304" pitchFamily="18" charset="0"/>
                    <a:ea typeface="SimSun" panose="02010600030101010101" pitchFamily="2" charset="-122"/>
                  </a:rPr>
                  <a:t>Given an undirected graph G = (V, E), the number of edges |E| is possible in the undirected graph with  |V| vertices and no self-loops:</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solidFill>
                      <a:srgbClr val="0000FF"/>
                    </a:solidFill>
                    <a:latin typeface="Times New Roman" panose="02020603050405020304" pitchFamily="18" charset="0"/>
                    <a:ea typeface="SimSun" panose="02010600030101010101" pitchFamily="2" charset="-122"/>
                  </a:rPr>
                  <a:t> 	0  ≤  |E|  ≤  </a:t>
                </a:r>
                <a14:m>
                  <m:oMath xmlns:m="http://schemas.openxmlformats.org/officeDocument/2006/math">
                    <m:f>
                      <m:fPr>
                        <m:ctrlPr>
                          <a:rPr lang="en-US" sz="2400" i="1">
                            <a:latin typeface="Cambria Math" panose="02040503050406030204" pitchFamily="18" charset="0"/>
                            <a:ea typeface="SimSun" panose="02010600030101010101" pitchFamily="2" charset="-122"/>
                          </a:rPr>
                        </m:ctrlPr>
                      </m:fPr>
                      <m:num>
                        <m:r>
                          <a:rPr lang="en-US" sz="2400" b="0" i="1" smtClean="0">
                            <a:latin typeface="Cambria Math" panose="02040503050406030204" pitchFamily="18" charset="0"/>
                            <a:ea typeface="SimSun" panose="02010600030101010101" pitchFamily="2" charset="-122"/>
                          </a:rPr>
                          <m:t>1</m:t>
                        </m:r>
                      </m:num>
                      <m:den>
                        <m:r>
                          <a:rPr lang="en-US" sz="2400" b="0" i="1" smtClean="0">
                            <a:latin typeface="Cambria Math" panose="02040503050406030204" pitchFamily="18" charset="0"/>
                            <a:ea typeface="SimSun" panose="02010600030101010101" pitchFamily="2" charset="-122"/>
                          </a:rPr>
                          <m:t>2</m:t>
                        </m:r>
                      </m:den>
                    </m:f>
                  </m:oMath>
                </a14:m>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|V| (|V| - 1).</a:t>
                </a:r>
              </a:p>
              <a:p>
                <a:pPr>
                  <a:lnSpc>
                    <a:spcPct val="115000"/>
                  </a:lnSpc>
                </a:pP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Example 3.4:   	</a:t>
                </a:r>
              </a:p>
              <a:p>
                <a:pPr lvl="1">
                  <a:spcAft>
                    <a:spcPts val="600"/>
                  </a:spcAft>
                </a:pPr>
                <a:r>
                  <a:rPr lang="en-US" sz="2400" dirty="0">
                    <a:latin typeface="Times New Roman" panose="02020603050405020304" pitchFamily="18" charset="0"/>
                    <a:ea typeface="SimSun" panose="02010600030101010101" pitchFamily="2" charset="-122"/>
                  </a:rPr>
                  <a:t>Let the number of vertices  |V| =  6.  </a:t>
                </a:r>
                <a:endParaRPr lang="en-US" sz="2400" dirty="0">
                  <a:latin typeface="Courier New" panose="02070309020205020404" pitchFamily="49" charset="0"/>
                  <a:ea typeface="SimSun" panose="02010600030101010101" pitchFamily="2" charset="-122"/>
                </a:endParaRPr>
              </a:p>
              <a:p>
                <a:pPr lvl="1">
                  <a:spcAft>
                    <a:spcPts val="600"/>
                  </a:spcAft>
                </a:pPr>
                <a:r>
                  <a:rPr lang="en-US" sz="2400" dirty="0">
                    <a:latin typeface="Times New Roman" panose="02020603050405020304" pitchFamily="18" charset="0"/>
                    <a:ea typeface="SimSun" panose="02010600030101010101" pitchFamily="2" charset="-122"/>
                  </a:rPr>
                  <a:t>The max number of edges  |E| =  </a:t>
                </a:r>
                <a14:m>
                  <m:oMath xmlns:m="http://schemas.openxmlformats.org/officeDocument/2006/math">
                    <m:f>
                      <m:fPr>
                        <m:ctrlPr>
                          <a:rPr lang="en-US" sz="2400" i="1">
                            <a:latin typeface="Cambria Math" panose="02040503050406030204" pitchFamily="18" charset="0"/>
                            <a:ea typeface="SimSun" panose="02010600030101010101" pitchFamily="2" charset="-122"/>
                          </a:rPr>
                        </m:ctrlPr>
                      </m:fPr>
                      <m:num>
                        <m:r>
                          <a:rPr lang="en-US" sz="2400" b="0" i="1" smtClean="0">
                            <a:latin typeface="Cambria Math" panose="02040503050406030204" pitchFamily="18" charset="0"/>
                            <a:ea typeface="SimSun" panose="02010600030101010101" pitchFamily="2" charset="-122"/>
                          </a:rPr>
                          <m:t>1</m:t>
                        </m:r>
                      </m:num>
                      <m:den>
                        <m:r>
                          <a:rPr lang="en-US" sz="2400" b="0" i="1" smtClean="0">
                            <a:latin typeface="Cambria Math" panose="02040503050406030204" pitchFamily="18" charset="0"/>
                            <a:ea typeface="SimSun" panose="02010600030101010101" pitchFamily="2" charset="-122"/>
                          </a:rPr>
                          <m:t>2</m:t>
                        </m:r>
                      </m:den>
                    </m:f>
                  </m:oMath>
                </a14:m>
                <a:r>
                  <a:rPr lang="en-US" sz="2400" dirty="0">
                    <a:latin typeface="Times New Roman" panose="02020603050405020304" pitchFamily="18" charset="0"/>
                    <a:ea typeface="SimSun" panose="02010600030101010101" pitchFamily="2" charset="-122"/>
                  </a:rPr>
                  <a:t> (|V| * |V-1|) =  </a:t>
                </a:r>
                <a14:m>
                  <m:oMath xmlns:m="http://schemas.openxmlformats.org/officeDocument/2006/math">
                    <m:f>
                      <m:fPr>
                        <m:ctrlPr>
                          <a:rPr lang="en-US" sz="2400" i="1" smtClean="0">
                            <a:latin typeface="Cambria Math" panose="02040503050406030204" pitchFamily="18" charset="0"/>
                            <a:ea typeface="SimSun" panose="02010600030101010101" pitchFamily="2" charset="-122"/>
                          </a:rPr>
                        </m:ctrlPr>
                      </m:fPr>
                      <m:num>
                        <m:r>
                          <a:rPr lang="en-US" sz="2400" b="0" i="1" smtClean="0">
                            <a:latin typeface="Cambria Math" panose="02040503050406030204" pitchFamily="18" charset="0"/>
                            <a:ea typeface="SimSun" panose="02010600030101010101" pitchFamily="2" charset="-122"/>
                          </a:rPr>
                          <m:t>1</m:t>
                        </m:r>
                      </m:num>
                      <m:den>
                        <m:r>
                          <a:rPr lang="en-US" sz="2400" b="0" i="1" smtClean="0">
                            <a:latin typeface="Cambria Math" panose="02040503050406030204" pitchFamily="18" charset="0"/>
                            <a:ea typeface="SimSun" panose="02010600030101010101" pitchFamily="2" charset="-122"/>
                          </a:rPr>
                          <m:t>2</m:t>
                        </m:r>
                      </m:den>
                    </m:f>
                  </m:oMath>
                </a14:m>
                <a:r>
                  <a:rPr lang="en-US" sz="2400" dirty="0">
                    <a:latin typeface="Times New Roman" panose="02020603050405020304" pitchFamily="18" charset="0"/>
                    <a:ea typeface="SimSun" panose="02010600030101010101" pitchFamily="2" charset="-122"/>
                  </a:rPr>
                  <a:t> (6 * 5 ) = 15.</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Courier New" panose="02070309020205020404" pitchFamily="49" charset="0"/>
                    <a:ea typeface="SimSun" panose="02010600030101010101" pitchFamily="2" charset="-122"/>
                  </a:rPr>
                  <a:t>		</a:t>
                </a:r>
              </a:p>
              <a:p>
                <a:pPr>
                  <a:lnSpc>
                    <a:spcPct val="115000"/>
                  </a:lnSpc>
                  <a:spcAft>
                    <a:spcPts val="1800"/>
                  </a:spcAft>
                </a:pPr>
                <a:r>
                  <a:rPr lang="en-US" sz="2400" dirty="0"/>
                  <a:t>                       a         	      c		 b</a:t>
                </a:r>
                <a:endParaRPr lang="en-US" sz="2400" dirty="0">
                  <a:latin typeface="Courier New" panose="02070309020205020404" pitchFamily="49" charset="0"/>
                  <a:ea typeface="SimSun" panose="02010600030101010101" pitchFamily="2" charset="-122"/>
                </a:endParaRPr>
              </a:p>
              <a:p>
                <a:pPr>
                  <a:lnSpc>
                    <a:spcPct val="115000"/>
                  </a:lnSpc>
                </a:pPr>
                <a:endParaRPr lang="en-US" sz="2400" dirty="0">
                  <a:effectLst/>
                  <a:latin typeface="Courier New" panose="02070309020205020404" pitchFamily="49" charset="0"/>
                  <a:ea typeface="SimSun" panose="02010600030101010101" pitchFamily="2" charset="-122"/>
                </a:endParaRPr>
              </a:p>
              <a:p>
                <a:pPr>
                  <a:lnSpc>
                    <a:spcPct val="115000"/>
                  </a:lnSpc>
                </a:pP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t>                       d         	      e		 f</a:t>
                </a:r>
                <a:endParaRPr lang="en-US" sz="2400" dirty="0">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84409" y="853418"/>
                <a:ext cx="8874355" cy="5665654"/>
              </a:xfrm>
              <a:prstGeom prst="rect">
                <a:avLst/>
              </a:prstGeom>
              <a:blipFill>
                <a:blip r:embed="rId2"/>
                <a:stretch>
                  <a:fillRect l="-1100" t="-861" b="-1292"/>
                </a:stretch>
              </a:blipFill>
            </p:spPr>
            <p:txBody>
              <a:bodyPr/>
              <a:lstStyle/>
              <a:p>
                <a:r>
                  <a:rPr lang="en-US">
                    <a:noFill/>
                  </a:rPr>
                  <a:t> </a:t>
                </a:r>
              </a:p>
            </p:txBody>
          </p:sp>
        </mc:Fallback>
      </mc:AlternateContent>
      <p:sp>
        <p:nvSpPr>
          <p:cNvPr id="19" name="TextBox 18"/>
          <p:cNvSpPr txBox="1"/>
          <p:nvPr/>
        </p:nvSpPr>
        <p:spPr>
          <a:xfrm>
            <a:off x="3666478" y="4856085"/>
            <a:ext cx="2823099" cy="1200329"/>
          </a:xfrm>
          <a:prstGeom prst="rect">
            <a:avLst/>
          </a:prstGeom>
          <a:noFill/>
          <a:ln w="28575">
            <a:solidFill>
              <a:schemeClr val="tx1"/>
            </a:solidFill>
          </a:ln>
        </p:spPr>
        <p:txBody>
          <a:bodyPr wrap="square" rtlCol="0">
            <a:spAutoFit/>
          </a:bodyPr>
          <a:lstStyle/>
          <a:p>
            <a:endParaRPr lang="en-US" sz="2400" dirty="0"/>
          </a:p>
          <a:p>
            <a:endParaRPr lang="en-US" sz="2400" dirty="0"/>
          </a:p>
          <a:p>
            <a:endParaRPr lang="en-US" sz="2400" dirty="0">
              <a:ln w="28575">
                <a:solidFill>
                  <a:schemeClr val="tx1"/>
                </a:solidFill>
              </a:ln>
            </a:endParaRPr>
          </a:p>
        </p:txBody>
      </p:sp>
      <p:cxnSp>
        <p:nvCxnSpPr>
          <p:cNvPr id="21" name="Straight Connector 20"/>
          <p:cNvCxnSpPr>
            <a:stCxn id="19" idx="0"/>
            <a:endCxn id="19" idx="2"/>
          </p:cNvCxnSpPr>
          <p:nvPr/>
        </p:nvCxnSpPr>
        <p:spPr>
          <a:xfrm>
            <a:off x="5078028" y="4856085"/>
            <a:ext cx="0" cy="12003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666478" y="4845169"/>
            <a:ext cx="1411549" cy="12112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78028" y="4845071"/>
            <a:ext cx="1411549" cy="12222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078028" y="4867001"/>
            <a:ext cx="1411549" cy="12112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66478" y="4867000"/>
            <a:ext cx="1411549" cy="12112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666477" y="4877916"/>
            <a:ext cx="2823100" cy="11784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98290" y="4866999"/>
            <a:ext cx="2791287" cy="120033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Freeform 34"/>
          <p:cNvSpPr>
            <a:spLocks/>
          </p:cNvSpPr>
          <p:nvPr/>
        </p:nvSpPr>
        <p:spPr bwMode="auto">
          <a:xfrm>
            <a:off x="3666477" y="4544289"/>
            <a:ext cx="2823100" cy="295275"/>
          </a:xfrm>
          <a:custGeom>
            <a:avLst/>
            <a:gdLst>
              <a:gd name="T0" fmla="*/ 0 w 3067"/>
              <a:gd name="T1" fmla="*/ 453 h 465"/>
              <a:gd name="T2" fmla="*/ 12 w 3067"/>
              <a:gd name="T3" fmla="*/ 309 h 465"/>
              <a:gd name="T4" fmla="*/ 84 w 3067"/>
              <a:gd name="T5" fmla="*/ 249 h 465"/>
              <a:gd name="T6" fmla="*/ 360 w 3067"/>
              <a:gd name="T7" fmla="*/ 189 h 465"/>
              <a:gd name="T8" fmla="*/ 636 w 3067"/>
              <a:gd name="T9" fmla="*/ 165 h 465"/>
              <a:gd name="T10" fmla="*/ 768 w 3067"/>
              <a:gd name="T11" fmla="*/ 141 h 465"/>
              <a:gd name="T12" fmla="*/ 1164 w 3067"/>
              <a:gd name="T13" fmla="*/ 129 h 465"/>
              <a:gd name="T14" fmla="*/ 2040 w 3067"/>
              <a:gd name="T15" fmla="*/ 93 h 465"/>
              <a:gd name="T16" fmla="*/ 2388 w 3067"/>
              <a:gd name="T17" fmla="*/ 45 h 465"/>
              <a:gd name="T18" fmla="*/ 2484 w 3067"/>
              <a:gd name="T19" fmla="*/ 33 h 465"/>
              <a:gd name="T20" fmla="*/ 2580 w 3067"/>
              <a:gd name="T21" fmla="*/ 9 h 465"/>
              <a:gd name="T22" fmla="*/ 3000 w 3067"/>
              <a:gd name="T23" fmla="*/ 105 h 465"/>
              <a:gd name="T24" fmla="*/ 3060 w 3067"/>
              <a:gd name="T25" fmla="*/ 177 h 465"/>
              <a:gd name="T26" fmla="*/ 3060 w 3067"/>
              <a:gd name="T27"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7" h="465">
                <a:moveTo>
                  <a:pt x="0" y="453"/>
                </a:moveTo>
                <a:cubicBezTo>
                  <a:pt x="4" y="405"/>
                  <a:pt x="0" y="356"/>
                  <a:pt x="12" y="309"/>
                </a:cubicBezTo>
                <a:cubicBezTo>
                  <a:pt x="16" y="295"/>
                  <a:pt x="70" y="255"/>
                  <a:pt x="84" y="249"/>
                </a:cubicBezTo>
                <a:cubicBezTo>
                  <a:pt x="171" y="210"/>
                  <a:pt x="267" y="198"/>
                  <a:pt x="360" y="189"/>
                </a:cubicBezTo>
                <a:cubicBezTo>
                  <a:pt x="452" y="180"/>
                  <a:pt x="544" y="173"/>
                  <a:pt x="636" y="165"/>
                </a:cubicBezTo>
                <a:cubicBezTo>
                  <a:pt x="681" y="161"/>
                  <a:pt x="723" y="143"/>
                  <a:pt x="768" y="141"/>
                </a:cubicBezTo>
                <a:cubicBezTo>
                  <a:pt x="900" y="134"/>
                  <a:pt x="1032" y="133"/>
                  <a:pt x="1164" y="129"/>
                </a:cubicBezTo>
                <a:cubicBezTo>
                  <a:pt x="1456" y="102"/>
                  <a:pt x="1746" y="100"/>
                  <a:pt x="2040" y="93"/>
                </a:cubicBezTo>
                <a:cubicBezTo>
                  <a:pt x="2155" y="74"/>
                  <a:pt x="2272" y="59"/>
                  <a:pt x="2388" y="45"/>
                </a:cubicBezTo>
                <a:cubicBezTo>
                  <a:pt x="2420" y="41"/>
                  <a:pt x="2452" y="39"/>
                  <a:pt x="2484" y="33"/>
                </a:cubicBezTo>
                <a:cubicBezTo>
                  <a:pt x="2516" y="27"/>
                  <a:pt x="2580" y="9"/>
                  <a:pt x="2580" y="9"/>
                </a:cubicBezTo>
                <a:cubicBezTo>
                  <a:pt x="2739" y="18"/>
                  <a:pt x="2877" y="0"/>
                  <a:pt x="3000" y="105"/>
                </a:cubicBezTo>
                <a:cubicBezTo>
                  <a:pt x="3008" y="112"/>
                  <a:pt x="3059" y="160"/>
                  <a:pt x="3060" y="177"/>
                </a:cubicBezTo>
                <a:cubicBezTo>
                  <a:pt x="3067" y="273"/>
                  <a:pt x="3060" y="369"/>
                  <a:pt x="3060" y="465"/>
                </a:cubicBezTo>
              </a:path>
            </a:pathLst>
          </a:cu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rot="10800000">
            <a:off x="3671657" y="5977748"/>
            <a:ext cx="2823100" cy="295275"/>
          </a:xfrm>
          <a:custGeom>
            <a:avLst/>
            <a:gdLst>
              <a:gd name="T0" fmla="*/ 0 w 3067"/>
              <a:gd name="T1" fmla="*/ 453 h 465"/>
              <a:gd name="T2" fmla="*/ 12 w 3067"/>
              <a:gd name="T3" fmla="*/ 309 h 465"/>
              <a:gd name="T4" fmla="*/ 84 w 3067"/>
              <a:gd name="T5" fmla="*/ 249 h 465"/>
              <a:gd name="T6" fmla="*/ 360 w 3067"/>
              <a:gd name="T7" fmla="*/ 189 h 465"/>
              <a:gd name="T8" fmla="*/ 636 w 3067"/>
              <a:gd name="T9" fmla="*/ 165 h 465"/>
              <a:gd name="T10" fmla="*/ 768 w 3067"/>
              <a:gd name="T11" fmla="*/ 141 h 465"/>
              <a:gd name="T12" fmla="*/ 1164 w 3067"/>
              <a:gd name="T13" fmla="*/ 129 h 465"/>
              <a:gd name="T14" fmla="*/ 2040 w 3067"/>
              <a:gd name="T15" fmla="*/ 93 h 465"/>
              <a:gd name="T16" fmla="*/ 2388 w 3067"/>
              <a:gd name="T17" fmla="*/ 45 h 465"/>
              <a:gd name="T18" fmla="*/ 2484 w 3067"/>
              <a:gd name="T19" fmla="*/ 33 h 465"/>
              <a:gd name="T20" fmla="*/ 2580 w 3067"/>
              <a:gd name="T21" fmla="*/ 9 h 465"/>
              <a:gd name="T22" fmla="*/ 3000 w 3067"/>
              <a:gd name="T23" fmla="*/ 105 h 465"/>
              <a:gd name="T24" fmla="*/ 3060 w 3067"/>
              <a:gd name="T25" fmla="*/ 177 h 465"/>
              <a:gd name="T26" fmla="*/ 3060 w 3067"/>
              <a:gd name="T27"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7" h="465">
                <a:moveTo>
                  <a:pt x="0" y="453"/>
                </a:moveTo>
                <a:cubicBezTo>
                  <a:pt x="4" y="405"/>
                  <a:pt x="0" y="356"/>
                  <a:pt x="12" y="309"/>
                </a:cubicBezTo>
                <a:cubicBezTo>
                  <a:pt x="16" y="295"/>
                  <a:pt x="70" y="255"/>
                  <a:pt x="84" y="249"/>
                </a:cubicBezTo>
                <a:cubicBezTo>
                  <a:pt x="171" y="210"/>
                  <a:pt x="267" y="198"/>
                  <a:pt x="360" y="189"/>
                </a:cubicBezTo>
                <a:cubicBezTo>
                  <a:pt x="452" y="180"/>
                  <a:pt x="544" y="173"/>
                  <a:pt x="636" y="165"/>
                </a:cubicBezTo>
                <a:cubicBezTo>
                  <a:pt x="681" y="161"/>
                  <a:pt x="723" y="143"/>
                  <a:pt x="768" y="141"/>
                </a:cubicBezTo>
                <a:cubicBezTo>
                  <a:pt x="900" y="134"/>
                  <a:pt x="1032" y="133"/>
                  <a:pt x="1164" y="129"/>
                </a:cubicBezTo>
                <a:cubicBezTo>
                  <a:pt x="1456" y="102"/>
                  <a:pt x="1746" y="100"/>
                  <a:pt x="2040" y="93"/>
                </a:cubicBezTo>
                <a:cubicBezTo>
                  <a:pt x="2155" y="74"/>
                  <a:pt x="2272" y="59"/>
                  <a:pt x="2388" y="45"/>
                </a:cubicBezTo>
                <a:cubicBezTo>
                  <a:pt x="2420" y="41"/>
                  <a:pt x="2452" y="39"/>
                  <a:pt x="2484" y="33"/>
                </a:cubicBezTo>
                <a:cubicBezTo>
                  <a:pt x="2516" y="27"/>
                  <a:pt x="2580" y="9"/>
                  <a:pt x="2580" y="9"/>
                </a:cubicBezTo>
                <a:cubicBezTo>
                  <a:pt x="2739" y="18"/>
                  <a:pt x="2877" y="0"/>
                  <a:pt x="3000" y="105"/>
                </a:cubicBezTo>
                <a:cubicBezTo>
                  <a:pt x="3008" y="112"/>
                  <a:pt x="3059" y="160"/>
                  <a:pt x="3060" y="177"/>
                </a:cubicBezTo>
                <a:cubicBezTo>
                  <a:pt x="3067" y="273"/>
                  <a:pt x="3060" y="369"/>
                  <a:pt x="3060" y="465"/>
                </a:cubicBezTo>
              </a:path>
            </a:pathLst>
          </a:cu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15" name="Picture 14" descr="Image result for smiley face images">
            <a:extLst>
              <a:ext uri="{FF2B5EF4-FFF2-40B4-BE49-F238E27FC236}">
                <a16:creationId xmlns:a16="http://schemas.microsoft.com/office/drawing/2014/main" id="{631E6BF4-27BB-4D8D-8A00-5FC079EF21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514" y="2052493"/>
            <a:ext cx="586105" cy="425450"/>
          </a:xfrm>
          <a:prstGeom prst="rect">
            <a:avLst/>
          </a:prstGeom>
          <a:noFill/>
        </p:spPr>
      </p:pic>
      <p:sp>
        <p:nvSpPr>
          <p:cNvPr id="14" name="Rectangle 13">
            <a:extLst>
              <a:ext uri="{FF2B5EF4-FFF2-40B4-BE49-F238E27FC236}">
                <a16:creationId xmlns:a16="http://schemas.microsoft.com/office/drawing/2014/main" id="{2C374475-FE65-4A29-8E1D-4C9B11AF9D38}"/>
              </a:ext>
            </a:extLst>
          </p:cNvPr>
          <p:cNvSpPr/>
          <p:nvPr/>
        </p:nvSpPr>
        <p:spPr>
          <a:xfrm>
            <a:off x="1784409" y="234391"/>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3769831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3123419"/>
              </p:ext>
            </p:extLst>
          </p:nvPr>
        </p:nvGraphicFramePr>
        <p:xfrm>
          <a:off x="2908028" y="1346981"/>
          <a:ext cx="7272927" cy="5303519"/>
        </p:xfrm>
        <a:graphic>
          <a:graphicData uri="http://schemas.openxmlformats.org/drawingml/2006/table">
            <a:tbl>
              <a:tblPr firstRow="1" firstCol="1" bandRow="1">
                <a:tableStyleId>{5C22544A-7EE6-4342-B048-85BDC9FD1C3A}</a:tableStyleId>
              </a:tblPr>
              <a:tblGrid>
                <a:gridCol w="341529">
                  <a:extLst>
                    <a:ext uri="{9D8B030D-6E8A-4147-A177-3AD203B41FA5}">
                      <a16:colId xmlns:a16="http://schemas.microsoft.com/office/drawing/2014/main" val="20000"/>
                    </a:ext>
                  </a:extLst>
                </a:gridCol>
                <a:gridCol w="330144">
                  <a:extLst>
                    <a:ext uri="{9D8B030D-6E8A-4147-A177-3AD203B41FA5}">
                      <a16:colId xmlns:a16="http://schemas.microsoft.com/office/drawing/2014/main" val="20001"/>
                    </a:ext>
                  </a:extLst>
                </a:gridCol>
                <a:gridCol w="330144">
                  <a:extLst>
                    <a:ext uri="{9D8B030D-6E8A-4147-A177-3AD203B41FA5}">
                      <a16:colId xmlns:a16="http://schemas.microsoft.com/office/drawing/2014/main" val="20002"/>
                    </a:ext>
                  </a:extLst>
                </a:gridCol>
                <a:gridCol w="330144">
                  <a:extLst>
                    <a:ext uri="{9D8B030D-6E8A-4147-A177-3AD203B41FA5}">
                      <a16:colId xmlns:a16="http://schemas.microsoft.com/office/drawing/2014/main" val="20003"/>
                    </a:ext>
                  </a:extLst>
                </a:gridCol>
                <a:gridCol w="330144">
                  <a:extLst>
                    <a:ext uri="{9D8B030D-6E8A-4147-A177-3AD203B41FA5}">
                      <a16:colId xmlns:a16="http://schemas.microsoft.com/office/drawing/2014/main" val="20004"/>
                    </a:ext>
                  </a:extLst>
                </a:gridCol>
                <a:gridCol w="330144">
                  <a:extLst>
                    <a:ext uri="{9D8B030D-6E8A-4147-A177-3AD203B41FA5}">
                      <a16:colId xmlns:a16="http://schemas.microsoft.com/office/drawing/2014/main" val="20005"/>
                    </a:ext>
                  </a:extLst>
                </a:gridCol>
                <a:gridCol w="330144">
                  <a:extLst>
                    <a:ext uri="{9D8B030D-6E8A-4147-A177-3AD203B41FA5}">
                      <a16:colId xmlns:a16="http://schemas.microsoft.com/office/drawing/2014/main" val="20006"/>
                    </a:ext>
                  </a:extLst>
                </a:gridCol>
                <a:gridCol w="330144">
                  <a:extLst>
                    <a:ext uri="{9D8B030D-6E8A-4147-A177-3AD203B41FA5}">
                      <a16:colId xmlns:a16="http://schemas.microsoft.com/office/drawing/2014/main" val="20007"/>
                    </a:ext>
                  </a:extLst>
                </a:gridCol>
                <a:gridCol w="330144">
                  <a:extLst>
                    <a:ext uri="{9D8B030D-6E8A-4147-A177-3AD203B41FA5}">
                      <a16:colId xmlns:a16="http://schemas.microsoft.com/office/drawing/2014/main" val="20008"/>
                    </a:ext>
                  </a:extLst>
                </a:gridCol>
                <a:gridCol w="329331">
                  <a:extLst>
                    <a:ext uri="{9D8B030D-6E8A-4147-A177-3AD203B41FA5}">
                      <a16:colId xmlns:a16="http://schemas.microsoft.com/office/drawing/2014/main" val="20009"/>
                    </a:ext>
                  </a:extLst>
                </a:gridCol>
                <a:gridCol w="329331">
                  <a:extLst>
                    <a:ext uri="{9D8B030D-6E8A-4147-A177-3AD203B41FA5}">
                      <a16:colId xmlns:a16="http://schemas.microsoft.com/office/drawing/2014/main" val="20010"/>
                    </a:ext>
                  </a:extLst>
                </a:gridCol>
                <a:gridCol w="330144">
                  <a:extLst>
                    <a:ext uri="{9D8B030D-6E8A-4147-A177-3AD203B41FA5}">
                      <a16:colId xmlns:a16="http://schemas.microsoft.com/office/drawing/2014/main" val="20011"/>
                    </a:ext>
                  </a:extLst>
                </a:gridCol>
                <a:gridCol w="330144">
                  <a:extLst>
                    <a:ext uri="{9D8B030D-6E8A-4147-A177-3AD203B41FA5}">
                      <a16:colId xmlns:a16="http://schemas.microsoft.com/office/drawing/2014/main" val="20012"/>
                    </a:ext>
                  </a:extLst>
                </a:gridCol>
                <a:gridCol w="330144">
                  <a:extLst>
                    <a:ext uri="{9D8B030D-6E8A-4147-A177-3AD203B41FA5}">
                      <a16:colId xmlns:a16="http://schemas.microsoft.com/office/drawing/2014/main" val="20013"/>
                    </a:ext>
                  </a:extLst>
                </a:gridCol>
                <a:gridCol w="330144">
                  <a:extLst>
                    <a:ext uri="{9D8B030D-6E8A-4147-A177-3AD203B41FA5}">
                      <a16:colId xmlns:a16="http://schemas.microsoft.com/office/drawing/2014/main" val="20014"/>
                    </a:ext>
                  </a:extLst>
                </a:gridCol>
                <a:gridCol w="330144">
                  <a:extLst>
                    <a:ext uri="{9D8B030D-6E8A-4147-A177-3AD203B41FA5}">
                      <a16:colId xmlns:a16="http://schemas.microsoft.com/office/drawing/2014/main" val="20015"/>
                    </a:ext>
                  </a:extLst>
                </a:gridCol>
                <a:gridCol w="330144">
                  <a:extLst>
                    <a:ext uri="{9D8B030D-6E8A-4147-A177-3AD203B41FA5}">
                      <a16:colId xmlns:a16="http://schemas.microsoft.com/office/drawing/2014/main" val="20016"/>
                    </a:ext>
                  </a:extLst>
                </a:gridCol>
                <a:gridCol w="330144">
                  <a:extLst>
                    <a:ext uri="{9D8B030D-6E8A-4147-A177-3AD203B41FA5}">
                      <a16:colId xmlns:a16="http://schemas.microsoft.com/office/drawing/2014/main" val="20017"/>
                    </a:ext>
                  </a:extLst>
                </a:gridCol>
                <a:gridCol w="330144">
                  <a:extLst>
                    <a:ext uri="{9D8B030D-6E8A-4147-A177-3AD203B41FA5}">
                      <a16:colId xmlns:a16="http://schemas.microsoft.com/office/drawing/2014/main" val="20018"/>
                    </a:ext>
                  </a:extLst>
                </a:gridCol>
                <a:gridCol w="330144">
                  <a:extLst>
                    <a:ext uri="{9D8B030D-6E8A-4147-A177-3AD203B41FA5}">
                      <a16:colId xmlns:a16="http://schemas.microsoft.com/office/drawing/2014/main" val="20019"/>
                    </a:ext>
                  </a:extLst>
                </a:gridCol>
                <a:gridCol w="330144">
                  <a:extLst>
                    <a:ext uri="{9D8B030D-6E8A-4147-A177-3AD203B41FA5}">
                      <a16:colId xmlns:a16="http://schemas.microsoft.com/office/drawing/2014/main" val="20020"/>
                    </a:ext>
                  </a:extLst>
                </a:gridCol>
                <a:gridCol w="330144">
                  <a:extLst>
                    <a:ext uri="{9D8B030D-6E8A-4147-A177-3AD203B41FA5}">
                      <a16:colId xmlns:a16="http://schemas.microsoft.com/office/drawing/2014/main" val="20021"/>
                    </a:ext>
                  </a:extLst>
                </a:gridCol>
              </a:tblGrid>
              <a:tr h="412425">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L</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0"/>
                  </a:ext>
                </a:extLst>
              </a:tr>
              <a:tr h="383422">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K</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1"/>
                  </a:ext>
                </a:extLst>
              </a:tr>
              <a:tr h="412425">
                <a:tc>
                  <a:txBody>
                    <a:bodyPr/>
                    <a:lstStyle/>
                    <a:p>
                      <a:pPr marL="0" marR="0">
                        <a:lnSpc>
                          <a:spcPct val="150000"/>
                        </a:lnSpc>
                        <a:spcBef>
                          <a:spcPts val="0"/>
                        </a:spcBef>
                        <a:spcAft>
                          <a:spcPts val="0"/>
                        </a:spcAft>
                      </a:pP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F</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2"/>
                  </a:ext>
                </a:extLst>
              </a:tr>
              <a:tr h="412425">
                <a:tc>
                  <a:txBody>
                    <a:bodyPr/>
                    <a:lstStyle/>
                    <a:p>
                      <a:pPr marL="0" marR="0">
                        <a:lnSpc>
                          <a:spcPct val="150000"/>
                        </a:lnSpc>
                        <a:spcBef>
                          <a:spcPts val="0"/>
                        </a:spcBef>
                        <a:spcAft>
                          <a:spcPts val="0"/>
                        </a:spcAft>
                      </a:pP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M</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H</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3"/>
                  </a:ext>
                </a:extLst>
              </a:tr>
              <a:tr h="412425">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4"/>
                  </a:ext>
                </a:extLst>
              </a:tr>
              <a:tr h="412425">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5"/>
                  </a:ext>
                </a:extLst>
              </a:tr>
              <a:tr h="383422">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6"/>
                  </a:ext>
                </a:extLst>
              </a:tr>
              <a:tr h="412425">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E</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just">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G</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7"/>
                  </a:ext>
                </a:extLst>
              </a:tr>
              <a:tr h="412425">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J</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8"/>
                  </a:ext>
                </a:extLst>
              </a:tr>
              <a:tr h="412425">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9"/>
                  </a:ext>
                </a:extLst>
              </a:tr>
              <a:tr h="412425">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10"/>
                  </a:ext>
                </a:extLst>
              </a:tr>
              <a:tr h="412425">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11"/>
                  </a:ext>
                </a:extLst>
              </a:tr>
              <a:tr h="412425">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I</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A</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50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12"/>
                  </a:ext>
                </a:extLst>
              </a:tr>
            </a:tbl>
          </a:graphicData>
        </a:graphic>
      </p:graphicFrame>
      <p:cxnSp>
        <p:nvCxnSpPr>
          <p:cNvPr id="3" name="Straight Connector 2"/>
          <p:cNvCxnSpPr/>
          <p:nvPr/>
        </p:nvCxnSpPr>
        <p:spPr>
          <a:xfrm>
            <a:off x="2914888" y="1748982"/>
            <a:ext cx="6941998" cy="199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898850" y="4163719"/>
            <a:ext cx="34862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900709" y="4990112"/>
            <a:ext cx="348740" cy="2754"/>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3228321" y="2532764"/>
            <a:ext cx="2992987" cy="11589"/>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3899848" y="2541141"/>
            <a:ext cx="0" cy="1630801"/>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247476" y="2552392"/>
            <a:ext cx="0" cy="1610725"/>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a:cxnSpLocks/>
          </p:cNvCxnSpPr>
          <p:nvPr/>
        </p:nvCxnSpPr>
        <p:spPr>
          <a:xfrm flipV="1">
            <a:off x="4204943" y="2959944"/>
            <a:ext cx="703868" cy="226"/>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241795" y="6231639"/>
            <a:ext cx="1318362" cy="4635"/>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899598" y="2951987"/>
            <a:ext cx="0" cy="365934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H="1">
            <a:off x="4553226" y="4588213"/>
            <a:ext cx="1" cy="1623232"/>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222283" y="6230198"/>
            <a:ext cx="347662"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3227080" y="4584655"/>
            <a:ext cx="1346282" cy="6239"/>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569945" y="2968922"/>
            <a:ext cx="3341" cy="3262894"/>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24" name="Straight Connector 23"/>
          <p:cNvCxnSpPr>
            <a:cxnSpLocks/>
          </p:cNvCxnSpPr>
          <p:nvPr/>
        </p:nvCxnSpPr>
        <p:spPr>
          <a:xfrm>
            <a:off x="5880375" y="2966485"/>
            <a:ext cx="0" cy="327451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11279" y="2116607"/>
            <a:ext cx="0" cy="368104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536739" y="2529131"/>
            <a:ext cx="10904" cy="37118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839618" y="2129478"/>
            <a:ext cx="9850" cy="40809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44237" y="2541442"/>
            <a:ext cx="1660977" cy="62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6542360" y="3790632"/>
            <a:ext cx="1970157" cy="78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520946" y="3339201"/>
            <a:ext cx="3493" cy="4562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a:off x="6874483" y="2524526"/>
            <a:ext cx="305" cy="84092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a:off x="7545106" y="2963422"/>
            <a:ext cx="1310003" cy="12933"/>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7542010" y="2947171"/>
            <a:ext cx="0" cy="4431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05214" y="2949165"/>
            <a:ext cx="0" cy="4431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875017" y="3383450"/>
            <a:ext cx="0" cy="39204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6892217" y="4165926"/>
            <a:ext cx="1962892" cy="553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8526566" y="4567490"/>
            <a:ext cx="3807" cy="4378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flipH="1">
            <a:off x="6867764" y="5400421"/>
            <a:ext cx="13191" cy="8306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7212118" y="5821683"/>
            <a:ext cx="1323089"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8532542" y="5821683"/>
            <a:ext cx="0" cy="79817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92335" y="2541141"/>
            <a:ext cx="66394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194042" y="2546399"/>
            <a:ext cx="7884" cy="367238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V="1">
            <a:off x="9177814" y="6232928"/>
            <a:ext cx="679072" cy="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9524611" y="4575243"/>
            <a:ext cx="4340" cy="131041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9523078" y="2959194"/>
            <a:ext cx="661476" cy="77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06667" y="1332859"/>
            <a:ext cx="7259300" cy="92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887888" y="6613417"/>
            <a:ext cx="7284766" cy="725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887888" y="1339198"/>
            <a:ext cx="10962" cy="52709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175127" y="1346981"/>
            <a:ext cx="0" cy="527287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2" name="Rectangle 60"/>
          <p:cNvSpPr>
            <a:spLocks noChangeArrowheads="1"/>
          </p:cNvSpPr>
          <p:nvPr/>
        </p:nvSpPr>
        <p:spPr bwMode="auto">
          <a:xfrm>
            <a:off x="1551646" y="583554"/>
            <a:ext cx="83394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Figure 3.1:  Exploring a graph is rather like navigating a maze</a:t>
            </a:r>
            <a:r>
              <a:rPr kumimoji="0" lang="en-US" altLang="en-US"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p:txBody>
      </p:sp>
      <p:sp>
        <p:nvSpPr>
          <p:cNvPr id="63" name="Rectangle 61"/>
          <p:cNvSpPr>
            <a:spLocks noChangeArrowheads="1"/>
          </p:cNvSpPr>
          <p:nvPr/>
        </p:nvSpPr>
        <p:spPr bwMode="auto">
          <a:xfrm>
            <a:off x="3255963" y="2378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2"/>
          <p:cNvSpPr>
            <a:spLocks noChangeArrowheads="1"/>
          </p:cNvSpPr>
          <p:nvPr/>
        </p:nvSpPr>
        <p:spPr bwMode="auto">
          <a:xfrm>
            <a:off x="3255963" y="2378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8" name="Straight Connector 127"/>
          <p:cNvCxnSpPr/>
          <p:nvPr/>
        </p:nvCxnSpPr>
        <p:spPr>
          <a:xfrm>
            <a:off x="2924315" y="2117688"/>
            <a:ext cx="7259300" cy="92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208850" y="3384955"/>
            <a:ext cx="66394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513651" y="3777489"/>
            <a:ext cx="661476" cy="77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9197922" y="4174233"/>
            <a:ext cx="66394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9511178" y="4567368"/>
            <a:ext cx="661476" cy="77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9851265" y="4920339"/>
            <a:ext cx="4340" cy="131041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cxnSpLocks/>
          </p:cNvCxnSpPr>
          <p:nvPr/>
        </p:nvCxnSpPr>
        <p:spPr>
          <a:xfrm>
            <a:off x="6540318" y="4582819"/>
            <a:ext cx="2004085" cy="530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p:cNvCxnSpPr>
          <p:nvPr/>
        </p:nvCxnSpPr>
        <p:spPr>
          <a:xfrm>
            <a:off x="6542405" y="5002074"/>
            <a:ext cx="1991694" cy="653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cxnSpLocks/>
          </p:cNvCxnSpPr>
          <p:nvPr/>
        </p:nvCxnSpPr>
        <p:spPr>
          <a:xfrm>
            <a:off x="6883400" y="5412010"/>
            <a:ext cx="195373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cxnSpLocks/>
          </p:cNvCxnSpPr>
          <p:nvPr/>
        </p:nvCxnSpPr>
        <p:spPr>
          <a:xfrm flipV="1">
            <a:off x="6858441" y="6233390"/>
            <a:ext cx="1356943" cy="918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554726" y="2548833"/>
            <a:ext cx="3015" cy="32606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223356" y="2978951"/>
            <a:ext cx="3015" cy="32606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p:cNvCxnSpPr>
          <p:nvPr/>
        </p:nvCxnSpPr>
        <p:spPr>
          <a:xfrm flipV="1">
            <a:off x="4235893" y="3790632"/>
            <a:ext cx="666856" cy="3611"/>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70" name="Straight Connector 169"/>
          <p:cNvCxnSpPr/>
          <p:nvPr/>
        </p:nvCxnSpPr>
        <p:spPr>
          <a:xfrm flipV="1">
            <a:off x="3890421" y="3362605"/>
            <a:ext cx="717383" cy="10703"/>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71" name="Straight Connector 170"/>
          <p:cNvCxnSpPr>
            <a:cxnSpLocks/>
          </p:cNvCxnSpPr>
          <p:nvPr/>
        </p:nvCxnSpPr>
        <p:spPr>
          <a:xfrm>
            <a:off x="3881880" y="4165926"/>
            <a:ext cx="714699" cy="1"/>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77" name="Straight Connector 176"/>
          <p:cNvCxnSpPr/>
          <p:nvPr/>
        </p:nvCxnSpPr>
        <p:spPr>
          <a:xfrm flipH="1">
            <a:off x="4218800" y="4989517"/>
            <a:ext cx="11539" cy="1623769"/>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81" name="Straight Connector 180"/>
          <p:cNvCxnSpPr>
            <a:cxnSpLocks/>
          </p:cNvCxnSpPr>
          <p:nvPr/>
        </p:nvCxnSpPr>
        <p:spPr>
          <a:xfrm flipH="1">
            <a:off x="3900890" y="4992866"/>
            <a:ext cx="12864" cy="1657634"/>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85" name="Straight Connector 184"/>
          <p:cNvCxnSpPr/>
          <p:nvPr/>
        </p:nvCxnSpPr>
        <p:spPr>
          <a:xfrm>
            <a:off x="2874621" y="5831078"/>
            <a:ext cx="34766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86" name="Straight Connector 185"/>
          <p:cNvCxnSpPr/>
          <p:nvPr/>
        </p:nvCxnSpPr>
        <p:spPr>
          <a:xfrm>
            <a:off x="3238049" y="5412733"/>
            <a:ext cx="347662"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87" name="Straight Connector 186"/>
          <p:cNvCxnSpPr/>
          <p:nvPr/>
        </p:nvCxnSpPr>
        <p:spPr>
          <a:xfrm>
            <a:off x="2906667" y="4998944"/>
            <a:ext cx="347662" cy="0"/>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pic>
        <p:nvPicPr>
          <p:cNvPr id="68" name="Picture 67" descr="Image result for smiley face images">
            <a:extLst>
              <a:ext uri="{FF2B5EF4-FFF2-40B4-BE49-F238E27FC236}">
                <a16:creationId xmlns:a16="http://schemas.microsoft.com/office/drawing/2014/main" id="{A6F80A9B-79A4-43A0-AED2-6D41B845DB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45" y="1879859"/>
            <a:ext cx="699135" cy="473495"/>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Straight Connector 68">
            <a:extLst>
              <a:ext uri="{FF2B5EF4-FFF2-40B4-BE49-F238E27FC236}">
                <a16:creationId xmlns:a16="http://schemas.microsoft.com/office/drawing/2014/main" id="{FF877958-2F32-4076-80A5-C9D200E73945}"/>
              </a:ext>
            </a:extLst>
          </p:cNvPr>
          <p:cNvCxnSpPr>
            <a:cxnSpLocks/>
          </p:cNvCxnSpPr>
          <p:nvPr/>
        </p:nvCxnSpPr>
        <p:spPr>
          <a:xfrm>
            <a:off x="7207284" y="2976355"/>
            <a:ext cx="0" cy="80051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700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67786" y="1850122"/>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D</a:t>
            </a:r>
            <a:endParaRPr lang="en-US" sz="2400" dirty="0">
              <a:effectLst/>
              <a:latin typeface="Courier New" panose="02070309020205020404" pitchFamily="49" charset="0"/>
              <a:ea typeface="SimSun" panose="02010600030101010101" pitchFamily="2" charset="-122"/>
            </a:endParaRPr>
          </a:p>
        </p:txBody>
      </p:sp>
      <p:sp>
        <p:nvSpPr>
          <p:cNvPr id="3" name="Oval 2"/>
          <p:cNvSpPr/>
          <p:nvPr/>
        </p:nvSpPr>
        <p:spPr>
          <a:xfrm>
            <a:off x="4337901" y="1850122"/>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A</a:t>
            </a:r>
            <a:endParaRPr lang="en-US" sz="2400" dirty="0">
              <a:effectLst/>
              <a:latin typeface="Courier New" panose="02070309020205020404" pitchFamily="49" charset="0"/>
              <a:ea typeface="SimSun" panose="02010600030101010101" pitchFamily="2" charset="-122"/>
            </a:endParaRPr>
          </a:p>
        </p:txBody>
      </p:sp>
      <p:sp>
        <p:nvSpPr>
          <p:cNvPr id="4" name="Oval 3"/>
          <p:cNvSpPr/>
          <p:nvPr/>
        </p:nvSpPr>
        <p:spPr>
          <a:xfrm>
            <a:off x="5960883" y="1850122"/>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B</a:t>
            </a:r>
            <a:endParaRPr lang="en-US" sz="2400" dirty="0">
              <a:effectLst/>
              <a:latin typeface="Courier New" panose="02070309020205020404" pitchFamily="49" charset="0"/>
              <a:ea typeface="SimSun" panose="02010600030101010101" pitchFamily="2" charset="-122"/>
            </a:endParaRPr>
          </a:p>
        </p:txBody>
      </p:sp>
      <p:sp>
        <p:nvSpPr>
          <p:cNvPr id="5" name="Oval 4"/>
          <p:cNvSpPr/>
          <p:nvPr/>
        </p:nvSpPr>
        <p:spPr>
          <a:xfrm>
            <a:off x="7630998" y="1840695"/>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E</a:t>
            </a:r>
            <a:endParaRPr lang="en-US" sz="2400" dirty="0">
              <a:effectLst/>
              <a:latin typeface="Courier New" panose="02070309020205020404" pitchFamily="49" charset="0"/>
              <a:ea typeface="SimSun" panose="02010600030101010101" pitchFamily="2" charset="-122"/>
            </a:endParaRPr>
          </a:p>
        </p:txBody>
      </p:sp>
      <p:sp>
        <p:nvSpPr>
          <p:cNvPr id="6" name="Oval 5"/>
          <p:cNvSpPr/>
          <p:nvPr/>
        </p:nvSpPr>
        <p:spPr>
          <a:xfrm>
            <a:off x="1348129" y="3520238"/>
            <a:ext cx="596837" cy="534860"/>
          </a:xfrm>
          <a:prstGeom prst="ellipse">
            <a:avLst/>
          </a:prstGeom>
          <a:solidFill>
            <a:srgbClr val="FFFF0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G</a:t>
            </a:r>
            <a:endParaRPr lang="en-US" sz="2400" dirty="0">
              <a:effectLst/>
              <a:latin typeface="Courier New" panose="02070309020205020404" pitchFamily="49" charset="0"/>
              <a:ea typeface="SimSun" panose="02010600030101010101" pitchFamily="2" charset="-122"/>
            </a:endParaRPr>
          </a:p>
        </p:txBody>
      </p:sp>
      <p:sp>
        <p:nvSpPr>
          <p:cNvPr id="7" name="Oval 6"/>
          <p:cNvSpPr/>
          <p:nvPr/>
        </p:nvSpPr>
        <p:spPr>
          <a:xfrm>
            <a:off x="2667785" y="3520238"/>
            <a:ext cx="596837" cy="53486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H</a:t>
            </a:r>
            <a:endParaRPr lang="en-US" sz="2400" dirty="0">
              <a:effectLst/>
              <a:latin typeface="Courier New" panose="02070309020205020404" pitchFamily="49" charset="0"/>
              <a:ea typeface="SimSun" panose="02010600030101010101" pitchFamily="2" charset="-122"/>
            </a:endParaRPr>
          </a:p>
        </p:txBody>
      </p:sp>
      <p:sp>
        <p:nvSpPr>
          <p:cNvPr id="8" name="Oval 7"/>
          <p:cNvSpPr/>
          <p:nvPr/>
        </p:nvSpPr>
        <p:spPr>
          <a:xfrm>
            <a:off x="4332993" y="3520238"/>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C</a:t>
            </a:r>
            <a:endParaRPr lang="en-US" sz="2400" dirty="0">
              <a:effectLst/>
              <a:latin typeface="Courier New" panose="02070309020205020404" pitchFamily="49" charset="0"/>
              <a:ea typeface="SimSun" panose="02010600030101010101" pitchFamily="2" charset="-122"/>
            </a:endParaRPr>
          </a:p>
        </p:txBody>
      </p:sp>
      <p:sp>
        <p:nvSpPr>
          <p:cNvPr id="9" name="Oval 8"/>
          <p:cNvSpPr/>
          <p:nvPr/>
        </p:nvSpPr>
        <p:spPr>
          <a:xfrm>
            <a:off x="5955975" y="3520238"/>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F</a:t>
            </a:r>
            <a:endParaRPr lang="en-US" sz="2400" dirty="0">
              <a:effectLst/>
              <a:latin typeface="Courier New" panose="02070309020205020404" pitchFamily="49" charset="0"/>
              <a:ea typeface="SimSun" panose="02010600030101010101" pitchFamily="2" charset="-122"/>
            </a:endParaRPr>
          </a:p>
        </p:txBody>
      </p:sp>
      <p:sp>
        <p:nvSpPr>
          <p:cNvPr id="10" name="Oval 9"/>
          <p:cNvSpPr/>
          <p:nvPr/>
        </p:nvSpPr>
        <p:spPr>
          <a:xfrm>
            <a:off x="7630998" y="3455823"/>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I</a:t>
            </a:r>
            <a:endParaRPr lang="en-US" sz="2400" dirty="0">
              <a:effectLst/>
              <a:latin typeface="Courier New" panose="02070309020205020404" pitchFamily="49" charset="0"/>
              <a:ea typeface="SimSun" panose="02010600030101010101" pitchFamily="2" charset="-122"/>
            </a:endParaRPr>
          </a:p>
        </p:txBody>
      </p:sp>
      <p:sp>
        <p:nvSpPr>
          <p:cNvPr id="11" name="Oval 10"/>
          <p:cNvSpPr/>
          <p:nvPr/>
        </p:nvSpPr>
        <p:spPr>
          <a:xfrm>
            <a:off x="9000241" y="3455823"/>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J</a:t>
            </a:r>
            <a:endParaRPr lang="en-US" sz="2400" dirty="0">
              <a:effectLst/>
              <a:latin typeface="Courier New" panose="02070309020205020404" pitchFamily="49" charset="0"/>
              <a:ea typeface="SimSun" panose="02010600030101010101" pitchFamily="2" charset="-122"/>
            </a:endParaRPr>
          </a:p>
        </p:txBody>
      </p:sp>
      <p:cxnSp>
        <p:nvCxnSpPr>
          <p:cNvPr id="12" name="Straight Connector 11"/>
          <p:cNvCxnSpPr>
            <a:endCxn id="6" idx="7"/>
          </p:cNvCxnSpPr>
          <p:nvPr/>
        </p:nvCxnSpPr>
        <p:spPr>
          <a:xfrm flipH="1">
            <a:off x="1857561" y="2384982"/>
            <a:ext cx="1108039" cy="1213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 idx="4"/>
            <a:endCxn id="7" idx="0"/>
          </p:cNvCxnSpPr>
          <p:nvPr/>
        </p:nvCxnSpPr>
        <p:spPr>
          <a:xfrm flipH="1">
            <a:off x="2966204" y="2384982"/>
            <a:ext cx="1" cy="1135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2"/>
            <a:endCxn id="6" idx="6"/>
          </p:cNvCxnSpPr>
          <p:nvPr/>
        </p:nvCxnSpPr>
        <p:spPr>
          <a:xfrm flipH="1">
            <a:off x="1944966" y="3787668"/>
            <a:ext cx="7228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2"/>
          </p:cNvCxnSpPr>
          <p:nvPr/>
        </p:nvCxnSpPr>
        <p:spPr>
          <a:xfrm flipH="1">
            <a:off x="4934739" y="3781383"/>
            <a:ext cx="10212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645189" y="2384982"/>
            <a:ext cx="1" cy="1135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270429" y="2384982"/>
            <a:ext cx="1" cy="1135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922134" y="2350752"/>
            <a:ext cx="1" cy="1135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1" idx="0"/>
          </p:cNvCxnSpPr>
          <p:nvPr/>
        </p:nvCxnSpPr>
        <p:spPr>
          <a:xfrm>
            <a:off x="7918289" y="2344584"/>
            <a:ext cx="1382825" cy="11112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p:cNvCxnSpPr>
          <p:nvPr/>
        </p:nvCxnSpPr>
        <p:spPr>
          <a:xfrm flipH="1" flipV="1">
            <a:off x="8227836" y="3708776"/>
            <a:ext cx="772405" cy="8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934739" y="2117552"/>
            <a:ext cx="10212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3" idx="2"/>
          </p:cNvCxnSpPr>
          <p:nvPr/>
        </p:nvCxnSpPr>
        <p:spPr>
          <a:xfrm flipH="1" flipV="1">
            <a:off x="3264622" y="2108125"/>
            <a:ext cx="1073279" cy="9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557719" y="2117552"/>
            <a:ext cx="1073279" cy="9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332605" y="4530477"/>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K</a:t>
            </a:r>
            <a:endParaRPr lang="en-US" sz="2400" dirty="0">
              <a:effectLst/>
              <a:latin typeface="Courier New" panose="02070309020205020404" pitchFamily="49" charset="0"/>
              <a:ea typeface="SimSun" panose="02010600030101010101" pitchFamily="2" charset="-122"/>
            </a:endParaRPr>
          </a:p>
        </p:txBody>
      </p:sp>
      <p:sp>
        <p:nvSpPr>
          <p:cNvPr id="34" name="Oval 33"/>
          <p:cNvSpPr/>
          <p:nvPr/>
        </p:nvSpPr>
        <p:spPr>
          <a:xfrm>
            <a:off x="5955975" y="4466060"/>
            <a:ext cx="586615" cy="586707"/>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L</a:t>
            </a:r>
            <a:endParaRPr lang="en-US" sz="2400" dirty="0">
              <a:effectLst/>
              <a:latin typeface="Courier New" panose="02070309020205020404" pitchFamily="49" charset="0"/>
              <a:ea typeface="SimSun" panose="02010600030101010101" pitchFamily="2" charset="-122"/>
            </a:endParaRPr>
          </a:p>
        </p:txBody>
      </p:sp>
      <p:cxnSp>
        <p:nvCxnSpPr>
          <p:cNvPr id="35" name="Straight Connector 34"/>
          <p:cNvCxnSpPr/>
          <p:nvPr/>
        </p:nvCxnSpPr>
        <p:spPr>
          <a:xfrm flipH="1">
            <a:off x="4934739" y="4771645"/>
            <a:ext cx="10212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53911" y="857936"/>
            <a:ext cx="6935945" cy="599331"/>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Consider the given graph of the </a:t>
            </a:r>
            <a:r>
              <a:rPr lang="en-US" sz="2400" b="1" dirty="0">
                <a:solidFill>
                  <a:srgbClr val="0000FF"/>
                </a:solidFill>
                <a:latin typeface="Times New Roman" panose="02020603050405020304" pitchFamily="18" charset="0"/>
                <a:ea typeface="SimSun" panose="02010600030101010101" pitchFamily="2" charset="-122"/>
              </a:rPr>
              <a:t>maze</a:t>
            </a:r>
            <a:r>
              <a:rPr lang="en-US" sz="2400" dirty="0">
                <a:latin typeface="Times New Roman" panose="02020603050405020304" pitchFamily="18" charset="0"/>
                <a:ea typeface="SimSun" panose="02010600030101010101" pitchFamily="2" charset="-122"/>
              </a:rPr>
              <a:t> again:</a:t>
            </a:r>
            <a:endParaRPr lang="en-US" sz="2400" dirty="0">
              <a:effectLst/>
              <a:latin typeface="Courier New" panose="02070309020205020404" pitchFamily="49" charset="0"/>
              <a:ea typeface="SimSun" panose="02010600030101010101" pitchFamily="2" charset="-122"/>
            </a:endParaRPr>
          </a:p>
        </p:txBody>
      </p:sp>
      <p:sp>
        <p:nvSpPr>
          <p:cNvPr id="15" name="Rectangle 14"/>
          <p:cNvSpPr/>
          <p:nvPr/>
        </p:nvSpPr>
        <p:spPr>
          <a:xfrm>
            <a:off x="1348129" y="5465012"/>
            <a:ext cx="8037778" cy="599331"/>
          </a:xfrm>
          <a:prstGeom prst="rect">
            <a:avLst/>
          </a:prstGeom>
        </p:spPr>
        <p:txBody>
          <a:bodyPr wrap="none">
            <a:spAutoFit/>
          </a:bodyPr>
          <a:lstStyle/>
          <a:p>
            <a:pPr>
              <a:lnSpc>
                <a:spcPct val="150000"/>
              </a:lnSpc>
            </a:pPr>
            <a:r>
              <a:rPr lang="en-US" sz="2400" dirty="0">
                <a:latin typeface="Times New Roman" panose="02020603050405020304" pitchFamily="18" charset="0"/>
                <a:ea typeface="SimSun" panose="02010600030101010101" pitchFamily="2" charset="-122"/>
              </a:rPr>
              <a:t>Figure 3.1a.  Exploring a graph is rather like navigating a maze.</a:t>
            </a:r>
            <a:endParaRPr lang="en-US" sz="2400" dirty="0">
              <a:effectLst/>
              <a:latin typeface="Courier New" panose="02070309020205020404" pitchFamily="49" charset="0"/>
              <a:ea typeface="SimSun" panose="02010600030101010101" pitchFamily="2" charset="-122"/>
            </a:endParaRPr>
          </a:p>
        </p:txBody>
      </p:sp>
      <p:pic>
        <p:nvPicPr>
          <p:cNvPr id="31" name="Picture 30" descr="Image result for smiley face images">
            <a:extLst>
              <a:ext uri="{FF2B5EF4-FFF2-40B4-BE49-F238E27FC236}">
                <a16:creationId xmlns:a16="http://schemas.microsoft.com/office/drawing/2014/main" id="{7C73872C-08C9-43C1-AC24-9866C4FE3C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589" y="1603947"/>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71A9F854-4ABB-491E-A68D-EAD1864A3D63}"/>
              </a:ext>
            </a:extLst>
          </p:cNvPr>
          <p:cNvSpPr/>
          <p:nvPr/>
        </p:nvSpPr>
        <p:spPr>
          <a:xfrm>
            <a:off x="5144484" y="2837992"/>
            <a:ext cx="601745" cy="522290"/>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M</a:t>
            </a:r>
            <a:endParaRPr lang="en-US" sz="2400" dirty="0">
              <a:effectLst/>
              <a:latin typeface="Courier New" panose="02070309020205020404" pitchFamily="49" charset="0"/>
              <a:ea typeface="SimSun" panose="02010600030101010101" pitchFamily="2" charset="-122"/>
            </a:endParaRPr>
          </a:p>
        </p:txBody>
      </p:sp>
      <p:cxnSp>
        <p:nvCxnSpPr>
          <p:cNvPr id="38" name="Straight Connector 37">
            <a:extLst>
              <a:ext uri="{FF2B5EF4-FFF2-40B4-BE49-F238E27FC236}">
                <a16:creationId xmlns:a16="http://schemas.microsoft.com/office/drawing/2014/main" id="{E3366EAC-D967-4E33-B400-B84F4C010469}"/>
              </a:ext>
            </a:extLst>
          </p:cNvPr>
          <p:cNvCxnSpPr>
            <a:cxnSpLocks/>
            <a:endCxn id="9" idx="1"/>
          </p:cNvCxnSpPr>
          <p:nvPr/>
        </p:nvCxnSpPr>
        <p:spPr>
          <a:xfrm>
            <a:off x="5651654" y="3288310"/>
            <a:ext cx="392445" cy="3084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1751FD-B37A-4616-9F91-7913CFECCD37}"/>
              </a:ext>
            </a:extLst>
          </p:cNvPr>
          <p:cNvCxnSpPr>
            <a:cxnSpLocks/>
            <a:stCxn id="37" idx="3"/>
            <a:endCxn id="8" idx="7"/>
          </p:cNvCxnSpPr>
          <p:nvPr/>
        </p:nvCxnSpPr>
        <p:spPr>
          <a:xfrm flipH="1">
            <a:off x="4846614" y="3283794"/>
            <a:ext cx="385994" cy="312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C198C7A-A37C-427C-8F34-7F13249680D5}"/>
              </a:ext>
            </a:extLst>
          </p:cNvPr>
          <p:cNvSpPr/>
          <p:nvPr/>
        </p:nvSpPr>
        <p:spPr>
          <a:xfrm>
            <a:off x="1348129" y="339100"/>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52450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79"/>
          <p:cNvSpPr txBox="1">
            <a:spLocks noChangeArrowheads="1"/>
          </p:cNvSpPr>
          <p:nvPr/>
        </p:nvSpPr>
        <p:spPr bwMode="auto">
          <a:xfrm>
            <a:off x="6235803" y="2527949"/>
            <a:ext cx="5216946" cy="225671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I</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5, 6 </a:t>
            </a:r>
            <a:r>
              <a:rPr kumimoji="0" lang="en-US" altLang="en-US" sz="2400" b="1"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M</a:t>
            </a:r>
            <a:r>
              <a:rPr kumimoji="0" lang="en-US" altLang="en-US" sz="2400" b="1" i="0" u="none" strike="noStrike" cap="none" normalizeH="0" baseline="-25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11, 12</a:t>
            </a:r>
            <a:r>
              <a:rPr kumimoji="0" lang="en-US" altLang="en-US" sz="2400" b="1"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en-US" sz="2400" b="0" i="0" u="none" strike="noStrike" cap="none" normalizeH="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J</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4, 7</a:t>
            </a:r>
            <a:r>
              <a:rPr kumimoji="0" lang="en-US" altLang="en-US" sz="2400" b="1"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10, 13</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18, 19</a:t>
            </a:r>
            <a:r>
              <a:rPr kumimoji="0" lang="en-US" altLang="en-US" sz="2400" b="0" i="0" u="none" strike="noStrike" cap="none" normalizeH="0" baseline="0" dirty="0">
                <a:ln>
                  <a:noFill/>
                </a:ln>
                <a:solidFill>
                  <a:schemeClr val="tx1"/>
                </a:solidFill>
                <a:effectLst/>
                <a:latin typeface="Courier New" panose="02070309020205020404" pitchFamily="49" charset="0"/>
                <a:ea typeface="SimSun" panose="02010600030101010101" pitchFamily="2" charset="-122"/>
                <a:cs typeface="Courier New" panose="02070309020205020404" pitchFamily="49"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E</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3, 8</a:t>
            </a:r>
            <a:r>
              <a:rPr kumimoji="0" lang="en-US" altLang="en-US" sz="2400" b="1"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9, 14</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H</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17, 20</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2, 15</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D</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16, 21</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L</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24, 25</a:t>
            </a:r>
            <a:r>
              <a:rPr kumimoji="0" lang="en-US" altLang="en-US" sz="2400" b="0" i="0" u="none" strike="noStrike" cap="none" normalizeH="0" baseline="0" dirty="0">
                <a:ln>
                  <a:noFill/>
                </a:ln>
                <a:solidFill>
                  <a:schemeClr val="tx1"/>
                </a:solidFill>
                <a:effectLst/>
                <a:latin typeface="Courier New" panose="02070309020205020404" pitchFamily="49" charset="0"/>
                <a:ea typeface="SimSun" panose="02010600030101010101" pitchFamily="2" charset="-122"/>
                <a:cs typeface="Courier New" panose="02070309020205020404" pitchFamily="49"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1, 22</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Courier New" panose="02070309020205020404" pitchFamily="49" charset="0"/>
                <a:ea typeface="SimSun" panose="02010600030101010101" pitchFamily="2" charset="-122"/>
                <a:cs typeface="Courier New" panose="02070309020205020404" pitchFamily="49"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a:t>
            </a:r>
            <a:r>
              <a:rPr kumimoji="0" lang="en-US" altLang="en-US" sz="2400" b="1"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23, 26</a:t>
            </a:r>
            <a:r>
              <a:rPr kumimoji="0" lang="en-US" altLang="en-US" sz="2400" b="0" i="0" u="none" strike="noStrike" cap="none" normalizeH="0" baseline="0" dirty="0">
                <a:ln>
                  <a:noFill/>
                </a:ln>
                <a:solidFill>
                  <a:schemeClr val="tx1"/>
                </a:solidFill>
                <a:effectLst/>
                <a:latin typeface="Courier New" panose="02070309020205020404" pitchFamily="49" charset="0"/>
                <a:ea typeface="SimSun" panose="02010600030101010101" pitchFamily="2" charset="-122"/>
                <a:cs typeface="Courier New" panose="02070309020205020404" pitchFamily="49"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Bottom of the stack</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322083" y="3833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3" name="Picture 32" descr="Image result for smiley face images">
            <a:extLst>
              <a:ext uri="{FF2B5EF4-FFF2-40B4-BE49-F238E27FC236}">
                <a16:creationId xmlns:a16="http://schemas.microsoft.com/office/drawing/2014/main" id="{3B6C8B18-3646-434C-84E4-23CEB5C3E0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22" y="447760"/>
            <a:ext cx="699135" cy="4734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2" name="Table 13">
                <a:extLst>
                  <a:ext uri="{FF2B5EF4-FFF2-40B4-BE49-F238E27FC236}">
                    <a16:creationId xmlns:a16="http://schemas.microsoft.com/office/drawing/2014/main" id="{CA5CE584-F77C-49EA-956E-7DE00EFD02E4}"/>
                  </a:ext>
                </a:extLst>
              </p:cNvPr>
              <p:cNvGraphicFramePr>
                <a:graphicFrameLocks noGrp="1"/>
              </p:cNvGraphicFramePr>
              <p:nvPr>
                <p:extLst>
                  <p:ext uri="{D42A27DB-BD31-4B8C-83A1-F6EECF244321}">
                    <p14:modId xmlns:p14="http://schemas.microsoft.com/office/powerpoint/2010/main" val="3354104590"/>
                  </p:ext>
                </p:extLst>
              </p:nvPr>
            </p:nvGraphicFramePr>
            <p:xfrm>
              <a:off x="1316788" y="684507"/>
              <a:ext cx="4639411" cy="5943600"/>
            </p:xfrm>
            <a:graphic>
              <a:graphicData uri="http://schemas.openxmlformats.org/drawingml/2006/table">
                <a:tbl>
                  <a:tblPr firstRow="1" bandRow="1">
                    <a:tableStyleId>{5C22544A-7EE6-4342-B048-85BDC9FD1C3A}</a:tableStyleId>
                  </a:tblPr>
                  <a:tblGrid>
                    <a:gridCol w="662773">
                      <a:extLst>
                        <a:ext uri="{9D8B030D-6E8A-4147-A177-3AD203B41FA5}">
                          <a16:colId xmlns:a16="http://schemas.microsoft.com/office/drawing/2014/main" val="2671305692"/>
                        </a:ext>
                      </a:extLst>
                    </a:gridCol>
                    <a:gridCol w="662773">
                      <a:extLst>
                        <a:ext uri="{9D8B030D-6E8A-4147-A177-3AD203B41FA5}">
                          <a16:colId xmlns:a16="http://schemas.microsoft.com/office/drawing/2014/main" val="1358653121"/>
                        </a:ext>
                      </a:extLst>
                    </a:gridCol>
                    <a:gridCol w="662773">
                      <a:extLst>
                        <a:ext uri="{9D8B030D-6E8A-4147-A177-3AD203B41FA5}">
                          <a16:colId xmlns:a16="http://schemas.microsoft.com/office/drawing/2014/main" val="4136698460"/>
                        </a:ext>
                      </a:extLst>
                    </a:gridCol>
                    <a:gridCol w="662773">
                      <a:extLst>
                        <a:ext uri="{9D8B030D-6E8A-4147-A177-3AD203B41FA5}">
                          <a16:colId xmlns:a16="http://schemas.microsoft.com/office/drawing/2014/main" val="4011259391"/>
                        </a:ext>
                      </a:extLst>
                    </a:gridCol>
                    <a:gridCol w="662773">
                      <a:extLst>
                        <a:ext uri="{9D8B030D-6E8A-4147-A177-3AD203B41FA5}">
                          <a16:colId xmlns:a16="http://schemas.microsoft.com/office/drawing/2014/main" val="2127068222"/>
                        </a:ext>
                      </a:extLst>
                    </a:gridCol>
                    <a:gridCol w="662773">
                      <a:extLst>
                        <a:ext uri="{9D8B030D-6E8A-4147-A177-3AD203B41FA5}">
                          <a16:colId xmlns:a16="http://schemas.microsoft.com/office/drawing/2014/main" val="57616108"/>
                        </a:ext>
                      </a:extLst>
                    </a:gridCol>
                    <a:gridCol w="662773">
                      <a:extLst>
                        <a:ext uri="{9D8B030D-6E8A-4147-A177-3AD203B41FA5}">
                          <a16:colId xmlns:a16="http://schemas.microsoft.com/office/drawing/2014/main" val="1335649445"/>
                        </a:ext>
                      </a:extLst>
                    </a:gridCol>
                  </a:tblGrid>
                  <a:tr h="375487">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The adjacency list is as follows </a:t>
                          </a: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07137935"/>
                      </a:ext>
                    </a:extLst>
                  </a:tr>
                  <a:tr h="375487">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8419215"/>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tc>
                    <a:tc>
                      <a:txBody>
                        <a:bodyPr/>
                        <a:lstStyle/>
                        <a:p>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tc>
                    <a:extLst>
                      <a:ext uri="{0D108BD9-81ED-4DB2-BD59-A6C34878D82A}">
                        <a16:rowId xmlns:a16="http://schemas.microsoft.com/office/drawing/2014/main" val="1029393036"/>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tc>
                    <a:extLst>
                      <a:ext uri="{0D108BD9-81ED-4DB2-BD59-A6C34878D82A}">
                        <a16:rowId xmlns:a16="http://schemas.microsoft.com/office/drawing/2014/main" val="1338222304"/>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M</a:t>
                          </a:r>
                        </a:p>
                      </a:txBody>
                      <a:tcPr/>
                    </a:tc>
                    <a:extLst>
                      <a:ext uri="{0D108BD9-81ED-4DB2-BD59-A6C34878D82A}">
                        <a16:rowId xmlns:a16="http://schemas.microsoft.com/office/drawing/2014/main" val="3724685800"/>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G</a:t>
                          </a:r>
                        </a:p>
                      </a:txBody>
                      <a:tcPr/>
                    </a:tc>
                    <a:extLst>
                      <a:ext uri="{0D108BD9-81ED-4DB2-BD59-A6C34878D82A}">
                        <a16:rowId xmlns:a16="http://schemas.microsoft.com/office/drawing/2014/main" val="483560912"/>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J</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tc>
                    <a:extLst>
                      <a:ext uri="{0D108BD9-81ED-4DB2-BD59-A6C34878D82A}">
                        <a16:rowId xmlns:a16="http://schemas.microsoft.com/office/drawing/2014/main" val="517693519"/>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M</a:t>
                          </a:r>
                        </a:p>
                      </a:txBody>
                      <a:tcPr/>
                    </a:tc>
                    <a:extLst>
                      <a:ext uri="{0D108BD9-81ED-4DB2-BD59-A6C34878D82A}">
                        <a16:rowId xmlns:a16="http://schemas.microsoft.com/office/drawing/2014/main" val="1718819145"/>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6741026"/>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G</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0571096"/>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J</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64938905"/>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J</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I</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12767286"/>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L</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420613"/>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0968955"/>
                      </a:ext>
                    </a:extLst>
                  </a:tr>
                  <a:tr h="375487">
                    <a:tc>
                      <a:txBody>
                        <a:bodyPr/>
                        <a:lstStyle/>
                        <a:p>
                          <a:r>
                            <a:rPr lang="en-US" sz="2000" dirty="0">
                              <a:solidFill>
                                <a:schemeClr val="tx1"/>
                              </a:solidFill>
                              <a:latin typeface="Times New Roman" panose="02020603050405020304" pitchFamily="18" charset="0"/>
                              <a:cs typeface="Times New Roman" panose="02020603050405020304" pitchFamily="18" charset="0"/>
                            </a:rPr>
                            <a:t>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040023"/>
                      </a:ext>
                    </a:extLst>
                  </a:tr>
                </a:tbl>
              </a:graphicData>
            </a:graphic>
          </p:graphicFrame>
        </mc:Choice>
        <mc:Fallback>
          <p:graphicFrame>
            <p:nvGraphicFramePr>
              <p:cNvPr id="2" name="Table 13">
                <a:extLst>
                  <a:ext uri="{FF2B5EF4-FFF2-40B4-BE49-F238E27FC236}">
                    <a16:creationId xmlns:a16="http://schemas.microsoft.com/office/drawing/2014/main" id="{CA5CE584-F77C-49EA-956E-7DE00EFD02E4}"/>
                  </a:ext>
                </a:extLst>
              </p:cNvPr>
              <p:cNvGraphicFramePr>
                <a:graphicFrameLocks noGrp="1"/>
              </p:cNvGraphicFramePr>
              <p:nvPr>
                <p:extLst>
                  <p:ext uri="{D42A27DB-BD31-4B8C-83A1-F6EECF244321}">
                    <p14:modId xmlns:p14="http://schemas.microsoft.com/office/powerpoint/2010/main" val="3354104590"/>
                  </p:ext>
                </p:extLst>
              </p:nvPr>
            </p:nvGraphicFramePr>
            <p:xfrm>
              <a:off x="1316788" y="684507"/>
              <a:ext cx="4639411" cy="5943600"/>
            </p:xfrm>
            <a:graphic>
              <a:graphicData uri="http://schemas.openxmlformats.org/drawingml/2006/table">
                <a:tbl>
                  <a:tblPr firstRow="1" bandRow="1">
                    <a:tableStyleId>{5C22544A-7EE6-4342-B048-85BDC9FD1C3A}</a:tableStyleId>
                  </a:tblPr>
                  <a:tblGrid>
                    <a:gridCol w="662773">
                      <a:extLst>
                        <a:ext uri="{9D8B030D-6E8A-4147-A177-3AD203B41FA5}">
                          <a16:colId xmlns:a16="http://schemas.microsoft.com/office/drawing/2014/main" val="2671305692"/>
                        </a:ext>
                      </a:extLst>
                    </a:gridCol>
                    <a:gridCol w="662773">
                      <a:extLst>
                        <a:ext uri="{9D8B030D-6E8A-4147-A177-3AD203B41FA5}">
                          <a16:colId xmlns:a16="http://schemas.microsoft.com/office/drawing/2014/main" val="1358653121"/>
                        </a:ext>
                      </a:extLst>
                    </a:gridCol>
                    <a:gridCol w="662773">
                      <a:extLst>
                        <a:ext uri="{9D8B030D-6E8A-4147-A177-3AD203B41FA5}">
                          <a16:colId xmlns:a16="http://schemas.microsoft.com/office/drawing/2014/main" val="4136698460"/>
                        </a:ext>
                      </a:extLst>
                    </a:gridCol>
                    <a:gridCol w="662773">
                      <a:extLst>
                        <a:ext uri="{9D8B030D-6E8A-4147-A177-3AD203B41FA5}">
                          <a16:colId xmlns:a16="http://schemas.microsoft.com/office/drawing/2014/main" val="4011259391"/>
                        </a:ext>
                      </a:extLst>
                    </a:gridCol>
                    <a:gridCol w="662773">
                      <a:extLst>
                        <a:ext uri="{9D8B030D-6E8A-4147-A177-3AD203B41FA5}">
                          <a16:colId xmlns:a16="http://schemas.microsoft.com/office/drawing/2014/main" val="2127068222"/>
                        </a:ext>
                      </a:extLst>
                    </a:gridCol>
                    <a:gridCol w="662773">
                      <a:extLst>
                        <a:ext uri="{9D8B030D-6E8A-4147-A177-3AD203B41FA5}">
                          <a16:colId xmlns:a16="http://schemas.microsoft.com/office/drawing/2014/main" val="57616108"/>
                        </a:ext>
                      </a:extLst>
                    </a:gridCol>
                    <a:gridCol w="662773">
                      <a:extLst>
                        <a:ext uri="{9D8B030D-6E8A-4147-A177-3AD203B41FA5}">
                          <a16:colId xmlns:a16="http://schemas.microsoft.com/office/drawing/2014/main" val="1335649445"/>
                        </a:ext>
                      </a:extLst>
                    </a:gridCol>
                  </a:tblGrid>
                  <a:tr h="3962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The adjacency list is as follows </a:t>
                          </a: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07137935"/>
                      </a:ext>
                    </a:extLst>
                  </a:tr>
                  <a:tr h="396240">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8419215"/>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tc>
                    <a:tc>
                      <a:txBody>
                        <a:bodyPr/>
                        <a:lstStyle/>
                        <a:p>
                          <a:endParaRPr lang="en-US"/>
                        </a:p>
                      </a:txBody>
                      <a:tcPr>
                        <a:blipFill>
                          <a:blip r:embed="rId3"/>
                          <a:stretch>
                            <a:fillRect l="-101835" t="-207692" r="-502752" b="-12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tc>
                    <a:tc>
                      <a:txBody>
                        <a:bodyPr/>
                        <a:lstStyle/>
                        <a:p>
                          <a:endParaRPr lang="en-US"/>
                        </a:p>
                      </a:txBody>
                      <a:tcPr>
                        <a:blipFill>
                          <a:blip r:embed="rId3"/>
                          <a:stretch>
                            <a:fillRect l="-304630" t="-207692" r="-306481" b="-12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tc>
                    <a:tc>
                      <a:txBody>
                        <a:bodyPr/>
                        <a:lstStyle/>
                        <a:p>
                          <a:endParaRPr lang="en-US"/>
                        </a:p>
                      </a:txBody>
                      <a:tcPr>
                        <a:blipFill>
                          <a:blip r:embed="rId3"/>
                          <a:stretch>
                            <a:fillRect l="-500917" t="-207692" r="-103670" b="-12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tc>
                    <a:extLst>
                      <a:ext uri="{0D108BD9-81ED-4DB2-BD59-A6C34878D82A}">
                        <a16:rowId xmlns:a16="http://schemas.microsoft.com/office/drawing/2014/main" val="1029393036"/>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tc>
                    <a:tc>
                      <a:txBody>
                        <a:bodyPr/>
                        <a:lstStyle/>
                        <a:p>
                          <a:endParaRPr lang="en-US"/>
                        </a:p>
                      </a:txBody>
                      <a:tcPr>
                        <a:blipFill>
                          <a:blip r:embed="rId3"/>
                          <a:stretch>
                            <a:fillRect l="-101835" t="-307692" r="-502752" b="-11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tc>
                    <a:tc>
                      <a:txBody>
                        <a:bodyPr/>
                        <a:lstStyle/>
                        <a:p>
                          <a:endParaRPr lang="en-US"/>
                        </a:p>
                      </a:txBody>
                      <a:tcPr>
                        <a:blipFill>
                          <a:blip r:embed="rId3"/>
                          <a:stretch>
                            <a:fillRect l="-304630" t="-307692" r="-306481" b="-11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tc>
                    <a:tc>
                      <a:txBody>
                        <a:bodyPr/>
                        <a:lstStyle/>
                        <a:p>
                          <a:endParaRPr lang="en-US"/>
                        </a:p>
                      </a:txBody>
                      <a:tcPr>
                        <a:blipFill>
                          <a:blip r:embed="rId3"/>
                          <a:stretch>
                            <a:fillRect l="-500917" t="-307692" r="-103670" b="-11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tc>
                    <a:extLst>
                      <a:ext uri="{0D108BD9-81ED-4DB2-BD59-A6C34878D82A}">
                        <a16:rowId xmlns:a16="http://schemas.microsoft.com/office/drawing/2014/main" val="1338222304"/>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tc>
                    <a:tc>
                      <a:txBody>
                        <a:bodyPr/>
                        <a:lstStyle/>
                        <a:p>
                          <a:endParaRPr lang="en-US"/>
                        </a:p>
                      </a:txBody>
                      <a:tcPr>
                        <a:blipFill>
                          <a:blip r:embed="rId3"/>
                          <a:stretch>
                            <a:fillRect l="-101835" t="-407692" r="-502752" b="-10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tc>
                    <a:tc>
                      <a:txBody>
                        <a:bodyPr/>
                        <a:lstStyle/>
                        <a:p>
                          <a:endParaRPr lang="en-US"/>
                        </a:p>
                      </a:txBody>
                      <a:tcPr>
                        <a:blipFill>
                          <a:blip r:embed="rId3"/>
                          <a:stretch>
                            <a:fillRect l="-304630" t="-407692" r="-306481" b="-10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tc>
                    <a:tc>
                      <a:txBody>
                        <a:bodyPr/>
                        <a:lstStyle/>
                        <a:p>
                          <a:endParaRPr lang="en-US"/>
                        </a:p>
                      </a:txBody>
                      <a:tcPr>
                        <a:blipFill>
                          <a:blip r:embed="rId3"/>
                          <a:stretch>
                            <a:fillRect l="-500917" t="-407692" r="-103670" b="-10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M</a:t>
                          </a:r>
                        </a:p>
                      </a:txBody>
                      <a:tcPr/>
                    </a:tc>
                    <a:extLst>
                      <a:ext uri="{0D108BD9-81ED-4DB2-BD59-A6C34878D82A}">
                        <a16:rowId xmlns:a16="http://schemas.microsoft.com/office/drawing/2014/main" val="3724685800"/>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tc>
                    <a:tc>
                      <a:txBody>
                        <a:bodyPr/>
                        <a:lstStyle/>
                        <a:p>
                          <a:endParaRPr lang="en-US"/>
                        </a:p>
                      </a:txBody>
                      <a:tcPr>
                        <a:blipFill>
                          <a:blip r:embed="rId3"/>
                          <a:stretch>
                            <a:fillRect l="-101835" t="-507692" r="-502752" b="-9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tc>
                    <a:tc>
                      <a:txBody>
                        <a:bodyPr/>
                        <a:lstStyle/>
                        <a:p>
                          <a:endParaRPr lang="en-US"/>
                        </a:p>
                      </a:txBody>
                      <a:tcPr>
                        <a:blipFill>
                          <a:blip r:embed="rId3"/>
                          <a:stretch>
                            <a:fillRect l="-304630" t="-507692" r="-306481" b="-9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tc>
                    <a:tc>
                      <a:txBody>
                        <a:bodyPr/>
                        <a:lstStyle/>
                        <a:p>
                          <a:endParaRPr lang="en-US"/>
                        </a:p>
                      </a:txBody>
                      <a:tcPr>
                        <a:blipFill>
                          <a:blip r:embed="rId3"/>
                          <a:stretch>
                            <a:fillRect l="-500917" t="-507692" r="-103670" b="-9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G</a:t>
                          </a:r>
                        </a:p>
                      </a:txBody>
                      <a:tcPr/>
                    </a:tc>
                    <a:extLst>
                      <a:ext uri="{0D108BD9-81ED-4DB2-BD59-A6C34878D82A}">
                        <a16:rowId xmlns:a16="http://schemas.microsoft.com/office/drawing/2014/main" val="483560912"/>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tc>
                    <a:tc>
                      <a:txBody>
                        <a:bodyPr/>
                        <a:lstStyle/>
                        <a:p>
                          <a:endParaRPr lang="en-US"/>
                        </a:p>
                      </a:txBody>
                      <a:tcPr>
                        <a:blipFill>
                          <a:blip r:embed="rId3"/>
                          <a:stretch>
                            <a:fillRect l="-101835" t="-607692" r="-502752" b="-8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J</a:t>
                          </a:r>
                        </a:p>
                      </a:txBody>
                      <a:tcPr/>
                    </a:tc>
                    <a:tc>
                      <a:txBody>
                        <a:bodyPr/>
                        <a:lstStyle/>
                        <a:p>
                          <a:endParaRPr lang="en-US"/>
                        </a:p>
                      </a:txBody>
                      <a:tcPr>
                        <a:blipFill>
                          <a:blip r:embed="rId3"/>
                          <a:stretch>
                            <a:fillRect l="-304630" t="-607692" r="-306481" b="-8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I</a:t>
                          </a:r>
                        </a:p>
                      </a:txBody>
                      <a:tcPr/>
                    </a:tc>
                    <a:tc>
                      <a:txBody>
                        <a:bodyPr/>
                        <a:lstStyle/>
                        <a:p>
                          <a:endParaRPr lang="en-US"/>
                        </a:p>
                      </a:txBody>
                      <a:tcPr>
                        <a:blipFill>
                          <a:blip r:embed="rId3"/>
                          <a:stretch>
                            <a:fillRect l="-500917" t="-607692" r="-103670" b="-82769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tc>
                    <a:extLst>
                      <a:ext uri="{0D108BD9-81ED-4DB2-BD59-A6C34878D82A}">
                        <a16:rowId xmlns:a16="http://schemas.microsoft.com/office/drawing/2014/main" val="517693519"/>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tc>
                    <a:tc>
                      <a:txBody>
                        <a:bodyPr/>
                        <a:lstStyle/>
                        <a:p>
                          <a:endParaRPr lang="en-US"/>
                        </a:p>
                      </a:txBody>
                      <a:tcPr>
                        <a:blipFill>
                          <a:blip r:embed="rId3"/>
                          <a:stretch>
                            <a:fillRect l="-101835" t="-696970" r="-502752" b="-71515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tc>
                    <a:tc>
                      <a:txBody>
                        <a:bodyPr/>
                        <a:lstStyle/>
                        <a:p>
                          <a:endParaRPr lang="en-US"/>
                        </a:p>
                      </a:txBody>
                      <a:tcPr>
                        <a:blipFill>
                          <a:blip r:embed="rId3"/>
                          <a:stretch>
                            <a:fillRect l="-304630" t="-696970" r="-306481" b="-71515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tc>
                    <a:tc>
                      <a:txBody>
                        <a:bodyPr/>
                        <a:lstStyle/>
                        <a:p>
                          <a:endParaRPr lang="en-US"/>
                        </a:p>
                      </a:txBody>
                      <a:tcPr>
                        <a:blipFill>
                          <a:blip r:embed="rId3"/>
                          <a:stretch>
                            <a:fillRect l="-500917" t="-696970" r="-103670" b="-715152"/>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M</a:t>
                          </a:r>
                        </a:p>
                      </a:txBody>
                      <a:tcPr/>
                    </a:tc>
                    <a:extLst>
                      <a:ext uri="{0D108BD9-81ED-4DB2-BD59-A6C34878D82A}">
                        <a16:rowId xmlns:a16="http://schemas.microsoft.com/office/drawing/2014/main" val="1718819145"/>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G</a:t>
                          </a:r>
                        </a:p>
                      </a:txBody>
                      <a:tcPr/>
                    </a:tc>
                    <a:tc>
                      <a:txBody>
                        <a:bodyPr/>
                        <a:lstStyle/>
                        <a:p>
                          <a:endParaRPr lang="en-US"/>
                        </a:p>
                      </a:txBody>
                      <a:tcPr>
                        <a:blipFill>
                          <a:blip r:embed="rId3"/>
                          <a:stretch>
                            <a:fillRect l="-101835" t="-809231" r="-502752" b="-6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tc>
                    <a:tc>
                      <a:txBody>
                        <a:bodyPr/>
                        <a:lstStyle/>
                        <a:p>
                          <a:endParaRPr lang="en-US"/>
                        </a:p>
                      </a:txBody>
                      <a:tcPr>
                        <a:blipFill>
                          <a:blip r:embed="rId3"/>
                          <a:stretch>
                            <a:fillRect l="-304630" t="-809231" r="-306481" b="-6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6741026"/>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tc>
                    <a:tc>
                      <a:txBody>
                        <a:bodyPr/>
                        <a:lstStyle/>
                        <a:p>
                          <a:endParaRPr lang="en-US"/>
                        </a:p>
                      </a:txBody>
                      <a:tcPr>
                        <a:blipFill>
                          <a:blip r:embed="rId3"/>
                          <a:stretch>
                            <a:fillRect l="-101835" t="-909231" r="-502752" b="-5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tc>
                    <a:tc>
                      <a:txBody>
                        <a:bodyPr/>
                        <a:lstStyle/>
                        <a:p>
                          <a:endParaRPr lang="en-US"/>
                        </a:p>
                      </a:txBody>
                      <a:tcPr>
                        <a:blipFill>
                          <a:blip r:embed="rId3"/>
                          <a:stretch>
                            <a:fillRect l="-304630" t="-909231" r="-306481" b="-5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G</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0571096"/>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I</a:t>
                          </a:r>
                        </a:p>
                      </a:txBody>
                      <a:tcPr/>
                    </a:tc>
                    <a:tc>
                      <a:txBody>
                        <a:bodyPr/>
                        <a:lstStyle/>
                        <a:p>
                          <a:endParaRPr lang="en-US"/>
                        </a:p>
                      </a:txBody>
                      <a:tcPr>
                        <a:blipFill>
                          <a:blip r:embed="rId3"/>
                          <a:stretch>
                            <a:fillRect l="-101835" t="-1009231" r="-502752" b="-4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tc>
                    <a:tc>
                      <a:txBody>
                        <a:bodyPr/>
                        <a:lstStyle/>
                        <a:p>
                          <a:endParaRPr lang="en-US"/>
                        </a:p>
                      </a:txBody>
                      <a:tcPr>
                        <a:blipFill>
                          <a:blip r:embed="rId3"/>
                          <a:stretch>
                            <a:fillRect l="-304630" t="-1009231" r="-306481" b="-4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J</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64938905"/>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J</a:t>
                          </a:r>
                        </a:p>
                      </a:txBody>
                      <a:tcPr/>
                    </a:tc>
                    <a:tc>
                      <a:txBody>
                        <a:bodyPr/>
                        <a:lstStyle/>
                        <a:p>
                          <a:endParaRPr lang="en-US"/>
                        </a:p>
                      </a:txBody>
                      <a:tcPr>
                        <a:blipFill>
                          <a:blip r:embed="rId3"/>
                          <a:stretch>
                            <a:fillRect l="-101835" t="-1109231" r="-502752" b="-3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tc>
                    <a:tc>
                      <a:txBody>
                        <a:bodyPr/>
                        <a:lstStyle/>
                        <a:p>
                          <a:endParaRPr lang="en-US"/>
                        </a:p>
                      </a:txBody>
                      <a:tcPr>
                        <a:blipFill>
                          <a:blip r:embed="rId3"/>
                          <a:stretch>
                            <a:fillRect l="-304630" t="-1109231" r="-306481" b="-3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I</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12767286"/>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K</a:t>
                          </a:r>
                        </a:p>
                      </a:txBody>
                      <a:tcPr/>
                    </a:tc>
                    <a:tc>
                      <a:txBody>
                        <a:bodyPr/>
                        <a:lstStyle/>
                        <a:p>
                          <a:endParaRPr lang="en-US"/>
                        </a:p>
                      </a:txBody>
                      <a:tcPr>
                        <a:blipFill>
                          <a:blip r:embed="rId3"/>
                          <a:stretch>
                            <a:fillRect l="-101835" t="-1209231" r="-502752" b="-2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L</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420613"/>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L</a:t>
                          </a:r>
                        </a:p>
                      </a:txBody>
                      <a:tcPr/>
                    </a:tc>
                    <a:tc>
                      <a:txBody>
                        <a:bodyPr/>
                        <a:lstStyle/>
                        <a:p>
                          <a:endParaRPr lang="en-US"/>
                        </a:p>
                      </a:txBody>
                      <a:tcPr>
                        <a:blipFill>
                          <a:blip r:embed="rId3"/>
                          <a:stretch>
                            <a:fillRect l="-101835" t="-1309231" r="-502752" b="-1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K</a:t>
                          </a:r>
                        </a:p>
                      </a:txBody>
                      <a:tcPr/>
                    </a:tc>
                    <a:tc>
                      <a:txBody>
                        <a:bodyPr/>
                        <a:lstStyle/>
                        <a:p>
                          <a:endParaRPr lang="en-US"/>
                        </a:p>
                      </a:txBody>
                      <a:tcPr>
                        <a:blipFill>
                          <a:blip r:embed="rId3"/>
                          <a:stretch>
                            <a:fillRect l="-304630" t="-1309231" r="-306481" b="-126154"/>
                          </a:stretch>
                        </a:blip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0968955"/>
                      </a:ext>
                    </a:extLst>
                  </a:tr>
                  <a:tr h="396240">
                    <a:tc>
                      <a:txBody>
                        <a:bodyPr/>
                        <a:lstStyle/>
                        <a:p>
                          <a:r>
                            <a:rPr lang="en-US" sz="2000" dirty="0">
                              <a:solidFill>
                                <a:schemeClr val="tx1"/>
                              </a:solidFill>
                              <a:latin typeface="Times New Roman" panose="02020603050405020304" pitchFamily="18" charset="0"/>
                              <a:cs typeface="Times New Roman" panose="02020603050405020304" pitchFamily="18" charset="0"/>
                            </a:rPr>
                            <a:t>M</a:t>
                          </a:r>
                        </a:p>
                      </a:txBody>
                      <a:tcPr/>
                    </a:tc>
                    <a:tc>
                      <a:txBody>
                        <a:bodyPr/>
                        <a:lstStyle/>
                        <a:p>
                          <a:endParaRPr lang="en-US"/>
                        </a:p>
                      </a:txBody>
                      <a:tcPr>
                        <a:blipFill>
                          <a:blip r:embed="rId3"/>
                          <a:stretch>
                            <a:fillRect l="-101835" t="-1409231" r="-502752" b="-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tc>
                    <a:tc>
                      <a:txBody>
                        <a:bodyPr/>
                        <a:lstStyle/>
                        <a:p>
                          <a:endParaRPr lang="en-US"/>
                        </a:p>
                      </a:txBody>
                      <a:tcPr>
                        <a:blipFill>
                          <a:blip r:embed="rId3"/>
                          <a:stretch>
                            <a:fillRect l="-304630" t="-1409231" r="-306481" b="-26154"/>
                          </a:stretch>
                        </a:blip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040023"/>
                      </a:ext>
                    </a:extLst>
                  </a:tr>
                </a:tbl>
              </a:graphicData>
            </a:graphic>
          </p:graphicFrame>
        </mc:Fallback>
      </mc:AlternateContent>
      <p:sp>
        <p:nvSpPr>
          <p:cNvPr id="39" name="Rectangle 38">
            <a:extLst>
              <a:ext uri="{FF2B5EF4-FFF2-40B4-BE49-F238E27FC236}">
                <a16:creationId xmlns:a16="http://schemas.microsoft.com/office/drawing/2014/main" id="{49F41000-AA8B-4E8C-9305-9DCAD870F90F}"/>
              </a:ext>
            </a:extLst>
          </p:cNvPr>
          <p:cNvSpPr/>
          <p:nvPr/>
        </p:nvSpPr>
        <p:spPr>
          <a:xfrm>
            <a:off x="7269018" y="447760"/>
            <a:ext cx="3269237"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1353996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248" y="1302413"/>
            <a:ext cx="817853" cy="461665"/>
          </a:xfrm>
          <a:prstGeom prst="rect">
            <a:avLst/>
          </a:prstGeom>
        </p:spPr>
        <p:txBody>
          <a:bodyPr wrap="none">
            <a:spAutoFit/>
          </a:bodyPr>
          <a:lstStyle/>
          <a:p>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1, 22</a:t>
            </a:r>
            <a:endParaRPr lang="en-US" sz="2400" dirty="0"/>
          </a:p>
        </p:txBody>
      </p:sp>
      <p:sp>
        <p:nvSpPr>
          <p:cNvPr id="3" name="Rectangle 2"/>
          <p:cNvSpPr/>
          <p:nvPr/>
        </p:nvSpPr>
        <p:spPr>
          <a:xfrm>
            <a:off x="2118248" y="2425231"/>
            <a:ext cx="5743707" cy="461665"/>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2, 15	</a:t>
            </a:r>
            <a:r>
              <a:rPr lang="en-US" sz="2400" b="1" dirty="0">
                <a:latin typeface="Times New Roman" panose="02020603050405020304" pitchFamily="18" charset="0"/>
                <a:ea typeface="SimSun" panose="02010600030101010101" pitchFamily="2" charset="-122"/>
              </a:rPr>
              <a:t>				D</a:t>
            </a:r>
            <a:r>
              <a:rPr lang="en-US" sz="2400" b="1" baseline="-25000" dirty="0">
                <a:latin typeface="Times New Roman" panose="02020603050405020304" pitchFamily="18" charset="0"/>
                <a:ea typeface="SimSun" panose="02010600030101010101" pitchFamily="2" charset="-122"/>
              </a:rPr>
              <a:t>16, 21</a:t>
            </a:r>
            <a:r>
              <a:rPr lang="en-US" sz="2400" b="1" dirty="0">
                <a:latin typeface="Times New Roman" panose="02020603050405020304" pitchFamily="18" charset="0"/>
                <a:ea typeface="SimSun" panose="02010600030101010101" pitchFamily="2" charset="-122"/>
              </a:rPr>
              <a:t> </a:t>
            </a:r>
            <a:endParaRPr lang="en-US" sz="2400" dirty="0"/>
          </a:p>
        </p:txBody>
      </p:sp>
      <p:sp>
        <p:nvSpPr>
          <p:cNvPr id="4" name="Rectangle 3"/>
          <p:cNvSpPr/>
          <p:nvPr/>
        </p:nvSpPr>
        <p:spPr>
          <a:xfrm>
            <a:off x="2118248" y="3464819"/>
            <a:ext cx="5630067" cy="461665"/>
          </a:xfrm>
          <a:prstGeom prst="rect">
            <a:avLst/>
          </a:prstGeom>
        </p:spPr>
        <p:txBody>
          <a:bodyPr wrap="none">
            <a:spAutoFit/>
          </a:bodyPr>
          <a:lstStyle/>
          <a:p>
            <a:r>
              <a:rPr lang="en-US" sz="2400" b="1" dirty="0">
                <a:latin typeface="Times New Roman" panose="02020603050405020304" pitchFamily="18" charset="0"/>
                <a:ea typeface="SimSun" panose="02010600030101010101" pitchFamily="2" charset="-122"/>
              </a:rPr>
              <a:t>E</a:t>
            </a:r>
            <a:r>
              <a:rPr lang="en-US" sz="2400" b="1" baseline="-25000" dirty="0">
                <a:latin typeface="Times New Roman" panose="02020603050405020304" pitchFamily="18" charset="0"/>
                <a:ea typeface="SimSun" panose="02010600030101010101" pitchFamily="2" charset="-122"/>
              </a:rPr>
              <a:t>3, 8</a:t>
            </a:r>
            <a:r>
              <a:rPr lang="en-US" sz="2400" b="1" dirty="0">
                <a:latin typeface="Times New Roman" panose="02020603050405020304" pitchFamily="18" charset="0"/>
                <a:ea typeface="SimSun" panose="02010600030101010101" pitchFamily="2" charset="-122"/>
              </a:rPr>
              <a:t>			F</a:t>
            </a:r>
            <a:r>
              <a:rPr lang="en-US" sz="2400" b="1" baseline="-25000" dirty="0">
                <a:latin typeface="Times New Roman" panose="02020603050405020304" pitchFamily="18" charset="0"/>
                <a:ea typeface="SimSun" panose="02010600030101010101" pitchFamily="2" charset="-122"/>
              </a:rPr>
              <a:t>9, 14</a:t>
            </a:r>
            <a:r>
              <a:rPr lang="en-US" sz="2400" b="1" dirty="0">
                <a:latin typeface="Times New Roman" panose="02020603050405020304" pitchFamily="18" charset="0"/>
                <a:ea typeface="SimSun" panose="02010600030101010101" pitchFamily="2" charset="-122"/>
              </a:rPr>
              <a:t>        	H</a:t>
            </a:r>
            <a:r>
              <a:rPr lang="en-US" sz="2400" b="1" baseline="-25000" dirty="0">
                <a:latin typeface="Times New Roman" panose="02020603050405020304" pitchFamily="18" charset="0"/>
                <a:ea typeface="SimSun" panose="02010600030101010101" pitchFamily="2" charset="-122"/>
              </a:rPr>
              <a:t>17, 20</a:t>
            </a:r>
            <a:r>
              <a:rPr lang="en-US" sz="2400" b="1" dirty="0">
                <a:latin typeface="Times New Roman" panose="02020603050405020304" pitchFamily="18" charset="0"/>
                <a:ea typeface="SimSun" panose="02010600030101010101" pitchFamily="2" charset="-122"/>
              </a:rPr>
              <a:t> </a:t>
            </a:r>
            <a:endParaRPr lang="en-US" sz="2400" dirty="0"/>
          </a:p>
        </p:txBody>
      </p:sp>
      <p:sp>
        <p:nvSpPr>
          <p:cNvPr id="5" name="Rectangle 4"/>
          <p:cNvSpPr/>
          <p:nvPr/>
        </p:nvSpPr>
        <p:spPr>
          <a:xfrm>
            <a:off x="2118248" y="4601619"/>
            <a:ext cx="6096000" cy="461665"/>
          </a:xfrm>
          <a:prstGeom prst="rect">
            <a:avLst/>
          </a:prstGeom>
        </p:spPr>
        <p:txBody>
          <a:bodyPr>
            <a:spAutoFit/>
          </a:bodyPr>
          <a:lstStyle/>
          <a:p>
            <a:r>
              <a:rPr lang="en-US" sz="2400" b="1" dirty="0">
                <a:latin typeface="Times New Roman" panose="02020603050405020304" pitchFamily="18" charset="0"/>
                <a:ea typeface="SimSun" panose="02010600030101010101" pitchFamily="2" charset="-122"/>
              </a:rPr>
              <a:t>J</a:t>
            </a:r>
            <a:r>
              <a:rPr lang="en-US" sz="2400" b="1" baseline="-25000" dirty="0">
                <a:latin typeface="Times New Roman" panose="02020603050405020304" pitchFamily="18" charset="0"/>
                <a:ea typeface="SimSun" panose="02010600030101010101" pitchFamily="2" charset="-122"/>
              </a:rPr>
              <a:t>4, 7	</a:t>
            </a:r>
            <a:r>
              <a:rPr lang="en-US" sz="2400" b="1" dirty="0">
                <a:latin typeface="Times New Roman" panose="02020603050405020304" pitchFamily="18" charset="0"/>
                <a:ea typeface="SimSun" panose="02010600030101010101" pitchFamily="2" charset="-122"/>
              </a:rPr>
              <a:t>         		C</a:t>
            </a:r>
            <a:r>
              <a:rPr lang="en-US" sz="2400" b="1" baseline="-25000" dirty="0">
                <a:latin typeface="Times New Roman" panose="02020603050405020304" pitchFamily="18" charset="0"/>
                <a:ea typeface="SimSun" panose="02010600030101010101" pitchFamily="2" charset="-122"/>
              </a:rPr>
              <a:t>10, 13	</a:t>
            </a:r>
            <a:r>
              <a:rPr lang="en-US" sz="2400" b="1" dirty="0">
                <a:latin typeface="Times New Roman" panose="02020603050405020304" pitchFamily="18" charset="0"/>
                <a:ea typeface="SimSun" panose="02010600030101010101" pitchFamily="2" charset="-122"/>
              </a:rPr>
              <a:t>	 G</a:t>
            </a:r>
            <a:r>
              <a:rPr lang="en-US" sz="2400" b="1" baseline="-25000" dirty="0">
                <a:latin typeface="Times New Roman" panose="02020603050405020304" pitchFamily="18" charset="0"/>
                <a:ea typeface="SimSun" panose="02010600030101010101" pitchFamily="2" charset="-122"/>
              </a:rPr>
              <a:t>18, 19</a:t>
            </a:r>
            <a:r>
              <a:rPr lang="en-US" sz="2400" dirty="0">
                <a:latin typeface="Courier New" panose="02070309020205020404" pitchFamily="49" charset="0"/>
                <a:ea typeface="SimSun" panose="02010600030101010101" pitchFamily="2" charset="-122"/>
              </a:rPr>
              <a:t> </a:t>
            </a:r>
            <a:endParaRPr lang="en-US" sz="2400" dirty="0"/>
          </a:p>
        </p:txBody>
      </p:sp>
      <p:sp>
        <p:nvSpPr>
          <p:cNvPr id="6" name="Rectangle 5"/>
          <p:cNvSpPr/>
          <p:nvPr/>
        </p:nvSpPr>
        <p:spPr>
          <a:xfrm>
            <a:off x="2118247" y="5637337"/>
            <a:ext cx="3918376" cy="461665"/>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I</a:t>
            </a:r>
            <a:r>
              <a:rPr lang="en-US" sz="2400" b="1" baseline="-25000" dirty="0">
                <a:latin typeface="Times New Roman" panose="02020603050405020304" pitchFamily="18" charset="0"/>
                <a:ea typeface="SimSun" panose="02010600030101010101" pitchFamily="2" charset="-122"/>
              </a:rPr>
              <a:t>5, 6 </a:t>
            </a:r>
            <a:r>
              <a:rPr lang="en-US" sz="2400" b="1" dirty="0">
                <a:latin typeface="Times New Roman" panose="02020603050405020304" pitchFamily="18" charset="0"/>
                <a:ea typeface="SimSun" panose="02010600030101010101" pitchFamily="2" charset="-122"/>
              </a:rPr>
              <a:t>                              M</a:t>
            </a:r>
            <a:r>
              <a:rPr lang="en-US" sz="2400" b="1" baseline="-25000" dirty="0">
                <a:latin typeface="Times New Roman" panose="02020603050405020304" pitchFamily="18" charset="0"/>
                <a:ea typeface="SimSun" panose="02010600030101010101" pitchFamily="2" charset="-122"/>
              </a:rPr>
              <a:t>11,12</a:t>
            </a:r>
            <a:endParaRPr lang="en-US" sz="2400" dirty="0"/>
          </a:p>
        </p:txBody>
      </p:sp>
      <p:sp>
        <p:nvSpPr>
          <p:cNvPr id="7" name="Rectangle 6"/>
          <p:cNvSpPr/>
          <p:nvPr/>
        </p:nvSpPr>
        <p:spPr>
          <a:xfrm>
            <a:off x="8578390" y="2425231"/>
            <a:ext cx="2298342" cy="1754326"/>
          </a:xfrm>
          <a:prstGeom prst="rect">
            <a:avLst/>
          </a:prstGeom>
        </p:spPr>
        <p:txBody>
          <a:bodyPr wrap="square">
            <a:spAutoFit/>
          </a:bodyPr>
          <a:lstStyle/>
          <a:p>
            <a:pPr>
              <a:lnSpc>
                <a:spcPct val="150000"/>
              </a:lnSpc>
            </a:pPr>
            <a:r>
              <a:rPr lang="en-US" sz="2400" b="1" dirty="0">
                <a:latin typeface="Times New Roman" panose="02020603050405020304" pitchFamily="18" charset="0"/>
                <a:ea typeface="SimSun" panose="02010600030101010101" pitchFamily="2" charset="-122"/>
              </a:rPr>
              <a:t>	K</a:t>
            </a:r>
            <a:r>
              <a:rPr lang="en-US" sz="2400" b="1" baseline="-25000" dirty="0">
                <a:latin typeface="Times New Roman" panose="02020603050405020304" pitchFamily="18" charset="0"/>
                <a:ea typeface="SimSun" panose="02010600030101010101" pitchFamily="2" charset="-122"/>
              </a:rPr>
              <a:t>23, 25</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L</a:t>
            </a:r>
            <a:r>
              <a:rPr lang="en-US" sz="2400" b="1" baseline="-25000" dirty="0">
                <a:latin typeface="Times New Roman" panose="02020603050405020304" pitchFamily="18" charset="0"/>
                <a:ea typeface="SimSun" panose="02010600030101010101" pitchFamily="2" charset="-122"/>
              </a:rPr>
              <a:t>24, 26</a:t>
            </a:r>
            <a:endParaRPr lang="en-US" sz="2400" dirty="0">
              <a:effectLst/>
              <a:latin typeface="Courier New" panose="02070309020205020404" pitchFamily="49" charset="0"/>
              <a:ea typeface="SimSun" panose="02010600030101010101" pitchFamily="2" charset="-122"/>
            </a:endParaRPr>
          </a:p>
        </p:txBody>
      </p:sp>
      <p:cxnSp>
        <p:nvCxnSpPr>
          <p:cNvPr id="8" name="Straight Connector 7"/>
          <p:cNvCxnSpPr/>
          <p:nvPr/>
        </p:nvCxnSpPr>
        <p:spPr>
          <a:xfrm flipH="1">
            <a:off x="2312042" y="1716571"/>
            <a:ext cx="7620" cy="7086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2312042" y="2819593"/>
            <a:ext cx="7620" cy="7086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2319662" y="3892959"/>
            <a:ext cx="7620" cy="7086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2304422" y="5018786"/>
            <a:ext cx="7620" cy="7086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077474" y="3909722"/>
            <a:ext cx="7620" cy="7086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6945552" y="3909722"/>
            <a:ext cx="7620" cy="7086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6953172" y="2870733"/>
            <a:ext cx="7620" cy="7086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a:endCxn id="4" idx="0"/>
          </p:cNvCxnSpPr>
          <p:nvPr/>
        </p:nvCxnSpPr>
        <p:spPr>
          <a:xfrm>
            <a:off x="2863352" y="2756159"/>
            <a:ext cx="2069930" cy="708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63351" y="1609236"/>
            <a:ext cx="3905094" cy="936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424582" y="4832451"/>
            <a:ext cx="789958" cy="10357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246665" y="3742101"/>
            <a:ext cx="789958" cy="10357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88731" y="3742101"/>
            <a:ext cx="789958" cy="10357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54458" y="1753390"/>
            <a:ext cx="3397551" cy="198871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73796" y="3909722"/>
            <a:ext cx="747175" cy="86809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60676" y="2852060"/>
            <a:ext cx="918013" cy="8835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700186" y="2939528"/>
            <a:ext cx="7620" cy="7086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4837211" y="993923"/>
            <a:ext cx="6234253"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Figure 3.2   The result of Algorithm DFS(G) on the graph of Figure 3.1a. is a DFS forest.</a:t>
            </a:r>
            <a:endParaRPr lang="en-US" sz="2400" dirty="0">
              <a:effectLst/>
              <a:latin typeface="Courier New" panose="02070309020205020404" pitchFamily="49" charset="0"/>
              <a:ea typeface="SimSun" panose="02010600030101010101" pitchFamily="2" charset="-122"/>
            </a:endParaRPr>
          </a:p>
        </p:txBody>
      </p:sp>
      <p:sp>
        <p:nvSpPr>
          <p:cNvPr id="28" name="Thought Bubble: Cloud 27">
            <a:extLst>
              <a:ext uri="{FF2B5EF4-FFF2-40B4-BE49-F238E27FC236}">
                <a16:creationId xmlns:a16="http://schemas.microsoft.com/office/drawing/2014/main" id="{FEDDDD6F-2F5E-4D36-8F9B-EF9E742F254F}"/>
              </a:ext>
            </a:extLst>
          </p:cNvPr>
          <p:cNvSpPr/>
          <p:nvPr/>
        </p:nvSpPr>
        <p:spPr>
          <a:xfrm flipH="1">
            <a:off x="815292" y="1232403"/>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26" name="Picture 25" descr="Image result for smiley face images">
            <a:extLst>
              <a:ext uri="{FF2B5EF4-FFF2-40B4-BE49-F238E27FC236}">
                <a16:creationId xmlns:a16="http://schemas.microsoft.com/office/drawing/2014/main" id="{C6992025-0581-40C3-885B-85A54F957F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994" y="120231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05E9BDB-225A-44E4-8090-AE1BBEDF7480}"/>
              </a:ext>
            </a:extLst>
          </p:cNvPr>
          <p:cNvSpPr txBox="1"/>
          <p:nvPr/>
        </p:nvSpPr>
        <p:spPr>
          <a:xfrm>
            <a:off x="1808711" y="6144613"/>
            <a:ext cx="929673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(B (E (J  (I   I)  J)  E) (F  (C (M M) C)  F) B) (D  (H  (G   G)  H) D) A)   </a:t>
            </a:r>
            <a:r>
              <a:rPr lang="en-US" sz="2000" dirty="0">
                <a:solidFill>
                  <a:srgbClr val="0000FF"/>
                </a:solidFill>
                <a:latin typeface="Times New Roman" panose="02020603050405020304" pitchFamily="18" charset="0"/>
                <a:cs typeface="Times New Roman" panose="02020603050405020304" pitchFamily="18" charset="0"/>
              </a:rPr>
              <a:t>(K  (L  L)  K)</a:t>
            </a:r>
          </a:p>
        </p:txBody>
      </p:sp>
      <p:cxnSp>
        <p:nvCxnSpPr>
          <p:cNvPr id="29" name="Straight Connector 28">
            <a:extLst>
              <a:ext uri="{FF2B5EF4-FFF2-40B4-BE49-F238E27FC236}">
                <a16:creationId xmlns:a16="http://schemas.microsoft.com/office/drawing/2014/main" id="{161A74FE-49DA-46B4-A1E4-C2EEE3680F8E}"/>
              </a:ext>
            </a:extLst>
          </p:cNvPr>
          <p:cNvCxnSpPr/>
          <p:nvPr/>
        </p:nvCxnSpPr>
        <p:spPr>
          <a:xfrm flipH="1">
            <a:off x="5081284" y="4995980"/>
            <a:ext cx="7620" cy="7086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A50AE82-FD96-4ADE-A434-EC88C794A704}"/>
              </a:ext>
            </a:extLst>
          </p:cNvPr>
          <p:cNvCxnSpPr/>
          <p:nvPr/>
        </p:nvCxnSpPr>
        <p:spPr>
          <a:xfrm>
            <a:off x="4251994" y="4995980"/>
            <a:ext cx="747175" cy="86809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095506-6833-4308-8708-F5B1DD4E5AEA}"/>
              </a:ext>
            </a:extLst>
          </p:cNvPr>
          <p:cNvCxnSpPr>
            <a:cxnSpLocks/>
          </p:cNvCxnSpPr>
          <p:nvPr/>
        </p:nvCxnSpPr>
        <p:spPr>
          <a:xfrm flipH="1">
            <a:off x="4247399" y="3840994"/>
            <a:ext cx="763707" cy="115498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9DC5EAA-9E02-4583-ABA8-028B0E4A6B27}"/>
              </a:ext>
            </a:extLst>
          </p:cNvPr>
          <p:cNvSpPr/>
          <p:nvPr/>
        </p:nvSpPr>
        <p:spPr>
          <a:xfrm>
            <a:off x="1410306" y="372248"/>
            <a:ext cx="3257430"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4197511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519" y="1249141"/>
            <a:ext cx="8427563" cy="5123647"/>
          </a:xfrm>
          <a:prstGeom prst="rect">
            <a:avLst/>
          </a:prstGeom>
        </p:spPr>
        <p:txBody>
          <a:bodyPr wrap="square">
            <a:spAutoFit/>
          </a:bodyPr>
          <a:lstStyle/>
          <a:p>
            <a:pPr>
              <a:lnSpc>
                <a:spcPct val="150000"/>
              </a:lnSpc>
            </a:pPr>
            <a:r>
              <a:rPr lang="en-US" sz="2800" dirty="0">
                <a:ea typeface="SimSun" panose="02010600030101010101" pitchFamily="2" charset="-122"/>
              </a:rPr>
              <a:t>How efficient is the depth-first search?</a:t>
            </a:r>
          </a:p>
          <a:p>
            <a:pPr>
              <a:lnSpc>
                <a:spcPct val="150000"/>
              </a:lnSpc>
            </a:pPr>
            <a:r>
              <a:rPr lang="en-US" sz="2400" dirty="0">
                <a:latin typeface="Times New Roman" panose="02020603050405020304" pitchFamily="18" charset="0"/>
                <a:ea typeface="SimSun" panose="02010600030101010101" pitchFamily="2" charset="-122"/>
              </a:rPr>
              <a:t>This algorithm takes just </a:t>
            </a:r>
            <a:r>
              <a:rPr lang="en-US" sz="2400" i="1" dirty="0">
                <a:solidFill>
                  <a:srgbClr val="0000FF"/>
                </a:solidFill>
                <a:latin typeface="Times New Roman" panose="02020603050405020304" pitchFamily="18" charset="0"/>
                <a:ea typeface="SimSun" panose="02010600030101010101" pitchFamily="2" charset="-122"/>
              </a:rPr>
              <a:t>the time </a:t>
            </a:r>
            <a:r>
              <a:rPr lang="en-US" sz="2400" dirty="0">
                <a:solidFill>
                  <a:srgbClr val="0000FF"/>
                </a:solidFill>
                <a:latin typeface="Times New Roman" panose="02020603050405020304" pitchFamily="18" charset="0"/>
                <a:ea typeface="SimSun" panose="02010600030101010101" pitchFamily="2" charset="-122"/>
              </a:rPr>
              <a:t>proportional to </a:t>
            </a:r>
            <a:r>
              <a:rPr lang="en-US" sz="2400" i="1" dirty="0">
                <a:solidFill>
                  <a:srgbClr val="0000FF"/>
                </a:solidFill>
                <a:latin typeface="Times New Roman" panose="02020603050405020304" pitchFamily="18" charset="0"/>
                <a:ea typeface="SimSun" panose="02010600030101010101" pitchFamily="2" charset="-122"/>
              </a:rPr>
              <a:t>the size </a:t>
            </a:r>
            <a:r>
              <a:rPr lang="en-US" sz="2400" dirty="0">
                <a:latin typeface="Times New Roman" panose="02020603050405020304" pitchFamily="18" charset="0"/>
                <a:ea typeface="SimSun" panose="02010600030101010101" pitchFamily="2" charset="-122"/>
              </a:rPr>
              <a:t>of the data structure used for representing the graph in question. </a:t>
            </a:r>
            <a:endParaRPr lang="en-US" sz="2400" dirty="0">
              <a:latin typeface="Courier New" panose="02070309020205020404" pitchFamily="49" charset="0"/>
              <a:ea typeface="SimSun" panose="02010600030101010101" pitchFamily="2" charset="-122"/>
            </a:endParaRPr>
          </a:p>
          <a:p>
            <a:pPr marL="342900" marR="0" lvl="0" indent="-342900">
              <a:lnSpc>
                <a:spcPct val="150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a:t>
            </a:r>
            <a:r>
              <a:rPr lang="en-US" sz="2400" i="1" dirty="0">
                <a:latin typeface="Times New Roman" panose="02020603050405020304" pitchFamily="18" charset="0"/>
                <a:ea typeface="SimSun" panose="02010600030101010101" pitchFamily="2" charset="-122"/>
              </a:rPr>
              <a:t>the </a:t>
            </a:r>
            <a:r>
              <a:rPr lang="en-US" sz="2400" i="1" dirty="0">
                <a:solidFill>
                  <a:srgbClr val="0000FF"/>
                </a:solidFill>
                <a:latin typeface="Times New Roman" panose="02020603050405020304" pitchFamily="18" charset="0"/>
                <a:ea typeface="SimSun" panose="02010600030101010101" pitchFamily="2" charset="-122"/>
              </a:rPr>
              <a:t>adjacency matrix representation, </a:t>
            </a:r>
            <a:r>
              <a:rPr lang="en-US" sz="2400" dirty="0">
                <a:solidFill>
                  <a:srgbClr val="0000FF"/>
                </a:solidFill>
                <a:latin typeface="Times New Roman" panose="02020603050405020304" pitchFamily="18" charset="0"/>
                <a:ea typeface="SimSun" panose="02010600030101010101" pitchFamily="2" charset="-122"/>
              </a:rPr>
              <a:t>the traversal’s time is</a:t>
            </a:r>
            <a:r>
              <a:rPr lang="en-US" sz="2400" b="1" dirty="0">
                <a:solidFill>
                  <a:srgbClr val="0000FF"/>
                </a:solidFill>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Θ( |V|</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  e.g., for 100 nodes, time spent Θ( 100</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 = 10,000. </a:t>
            </a:r>
            <a:endParaRPr lang="en-US" sz="2400" dirty="0">
              <a:solidFill>
                <a:srgbClr val="0000FF"/>
              </a:solidFill>
              <a:latin typeface="Courier New" panose="02070309020205020404" pitchFamily="49" charset="0"/>
              <a:ea typeface="SimSun" panose="02010600030101010101" pitchFamily="2" charset="-122"/>
            </a:endParaRPr>
          </a:p>
          <a:p>
            <a:pPr marL="342900" marR="0" lvl="0" indent="-342900">
              <a:lnSpc>
                <a:spcPct val="150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a:t>
            </a:r>
            <a:r>
              <a:rPr lang="en-US" sz="2400" i="1" dirty="0">
                <a:solidFill>
                  <a:srgbClr val="0000FF"/>
                </a:solidFill>
                <a:latin typeface="Times New Roman" panose="02020603050405020304" pitchFamily="18" charset="0"/>
                <a:ea typeface="SimSun" panose="02010600030101010101" pitchFamily="2" charset="-122"/>
              </a:rPr>
              <a:t>the adjacency list representation, </a:t>
            </a:r>
            <a:r>
              <a:rPr lang="en-US" sz="2400" dirty="0">
                <a:solidFill>
                  <a:srgbClr val="0000FF"/>
                </a:solidFill>
                <a:latin typeface="Times New Roman" panose="02020603050405020304" pitchFamily="18" charset="0"/>
                <a:ea typeface="SimSun" panose="02010600030101010101" pitchFamily="2" charset="-122"/>
              </a:rPr>
              <a:t>it is in  Θ( |V| + |E|),  </a:t>
            </a:r>
            <a:r>
              <a:rPr lang="en-US" sz="2400" dirty="0">
                <a:latin typeface="Times New Roman" panose="02020603050405020304" pitchFamily="18" charset="0"/>
                <a:ea typeface="SimSun" panose="02010600030101010101" pitchFamily="2" charset="-122"/>
              </a:rPr>
              <a:t>where |V| and |E| are the number of the graph’s vertices and edges, respectively. e.g., for </a:t>
            </a:r>
            <a:r>
              <a:rPr lang="en-US" sz="2400" dirty="0">
                <a:solidFill>
                  <a:srgbClr val="0000FF"/>
                </a:solidFill>
                <a:latin typeface="Times New Roman" panose="02020603050405020304" pitchFamily="18" charset="0"/>
                <a:ea typeface="SimSun" panose="02010600030101010101" pitchFamily="2" charset="-122"/>
              </a:rPr>
              <a:t>100 nodes, 4950 edges (complete, ½ (100)(100-1) = 4950. Then </a:t>
            </a:r>
            <a:r>
              <a:rPr lang="en-US" dirty="0">
                <a:solidFill>
                  <a:srgbClr val="0000FF"/>
                </a:solidFill>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Θ( |V| + |E|) = 5050 (worst case)</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C535E087-544E-4AE3-BCB0-C5C46EC11E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381" y="370463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EFE5A44-78A8-4DF7-857A-B57350437640}"/>
              </a:ext>
            </a:extLst>
          </p:cNvPr>
          <p:cNvSpPr/>
          <p:nvPr/>
        </p:nvSpPr>
        <p:spPr>
          <a:xfrm>
            <a:off x="1681018" y="364633"/>
            <a:ext cx="5366327"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 - Efficiency</a:t>
            </a:r>
          </a:p>
        </p:txBody>
      </p:sp>
    </p:spTree>
    <p:extLst>
      <p:ext uri="{BB962C8B-B14F-4D97-AF65-F5344CB8AC3E}">
        <p14:creationId xmlns:p14="http://schemas.microsoft.com/office/powerpoint/2010/main" val="583591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146" y="1365416"/>
            <a:ext cx="8774927" cy="5062924"/>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A DFS forest is obtained as a by-product of </a:t>
            </a:r>
            <a:r>
              <a:rPr lang="en-US" sz="2400" dirty="0">
                <a:solidFill>
                  <a:srgbClr val="0000FF"/>
                </a:solidFill>
                <a:latin typeface="Times New Roman" panose="02020603050405020304" pitchFamily="18" charset="0"/>
                <a:ea typeface="SimSun" panose="02010600030101010101" pitchFamily="2" charset="-122"/>
              </a:rPr>
              <a:t>a DFS traversal of a given graph,</a:t>
            </a:r>
            <a:r>
              <a:rPr lang="en-US" sz="2400" dirty="0">
                <a:latin typeface="Times New Roman" panose="02020603050405020304" pitchFamily="18" charset="0"/>
                <a:ea typeface="SimSun" panose="02010600030101010101" pitchFamily="2" charset="-122"/>
              </a:rPr>
              <a:t>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with its edges classified by the DFS traversal into two disjoint classes:  </a:t>
            </a:r>
            <a:r>
              <a:rPr lang="en-US" sz="2400" dirty="0">
                <a:solidFill>
                  <a:srgbClr val="0000FF"/>
                </a:solidFill>
                <a:latin typeface="Times New Roman" panose="02020603050405020304" pitchFamily="18" charset="0"/>
                <a:ea typeface="SimSun" panose="02010600030101010101" pitchFamily="2" charset="-122"/>
              </a:rPr>
              <a:t>tree edges and back edges</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marL="800100" lvl="1" indent="-3429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(No other edge-types are possible for a DFS forest of an undirected graph.)</a:t>
            </a:r>
            <a:endParaRPr lang="en-US" sz="2400" dirty="0">
              <a:latin typeface="Courier New" panose="02070309020205020404" pitchFamily="49" charset="0"/>
              <a:ea typeface="SimSun" panose="02010600030101010101" pitchFamily="2" charset="-122"/>
            </a:endParaRPr>
          </a:p>
          <a:p>
            <a:pPr marL="1257300" lvl="2" indent="-3429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Tree edges </a:t>
            </a:r>
            <a:r>
              <a:rPr lang="en-US" sz="2400" dirty="0">
                <a:latin typeface="Times New Roman" panose="02020603050405020304" pitchFamily="18" charset="0"/>
                <a:ea typeface="SimSun" panose="02010600030101010101" pitchFamily="2" charset="-122"/>
              </a:rPr>
              <a:t>are edges used by the DFS traversal to reach unvisited vertices.</a:t>
            </a:r>
            <a:r>
              <a:rPr lang="en-US" sz="2400" dirty="0">
                <a:solidFill>
                  <a:srgbClr val="0000FF"/>
                </a:solidFill>
                <a:latin typeface="Times New Roman" panose="02020603050405020304" pitchFamily="18" charset="0"/>
                <a:ea typeface="SimSun" panose="02010600030101010101" pitchFamily="2" charset="-122"/>
              </a:rPr>
              <a:t> </a:t>
            </a:r>
          </a:p>
          <a:p>
            <a:pPr marL="1714500" lvl="3" indent="-3429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(u, v)  is a tree edge if  v was </a:t>
            </a:r>
            <a:r>
              <a:rPr lang="en-US" sz="2400" u="sng" dirty="0">
                <a:solidFill>
                  <a:srgbClr val="0000FF"/>
                </a:solidFill>
                <a:latin typeface="Times New Roman" panose="02020603050405020304" pitchFamily="18" charset="0"/>
                <a:ea typeface="SimSun" panose="02010600030101010101" pitchFamily="2" charset="-122"/>
              </a:rPr>
              <a:t>first</a:t>
            </a:r>
            <a:r>
              <a:rPr lang="en-US" sz="2400" dirty="0">
                <a:solidFill>
                  <a:srgbClr val="0000FF"/>
                </a:solidFill>
                <a:latin typeface="Times New Roman" panose="02020603050405020304" pitchFamily="18" charset="0"/>
                <a:ea typeface="SimSun" panose="02010600030101010101" pitchFamily="2" charset="-122"/>
              </a:rPr>
              <a:t> discovered (visited) by exploring edge  (u, v).</a:t>
            </a:r>
            <a:endParaRPr lang="en-US" sz="2400" dirty="0">
              <a:latin typeface="Courier New" panose="02070309020205020404" pitchFamily="49" charset="0"/>
              <a:ea typeface="SimSun" panose="02010600030101010101" pitchFamily="2" charset="-122"/>
            </a:endParaRPr>
          </a:p>
          <a:p>
            <a:pPr marL="1257300" lvl="2" indent="-342900">
              <a:lnSpc>
                <a:spcPct val="150000"/>
              </a:lnSpc>
              <a:buFont typeface="Arial" panose="020B0604020202020204" pitchFamily="34" charset="0"/>
              <a:buChar char="•"/>
              <a:tabLst>
                <a:tab pos="457200" algn="l"/>
              </a:tabLst>
            </a:pPr>
            <a:r>
              <a:rPr lang="en-US" sz="2400" dirty="0">
                <a:effectLst/>
                <a:latin typeface="Courier New" panose="02070309020205020404" pitchFamily="49" charset="0"/>
                <a:ea typeface="SimSun" panose="02010600030101010101" pitchFamily="2" charset="-122"/>
              </a:rPr>
              <a:t>…</a:t>
            </a:r>
          </a:p>
        </p:txBody>
      </p:sp>
      <p:pic>
        <p:nvPicPr>
          <p:cNvPr id="5" name="Picture 4" descr="Image result for smiley face images">
            <a:extLst>
              <a:ext uri="{FF2B5EF4-FFF2-40B4-BE49-F238E27FC236}">
                <a16:creationId xmlns:a16="http://schemas.microsoft.com/office/drawing/2014/main" id="{0B868A29-B0C6-48E4-96BA-7B5AF216BD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4" y="319795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BC32D9-6974-4D1E-A085-7CABAC62885E}"/>
              </a:ext>
            </a:extLst>
          </p:cNvPr>
          <p:cNvSpPr/>
          <p:nvPr/>
        </p:nvSpPr>
        <p:spPr>
          <a:xfrm>
            <a:off x="1410305" y="501557"/>
            <a:ext cx="4685695"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 - Forest</a:t>
            </a:r>
          </a:p>
        </p:txBody>
      </p:sp>
    </p:spTree>
    <p:extLst>
      <p:ext uri="{BB962C8B-B14F-4D97-AF65-F5344CB8AC3E}">
        <p14:creationId xmlns:p14="http://schemas.microsoft.com/office/powerpoint/2010/main" val="2447502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2327" y="1080264"/>
            <a:ext cx="9171424" cy="5293757"/>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A DFS forest is obtained as a by-product of </a:t>
            </a:r>
            <a:r>
              <a:rPr lang="en-US" sz="2400" dirty="0">
                <a:solidFill>
                  <a:srgbClr val="0000FF"/>
                </a:solidFill>
                <a:latin typeface="Times New Roman" panose="02020603050405020304" pitchFamily="18" charset="0"/>
                <a:ea typeface="SimSun" panose="02010600030101010101" pitchFamily="2" charset="-122"/>
              </a:rPr>
              <a:t>a DFS traversal of a given graph,</a:t>
            </a:r>
            <a:r>
              <a:rPr lang="en-US" sz="2400" dirty="0">
                <a:latin typeface="Times New Roman" panose="02020603050405020304" pitchFamily="18" charset="0"/>
                <a:ea typeface="SimSun" panose="02010600030101010101" pitchFamily="2" charset="-122"/>
              </a:rPr>
              <a:t>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with its edges classified by the DFS traversal into two disjoint classes:  </a:t>
            </a:r>
            <a:r>
              <a:rPr lang="en-US" sz="2400" dirty="0">
                <a:solidFill>
                  <a:srgbClr val="0000FF"/>
                </a:solidFill>
                <a:latin typeface="Times New Roman" panose="02020603050405020304" pitchFamily="18" charset="0"/>
                <a:ea typeface="SimSun" panose="02010600030101010101" pitchFamily="2" charset="-122"/>
              </a:rPr>
              <a:t>tree edges and back edges</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marL="1257300" lvl="2" indent="-342900">
              <a:spcAft>
                <a:spcPts val="12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a:t>
            </a:r>
          </a:p>
          <a:p>
            <a:pPr marL="1257300" lvl="2" indent="-3429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Back edges</a:t>
            </a:r>
            <a:r>
              <a:rPr lang="en-US" sz="2400" dirty="0">
                <a:latin typeface="Times New Roman" panose="02020603050405020304" pitchFamily="18" charset="0"/>
                <a:ea typeface="SimSun" panose="02010600030101010101" pitchFamily="2" charset="-122"/>
              </a:rPr>
              <a:t> connect vertices to previously visited ancestor vertices other than their immediate predecessors (i.e., their parents) in the traversal. </a:t>
            </a:r>
          </a:p>
          <a:p>
            <a:pPr marL="1714500" lvl="3" indent="-3429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[Or, Back edges are those edges  (u, v)  connecting a vertex u to an ancestor v in a depth-first forest tree.] </a:t>
            </a:r>
            <a:endParaRPr lang="en-US" sz="2400" dirty="0">
              <a:latin typeface="Courier New" panose="02070309020205020404" pitchFamily="49" charset="0"/>
              <a:ea typeface="SimSun" panose="02010600030101010101" pitchFamily="2" charset="-122"/>
            </a:endParaRPr>
          </a:p>
          <a:p>
            <a:pPr marL="1257300" lvl="2" indent="-342900">
              <a:spcAft>
                <a:spcPts val="1200"/>
              </a:spcAft>
              <a:buFont typeface="Arial" panose="020B0604020202020204" pitchFamily="34" charset="0"/>
              <a:buChar char="•"/>
              <a:tabLst>
                <a:tab pos="457200" algn="l"/>
              </a:tabLst>
            </a:pPr>
            <a:r>
              <a:rPr lang="en-US" sz="2400" dirty="0">
                <a:solidFill>
                  <a:srgbClr val="C00000"/>
                </a:solidFill>
                <a:latin typeface="Times New Roman" panose="02020603050405020304" pitchFamily="18" charset="0"/>
                <a:ea typeface="SimSun" panose="02010600030101010101" pitchFamily="2" charset="-122"/>
              </a:rPr>
              <a:t>Self-loops, which may occur in directed graphs, are considered to be back edges.</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52026B9B-FDF9-4BE0-9D9B-4A0497D74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843" y="2651685"/>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5E7853D-3287-4D6D-8810-CBC773E14E66}"/>
              </a:ext>
            </a:extLst>
          </p:cNvPr>
          <p:cNvSpPr/>
          <p:nvPr/>
        </p:nvSpPr>
        <p:spPr>
          <a:xfrm>
            <a:off x="1202344" y="352889"/>
            <a:ext cx="4685695"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 - Forest</a:t>
            </a:r>
          </a:p>
        </p:txBody>
      </p:sp>
    </p:spTree>
    <p:extLst>
      <p:ext uri="{BB962C8B-B14F-4D97-AF65-F5344CB8AC3E}">
        <p14:creationId xmlns:p14="http://schemas.microsoft.com/office/powerpoint/2010/main" val="3896044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383" y="933301"/>
            <a:ext cx="8663233" cy="5293757"/>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DFS yields two orderings of vertices:</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The order in which the vertices are reached for the first time</a:t>
            </a:r>
            <a:r>
              <a:rPr lang="en-US" sz="2400" dirty="0">
                <a:latin typeface="Times New Roman" panose="02020603050405020304" pitchFamily="18" charset="0"/>
                <a:ea typeface="SimSun" panose="02010600030101010101" pitchFamily="2" charset="-122"/>
              </a:rPr>
              <a:t> </a:t>
            </a:r>
            <a:r>
              <a:rPr lang="en-US" sz="2400" i="1" dirty="0">
                <a:latin typeface="Times New Roman" panose="02020603050405020304" pitchFamily="18" charset="0"/>
                <a:ea typeface="SimSun" panose="02010600030101010101" pitchFamily="2" charset="-122"/>
              </a:rPr>
              <a:t>(</a:t>
            </a:r>
            <a:r>
              <a:rPr lang="en-US" sz="2400" i="1" dirty="0">
                <a:solidFill>
                  <a:srgbClr val="0000FF"/>
                </a:solidFill>
                <a:latin typeface="Times New Roman" panose="02020603050405020304" pitchFamily="18" charset="0"/>
                <a:ea typeface="SimSun" panose="02010600030101010101" pitchFamily="2" charset="-122"/>
              </a:rPr>
              <a:t>pushed onto the stack</a:t>
            </a:r>
            <a:r>
              <a:rPr lang="en-US" sz="2400" dirty="0">
                <a:latin typeface="Times New Roman" panose="02020603050405020304" pitchFamily="18" charset="0"/>
                <a:ea typeface="SimSun" panose="02010600030101010101" pitchFamily="2" charset="-122"/>
              </a:rPr>
              <a:t>)  [when it is discovered]</a:t>
            </a:r>
            <a:endParaRPr lang="en-US" sz="2400" dirty="0">
              <a:latin typeface="Courier New" panose="02070309020205020404" pitchFamily="49" charset="0"/>
              <a:ea typeface="SimSun" panose="02010600030101010101" pitchFamily="2" charset="-122"/>
            </a:endParaRPr>
          </a:p>
          <a:p>
            <a:pPr marL="914400" lvl="1" indent="-457200">
              <a:spcAft>
                <a:spcPts val="6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The order in which the vertices become dead ends </a:t>
            </a:r>
            <a:r>
              <a:rPr lang="en-US" sz="2400" i="1" dirty="0">
                <a:solidFill>
                  <a:srgbClr val="0000FF"/>
                </a:solidFill>
                <a:latin typeface="Times New Roman" panose="02020603050405020304" pitchFamily="18" charset="0"/>
                <a:ea typeface="SimSun" panose="02010600030101010101" pitchFamily="2" charset="-122"/>
              </a:rPr>
              <a:t>(popped off the stack)</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[when it is finished]</a:t>
            </a:r>
            <a:r>
              <a:rPr lang="en-US" sz="2400" dirty="0">
                <a:solidFill>
                  <a:srgbClr val="0000FF"/>
                </a:solidFill>
                <a:latin typeface="Times New Roman" panose="02020603050405020304" pitchFamily="18" charset="0"/>
                <a:ea typeface="SimSun" panose="02010600030101010101" pitchFamily="2" charset="-122"/>
              </a:rPr>
              <a:t>.</a:t>
            </a:r>
            <a:endParaRPr lang="en-US" sz="2400" dirty="0">
              <a:solidFill>
                <a:srgbClr val="0000FF"/>
              </a:solidFill>
              <a:latin typeface="Courier New" panose="02070309020205020404" pitchFamily="49" charset="0"/>
              <a:ea typeface="SimSun" panose="02010600030101010101" pitchFamily="2" charset="-122"/>
            </a:endParaRPr>
          </a:p>
          <a:p>
            <a:pPr marL="914400" lvl="1" indent="-457200">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Example 3.8:  For the traversal of the given graph, we have:</a:t>
            </a:r>
            <a:endParaRPr lang="en-US" sz="2400" dirty="0">
              <a:latin typeface="Courier New" panose="02070309020205020404" pitchFamily="49" charset="0"/>
              <a:ea typeface="SimSun" panose="02010600030101010101" pitchFamily="2" charset="-122"/>
            </a:endParaRPr>
          </a:p>
          <a:p>
            <a:pPr lvl="2">
              <a:spcAft>
                <a:spcPts val="600"/>
              </a:spcAft>
            </a:pPr>
            <a:r>
              <a:rPr lang="en-US" sz="2400" dirty="0">
                <a:latin typeface="Courier New" panose="02070309020205020404" pitchFamily="49" charset="0"/>
                <a:ea typeface="SimSun" panose="02010600030101010101" pitchFamily="2" charset="-122"/>
              </a:rPr>
              <a:t>		</a:t>
            </a:r>
          </a:p>
          <a:p>
            <a:pPr lvl="2">
              <a:spcAft>
                <a:spcPts val="600"/>
              </a:spcAft>
            </a:pPr>
            <a:endParaRPr lang="en-US" sz="2400" dirty="0">
              <a:effectLst/>
              <a:latin typeface="Courier New" panose="02070309020205020404" pitchFamily="49" charset="0"/>
              <a:ea typeface="SimSun" panose="02010600030101010101" pitchFamily="2" charset="-122"/>
              <a:cs typeface="Times New Roman" panose="02020603050405020304" pitchFamily="18" charset="0"/>
            </a:endParaRPr>
          </a:p>
          <a:p>
            <a:pPr lvl="2">
              <a:spcAft>
                <a:spcPts val="600"/>
              </a:spcAft>
            </a:pPr>
            <a:endParaRPr lang="en-US" sz="2400" dirty="0">
              <a:latin typeface="Courier New" panose="02070309020205020404" pitchFamily="49" charset="0"/>
              <a:ea typeface="SimSun" panose="02010600030101010101" pitchFamily="2" charset="-122"/>
              <a:cs typeface="Times New Roman" panose="02020603050405020304" pitchFamily="18" charset="0"/>
            </a:endParaRPr>
          </a:p>
          <a:p>
            <a:pPr lvl="2">
              <a:spcAft>
                <a:spcPts val="600"/>
              </a:spcAft>
            </a:pPr>
            <a:endParaRPr lang="en-US" sz="2400" dirty="0">
              <a:effectLst/>
              <a:latin typeface="Courier New" panose="02070309020205020404" pitchFamily="49" charset="0"/>
              <a:ea typeface="SimSun" panose="02010600030101010101" pitchFamily="2" charset="-122"/>
              <a:cs typeface="Times New Roman" panose="02020603050405020304" pitchFamily="18" charset="0"/>
            </a:endParaRPr>
          </a:p>
          <a:p>
            <a:pPr lvl="2">
              <a:spcAft>
                <a:spcPts val="600"/>
              </a:spcAft>
            </a:pPr>
            <a:endParaRPr lang="en-US" sz="2400" dirty="0">
              <a:latin typeface="Courier New" panose="02070309020205020404" pitchFamily="49" charset="0"/>
              <a:ea typeface="SimSun" panose="02010600030101010101" pitchFamily="2" charset="-122"/>
              <a:cs typeface="Times New Roman" panose="02020603050405020304" pitchFamily="18" charset="0"/>
            </a:endParaRPr>
          </a:p>
          <a:p>
            <a:pPr lvl="2">
              <a:spcAft>
                <a:spcPts val="600"/>
              </a:spcAft>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09821B61-D6FD-43F0-9EC3-D30447F091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2">
            <a:extLst>
              <a:ext uri="{FF2B5EF4-FFF2-40B4-BE49-F238E27FC236}">
                <a16:creationId xmlns:a16="http://schemas.microsoft.com/office/drawing/2014/main" id="{6A5DE5A0-ACB5-4792-826F-364F33B6B711}"/>
              </a:ext>
            </a:extLst>
          </p:cNvPr>
          <p:cNvGraphicFramePr>
            <a:graphicFrameLocks noGrp="1"/>
          </p:cNvGraphicFramePr>
          <p:nvPr>
            <p:extLst>
              <p:ext uri="{D42A27DB-BD31-4B8C-83A1-F6EECF244321}">
                <p14:modId xmlns:p14="http://schemas.microsoft.com/office/powerpoint/2010/main" val="362788159"/>
              </p:ext>
            </p:extLst>
          </p:nvPr>
        </p:nvGraphicFramePr>
        <p:xfrm>
          <a:off x="4529335" y="3895650"/>
          <a:ext cx="2582665" cy="2743200"/>
        </p:xfrm>
        <a:graphic>
          <a:graphicData uri="http://schemas.openxmlformats.org/drawingml/2006/table">
            <a:tbl>
              <a:tblPr firstRow="1" bandRow="1">
                <a:tableStyleId>{5C22544A-7EE6-4342-B048-85BDC9FD1C3A}</a:tableStyleId>
              </a:tblPr>
              <a:tblGrid>
                <a:gridCol w="878643">
                  <a:extLst>
                    <a:ext uri="{9D8B030D-6E8A-4147-A177-3AD203B41FA5}">
                      <a16:colId xmlns:a16="http://schemas.microsoft.com/office/drawing/2014/main" val="2011159535"/>
                    </a:ext>
                  </a:extLst>
                </a:gridCol>
                <a:gridCol w="878643">
                  <a:extLst>
                    <a:ext uri="{9D8B030D-6E8A-4147-A177-3AD203B41FA5}">
                      <a16:colId xmlns:a16="http://schemas.microsoft.com/office/drawing/2014/main" val="2019856844"/>
                    </a:ext>
                  </a:extLst>
                </a:gridCol>
                <a:gridCol w="825379">
                  <a:extLst>
                    <a:ext uri="{9D8B030D-6E8A-4147-A177-3AD203B41FA5}">
                      <a16:colId xmlns:a16="http://schemas.microsoft.com/office/drawing/2014/main" val="3484214843"/>
                    </a:ext>
                  </a:extLst>
                </a:gridCol>
              </a:tblGrid>
              <a:tr h="36881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3368279"/>
                  </a:ext>
                </a:extLst>
              </a:tr>
              <a:tr h="36881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e</a:t>
                      </a:r>
                      <a:r>
                        <a:rPr lang="en-US" sz="2400" b="1" baseline="-25000" dirty="0">
                          <a:effectLst/>
                          <a:latin typeface="Times New Roman" panose="02020603050405020304" pitchFamily="18" charset="0"/>
                          <a:ea typeface="SimSun" panose="02010600030101010101" pitchFamily="2" charset="-122"/>
                        </a:rPr>
                        <a:t>6, 2</a:t>
                      </a:r>
                      <a:endParaRPr lang="en-US" sz="24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5995483"/>
                  </a:ext>
                </a:extLst>
              </a:tr>
              <a:tr h="36881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b</a:t>
                      </a:r>
                      <a:r>
                        <a:rPr lang="en-US" sz="2400" b="1" baseline="-25000" dirty="0">
                          <a:effectLst/>
                          <a:latin typeface="Times New Roman" panose="02020603050405020304" pitchFamily="18" charset="0"/>
                          <a:ea typeface="SimSun" panose="02010600030101010101" pitchFamily="2" charset="-122"/>
                        </a:rPr>
                        <a:t>5, 3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j</a:t>
                      </a:r>
                      <a:r>
                        <a:rPr lang="en-US" sz="2400" b="1" baseline="-25000" dirty="0">
                          <a:effectLst/>
                          <a:latin typeface="Times New Roman" panose="02020603050405020304" pitchFamily="18" charset="0"/>
                          <a:ea typeface="SimSun" panose="02010600030101010101" pitchFamily="2" charset="-122"/>
                        </a:rPr>
                        <a:t>10, 7</a:t>
                      </a:r>
                      <a:endParaRPr lang="en-US" sz="24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504498"/>
                  </a:ext>
                </a:extLst>
              </a:tr>
              <a:tr h="368810">
                <a:tc>
                  <a:txBody>
                    <a:bodyPr/>
                    <a:lstStyle/>
                    <a:p>
                      <a:r>
                        <a:rPr lang="en-US" sz="2400" b="1" dirty="0">
                          <a:effectLst/>
                          <a:latin typeface="Times New Roman" panose="02020603050405020304" pitchFamily="18" charset="0"/>
                          <a:ea typeface="SimSun" panose="02010600030101010101" pitchFamily="2" charset="-122"/>
                        </a:rPr>
                        <a:t>d</a:t>
                      </a:r>
                      <a:r>
                        <a:rPr lang="en-US" sz="2400" b="1" baseline="-25000" dirty="0">
                          <a:effectLst/>
                          <a:latin typeface="Times New Roman" panose="02020603050405020304" pitchFamily="18" charset="0"/>
                          <a:ea typeface="SimSun" panose="02010600030101010101" pitchFamily="2" charset="-122"/>
                        </a:rPr>
                        <a:t>3, 1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f</a:t>
                      </a:r>
                      <a:r>
                        <a:rPr lang="en-US" sz="2400" b="1" baseline="-25000" dirty="0">
                          <a:effectLst/>
                          <a:latin typeface="Times New Roman" panose="02020603050405020304" pitchFamily="18" charset="0"/>
                          <a:ea typeface="SimSun" panose="02010600030101010101" pitchFamily="2" charset="-122"/>
                        </a:rPr>
                        <a:t>4, 4</a:t>
                      </a:r>
                      <a:r>
                        <a:rPr lang="en-US" sz="2400" b="1" dirty="0">
                          <a:effectLst/>
                          <a:latin typeface="Times New Roman" panose="02020603050405020304" pitchFamily="18" charset="0"/>
                          <a:ea typeface="SimSun" panose="02010600030101010101" pitchFamily="2" charset="-122"/>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i</a:t>
                      </a:r>
                      <a:r>
                        <a:rPr lang="en-US" sz="2400" b="1" baseline="-25000" dirty="0">
                          <a:effectLst/>
                          <a:latin typeface="Times New Roman" panose="02020603050405020304" pitchFamily="18" charset="0"/>
                          <a:ea typeface="SimSun" panose="02010600030101010101" pitchFamily="2" charset="-122"/>
                        </a:rPr>
                        <a:t>9, 8</a:t>
                      </a:r>
                      <a:r>
                        <a:rPr lang="en-US" sz="2400" b="1" dirty="0">
                          <a:effectLst/>
                          <a:latin typeface="Times New Roman" panose="02020603050405020304" pitchFamily="18" charset="0"/>
                          <a:ea typeface="SimSun" panose="02010600030101010101" pitchFamily="2" charset="-122"/>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6748868"/>
                  </a:ext>
                </a:extLst>
              </a:tr>
              <a:tr h="368810">
                <a:tc>
                  <a:txBody>
                    <a:bodyPr/>
                    <a:lstStyle/>
                    <a:p>
                      <a:r>
                        <a:rPr lang="en-US" sz="2400" b="1" dirty="0">
                          <a:effectLst/>
                          <a:latin typeface="Times New Roman" panose="02020603050405020304" pitchFamily="18" charset="0"/>
                          <a:ea typeface="SimSun" panose="02010600030101010101" pitchFamily="2" charset="-122"/>
                        </a:rPr>
                        <a:t>c</a:t>
                      </a:r>
                      <a:r>
                        <a:rPr lang="en-US" sz="2400" b="1" baseline="-25000" dirty="0">
                          <a:effectLst/>
                          <a:latin typeface="Times New Roman" panose="02020603050405020304" pitchFamily="18" charset="0"/>
                          <a:ea typeface="SimSun" panose="02010600030101010101" pitchFamily="2" charset="-122"/>
                        </a:rPr>
                        <a:t>2, 5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c</a:t>
                      </a:r>
                      <a:r>
                        <a:rPr lang="en-US" sz="2400" b="1" baseline="-25000" dirty="0">
                          <a:effectLst/>
                          <a:latin typeface="Times New Roman" panose="02020603050405020304" pitchFamily="18" charset="0"/>
                          <a:ea typeface="SimSun" panose="02010600030101010101" pitchFamily="2" charset="-122"/>
                        </a:rPr>
                        <a:t>2, 5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h</a:t>
                      </a:r>
                      <a:r>
                        <a:rPr lang="en-US" sz="2400" b="1" baseline="-25000" dirty="0">
                          <a:effectLst/>
                          <a:latin typeface="Times New Roman" panose="02020603050405020304" pitchFamily="18" charset="0"/>
                          <a:ea typeface="SimSun" panose="02010600030101010101" pitchFamily="2" charset="-122"/>
                        </a:rPr>
                        <a:t>8, 9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22337"/>
                  </a:ext>
                </a:extLst>
              </a:tr>
              <a:tr h="368810">
                <a:tc>
                  <a:txBody>
                    <a:bodyPr/>
                    <a:lstStyle/>
                    <a:p>
                      <a:r>
                        <a:rPr lang="en-US" sz="2400" b="1" dirty="0">
                          <a:effectLst/>
                          <a:latin typeface="Times New Roman" panose="02020603050405020304" pitchFamily="18" charset="0"/>
                          <a:ea typeface="SimSun" panose="02010600030101010101" pitchFamily="2" charset="-122"/>
                        </a:rPr>
                        <a:t>a</a:t>
                      </a:r>
                      <a:r>
                        <a:rPr lang="en-US" sz="2400" b="1" baseline="-25000" dirty="0">
                          <a:effectLst/>
                          <a:latin typeface="Times New Roman" panose="02020603050405020304" pitchFamily="18" charset="0"/>
                          <a:ea typeface="SimSun" panose="02010600030101010101" pitchFamily="2" charset="-122"/>
                        </a:rPr>
                        <a:t>1, 6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a</a:t>
                      </a:r>
                      <a:r>
                        <a:rPr lang="en-US" sz="2400" b="1" baseline="-25000" dirty="0">
                          <a:effectLst/>
                          <a:latin typeface="Times New Roman" panose="02020603050405020304" pitchFamily="18" charset="0"/>
                          <a:ea typeface="SimSun" panose="02010600030101010101" pitchFamily="2" charset="-122"/>
                        </a:rPr>
                        <a:t>1, 6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g</a:t>
                      </a:r>
                      <a:r>
                        <a:rPr lang="en-US" sz="2400" b="1" baseline="-25000" dirty="0">
                          <a:effectLst/>
                          <a:latin typeface="Times New Roman" panose="02020603050405020304" pitchFamily="18" charset="0"/>
                          <a:ea typeface="SimSun" panose="02010600030101010101" pitchFamily="2" charset="-122"/>
                        </a:rPr>
                        <a:t>7, 10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11720"/>
                  </a:ext>
                </a:extLst>
              </a:tr>
            </a:tbl>
          </a:graphicData>
        </a:graphic>
      </p:graphicFrame>
      <p:sp>
        <p:nvSpPr>
          <p:cNvPr id="5" name="Rectangle 4">
            <a:extLst>
              <a:ext uri="{FF2B5EF4-FFF2-40B4-BE49-F238E27FC236}">
                <a16:creationId xmlns:a16="http://schemas.microsoft.com/office/drawing/2014/main" id="{13CBAE98-94D5-4190-8D67-39FFFAB9C421}"/>
              </a:ext>
            </a:extLst>
          </p:cNvPr>
          <p:cNvSpPr/>
          <p:nvPr/>
        </p:nvSpPr>
        <p:spPr>
          <a:xfrm>
            <a:off x="1634756" y="178607"/>
            <a:ext cx="3509900"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571786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383" y="933301"/>
            <a:ext cx="8663233" cy="592469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DFS yields two orderings of vertices:</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marL="342900" marR="0" lvl="0" indent="-342900">
              <a:spcBef>
                <a:spcPts val="0"/>
              </a:spcBef>
              <a:spcAft>
                <a:spcPts val="12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The order in which the vertices are reached for the first time</a:t>
            </a:r>
            <a:r>
              <a:rPr lang="en-US" sz="2400" dirty="0">
                <a:latin typeface="Times New Roman" panose="02020603050405020304" pitchFamily="18" charset="0"/>
                <a:ea typeface="SimSun" panose="02010600030101010101" pitchFamily="2" charset="-122"/>
              </a:rPr>
              <a:t> </a:t>
            </a:r>
            <a:r>
              <a:rPr lang="en-US" sz="2400" i="1" dirty="0">
                <a:latin typeface="Times New Roman" panose="02020603050405020304" pitchFamily="18" charset="0"/>
                <a:ea typeface="SimSun" panose="02010600030101010101" pitchFamily="2" charset="-122"/>
              </a:rPr>
              <a:t>(</a:t>
            </a:r>
            <a:r>
              <a:rPr lang="en-US" sz="2400" i="1" dirty="0">
                <a:solidFill>
                  <a:srgbClr val="0000FF"/>
                </a:solidFill>
                <a:latin typeface="Times New Roman" panose="02020603050405020304" pitchFamily="18" charset="0"/>
                <a:ea typeface="SimSun" panose="02010600030101010101" pitchFamily="2" charset="-122"/>
              </a:rPr>
              <a:t>pushed onto the stack</a:t>
            </a:r>
            <a:r>
              <a:rPr lang="en-US" sz="2400" dirty="0">
                <a:latin typeface="Times New Roman" panose="02020603050405020304" pitchFamily="18" charset="0"/>
                <a:ea typeface="SimSun" panose="02010600030101010101" pitchFamily="2" charset="-122"/>
              </a:rPr>
              <a:t>)  [when it is discovered]</a:t>
            </a:r>
            <a:endParaRPr lang="en-US" sz="2400" dirty="0">
              <a:latin typeface="Courier New" panose="02070309020205020404" pitchFamily="49" charset="0"/>
              <a:ea typeface="SimSun" panose="02010600030101010101" pitchFamily="2" charset="-122"/>
            </a:endParaRPr>
          </a:p>
          <a:p>
            <a:pPr marL="800100" marR="0" lvl="1" indent="-342900">
              <a:spcAft>
                <a:spcPts val="1200"/>
              </a:spcAft>
              <a:buFont typeface="Arial" panose="020B0604020202020204" pitchFamily="34" charset="0"/>
              <a:buChar char="•"/>
              <a:tabLst>
                <a:tab pos="9144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For example:   a, c, d,  f,  b, e,  g,  h,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j   is the order in which these vertices are first reached for the first time. </a:t>
            </a:r>
            <a:r>
              <a:rPr lang="en-US" sz="2400" dirty="0">
                <a:latin typeface="Times New Roman" panose="02020603050405020304" pitchFamily="18" charset="0"/>
                <a:ea typeface="SimSun" panose="02010600030101010101" pitchFamily="2" charset="-122"/>
                <a:cs typeface="Times New Roman" panose="02020603050405020304" pitchFamily="18" charset="0"/>
              </a:rPr>
              <a:t>[we could assigned a discovery time  d[u]  for each of these  u]. </a:t>
            </a:r>
          </a:p>
          <a:p>
            <a:pPr marR="0" lvl="1">
              <a:spcAft>
                <a:spcPts val="1200"/>
              </a:spcAft>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Example 3.8:  For the traversal of the given graph, we have:</a:t>
            </a:r>
            <a:endParaRPr lang="en-US" sz="2400" dirty="0">
              <a:latin typeface="Courier New" panose="02070309020205020404" pitchFamily="49" charset="0"/>
              <a:ea typeface="SimSun" panose="02010600030101010101" pitchFamily="2" charset="-122"/>
            </a:endParaRPr>
          </a:p>
          <a:p>
            <a:pPr lvl="2">
              <a:spcAft>
                <a:spcPts val="600"/>
              </a:spcAft>
            </a:pPr>
            <a:r>
              <a:rPr lang="en-US" sz="2400" dirty="0">
                <a:latin typeface="Courier New" panose="02070309020205020404" pitchFamily="49" charset="0"/>
                <a:ea typeface="SimSun" panose="02010600030101010101" pitchFamily="2" charset="-122"/>
              </a:rPr>
              <a:t>		</a:t>
            </a:r>
          </a:p>
          <a:p>
            <a:pPr lvl="2">
              <a:spcAft>
                <a:spcPts val="600"/>
              </a:spcAft>
            </a:pPr>
            <a:endParaRPr lang="en-US" sz="2400" dirty="0">
              <a:effectLst/>
              <a:latin typeface="Courier New" panose="02070309020205020404" pitchFamily="49" charset="0"/>
              <a:ea typeface="SimSun" panose="02010600030101010101" pitchFamily="2" charset="-122"/>
              <a:cs typeface="Times New Roman" panose="02020603050405020304" pitchFamily="18" charset="0"/>
            </a:endParaRPr>
          </a:p>
          <a:p>
            <a:pPr lvl="2">
              <a:spcAft>
                <a:spcPts val="600"/>
              </a:spcAft>
            </a:pPr>
            <a:endParaRPr lang="en-US" sz="2400" dirty="0">
              <a:latin typeface="Courier New" panose="02070309020205020404" pitchFamily="49" charset="0"/>
              <a:ea typeface="SimSun" panose="02010600030101010101" pitchFamily="2" charset="-122"/>
              <a:cs typeface="Times New Roman" panose="02020603050405020304" pitchFamily="18" charset="0"/>
            </a:endParaRPr>
          </a:p>
          <a:p>
            <a:pPr lvl="2">
              <a:spcAft>
                <a:spcPts val="600"/>
              </a:spcAft>
            </a:pPr>
            <a:endParaRPr lang="en-US" sz="2400" dirty="0">
              <a:effectLst/>
              <a:latin typeface="Courier New" panose="02070309020205020404" pitchFamily="49" charset="0"/>
              <a:ea typeface="SimSun" panose="02010600030101010101" pitchFamily="2" charset="-122"/>
              <a:cs typeface="Times New Roman" panose="02020603050405020304" pitchFamily="18" charset="0"/>
            </a:endParaRPr>
          </a:p>
          <a:p>
            <a:pPr lvl="2">
              <a:spcAft>
                <a:spcPts val="600"/>
              </a:spcAft>
            </a:pPr>
            <a:endParaRPr lang="en-US" sz="2400" dirty="0">
              <a:latin typeface="Courier New" panose="02070309020205020404" pitchFamily="49" charset="0"/>
              <a:ea typeface="SimSun" panose="02010600030101010101" pitchFamily="2" charset="-122"/>
              <a:cs typeface="Times New Roman" panose="02020603050405020304" pitchFamily="18" charset="0"/>
            </a:endParaRPr>
          </a:p>
          <a:p>
            <a:pPr lvl="2">
              <a:spcAft>
                <a:spcPts val="600"/>
              </a:spcAft>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09821B61-D6FD-43F0-9EC3-D30447F091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2">
            <a:extLst>
              <a:ext uri="{FF2B5EF4-FFF2-40B4-BE49-F238E27FC236}">
                <a16:creationId xmlns:a16="http://schemas.microsoft.com/office/drawing/2014/main" id="{6A5DE5A0-ACB5-4792-826F-364F33B6B711}"/>
              </a:ext>
            </a:extLst>
          </p:cNvPr>
          <p:cNvGraphicFramePr>
            <a:graphicFrameLocks noGrp="1"/>
          </p:cNvGraphicFramePr>
          <p:nvPr/>
        </p:nvGraphicFramePr>
        <p:xfrm>
          <a:off x="4529335" y="3895650"/>
          <a:ext cx="2582665" cy="2743200"/>
        </p:xfrm>
        <a:graphic>
          <a:graphicData uri="http://schemas.openxmlformats.org/drawingml/2006/table">
            <a:tbl>
              <a:tblPr firstRow="1" bandRow="1">
                <a:tableStyleId>{5C22544A-7EE6-4342-B048-85BDC9FD1C3A}</a:tableStyleId>
              </a:tblPr>
              <a:tblGrid>
                <a:gridCol w="878643">
                  <a:extLst>
                    <a:ext uri="{9D8B030D-6E8A-4147-A177-3AD203B41FA5}">
                      <a16:colId xmlns:a16="http://schemas.microsoft.com/office/drawing/2014/main" val="2011159535"/>
                    </a:ext>
                  </a:extLst>
                </a:gridCol>
                <a:gridCol w="878643">
                  <a:extLst>
                    <a:ext uri="{9D8B030D-6E8A-4147-A177-3AD203B41FA5}">
                      <a16:colId xmlns:a16="http://schemas.microsoft.com/office/drawing/2014/main" val="2019856844"/>
                    </a:ext>
                  </a:extLst>
                </a:gridCol>
                <a:gridCol w="825379">
                  <a:extLst>
                    <a:ext uri="{9D8B030D-6E8A-4147-A177-3AD203B41FA5}">
                      <a16:colId xmlns:a16="http://schemas.microsoft.com/office/drawing/2014/main" val="3484214843"/>
                    </a:ext>
                  </a:extLst>
                </a:gridCol>
              </a:tblGrid>
              <a:tr h="36881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3368279"/>
                  </a:ext>
                </a:extLst>
              </a:tr>
              <a:tr h="36881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e</a:t>
                      </a:r>
                      <a:r>
                        <a:rPr lang="en-US" sz="2400" b="1" baseline="-25000" dirty="0">
                          <a:effectLst/>
                          <a:latin typeface="Times New Roman" panose="02020603050405020304" pitchFamily="18" charset="0"/>
                          <a:ea typeface="SimSun" panose="02010600030101010101" pitchFamily="2" charset="-122"/>
                        </a:rPr>
                        <a:t>6, 2</a:t>
                      </a:r>
                      <a:endParaRPr lang="en-US" sz="24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5995483"/>
                  </a:ext>
                </a:extLst>
              </a:tr>
              <a:tr h="36881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b</a:t>
                      </a:r>
                      <a:r>
                        <a:rPr lang="en-US" sz="2400" b="1" baseline="-25000" dirty="0">
                          <a:effectLst/>
                          <a:latin typeface="Times New Roman" panose="02020603050405020304" pitchFamily="18" charset="0"/>
                          <a:ea typeface="SimSun" panose="02010600030101010101" pitchFamily="2" charset="-122"/>
                        </a:rPr>
                        <a:t>5, 3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j</a:t>
                      </a:r>
                      <a:r>
                        <a:rPr lang="en-US" sz="2400" b="1" baseline="-25000" dirty="0">
                          <a:effectLst/>
                          <a:latin typeface="Times New Roman" panose="02020603050405020304" pitchFamily="18" charset="0"/>
                          <a:ea typeface="SimSun" panose="02010600030101010101" pitchFamily="2" charset="-122"/>
                        </a:rPr>
                        <a:t>10, 7</a:t>
                      </a:r>
                      <a:endParaRPr lang="en-US" sz="24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504498"/>
                  </a:ext>
                </a:extLst>
              </a:tr>
              <a:tr h="368810">
                <a:tc>
                  <a:txBody>
                    <a:bodyPr/>
                    <a:lstStyle/>
                    <a:p>
                      <a:r>
                        <a:rPr lang="en-US" sz="2400" b="1" dirty="0">
                          <a:effectLst/>
                          <a:latin typeface="Times New Roman" panose="02020603050405020304" pitchFamily="18" charset="0"/>
                          <a:ea typeface="SimSun" panose="02010600030101010101" pitchFamily="2" charset="-122"/>
                        </a:rPr>
                        <a:t>d</a:t>
                      </a:r>
                      <a:r>
                        <a:rPr lang="en-US" sz="2400" b="1" baseline="-25000" dirty="0">
                          <a:effectLst/>
                          <a:latin typeface="Times New Roman" panose="02020603050405020304" pitchFamily="18" charset="0"/>
                          <a:ea typeface="SimSun" panose="02010600030101010101" pitchFamily="2" charset="-122"/>
                        </a:rPr>
                        <a:t>3, 1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f</a:t>
                      </a:r>
                      <a:r>
                        <a:rPr lang="en-US" sz="2400" b="1" baseline="-25000" dirty="0">
                          <a:effectLst/>
                          <a:latin typeface="Times New Roman" panose="02020603050405020304" pitchFamily="18" charset="0"/>
                          <a:ea typeface="SimSun" panose="02010600030101010101" pitchFamily="2" charset="-122"/>
                        </a:rPr>
                        <a:t>4, 4</a:t>
                      </a:r>
                      <a:r>
                        <a:rPr lang="en-US" sz="2400" b="1" dirty="0">
                          <a:effectLst/>
                          <a:latin typeface="Times New Roman" panose="02020603050405020304" pitchFamily="18" charset="0"/>
                          <a:ea typeface="SimSun" panose="02010600030101010101" pitchFamily="2" charset="-122"/>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i</a:t>
                      </a:r>
                      <a:r>
                        <a:rPr lang="en-US" sz="2400" b="1" baseline="-25000" dirty="0">
                          <a:effectLst/>
                          <a:latin typeface="Times New Roman" panose="02020603050405020304" pitchFamily="18" charset="0"/>
                          <a:ea typeface="SimSun" panose="02010600030101010101" pitchFamily="2" charset="-122"/>
                        </a:rPr>
                        <a:t>9, 8</a:t>
                      </a:r>
                      <a:r>
                        <a:rPr lang="en-US" sz="2400" b="1" dirty="0">
                          <a:effectLst/>
                          <a:latin typeface="Times New Roman" panose="02020603050405020304" pitchFamily="18" charset="0"/>
                          <a:ea typeface="SimSun" panose="02010600030101010101" pitchFamily="2" charset="-122"/>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6748868"/>
                  </a:ext>
                </a:extLst>
              </a:tr>
              <a:tr h="368810">
                <a:tc>
                  <a:txBody>
                    <a:bodyPr/>
                    <a:lstStyle/>
                    <a:p>
                      <a:r>
                        <a:rPr lang="en-US" sz="2400" b="1" dirty="0">
                          <a:effectLst/>
                          <a:latin typeface="Times New Roman" panose="02020603050405020304" pitchFamily="18" charset="0"/>
                          <a:ea typeface="SimSun" panose="02010600030101010101" pitchFamily="2" charset="-122"/>
                        </a:rPr>
                        <a:t>c</a:t>
                      </a:r>
                      <a:r>
                        <a:rPr lang="en-US" sz="2400" b="1" baseline="-25000" dirty="0">
                          <a:effectLst/>
                          <a:latin typeface="Times New Roman" panose="02020603050405020304" pitchFamily="18" charset="0"/>
                          <a:ea typeface="SimSun" panose="02010600030101010101" pitchFamily="2" charset="-122"/>
                        </a:rPr>
                        <a:t>2, 5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c</a:t>
                      </a:r>
                      <a:r>
                        <a:rPr lang="en-US" sz="2400" b="1" baseline="-25000" dirty="0">
                          <a:effectLst/>
                          <a:latin typeface="Times New Roman" panose="02020603050405020304" pitchFamily="18" charset="0"/>
                          <a:ea typeface="SimSun" panose="02010600030101010101" pitchFamily="2" charset="-122"/>
                        </a:rPr>
                        <a:t>2, 5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h</a:t>
                      </a:r>
                      <a:r>
                        <a:rPr lang="en-US" sz="2400" b="1" baseline="-25000" dirty="0">
                          <a:effectLst/>
                          <a:latin typeface="Times New Roman" panose="02020603050405020304" pitchFamily="18" charset="0"/>
                          <a:ea typeface="SimSun" panose="02010600030101010101" pitchFamily="2" charset="-122"/>
                        </a:rPr>
                        <a:t>8, 9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22337"/>
                  </a:ext>
                </a:extLst>
              </a:tr>
              <a:tr h="368810">
                <a:tc>
                  <a:txBody>
                    <a:bodyPr/>
                    <a:lstStyle/>
                    <a:p>
                      <a:r>
                        <a:rPr lang="en-US" sz="2400" b="1" dirty="0">
                          <a:effectLst/>
                          <a:latin typeface="Times New Roman" panose="02020603050405020304" pitchFamily="18" charset="0"/>
                          <a:ea typeface="SimSun" panose="02010600030101010101" pitchFamily="2" charset="-122"/>
                        </a:rPr>
                        <a:t>a</a:t>
                      </a:r>
                      <a:r>
                        <a:rPr lang="en-US" sz="2400" b="1" baseline="-25000" dirty="0">
                          <a:effectLst/>
                          <a:latin typeface="Times New Roman" panose="02020603050405020304" pitchFamily="18" charset="0"/>
                          <a:ea typeface="SimSun" panose="02010600030101010101" pitchFamily="2" charset="-122"/>
                        </a:rPr>
                        <a:t>1, 6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a</a:t>
                      </a:r>
                      <a:r>
                        <a:rPr lang="en-US" sz="2400" b="1" baseline="-25000" dirty="0">
                          <a:effectLst/>
                          <a:latin typeface="Times New Roman" panose="02020603050405020304" pitchFamily="18" charset="0"/>
                          <a:ea typeface="SimSun" panose="02010600030101010101" pitchFamily="2" charset="-122"/>
                        </a:rPr>
                        <a:t>1, 6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g</a:t>
                      </a:r>
                      <a:r>
                        <a:rPr lang="en-US" sz="2400" b="1" baseline="-25000" dirty="0">
                          <a:effectLst/>
                          <a:latin typeface="Times New Roman" panose="02020603050405020304" pitchFamily="18" charset="0"/>
                          <a:ea typeface="SimSun" panose="02010600030101010101" pitchFamily="2" charset="-122"/>
                        </a:rPr>
                        <a:t>7, 10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11720"/>
                  </a:ext>
                </a:extLst>
              </a:tr>
            </a:tbl>
          </a:graphicData>
        </a:graphic>
      </p:graphicFrame>
      <p:sp>
        <p:nvSpPr>
          <p:cNvPr id="5" name="Rectangle 4">
            <a:extLst>
              <a:ext uri="{FF2B5EF4-FFF2-40B4-BE49-F238E27FC236}">
                <a16:creationId xmlns:a16="http://schemas.microsoft.com/office/drawing/2014/main" id="{13CBAE98-94D5-4190-8D67-39FFFAB9C421}"/>
              </a:ext>
            </a:extLst>
          </p:cNvPr>
          <p:cNvSpPr/>
          <p:nvPr/>
        </p:nvSpPr>
        <p:spPr>
          <a:xfrm>
            <a:off x="1634756" y="178607"/>
            <a:ext cx="3380590"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3239898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1137" y="969901"/>
            <a:ext cx="9282354" cy="5139869"/>
          </a:xfrm>
          <a:prstGeom prst="rect">
            <a:avLst/>
          </a:prstGeom>
        </p:spPr>
        <p:txBody>
          <a:bodyPr wrap="square">
            <a:spAutoFit/>
          </a:bodyPr>
          <a:lstStyle/>
          <a:p>
            <a:pPr marL="461963" marR="0" lvl="0" indent="-461963">
              <a:spcBef>
                <a:spcPts val="0"/>
              </a:spcBef>
              <a:spcAft>
                <a:spcPts val="6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The order in which the vertices become dead ends </a:t>
            </a:r>
            <a:r>
              <a:rPr lang="en-US" sz="2400" i="1" dirty="0">
                <a:solidFill>
                  <a:srgbClr val="0000FF"/>
                </a:solidFill>
                <a:latin typeface="Times New Roman" panose="02020603050405020304" pitchFamily="18" charset="0"/>
                <a:ea typeface="SimSun" panose="02010600030101010101" pitchFamily="2" charset="-122"/>
              </a:rPr>
              <a:t>(popped off the stack)</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[when it is finished]</a:t>
            </a:r>
            <a:r>
              <a:rPr lang="en-US" sz="2400" dirty="0">
                <a:solidFill>
                  <a:srgbClr val="0000FF"/>
                </a:solidFill>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marL="914400" marR="0" lvl="1" indent="-457200">
              <a:spcBef>
                <a:spcPts val="0"/>
              </a:spcBef>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For example: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d,  e,  b,  f,  c,  a,  j,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h,  g  </a:t>
            </a:r>
            <a:r>
              <a:rPr lang="en-US" sz="2400" dirty="0">
                <a:latin typeface="Times New Roman" panose="02020603050405020304" pitchFamily="18" charset="0"/>
                <a:ea typeface="SimSun" panose="02010600030101010101" pitchFamily="2" charset="-122"/>
                <a:cs typeface="Times New Roman" panose="02020603050405020304" pitchFamily="18" charset="0"/>
              </a:rPr>
              <a:t>is the order in which these vertices, in turn, become dead ends.</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[assigned a finishing time f[u] for each of these vertices, says, u]</a:t>
            </a:r>
          </a:p>
          <a:p>
            <a:pPr>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Example 3.8:  For the traversal of the given graph, we have:</a:t>
            </a:r>
            <a:endParaRPr lang="en-US" sz="2400" dirty="0">
              <a:latin typeface="Courier New" panose="02070309020205020404" pitchFamily="49" charset="0"/>
              <a:ea typeface="SimSun" panose="02010600030101010101" pitchFamily="2" charset="-122"/>
            </a:endParaRPr>
          </a:p>
          <a:p>
            <a:pPr lvl="2">
              <a:spcAft>
                <a:spcPts val="600"/>
              </a:spcAft>
            </a:pPr>
            <a:r>
              <a:rPr lang="en-US" sz="2400" dirty="0">
                <a:latin typeface="Courier New" panose="02070309020205020404" pitchFamily="49" charset="0"/>
                <a:ea typeface="SimSun" panose="02010600030101010101" pitchFamily="2" charset="-122"/>
              </a:rPr>
              <a:t>	</a:t>
            </a:r>
          </a:p>
          <a:p>
            <a:pPr lvl="2">
              <a:spcAft>
                <a:spcPts val="600"/>
              </a:spcAft>
            </a:pPr>
            <a:endParaRPr lang="en-US" sz="2400" dirty="0">
              <a:latin typeface="Courier New" panose="02070309020205020404" pitchFamily="49" charset="0"/>
              <a:ea typeface="SimSun" panose="02010600030101010101" pitchFamily="2" charset="-122"/>
            </a:endParaRPr>
          </a:p>
          <a:p>
            <a:pPr lvl="2">
              <a:spcAft>
                <a:spcPts val="600"/>
              </a:spcAft>
            </a:pPr>
            <a:endParaRPr lang="en-US" sz="2400" dirty="0">
              <a:latin typeface="Courier New" panose="02070309020205020404" pitchFamily="49" charset="0"/>
              <a:ea typeface="SimSun" panose="02010600030101010101" pitchFamily="2" charset="-122"/>
            </a:endParaRPr>
          </a:p>
          <a:p>
            <a:pPr lvl="2">
              <a:spcAft>
                <a:spcPts val="600"/>
              </a:spcAft>
            </a:pPr>
            <a:endParaRPr lang="en-US" sz="2400" dirty="0">
              <a:latin typeface="Courier New" panose="02070309020205020404" pitchFamily="49" charset="0"/>
              <a:ea typeface="SimSun" panose="02010600030101010101" pitchFamily="2" charset="-122"/>
            </a:endParaRPr>
          </a:p>
          <a:p>
            <a:pPr lvl="2">
              <a:spcAft>
                <a:spcPts val="600"/>
              </a:spcAft>
            </a:pPr>
            <a:endParaRPr lang="en-US" sz="2400" dirty="0">
              <a:latin typeface="Courier New" panose="02070309020205020404" pitchFamily="49" charset="0"/>
              <a:ea typeface="SimSun" panose="02010600030101010101" pitchFamily="2" charset="-122"/>
            </a:endParaRPr>
          </a:p>
          <a:p>
            <a:pPr lvl="2">
              <a:spcAft>
                <a:spcPts val="600"/>
              </a:spcAft>
            </a:pPr>
            <a:endParaRPr lang="en-US" sz="2400" dirty="0">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AFE3C879-4709-4E26-9E5E-31D8CF453E2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620" y="896717"/>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2">
            <a:extLst>
              <a:ext uri="{FF2B5EF4-FFF2-40B4-BE49-F238E27FC236}">
                <a16:creationId xmlns:a16="http://schemas.microsoft.com/office/drawing/2014/main" id="{37B77529-B5BF-42FF-AE53-00F28AA7DB1A}"/>
              </a:ext>
            </a:extLst>
          </p:cNvPr>
          <p:cNvGraphicFramePr>
            <a:graphicFrameLocks noGrp="1"/>
          </p:cNvGraphicFramePr>
          <p:nvPr>
            <p:extLst>
              <p:ext uri="{D42A27DB-BD31-4B8C-83A1-F6EECF244321}">
                <p14:modId xmlns:p14="http://schemas.microsoft.com/office/powerpoint/2010/main" val="253237643"/>
              </p:ext>
            </p:extLst>
          </p:nvPr>
        </p:nvGraphicFramePr>
        <p:xfrm>
          <a:off x="4159880" y="3539836"/>
          <a:ext cx="2635929" cy="2743200"/>
        </p:xfrm>
        <a:graphic>
          <a:graphicData uri="http://schemas.openxmlformats.org/drawingml/2006/table">
            <a:tbl>
              <a:tblPr firstRow="1" bandRow="1">
                <a:tableStyleId>{5C22544A-7EE6-4342-B048-85BDC9FD1C3A}</a:tableStyleId>
              </a:tblPr>
              <a:tblGrid>
                <a:gridCol w="878643">
                  <a:extLst>
                    <a:ext uri="{9D8B030D-6E8A-4147-A177-3AD203B41FA5}">
                      <a16:colId xmlns:a16="http://schemas.microsoft.com/office/drawing/2014/main" val="2011159535"/>
                    </a:ext>
                  </a:extLst>
                </a:gridCol>
                <a:gridCol w="878643">
                  <a:extLst>
                    <a:ext uri="{9D8B030D-6E8A-4147-A177-3AD203B41FA5}">
                      <a16:colId xmlns:a16="http://schemas.microsoft.com/office/drawing/2014/main" val="2019856844"/>
                    </a:ext>
                  </a:extLst>
                </a:gridCol>
                <a:gridCol w="878643">
                  <a:extLst>
                    <a:ext uri="{9D8B030D-6E8A-4147-A177-3AD203B41FA5}">
                      <a16:colId xmlns:a16="http://schemas.microsoft.com/office/drawing/2014/main" val="3484214843"/>
                    </a:ext>
                  </a:extLst>
                </a:gridCol>
              </a:tblGrid>
              <a:tr h="36881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3368279"/>
                  </a:ext>
                </a:extLst>
              </a:tr>
              <a:tr h="36881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e</a:t>
                      </a:r>
                      <a:r>
                        <a:rPr lang="en-US" sz="2400" b="1" baseline="-25000" dirty="0">
                          <a:effectLst/>
                          <a:latin typeface="Times New Roman" panose="02020603050405020304" pitchFamily="18" charset="0"/>
                          <a:ea typeface="SimSun" panose="02010600030101010101" pitchFamily="2" charset="-122"/>
                        </a:rPr>
                        <a:t>6, 2</a:t>
                      </a:r>
                      <a:endParaRPr lang="en-US" sz="24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5995483"/>
                  </a:ext>
                </a:extLst>
              </a:tr>
              <a:tr h="36881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b</a:t>
                      </a:r>
                      <a:r>
                        <a:rPr lang="en-US" sz="2400" b="1" baseline="-25000" dirty="0">
                          <a:effectLst/>
                          <a:latin typeface="Times New Roman" panose="02020603050405020304" pitchFamily="18" charset="0"/>
                          <a:ea typeface="SimSun" panose="02010600030101010101" pitchFamily="2" charset="-122"/>
                        </a:rPr>
                        <a:t>5, 3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j</a:t>
                      </a:r>
                      <a:r>
                        <a:rPr lang="en-US" sz="2400" b="1" baseline="-25000" dirty="0">
                          <a:effectLst/>
                          <a:latin typeface="Times New Roman" panose="02020603050405020304" pitchFamily="18" charset="0"/>
                          <a:ea typeface="SimSun" panose="02010600030101010101" pitchFamily="2" charset="-122"/>
                        </a:rPr>
                        <a:t>10, 7</a:t>
                      </a:r>
                      <a:endParaRPr lang="en-US" sz="24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504498"/>
                  </a:ext>
                </a:extLst>
              </a:tr>
              <a:tr h="368810">
                <a:tc>
                  <a:txBody>
                    <a:bodyPr/>
                    <a:lstStyle/>
                    <a:p>
                      <a:r>
                        <a:rPr lang="en-US" sz="2400" b="1" dirty="0">
                          <a:effectLst/>
                          <a:latin typeface="Times New Roman" panose="02020603050405020304" pitchFamily="18" charset="0"/>
                          <a:ea typeface="SimSun" panose="02010600030101010101" pitchFamily="2" charset="-122"/>
                        </a:rPr>
                        <a:t>d</a:t>
                      </a:r>
                      <a:r>
                        <a:rPr lang="en-US" sz="2400" b="1" baseline="-25000" dirty="0">
                          <a:effectLst/>
                          <a:latin typeface="Times New Roman" panose="02020603050405020304" pitchFamily="18" charset="0"/>
                          <a:ea typeface="SimSun" panose="02010600030101010101" pitchFamily="2" charset="-122"/>
                        </a:rPr>
                        <a:t>3, 1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f</a:t>
                      </a:r>
                      <a:r>
                        <a:rPr lang="en-US" sz="2400" b="1" baseline="-25000" dirty="0">
                          <a:effectLst/>
                          <a:latin typeface="Times New Roman" panose="02020603050405020304" pitchFamily="18" charset="0"/>
                          <a:ea typeface="SimSun" panose="02010600030101010101" pitchFamily="2" charset="-122"/>
                        </a:rPr>
                        <a:t>4, 4</a:t>
                      </a:r>
                      <a:r>
                        <a:rPr lang="en-US" sz="2400" b="1" dirty="0">
                          <a:effectLst/>
                          <a:latin typeface="Times New Roman" panose="02020603050405020304" pitchFamily="18" charset="0"/>
                          <a:ea typeface="SimSun" panose="02010600030101010101" pitchFamily="2" charset="-122"/>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i</a:t>
                      </a:r>
                      <a:r>
                        <a:rPr lang="en-US" sz="2400" b="1" baseline="-25000" dirty="0">
                          <a:effectLst/>
                          <a:latin typeface="Times New Roman" panose="02020603050405020304" pitchFamily="18" charset="0"/>
                          <a:ea typeface="SimSun" panose="02010600030101010101" pitchFamily="2" charset="-122"/>
                        </a:rPr>
                        <a:t>9, 8</a:t>
                      </a:r>
                      <a:r>
                        <a:rPr lang="en-US" sz="2400" b="1" dirty="0">
                          <a:effectLst/>
                          <a:latin typeface="Times New Roman" panose="02020603050405020304" pitchFamily="18" charset="0"/>
                          <a:ea typeface="SimSun" panose="02010600030101010101" pitchFamily="2" charset="-122"/>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6748868"/>
                  </a:ext>
                </a:extLst>
              </a:tr>
              <a:tr h="368810">
                <a:tc>
                  <a:txBody>
                    <a:bodyPr/>
                    <a:lstStyle/>
                    <a:p>
                      <a:r>
                        <a:rPr lang="en-US" sz="2400" b="1" dirty="0">
                          <a:effectLst/>
                          <a:latin typeface="Times New Roman" panose="02020603050405020304" pitchFamily="18" charset="0"/>
                          <a:ea typeface="SimSun" panose="02010600030101010101" pitchFamily="2" charset="-122"/>
                        </a:rPr>
                        <a:t>c</a:t>
                      </a:r>
                      <a:r>
                        <a:rPr lang="en-US" sz="2400" b="1" baseline="-25000" dirty="0">
                          <a:effectLst/>
                          <a:latin typeface="Times New Roman" panose="02020603050405020304" pitchFamily="18" charset="0"/>
                          <a:ea typeface="SimSun" panose="02010600030101010101" pitchFamily="2" charset="-122"/>
                        </a:rPr>
                        <a:t>2, 5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c</a:t>
                      </a:r>
                      <a:r>
                        <a:rPr lang="en-US" sz="2400" b="1" baseline="-25000" dirty="0">
                          <a:effectLst/>
                          <a:latin typeface="Times New Roman" panose="02020603050405020304" pitchFamily="18" charset="0"/>
                          <a:ea typeface="SimSun" panose="02010600030101010101" pitchFamily="2" charset="-122"/>
                        </a:rPr>
                        <a:t>2, 5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h</a:t>
                      </a:r>
                      <a:r>
                        <a:rPr lang="en-US" sz="2400" b="1" baseline="-25000" dirty="0">
                          <a:effectLst/>
                          <a:latin typeface="Times New Roman" panose="02020603050405020304" pitchFamily="18" charset="0"/>
                          <a:ea typeface="SimSun" panose="02010600030101010101" pitchFamily="2" charset="-122"/>
                        </a:rPr>
                        <a:t>8, 9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22337"/>
                  </a:ext>
                </a:extLst>
              </a:tr>
              <a:tr h="368810">
                <a:tc>
                  <a:txBody>
                    <a:bodyPr/>
                    <a:lstStyle/>
                    <a:p>
                      <a:r>
                        <a:rPr lang="en-US" sz="2400" b="1" dirty="0">
                          <a:effectLst/>
                          <a:latin typeface="Times New Roman" panose="02020603050405020304" pitchFamily="18" charset="0"/>
                          <a:ea typeface="SimSun" panose="02010600030101010101" pitchFamily="2" charset="-122"/>
                        </a:rPr>
                        <a:t>a</a:t>
                      </a:r>
                      <a:r>
                        <a:rPr lang="en-US" sz="2400" b="1" baseline="-25000" dirty="0">
                          <a:effectLst/>
                          <a:latin typeface="Times New Roman" panose="02020603050405020304" pitchFamily="18" charset="0"/>
                          <a:ea typeface="SimSun" panose="02010600030101010101" pitchFamily="2" charset="-122"/>
                        </a:rPr>
                        <a:t>1, 6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a</a:t>
                      </a:r>
                      <a:r>
                        <a:rPr lang="en-US" sz="2400" b="1" baseline="-25000" dirty="0">
                          <a:effectLst/>
                          <a:latin typeface="Times New Roman" panose="02020603050405020304" pitchFamily="18" charset="0"/>
                          <a:ea typeface="SimSun" panose="02010600030101010101" pitchFamily="2" charset="-122"/>
                        </a:rPr>
                        <a:t>1, 6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g</a:t>
                      </a:r>
                      <a:r>
                        <a:rPr lang="en-US" sz="2400" b="1" baseline="-25000" dirty="0">
                          <a:effectLst/>
                          <a:latin typeface="Times New Roman" panose="02020603050405020304" pitchFamily="18" charset="0"/>
                          <a:ea typeface="SimSun" panose="02010600030101010101" pitchFamily="2" charset="-122"/>
                        </a:rPr>
                        <a:t>7, 10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11720"/>
                  </a:ext>
                </a:extLst>
              </a:tr>
            </a:tbl>
          </a:graphicData>
        </a:graphic>
      </p:graphicFrame>
      <p:sp>
        <p:nvSpPr>
          <p:cNvPr id="5" name="Rectangle 4">
            <a:extLst>
              <a:ext uri="{FF2B5EF4-FFF2-40B4-BE49-F238E27FC236}">
                <a16:creationId xmlns:a16="http://schemas.microsoft.com/office/drawing/2014/main" id="{8E0DC839-B88C-4204-AAAD-C7FC795EAC68}"/>
              </a:ext>
            </a:extLst>
          </p:cNvPr>
          <p:cNvSpPr/>
          <p:nvPr/>
        </p:nvSpPr>
        <p:spPr>
          <a:xfrm>
            <a:off x="1634755" y="178607"/>
            <a:ext cx="3334409"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100121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439" y="1644923"/>
            <a:ext cx="8468506" cy="4149534"/>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graph with </a:t>
            </a:r>
            <a:r>
              <a:rPr lang="en-US" sz="2400" dirty="0">
                <a:solidFill>
                  <a:srgbClr val="0000FF"/>
                </a:solidFill>
                <a:latin typeface="Times New Roman" panose="02020603050405020304" pitchFamily="18" charset="0"/>
                <a:cs typeface="Times New Roman" panose="02020603050405020304" pitchFamily="18" charset="0"/>
              </a:rPr>
              <a:t>every pair of its vertices connected by an edge </a:t>
            </a:r>
            <a:r>
              <a:rPr lang="en-US" sz="2400" dirty="0">
                <a:latin typeface="Times New Roman" panose="02020603050405020304" pitchFamily="18" charset="0"/>
                <a:cs typeface="Times New Roman" panose="02020603050405020304" pitchFamily="18" charset="0"/>
              </a:rPr>
              <a:t>is called </a:t>
            </a:r>
            <a:r>
              <a:rPr lang="en-US" sz="2400" dirty="0">
                <a:solidFill>
                  <a:srgbClr val="0000FF"/>
                </a:solidFill>
                <a:latin typeface="Times New Roman" panose="02020603050405020304" pitchFamily="18" charset="0"/>
                <a:cs typeface="Times New Roman" panose="02020603050405020304" pitchFamily="18" charset="0"/>
              </a:rPr>
              <a:t>complete. </a:t>
            </a:r>
          </a:p>
          <a:p>
            <a:pPr marL="800100" lvl="1"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a:t>
            </a:r>
            <a:r>
              <a:rPr lang="en-US" sz="2400" baseline="-25000"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 is used to denote a complete graph with |V|  vertices.</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graph with relatively few possible edges missing is called </a:t>
            </a:r>
            <a:r>
              <a:rPr lang="en-US" sz="2400" dirty="0">
                <a:solidFill>
                  <a:srgbClr val="0000FF"/>
                </a:solidFill>
                <a:latin typeface="Times New Roman" panose="02020603050405020304" pitchFamily="18" charset="0"/>
                <a:cs typeface="Times New Roman" panose="02020603050405020304" pitchFamily="18" charset="0"/>
              </a:rPr>
              <a:t>dense.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graph with </a:t>
            </a:r>
            <a:r>
              <a:rPr lang="en-US" sz="2400" dirty="0">
                <a:solidFill>
                  <a:srgbClr val="0000FF"/>
                </a:solidFill>
                <a:latin typeface="Times New Roman" panose="02020603050405020304" pitchFamily="18" charset="0"/>
                <a:cs typeface="Times New Roman" panose="02020603050405020304" pitchFamily="18" charset="0"/>
              </a:rPr>
              <a:t>few edges relative to the number of its vertices </a:t>
            </a:r>
            <a:r>
              <a:rPr lang="en-US" sz="2400" dirty="0">
                <a:latin typeface="Times New Roman" panose="02020603050405020304" pitchFamily="18" charset="0"/>
                <a:cs typeface="Times New Roman" panose="02020603050405020304" pitchFamily="18" charset="0"/>
              </a:rPr>
              <a:t>is called </a:t>
            </a:r>
            <a:r>
              <a:rPr lang="en-US" sz="2400" dirty="0">
                <a:solidFill>
                  <a:srgbClr val="0000FF"/>
                </a:solidFill>
                <a:latin typeface="Times New Roman" panose="02020603050405020304" pitchFamily="18" charset="0"/>
                <a:cs typeface="Times New Roman" panose="02020603050405020304" pitchFamily="18" charset="0"/>
              </a:rPr>
              <a:t>sparse</a:t>
            </a:r>
            <a:r>
              <a:rPr lang="en-US" sz="2400" dirty="0">
                <a:latin typeface="Times New Roman" panose="02020603050405020304" pitchFamily="18" charset="0"/>
                <a:cs typeface="Times New Roman" panose="02020603050405020304" pitchFamily="18" charset="0"/>
              </a:rPr>
              <a:t>.</a:t>
            </a:r>
          </a:p>
          <a:p>
            <a:pPr>
              <a:lnSpc>
                <a:spcPct val="115000"/>
              </a:lnSpc>
            </a:pPr>
            <a:r>
              <a:rPr lang="en-US" sz="2400" dirty="0">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786818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4610" y="1267235"/>
            <a:ext cx="9681327" cy="5293757"/>
          </a:xfrm>
          <a:prstGeom prst="rect">
            <a:avLst/>
          </a:prstGeom>
        </p:spPr>
        <p:txBody>
          <a:bodyPr wrap="square">
            <a:spAutoFit/>
          </a:bodyPr>
          <a:lstStyle/>
          <a:p>
            <a:pPr marL="461963" indent="-461963">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These orders (pushed-onto and popped-off) are qualitatively different.</a:t>
            </a:r>
          </a:p>
          <a:p>
            <a:pPr marL="919163" lvl="1" indent="-461963">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Various applications can take advantage of either of them. </a:t>
            </a:r>
          </a:p>
          <a:p>
            <a:pPr marL="919163" lvl="1" indent="-461963">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e.g., </a:t>
            </a:r>
            <a:r>
              <a:rPr lang="en-US" sz="2400" dirty="0">
                <a:latin typeface="Times New Roman" panose="02020603050405020304" pitchFamily="18" charset="0"/>
                <a:ea typeface="SimSun" panose="02010600030101010101" pitchFamily="2" charset="-122"/>
                <a:cs typeface="Times New Roman" panose="02020603050405020304" pitchFamily="18" charset="0"/>
              </a:rPr>
              <a:t>(Q?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reverse the pop off orderings</a:t>
            </a:r>
            <a:r>
              <a:rPr lang="en-US" sz="2400" dirty="0">
                <a:latin typeface="Times New Roman" panose="02020603050405020304" pitchFamily="18" charset="0"/>
                <a:ea typeface="SimSun" panose="02010600030101010101" pitchFamily="2" charset="-122"/>
                <a:cs typeface="Times New Roman" panose="02020603050405020304" pitchFamily="18" charset="0"/>
              </a:rPr>
              <a:t> yields </a:t>
            </a:r>
            <a:r>
              <a:rPr lang="en-US" sz="2400" dirty="0">
                <a:solidFill>
                  <a:srgbClr val="0000FF"/>
                </a:solidFill>
                <a:latin typeface="Times New Roman" panose="02020603050405020304" pitchFamily="18" charset="0"/>
                <a:ea typeface="SimSun" panose="02010600030101010101" pitchFamily="2" charset="-122"/>
              </a:rPr>
              <a:t>topological sorting, such as {a  c  f  b  e  d}</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a:p>
            <a:pPr>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Example 3.8:  For the traversal of the given graph, we have:</a:t>
            </a:r>
            <a:endParaRPr lang="en-US" sz="2400" dirty="0">
              <a:latin typeface="Courier New" panose="02070309020205020404" pitchFamily="49" charset="0"/>
              <a:ea typeface="SimSun" panose="02010600030101010101" pitchFamily="2" charset="-122"/>
            </a:endParaRPr>
          </a:p>
          <a:p>
            <a:pPr lvl="2">
              <a:spcAft>
                <a:spcPts val="600"/>
              </a:spcAft>
            </a:pPr>
            <a:r>
              <a:rPr lang="en-US" sz="2400" dirty="0">
                <a:latin typeface="Courier New" panose="02070309020205020404" pitchFamily="49" charset="0"/>
                <a:ea typeface="SimSun" panose="02010600030101010101" pitchFamily="2" charset="-122"/>
              </a:rPr>
              <a:t>	</a:t>
            </a:r>
          </a:p>
          <a:p>
            <a:pPr lvl="2">
              <a:spcAft>
                <a:spcPts val="600"/>
              </a:spcAft>
            </a:pPr>
            <a:endParaRPr lang="en-US" sz="2400" dirty="0">
              <a:latin typeface="Courier New" panose="02070309020205020404" pitchFamily="49" charset="0"/>
              <a:ea typeface="SimSun" panose="02010600030101010101" pitchFamily="2" charset="-122"/>
            </a:endParaRPr>
          </a:p>
          <a:p>
            <a:pPr lvl="2">
              <a:spcAft>
                <a:spcPts val="600"/>
              </a:spcAft>
            </a:pPr>
            <a:endParaRPr lang="en-US" sz="2400" dirty="0">
              <a:latin typeface="Courier New" panose="02070309020205020404" pitchFamily="49" charset="0"/>
              <a:ea typeface="SimSun" panose="02010600030101010101" pitchFamily="2" charset="-122"/>
            </a:endParaRPr>
          </a:p>
          <a:p>
            <a:pPr lvl="2">
              <a:spcAft>
                <a:spcPts val="600"/>
              </a:spcAft>
            </a:pPr>
            <a:endParaRPr lang="en-US" sz="2400" dirty="0">
              <a:latin typeface="Courier New" panose="02070309020205020404" pitchFamily="49" charset="0"/>
              <a:ea typeface="SimSun" panose="02010600030101010101" pitchFamily="2" charset="-122"/>
            </a:endParaRPr>
          </a:p>
          <a:p>
            <a:pPr lvl="2">
              <a:spcAft>
                <a:spcPts val="600"/>
              </a:spcAft>
            </a:pPr>
            <a:endParaRPr lang="en-US" sz="2400" dirty="0">
              <a:latin typeface="Courier New" panose="02070309020205020404" pitchFamily="49" charset="0"/>
              <a:ea typeface="SimSun" panose="02010600030101010101" pitchFamily="2" charset="-122"/>
            </a:endParaRPr>
          </a:p>
          <a:p>
            <a:pPr lvl="2">
              <a:spcAft>
                <a:spcPts val="600"/>
              </a:spcAft>
            </a:pPr>
            <a:endParaRPr lang="en-US" sz="2400" dirty="0">
              <a:latin typeface="Courier New" panose="02070309020205020404" pitchFamily="49" charset="0"/>
              <a:ea typeface="SimSun" panose="02010600030101010101" pitchFamily="2" charset="-122"/>
            </a:endParaRPr>
          </a:p>
          <a:p>
            <a:pPr lvl="2">
              <a:spcAft>
                <a:spcPts val="600"/>
              </a:spcAft>
            </a:pPr>
            <a:endParaRPr lang="en-US" sz="2400" dirty="0">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AFE3C879-4709-4E26-9E5E-31D8CF453E2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620" y="896717"/>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2">
            <a:extLst>
              <a:ext uri="{FF2B5EF4-FFF2-40B4-BE49-F238E27FC236}">
                <a16:creationId xmlns:a16="http://schemas.microsoft.com/office/drawing/2014/main" id="{37B77529-B5BF-42FF-AE53-00F28AA7DB1A}"/>
              </a:ext>
            </a:extLst>
          </p:cNvPr>
          <p:cNvGraphicFramePr>
            <a:graphicFrameLocks noGrp="1"/>
          </p:cNvGraphicFramePr>
          <p:nvPr>
            <p:extLst>
              <p:ext uri="{D42A27DB-BD31-4B8C-83A1-F6EECF244321}">
                <p14:modId xmlns:p14="http://schemas.microsoft.com/office/powerpoint/2010/main" val="293094307"/>
              </p:ext>
            </p:extLst>
          </p:nvPr>
        </p:nvGraphicFramePr>
        <p:xfrm>
          <a:off x="4104461" y="3639071"/>
          <a:ext cx="2635929" cy="2743200"/>
        </p:xfrm>
        <a:graphic>
          <a:graphicData uri="http://schemas.openxmlformats.org/drawingml/2006/table">
            <a:tbl>
              <a:tblPr firstRow="1" bandRow="1">
                <a:tableStyleId>{5C22544A-7EE6-4342-B048-85BDC9FD1C3A}</a:tableStyleId>
              </a:tblPr>
              <a:tblGrid>
                <a:gridCol w="878643">
                  <a:extLst>
                    <a:ext uri="{9D8B030D-6E8A-4147-A177-3AD203B41FA5}">
                      <a16:colId xmlns:a16="http://schemas.microsoft.com/office/drawing/2014/main" val="2011159535"/>
                    </a:ext>
                  </a:extLst>
                </a:gridCol>
                <a:gridCol w="878643">
                  <a:extLst>
                    <a:ext uri="{9D8B030D-6E8A-4147-A177-3AD203B41FA5}">
                      <a16:colId xmlns:a16="http://schemas.microsoft.com/office/drawing/2014/main" val="2019856844"/>
                    </a:ext>
                  </a:extLst>
                </a:gridCol>
                <a:gridCol w="878643">
                  <a:extLst>
                    <a:ext uri="{9D8B030D-6E8A-4147-A177-3AD203B41FA5}">
                      <a16:colId xmlns:a16="http://schemas.microsoft.com/office/drawing/2014/main" val="3484214843"/>
                    </a:ext>
                  </a:extLst>
                </a:gridCol>
              </a:tblGrid>
              <a:tr h="36881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3368279"/>
                  </a:ext>
                </a:extLst>
              </a:tr>
              <a:tr h="36881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e</a:t>
                      </a:r>
                      <a:r>
                        <a:rPr lang="en-US" sz="2400" b="1" baseline="-25000" dirty="0">
                          <a:effectLst/>
                          <a:latin typeface="Times New Roman" panose="02020603050405020304" pitchFamily="18" charset="0"/>
                          <a:ea typeface="SimSun" panose="02010600030101010101" pitchFamily="2" charset="-122"/>
                        </a:rPr>
                        <a:t>6, 2</a:t>
                      </a:r>
                      <a:endParaRPr lang="en-US" sz="24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5995483"/>
                  </a:ext>
                </a:extLst>
              </a:tr>
              <a:tr h="36881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b</a:t>
                      </a:r>
                      <a:r>
                        <a:rPr lang="en-US" sz="2400" b="1" baseline="-25000" dirty="0">
                          <a:effectLst/>
                          <a:latin typeface="Times New Roman" panose="02020603050405020304" pitchFamily="18" charset="0"/>
                          <a:ea typeface="SimSun" panose="02010600030101010101" pitchFamily="2" charset="-122"/>
                        </a:rPr>
                        <a:t>5, 3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j</a:t>
                      </a:r>
                      <a:r>
                        <a:rPr lang="en-US" sz="2400" b="1" baseline="-25000" dirty="0">
                          <a:effectLst/>
                          <a:latin typeface="Times New Roman" panose="02020603050405020304" pitchFamily="18" charset="0"/>
                          <a:ea typeface="SimSun" panose="02010600030101010101" pitchFamily="2" charset="-122"/>
                        </a:rPr>
                        <a:t>10, 7</a:t>
                      </a:r>
                      <a:endParaRPr lang="en-US" sz="24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504498"/>
                  </a:ext>
                </a:extLst>
              </a:tr>
              <a:tr h="368810">
                <a:tc>
                  <a:txBody>
                    <a:bodyPr/>
                    <a:lstStyle/>
                    <a:p>
                      <a:r>
                        <a:rPr lang="en-US" sz="2400" b="1" dirty="0">
                          <a:effectLst/>
                          <a:latin typeface="Times New Roman" panose="02020603050405020304" pitchFamily="18" charset="0"/>
                          <a:ea typeface="SimSun" panose="02010600030101010101" pitchFamily="2" charset="-122"/>
                        </a:rPr>
                        <a:t>d</a:t>
                      </a:r>
                      <a:r>
                        <a:rPr lang="en-US" sz="2400" b="1" baseline="-25000" dirty="0">
                          <a:effectLst/>
                          <a:latin typeface="Times New Roman" panose="02020603050405020304" pitchFamily="18" charset="0"/>
                          <a:ea typeface="SimSun" panose="02010600030101010101" pitchFamily="2" charset="-122"/>
                        </a:rPr>
                        <a:t>3, 1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f</a:t>
                      </a:r>
                      <a:r>
                        <a:rPr lang="en-US" sz="2400" b="1" baseline="-25000" dirty="0">
                          <a:effectLst/>
                          <a:latin typeface="Times New Roman" panose="02020603050405020304" pitchFamily="18" charset="0"/>
                          <a:ea typeface="SimSun" panose="02010600030101010101" pitchFamily="2" charset="-122"/>
                        </a:rPr>
                        <a:t>4, 4</a:t>
                      </a:r>
                      <a:r>
                        <a:rPr lang="en-US" sz="2400" b="1" dirty="0">
                          <a:effectLst/>
                          <a:latin typeface="Times New Roman" panose="02020603050405020304" pitchFamily="18" charset="0"/>
                          <a:ea typeface="SimSun" panose="02010600030101010101" pitchFamily="2" charset="-122"/>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i</a:t>
                      </a:r>
                      <a:r>
                        <a:rPr lang="en-US" sz="2400" b="1" baseline="-25000" dirty="0">
                          <a:effectLst/>
                          <a:latin typeface="Times New Roman" panose="02020603050405020304" pitchFamily="18" charset="0"/>
                          <a:ea typeface="SimSun" panose="02010600030101010101" pitchFamily="2" charset="-122"/>
                        </a:rPr>
                        <a:t>9, 8</a:t>
                      </a:r>
                      <a:r>
                        <a:rPr lang="en-US" sz="2400" b="1" dirty="0">
                          <a:effectLst/>
                          <a:latin typeface="Times New Roman" panose="02020603050405020304" pitchFamily="18" charset="0"/>
                          <a:ea typeface="SimSun" panose="02010600030101010101" pitchFamily="2" charset="-122"/>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6748868"/>
                  </a:ext>
                </a:extLst>
              </a:tr>
              <a:tr h="368810">
                <a:tc>
                  <a:txBody>
                    <a:bodyPr/>
                    <a:lstStyle/>
                    <a:p>
                      <a:r>
                        <a:rPr lang="en-US" sz="2400" b="1" dirty="0">
                          <a:effectLst/>
                          <a:latin typeface="Times New Roman" panose="02020603050405020304" pitchFamily="18" charset="0"/>
                          <a:ea typeface="SimSun" panose="02010600030101010101" pitchFamily="2" charset="-122"/>
                        </a:rPr>
                        <a:t>c</a:t>
                      </a:r>
                      <a:r>
                        <a:rPr lang="en-US" sz="2400" b="1" baseline="-25000" dirty="0">
                          <a:effectLst/>
                          <a:latin typeface="Times New Roman" panose="02020603050405020304" pitchFamily="18" charset="0"/>
                          <a:ea typeface="SimSun" panose="02010600030101010101" pitchFamily="2" charset="-122"/>
                        </a:rPr>
                        <a:t>2, 5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c</a:t>
                      </a:r>
                      <a:r>
                        <a:rPr lang="en-US" sz="2400" b="1" baseline="-25000" dirty="0">
                          <a:effectLst/>
                          <a:latin typeface="Times New Roman" panose="02020603050405020304" pitchFamily="18" charset="0"/>
                          <a:ea typeface="SimSun" panose="02010600030101010101" pitchFamily="2" charset="-122"/>
                        </a:rPr>
                        <a:t>2, 5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h</a:t>
                      </a:r>
                      <a:r>
                        <a:rPr lang="en-US" sz="2400" b="1" baseline="-25000" dirty="0">
                          <a:effectLst/>
                          <a:latin typeface="Times New Roman" panose="02020603050405020304" pitchFamily="18" charset="0"/>
                          <a:ea typeface="SimSun" panose="02010600030101010101" pitchFamily="2" charset="-122"/>
                        </a:rPr>
                        <a:t>8, 9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22337"/>
                  </a:ext>
                </a:extLst>
              </a:tr>
              <a:tr h="368810">
                <a:tc>
                  <a:txBody>
                    <a:bodyPr/>
                    <a:lstStyle/>
                    <a:p>
                      <a:r>
                        <a:rPr lang="en-US" sz="2400" b="1" dirty="0">
                          <a:effectLst/>
                          <a:latin typeface="Times New Roman" panose="02020603050405020304" pitchFamily="18" charset="0"/>
                          <a:ea typeface="SimSun" panose="02010600030101010101" pitchFamily="2" charset="-122"/>
                        </a:rPr>
                        <a:t>a</a:t>
                      </a:r>
                      <a:r>
                        <a:rPr lang="en-US" sz="2400" b="1" baseline="-25000" dirty="0">
                          <a:effectLst/>
                          <a:latin typeface="Times New Roman" panose="02020603050405020304" pitchFamily="18" charset="0"/>
                          <a:ea typeface="SimSun" panose="02010600030101010101" pitchFamily="2" charset="-122"/>
                        </a:rPr>
                        <a:t>1, 6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a</a:t>
                      </a:r>
                      <a:r>
                        <a:rPr lang="en-US" sz="2400" b="1" baseline="-25000" dirty="0">
                          <a:effectLst/>
                          <a:latin typeface="Times New Roman" panose="02020603050405020304" pitchFamily="18" charset="0"/>
                          <a:ea typeface="SimSun" panose="02010600030101010101" pitchFamily="2" charset="-122"/>
                        </a:rPr>
                        <a:t>1, 6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effectLst/>
                          <a:latin typeface="Times New Roman" panose="02020603050405020304" pitchFamily="18" charset="0"/>
                          <a:ea typeface="SimSun" panose="02010600030101010101" pitchFamily="2" charset="-122"/>
                        </a:rPr>
                        <a:t>g</a:t>
                      </a:r>
                      <a:r>
                        <a:rPr lang="en-US" sz="2400" b="1" baseline="-25000" dirty="0">
                          <a:effectLst/>
                          <a:latin typeface="Times New Roman" panose="02020603050405020304" pitchFamily="18" charset="0"/>
                          <a:ea typeface="SimSun" panose="02010600030101010101" pitchFamily="2" charset="-122"/>
                        </a:rPr>
                        <a:t>7, 10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11720"/>
                  </a:ext>
                </a:extLst>
              </a:tr>
            </a:tbl>
          </a:graphicData>
        </a:graphic>
      </p:graphicFrame>
      <p:sp>
        <p:nvSpPr>
          <p:cNvPr id="5" name="Rectangle 4">
            <a:extLst>
              <a:ext uri="{FF2B5EF4-FFF2-40B4-BE49-F238E27FC236}">
                <a16:creationId xmlns:a16="http://schemas.microsoft.com/office/drawing/2014/main" id="{C91CDB15-7978-4D4C-973E-C6AF64775B48}"/>
              </a:ext>
            </a:extLst>
          </p:cNvPr>
          <p:cNvSpPr/>
          <p:nvPr/>
        </p:nvSpPr>
        <p:spPr>
          <a:xfrm>
            <a:off x="1394611" y="297008"/>
            <a:ext cx="3491426"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1844611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9961" y="1164205"/>
            <a:ext cx="8868909" cy="4862870"/>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Applications of DFS include</a:t>
            </a:r>
          </a:p>
          <a:p>
            <a:pPr marL="461963" indent="-461963">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Checking connectivity:</a:t>
            </a:r>
            <a:r>
              <a:rPr lang="en-US" sz="2400" dirty="0">
                <a:latin typeface="Times New Roman" panose="02020603050405020304" pitchFamily="18" charset="0"/>
                <a:ea typeface="SimSun" panose="02010600030101010101" pitchFamily="2" charset="-122"/>
              </a:rPr>
              <a:t> 		</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Since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DFS halts </a:t>
            </a:r>
            <a:r>
              <a:rPr lang="en-US" sz="2400" dirty="0">
                <a:latin typeface="Times New Roman" panose="02020603050405020304" pitchFamily="18" charset="0"/>
                <a:ea typeface="SimSun" panose="02010600030101010101" pitchFamily="2" charset="-122"/>
                <a:cs typeface="Times New Roman" panose="02020603050405020304" pitchFamily="18" charset="0"/>
              </a:rPr>
              <a:t>after visiting all the vertices connected by a path to the starting vertex,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checking a graph’s connectivity</a:t>
            </a:r>
            <a:r>
              <a:rPr lang="en-US" sz="2400" dirty="0">
                <a:latin typeface="Times New Roman" panose="02020603050405020304" pitchFamily="18" charset="0"/>
                <a:ea typeface="SimSun" panose="02010600030101010101" pitchFamily="2" charset="-122"/>
                <a:cs typeface="Times New Roman" panose="02020603050405020304" pitchFamily="18" charset="0"/>
              </a:rPr>
              <a:t> can be done as follows: </a:t>
            </a:r>
            <a:endParaRPr lang="en-US" sz="2400" dirty="0">
              <a:latin typeface="Courier New" panose="02070309020205020404" pitchFamily="49" charset="0"/>
              <a:ea typeface="SimSun" panose="02010600030101010101" pitchFamily="2" charset="-122"/>
              <a:cs typeface="Times New Roman" panose="02020603050405020304" pitchFamily="18" charset="0"/>
            </a:endParaRPr>
          </a:p>
          <a:p>
            <a:pPr marL="1376363" marR="0" lvl="2" indent="-461963">
              <a:spcBef>
                <a:spcPts val="0"/>
              </a:spcBef>
              <a:spcAft>
                <a:spcPts val="600"/>
              </a:spcAft>
              <a:buFont typeface="Arial" panose="020B0604020202020204" pitchFamily="34" charset="0"/>
              <a:buChar char="•"/>
              <a:tabLst>
                <a:tab pos="1371600" algn="l"/>
              </a:tabLst>
            </a:pPr>
            <a:r>
              <a:rPr lang="en-US" sz="2400" dirty="0">
                <a:latin typeface="Times New Roman" panose="02020603050405020304" pitchFamily="18" charset="0"/>
                <a:ea typeface="SimSun" panose="02010600030101010101" pitchFamily="2" charset="-122"/>
              </a:rPr>
              <a:t>Start a DFS traversal at an arbitrary vertex and </a:t>
            </a:r>
            <a:r>
              <a:rPr lang="en-US" sz="2400" dirty="0">
                <a:solidFill>
                  <a:srgbClr val="0000FF"/>
                </a:solidFill>
                <a:latin typeface="Times New Roman" panose="02020603050405020304" pitchFamily="18" charset="0"/>
                <a:ea typeface="SimSun" panose="02010600030101010101" pitchFamily="2" charset="-122"/>
              </a:rPr>
              <a:t>check, after the algorithm halts, whether all the graph’s vertices have been visited. [Why? All vertices were marked other than 0.] </a:t>
            </a:r>
            <a:endParaRPr lang="en-US" sz="2400" dirty="0">
              <a:latin typeface="Courier New" panose="02070309020205020404" pitchFamily="49" charset="0"/>
              <a:ea typeface="SimSun" panose="02010600030101010101" pitchFamily="2" charset="-122"/>
            </a:endParaRPr>
          </a:p>
          <a:p>
            <a:pPr marL="1376363" marR="0" lvl="2" indent="-461963">
              <a:spcBef>
                <a:spcPts val="0"/>
              </a:spcBef>
              <a:spcAft>
                <a:spcPts val="600"/>
              </a:spcAft>
              <a:buFont typeface="Arial" panose="020B0604020202020204" pitchFamily="34" charset="0"/>
              <a:buChar char="•"/>
              <a:tabLst>
                <a:tab pos="1371600" algn="l"/>
              </a:tabLst>
            </a:pPr>
            <a:r>
              <a:rPr lang="en-US" sz="2400" dirty="0">
                <a:latin typeface="Times New Roman" panose="02020603050405020304" pitchFamily="18" charset="0"/>
                <a:ea typeface="SimSun" panose="02010600030101010101" pitchFamily="2" charset="-122"/>
              </a:rPr>
              <a:t>If the vertices visited, the graph is connected; </a:t>
            </a:r>
            <a:endParaRPr lang="en-US" sz="2400" dirty="0">
              <a:latin typeface="Courier New" panose="02070309020205020404" pitchFamily="49" charset="0"/>
              <a:ea typeface="SimSun" panose="02010600030101010101" pitchFamily="2" charset="-122"/>
            </a:endParaRPr>
          </a:p>
          <a:p>
            <a:pPr marL="1376363" marR="0" lvl="2" indent="-461963">
              <a:spcBef>
                <a:spcPts val="0"/>
              </a:spcBef>
              <a:spcAft>
                <a:spcPts val="600"/>
              </a:spcAft>
              <a:buFont typeface="Arial" panose="020B0604020202020204" pitchFamily="34" charset="0"/>
              <a:buChar char="•"/>
              <a:tabLst>
                <a:tab pos="1371600" algn="l"/>
              </a:tabLst>
            </a:pPr>
            <a:r>
              <a:rPr lang="en-US" sz="2400" dirty="0">
                <a:latin typeface="Times New Roman" panose="02020603050405020304" pitchFamily="18" charset="0"/>
                <a:ea typeface="SimSun" panose="02010600030101010101" pitchFamily="2" charset="-122"/>
              </a:rPr>
              <a:t>otherwise, it is not connected. </a:t>
            </a:r>
            <a:endParaRPr lang="en-US" sz="2400" dirty="0">
              <a:latin typeface="Courier New" panose="02070309020205020404" pitchFamily="49" charset="0"/>
              <a:ea typeface="SimSun" panose="02010600030101010101" pitchFamily="2" charset="-122"/>
            </a:endParaRPr>
          </a:p>
        </p:txBody>
      </p:sp>
      <p:pic>
        <p:nvPicPr>
          <p:cNvPr id="27" name="Picture 26" descr="Image result for smiley face images">
            <a:extLst>
              <a:ext uri="{FF2B5EF4-FFF2-40B4-BE49-F238E27FC236}">
                <a16:creationId xmlns:a16="http://schemas.microsoft.com/office/drawing/2014/main" id="{D15906FE-E169-4187-AE1C-76B71CD0CB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784" y="142842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B333801F-A5A3-4F16-B9B1-BA89889495D2}"/>
              </a:ext>
            </a:extLst>
          </p:cNvPr>
          <p:cNvSpPr/>
          <p:nvPr/>
        </p:nvSpPr>
        <p:spPr>
          <a:xfrm>
            <a:off x="1602557" y="220209"/>
            <a:ext cx="3257430"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42652559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9049" y="650960"/>
            <a:ext cx="9296732" cy="6078587"/>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rPr>
              <a:t>Applications of DFS include</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6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Checking connectivity:</a:t>
            </a:r>
            <a:endParaRPr lang="en-US" sz="2400" dirty="0">
              <a:latin typeface="Courier New" panose="02070309020205020404" pitchFamily="49" charset="0"/>
              <a:ea typeface="SimSun" panose="02010600030101010101" pitchFamily="2" charset="-122"/>
            </a:endParaRPr>
          </a:p>
          <a:p>
            <a:pPr marL="919163" indent="-461963">
              <a:spcAft>
                <a:spcPts val="600"/>
              </a:spcAft>
              <a:buFont typeface="Arial" panose="020B0604020202020204" pitchFamily="34" charset="0"/>
              <a:buChar char="•"/>
              <a:tabLst>
                <a:tab pos="9144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More generally, </a:t>
            </a:r>
            <a:r>
              <a:rPr lang="en-US" sz="2400" dirty="0">
                <a:latin typeface="Times New Roman" panose="02020603050405020304" pitchFamily="18" charset="0"/>
                <a:ea typeface="SimSun" panose="02010600030101010101" pitchFamily="2" charset="-122"/>
                <a:cs typeface="Times New Roman" panose="02020603050405020304" pitchFamily="18" charset="0"/>
              </a:rPr>
              <a:t>we can</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use DFS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for identifying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connected components of a graph</a:t>
            </a:r>
            <a:r>
              <a:rPr lang="en-US" sz="2400" i="1"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(how?) </a:t>
            </a:r>
          </a:p>
          <a:p>
            <a:pPr marL="1376363" lvl="2" indent="-461963">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interval between push onto and pop off times for each vertex of the second connected components are entirely disjointed from the intervals [push onto, pop off] of vertices of the other connected component(s).</a:t>
            </a:r>
            <a:endParaRPr lang="en-US" sz="2400" dirty="0">
              <a:latin typeface="Courier New" panose="02070309020205020404" pitchFamily="49" charset="0"/>
              <a:ea typeface="SimSun" panose="02010600030101010101" pitchFamily="2" charset="-122"/>
            </a:endParaRPr>
          </a:p>
          <a:p>
            <a:pPr marL="228600" marR="0">
              <a:lnSpc>
                <a:spcPct val="150000"/>
              </a:lnSpc>
              <a:spcBef>
                <a:spcPts val="0"/>
              </a:spcBef>
              <a:spcAft>
                <a:spcPts val="0"/>
              </a:spcAft>
            </a:pPr>
            <a:r>
              <a:rPr lang="en-US" sz="2400" dirty="0">
                <a:latin typeface="Courier New" panose="020703090202050204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g                                                     h </a:t>
            </a:r>
          </a:p>
          <a:p>
            <a:pPr marL="228600" marR="0">
              <a:lnSpc>
                <a:spcPct val="150000"/>
              </a:lnSpc>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228600" marR="0">
              <a:lnSpc>
                <a:spcPct val="150000"/>
              </a:lnSpc>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228600" marR="0">
              <a:lnSpc>
                <a:spcPct val="150000"/>
              </a:lnSpc>
              <a:spcBef>
                <a:spcPts val="0"/>
              </a:spcBef>
              <a:spcAft>
                <a:spcPts val="0"/>
              </a:spcAft>
            </a:pPr>
            <a:r>
              <a:rPr lang="en-US" sz="2400" dirty="0">
                <a:solidFill>
                  <a:srgbClr val="000099"/>
                </a:solidFill>
                <a:latin typeface="Times New Roman" panose="02020603050405020304" pitchFamily="18" charset="0"/>
                <a:ea typeface="SimSun" panose="02010600030101010101" pitchFamily="2" charset="-122"/>
              </a:rPr>
              <a:t>                                                           j                                                     </a:t>
            </a:r>
            <a:r>
              <a:rPr lang="en-US" sz="2400" dirty="0" err="1">
                <a:solidFill>
                  <a:srgbClr val="000099"/>
                </a:solidFill>
                <a:latin typeface="Times New Roman" panose="02020603050405020304" pitchFamily="18" charset="0"/>
                <a:ea typeface="SimSun" panose="02010600030101010101" pitchFamily="2" charset="-122"/>
              </a:rPr>
              <a:t>i</a:t>
            </a:r>
            <a:endParaRPr lang="en-US" sz="2400" dirty="0">
              <a:solidFill>
                <a:srgbClr val="000099"/>
              </a:solidFill>
              <a:latin typeface="Times New Roman" panose="02020603050405020304" pitchFamily="18" charset="0"/>
              <a:ea typeface="SimSun" panose="02010600030101010101" pitchFamily="2" charset="-122"/>
            </a:endParaRPr>
          </a:p>
          <a:p>
            <a:pPr marL="228600" marR="0">
              <a:lnSpc>
                <a:spcPct val="150000"/>
              </a:lnSpc>
              <a:spcBef>
                <a:spcPts val="0"/>
              </a:spcBef>
              <a:spcAft>
                <a:spcPts val="0"/>
              </a:spcAft>
            </a:pPr>
            <a:r>
              <a:rPr lang="en-US" sz="2400" dirty="0">
                <a:solidFill>
                  <a:srgbClr val="000099"/>
                </a:solidFill>
                <a:latin typeface="Courier New" panose="02070309020205020404" pitchFamily="49"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5A054114-A317-45E6-BA2D-2F555148403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2">
            <a:extLst>
              <a:ext uri="{FF2B5EF4-FFF2-40B4-BE49-F238E27FC236}">
                <a16:creationId xmlns:a16="http://schemas.microsoft.com/office/drawing/2014/main" id="{A42B1B8B-01D4-4491-B051-4A53CCD47886}"/>
              </a:ext>
            </a:extLst>
          </p:cNvPr>
          <p:cNvGraphicFramePr>
            <a:graphicFrameLocks noGrp="1"/>
          </p:cNvGraphicFramePr>
          <p:nvPr>
            <p:extLst>
              <p:ext uri="{D42A27DB-BD31-4B8C-83A1-F6EECF244321}">
                <p14:modId xmlns:p14="http://schemas.microsoft.com/office/powerpoint/2010/main" val="3354333089"/>
              </p:ext>
            </p:extLst>
          </p:nvPr>
        </p:nvGraphicFramePr>
        <p:xfrm>
          <a:off x="2998109" y="3932762"/>
          <a:ext cx="2635929" cy="2654810"/>
        </p:xfrm>
        <a:graphic>
          <a:graphicData uri="http://schemas.openxmlformats.org/drawingml/2006/table">
            <a:tbl>
              <a:tblPr firstRow="1" bandRow="1">
                <a:tableStyleId>{5C22544A-7EE6-4342-B048-85BDC9FD1C3A}</a:tableStyleId>
              </a:tblPr>
              <a:tblGrid>
                <a:gridCol w="878643">
                  <a:extLst>
                    <a:ext uri="{9D8B030D-6E8A-4147-A177-3AD203B41FA5}">
                      <a16:colId xmlns:a16="http://schemas.microsoft.com/office/drawing/2014/main" val="2011159535"/>
                    </a:ext>
                  </a:extLst>
                </a:gridCol>
                <a:gridCol w="878643">
                  <a:extLst>
                    <a:ext uri="{9D8B030D-6E8A-4147-A177-3AD203B41FA5}">
                      <a16:colId xmlns:a16="http://schemas.microsoft.com/office/drawing/2014/main" val="2019856844"/>
                    </a:ext>
                  </a:extLst>
                </a:gridCol>
                <a:gridCol w="878643">
                  <a:extLst>
                    <a:ext uri="{9D8B030D-6E8A-4147-A177-3AD203B41FA5}">
                      <a16:colId xmlns:a16="http://schemas.microsoft.com/office/drawing/2014/main" val="3484214843"/>
                    </a:ext>
                  </a:extLst>
                </a:gridCol>
              </a:tblGrid>
              <a:tr h="3688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3368279"/>
                  </a:ext>
                </a:extLst>
              </a:tr>
              <a:tr h="36881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Times New Roman" panose="02020603050405020304" pitchFamily="18" charset="0"/>
                          <a:ea typeface="SimSun" panose="02010600030101010101" pitchFamily="2" charset="-122"/>
                        </a:rPr>
                        <a:t>e</a:t>
                      </a:r>
                      <a:r>
                        <a:rPr lang="en-US" sz="2400" b="1" baseline="-25000" dirty="0">
                          <a:solidFill>
                            <a:schemeClr val="tx1"/>
                          </a:solidFill>
                          <a:effectLst/>
                          <a:latin typeface="Times New Roman" panose="02020603050405020304" pitchFamily="18" charset="0"/>
                          <a:ea typeface="SimSun" panose="02010600030101010101" pitchFamily="2" charset="-122"/>
                        </a:rPr>
                        <a:t>6, 2</a:t>
                      </a:r>
                      <a:endParaRPr lang="en-US" sz="2400" dirty="0">
                        <a:solidFill>
                          <a:schemeClr val="tx1"/>
                        </a:solidFill>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5995483"/>
                  </a:ext>
                </a:extLst>
              </a:tr>
              <a:tr h="36881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a:solidFill>
                            <a:schemeClr val="tx1"/>
                          </a:solidFill>
                          <a:effectLst/>
                          <a:latin typeface="Times New Roman" panose="02020603050405020304" pitchFamily="18" charset="0"/>
                          <a:ea typeface="SimSun" panose="02010600030101010101" pitchFamily="2" charset="-122"/>
                        </a:rPr>
                        <a:t>b</a:t>
                      </a:r>
                      <a:r>
                        <a:rPr lang="en-US" sz="2400" b="1" baseline="-25000" dirty="0">
                          <a:solidFill>
                            <a:schemeClr val="tx1"/>
                          </a:solidFill>
                          <a:effectLst/>
                          <a:latin typeface="Times New Roman" panose="02020603050405020304" pitchFamily="18" charset="0"/>
                          <a:ea typeface="SimSun" panose="02010600030101010101" pitchFamily="2" charset="-122"/>
                        </a:rPr>
                        <a:t>5, 3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Times New Roman" panose="02020603050405020304" pitchFamily="18" charset="0"/>
                          <a:ea typeface="SimSun" panose="02010600030101010101" pitchFamily="2" charset="-122"/>
                        </a:rPr>
                        <a:t>j</a:t>
                      </a:r>
                      <a:r>
                        <a:rPr lang="en-US" sz="2400" b="1" baseline="-25000" dirty="0">
                          <a:effectLst/>
                          <a:latin typeface="Times New Roman" panose="02020603050405020304" pitchFamily="18" charset="0"/>
                          <a:ea typeface="SimSun" panose="02010600030101010101" pitchFamily="2" charset="-122"/>
                        </a:rPr>
                        <a:t>10, 7</a:t>
                      </a:r>
                      <a:endParaRPr lang="en-US" sz="24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2504498"/>
                  </a:ext>
                </a:extLst>
              </a:tr>
              <a:tr h="368810">
                <a:tc>
                  <a:txBody>
                    <a:bodyPr/>
                    <a:lstStyle/>
                    <a:p>
                      <a:r>
                        <a:rPr lang="en-US" sz="2400" b="1" dirty="0">
                          <a:solidFill>
                            <a:schemeClr val="tx1"/>
                          </a:solidFill>
                          <a:effectLst/>
                          <a:latin typeface="Times New Roman" panose="02020603050405020304" pitchFamily="18" charset="0"/>
                          <a:ea typeface="SimSun" panose="02010600030101010101" pitchFamily="2" charset="-122"/>
                        </a:rPr>
                        <a:t>d</a:t>
                      </a:r>
                      <a:r>
                        <a:rPr lang="en-US" sz="2400" b="1" baseline="-25000" dirty="0">
                          <a:solidFill>
                            <a:schemeClr val="tx1"/>
                          </a:solidFill>
                          <a:effectLst/>
                          <a:latin typeface="Times New Roman" panose="02020603050405020304" pitchFamily="18" charset="0"/>
                          <a:ea typeface="SimSun" panose="02010600030101010101" pitchFamily="2" charset="-122"/>
                        </a:rPr>
                        <a:t>3, 1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2400" b="1" dirty="0">
                          <a:solidFill>
                            <a:schemeClr val="tx1"/>
                          </a:solidFill>
                          <a:effectLst/>
                          <a:latin typeface="Times New Roman" panose="02020603050405020304" pitchFamily="18" charset="0"/>
                          <a:ea typeface="SimSun" panose="02010600030101010101" pitchFamily="2" charset="-122"/>
                        </a:rPr>
                        <a:t>f</a:t>
                      </a:r>
                      <a:r>
                        <a:rPr lang="en-US" sz="2400" b="1" baseline="-25000" dirty="0">
                          <a:solidFill>
                            <a:schemeClr val="tx1"/>
                          </a:solidFill>
                          <a:effectLst/>
                          <a:latin typeface="Times New Roman" panose="02020603050405020304" pitchFamily="18" charset="0"/>
                          <a:ea typeface="SimSun" panose="02010600030101010101" pitchFamily="2" charset="-122"/>
                        </a:rPr>
                        <a:t>4, 4</a:t>
                      </a:r>
                      <a:r>
                        <a:rPr lang="en-US" sz="2400" b="1" dirty="0">
                          <a:solidFill>
                            <a:schemeClr val="tx1"/>
                          </a:solidFill>
                          <a:effectLst/>
                          <a:latin typeface="Times New Roman" panose="02020603050405020304" pitchFamily="18" charset="0"/>
                          <a:ea typeface="SimSun" panose="02010600030101010101" pitchFamily="2" charset="-122"/>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2400" b="1" dirty="0">
                          <a:effectLst/>
                          <a:latin typeface="Times New Roman" panose="02020603050405020304" pitchFamily="18" charset="0"/>
                          <a:ea typeface="SimSun" panose="02010600030101010101" pitchFamily="2" charset="-122"/>
                        </a:rPr>
                        <a:t>i</a:t>
                      </a:r>
                      <a:r>
                        <a:rPr lang="en-US" sz="2400" b="1" baseline="-25000" dirty="0">
                          <a:effectLst/>
                          <a:latin typeface="Times New Roman" panose="02020603050405020304" pitchFamily="18" charset="0"/>
                          <a:ea typeface="SimSun" panose="02010600030101010101" pitchFamily="2" charset="-122"/>
                        </a:rPr>
                        <a:t>9, 8</a:t>
                      </a:r>
                      <a:r>
                        <a:rPr lang="en-US" sz="2400" b="1" dirty="0">
                          <a:effectLst/>
                          <a:latin typeface="Times New Roman" panose="02020603050405020304" pitchFamily="18" charset="0"/>
                          <a:ea typeface="SimSun" panose="02010600030101010101" pitchFamily="2" charset="-122"/>
                        </a:rPr>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26748868"/>
                  </a:ext>
                </a:extLst>
              </a:tr>
              <a:tr h="368810">
                <a:tc>
                  <a:txBody>
                    <a:bodyPr/>
                    <a:lstStyle/>
                    <a:p>
                      <a:r>
                        <a:rPr lang="en-US" sz="2400" b="1" dirty="0">
                          <a:solidFill>
                            <a:schemeClr val="tx1"/>
                          </a:solidFill>
                          <a:effectLst/>
                          <a:latin typeface="Times New Roman" panose="02020603050405020304" pitchFamily="18" charset="0"/>
                          <a:ea typeface="SimSun" panose="02010600030101010101" pitchFamily="2" charset="-122"/>
                        </a:rPr>
                        <a:t>c</a:t>
                      </a:r>
                      <a:r>
                        <a:rPr lang="en-US" sz="2400" b="1" baseline="-25000" dirty="0">
                          <a:solidFill>
                            <a:schemeClr val="tx1"/>
                          </a:solidFill>
                          <a:effectLst/>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Times New Roman" panose="02020603050405020304" pitchFamily="18" charset="0"/>
                          <a:ea typeface="SimSun" panose="02010600030101010101" pitchFamily="2" charset="-122"/>
                        </a:rPr>
                        <a:t>c</a:t>
                      </a:r>
                      <a:r>
                        <a:rPr lang="en-US" sz="2400" b="1" baseline="-25000" dirty="0">
                          <a:solidFill>
                            <a:schemeClr val="tx1"/>
                          </a:solidFill>
                          <a:effectLst/>
                          <a:latin typeface="Times New Roman" panose="02020603050405020304" pitchFamily="18" charset="0"/>
                          <a:ea typeface="SimSun" panose="02010600030101010101" pitchFamily="2" charset="-122"/>
                        </a:rPr>
                        <a:t>2, 5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2400" b="1" dirty="0">
                          <a:effectLst/>
                          <a:latin typeface="Times New Roman" panose="02020603050405020304" pitchFamily="18" charset="0"/>
                          <a:ea typeface="SimSun" panose="02010600030101010101" pitchFamily="2" charset="-122"/>
                        </a:rPr>
                        <a:t>h</a:t>
                      </a:r>
                      <a:r>
                        <a:rPr lang="en-US" sz="2400" b="1" baseline="-25000" dirty="0">
                          <a:effectLst/>
                          <a:latin typeface="Times New Roman" panose="02020603050405020304" pitchFamily="18" charset="0"/>
                          <a:ea typeface="SimSun" panose="02010600030101010101" pitchFamily="2" charset="-122"/>
                        </a:rPr>
                        <a:t>8, 9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9222337"/>
                  </a:ext>
                </a:extLst>
              </a:tr>
              <a:tr h="368810">
                <a:tc>
                  <a:txBody>
                    <a:bodyPr/>
                    <a:lstStyle/>
                    <a:p>
                      <a:r>
                        <a:rPr lang="en-US" sz="2400" b="1" dirty="0">
                          <a:solidFill>
                            <a:schemeClr val="tx1"/>
                          </a:solidFill>
                          <a:effectLst/>
                          <a:latin typeface="Times New Roman" panose="02020603050405020304" pitchFamily="18" charset="0"/>
                          <a:ea typeface="SimSun" panose="02010600030101010101" pitchFamily="2" charset="-122"/>
                        </a:rPr>
                        <a:t>a</a:t>
                      </a:r>
                      <a:r>
                        <a:rPr lang="en-US" sz="2400" b="1" baseline="-25000" dirty="0">
                          <a:solidFill>
                            <a:schemeClr val="tx1"/>
                          </a:solidFill>
                          <a:effectLst/>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Times New Roman" panose="02020603050405020304" pitchFamily="18" charset="0"/>
                          <a:ea typeface="SimSun" panose="02010600030101010101" pitchFamily="2" charset="-122"/>
                        </a:rPr>
                        <a:t>a</a:t>
                      </a:r>
                      <a:r>
                        <a:rPr lang="en-US" sz="2400" b="1" baseline="-25000" dirty="0">
                          <a:solidFill>
                            <a:schemeClr val="tx1"/>
                          </a:solidFill>
                          <a:effectLst/>
                          <a:latin typeface="Times New Roman" panose="02020603050405020304" pitchFamily="18" charset="0"/>
                          <a:ea typeface="SimSun" panose="02010600030101010101" pitchFamily="2" charset="-122"/>
                        </a:rPr>
                        <a:t>1, 6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2400" b="1" dirty="0">
                          <a:effectLst/>
                          <a:latin typeface="Times New Roman" panose="02020603050405020304" pitchFamily="18" charset="0"/>
                          <a:ea typeface="SimSun" panose="02010600030101010101" pitchFamily="2" charset="-122"/>
                        </a:rPr>
                        <a:t>g</a:t>
                      </a:r>
                      <a:r>
                        <a:rPr lang="en-US" sz="2400" b="1" baseline="-25000" dirty="0">
                          <a:effectLst/>
                          <a:latin typeface="Times New Roman" panose="02020603050405020304" pitchFamily="18" charset="0"/>
                          <a:ea typeface="SimSun" panose="02010600030101010101" pitchFamily="2" charset="-122"/>
                        </a:rPr>
                        <a:t>7, 10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7911720"/>
                  </a:ext>
                </a:extLst>
              </a:tr>
            </a:tbl>
          </a:graphicData>
        </a:graphic>
      </p:graphicFrame>
      <p:cxnSp>
        <p:nvCxnSpPr>
          <p:cNvPr id="6" name="Line 83">
            <a:extLst>
              <a:ext uri="{FF2B5EF4-FFF2-40B4-BE49-F238E27FC236}">
                <a16:creationId xmlns:a16="http://schemas.microsoft.com/office/drawing/2014/main" id="{1C1D0D0B-C8DA-492C-89C2-29D43A02DD3D}"/>
              </a:ext>
            </a:extLst>
          </p:cNvPr>
          <p:cNvCxnSpPr>
            <a:cxnSpLocks noChangeShapeType="1"/>
          </p:cNvCxnSpPr>
          <p:nvPr/>
        </p:nvCxnSpPr>
        <p:spPr bwMode="auto">
          <a:xfrm>
            <a:off x="6562437" y="6082175"/>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 name="Line 72">
            <a:extLst>
              <a:ext uri="{FF2B5EF4-FFF2-40B4-BE49-F238E27FC236}">
                <a16:creationId xmlns:a16="http://schemas.microsoft.com/office/drawing/2014/main" id="{C5A8B548-9957-4E83-A4E3-A67B0B44F98C}"/>
              </a:ext>
            </a:extLst>
          </p:cNvPr>
          <p:cNvCxnSpPr>
            <a:cxnSpLocks noChangeShapeType="1"/>
          </p:cNvCxnSpPr>
          <p:nvPr/>
        </p:nvCxnSpPr>
        <p:spPr bwMode="auto">
          <a:xfrm flipV="1">
            <a:off x="6561802" y="4249565"/>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8" name="Line 74">
            <a:extLst>
              <a:ext uri="{FF2B5EF4-FFF2-40B4-BE49-F238E27FC236}">
                <a16:creationId xmlns:a16="http://schemas.microsoft.com/office/drawing/2014/main" id="{D96F8156-52B4-4259-8A2B-078845D1A86A}"/>
              </a:ext>
            </a:extLst>
          </p:cNvPr>
          <p:cNvCxnSpPr>
            <a:cxnSpLocks noChangeShapeType="1"/>
          </p:cNvCxnSpPr>
          <p:nvPr/>
        </p:nvCxnSpPr>
        <p:spPr bwMode="auto">
          <a:xfrm>
            <a:off x="6561802" y="4259725"/>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 name="Line 73">
            <a:extLst>
              <a:ext uri="{FF2B5EF4-FFF2-40B4-BE49-F238E27FC236}">
                <a16:creationId xmlns:a16="http://schemas.microsoft.com/office/drawing/2014/main" id="{0507B1E7-938A-4CC9-9B64-8775171FE27B}"/>
              </a:ext>
            </a:extLst>
          </p:cNvPr>
          <p:cNvCxnSpPr>
            <a:cxnSpLocks noChangeShapeType="1"/>
          </p:cNvCxnSpPr>
          <p:nvPr/>
        </p:nvCxnSpPr>
        <p:spPr bwMode="auto">
          <a:xfrm>
            <a:off x="10371802" y="4250200"/>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Line 79">
            <a:extLst>
              <a:ext uri="{FF2B5EF4-FFF2-40B4-BE49-F238E27FC236}">
                <a16:creationId xmlns:a16="http://schemas.microsoft.com/office/drawing/2014/main" id="{214F982E-A0F1-4881-8B6B-3BD911D27BDD}"/>
              </a:ext>
            </a:extLst>
          </p:cNvPr>
          <p:cNvCxnSpPr>
            <a:cxnSpLocks noChangeShapeType="1"/>
          </p:cNvCxnSpPr>
          <p:nvPr/>
        </p:nvCxnSpPr>
        <p:spPr bwMode="auto">
          <a:xfrm>
            <a:off x="7057737" y="4733435"/>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Line 78">
            <a:extLst>
              <a:ext uri="{FF2B5EF4-FFF2-40B4-BE49-F238E27FC236}">
                <a16:creationId xmlns:a16="http://schemas.microsoft.com/office/drawing/2014/main" id="{20B6B1B4-3DDD-4467-8FF2-9ADE5B6C0BF5}"/>
              </a:ext>
            </a:extLst>
          </p:cNvPr>
          <p:cNvCxnSpPr>
            <a:cxnSpLocks noChangeShapeType="1"/>
          </p:cNvCxnSpPr>
          <p:nvPr/>
        </p:nvCxnSpPr>
        <p:spPr bwMode="auto">
          <a:xfrm>
            <a:off x="7048212" y="4745500"/>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Line 77">
            <a:extLst>
              <a:ext uri="{FF2B5EF4-FFF2-40B4-BE49-F238E27FC236}">
                <a16:creationId xmlns:a16="http://schemas.microsoft.com/office/drawing/2014/main" id="{C646B775-A862-4BCC-A521-6389CB3D1E1F}"/>
              </a:ext>
            </a:extLst>
          </p:cNvPr>
          <p:cNvCxnSpPr>
            <a:cxnSpLocks noChangeShapeType="1"/>
          </p:cNvCxnSpPr>
          <p:nvPr/>
        </p:nvCxnSpPr>
        <p:spPr bwMode="auto">
          <a:xfrm>
            <a:off x="9762202" y="4756930"/>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Line 82">
            <a:extLst>
              <a:ext uri="{FF2B5EF4-FFF2-40B4-BE49-F238E27FC236}">
                <a16:creationId xmlns:a16="http://schemas.microsoft.com/office/drawing/2014/main" id="{7E8F7013-8D29-4334-80A4-0E60A1A98061}"/>
              </a:ext>
            </a:extLst>
          </p:cNvPr>
          <p:cNvCxnSpPr>
            <a:cxnSpLocks noChangeShapeType="1"/>
          </p:cNvCxnSpPr>
          <p:nvPr/>
        </p:nvCxnSpPr>
        <p:spPr bwMode="auto">
          <a:xfrm>
            <a:off x="7981662" y="5360815"/>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Line 76">
            <a:extLst>
              <a:ext uri="{FF2B5EF4-FFF2-40B4-BE49-F238E27FC236}">
                <a16:creationId xmlns:a16="http://schemas.microsoft.com/office/drawing/2014/main" id="{94FDE0DF-B0E2-492E-825F-F7141991A10C}"/>
              </a:ext>
            </a:extLst>
          </p:cNvPr>
          <p:cNvCxnSpPr>
            <a:cxnSpLocks noChangeShapeType="1"/>
          </p:cNvCxnSpPr>
          <p:nvPr/>
        </p:nvCxnSpPr>
        <p:spPr bwMode="auto">
          <a:xfrm>
            <a:off x="7057737" y="4735975"/>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Line 81">
            <a:extLst>
              <a:ext uri="{FF2B5EF4-FFF2-40B4-BE49-F238E27FC236}">
                <a16:creationId xmlns:a16="http://schemas.microsoft.com/office/drawing/2014/main" id="{D5702D6B-2A19-4C6B-B64C-2A09A801C5FA}"/>
              </a:ext>
            </a:extLst>
          </p:cNvPr>
          <p:cNvCxnSpPr>
            <a:cxnSpLocks noChangeShapeType="1"/>
          </p:cNvCxnSpPr>
          <p:nvPr/>
        </p:nvCxnSpPr>
        <p:spPr bwMode="auto">
          <a:xfrm flipV="1">
            <a:off x="7057737" y="5365895"/>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Line 75">
            <a:extLst>
              <a:ext uri="{FF2B5EF4-FFF2-40B4-BE49-F238E27FC236}">
                <a16:creationId xmlns:a16="http://schemas.microsoft.com/office/drawing/2014/main" id="{28B910EB-1741-49B6-AD82-6E6BFD3E8F7E}"/>
              </a:ext>
            </a:extLst>
          </p:cNvPr>
          <p:cNvCxnSpPr>
            <a:cxnSpLocks noChangeShapeType="1"/>
          </p:cNvCxnSpPr>
          <p:nvPr/>
        </p:nvCxnSpPr>
        <p:spPr bwMode="auto">
          <a:xfrm flipH="1">
            <a:off x="8915112" y="4745500"/>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Line 80">
            <a:extLst>
              <a:ext uri="{FF2B5EF4-FFF2-40B4-BE49-F238E27FC236}">
                <a16:creationId xmlns:a16="http://schemas.microsoft.com/office/drawing/2014/main" id="{329D86C8-0CA5-471D-84DE-CA7654CF5924}"/>
              </a:ext>
            </a:extLst>
          </p:cNvPr>
          <p:cNvCxnSpPr>
            <a:cxnSpLocks noChangeShapeType="1"/>
          </p:cNvCxnSpPr>
          <p:nvPr/>
        </p:nvCxnSpPr>
        <p:spPr bwMode="auto">
          <a:xfrm>
            <a:off x="8915112" y="5365895"/>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B1FE3B92-A1FC-4C30-954E-931DB8A4161B}"/>
              </a:ext>
            </a:extLst>
          </p:cNvPr>
          <p:cNvSpPr txBox="1"/>
          <p:nvPr/>
        </p:nvSpPr>
        <p:spPr>
          <a:xfrm>
            <a:off x="6652392" y="436135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23" name="TextBox 22">
            <a:extLst>
              <a:ext uri="{FF2B5EF4-FFF2-40B4-BE49-F238E27FC236}">
                <a16:creationId xmlns:a16="http://schemas.microsoft.com/office/drawing/2014/main" id="{D32CEADC-ADDE-4210-AB98-347DC65AC3A0}"/>
              </a:ext>
            </a:extLst>
          </p:cNvPr>
          <p:cNvSpPr txBox="1"/>
          <p:nvPr/>
        </p:nvSpPr>
        <p:spPr>
          <a:xfrm>
            <a:off x="6630932" y="5456284"/>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24" name="TextBox 23">
            <a:extLst>
              <a:ext uri="{FF2B5EF4-FFF2-40B4-BE49-F238E27FC236}">
                <a16:creationId xmlns:a16="http://schemas.microsoft.com/office/drawing/2014/main" id="{E879AEF9-D2E8-4F20-816D-0FD4A72545CF}"/>
              </a:ext>
            </a:extLst>
          </p:cNvPr>
          <p:cNvSpPr txBox="1"/>
          <p:nvPr/>
        </p:nvSpPr>
        <p:spPr>
          <a:xfrm>
            <a:off x="7711237" y="5346210"/>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25" name="TextBox 24">
            <a:extLst>
              <a:ext uri="{FF2B5EF4-FFF2-40B4-BE49-F238E27FC236}">
                <a16:creationId xmlns:a16="http://schemas.microsoft.com/office/drawing/2014/main" id="{887C571D-36C3-4E21-94F4-47C602D0E67F}"/>
              </a:ext>
            </a:extLst>
          </p:cNvPr>
          <p:cNvSpPr txBox="1"/>
          <p:nvPr/>
        </p:nvSpPr>
        <p:spPr>
          <a:xfrm>
            <a:off x="8656143" y="5339532"/>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26" name="TextBox 25">
            <a:extLst>
              <a:ext uri="{FF2B5EF4-FFF2-40B4-BE49-F238E27FC236}">
                <a16:creationId xmlns:a16="http://schemas.microsoft.com/office/drawing/2014/main" id="{F162AF54-9CDA-4F7D-A904-56001BB3D1D7}"/>
              </a:ext>
            </a:extLst>
          </p:cNvPr>
          <p:cNvSpPr txBox="1"/>
          <p:nvPr/>
        </p:nvSpPr>
        <p:spPr>
          <a:xfrm>
            <a:off x="9688993" y="4361351"/>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27" name="TextBox 26">
            <a:extLst>
              <a:ext uri="{FF2B5EF4-FFF2-40B4-BE49-F238E27FC236}">
                <a16:creationId xmlns:a16="http://schemas.microsoft.com/office/drawing/2014/main" id="{16878C05-9989-4519-B139-B5CBDF2AC467}"/>
              </a:ext>
            </a:extLst>
          </p:cNvPr>
          <p:cNvSpPr txBox="1"/>
          <p:nvPr/>
        </p:nvSpPr>
        <p:spPr>
          <a:xfrm>
            <a:off x="9699547" y="538068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28" name="Rectangle 27">
            <a:extLst>
              <a:ext uri="{FF2B5EF4-FFF2-40B4-BE49-F238E27FC236}">
                <a16:creationId xmlns:a16="http://schemas.microsoft.com/office/drawing/2014/main" id="{6FA5CB5B-A19A-458B-9E13-8D4E320374A7}"/>
              </a:ext>
            </a:extLst>
          </p:cNvPr>
          <p:cNvSpPr/>
          <p:nvPr/>
        </p:nvSpPr>
        <p:spPr>
          <a:xfrm>
            <a:off x="7415521" y="302109"/>
            <a:ext cx="3257430"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1522376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6057" y="1013467"/>
            <a:ext cx="8840344" cy="4985980"/>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rPr>
              <a:t>Applications of DFS include</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6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Checking connectivity.</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6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rPr>
              <a:t>Checking acyclicity</a:t>
            </a:r>
            <a:r>
              <a:rPr lang="en-US" sz="2400" dirty="0">
                <a:latin typeface="Times New Roman" panose="02020603050405020304" pitchFamily="18" charset="0"/>
                <a:ea typeface="SimSun" panose="02010600030101010101" pitchFamily="2" charset="-122"/>
              </a:rPr>
              <a:t> of a graph:</a:t>
            </a:r>
            <a:endParaRPr lang="en-US" sz="2400" dirty="0">
              <a:latin typeface="Courier New" panose="02070309020205020404" pitchFamily="49" charset="0"/>
              <a:ea typeface="SimSun" panose="02010600030101010101" pitchFamily="2" charset="-122"/>
            </a:endParaRPr>
          </a:p>
          <a:p>
            <a:pPr marL="914400" marR="0" lvl="1" indent="-457200">
              <a:spcBef>
                <a:spcPts val="0"/>
              </a:spcBef>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Checking for a cycle presence in a graph, we need to check the graph’s representation in the form of a DFS forest. </a:t>
            </a:r>
            <a:endParaRPr lang="en-US" sz="2400" dirty="0">
              <a:latin typeface="Courier New" panose="02070309020205020404" pitchFamily="49" charset="0"/>
              <a:ea typeface="SimSun" panose="02010600030101010101" pitchFamily="2" charset="-122"/>
              <a:cs typeface="Times New Roman" panose="02020603050405020304" pitchFamily="18" charset="0"/>
            </a:endParaRPr>
          </a:p>
          <a:p>
            <a:pPr marL="1376363" marR="0" lvl="2" indent="-461963">
              <a:spcBef>
                <a:spcPts val="0"/>
              </a:spcBef>
              <a:spcAft>
                <a:spcPts val="600"/>
              </a:spcAft>
              <a:buFont typeface="Arial" panose="020B0604020202020204" pitchFamily="34" charset="0"/>
              <a:buChar char="•"/>
              <a:tabLst>
                <a:tab pos="1371600" algn="l"/>
              </a:tabLst>
            </a:pPr>
            <a:r>
              <a:rPr lang="en-US" sz="2400" dirty="0">
                <a:solidFill>
                  <a:srgbClr val="0000FF"/>
                </a:solidFill>
                <a:latin typeface="Times New Roman" panose="02020603050405020304" pitchFamily="18" charset="0"/>
                <a:ea typeface="SimSun" panose="02010600030101010101" pitchFamily="2" charset="-122"/>
              </a:rPr>
              <a:t>The graph is acyclic, i</a:t>
            </a:r>
            <a:r>
              <a:rPr lang="en-US" sz="2400" dirty="0">
                <a:latin typeface="Times New Roman" panose="02020603050405020304" pitchFamily="18" charset="0"/>
                <a:ea typeface="SimSun" panose="02010600030101010101" pitchFamily="2" charset="-122"/>
              </a:rPr>
              <a:t>f its DFS forest </a:t>
            </a:r>
            <a:r>
              <a:rPr lang="en-US" sz="2400" dirty="0">
                <a:solidFill>
                  <a:srgbClr val="0000FF"/>
                </a:solidFill>
                <a:latin typeface="Times New Roman" panose="02020603050405020304" pitchFamily="18" charset="0"/>
                <a:ea typeface="SimSun" panose="02010600030101010101" pitchFamily="2" charset="-122"/>
              </a:rPr>
              <a:t>does not</a:t>
            </a:r>
            <a:r>
              <a:rPr lang="en-US" sz="2400" dirty="0">
                <a:latin typeface="Times New Roman" panose="02020603050405020304" pitchFamily="18" charset="0"/>
                <a:ea typeface="SimSun" panose="02010600030101010101" pitchFamily="2" charset="-122"/>
              </a:rPr>
              <a:t> have </a:t>
            </a:r>
            <a:r>
              <a:rPr lang="en-US" sz="2400" dirty="0">
                <a:solidFill>
                  <a:srgbClr val="0000FF"/>
                </a:solidFill>
                <a:latin typeface="Times New Roman" panose="02020603050405020304" pitchFamily="18" charset="0"/>
                <a:ea typeface="SimSun" panose="02010600030101010101" pitchFamily="2" charset="-122"/>
              </a:rPr>
              <a:t>back edges</a:t>
            </a:r>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 </a:t>
            </a:r>
            <a:endParaRPr lang="en-US" sz="2400" dirty="0">
              <a:solidFill>
                <a:srgbClr val="0000FF"/>
              </a:solidFill>
              <a:latin typeface="Courier New" panose="02070309020205020404" pitchFamily="49" charset="0"/>
              <a:ea typeface="SimSun" panose="02010600030101010101" pitchFamily="2" charset="-122"/>
            </a:endParaRPr>
          </a:p>
          <a:p>
            <a:pPr marL="1376363" marR="0" lvl="2" indent="-461963">
              <a:spcBef>
                <a:spcPts val="0"/>
              </a:spcBef>
              <a:spcAft>
                <a:spcPts val="600"/>
              </a:spcAft>
              <a:buFont typeface="Arial" panose="020B0604020202020204" pitchFamily="34" charset="0"/>
              <a:buChar char="•"/>
              <a:tabLst>
                <a:tab pos="1371600" algn="l"/>
              </a:tabLst>
            </a:pPr>
            <a:r>
              <a:rPr lang="en-US" sz="2400" dirty="0">
                <a:solidFill>
                  <a:srgbClr val="0000FF"/>
                </a:solidFill>
                <a:latin typeface="Times New Roman" panose="02020603050405020304" pitchFamily="18" charset="0"/>
                <a:ea typeface="SimSun" panose="02010600030101010101" pitchFamily="2" charset="-122"/>
              </a:rPr>
              <a:t>If there is a back edge </a:t>
            </a:r>
            <a:r>
              <a:rPr lang="en-US" sz="2400" dirty="0">
                <a:latin typeface="Times New Roman" panose="02020603050405020304" pitchFamily="18" charset="0"/>
                <a:ea typeface="SimSun" panose="02010600030101010101" pitchFamily="2" charset="-122"/>
              </a:rPr>
              <a:t>from some vertex u to its ancestor v, </a:t>
            </a:r>
            <a:r>
              <a:rPr lang="en-US" sz="2400" dirty="0">
                <a:solidFill>
                  <a:srgbClr val="0000FF"/>
                </a:solidFill>
                <a:latin typeface="Times New Roman" panose="02020603050405020304" pitchFamily="18" charset="0"/>
                <a:ea typeface="SimSun" panose="02010600030101010101" pitchFamily="2" charset="-122"/>
              </a:rPr>
              <a:t>the graph has a cycle </a:t>
            </a:r>
            <a:r>
              <a:rPr lang="en-US" sz="2400" dirty="0">
                <a:latin typeface="Times New Roman" panose="02020603050405020304" pitchFamily="18" charset="0"/>
                <a:ea typeface="SimSun" panose="02010600030101010101" pitchFamily="2" charset="-122"/>
              </a:rPr>
              <a:t>that comprises a path from v to u via a sequence of tree edges in the DFS forest followed by the back edge from u to v. </a:t>
            </a:r>
          </a:p>
          <a:p>
            <a:pPr marL="1833563" lvl="3" indent="-461963">
              <a:spcAft>
                <a:spcPts val="600"/>
              </a:spcAft>
              <a:buFont typeface="Arial" panose="020B0604020202020204" pitchFamily="34" charset="0"/>
              <a:buChar char="•"/>
              <a:tabLst>
                <a:tab pos="1371600" algn="l"/>
              </a:tabLst>
            </a:pPr>
            <a:r>
              <a:rPr lang="en-US" sz="2400" dirty="0">
                <a:latin typeface="Times New Roman" panose="02020603050405020304" pitchFamily="18" charset="0"/>
                <a:ea typeface="SimSun" panose="02010600030101010101" pitchFamily="2" charset="-122"/>
              </a:rPr>
              <a:t>That is, there is a path {v = v</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v</a:t>
            </a:r>
            <a:r>
              <a:rPr lang="en-US" sz="2400"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 v</a:t>
            </a:r>
            <a:r>
              <a:rPr lang="en-US" sz="2400" baseline="-25000" dirty="0">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u, v}.               </a:t>
            </a:r>
            <a:endParaRPr lang="en-US" sz="2400" dirty="0">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8E4C88CD-6EC9-4D8B-B858-F0B035F86B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705840-E277-427C-A049-C83E5749C62B}"/>
              </a:ext>
            </a:extLst>
          </p:cNvPr>
          <p:cNvSpPr/>
          <p:nvPr/>
        </p:nvSpPr>
        <p:spPr>
          <a:xfrm>
            <a:off x="1602557" y="220209"/>
            <a:ext cx="3257430"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spTree>
    <p:extLst>
      <p:ext uri="{BB962C8B-B14F-4D97-AF65-F5344CB8AC3E}">
        <p14:creationId xmlns:p14="http://schemas.microsoft.com/office/powerpoint/2010/main" val="1460410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155" y="1095000"/>
            <a:ext cx="8798351" cy="5601533"/>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Example 3.8  Consider again traversing the given graph (a). We have:</a:t>
            </a:r>
          </a:p>
          <a:p>
            <a:pPr>
              <a:spcAft>
                <a:spcPts val="600"/>
              </a:spcAft>
            </a:pPr>
            <a:r>
              <a:rPr lang="en-US" sz="2400" dirty="0">
                <a:latin typeface="Times New Roman" panose="02020603050405020304" pitchFamily="18" charset="0"/>
                <a:ea typeface="SimSun" panose="02010600030101010101" pitchFamily="2" charset="-122"/>
              </a:rPr>
              <a:t>(c) DFS forest (with the tree edges shown with solid lines and the back edges shown with dashed lines</a:t>
            </a:r>
          </a:p>
          <a:p>
            <a:pPr>
              <a:lnSpc>
                <a:spcPct val="150000"/>
              </a:lnSpc>
            </a:pPr>
            <a:r>
              <a:rPr lang="en-US" sz="2400" dirty="0"/>
              <a:t>      </a:t>
            </a:r>
            <a:r>
              <a:rPr lang="en-US" sz="2400" dirty="0">
                <a:latin typeface="Times New Roman" panose="02020603050405020304" pitchFamily="18" charset="0"/>
                <a:cs typeface="Times New Roman" panose="02020603050405020304" pitchFamily="18" charset="0"/>
              </a:rPr>
              <a:t>g                                                      h</a:t>
            </a:r>
          </a:p>
          <a:p>
            <a:pPr>
              <a:lnSpc>
                <a:spcPct val="150000"/>
              </a:lnSpc>
            </a:pPr>
            <a:endParaRPr lang="en-US" sz="2400" dirty="0"/>
          </a:p>
          <a:p>
            <a:pPr>
              <a:lnSpc>
                <a:spcPct val="150000"/>
              </a:lnSpc>
            </a:pPr>
            <a:r>
              <a:rPr lang="en-US" sz="2400" dirty="0"/>
              <a:t>                               </a:t>
            </a:r>
          </a:p>
          <a:p>
            <a:pPr>
              <a:lnSpc>
                <a:spcPct val="150000"/>
              </a:lnSpc>
            </a:pPr>
            <a:r>
              <a:rPr lang="en-US" sz="2400" dirty="0"/>
              <a:t>      </a:t>
            </a:r>
            <a:r>
              <a:rPr lang="en-US" sz="2400" dirty="0">
                <a:latin typeface="Times New Roman" panose="02020603050405020304" pitchFamily="18" charset="0"/>
                <a:cs typeface="Times New Roman" panose="02020603050405020304" pitchFamily="18" charset="0"/>
              </a:rPr>
              <a:t> j                                                     </a:t>
            </a: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(a)  Graph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graph in (a) has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four cycles, and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connected components.</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5" name="Text Box 4"/>
          <p:cNvSpPr txBox="1"/>
          <p:nvPr/>
        </p:nvSpPr>
        <p:spPr>
          <a:xfrm>
            <a:off x="7477419" y="2162480"/>
            <a:ext cx="4072378" cy="425148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			  g</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c			  h</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d                f		  </a:t>
            </a:r>
            <a:r>
              <a:rPr lang="en-US" sz="2000" dirty="0" err="1">
                <a:effectLst/>
                <a:latin typeface="Times New Roman" panose="02020603050405020304" pitchFamily="18" charset="0"/>
                <a:ea typeface="SimSun" panose="02010600030101010101" pitchFamily="2" charset="-122"/>
              </a:rPr>
              <a:t>i</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b    	  j</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Times New Roman" panose="02020603050405020304" pitchFamily="18" charset="0"/>
                <a:ea typeface="SimSun" panose="02010600030101010101" pitchFamily="2" charset="-122"/>
              </a:rPr>
              <a:t>	             e</a:t>
            </a:r>
            <a:endParaRPr lang="en-US" sz="2000" dirty="0">
              <a:effectLst/>
              <a:latin typeface="Courier New" panose="02070309020205020404" pitchFamily="49" charset="0"/>
              <a:ea typeface="SimSun" panose="02010600030101010101" pitchFamily="2" charset="-122"/>
            </a:endParaRPr>
          </a:p>
        </p:txBody>
      </p:sp>
      <p:sp>
        <p:nvSpPr>
          <p:cNvPr id="40" name="Text Box 1124"/>
          <p:cNvSpPr txBox="1"/>
          <p:nvPr/>
        </p:nvSpPr>
        <p:spPr>
          <a:xfrm>
            <a:off x="1178244" y="6164534"/>
            <a:ext cx="6618511" cy="50709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150000"/>
              </a:lnSpc>
              <a:spcBef>
                <a:spcPts val="0"/>
              </a:spcBef>
              <a:spcAft>
                <a:spcPts val="0"/>
              </a:spcAft>
            </a:pPr>
            <a:r>
              <a:rPr lang="en-US" sz="2000" dirty="0">
                <a:effectLst/>
                <a:latin typeface="Times New Roman" panose="02020603050405020304" pitchFamily="18" charset="0"/>
                <a:ea typeface="SimSun" panose="02010600030101010101" pitchFamily="2" charset="-122"/>
              </a:rPr>
              <a:t>(a  (c ( d  d)  (f  (b  (e  e)  b)  f)  c )  a)   (g  (h  (</a:t>
            </a:r>
            <a:r>
              <a:rPr lang="en-US" sz="2000" dirty="0" err="1">
                <a:effectLst/>
                <a:latin typeface="Times New Roman" panose="02020603050405020304" pitchFamily="18" charset="0"/>
                <a:ea typeface="SimSun" panose="02010600030101010101" pitchFamily="2" charset="-122"/>
              </a:rPr>
              <a:t>i</a:t>
            </a:r>
            <a:r>
              <a:rPr lang="en-US" sz="2000" dirty="0">
                <a:effectLst/>
                <a:latin typeface="Times New Roman" panose="02020603050405020304" pitchFamily="18" charset="0"/>
                <a:ea typeface="SimSun" panose="02010600030101010101" pitchFamily="2" charset="-122"/>
              </a:rPr>
              <a:t>  (j  j)  </a:t>
            </a:r>
            <a:r>
              <a:rPr lang="en-US" sz="2000" dirty="0" err="1">
                <a:effectLst/>
                <a:latin typeface="Times New Roman" panose="02020603050405020304" pitchFamily="18" charset="0"/>
                <a:ea typeface="SimSun" panose="02010600030101010101" pitchFamily="2" charset="-122"/>
              </a:rPr>
              <a:t>i</a:t>
            </a:r>
            <a:r>
              <a:rPr lang="en-US" sz="2000" dirty="0">
                <a:effectLst/>
                <a:latin typeface="Times New Roman" panose="02020603050405020304" pitchFamily="18" charset="0"/>
                <a:ea typeface="SimSun" panose="02010600030101010101" pitchFamily="2" charset="-122"/>
              </a:rPr>
              <a:t>)  h)  g)</a:t>
            </a:r>
            <a:endParaRPr lang="en-US" sz="2000" dirty="0">
              <a:effectLst/>
              <a:latin typeface="Courier New" panose="02070309020205020404" pitchFamily="49" charset="0"/>
              <a:ea typeface="SimSun" panose="02010600030101010101" pitchFamily="2" charset="-122"/>
            </a:endParaRPr>
          </a:p>
          <a:p>
            <a:pPr marL="0" marR="0">
              <a:lnSpc>
                <a:spcPct val="115000"/>
              </a:lnSpc>
              <a:spcBef>
                <a:spcPts val="0"/>
              </a:spcBef>
              <a:spcAft>
                <a:spcPts val="1000"/>
              </a:spcAft>
            </a:pPr>
            <a:r>
              <a:rPr lang="en-US" sz="2000" dirty="0">
                <a:effectLst/>
                <a:latin typeface="Courier New" panose="02070309020205020404" pitchFamily="49" charset="0"/>
                <a:ea typeface="SimSun" panose="02010600030101010101" pitchFamily="2" charset="-122"/>
              </a:rPr>
              <a:t> </a:t>
            </a:r>
          </a:p>
        </p:txBody>
      </p:sp>
      <p:sp>
        <p:nvSpPr>
          <p:cNvPr id="29" name="Thought Bubble: Cloud 28">
            <a:extLst>
              <a:ext uri="{FF2B5EF4-FFF2-40B4-BE49-F238E27FC236}">
                <a16:creationId xmlns:a16="http://schemas.microsoft.com/office/drawing/2014/main" id="{4BF0CAFC-D7A5-4B87-B17A-634ACAAC020A}"/>
              </a:ext>
            </a:extLst>
          </p:cNvPr>
          <p:cNvSpPr/>
          <p:nvPr/>
        </p:nvSpPr>
        <p:spPr>
          <a:xfrm flipH="1">
            <a:off x="975053" y="2775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1" name="Picture 30" descr="Image result for smiley face images">
            <a:extLst>
              <a:ext uri="{FF2B5EF4-FFF2-40B4-BE49-F238E27FC236}">
                <a16:creationId xmlns:a16="http://schemas.microsoft.com/office/drawing/2014/main" id="{163684BA-274E-4554-B1B6-B208B474F6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Line 83">
            <a:extLst>
              <a:ext uri="{FF2B5EF4-FFF2-40B4-BE49-F238E27FC236}">
                <a16:creationId xmlns:a16="http://schemas.microsoft.com/office/drawing/2014/main" id="{3763D46F-9342-4CB1-9FF2-35972CA1B722}"/>
              </a:ext>
            </a:extLst>
          </p:cNvPr>
          <p:cNvCxnSpPr>
            <a:cxnSpLocks noChangeShapeType="1"/>
          </p:cNvCxnSpPr>
          <p:nvPr/>
        </p:nvCxnSpPr>
        <p:spPr bwMode="auto">
          <a:xfrm>
            <a:off x="2230581" y="4475060"/>
            <a:ext cx="3810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7" name="Line 72">
            <a:extLst>
              <a:ext uri="{FF2B5EF4-FFF2-40B4-BE49-F238E27FC236}">
                <a16:creationId xmlns:a16="http://schemas.microsoft.com/office/drawing/2014/main" id="{5D1FA441-E491-44AB-9EAC-BB3498406D1A}"/>
              </a:ext>
            </a:extLst>
          </p:cNvPr>
          <p:cNvCxnSpPr>
            <a:cxnSpLocks noChangeShapeType="1"/>
          </p:cNvCxnSpPr>
          <p:nvPr/>
        </p:nvCxnSpPr>
        <p:spPr bwMode="auto">
          <a:xfrm flipV="1">
            <a:off x="2229946" y="2642450"/>
            <a:ext cx="3810635" cy="10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8" name="Line 74">
            <a:extLst>
              <a:ext uri="{FF2B5EF4-FFF2-40B4-BE49-F238E27FC236}">
                <a16:creationId xmlns:a16="http://schemas.microsoft.com/office/drawing/2014/main" id="{4292F9D5-955B-490A-9845-3338C279A35C}"/>
              </a:ext>
            </a:extLst>
          </p:cNvPr>
          <p:cNvCxnSpPr>
            <a:cxnSpLocks noChangeShapeType="1"/>
          </p:cNvCxnSpPr>
          <p:nvPr/>
        </p:nvCxnSpPr>
        <p:spPr bwMode="auto">
          <a:xfrm>
            <a:off x="2229946" y="2652610"/>
            <a:ext cx="0" cy="1847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9" name="Line 73">
            <a:extLst>
              <a:ext uri="{FF2B5EF4-FFF2-40B4-BE49-F238E27FC236}">
                <a16:creationId xmlns:a16="http://schemas.microsoft.com/office/drawing/2014/main" id="{FA83BA15-07C0-403A-BFB9-EB4880A41180}"/>
              </a:ext>
            </a:extLst>
          </p:cNvPr>
          <p:cNvCxnSpPr>
            <a:cxnSpLocks noChangeShapeType="1"/>
          </p:cNvCxnSpPr>
          <p:nvPr/>
        </p:nvCxnSpPr>
        <p:spPr bwMode="auto">
          <a:xfrm>
            <a:off x="6039946" y="2643085"/>
            <a:ext cx="0" cy="18573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 name="Line 79">
            <a:extLst>
              <a:ext uri="{FF2B5EF4-FFF2-40B4-BE49-F238E27FC236}">
                <a16:creationId xmlns:a16="http://schemas.microsoft.com/office/drawing/2014/main" id="{2DD8BFEA-F662-4453-837A-CC6E5C6F5321}"/>
              </a:ext>
            </a:extLst>
          </p:cNvPr>
          <p:cNvCxnSpPr>
            <a:cxnSpLocks noChangeShapeType="1"/>
          </p:cNvCxnSpPr>
          <p:nvPr/>
        </p:nvCxnSpPr>
        <p:spPr bwMode="auto">
          <a:xfrm>
            <a:off x="2725881" y="3126320"/>
            <a:ext cx="27051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2" name="Line 78">
            <a:extLst>
              <a:ext uri="{FF2B5EF4-FFF2-40B4-BE49-F238E27FC236}">
                <a16:creationId xmlns:a16="http://schemas.microsoft.com/office/drawing/2014/main" id="{7B1842F5-33C2-481E-9AB3-BD40D36B57AD}"/>
              </a:ext>
            </a:extLst>
          </p:cNvPr>
          <p:cNvCxnSpPr>
            <a:cxnSpLocks noChangeShapeType="1"/>
          </p:cNvCxnSpPr>
          <p:nvPr/>
        </p:nvCxnSpPr>
        <p:spPr bwMode="auto">
          <a:xfrm>
            <a:off x="2716356" y="3138385"/>
            <a:ext cx="9525" cy="10293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3" name="Line 77">
            <a:extLst>
              <a:ext uri="{FF2B5EF4-FFF2-40B4-BE49-F238E27FC236}">
                <a16:creationId xmlns:a16="http://schemas.microsoft.com/office/drawing/2014/main" id="{EEF18B16-D9F0-485E-B87C-D02D2AC51B90}"/>
              </a:ext>
            </a:extLst>
          </p:cNvPr>
          <p:cNvCxnSpPr>
            <a:cxnSpLocks noChangeShapeType="1"/>
          </p:cNvCxnSpPr>
          <p:nvPr/>
        </p:nvCxnSpPr>
        <p:spPr bwMode="auto">
          <a:xfrm>
            <a:off x="5430346" y="3149815"/>
            <a:ext cx="0" cy="10102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4" name="Line 82">
            <a:extLst>
              <a:ext uri="{FF2B5EF4-FFF2-40B4-BE49-F238E27FC236}">
                <a16:creationId xmlns:a16="http://schemas.microsoft.com/office/drawing/2014/main" id="{33F21C2E-572A-4205-8021-7DE1910C9231}"/>
              </a:ext>
            </a:extLst>
          </p:cNvPr>
          <p:cNvCxnSpPr>
            <a:cxnSpLocks noChangeShapeType="1"/>
          </p:cNvCxnSpPr>
          <p:nvPr/>
        </p:nvCxnSpPr>
        <p:spPr bwMode="auto">
          <a:xfrm>
            <a:off x="3649806" y="3753700"/>
            <a:ext cx="9334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5" name="Line 76">
            <a:extLst>
              <a:ext uri="{FF2B5EF4-FFF2-40B4-BE49-F238E27FC236}">
                <a16:creationId xmlns:a16="http://schemas.microsoft.com/office/drawing/2014/main" id="{86ABCE4B-BFDB-4776-B22B-E4BC01DA8532}"/>
              </a:ext>
            </a:extLst>
          </p:cNvPr>
          <p:cNvCxnSpPr>
            <a:cxnSpLocks noChangeShapeType="1"/>
          </p:cNvCxnSpPr>
          <p:nvPr/>
        </p:nvCxnSpPr>
        <p:spPr bwMode="auto">
          <a:xfrm>
            <a:off x="2725881" y="3128860"/>
            <a:ext cx="923925" cy="6299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6" name="Line 81">
            <a:extLst>
              <a:ext uri="{FF2B5EF4-FFF2-40B4-BE49-F238E27FC236}">
                <a16:creationId xmlns:a16="http://schemas.microsoft.com/office/drawing/2014/main" id="{05C778FD-EE59-426B-8AAF-1A6C0366E27E}"/>
              </a:ext>
            </a:extLst>
          </p:cNvPr>
          <p:cNvCxnSpPr>
            <a:cxnSpLocks noChangeShapeType="1"/>
          </p:cNvCxnSpPr>
          <p:nvPr/>
        </p:nvCxnSpPr>
        <p:spPr bwMode="auto">
          <a:xfrm flipV="1">
            <a:off x="2725881" y="3758780"/>
            <a:ext cx="923925"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7" name="Line 75">
            <a:extLst>
              <a:ext uri="{FF2B5EF4-FFF2-40B4-BE49-F238E27FC236}">
                <a16:creationId xmlns:a16="http://schemas.microsoft.com/office/drawing/2014/main" id="{D8ED7556-3939-4FFF-ABD3-3A668402B347}"/>
              </a:ext>
            </a:extLst>
          </p:cNvPr>
          <p:cNvCxnSpPr>
            <a:cxnSpLocks noChangeShapeType="1"/>
          </p:cNvCxnSpPr>
          <p:nvPr/>
        </p:nvCxnSpPr>
        <p:spPr bwMode="auto">
          <a:xfrm flipH="1">
            <a:off x="4583256" y="3138385"/>
            <a:ext cx="838200" cy="6007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8" name="Line 80">
            <a:extLst>
              <a:ext uri="{FF2B5EF4-FFF2-40B4-BE49-F238E27FC236}">
                <a16:creationId xmlns:a16="http://schemas.microsoft.com/office/drawing/2014/main" id="{0CCEAB40-C367-418A-A3EE-2D25397CCCEE}"/>
              </a:ext>
            </a:extLst>
          </p:cNvPr>
          <p:cNvCxnSpPr>
            <a:cxnSpLocks noChangeShapeType="1"/>
          </p:cNvCxnSpPr>
          <p:nvPr/>
        </p:nvCxnSpPr>
        <p:spPr bwMode="auto">
          <a:xfrm>
            <a:off x="4583256" y="3758780"/>
            <a:ext cx="838200" cy="408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3" name="TextBox 52">
            <a:extLst>
              <a:ext uri="{FF2B5EF4-FFF2-40B4-BE49-F238E27FC236}">
                <a16:creationId xmlns:a16="http://schemas.microsoft.com/office/drawing/2014/main" id="{4809A10C-0814-4C50-A86F-EA5926567C82}"/>
              </a:ext>
            </a:extLst>
          </p:cNvPr>
          <p:cNvSpPr txBox="1"/>
          <p:nvPr/>
        </p:nvSpPr>
        <p:spPr>
          <a:xfrm>
            <a:off x="2320536" y="2754237"/>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54" name="TextBox 53">
            <a:extLst>
              <a:ext uri="{FF2B5EF4-FFF2-40B4-BE49-F238E27FC236}">
                <a16:creationId xmlns:a16="http://schemas.microsoft.com/office/drawing/2014/main" id="{64BB9D56-08F8-41AD-85EC-4A7C4583A3E2}"/>
              </a:ext>
            </a:extLst>
          </p:cNvPr>
          <p:cNvSpPr txBox="1"/>
          <p:nvPr/>
        </p:nvSpPr>
        <p:spPr>
          <a:xfrm>
            <a:off x="2299076" y="3849169"/>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a:t>
            </a:r>
          </a:p>
        </p:txBody>
      </p:sp>
      <p:sp>
        <p:nvSpPr>
          <p:cNvPr id="55" name="TextBox 54">
            <a:extLst>
              <a:ext uri="{FF2B5EF4-FFF2-40B4-BE49-F238E27FC236}">
                <a16:creationId xmlns:a16="http://schemas.microsoft.com/office/drawing/2014/main" id="{5DEF388C-FA40-496D-99C6-2CEA8DA3A67D}"/>
              </a:ext>
            </a:extLst>
          </p:cNvPr>
          <p:cNvSpPr txBox="1"/>
          <p:nvPr/>
        </p:nvSpPr>
        <p:spPr>
          <a:xfrm>
            <a:off x="3379381" y="3739095"/>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a:t>
            </a:r>
          </a:p>
        </p:txBody>
      </p:sp>
      <p:sp>
        <p:nvSpPr>
          <p:cNvPr id="56" name="TextBox 55">
            <a:extLst>
              <a:ext uri="{FF2B5EF4-FFF2-40B4-BE49-F238E27FC236}">
                <a16:creationId xmlns:a16="http://schemas.microsoft.com/office/drawing/2014/main" id="{CB32653D-05B1-4DAA-AD46-84ABEAD5CE5E}"/>
              </a:ext>
            </a:extLst>
          </p:cNvPr>
          <p:cNvSpPr txBox="1"/>
          <p:nvPr/>
        </p:nvSpPr>
        <p:spPr>
          <a:xfrm>
            <a:off x="4324287" y="3732417"/>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t>
            </a:r>
          </a:p>
        </p:txBody>
      </p:sp>
      <p:sp>
        <p:nvSpPr>
          <p:cNvPr id="57" name="TextBox 56">
            <a:extLst>
              <a:ext uri="{FF2B5EF4-FFF2-40B4-BE49-F238E27FC236}">
                <a16:creationId xmlns:a16="http://schemas.microsoft.com/office/drawing/2014/main" id="{50458FD6-8C38-4424-98C4-C57768088350}"/>
              </a:ext>
            </a:extLst>
          </p:cNvPr>
          <p:cNvSpPr txBox="1"/>
          <p:nvPr/>
        </p:nvSpPr>
        <p:spPr>
          <a:xfrm>
            <a:off x="5357137" y="2754236"/>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t>
            </a:r>
          </a:p>
        </p:txBody>
      </p:sp>
      <p:sp>
        <p:nvSpPr>
          <p:cNvPr id="58" name="TextBox 57">
            <a:extLst>
              <a:ext uri="{FF2B5EF4-FFF2-40B4-BE49-F238E27FC236}">
                <a16:creationId xmlns:a16="http://schemas.microsoft.com/office/drawing/2014/main" id="{E2ED17E7-2539-4C8E-B621-3E978D54AE7F}"/>
              </a:ext>
            </a:extLst>
          </p:cNvPr>
          <p:cNvSpPr txBox="1"/>
          <p:nvPr/>
        </p:nvSpPr>
        <p:spPr>
          <a:xfrm>
            <a:off x="5367691" y="3773571"/>
            <a:ext cx="47134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t>
            </a:r>
          </a:p>
        </p:txBody>
      </p:sp>
      <p:sp>
        <p:nvSpPr>
          <p:cNvPr id="59" name="Rectangle 58">
            <a:extLst>
              <a:ext uri="{FF2B5EF4-FFF2-40B4-BE49-F238E27FC236}">
                <a16:creationId xmlns:a16="http://schemas.microsoft.com/office/drawing/2014/main" id="{51129771-2C2B-409F-9F41-F108CDC490D7}"/>
              </a:ext>
            </a:extLst>
          </p:cNvPr>
          <p:cNvSpPr/>
          <p:nvPr/>
        </p:nvSpPr>
        <p:spPr>
          <a:xfrm>
            <a:off x="1320507" y="197192"/>
            <a:ext cx="3257430" cy="754694"/>
          </a:xfrm>
          <a:prstGeom prst="rect">
            <a:avLst/>
          </a:prstGeom>
        </p:spPr>
        <p:txBody>
          <a:bodyPr wrap="square">
            <a:spAutoFit/>
          </a:bodyPr>
          <a:lstStyle/>
          <a:p>
            <a:pPr>
              <a:lnSpc>
                <a:spcPct val="150000"/>
              </a:lnSpc>
            </a:pPr>
            <a:r>
              <a:rPr lang="en-US" sz="3200" dirty="0">
                <a:ea typeface="SimSun" panose="02010600030101010101" pitchFamily="2" charset="-122"/>
              </a:rPr>
              <a:t>Depth-First Search</a:t>
            </a:r>
          </a:p>
        </p:txBody>
      </p:sp>
      <p:cxnSp>
        <p:nvCxnSpPr>
          <p:cNvPr id="60" name="Straight Connector 59">
            <a:extLst>
              <a:ext uri="{FF2B5EF4-FFF2-40B4-BE49-F238E27FC236}">
                <a16:creationId xmlns:a16="http://schemas.microsoft.com/office/drawing/2014/main" id="{DCB0409D-27E7-42FA-8103-FC72DDA0E61C}"/>
              </a:ext>
            </a:extLst>
          </p:cNvPr>
          <p:cNvCxnSpPr/>
          <p:nvPr/>
        </p:nvCxnSpPr>
        <p:spPr>
          <a:xfrm>
            <a:off x="8004927" y="2656542"/>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CCFCBEB-96E7-446E-A89D-E3E2F1B0E307}"/>
              </a:ext>
            </a:extLst>
          </p:cNvPr>
          <p:cNvCxnSpPr/>
          <p:nvPr/>
        </p:nvCxnSpPr>
        <p:spPr>
          <a:xfrm>
            <a:off x="8004927" y="3472352"/>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AEA737C-B4DF-4FAD-A78D-7485CB1CB60A}"/>
              </a:ext>
            </a:extLst>
          </p:cNvPr>
          <p:cNvCxnSpPr/>
          <p:nvPr/>
        </p:nvCxnSpPr>
        <p:spPr>
          <a:xfrm>
            <a:off x="10259506" y="2573569"/>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D342ABE-EEE7-4A44-A9FE-E77070E93F81}"/>
              </a:ext>
            </a:extLst>
          </p:cNvPr>
          <p:cNvCxnSpPr/>
          <p:nvPr/>
        </p:nvCxnSpPr>
        <p:spPr>
          <a:xfrm>
            <a:off x="10259506" y="3472352"/>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B2871F0-AF59-4BF4-A600-2D07747D366C}"/>
              </a:ext>
            </a:extLst>
          </p:cNvPr>
          <p:cNvCxnSpPr/>
          <p:nvPr/>
        </p:nvCxnSpPr>
        <p:spPr>
          <a:xfrm>
            <a:off x="10259506" y="4381040"/>
            <a:ext cx="0" cy="87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7E18439-D529-4A38-B4C1-FB062BA25946}"/>
              </a:ext>
            </a:extLst>
          </p:cNvPr>
          <p:cNvSpPr/>
          <p:nvPr/>
        </p:nvSpPr>
        <p:spPr>
          <a:xfrm>
            <a:off x="7940504" y="2533613"/>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7CFD79A3-8AFC-418C-9B95-DF1CD21E5C44}"/>
              </a:ext>
            </a:extLst>
          </p:cNvPr>
          <p:cNvSpPr/>
          <p:nvPr/>
        </p:nvSpPr>
        <p:spPr>
          <a:xfrm>
            <a:off x="7943280" y="3462549"/>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D80AC87-3D72-4A65-B96C-39A0A67FC3A1}"/>
              </a:ext>
            </a:extLst>
          </p:cNvPr>
          <p:cNvSpPr/>
          <p:nvPr/>
        </p:nvSpPr>
        <p:spPr>
          <a:xfrm>
            <a:off x="7929948" y="4286283"/>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AE8A6F82-CCB7-411D-BF8E-C338977A4857}"/>
              </a:ext>
            </a:extLst>
          </p:cNvPr>
          <p:cNvCxnSpPr>
            <a:cxnSpLocks/>
          </p:cNvCxnSpPr>
          <p:nvPr/>
        </p:nvCxnSpPr>
        <p:spPr>
          <a:xfrm>
            <a:off x="7990336" y="3491583"/>
            <a:ext cx="1181945" cy="880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59C141F-B5BE-4C20-851C-A11F708A809A}"/>
              </a:ext>
            </a:extLst>
          </p:cNvPr>
          <p:cNvCxnSpPr>
            <a:cxnSpLocks/>
          </p:cNvCxnSpPr>
          <p:nvPr/>
        </p:nvCxnSpPr>
        <p:spPr>
          <a:xfrm flipH="1" flipV="1">
            <a:off x="7494895" y="4360736"/>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4209D4C-E590-4B33-A6E1-A6868CF6C427}"/>
              </a:ext>
            </a:extLst>
          </p:cNvPr>
          <p:cNvCxnSpPr>
            <a:cxnSpLocks/>
          </p:cNvCxnSpPr>
          <p:nvPr/>
        </p:nvCxnSpPr>
        <p:spPr>
          <a:xfrm flipH="1">
            <a:off x="7497597" y="2552429"/>
            <a:ext cx="492739" cy="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772BEA-EB60-4BBA-9C82-98697366D729}"/>
              </a:ext>
            </a:extLst>
          </p:cNvPr>
          <p:cNvCxnSpPr>
            <a:cxnSpLocks/>
          </p:cNvCxnSpPr>
          <p:nvPr/>
        </p:nvCxnSpPr>
        <p:spPr>
          <a:xfrm>
            <a:off x="7497598" y="2552429"/>
            <a:ext cx="0" cy="180023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D16CA5E-C265-487A-8714-2FC9D7AC48A4}"/>
              </a:ext>
            </a:extLst>
          </p:cNvPr>
          <p:cNvCxnSpPr/>
          <p:nvPr/>
        </p:nvCxnSpPr>
        <p:spPr>
          <a:xfrm>
            <a:off x="8656881" y="4372399"/>
            <a:ext cx="14591" cy="19424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14E93E0-E1DD-49A2-B42C-D11D7A53B8EC}"/>
              </a:ext>
            </a:extLst>
          </p:cNvPr>
          <p:cNvCxnSpPr>
            <a:cxnSpLocks/>
          </p:cNvCxnSpPr>
          <p:nvPr/>
        </p:nvCxnSpPr>
        <p:spPr>
          <a:xfrm flipH="1" flipV="1">
            <a:off x="8657549" y="4375481"/>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FACB81C-0330-4F61-A739-5D19E3E42DC3}"/>
              </a:ext>
            </a:extLst>
          </p:cNvPr>
          <p:cNvCxnSpPr>
            <a:cxnSpLocks/>
          </p:cNvCxnSpPr>
          <p:nvPr/>
        </p:nvCxnSpPr>
        <p:spPr>
          <a:xfrm flipH="1" flipV="1">
            <a:off x="8674027" y="6280351"/>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4FE5B4C-51FE-4F64-9B0C-44B4EA993F04}"/>
              </a:ext>
            </a:extLst>
          </p:cNvPr>
          <p:cNvCxnSpPr>
            <a:cxnSpLocks/>
          </p:cNvCxnSpPr>
          <p:nvPr/>
        </p:nvCxnSpPr>
        <p:spPr>
          <a:xfrm flipH="1" flipV="1">
            <a:off x="9177780" y="6293195"/>
            <a:ext cx="542326" cy="21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A1C5F21-04A1-4455-B257-97217C403216}"/>
              </a:ext>
            </a:extLst>
          </p:cNvPr>
          <p:cNvCxnSpPr/>
          <p:nvPr/>
        </p:nvCxnSpPr>
        <p:spPr>
          <a:xfrm>
            <a:off x="9696268" y="4360210"/>
            <a:ext cx="14591" cy="19424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4106183-89EF-4644-AF85-C9F717701E43}"/>
              </a:ext>
            </a:extLst>
          </p:cNvPr>
          <p:cNvCxnSpPr>
            <a:cxnSpLocks/>
          </p:cNvCxnSpPr>
          <p:nvPr/>
        </p:nvCxnSpPr>
        <p:spPr>
          <a:xfrm>
            <a:off x="8510440" y="2573569"/>
            <a:ext cx="1200419" cy="18074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A6A4327-2115-478A-9B61-E0799C9A1382}"/>
              </a:ext>
            </a:extLst>
          </p:cNvPr>
          <p:cNvCxnSpPr>
            <a:cxnSpLocks/>
          </p:cNvCxnSpPr>
          <p:nvPr/>
        </p:nvCxnSpPr>
        <p:spPr>
          <a:xfrm flipH="1">
            <a:off x="8003751" y="2566315"/>
            <a:ext cx="492739" cy="3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C568393-D7EC-44D2-B4BE-33C10CE1A588}"/>
              </a:ext>
            </a:extLst>
          </p:cNvPr>
          <p:cNvCxnSpPr/>
          <p:nvPr/>
        </p:nvCxnSpPr>
        <p:spPr>
          <a:xfrm>
            <a:off x="9172281" y="4389657"/>
            <a:ext cx="10999" cy="19079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C46FE576-B4EA-4EE3-B2EE-511A57723B68}"/>
              </a:ext>
            </a:extLst>
          </p:cNvPr>
          <p:cNvSpPr/>
          <p:nvPr/>
        </p:nvSpPr>
        <p:spPr>
          <a:xfrm>
            <a:off x="9092314" y="4312182"/>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BFE0D74-D96C-483D-9139-5422D728A5AE}"/>
              </a:ext>
            </a:extLst>
          </p:cNvPr>
          <p:cNvSpPr/>
          <p:nvPr/>
        </p:nvSpPr>
        <p:spPr>
          <a:xfrm>
            <a:off x="9119447" y="5393589"/>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0519987-81B3-42C1-8147-1F0650A1F359}"/>
              </a:ext>
            </a:extLst>
          </p:cNvPr>
          <p:cNvSpPr/>
          <p:nvPr/>
        </p:nvSpPr>
        <p:spPr>
          <a:xfrm>
            <a:off x="9116445" y="6226285"/>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87A813D-2651-438D-9775-6573B1CFD3E0}"/>
              </a:ext>
            </a:extLst>
          </p:cNvPr>
          <p:cNvSpPr/>
          <p:nvPr/>
        </p:nvSpPr>
        <p:spPr>
          <a:xfrm>
            <a:off x="10195083" y="3375978"/>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26DAF34-5463-400B-ADCD-9D8E84E30829}"/>
              </a:ext>
            </a:extLst>
          </p:cNvPr>
          <p:cNvSpPr/>
          <p:nvPr/>
        </p:nvSpPr>
        <p:spPr>
          <a:xfrm>
            <a:off x="10195083" y="4278988"/>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7BC105A-2F81-48E9-ACB2-54E3ED0648B2}"/>
              </a:ext>
            </a:extLst>
          </p:cNvPr>
          <p:cNvSpPr/>
          <p:nvPr/>
        </p:nvSpPr>
        <p:spPr>
          <a:xfrm>
            <a:off x="10207876" y="5231238"/>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0BFBE916-1BDB-4C69-A4D0-297F6D995978}"/>
              </a:ext>
            </a:extLst>
          </p:cNvPr>
          <p:cNvSpPr/>
          <p:nvPr/>
        </p:nvSpPr>
        <p:spPr>
          <a:xfrm>
            <a:off x="10189948" y="2478670"/>
            <a:ext cx="128846" cy="122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99803B10-6A43-48AF-97E7-3AFB0AAC16E4}"/>
              </a:ext>
            </a:extLst>
          </p:cNvPr>
          <p:cNvCxnSpPr>
            <a:cxnSpLocks/>
          </p:cNvCxnSpPr>
          <p:nvPr/>
        </p:nvCxnSpPr>
        <p:spPr>
          <a:xfrm flipH="1" flipV="1">
            <a:off x="10269205" y="5306198"/>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C1A3AC3-9A26-48C8-A753-1D1F634E1C4E}"/>
              </a:ext>
            </a:extLst>
          </p:cNvPr>
          <p:cNvCxnSpPr>
            <a:cxnSpLocks/>
          </p:cNvCxnSpPr>
          <p:nvPr/>
        </p:nvCxnSpPr>
        <p:spPr>
          <a:xfrm flipH="1" flipV="1">
            <a:off x="10263163" y="2540134"/>
            <a:ext cx="542326" cy="219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A3D54E1-330A-486C-A72B-588F0C92717B}"/>
              </a:ext>
            </a:extLst>
          </p:cNvPr>
          <p:cNvCxnSpPr>
            <a:cxnSpLocks/>
          </p:cNvCxnSpPr>
          <p:nvPr/>
        </p:nvCxnSpPr>
        <p:spPr>
          <a:xfrm>
            <a:off x="10805489" y="2540134"/>
            <a:ext cx="0" cy="275256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125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8489" y="1289386"/>
            <a:ext cx="9124769" cy="2677656"/>
          </a:xfrm>
          <a:prstGeom prst="rect">
            <a:avLst/>
          </a:prstGeom>
        </p:spPr>
        <p:txBody>
          <a:bodyPr wrap="square">
            <a:spAutoFit/>
          </a:bodyPr>
          <a:lstStyle/>
          <a:p>
            <a:pPr>
              <a:spcAft>
                <a:spcPts val="600"/>
              </a:spcAft>
            </a:pPr>
            <a:r>
              <a:rPr lang="en-US" sz="2800" dirty="0">
                <a:ea typeface="SimSun" panose="02010600030101010101" pitchFamily="2" charset="-122"/>
                <a:cs typeface="Times New Roman" panose="02020603050405020304" pitchFamily="18" charset="0"/>
              </a:rPr>
              <a:t>Articulation points, bridges, and bi-connected components</a:t>
            </a:r>
          </a:p>
          <a:p>
            <a:pPr>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Let G = (V, E) be a connected, undirected graph. </a:t>
            </a:r>
          </a:p>
          <a:p>
            <a:pPr marL="461963" indent="-461963">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articulation point</a:t>
            </a:r>
            <a:r>
              <a:rPr lang="en-US" sz="2400" dirty="0">
                <a:latin typeface="Times New Roman" panose="02020603050405020304" pitchFamily="18" charset="0"/>
                <a:ea typeface="SimSun" panose="02010600030101010101" pitchFamily="2" charset="-122"/>
                <a:cs typeface="Times New Roman" panose="02020603050405020304" pitchFamily="18" charset="0"/>
              </a:rPr>
              <a:t> of G is a vertex whose removal disconnects G. </a:t>
            </a:r>
          </a:p>
          <a:p>
            <a:pPr marL="919163" lvl="1" indent="-461963">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(i.e., it’s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articulation point</a:t>
            </a:r>
            <a:r>
              <a:rPr lang="en-US" sz="2400" dirty="0">
                <a:latin typeface="Times New Roman" panose="02020603050405020304" pitchFamily="18" charset="0"/>
                <a:ea typeface="SimSun" panose="02010600030101010101" pitchFamily="2" charset="-122"/>
                <a:cs typeface="Times New Roman" panose="02020603050405020304" pitchFamily="18" charset="0"/>
              </a:rPr>
              <a:t>  if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its removal with all edges incident to it</a:t>
            </a:r>
            <a:r>
              <a:rPr lang="en-US" sz="2400" dirty="0">
                <a:latin typeface="Times New Roman" panose="02020603050405020304" pitchFamily="18" charset="0"/>
                <a:ea typeface="SimSun" panose="02010600030101010101" pitchFamily="2" charset="-122"/>
                <a:cs typeface="Times New Roman" panose="02020603050405020304" pitchFamily="18" charset="0"/>
              </a:rPr>
              <a:t> (the articulation point)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breaks the graph into disjoint pieces.</a:t>
            </a:r>
            <a:r>
              <a:rPr lang="en-US" sz="2400" dirty="0">
                <a:latin typeface="Times New Roman" panose="02020603050405020304" pitchFamily="18" charset="0"/>
                <a:ea typeface="SimSun" panose="02010600030101010101" pitchFamily="2" charset="-122"/>
              </a:rPr>
              <a:t> </a:t>
            </a:r>
          </a:p>
          <a:p>
            <a:pPr marL="461963" indent="-461963">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a:t>
            </a:r>
            <a:r>
              <a:rPr lang="en-US" sz="2400" dirty="0">
                <a:solidFill>
                  <a:srgbClr val="0000FF"/>
                </a:solidFill>
                <a:latin typeface="Times New Roman" panose="02020603050405020304" pitchFamily="18" charset="0"/>
                <a:ea typeface="SimSun" panose="02010600030101010101" pitchFamily="2" charset="-122"/>
              </a:rPr>
              <a:t>bridge</a:t>
            </a:r>
            <a:r>
              <a:rPr lang="en-US" sz="2400" dirty="0">
                <a:latin typeface="Times New Roman" panose="02020603050405020304" pitchFamily="18" charset="0"/>
                <a:ea typeface="SimSun" panose="02010600030101010101" pitchFamily="2" charset="-122"/>
              </a:rPr>
              <a:t> of G is </a:t>
            </a:r>
            <a:r>
              <a:rPr lang="en-US" sz="2400" dirty="0">
                <a:solidFill>
                  <a:srgbClr val="0000FF"/>
                </a:solidFill>
                <a:latin typeface="Times New Roman" panose="02020603050405020304" pitchFamily="18" charset="0"/>
                <a:ea typeface="SimSun" panose="02010600030101010101" pitchFamily="2" charset="-122"/>
              </a:rPr>
              <a:t>an edge whose removal disconnects G. </a:t>
            </a:r>
          </a:p>
        </p:txBody>
      </p:sp>
      <p:sp>
        <p:nvSpPr>
          <p:cNvPr id="3" name="Isosceles Triangle 2"/>
          <p:cNvSpPr/>
          <p:nvPr/>
        </p:nvSpPr>
        <p:spPr>
          <a:xfrm>
            <a:off x="1837154" y="4560902"/>
            <a:ext cx="1820446" cy="1360503"/>
          </a:xfrm>
          <a:prstGeom prst="triangle">
            <a:avLst/>
          </a:prstGeom>
          <a:solidFill>
            <a:schemeClr val="bg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Isosceles Triangle 3"/>
          <p:cNvSpPr/>
          <p:nvPr/>
        </p:nvSpPr>
        <p:spPr>
          <a:xfrm rot="5400000">
            <a:off x="4013978" y="4614172"/>
            <a:ext cx="1464708" cy="1360503"/>
          </a:xfrm>
          <a:prstGeom prst="triangle">
            <a:avLst/>
          </a:prstGeom>
          <a:solidFill>
            <a:schemeClr val="bg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Isosceles Triangle 4"/>
          <p:cNvSpPr/>
          <p:nvPr/>
        </p:nvSpPr>
        <p:spPr>
          <a:xfrm rot="16200000">
            <a:off x="5392239" y="4614169"/>
            <a:ext cx="1464708" cy="1360503"/>
          </a:xfrm>
          <a:prstGeom prst="triangle">
            <a:avLst/>
          </a:prstGeom>
          <a:solidFill>
            <a:schemeClr val="bg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 name="Straight Connector 5"/>
          <p:cNvCxnSpPr>
            <a:stCxn id="3" idx="0"/>
            <a:endCxn id="4" idx="2"/>
          </p:cNvCxnSpPr>
          <p:nvPr/>
        </p:nvCxnSpPr>
        <p:spPr>
          <a:xfrm>
            <a:off x="2747377" y="4560902"/>
            <a:ext cx="1318704" cy="1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90699" y="4501030"/>
            <a:ext cx="48014" cy="14647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526771" y="4510963"/>
            <a:ext cx="48014" cy="14647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flipH="1" flipV="1">
            <a:off x="9339311" y="5202306"/>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4" name="Right Arrow 13"/>
          <p:cNvSpPr/>
          <p:nvPr/>
        </p:nvSpPr>
        <p:spPr>
          <a:xfrm>
            <a:off x="7243506" y="5215628"/>
            <a:ext cx="324485" cy="1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flipH="1" flipV="1">
            <a:off x="8053523" y="4475814"/>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6" name="Oval 15"/>
          <p:cNvSpPr/>
          <p:nvPr/>
        </p:nvSpPr>
        <p:spPr>
          <a:xfrm flipH="1" flipV="1">
            <a:off x="8108269" y="5924351"/>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7" name="Oval 16"/>
          <p:cNvSpPr/>
          <p:nvPr/>
        </p:nvSpPr>
        <p:spPr>
          <a:xfrm flipH="1" flipV="1">
            <a:off x="10542237" y="5925826"/>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8" name="Oval 17"/>
          <p:cNvSpPr/>
          <p:nvPr/>
        </p:nvSpPr>
        <p:spPr>
          <a:xfrm flipH="1" flipV="1">
            <a:off x="10508204" y="4489666"/>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9" name="Oval 18"/>
          <p:cNvSpPr/>
          <p:nvPr/>
        </p:nvSpPr>
        <p:spPr>
          <a:xfrm flipH="1" flipV="1">
            <a:off x="6758860" y="4477290"/>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0" name="Oval 19"/>
          <p:cNvSpPr/>
          <p:nvPr/>
        </p:nvSpPr>
        <p:spPr>
          <a:xfrm flipH="1" flipV="1">
            <a:off x="6758860" y="5935091"/>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1" name="Oval 20"/>
          <p:cNvSpPr/>
          <p:nvPr/>
        </p:nvSpPr>
        <p:spPr>
          <a:xfrm flipH="1" flipV="1">
            <a:off x="5392739" y="5251141"/>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2" name="Oval 21"/>
          <p:cNvSpPr/>
          <p:nvPr/>
        </p:nvSpPr>
        <p:spPr>
          <a:xfrm flipH="1" flipV="1">
            <a:off x="4016400" y="4499889"/>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3" name="Oval 22"/>
          <p:cNvSpPr/>
          <p:nvPr/>
        </p:nvSpPr>
        <p:spPr>
          <a:xfrm flipH="1" flipV="1">
            <a:off x="4051952" y="5935091"/>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4" name="Oval 23"/>
          <p:cNvSpPr/>
          <p:nvPr/>
        </p:nvSpPr>
        <p:spPr>
          <a:xfrm flipH="1" flipV="1">
            <a:off x="3595534" y="5871848"/>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6" name="Oval 25"/>
          <p:cNvSpPr/>
          <p:nvPr/>
        </p:nvSpPr>
        <p:spPr>
          <a:xfrm flipH="1" flipV="1">
            <a:off x="1837153" y="5865154"/>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7" name="Oval 26"/>
          <p:cNvSpPr/>
          <p:nvPr/>
        </p:nvSpPr>
        <p:spPr>
          <a:xfrm flipH="1" flipV="1">
            <a:off x="2715840" y="4551474"/>
            <a:ext cx="71021" cy="887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8" name="TextBox 27"/>
          <p:cNvSpPr txBox="1"/>
          <p:nvPr/>
        </p:nvSpPr>
        <p:spPr>
          <a:xfrm>
            <a:off x="4139279" y="5924351"/>
            <a:ext cx="269060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Articulation point</a:t>
            </a:r>
          </a:p>
        </p:txBody>
      </p:sp>
      <p:sp>
        <p:nvSpPr>
          <p:cNvPr id="29" name="TextBox 28"/>
          <p:cNvSpPr txBox="1"/>
          <p:nvPr/>
        </p:nvSpPr>
        <p:spPr>
          <a:xfrm>
            <a:off x="2952823" y="4155296"/>
            <a:ext cx="16354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Bridge</a:t>
            </a:r>
          </a:p>
        </p:txBody>
      </p:sp>
      <p:pic>
        <p:nvPicPr>
          <p:cNvPr id="31" name="Picture 30" descr="Image result for smiley face images">
            <a:extLst>
              <a:ext uri="{FF2B5EF4-FFF2-40B4-BE49-F238E27FC236}">
                <a16:creationId xmlns:a16="http://schemas.microsoft.com/office/drawing/2014/main" id="{A7F49EF9-F4BC-4729-BD5B-38B044898D7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671" y="71114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A60DFA2-BA9C-4962-8D57-DC0FD0DBD6C5}"/>
              </a:ext>
            </a:extLst>
          </p:cNvPr>
          <p:cNvSpPr/>
          <p:nvPr/>
        </p:nvSpPr>
        <p:spPr>
          <a:xfrm>
            <a:off x="1226421" y="579875"/>
            <a:ext cx="1560440" cy="584775"/>
          </a:xfrm>
          <a:prstGeom prst="rect">
            <a:avLst/>
          </a:prstGeom>
        </p:spPr>
        <p:txBody>
          <a:bodyPr wrap="square">
            <a:spAutoFit/>
          </a:bodyPr>
          <a:lstStyle/>
          <a:p>
            <a:r>
              <a:rPr lang="en-US" sz="3200" dirty="0">
                <a:ea typeface="SimSun" panose="02010600030101010101" pitchFamily="2" charset="-122"/>
                <a:cs typeface="Times New Roman" panose="02020603050405020304" pitchFamily="18" charset="0"/>
              </a:rPr>
              <a:t> Graph </a:t>
            </a:r>
            <a:endParaRPr lang="en-US" sz="3200" dirty="0"/>
          </a:p>
        </p:txBody>
      </p:sp>
      <p:cxnSp>
        <p:nvCxnSpPr>
          <p:cNvPr id="11" name="Straight Arrow Connector 10">
            <a:extLst>
              <a:ext uri="{FF2B5EF4-FFF2-40B4-BE49-F238E27FC236}">
                <a16:creationId xmlns:a16="http://schemas.microsoft.com/office/drawing/2014/main" id="{91962C89-E921-402B-B924-5EBFDDBA3DDE}"/>
              </a:ext>
            </a:extLst>
          </p:cNvPr>
          <p:cNvCxnSpPr>
            <a:cxnSpLocks/>
            <a:stCxn id="28" idx="0"/>
          </p:cNvCxnSpPr>
          <p:nvPr/>
        </p:nvCxnSpPr>
        <p:spPr>
          <a:xfrm flipH="1" flipV="1">
            <a:off x="5463760" y="5451087"/>
            <a:ext cx="20820" cy="473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5460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7032" y="2345399"/>
            <a:ext cx="9135122" cy="1707327"/>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Let G = (V, E) be a connected, undirected graph.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a:t>
            </a:r>
            <a:r>
              <a:rPr lang="en-US" sz="2400" dirty="0">
                <a:solidFill>
                  <a:srgbClr val="0000FF"/>
                </a:solidFill>
                <a:latin typeface="Times New Roman" panose="02020603050405020304" pitchFamily="18" charset="0"/>
                <a:ea typeface="SimSun" panose="02010600030101010101" pitchFamily="2" charset="-122"/>
              </a:rPr>
              <a:t>biconnected component </a:t>
            </a:r>
            <a:r>
              <a:rPr lang="en-US" sz="2400" dirty="0">
                <a:latin typeface="Times New Roman" panose="02020603050405020304" pitchFamily="18" charset="0"/>
                <a:ea typeface="SimSun" panose="02010600030101010101" pitchFamily="2" charset="-122"/>
              </a:rPr>
              <a:t>(shaded) of G is a maximal set of edges such that any two edges in the set lie on a common simple cycle.</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05C6D45C-209A-4E55-AFFD-DD3400C074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906" y="207834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a:extLst>
              <a:ext uri="{FF2B5EF4-FFF2-40B4-BE49-F238E27FC236}">
                <a16:creationId xmlns:a16="http://schemas.microsoft.com/office/drawing/2014/main" id="{60CBDE3A-FAEF-4B8D-A591-5458DAE0F529}"/>
              </a:ext>
            </a:extLst>
          </p:cNvPr>
          <p:cNvSpPr/>
          <p:nvPr/>
        </p:nvSpPr>
        <p:spPr>
          <a:xfrm>
            <a:off x="1846390" y="4562066"/>
            <a:ext cx="1820446" cy="1464709"/>
          </a:xfrm>
          <a:prstGeom prst="triangle">
            <a:avLst>
              <a:gd name="adj" fmla="val 50000"/>
            </a:avLst>
          </a:prstGeom>
          <a:solidFill>
            <a:schemeClr val="bg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Isosceles Triangle 6">
            <a:extLst>
              <a:ext uri="{FF2B5EF4-FFF2-40B4-BE49-F238E27FC236}">
                <a16:creationId xmlns:a16="http://schemas.microsoft.com/office/drawing/2014/main" id="{A8073536-7976-4351-BBEA-27B31D85F258}"/>
              </a:ext>
            </a:extLst>
          </p:cNvPr>
          <p:cNvSpPr/>
          <p:nvPr/>
        </p:nvSpPr>
        <p:spPr>
          <a:xfrm rot="5400000">
            <a:off x="4013978" y="4614172"/>
            <a:ext cx="1464708" cy="1360503"/>
          </a:xfrm>
          <a:prstGeom prst="triangle">
            <a:avLst/>
          </a:prstGeom>
          <a:solidFill>
            <a:schemeClr val="bg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Isosceles Triangle 7">
            <a:extLst>
              <a:ext uri="{FF2B5EF4-FFF2-40B4-BE49-F238E27FC236}">
                <a16:creationId xmlns:a16="http://schemas.microsoft.com/office/drawing/2014/main" id="{2B569AB7-D6B8-482E-A28B-63B1C641A464}"/>
              </a:ext>
            </a:extLst>
          </p:cNvPr>
          <p:cNvSpPr/>
          <p:nvPr/>
        </p:nvSpPr>
        <p:spPr>
          <a:xfrm rot="16200000">
            <a:off x="5392239" y="4614169"/>
            <a:ext cx="1464708" cy="1360503"/>
          </a:xfrm>
          <a:prstGeom prst="triangle">
            <a:avLst/>
          </a:prstGeom>
          <a:solidFill>
            <a:schemeClr val="bg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Straight Connector 8">
            <a:extLst>
              <a:ext uri="{FF2B5EF4-FFF2-40B4-BE49-F238E27FC236}">
                <a16:creationId xmlns:a16="http://schemas.microsoft.com/office/drawing/2014/main" id="{23FB88E3-ACD0-45D0-8D49-5C0046A76697}"/>
              </a:ext>
            </a:extLst>
          </p:cNvPr>
          <p:cNvCxnSpPr/>
          <p:nvPr/>
        </p:nvCxnSpPr>
        <p:spPr>
          <a:xfrm>
            <a:off x="2747377" y="4560902"/>
            <a:ext cx="1318704" cy="1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FDD47EB-8663-427B-A459-B89A8562A0A4}"/>
              </a:ext>
            </a:extLst>
          </p:cNvPr>
          <p:cNvSpPr/>
          <p:nvPr/>
        </p:nvSpPr>
        <p:spPr>
          <a:xfrm>
            <a:off x="1374203" y="1238897"/>
            <a:ext cx="1560440" cy="584775"/>
          </a:xfrm>
          <a:prstGeom prst="rect">
            <a:avLst/>
          </a:prstGeom>
        </p:spPr>
        <p:txBody>
          <a:bodyPr wrap="square">
            <a:spAutoFit/>
          </a:bodyPr>
          <a:lstStyle/>
          <a:p>
            <a:r>
              <a:rPr lang="en-US" sz="3200" dirty="0">
                <a:ea typeface="SimSun" panose="02010600030101010101" pitchFamily="2" charset="-122"/>
                <a:cs typeface="Times New Roman" panose="02020603050405020304" pitchFamily="18" charset="0"/>
              </a:rPr>
              <a:t> Graph </a:t>
            </a:r>
            <a:endParaRPr lang="en-US" sz="3200" dirty="0"/>
          </a:p>
        </p:txBody>
      </p:sp>
      <p:sp>
        <p:nvSpPr>
          <p:cNvPr id="3" name="Rectangle 2">
            <a:extLst>
              <a:ext uri="{FF2B5EF4-FFF2-40B4-BE49-F238E27FC236}">
                <a16:creationId xmlns:a16="http://schemas.microsoft.com/office/drawing/2014/main" id="{F4962E8C-14AE-4B03-9C76-B216E0306F5E}"/>
              </a:ext>
            </a:extLst>
          </p:cNvPr>
          <p:cNvSpPr/>
          <p:nvPr/>
        </p:nvSpPr>
        <p:spPr>
          <a:xfrm>
            <a:off x="7502403" y="5488771"/>
            <a:ext cx="2441694" cy="369332"/>
          </a:xfrm>
          <a:prstGeom prst="rect">
            <a:avLst/>
          </a:prstGeom>
        </p:spPr>
        <p:txBody>
          <a:bodyPr wrap="none">
            <a:spAutoFit/>
          </a:bodyPr>
          <a:lstStyle/>
          <a:p>
            <a:r>
              <a:rPr lang="en-US" dirty="0">
                <a:solidFill>
                  <a:srgbClr val="0000FF"/>
                </a:solidFill>
                <a:latin typeface="Times New Roman" panose="02020603050405020304" pitchFamily="18" charset="0"/>
                <a:ea typeface="SimSun" panose="02010600030101010101" pitchFamily="2" charset="-122"/>
              </a:rPr>
              <a:t>biconnected component </a:t>
            </a:r>
            <a:endParaRPr lang="en-US" dirty="0"/>
          </a:p>
        </p:txBody>
      </p:sp>
    </p:spTree>
    <p:extLst>
      <p:ext uri="{BB962C8B-B14F-4D97-AF65-F5344CB8AC3E}">
        <p14:creationId xmlns:p14="http://schemas.microsoft.com/office/powerpoint/2010/main" val="2923787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851A68AB-F168-40E4-933D-4A4B5DD1C872}"/>
                  </a:ext>
                </a:extLst>
              </p:cNvPr>
              <p:cNvSpPr txBox="1"/>
              <p:nvPr/>
            </p:nvSpPr>
            <p:spPr>
              <a:xfrm>
                <a:off x="1437915" y="1056412"/>
                <a:ext cx="9026886" cy="5801588"/>
              </a:xfrm>
              <a:prstGeom prst="rect">
                <a:avLst/>
              </a:prstGeom>
              <a:noFill/>
            </p:spPr>
            <p:txBody>
              <a:bodyPr wrap="square" rtlCol="0">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A few facts:  Let </a:t>
                </a:r>
                <a14:m>
                  <m:oMath xmlns:m="http://schemas.openxmlformats.org/officeDocument/2006/math">
                    <m:sSub>
                      <m:sSubPr>
                        <m:ctrlPr>
                          <a:rPr lang="en-US" sz="2400" i="1" dirty="0" smtClean="0">
                            <a:latin typeface="Cambria Math" panose="02040503050406030204" pitchFamily="18" charset="0"/>
                            <a:cs typeface="Times New Roman" panose="02020603050405020304" pitchFamily="18" charset="0"/>
                          </a:rPr>
                        </m:ctrlPr>
                      </m:sSubPr>
                      <m:e>
                        <m:r>
                          <m:rPr>
                            <m:sty m:val="p"/>
                          </m:rPr>
                          <a:rPr lang="en-US" sz="2400" b="0" i="0" dirty="0" smtClean="0">
                            <a:latin typeface="Cambria Math" panose="02040503050406030204" pitchFamily="18" charset="0"/>
                            <a:cs typeface="Times New Roman" panose="02020603050405020304" pitchFamily="18" charset="0"/>
                          </a:rPr>
                          <m:t>G</m:t>
                        </m:r>
                      </m:e>
                      <m:sub>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𝜋</m:t>
                        </m:r>
                      </m:sub>
                    </m:sSub>
                  </m:oMath>
                </a14:m>
                <a:r>
                  <a:rPr lang="en-US" sz="2400" dirty="0">
                    <a:latin typeface="Times New Roman" panose="02020603050405020304" pitchFamily="18" charset="0"/>
                    <a:cs typeface="Times New Roman" panose="02020603050405020304" pitchFamily="18" charset="0"/>
                  </a:rPr>
                  <a:t>  = (V, </a:t>
                </a:r>
                <a14:m>
                  <m:oMath xmlns:m="http://schemas.openxmlformats.org/officeDocument/2006/math">
                    <m:sSub>
                      <m:sSubPr>
                        <m:ctrlPr>
                          <a:rPr lang="en-US" sz="2400" i="1" dirty="0">
                            <a:latin typeface="Cambria Math" panose="02040503050406030204" pitchFamily="18" charset="0"/>
                            <a:cs typeface="Times New Roman" panose="02020603050405020304" pitchFamily="18" charset="0"/>
                          </a:rPr>
                        </m:ctrlPr>
                      </m:sSubPr>
                      <m:e>
                        <m:r>
                          <m:rPr>
                            <m:sty m:val="p"/>
                          </m:rPr>
                          <a:rPr lang="en-US" sz="2400" b="0" i="0" dirty="0" smtClean="0">
                            <a:latin typeface="Cambria Math" panose="02040503050406030204" pitchFamily="18" charset="0"/>
                            <a:cs typeface="Times New Roman" panose="02020603050405020304" pitchFamily="18" charset="0"/>
                          </a:rPr>
                          <m:t>E</m:t>
                        </m:r>
                      </m:e>
                      <m:sub>
                        <m:r>
                          <a:rPr lang="en-US" sz="2400" i="1" dirty="0">
                            <a:latin typeface="Cambria Math" panose="02040503050406030204" pitchFamily="18" charset="0"/>
                            <a:ea typeface="Cambria Math" panose="02040503050406030204" pitchFamily="18" charset="0"/>
                            <a:cs typeface="Times New Roman" panose="02020603050405020304" pitchFamily="18" charset="0"/>
                          </a:rPr>
                          <m:t>𝜋</m:t>
                        </m:r>
                      </m:sub>
                    </m:sSub>
                  </m:oMath>
                </a14:m>
                <a:r>
                  <a:rPr lang="en-US" sz="2400" dirty="0">
                    <a:latin typeface="Times New Roman" panose="02020603050405020304" pitchFamily="18" charset="0"/>
                    <a:cs typeface="Times New Roman" panose="02020603050405020304" pitchFamily="18" charset="0"/>
                  </a:rPr>
                  <a:t> ) be a depth-first tree of G.</a:t>
                </a:r>
              </a:p>
              <a:p>
                <a:pPr marL="461963"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root of </a:t>
                </a:r>
                <a14:m>
                  <m:oMath xmlns:m="http://schemas.openxmlformats.org/officeDocument/2006/math">
                    <m:sSub>
                      <m:sSubPr>
                        <m:ctrlPr>
                          <a:rPr lang="en-US" sz="2400" i="1" dirty="0">
                            <a:latin typeface="Cambria Math" panose="02040503050406030204" pitchFamily="18" charset="0"/>
                            <a:cs typeface="Times New Roman" panose="02020603050405020304" pitchFamily="18" charset="0"/>
                          </a:rPr>
                        </m:ctrlPr>
                      </m:sSubPr>
                      <m:e>
                        <m:r>
                          <m:rPr>
                            <m:sty m:val="p"/>
                          </m:rPr>
                          <a:rPr lang="en-US" sz="2400" dirty="0">
                            <a:latin typeface="Cambria Math" panose="02040503050406030204" pitchFamily="18" charset="0"/>
                            <a:cs typeface="Times New Roman" panose="02020603050405020304" pitchFamily="18" charset="0"/>
                          </a:rPr>
                          <m:t>G</m:t>
                        </m:r>
                      </m:e>
                      <m:sub>
                        <m:r>
                          <a:rPr lang="en-US" sz="2400" i="1" dirty="0">
                            <a:latin typeface="Cambria Math" panose="02040503050406030204" pitchFamily="18" charset="0"/>
                            <a:ea typeface="Cambria Math" panose="02040503050406030204" pitchFamily="18" charset="0"/>
                            <a:cs typeface="Times New Roman" panose="02020603050405020304" pitchFamily="18" charset="0"/>
                          </a:rPr>
                          <m:t>𝜋</m:t>
                        </m:r>
                      </m:sub>
                    </m:sSub>
                  </m:oMath>
                </a14:m>
                <a:r>
                  <a:rPr lang="en-US" sz="2400" dirty="0">
                    <a:latin typeface="Times New Roman" panose="02020603050405020304" pitchFamily="18" charset="0"/>
                    <a:cs typeface="Times New Roman" panose="02020603050405020304" pitchFamily="18" charset="0"/>
                  </a:rPr>
                  <a:t> is </a:t>
                </a:r>
                <a:r>
                  <a:rPr lang="en-US" sz="2400" dirty="0">
                    <a:solidFill>
                      <a:srgbClr val="0000FF"/>
                    </a:solidFill>
                    <a:latin typeface="Times New Roman" panose="02020603050405020304" pitchFamily="18" charset="0"/>
                    <a:cs typeface="Times New Roman" panose="02020603050405020304" pitchFamily="18" charset="0"/>
                  </a:rPr>
                  <a:t>an articulation point </a:t>
                </a:r>
                <a:r>
                  <a:rPr lang="en-US" sz="2400" dirty="0">
                    <a:latin typeface="Times New Roman" panose="02020603050405020304" pitchFamily="18" charset="0"/>
                    <a:cs typeface="Times New Roman" panose="02020603050405020304" pitchFamily="18" charset="0"/>
                  </a:rPr>
                  <a:t>of G if, and only if it has at least two children in </a:t>
                </a:r>
                <a14:m>
                  <m:oMath xmlns:m="http://schemas.openxmlformats.org/officeDocument/2006/math">
                    <m:sSub>
                      <m:sSubPr>
                        <m:ctrlPr>
                          <a:rPr lang="en-US" sz="2400" i="1" dirty="0">
                            <a:latin typeface="Cambria Math" panose="02040503050406030204" pitchFamily="18" charset="0"/>
                            <a:cs typeface="Times New Roman" panose="02020603050405020304" pitchFamily="18" charset="0"/>
                          </a:rPr>
                        </m:ctrlPr>
                      </m:sSubPr>
                      <m:e>
                        <m:r>
                          <m:rPr>
                            <m:sty m:val="p"/>
                          </m:rPr>
                          <a:rPr lang="en-US" sz="2400" dirty="0">
                            <a:latin typeface="Cambria Math" panose="02040503050406030204" pitchFamily="18" charset="0"/>
                            <a:cs typeface="Times New Roman" panose="02020603050405020304" pitchFamily="18" charset="0"/>
                          </a:rPr>
                          <m:t>G</m:t>
                        </m:r>
                      </m:e>
                      <m:sub>
                        <m:r>
                          <a:rPr lang="en-US" sz="2400" i="1" dirty="0">
                            <a:latin typeface="Cambria Math" panose="02040503050406030204" pitchFamily="18" charset="0"/>
                            <a:ea typeface="Cambria Math" panose="02040503050406030204" pitchFamily="18" charset="0"/>
                            <a:cs typeface="Times New Roman" panose="02020603050405020304" pitchFamily="18" charset="0"/>
                          </a:rPr>
                          <m:t>𝜋</m:t>
                        </m:r>
                      </m:sub>
                    </m:sSub>
                  </m:oMath>
                </a14:m>
                <a:r>
                  <a:rPr lang="en-US" sz="2400" dirty="0">
                    <a:latin typeface="Times New Roman" panose="02020603050405020304" pitchFamily="18" charset="0"/>
                    <a:cs typeface="Times New Roman" panose="02020603050405020304" pitchFamily="18" charset="0"/>
                  </a:rPr>
                  <a:t>.</a:t>
                </a:r>
              </a:p>
              <a:p>
                <a:pPr marL="461963"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v be a </a:t>
                </a:r>
                <a:r>
                  <a:rPr lang="en-US" sz="2400" dirty="0" err="1">
                    <a:latin typeface="Times New Roman" panose="02020603050405020304" pitchFamily="18" charset="0"/>
                    <a:cs typeface="Times New Roman" panose="02020603050405020304" pitchFamily="18" charset="0"/>
                  </a:rPr>
                  <a:t>nonroot</a:t>
                </a:r>
                <a:r>
                  <a:rPr lang="en-US" sz="2400" dirty="0">
                    <a:latin typeface="Times New Roman" panose="02020603050405020304" pitchFamily="18" charset="0"/>
                    <a:cs typeface="Times New Roman" panose="02020603050405020304" pitchFamily="18" charset="0"/>
                  </a:rPr>
                  <a:t> vertex of </a:t>
                </a:r>
                <a14:m>
                  <m:oMath xmlns:m="http://schemas.openxmlformats.org/officeDocument/2006/math">
                    <m:sSub>
                      <m:sSubPr>
                        <m:ctrlPr>
                          <a:rPr lang="en-US" sz="2400" i="1" dirty="0">
                            <a:latin typeface="Cambria Math" panose="02040503050406030204" pitchFamily="18" charset="0"/>
                            <a:cs typeface="Times New Roman" panose="02020603050405020304" pitchFamily="18" charset="0"/>
                          </a:rPr>
                        </m:ctrlPr>
                      </m:sSubPr>
                      <m:e>
                        <m:r>
                          <m:rPr>
                            <m:sty m:val="p"/>
                          </m:rPr>
                          <a:rPr lang="en-US" sz="2400" dirty="0">
                            <a:latin typeface="Cambria Math" panose="02040503050406030204" pitchFamily="18" charset="0"/>
                            <a:cs typeface="Times New Roman" panose="02020603050405020304" pitchFamily="18" charset="0"/>
                          </a:rPr>
                          <m:t>G</m:t>
                        </m:r>
                      </m:e>
                      <m:sub>
                        <m:r>
                          <a:rPr lang="en-US" sz="2400" i="1" dirty="0">
                            <a:latin typeface="Cambria Math" panose="02040503050406030204" pitchFamily="18" charset="0"/>
                            <a:ea typeface="Cambria Math" panose="02040503050406030204" pitchFamily="18" charset="0"/>
                            <a:cs typeface="Times New Roman" panose="02020603050405020304" pitchFamily="18" charset="0"/>
                          </a:rPr>
                          <m:t>𝜋</m:t>
                        </m:r>
                      </m:sub>
                    </m:sSub>
                  </m:oMath>
                </a14:m>
                <a:r>
                  <a:rPr lang="en-US" sz="2400" dirty="0">
                    <a:latin typeface="Times New Roman" panose="02020603050405020304" pitchFamily="18" charset="0"/>
                    <a:cs typeface="Times New Roman" panose="02020603050405020304" pitchFamily="18" charset="0"/>
                  </a:rPr>
                  <a:t>.  v is </a:t>
                </a:r>
                <a:r>
                  <a:rPr lang="en-US" sz="2400" dirty="0">
                    <a:solidFill>
                      <a:srgbClr val="0000FF"/>
                    </a:solidFill>
                    <a:latin typeface="Times New Roman" panose="02020603050405020304" pitchFamily="18" charset="0"/>
                    <a:cs typeface="Times New Roman" panose="02020603050405020304" pitchFamily="18" charset="0"/>
                  </a:rPr>
                  <a:t>an articulation point </a:t>
                </a:r>
                <a:r>
                  <a:rPr lang="en-US" sz="2400" dirty="0">
                    <a:latin typeface="Times New Roman" panose="02020603050405020304" pitchFamily="18" charset="0"/>
                    <a:cs typeface="Times New Roman" panose="02020603050405020304" pitchFamily="18" charset="0"/>
                  </a:rPr>
                  <a:t>of G if, and only if there is no back edge (u, w) such that in </a:t>
                </a:r>
                <a14:m>
                  <m:oMath xmlns:m="http://schemas.openxmlformats.org/officeDocument/2006/math">
                    <m:sSub>
                      <m:sSubPr>
                        <m:ctrlPr>
                          <a:rPr lang="en-US" sz="2400" i="1" dirty="0">
                            <a:latin typeface="Cambria Math" panose="02040503050406030204" pitchFamily="18" charset="0"/>
                            <a:cs typeface="Times New Roman" panose="02020603050405020304" pitchFamily="18" charset="0"/>
                          </a:rPr>
                        </m:ctrlPr>
                      </m:sSubPr>
                      <m:e>
                        <m:r>
                          <m:rPr>
                            <m:sty m:val="p"/>
                          </m:rPr>
                          <a:rPr lang="en-US" sz="2400" dirty="0">
                            <a:latin typeface="Cambria Math" panose="02040503050406030204" pitchFamily="18" charset="0"/>
                            <a:cs typeface="Times New Roman" panose="02020603050405020304" pitchFamily="18" charset="0"/>
                          </a:rPr>
                          <m:t>G</m:t>
                        </m:r>
                      </m:e>
                      <m:sub>
                        <m:r>
                          <a:rPr lang="en-US" sz="2400" i="1" dirty="0">
                            <a:latin typeface="Cambria Math" panose="02040503050406030204" pitchFamily="18" charset="0"/>
                            <a:ea typeface="Cambria Math" panose="02040503050406030204" pitchFamily="18" charset="0"/>
                            <a:cs typeface="Times New Roman" panose="02020603050405020304" pitchFamily="18" charset="0"/>
                          </a:rPr>
                          <m:t>𝜋</m:t>
                        </m:r>
                      </m:sub>
                    </m:sSub>
                  </m:oMath>
                </a14:m>
                <a:r>
                  <a:rPr lang="en-US" sz="2400" dirty="0">
                    <a:latin typeface="Times New Roman" panose="02020603050405020304" pitchFamily="18" charset="0"/>
                    <a:cs typeface="Times New Roman" panose="02020603050405020304" pitchFamily="18" charset="0"/>
                  </a:rPr>
                  <a:t>, u is a descendant of v and w is a proper ancestor of w.</a:t>
                </a:r>
              </a:p>
              <a:p>
                <a:pPr marL="461963"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articulation points can be computed in O(E).</a:t>
                </a:r>
              </a:p>
              <a:p>
                <a:pPr marL="461963"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edge of G is a</a:t>
                </a:r>
                <a:r>
                  <a:rPr lang="en-US" sz="2400" dirty="0">
                    <a:solidFill>
                      <a:srgbClr val="0000FF"/>
                    </a:solidFill>
                    <a:latin typeface="Times New Roman" panose="02020603050405020304" pitchFamily="18" charset="0"/>
                    <a:cs typeface="Times New Roman" panose="02020603050405020304" pitchFamily="18" charset="0"/>
                  </a:rPr>
                  <a:t> bridge </a:t>
                </a:r>
                <a:r>
                  <a:rPr lang="en-US" sz="2400" dirty="0">
                    <a:latin typeface="Times New Roman" panose="02020603050405020304" pitchFamily="18" charset="0"/>
                    <a:cs typeface="Times New Roman" panose="02020603050405020304" pitchFamily="18" charset="0"/>
                  </a:rPr>
                  <a:t>if, and only if it does not lie on any simple cycle of G</a:t>
                </a:r>
              </a:p>
              <a:p>
                <a:pPr marL="461963"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the bridges of G can be computed in O(E).</a:t>
                </a:r>
              </a:p>
              <a:p>
                <a:pPr marL="461963"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biconnected components </a:t>
                </a:r>
                <a:r>
                  <a:rPr lang="en-US" sz="2400" dirty="0">
                    <a:latin typeface="Times New Roman" panose="02020603050405020304" pitchFamily="18" charset="0"/>
                    <a:cs typeface="Times New Roman" panose="02020603050405020304" pitchFamily="18" charset="0"/>
                  </a:rPr>
                  <a:t>of G partition the </a:t>
                </a:r>
                <a:r>
                  <a:rPr lang="en-US" sz="2400" dirty="0" err="1">
                    <a:latin typeface="Times New Roman" panose="02020603050405020304" pitchFamily="18" charset="0"/>
                    <a:cs typeface="Times New Roman" panose="02020603050405020304" pitchFamily="18" charset="0"/>
                  </a:rPr>
                  <a:t>nonbridge</a:t>
                </a:r>
                <a:r>
                  <a:rPr lang="en-US" sz="2400" dirty="0">
                    <a:latin typeface="Times New Roman" panose="02020603050405020304" pitchFamily="18" charset="0"/>
                    <a:cs typeface="Times New Roman" panose="02020603050405020304" pitchFamily="18" charset="0"/>
                  </a:rPr>
                  <a:t> edges of G.</a:t>
                </a:r>
              </a:p>
              <a:p>
                <a:pPr marL="461963"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can determine articulation points, bridges, and biconnected components using depth-first search.</a:t>
                </a:r>
              </a:p>
            </p:txBody>
          </p:sp>
        </mc:Choice>
        <mc:Fallback>
          <p:sp>
            <p:nvSpPr>
              <p:cNvPr id="2" name="TextBox 1">
                <a:extLst>
                  <a:ext uri="{FF2B5EF4-FFF2-40B4-BE49-F238E27FC236}">
                    <a16:creationId xmlns:a16="http://schemas.microsoft.com/office/drawing/2014/main" id="{851A68AB-F168-40E4-933D-4A4B5DD1C872}"/>
                  </a:ext>
                </a:extLst>
              </p:cNvPr>
              <p:cNvSpPr txBox="1">
                <a:spLocks noRot="1" noChangeAspect="1" noMove="1" noResize="1" noEditPoints="1" noAdjustHandles="1" noChangeArrowheads="1" noChangeShapeType="1" noTextEdit="1"/>
              </p:cNvSpPr>
              <p:nvPr/>
            </p:nvSpPr>
            <p:spPr>
              <a:xfrm>
                <a:off x="1437915" y="1056412"/>
                <a:ext cx="9026886" cy="5801588"/>
              </a:xfrm>
              <a:prstGeom prst="rect">
                <a:avLst/>
              </a:prstGeom>
              <a:blipFill>
                <a:blip r:embed="rId2"/>
                <a:stretch>
                  <a:fillRect l="-1080" t="-840" r="-270" b="-147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023C38A-3DD8-4AE8-B4EC-84D8FCDE0212}"/>
              </a:ext>
            </a:extLst>
          </p:cNvPr>
          <p:cNvSpPr/>
          <p:nvPr/>
        </p:nvSpPr>
        <p:spPr>
          <a:xfrm>
            <a:off x="1198712" y="305068"/>
            <a:ext cx="1560440" cy="584775"/>
          </a:xfrm>
          <a:prstGeom prst="rect">
            <a:avLst/>
          </a:prstGeom>
        </p:spPr>
        <p:txBody>
          <a:bodyPr wrap="square">
            <a:spAutoFit/>
          </a:bodyPr>
          <a:lstStyle/>
          <a:p>
            <a:r>
              <a:rPr lang="en-US" sz="3200" dirty="0">
                <a:ea typeface="SimSun" panose="02010600030101010101" pitchFamily="2" charset="-122"/>
                <a:cs typeface="Times New Roman" panose="02020603050405020304" pitchFamily="18" charset="0"/>
              </a:rPr>
              <a:t> Graph </a:t>
            </a:r>
            <a:endParaRPr lang="en-US" sz="3200" dirty="0"/>
          </a:p>
        </p:txBody>
      </p:sp>
      <p:sp>
        <p:nvSpPr>
          <p:cNvPr id="4" name="TextBox 3">
            <a:extLst>
              <a:ext uri="{FF2B5EF4-FFF2-40B4-BE49-F238E27FC236}">
                <a16:creationId xmlns:a16="http://schemas.microsoft.com/office/drawing/2014/main" id="{612E9650-D426-4CEE-90B6-B60BD0FA1616}"/>
              </a:ext>
            </a:extLst>
          </p:cNvPr>
          <p:cNvSpPr txBox="1"/>
          <p:nvPr/>
        </p:nvSpPr>
        <p:spPr>
          <a:xfrm>
            <a:off x="10754085" y="1056412"/>
            <a:ext cx="812800" cy="2893100"/>
          </a:xfrm>
          <a:prstGeom prst="rect">
            <a:avLst/>
          </a:prstGeom>
          <a:noFill/>
        </p:spPr>
        <p:txBody>
          <a:bodyPr wrap="square" rtlCol="0">
            <a:spAutoFit/>
          </a:bodyPr>
          <a:lstStyle/>
          <a:p>
            <a:r>
              <a:rPr lang="en-US" dirty="0"/>
              <a:t>w</a:t>
            </a:r>
          </a:p>
          <a:p>
            <a:r>
              <a:rPr lang="en-US" dirty="0"/>
              <a:t>.</a:t>
            </a:r>
          </a:p>
          <a:p>
            <a:r>
              <a:rPr lang="en-US" dirty="0"/>
              <a:t>. </a:t>
            </a:r>
          </a:p>
          <a:p>
            <a:r>
              <a:rPr lang="en-US" dirty="0"/>
              <a:t>.</a:t>
            </a:r>
          </a:p>
          <a:p>
            <a:r>
              <a:rPr lang="en-US" dirty="0"/>
              <a:t>v     </a:t>
            </a:r>
            <a:r>
              <a:rPr lang="en-US" sz="2800" dirty="0"/>
              <a:t>X</a:t>
            </a:r>
          </a:p>
          <a:p>
            <a:r>
              <a:rPr lang="en-US" dirty="0"/>
              <a:t>.</a:t>
            </a:r>
          </a:p>
          <a:p>
            <a:r>
              <a:rPr lang="en-US" dirty="0"/>
              <a:t>.</a:t>
            </a:r>
          </a:p>
          <a:p>
            <a:r>
              <a:rPr lang="en-US" dirty="0"/>
              <a:t>.</a:t>
            </a:r>
          </a:p>
          <a:p>
            <a:pPr>
              <a:spcBef>
                <a:spcPts val="1200"/>
              </a:spcBef>
            </a:pPr>
            <a:r>
              <a:rPr lang="en-US" dirty="0"/>
              <a:t>u</a:t>
            </a:r>
          </a:p>
        </p:txBody>
      </p:sp>
      <p:sp>
        <p:nvSpPr>
          <p:cNvPr id="5" name="Freeform: Shape 4">
            <a:extLst>
              <a:ext uri="{FF2B5EF4-FFF2-40B4-BE49-F238E27FC236}">
                <a16:creationId xmlns:a16="http://schemas.microsoft.com/office/drawing/2014/main" id="{72544D0E-FE90-4F63-9A77-2524A9B29766}"/>
              </a:ext>
            </a:extLst>
          </p:cNvPr>
          <p:cNvSpPr/>
          <p:nvPr/>
        </p:nvSpPr>
        <p:spPr>
          <a:xfrm>
            <a:off x="11049648" y="1350818"/>
            <a:ext cx="264897" cy="2078182"/>
          </a:xfrm>
          <a:custGeom>
            <a:avLst/>
            <a:gdLst>
              <a:gd name="connsiteX0" fmla="*/ 27709 w 221673"/>
              <a:gd name="connsiteY0" fmla="*/ 2078182 h 2078182"/>
              <a:gd name="connsiteX1" fmla="*/ 92364 w 221673"/>
              <a:gd name="connsiteY1" fmla="*/ 1995055 h 2078182"/>
              <a:gd name="connsiteX2" fmla="*/ 101600 w 221673"/>
              <a:gd name="connsiteY2" fmla="*/ 1958109 h 2078182"/>
              <a:gd name="connsiteX3" fmla="*/ 110836 w 221673"/>
              <a:gd name="connsiteY3" fmla="*/ 1930400 h 2078182"/>
              <a:gd name="connsiteX4" fmla="*/ 129309 w 221673"/>
              <a:gd name="connsiteY4" fmla="*/ 1856509 h 2078182"/>
              <a:gd name="connsiteX5" fmla="*/ 138545 w 221673"/>
              <a:gd name="connsiteY5" fmla="*/ 1819564 h 2078182"/>
              <a:gd name="connsiteX6" fmla="*/ 147782 w 221673"/>
              <a:gd name="connsiteY6" fmla="*/ 1791855 h 2078182"/>
              <a:gd name="connsiteX7" fmla="*/ 157018 w 221673"/>
              <a:gd name="connsiteY7" fmla="*/ 1745673 h 2078182"/>
              <a:gd name="connsiteX8" fmla="*/ 166255 w 221673"/>
              <a:gd name="connsiteY8" fmla="*/ 1330036 h 2078182"/>
              <a:gd name="connsiteX9" fmla="*/ 175491 w 221673"/>
              <a:gd name="connsiteY9" fmla="*/ 1302327 h 2078182"/>
              <a:gd name="connsiteX10" fmla="*/ 203200 w 221673"/>
              <a:gd name="connsiteY10" fmla="*/ 1173018 h 2078182"/>
              <a:gd name="connsiteX11" fmla="*/ 212436 w 221673"/>
              <a:gd name="connsiteY11" fmla="*/ 1034473 h 2078182"/>
              <a:gd name="connsiteX12" fmla="*/ 221673 w 221673"/>
              <a:gd name="connsiteY12" fmla="*/ 951346 h 2078182"/>
              <a:gd name="connsiteX13" fmla="*/ 212436 w 221673"/>
              <a:gd name="connsiteY13" fmla="*/ 203200 h 2078182"/>
              <a:gd name="connsiteX14" fmla="*/ 203200 w 221673"/>
              <a:gd name="connsiteY14" fmla="*/ 175491 h 2078182"/>
              <a:gd name="connsiteX15" fmla="*/ 184727 w 221673"/>
              <a:gd name="connsiteY15" fmla="*/ 138546 h 2078182"/>
              <a:gd name="connsiteX16" fmla="*/ 101600 w 221673"/>
              <a:gd name="connsiteY16" fmla="*/ 92364 h 2078182"/>
              <a:gd name="connsiteX17" fmla="*/ 46182 w 221673"/>
              <a:gd name="connsiteY17" fmla="*/ 36946 h 2078182"/>
              <a:gd name="connsiteX18" fmla="*/ 0 w 221673"/>
              <a:gd name="connsiteY18" fmla="*/ 0 h 207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673" h="2078182">
                <a:moveTo>
                  <a:pt x="27709" y="2078182"/>
                </a:moveTo>
                <a:cubicBezTo>
                  <a:pt x="30327" y="2075040"/>
                  <a:pt x="83944" y="2014702"/>
                  <a:pt x="92364" y="1995055"/>
                </a:cubicBezTo>
                <a:cubicBezTo>
                  <a:pt x="97364" y="1983387"/>
                  <a:pt x="98113" y="1970315"/>
                  <a:pt x="101600" y="1958109"/>
                </a:cubicBezTo>
                <a:cubicBezTo>
                  <a:pt x="104275" y="1948748"/>
                  <a:pt x="108274" y="1939793"/>
                  <a:pt x="110836" y="1930400"/>
                </a:cubicBezTo>
                <a:cubicBezTo>
                  <a:pt x="117516" y="1905906"/>
                  <a:pt x="123151" y="1881139"/>
                  <a:pt x="129309" y="1856509"/>
                </a:cubicBezTo>
                <a:cubicBezTo>
                  <a:pt x="132388" y="1844194"/>
                  <a:pt x="134531" y="1831606"/>
                  <a:pt x="138545" y="1819564"/>
                </a:cubicBezTo>
                <a:cubicBezTo>
                  <a:pt x="141624" y="1810328"/>
                  <a:pt x="145421" y="1801300"/>
                  <a:pt x="147782" y="1791855"/>
                </a:cubicBezTo>
                <a:cubicBezTo>
                  <a:pt x="151590" y="1776625"/>
                  <a:pt x="153939" y="1761067"/>
                  <a:pt x="157018" y="1745673"/>
                </a:cubicBezTo>
                <a:cubicBezTo>
                  <a:pt x="160097" y="1607127"/>
                  <a:pt x="160486" y="1468496"/>
                  <a:pt x="166255" y="1330036"/>
                </a:cubicBezTo>
                <a:cubicBezTo>
                  <a:pt x="166660" y="1320309"/>
                  <a:pt x="173582" y="1311874"/>
                  <a:pt x="175491" y="1302327"/>
                </a:cubicBezTo>
                <a:cubicBezTo>
                  <a:pt x="204436" y="1157597"/>
                  <a:pt x="161718" y="1318205"/>
                  <a:pt x="203200" y="1173018"/>
                </a:cubicBezTo>
                <a:cubicBezTo>
                  <a:pt x="206279" y="1126836"/>
                  <a:pt x="208592" y="1080597"/>
                  <a:pt x="212436" y="1034473"/>
                </a:cubicBezTo>
                <a:cubicBezTo>
                  <a:pt x="214751" y="1006690"/>
                  <a:pt x="221673" y="979226"/>
                  <a:pt x="221673" y="951346"/>
                </a:cubicBezTo>
                <a:cubicBezTo>
                  <a:pt x="221673" y="701945"/>
                  <a:pt x="218373" y="452530"/>
                  <a:pt x="212436" y="203200"/>
                </a:cubicBezTo>
                <a:cubicBezTo>
                  <a:pt x="212204" y="193467"/>
                  <a:pt x="207035" y="184440"/>
                  <a:pt x="203200" y="175491"/>
                </a:cubicBezTo>
                <a:cubicBezTo>
                  <a:pt x="197776" y="162836"/>
                  <a:pt x="194463" y="148282"/>
                  <a:pt x="184727" y="138546"/>
                </a:cubicBezTo>
                <a:cubicBezTo>
                  <a:pt x="173126" y="126945"/>
                  <a:pt x="119026" y="101077"/>
                  <a:pt x="101600" y="92364"/>
                </a:cubicBezTo>
                <a:cubicBezTo>
                  <a:pt x="83127" y="73891"/>
                  <a:pt x="67919" y="51437"/>
                  <a:pt x="46182" y="36946"/>
                </a:cubicBezTo>
                <a:cubicBezTo>
                  <a:pt x="11227" y="13642"/>
                  <a:pt x="26322" y="26322"/>
                  <a:pt x="0" y="0"/>
                </a:cubicBezTo>
              </a:path>
            </a:pathLst>
          </a:cu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C1EB580-C290-4B88-8C25-CE28D33BB69A}"/>
              </a:ext>
            </a:extLst>
          </p:cNvPr>
          <p:cNvCxnSpPr/>
          <p:nvPr/>
        </p:nvCxnSpPr>
        <p:spPr>
          <a:xfrm>
            <a:off x="10898909" y="1350818"/>
            <a:ext cx="0" cy="1824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443CBAB-BEAF-4F3A-ACD5-F58CD5CED1A0}"/>
              </a:ext>
            </a:extLst>
          </p:cNvPr>
          <p:cNvCxnSpPr/>
          <p:nvPr/>
        </p:nvCxnSpPr>
        <p:spPr>
          <a:xfrm>
            <a:off x="10898909" y="2207491"/>
            <a:ext cx="0" cy="1824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97E32A-5E47-483A-9717-FC4F19FCA55D}"/>
              </a:ext>
            </a:extLst>
          </p:cNvPr>
          <p:cNvCxnSpPr/>
          <p:nvPr/>
        </p:nvCxnSpPr>
        <p:spPr>
          <a:xfrm>
            <a:off x="10903527" y="2581563"/>
            <a:ext cx="0" cy="1824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E8C214-81FA-4F9A-B413-A8418AE65BC2}"/>
              </a:ext>
            </a:extLst>
          </p:cNvPr>
          <p:cNvCxnSpPr/>
          <p:nvPr/>
        </p:nvCxnSpPr>
        <p:spPr>
          <a:xfrm>
            <a:off x="10898909" y="3429000"/>
            <a:ext cx="0" cy="1824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entagon 10">
            <a:extLst>
              <a:ext uri="{FF2B5EF4-FFF2-40B4-BE49-F238E27FC236}">
                <a16:creationId xmlns:a16="http://schemas.microsoft.com/office/drawing/2014/main" id="{4D9635D0-7251-4AA4-84EF-8DDDBB8DC85E}"/>
              </a:ext>
            </a:extLst>
          </p:cNvPr>
          <p:cNvSpPr/>
          <p:nvPr/>
        </p:nvSpPr>
        <p:spPr>
          <a:xfrm>
            <a:off x="10594109" y="4202545"/>
            <a:ext cx="566376" cy="559952"/>
          </a:xfrm>
          <a:prstGeom prst="pen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0C2663F-FBFA-4B3A-83C7-5CE25D45E436}"/>
              </a:ext>
            </a:extLst>
          </p:cNvPr>
          <p:cNvCxnSpPr>
            <a:stCxn id="11" idx="0"/>
            <a:endCxn id="11" idx="1"/>
          </p:cNvCxnSpPr>
          <p:nvPr/>
        </p:nvCxnSpPr>
        <p:spPr>
          <a:xfrm flipH="1">
            <a:off x="10594110" y="4202545"/>
            <a:ext cx="283187" cy="213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25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a:extLst>
              <a:ext uri="{FF2B5EF4-FFF2-40B4-BE49-F238E27FC236}">
                <a16:creationId xmlns:a16="http://schemas.microsoft.com/office/drawing/2014/main" id="{6EABD3D6-8BBA-4EEE-8ADB-D0BD0363F1AC}"/>
              </a:ext>
            </a:extLst>
          </p:cNvPr>
          <p:cNvSpPr/>
          <p:nvPr/>
        </p:nvSpPr>
        <p:spPr>
          <a:xfrm>
            <a:off x="905162" y="1406234"/>
            <a:ext cx="1339273" cy="1390069"/>
          </a:xfrm>
          <a:prstGeom prst="diamond">
            <a:avLst/>
          </a:prstGeom>
          <a:solidFill>
            <a:schemeClr val="bg2">
              <a:lumMod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rgbClr val="C00000"/>
                </a:solidFill>
              </a:rPr>
              <a:t>1</a:t>
            </a:r>
          </a:p>
        </p:txBody>
      </p:sp>
      <p:sp>
        <p:nvSpPr>
          <p:cNvPr id="3" name="Right Triangle 2">
            <a:extLst>
              <a:ext uri="{FF2B5EF4-FFF2-40B4-BE49-F238E27FC236}">
                <a16:creationId xmlns:a16="http://schemas.microsoft.com/office/drawing/2014/main" id="{77D4D0AB-167F-4685-A6C3-546D16643924}"/>
              </a:ext>
            </a:extLst>
          </p:cNvPr>
          <p:cNvSpPr/>
          <p:nvPr/>
        </p:nvSpPr>
        <p:spPr>
          <a:xfrm rot="16200000" flipH="1">
            <a:off x="3015672" y="1343890"/>
            <a:ext cx="757380" cy="757382"/>
          </a:xfrm>
          <a:prstGeom prst="rtTriangl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4" name="Right Triangle 3">
            <a:extLst>
              <a:ext uri="{FF2B5EF4-FFF2-40B4-BE49-F238E27FC236}">
                <a16:creationId xmlns:a16="http://schemas.microsoft.com/office/drawing/2014/main" id="{A32D8784-8F81-4FF7-AABC-2524C682F997}"/>
              </a:ext>
            </a:extLst>
          </p:cNvPr>
          <p:cNvSpPr/>
          <p:nvPr/>
        </p:nvSpPr>
        <p:spPr>
          <a:xfrm rot="16200000">
            <a:off x="3015675" y="2101269"/>
            <a:ext cx="757380" cy="757381"/>
          </a:xfrm>
          <a:prstGeom prst="rtTriangl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5" name="Diamond 4">
            <a:extLst>
              <a:ext uri="{FF2B5EF4-FFF2-40B4-BE49-F238E27FC236}">
                <a16:creationId xmlns:a16="http://schemas.microsoft.com/office/drawing/2014/main" id="{B7F00FDF-C68E-46C3-8484-00CEB6E681FE}"/>
              </a:ext>
            </a:extLst>
          </p:cNvPr>
          <p:cNvSpPr/>
          <p:nvPr/>
        </p:nvSpPr>
        <p:spPr>
          <a:xfrm>
            <a:off x="4712853" y="1468581"/>
            <a:ext cx="1339273" cy="1390069"/>
          </a:xfrm>
          <a:prstGeom prst="diamon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6" name="Diamond 5">
            <a:extLst>
              <a:ext uri="{FF2B5EF4-FFF2-40B4-BE49-F238E27FC236}">
                <a16:creationId xmlns:a16="http://schemas.microsoft.com/office/drawing/2014/main" id="{1FC0DBD5-593E-4106-96C5-AD685AD50B81}"/>
              </a:ext>
            </a:extLst>
          </p:cNvPr>
          <p:cNvSpPr/>
          <p:nvPr/>
        </p:nvSpPr>
        <p:spPr>
          <a:xfrm>
            <a:off x="7161277" y="1597354"/>
            <a:ext cx="1339273" cy="1267785"/>
          </a:xfrm>
          <a:prstGeom prst="diamon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6</a:t>
            </a:r>
          </a:p>
        </p:txBody>
      </p:sp>
      <p:sp>
        <p:nvSpPr>
          <p:cNvPr id="7" name="Right Triangle 6">
            <a:extLst>
              <a:ext uri="{FF2B5EF4-FFF2-40B4-BE49-F238E27FC236}">
                <a16:creationId xmlns:a16="http://schemas.microsoft.com/office/drawing/2014/main" id="{9BE1ACA8-E4B4-485E-9776-AC706E032269}"/>
              </a:ext>
            </a:extLst>
          </p:cNvPr>
          <p:cNvSpPr/>
          <p:nvPr/>
        </p:nvSpPr>
        <p:spPr>
          <a:xfrm rot="16200000" flipV="1">
            <a:off x="6431573" y="2689989"/>
            <a:ext cx="757380" cy="900545"/>
          </a:xfrm>
          <a:prstGeom prst="rtTriangle">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a:t>
            </a:r>
          </a:p>
        </p:txBody>
      </p:sp>
      <p:sp>
        <p:nvSpPr>
          <p:cNvPr id="8" name="Isosceles Triangle 7">
            <a:extLst>
              <a:ext uri="{FF2B5EF4-FFF2-40B4-BE49-F238E27FC236}">
                <a16:creationId xmlns:a16="http://schemas.microsoft.com/office/drawing/2014/main" id="{7EAEBEB0-FCA2-4582-A9E0-05DBEA3A62A9}"/>
              </a:ext>
            </a:extLst>
          </p:cNvPr>
          <p:cNvSpPr/>
          <p:nvPr/>
        </p:nvSpPr>
        <p:spPr>
          <a:xfrm rot="11973960" flipH="1">
            <a:off x="7546441" y="1841162"/>
            <a:ext cx="1669626" cy="1199466"/>
          </a:xfrm>
          <a:prstGeom prst="triangle">
            <a:avLst>
              <a:gd name="adj" fmla="val 25476"/>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727CB57-3091-4B1D-9F65-8B14646339DF}"/>
              </a:ext>
            </a:extLst>
          </p:cNvPr>
          <p:cNvCxnSpPr>
            <a:cxnSpLocks/>
            <a:stCxn id="8" idx="2"/>
          </p:cNvCxnSpPr>
          <p:nvPr/>
        </p:nvCxnSpPr>
        <p:spPr>
          <a:xfrm>
            <a:off x="7795492" y="1596220"/>
            <a:ext cx="623457" cy="581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576AB1-020B-4DBC-8E68-922BE0F2DADD}"/>
              </a:ext>
            </a:extLst>
          </p:cNvPr>
          <p:cNvCxnSpPr>
            <a:cxnSpLocks/>
            <a:endCxn id="8" idx="0"/>
          </p:cNvCxnSpPr>
          <p:nvPr/>
        </p:nvCxnSpPr>
        <p:spPr>
          <a:xfrm flipH="1">
            <a:off x="7794593" y="2192338"/>
            <a:ext cx="624356" cy="676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82FEF4-90CA-4276-A786-5959FDDE9828}"/>
              </a:ext>
            </a:extLst>
          </p:cNvPr>
          <p:cNvCxnSpPr>
            <a:cxnSpLocks/>
            <a:stCxn id="8" idx="2"/>
            <a:endCxn id="8" idx="0"/>
          </p:cNvCxnSpPr>
          <p:nvPr/>
        </p:nvCxnSpPr>
        <p:spPr>
          <a:xfrm flipH="1">
            <a:off x="7794593" y="1596220"/>
            <a:ext cx="899" cy="1272652"/>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57DFF98-B732-4430-9F16-27B1B8A79FE8}"/>
              </a:ext>
            </a:extLst>
          </p:cNvPr>
          <p:cNvCxnSpPr>
            <a:cxnSpLocks/>
            <a:endCxn id="101" idx="3"/>
          </p:cNvCxnSpPr>
          <p:nvPr/>
        </p:nvCxnSpPr>
        <p:spPr>
          <a:xfrm>
            <a:off x="7116886" y="2187710"/>
            <a:ext cx="634214" cy="6373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FC00EB-7442-4B4D-A1B8-2EB2E9EB841E}"/>
              </a:ext>
            </a:extLst>
          </p:cNvPr>
          <p:cNvCxnSpPr>
            <a:cxnSpLocks/>
          </p:cNvCxnSpPr>
          <p:nvPr/>
        </p:nvCxnSpPr>
        <p:spPr>
          <a:xfrm flipV="1">
            <a:off x="7079676" y="2145018"/>
            <a:ext cx="2289032" cy="604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9F8C14-281E-444E-90DD-53EAD63612A5}"/>
              </a:ext>
            </a:extLst>
          </p:cNvPr>
          <p:cNvCxnSpPr>
            <a:cxnSpLocks/>
            <a:stCxn id="8" idx="2"/>
            <a:endCxn id="8" idx="4"/>
          </p:cNvCxnSpPr>
          <p:nvPr/>
        </p:nvCxnSpPr>
        <p:spPr>
          <a:xfrm>
            <a:off x="7795492" y="1596220"/>
            <a:ext cx="1573216" cy="5591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6ECD70-A85E-4766-B5CF-3B59C14B9BA7}"/>
              </a:ext>
            </a:extLst>
          </p:cNvPr>
          <p:cNvCxnSpPr/>
          <p:nvPr/>
        </p:nvCxnSpPr>
        <p:spPr>
          <a:xfrm>
            <a:off x="3015671" y="1365552"/>
            <a:ext cx="7573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D504C4-5E31-4A90-AAF9-250C51EDF9E5}"/>
              </a:ext>
            </a:extLst>
          </p:cNvPr>
          <p:cNvCxnSpPr/>
          <p:nvPr/>
        </p:nvCxnSpPr>
        <p:spPr>
          <a:xfrm>
            <a:off x="3015671" y="2841039"/>
            <a:ext cx="7573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D122250-D92F-4167-8D0F-6CF559E82C4D}"/>
              </a:ext>
            </a:extLst>
          </p:cNvPr>
          <p:cNvCxnSpPr/>
          <p:nvPr/>
        </p:nvCxnSpPr>
        <p:spPr>
          <a:xfrm>
            <a:off x="6424849" y="3527103"/>
            <a:ext cx="7573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E545001-7E58-47CB-A6E8-596963745ED6}"/>
              </a:ext>
            </a:extLst>
          </p:cNvPr>
          <p:cNvCxnSpPr>
            <a:cxnSpLocks/>
            <a:endCxn id="126" idx="4"/>
          </p:cNvCxnSpPr>
          <p:nvPr/>
        </p:nvCxnSpPr>
        <p:spPr>
          <a:xfrm flipH="1">
            <a:off x="3749964" y="1352794"/>
            <a:ext cx="1688" cy="15335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2F9569F-D8FC-4D58-BC4A-CBC8D371B05B}"/>
              </a:ext>
            </a:extLst>
          </p:cNvPr>
          <p:cNvCxnSpPr/>
          <p:nvPr/>
        </p:nvCxnSpPr>
        <p:spPr>
          <a:xfrm>
            <a:off x="6381894" y="2777835"/>
            <a:ext cx="1" cy="757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E5DD056-6B36-4E59-A236-E33DC33B638C}"/>
              </a:ext>
            </a:extLst>
          </p:cNvPr>
          <p:cNvCxnSpPr>
            <a:cxnSpLocks/>
          </p:cNvCxnSpPr>
          <p:nvPr/>
        </p:nvCxnSpPr>
        <p:spPr>
          <a:xfrm>
            <a:off x="3036228" y="1343727"/>
            <a:ext cx="757384" cy="757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A0AC3A9-A4CF-4287-B086-6BE2A94B58DD}"/>
              </a:ext>
            </a:extLst>
          </p:cNvPr>
          <p:cNvCxnSpPr>
            <a:cxnSpLocks/>
          </p:cNvCxnSpPr>
          <p:nvPr/>
        </p:nvCxnSpPr>
        <p:spPr>
          <a:xfrm flipH="1">
            <a:off x="3046213" y="2110526"/>
            <a:ext cx="733751" cy="746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741784-2216-467F-81F3-20F13410AE83}"/>
              </a:ext>
            </a:extLst>
          </p:cNvPr>
          <p:cNvCxnSpPr>
            <a:cxnSpLocks/>
          </p:cNvCxnSpPr>
          <p:nvPr/>
        </p:nvCxnSpPr>
        <p:spPr>
          <a:xfrm flipH="1" flipV="1">
            <a:off x="6335799" y="2772040"/>
            <a:ext cx="895910" cy="7573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065E99-B05B-48F6-9A54-7C8A637030AE}"/>
              </a:ext>
            </a:extLst>
          </p:cNvPr>
          <p:cNvCxnSpPr>
            <a:cxnSpLocks/>
          </p:cNvCxnSpPr>
          <p:nvPr/>
        </p:nvCxnSpPr>
        <p:spPr>
          <a:xfrm>
            <a:off x="5345545" y="1480477"/>
            <a:ext cx="669636" cy="695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1226B16-6EDE-45D5-86DC-882F9491472E}"/>
              </a:ext>
            </a:extLst>
          </p:cNvPr>
          <p:cNvCxnSpPr/>
          <p:nvPr/>
        </p:nvCxnSpPr>
        <p:spPr>
          <a:xfrm>
            <a:off x="4731329" y="2145699"/>
            <a:ext cx="669636" cy="695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647868-8E64-4ADD-97FD-7F7B6FE8860E}"/>
              </a:ext>
            </a:extLst>
          </p:cNvPr>
          <p:cNvCxnSpPr>
            <a:cxnSpLocks/>
          </p:cNvCxnSpPr>
          <p:nvPr/>
        </p:nvCxnSpPr>
        <p:spPr>
          <a:xfrm flipH="1">
            <a:off x="4722086" y="1495752"/>
            <a:ext cx="669637" cy="695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9F86316-71F8-4C85-8439-5EEC30C9EFF5}"/>
              </a:ext>
            </a:extLst>
          </p:cNvPr>
          <p:cNvCxnSpPr/>
          <p:nvPr/>
        </p:nvCxnSpPr>
        <p:spPr>
          <a:xfrm flipH="1">
            <a:off x="5364017" y="2154658"/>
            <a:ext cx="669637" cy="695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2BF3ACB-C9AF-40C6-9A5A-C277C7CE4E04}"/>
              </a:ext>
            </a:extLst>
          </p:cNvPr>
          <p:cNvCxnSpPr/>
          <p:nvPr/>
        </p:nvCxnSpPr>
        <p:spPr>
          <a:xfrm flipH="1">
            <a:off x="1565560" y="2092824"/>
            <a:ext cx="669637" cy="695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AEAD5BE-85E3-4C88-A4B6-7C4880D773C2}"/>
              </a:ext>
            </a:extLst>
          </p:cNvPr>
          <p:cNvCxnSpPr/>
          <p:nvPr/>
        </p:nvCxnSpPr>
        <p:spPr>
          <a:xfrm flipH="1">
            <a:off x="914897" y="1434754"/>
            <a:ext cx="669637" cy="695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399F72-741C-4AD5-A0B3-AFFA47396D32}"/>
              </a:ext>
            </a:extLst>
          </p:cNvPr>
          <p:cNvCxnSpPr>
            <a:cxnSpLocks/>
          </p:cNvCxnSpPr>
          <p:nvPr/>
        </p:nvCxnSpPr>
        <p:spPr>
          <a:xfrm>
            <a:off x="1556190" y="1415024"/>
            <a:ext cx="669636" cy="695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887D9B-24A4-4AF5-AA8C-8D29A4CD243D}"/>
              </a:ext>
            </a:extLst>
          </p:cNvPr>
          <p:cNvCxnSpPr>
            <a:cxnSpLocks/>
          </p:cNvCxnSpPr>
          <p:nvPr/>
        </p:nvCxnSpPr>
        <p:spPr>
          <a:xfrm>
            <a:off x="904899" y="2055317"/>
            <a:ext cx="669636" cy="695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D893796-47FA-4F11-98C0-9BCD27F250CC}"/>
              </a:ext>
            </a:extLst>
          </p:cNvPr>
          <p:cNvCxnSpPr>
            <a:stCxn id="2" idx="1"/>
            <a:endCxn id="2" idx="3"/>
          </p:cNvCxnSpPr>
          <p:nvPr/>
        </p:nvCxnSpPr>
        <p:spPr>
          <a:xfrm>
            <a:off x="905162" y="2101269"/>
            <a:ext cx="13392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A1E6AAB-7CFD-4C02-83AC-9F3648490FA1}"/>
              </a:ext>
            </a:extLst>
          </p:cNvPr>
          <p:cNvCxnSpPr>
            <a:cxnSpLocks/>
          </p:cNvCxnSpPr>
          <p:nvPr/>
        </p:nvCxnSpPr>
        <p:spPr>
          <a:xfrm>
            <a:off x="1556325" y="1406234"/>
            <a:ext cx="9238" cy="1390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A7874BA8-07B7-4F7E-A392-8A997473784B}"/>
              </a:ext>
            </a:extLst>
          </p:cNvPr>
          <p:cNvSpPr/>
          <p:nvPr/>
        </p:nvSpPr>
        <p:spPr>
          <a:xfrm>
            <a:off x="2216725" y="2041237"/>
            <a:ext cx="1509931" cy="80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95878463-3C06-41DF-946E-D71B96AE9832}"/>
              </a:ext>
            </a:extLst>
          </p:cNvPr>
          <p:cNvSpPr/>
          <p:nvPr/>
        </p:nvSpPr>
        <p:spPr>
          <a:xfrm>
            <a:off x="3827810" y="2093221"/>
            <a:ext cx="970251" cy="45719"/>
          </a:xfrm>
          <a:prstGeom prst="rect">
            <a:avLst/>
          </a:prstGeom>
          <a:solidFill>
            <a:schemeClr val="tx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51643557-6260-4EBB-A76B-628FDD383E0B}"/>
              </a:ext>
            </a:extLst>
          </p:cNvPr>
          <p:cNvSpPr/>
          <p:nvPr/>
        </p:nvSpPr>
        <p:spPr>
          <a:xfrm>
            <a:off x="6019369" y="2131795"/>
            <a:ext cx="1151765" cy="10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5C80451-50D8-4334-8EF3-4AA3B9EED846}"/>
              </a:ext>
            </a:extLst>
          </p:cNvPr>
          <p:cNvSpPr/>
          <p:nvPr/>
        </p:nvSpPr>
        <p:spPr>
          <a:xfrm rot="18595021">
            <a:off x="7066029" y="3131722"/>
            <a:ext cx="895657" cy="115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07929CA-CD30-4B81-B8E2-C7716683B3E8}"/>
              </a:ext>
            </a:extLst>
          </p:cNvPr>
          <p:cNvSpPr/>
          <p:nvPr/>
        </p:nvSpPr>
        <p:spPr>
          <a:xfrm rot="14012094">
            <a:off x="7569430" y="3127451"/>
            <a:ext cx="895657" cy="115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9EB0A2B9-104F-4BBC-A65E-36585F8D8A9C}"/>
              </a:ext>
            </a:extLst>
          </p:cNvPr>
          <p:cNvCxnSpPr>
            <a:cxnSpLocks/>
          </p:cNvCxnSpPr>
          <p:nvPr/>
        </p:nvCxnSpPr>
        <p:spPr>
          <a:xfrm>
            <a:off x="2225960" y="2096650"/>
            <a:ext cx="1528619"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E452129-D43C-45D5-92FA-5AB5C39A5B50}"/>
              </a:ext>
            </a:extLst>
          </p:cNvPr>
          <p:cNvCxnSpPr>
            <a:cxnSpLocks/>
          </p:cNvCxnSpPr>
          <p:nvPr/>
        </p:nvCxnSpPr>
        <p:spPr>
          <a:xfrm>
            <a:off x="3787804" y="2099168"/>
            <a:ext cx="968588" cy="40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FA01CCE-3CC8-4301-BCE3-CAEF787A351C}"/>
              </a:ext>
            </a:extLst>
          </p:cNvPr>
          <p:cNvCxnSpPr>
            <a:cxnSpLocks/>
            <a:endCxn id="99" idx="3"/>
          </p:cNvCxnSpPr>
          <p:nvPr/>
        </p:nvCxnSpPr>
        <p:spPr>
          <a:xfrm>
            <a:off x="5999025" y="2177010"/>
            <a:ext cx="1172109" cy="57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39722B6-005F-4009-AC74-69526FAB580A}"/>
              </a:ext>
            </a:extLst>
          </p:cNvPr>
          <p:cNvCxnSpPr>
            <a:cxnSpLocks/>
            <a:stCxn id="100" idx="1"/>
          </p:cNvCxnSpPr>
          <p:nvPr/>
        </p:nvCxnSpPr>
        <p:spPr>
          <a:xfrm flipV="1">
            <a:off x="7226496" y="2861525"/>
            <a:ext cx="568546" cy="6713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A28DEFA-EC7B-429C-8C04-8F3660F9C5B3}"/>
              </a:ext>
            </a:extLst>
          </p:cNvPr>
          <p:cNvCxnSpPr>
            <a:cxnSpLocks/>
            <a:stCxn id="101" idx="1"/>
          </p:cNvCxnSpPr>
          <p:nvPr/>
        </p:nvCxnSpPr>
        <p:spPr>
          <a:xfrm flipH="1" flipV="1">
            <a:off x="7779808" y="2863434"/>
            <a:ext cx="503610" cy="6818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7C11625A-8659-4ADF-8BB4-45914DC1058C}"/>
              </a:ext>
            </a:extLst>
          </p:cNvPr>
          <p:cNvSpPr/>
          <p:nvPr/>
        </p:nvSpPr>
        <p:spPr>
          <a:xfrm>
            <a:off x="2108905" y="2022769"/>
            <a:ext cx="149381" cy="15701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7" name="Oval 116">
            <a:extLst>
              <a:ext uri="{FF2B5EF4-FFF2-40B4-BE49-F238E27FC236}">
                <a16:creationId xmlns:a16="http://schemas.microsoft.com/office/drawing/2014/main" id="{B68B9F95-0724-497F-BE6E-D317DBE8F91C}"/>
              </a:ext>
            </a:extLst>
          </p:cNvPr>
          <p:cNvSpPr/>
          <p:nvPr/>
        </p:nvSpPr>
        <p:spPr>
          <a:xfrm>
            <a:off x="3650242" y="2038944"/>
            <a:ext cx="168954" cy="15036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40441EF-1934-4CF4-8E68-2A073B2EFEC1}"/>
              </a:ext>
            </a:extLst>
          </p:cNvPr>
          <p:cNvSpPr/>
          <p:nvPr/>
        </p:nvSpPr>
        <p:spPr>
          <a:xfrm>
            <a:off x="3015671" y="2782469"/>
            <a:ext cx="120069" cy="11313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10A3F253-45A9-4BC7-94A0-CE95DCAE145E}"/>
              </a:ext>
            </a:extLst>
          </p:cNvPr>
          <p:cNvSpPr/>
          <p:nvPr/>
        </p:nvSpPr>
        <p:spPr>
          <a:xfrm>
            <a:off x="4698968" y="2038944"/>
            <a:ext cx="193368" cy="16193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BBFEC04-187A-40D3-8587-CB2C09753EC0}"/>
              </a:ext>
            </a:extLst>
          </p:cNvPr>
          <p:cNvSpPr/>
          <p:nvPr/>
        </p:nvSpPr>
        <p:spPr>
          <a:xfrm>
            <a:off x="5925336" y="2079349"/>
            <a:ext cx="151659" cy="14662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34E2DB3B-C286-4311-BDCA-78F4AE3046CD}"/>
              </a:ext>
            </a:extLst>
          </p:cNvPr>
          <p:cNvSpPr/>
          <p:nvPr/>
        </p:nvSpPr>
        <p:spPr>
          <a:xfrm>
            <a:off x="7700069" y="2814792"/>
            <a:ext cx="127740" cy="1234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F973CDE-3B36-4669-8738-9A094DC25297}"/>
              </a:ext>
            </a:extLst>
          </p:cNvPr>
          <p:cNvSpPr/>
          <p:nvPr/>
        </p:nvSpPr>
        <p:spPr>
          <a:xfrm>
            <a:off x="7171134" y="3475185"/>
            <a:ext cx="132916" cy="11297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4CF5D31-091D-43AD-AC63-632DC31D2238}"/>
              </a:ext>
            </a:extLst>
          </p:cNvPr>
          <p:cNvSpPr/>
          <p:nvPr/>
        </p:nvSpPr>
        <p:spPr>
          <a:xfrm>
            <a:off x="854367" y="2043558"/>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5C7D57F7-B350-4240-94D1-3B54888E11BE}"/>
              </a:ext>
            </a:extLst>
          </p:cNvPr>
          <p:cNvSpPr/>
          <p:nvPr/>
        </p:nvSpPr>
        <p:spPr>
          <a:xfrm>
            <a:off x="1505525" y="1364686"/>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5B18FDEC-F175-4404-965F-1EF4B0D8C753}"/>
              </a:ext>
            </a:extLst>
          </p:cNvPr>
          <p:cNvSpPr/>
          <p:nvPr/>
        </p:nvSpPr>
        <p:spPr>
          <a:xfrm>
            <a:off x="1505526" y="2713192"/>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F9F62B1-3FB7-4DB1-9402-8549C5D0D892}"/>
              </a:ext>
            </a:extLst>
          </p:cNvPr>
          <p:cNvSpPr/>
          <p:nvPr/>
        </p:nvSpPr>
        <p:spPr>
          <a:xfrm>
            <a:off x="3689929" y="2782468"/>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0C648255-DE86-4C86-B4EA-979CA704FE49}"/>
              </a:ext>
            </a:extLst>
          </p:cNvPr>
          <p:cNvSpPr/>
          <p:nvPr/>
        </p:nvSpPr>
        <p:spPr>
          <a:xfrm>
            <a:off x="3694550" y="1300039"/>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B67FAB6C-4A18-4509-B54D-17690D11D447}"/>
              </a:ext>
            </a:extLst>
          </p:cNvPr>
          <p:cNvSpPr/>
          <p:nvPr/>
        </p:nvSpPr>
        <p:spPr>
          <a:xfrm>
            <a:off x="2969498" y="1304663"/>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16533B90-8C6F-4BC3-B773-ABA17AD65E10}"/>
              </a:ext>
            </a:extLst>
          </p:cNvPr>
          <p:cNvSpPr/>
          <p:nvPr/>
        </p:nvSpPr>
        <p:spPr>
          <a:xfrm>
            <a:off x="7068218" y="2126006"/>
            <a:ext cx="151658" cy="15898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81DD0EB8-0372-47C5-AEF6-D588DA9A7FB1}"/>
              </a:ext>
            </a:extLst>
          </p:cNvPr>
          <p:cNvSpPr/>
          <p:nvPr/>
        </p:nvSpPr>
        <p:spPr>
          <a:xfrm>
            <a:off x="5329381" y="2777856"/>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1269A415-026C-41F9-9B11-4A810BD65D7A}"/>
              </a:ext>
            </a:extLst>
          </p:cNvPr>
          <p:cNvSpPr/>
          <p:nvPr/>
        </p:nvSpPr>
        <p:spPr>
          <a:xfrm>
            <a:off x="6313051" y="2764006"/>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AD3DC578-7D29-4033-8562-56A5CB2C83D3}"/>
              </a:ext>
            </a:extLst>
          </p:cNvPr>
          <p:cNvSpPr/>
          <p:nvPr/>
        </p:nvSpPr>
        <p:spPr>
          <a:xfrm>
            <a:off x="6308435" y="3498292"/>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4CA57E23-9F4F-42B2-9E4A-D3EB83B54C20}"/>
              </a:ext>
            </a:extLst>
          </p:cNvPr>
          <p:cNvSpPr/>
          <p:nvPr/>
        </p:nvSpPr>
        <p:spPr>
          <a:xfrm>
            <a:off x="5297058" y="1452440"/>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1DD3FFD4-BBB1-4090-99DC-3A568282F852}"/>
              </a:ext>
            </a:extLst>
          </p:cNvPr>
          <p:cNvSpPr/>
          <p:nvPr/>
        </p:nvSpPr>
        <p:spPr>
          <a:xfrm>
            <a:off x="8303495" y="2122071"/>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497D273-ABCB-40D7-887E-8F88809BB7B2}"/>
              </a:ext>
            </a:extLst>
          </p:cNvPr>
          <p:cNvSpPr/>
          <p:nvPr/>
        </p:nvSpPr>
        <p:spPr>
          <a:xfrm>
            <a:off x="9268690" y="2126690"/>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E6C2CB83-D6E2-463F-9403-47F17E6AB103}"/>
              </a:ext>
            </a:extLst>
          </p:cNvPr>
          <p:cNvSpPr/>
          <p:nvPr/>
        </p:nvSpPr>
        <p:spPr>
          <a:xfrm>
            <a:off x="8183417" y="3461345"/>
            <a:ext cx="120077" cy="11827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2786B726-369A-4C67-B0C3-A7BC4EC3B396}"/>
              </a:ext>
            </a:extLst>
          </p:cNvPr>
          <p:cNvSpPr/>
          <p:nvPr/>
        </p:nvSpPr>
        <p:spPr>
          <a:xfrm>
            <a:off x="7730836" y="1558660"/>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2720F39D-A0B3-4517-9D1B-7319565D0472}"/>
              </a:ext>
            </a:extLst>
          </p:cNvPr>
          <p:cNvSpPr txBox="1"/>
          <p:nvPr/>
        </p:nvSpPr>
        <p:spPr>
          <a:xfrm>
            <a:off x="1249715" y="4121296"/>
            <a:ext cx="8623958" cy="2123658"/>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Figure 3.9.    The articulation points, bridges, and biconnected components </a:t>
            </a:r>
          </a:p>
          <a:p>
            <a:r>
              <a:rPr lang="en-US" sz="2200" dirty="0">
                <a:latin typeface="Times New Roman" panose="02020603050405020304" pitchFamily="18" charset="0"/>
                <a:cs typeface="Times New Roman" panose="02020603050405020304" pitchFamily="18" charset="0"/>
              </a:rPr>
              <a:t>                      (bcc) of a connected, undirected graph G.  </a:t>
            </a:r>
          </a:p>
          <a:p>
            <a:pPr marL="4572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articulation points are the heavily shaded vertices. </a:t>
            </a:r>
          </a:p>
          <a:p>
            <a:pPr marL="4572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bridge are the heavily shaded edges, and </a:t>
            </a:r>
          </a:p>
          <a:p>
            <a:pPr marL="4572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biconnected components are the edges in the shaded regions, with a bcc numbering shown. </a:t>
            </a:r>
          </a:p>
        </p:txBody>
      </p:sp>
      <p:sp>
        <p:nvSpPr>
          <p:cNvPr id="148" name="TextBox 147">
            <a:extLst>
              <a:ext uri="{FF2B5EF4-FFF2-40B4-BE49-F238E27FC236}">
                <a16:creationId xmlns:a16="http://schemas.microsoft.com/office/drawing/2014/main" id="{4461D341-89EA-4B10-B3B9-50EE9CDC590C}"/>
              </a:ext>
            </a:extLst>
          </p:cNvPr>
          <p:cNvSpPr txBox="1"/>
          <p:nvPr/>
        </p:nvSpPr>
        <p:spPr>
          <a:xfrm>
            <a:off x="646545" y="1722579"/>
            <a:ext cx="295562" cy="369332"/>
          </a:xfrm>
          <a:prstGeom prst="rect">
            <a:avLst/>
          </a:prstGeom>
          <a:noFill/>
        </p:spPr>
        <p:txBody>
          <a:bodyPr wrap="square" rtlCol="0">
            <a:spAutoFit/>
          </a:bodyPr>
          <a:lstStyle/>
          <a:p>
            <a:r>
              <a:rPr lang="en-US" dirty="0"/>
              <a:t>a</a:t>
            </a:r>
          </a:p>
        </p:txBody>
      </p:sp>
      <p:sp>
        <p:nvSpPr>
          <p:cNvPr id="149" name="TextBox 148">
            <a:extLst>
              <a:ext uri="{FF2B5EF4-FFF2-40B4-BE49-F238E27FC236}">
                <a16:creationId xmlns:a16="http://schemas.microsoft.com/office/drawing/2014/main" id="{2E949A48-38F5-4619-83F6-9AF3375A51D7}"/>
              </a:ext>
            </a:extLst>
          </p:cNvPr>
          <p:cNvSpPr txBox="1"/>
          <p:nvPr/>
        </p:nvSpPr>
        <p:spPr>
          <a:xfrm>
            <a:off x="1655614" y="1119997"/>
            <a:ext cx="295562" cy="369332"/>
          </a:xfrm>
          <a:prstGeom prst="rect">
            <a:avLst/>
          </a:prstGeom>
          <a:noFill/>
        </p:spPr>
        <p:txBody>
          <a:bodyPr wrap="square" rtlCol="0">
            <a:spAutoFit/>
          </a:bodyPr>
          <a:lstStyle/>
          <a:p>
            <a:r>
              <a:rPr lang="en-US" dirty="0"/>
              <a:t>b</a:t>
            </a:r>
          </a:p>
        </p:txBody>
      </p:sp>
      <p:sp>
        <p:nvSpPr>
          <p:cNvPr id="150" name="TextBox 149">
            <a:extLst>
              <a:ext uri="{FF2B5EF4-FFF2-40B4-BE49-F238E27FC236}">
                <a16:creationId xmlns:a16="http://schemas.microsoft.com/office/drawing/2014/main" id="{6ED0D07B-92C9-406F-8551-3D9ADF984461}"/>
              </a:ext>
            </a:extLst>
          </p:cNvPr>
          <p:cNvSpPr txBox="1"/>
          <p:nvPr/>
        </p:nvSpPr>
        <p:spPr>
          <a:xfrm>
            <a:off x="1436253" y="2797946"/>
            <a:ext cx="295562" cy="369332"/>
          </a:xfrm>
          <a:prstGeom prst="rect">
            <a:avLst/>
          </a:prstGeom>
          <a:noFill/>
        </p:spPr>
        <p:txBody>
          <a:bodyPr wrap="square" rtlCol="0">
            <a:spAutoFit/>
          </a:bodyPr>
          <a:lstStyle/>
          <a:p>
            <a:r>
              <a:rPr lang="en-US" dirty="0"/>
              <a:t>c</a:t>
            </a:r>
          </a:p>
        </p:txBody>
      </p:sp>
      <p:sp>
        <p:nvSpPr>
          <p:cNvPr id="151" name="TextBox 150">
            <a:extLst>
              <a:ext uri="{FF2B5EF4-FFF2-40B4-BE49-F238E27FC236}">
                <a16:creationId xmlns:a16="http://schemas.microsoft.com/office/drawing/2014/main" id="{1332A5E1-FB23-4909-ACB3-DDCCD593CB17}"/>
              </a:ext>
            </a:extLst>
          </p:cNvPr>
          <p:cNvSpPr txBox="1"/>
          <p:nvPr/>
        </p:nvSpPr>
        <p:spPr>
          <a:xfrm>
            <a:off x="2154820" y="2160486"/>
            <a:ext cx="295562" cy="369332"/>
          </a:xfrm>
          <a:prstGeom prst="rect">
            <a:avLst/>
          </a:prstGeom>
          <a:noFill/>
        </p:spPr>
        <p:txBody>
          <a:bodyPr wrap="square" rtlCol="0">
            <a:spAutoFit/>
          </a:bodyPr>
          <a:lstStyle/>
          <a:p>
            <a:r>
              <a:rPr lang="en-US" dirty="0"/>
              <a:t>d</a:t>
            </a:r>
          </a:p>
        </p:txBody>
      </p:sp>
      <p:sp>
        <p:nvSpPr>
          <p:cNvPr id="152" name="TextBox 151">
            <a:extLst>
              <a:ext uri="{FF2B5EF4-FFF2-40B4-BE49-F238E27FC236}">
                <a16:creationId xmlns:a16="http://schemas.microsoft.com/office/drawing/2014/main" id="{F76658EF-BC9E-456D-A155-B411025D1CD7}"/>
              </a:ext>
            </a:extLst>
          </p:cNvPr>
          <p:cNvSpPr txBox="1"/>
          <p:nvPr/>
        </p:nvSpPr>
        <p:spPr>
          <a:xfrm>
            <a:off x="1276201" y="1765941"/>
            <a:ext cx="295562" cy="369332"/>
          </a:xfrm>
          <a:prstGeom prst="rect">
            <a:avLst/>
          </a:prstGeom>
          <a:noFill/>
        </p:spPr>
        <p:txBody>
          <a:bodyPr wrap="square" rtlCol="0">
            <a:spAutoFit/>
          </a:bodyPr>
          <a:lstStyle/>
          <a:p>
            <a:r>
              <a:rPr lang="en-US" dirty="0"/>
              <a:t>e</a:t>
            </a:r>
          </a:p>
        </p:txBody>
      </p:sp>
      <p:sp>
        <p:nvSpPr>
          <p:cNvPr id="153" name="TextBox 152">
            <a:extLst>
              <a:ext uri="{FF2B5EF4-FFF2-40B4-BE49-F238E27FC236}">
                <a16:creationId xmlns:a16="http://schemas.microsoft.com/office/drawing/2014/main" id="{DCD108FE-F4D5-4117-82F5-05B494967EAD}"/>
              </a:ext>
            </a:extLst>
          </p:cNvPr>
          <p:cNvSpPr txBox="1"/>
          <p:nvPr/>
        </p:nvSpPr>
        <p:spPr>
          <a:xfrm>
            <a:off x="2939423" y="987282"/>
            <a:ext cx="251690" cy="369332"/>
          </a:xfrm>
          <a:prstGeom prst="rect">
            <a:avLst/>
          </a:prstGeom>
          <a:noFill/>
        </p:spPr>
        <p:txBody>
          <a:bodyPr wrap="square" rtlCol="0">
            <a:spAutoFit/>
          </a:bodyPr>
          <a:lstStyle/>
          <a:p>
            <a:r>
              <a:rPr lang="en-US" dirty="0"/>
              <a:t>f</a:t>
            </a:r>
          </a:p>
        </p:txBody>
      </p:sp>
      <p:sp>
        <p:nvSpPr>
          <p:cNvPr id="154" name="TextBox 153">
            <a:extLst>
              <a:ext uri="{FF2B5EF4-FFF2-40B4-BE49-F238E27FC236}">
                <a16:creationId xmlns:a16="http://schemas.microsoft.com/office/drawing/2014/main" id="{E7F2FA9B-8012-4929-88DF-790CCB7F0FCE}"/>
              </a:ext>
            </a:extLst>
          </p:cNvPr>
          <p:cNvSpPr txBox="1"/>
          <p:nvPr/>
        </p:nvSpPr>
        <p:spPr>
          <a:xfrm>
            <a:off x="3744140" y="967787"/>
            <a:ext cx="295562" cy="369332"/>
          </a:xfrm>
          <a:prstGeom prst="rect">
            <a:avLst/>
          </a:prstGeom>
          <a:noFill/>
        </p:spPr>
        <p:txBody>
          <a:bodyPr wrap="square" rtlCol="0">
            <a:spAutoFit/>
          </a:bodyPr>
          <a:lstStyle/>
          <a:p>
            <a:r>
              <a:rPr lang="en-US" dirty="0"/>
              <a:t>g</a:t>
            </a:r>
          </a:p>
        </p:txBody>
      </p:sp>
      <p:sp>
        <p:nvSpPr>
          <p:cNvPr id="155" name="TextBox 154">
            <a:extLst>
              <a:ext uri="{FF2B5EF4-FFF2-40B4-BE49-F238E27FC236}">
                <a16:creationId xmlns:a16="http://schemas.microsoft.com/office/drawing/2014/main" id="{EEE29AD7-2FBB-4D0D-BB0E-35BDD76D4675}"/>
              </a:ext>
            </a:extLst>
          </p:cNvPr>
          <p:cNvSpPr txBox="1"/>
          <p:nvPr/>
        </p:nvSpPr>
        <p:spPr>
          <a:xfrm>
            <a:off x="3834971" y="1710017"/>
            <a:ext cx="295562" cy="369332"/>
          </a:xfrm>
          <a:prstGeom prst="rect">
            <a:avLst/>
          </a:prstGeom>
          <a:noFill/>
        </p:spPr>
        <p:txBody>
          <a:bodyPr wrap="square" rtlCol="0">
            <a:spAutoFit/>
          </a:bodyPr>
          <a:lstStyle/>
          <a:p>
            <a:r>
              <a:rPr lang="en-US" dirty="0"/>
              <a:t>h</a:t>
            </a:r>
          </a:p>
        </p:txBody>
      </p:sp>
      <p:sp>
        <p:nvSpPr>
          <p:cNvPr id="156" name="TextBox 155">
            <a:extLst>
              <a:ext uri="{FF2B5EF4-FFF2-40B4-BE49-F238E27FC236}">
                <a16:creationId xmlns:a16="http://schemas.microsoft.com/office/drawing/2014/main" id="{27596661-D2FB-4AF6-8E41-374CA9128A1A}"/>
              </a:ext>
            </a:extLst>
          </p:cNvPr>
          <p:cNvSpPr txBox="1"/>
          <p:nvPr/>
        </p:nvSpPr>
        <p:spPr>
          <a:xfrm>
            <a:off x="3643737" y="2888147"/>
            <a:ext cx="295562" cy="369332"/>
          </a:xfrm>
          <a:prstGeom prst="rect">
            <a:avLst/>
          </a:prstGeom>
          <a:noFill/>
        </p:spPr>
        <p:txBody>
          <a:bodyPr wrap="square" rtlCol="0">
            <a:spAutoFit/>
          </a:bodyPr>
          <a:lstStyle/>
          <a:p>
            <a:r>
              <a:rPr lang="en-US" dirty="0"/>
              <a:t>j</a:t>
            </a:r>
          </a:p>
        </p:txBody>
      </p:sp>
      <p:sp>
        <p:nvSpPr>
          <p:cNvPr id="157" name="TextBox 156">
            <a:extLst>
              <a:ext uri="{FF2B5EF4-FFF2-40B4-BE49-F238E27FC236}">
                <a16:creationId xmlns:a16="http://schemas.microsoft.com/office/drawing/2014/main" id="{249D2613-8BEC-47D5-B3A9-8043F0724EED}"/>
              </a:ext>
            </a:extLst>
          </p:cNvPr>
          <p:cNvSpPr txBox="1"/>
          <p:nvPr/>
        </p:nvSpPr>
        <p:spPr>
          <a:xfrm>
            <a:off x="3144656" y="3221377"/>
            <a:ext cx="295562" cy="369332"/>
          </a:xfrm>
          <a:prstGeom prst="rect">
            <a:avLst/>
          </a:prstGeom>
          <a:noFill/>
        </p:spPr>
        <p:txBody>
          <a:bodyPr wrap="square" rtlCol="0">
            <a:spAutoFit/>
          </a:bodyPr>
          <a:lstStyle/>
          <a:p>
            <a:r>
              <a:rPr lang="en-US" dirty="0"/>
              <a:t>k</a:t>
            </a:r>
          </a:p>
        </p:txBody>
      </p:sp>
      <p:sp>
        <p:nvSpPr>
          <p:cNvPr id="158" name="TextBox 157">
            <a:extLst>
              <a:ext uri="{FF2B5EF4-FFF2-40B4-BE49-F238E27FC236}">
                <a16:creationId xmlns:a16="http://schemas.microsoft.com/office/drawing/2014/main" id="{78984C7B-E610-44DB-90EE-B635EF534791}"/>
              </a:ext>
            </a:extLst>
          </p:cNvPr>
          <p:cNvSpPr txBox="1"/>
          <p:nvPr/>
        </p:nvSpPr>
        <p:spPr>
          <a:xfrm>
            <a:off x="4495591" y="1717131"/>
            <a:ext cx="325582" cy="369332"/>
          </a:xfrm>
          <a:prstGeom prst="rect">
            <a:avLst/>
          </a:prstGeom>
          <a:noFill/>
        </p:spPr>
        <p:txBody>
          <a:bodyPr wrap="square" rtlCol="0">
            <a:spAutoFit/>
          </a:bodyPr>
          <a:lstStyle/>
          <a:p>
            <a:r>
              <a:rPr lang="en-US" dirty="0"/>
              <a:t>m</a:t>
            </a:r>
          </a:p>
        </p:txBody>
      </p:sp>
      <p:sp>
        <p:nvSpPr>
          <p:cNvPr id="159" name="TextBox 158">
            <a:extLst>
              <a:ext uri="{FF2B5EF4-FFF2-40B4-BE49-F238E27FC236}">
                <a16:creationId xmlns:a16="http://schemas.microsoft.com/office/drawing/2014/main" id="{AD519F4F-8A91-49CA-9EBD-84C1FFE4FF3F}"/>
              </a:ext>
            </a:extLst>
          </p:cNvPr>
          <p:cNvSpPr txBox="1"/>
          <p:nvPr/>
        </p:nvSpPr>
        <p:spPr>
          <a:xfrm>
            <a:off x="5386706" y="1171948"/>
            <a:ext cx="325582" cy="369332"/>
          </a:xfrm>
          <a:prstGeom prst="rect">
            <a:avLst/>
          </a:prstGeom>
          <a:noFill/>
        </p:spPr>
        <p:txBody>
          <a:bodyPr wrap="square" rtlCol="0">
            <a:spAutoFit/>
          </a:bodyPr>
          <a:lstStyle/>
          <a:p>
            <a:r>
              <a:rPr lang="en-US" dirty="0"/>
              <a:t>n</a:t>
            </a:r>
          </a:p>
        </p:txBody>
      </p:sp>
      <p:sp>
        <p:nvSpPr>
          <p:cNvPr id="160" name="TextBox 159">
            <a:extLst>
              <a:ext uri="{FF2B5EF4-FFF2-40B4-BE49-F238E27FC236}">
                <a16:creationId xmlns:a16="http://schemas.microsoft.com/office/drawing/2014/main" id="{2F018888-DA8A-484F-8345-A2964EB9B655}"/>
              </a:ext>
            </a:extLst>
          </p:cNvPr>
          <p:cNvSpPr txBox="1"/>
          <p:nvPr/>
        </p:nvSpPr>
        <p:spPr>
          <a:xfrm>
            <a:off x="5821207" y="1750423"/>
            <a:ext cx="325582" cy="369332"/>
          </a:xfrm>
          <a:prstGeom prst="rect">
            <a:avLst/>
          </a:prstGeom>
          <a:noFill/>
        </p:spPr>
        <p:txBody>
          <a:bodyPr wrap="square" rtlCol="0">
            <a:spAutoFit/>
          </a:bodyPr>
          <a:lstStyle/>
          <a:p>
            <a:r>
              <a:rPr lang="en-US" dirty="0"/>
              <a:t>p</a:t>
            </a:r>
          </a:p>
        </p:txBody>
      </p:sp>
      <p:sp>
        <p:nvSpPr>
          <p:cNvPr id="161" name="TextBox 160">
            <a:extLst>
              <a:ext uri="{FF2B5EF4-FFF2-40B4-BE49-F238E27FC236}">
                <a16:creationId xmlns:a16="http://schemas.microsoft.com/office/drawing/2014/main" id="{6D6652B9-3DDB-437A-9F9E-B167DBA2D612}"/>
              </a:ext>
            </a:extLst>
          </p:cNvPr>
          <p:cNvSpPr txBox="1"/>
          <p:nvPr/>
        </p:nvSpPr>
        <p:spPr>
          <a:xfrm>
            <a:off x="6864922" y="1787752"/>
            <a:ext cx="325582" cy="369332"/>
          </a:xfrm>
          <a:prstGeom prst="rect">
            <a:avLst/>
          </a:prstGeom>
          <a:noFill/>
        </p:spPr>
        <p:txBody>
          <a:bodyPr wrap="square" rtlCol="0">
            <a:spAutoFit/>
          </a:bodyPr>
          <a:lstStyle/>
          <a:p>
            <a:r>
              <a:rPr lang="en-US" dirty="0"/>
              <a:t>q</a:t>
            </a:r>
          </a:p>
        </p:txBody>
      </p:sp>
      <p:sp>
        <p:nvSpPr>
          <p:cNvPr id="162" name="TextBox 161">
            <a:extLst>
              <a:ext uri="{FF2B5EF4-FFF2-40B4-BE49-F238E27FC236}">
                <a16:creationId xmlns:a16="http://schemas.microsoft.com/office/drawing/2014/main" id="{A9A85D55-8F3E-4679-8C09-A3EB47A198D3}"/>
              </a:ext>
            </a:extLst>
          </p:cNvPr>
          <p:cNvSpPr txBox="1"/>
          <p:nvPr/>
        </p:nvSpPr>
        <p:spPr>
          <a:xfrm>
            <a:off x="7617018" y="1214241"/>
            <a:ext cx="325582" cy="369332"/>
          </a:xfrm>
          <a:prstGeom prst="rect">
            <a:avLst/>
          </a:prstGeom>
          <a:noFill/>
        </p:spPr>
        <p:txBody>
          <a:bodyPr wrap="square" rtlCol="0">
            <a:spAutoFit/>
          </a:bodyPr>
          <a:lstStyle/>
          <a:p>
            <a:r>
              <a:rPr lang="en-US" dirty="0"/>
              <a:t>r</a:t>
            </a:r>
          </a:p>
        </p:txBody>
      </p:sp>
      <p:sp>
        <p:nvSpPr>
          <p:cNvPr id="163" name="TextBox 162">
            <a:extLst>
              <a:ext uri="{FF2B5EF4-FFF2-40B4-BE49-F238E27FC236}">
                <a16:creationId xmlns:a16="http://schemas.microsoft.com/office/drawing/2014/main" id="{FA1FC1B2-5266-4211-A93D-92A508D0CB16}"/>
              </a:ext>
            </a:extLst>
          </p:cNvPr>
          <p:cNvSpPr txBox="1"/>
          <p:nvPr/>
        </p:nvSpPr>
        <p:spPr>
          <a:xfrm>
            <a:off x="7483795" y="1861260"/>
            <a:ext cx="325582" cy="369332"/>
          </a:xfrm>
          <a:prstGeom prst="rect">
            <a:avLst/>
          </a:prstGeom>
          <a:noFill/>
        </p:spPr>
        <p:txBody>
          <a:bodyPr wrap="square" rtlCol="0">
            <a:spAutoFit/>
          </a:bodyPr>
          <a:lstStyle/>
          <a:p>
            <a:r>
              <a:rPr lang="en-US" dirty="0"/>
              <a:t>s</a:t>
            </a:r>
          </a:p>
        </p:txBody>
      </p:sp>
      <p:sp>
        <p:nvSpPr>
          <p:cNvPr id="164" name="TextBox 163">
            <a:extLst>
              <a:ext uri="{FF2B5EF4-FFF2-40B4-BE49-F238E27FC236}">
                <a16:creationId xmlns:a16="http://schemas.microsoft.com/office/drawing/2014/main" id="{0AB18D61-30A4-4607-8034-5D1EF3468D06}"/>
              </a:ext>
            </a:extLst>
          </p:cNvPr>
          <p:cNvSpPr txBox="1"/>
          <p:nvPr/>
        </p:nvSpPr>
        <p:spPr>
          <a:xfrm>
            <a:off x="7399661" y="2619296"/>
            <a:ext cx="325582" cy="369332"/>
          </a:xfrm>
          <a:prstGeom prst="rect">
            <a:avLst/>
          </a:prstGeom>
          <a:noFill/>
        </p:spPr>
        <p:txBody>
          <a:bodyPr wrap="square" rtlCol="0">
            <a:spAutoFit/>
          </a:bodyPr>
          <a:lstStyle/>
          <a:p>
            <a:r>
              <a:rPr lang="en-US" dirty="0"/>
              <a:t>t</a:t>
            </a:r>
          </a:p>
        </p:txBody>
      </p:sp>
      <p:sp>
        <p:nvSpPr>
          <p:cNvPr id="165" name="TextBox 164">
            <a:extLst>
              <a:ext uri="{FF2B5EF4-FFF2-40B4-BE49-F238E27FC236}">
                <a16:creationId xmlns:a16="http://schemas.microsoft.com/office/drawing/2014/main" id="{E61BB870-E777-44B3-816F-D26B8ECBE0F5}"/>
              </a:ext>
            </a:extLst>
          </p:cNvPr>
          <p:cNvSpPr txBox="1"/>
          <p:nvPr/>
        </p:nvSpPr>
        <p:spPr>
          <a:xfrm flipH="1">
            <a:off x="8359934" y="1803513"/>
            <a:ext cx="276068" cy="369332"/>
          </a:xfrm>
          <a:prstGeom prst="rect">
            <a:avLst/>
          </a:prstGeom>
          <a:noFill/>
        </p:spPr>
        <p:txBody>
          <a:bodyPr wrap="square" rtlCol="0">
            <a:spAutoFit/>
          </a:bodyPr>
          <a:lstStyle/>
          <a:p>
            <a:r>
              <a:rPr lang="en-US" dirty="0"/>
              <a:t>u</a:t>
            </a:r>
          </a:p>
        </p:txBody>
      </p:sp>
      <p:sp>
        <p:nvSpPr>
          <p:cNvPr id="166" name="TextBox 165">
            <a:extLst>
              <a:ext uri="{FF2B5EF4-FFF2-40B4-BE49-F238E27FC236}">
                <a16:creationId xmlns:a16="http://schemas.microsoft.com/office/drawing/2014/main" id="{8B27455D-F584-44CB-A3D4-6E0FF06AAC01}"/>
              </a:ext>
            </a:extLst>
          </p:cNvPr>
          <p:cNvSpPr txBox="1"/>
          <p:nvPr/>
        </p:nvSpPr>
        <p:spPr>
          <a:xfrm>
            <a:off x="9368708" y="1950607"/>
            <a:ext cx="325582" cy="369332"/>
          </a:xfrm>
          <a:prstGeom prst="rect">
            <a:avLst/>
          </a:prstGeom>
          <a:noFill/>
        </p:spPr>
        <p:txBody>
          <a:bodyPr wrap="square" rtlCol="0">
            <a:spAutoFit/>
          </a:bodyPr>
          <a:lstStyle/>
          <a:p>
            <a:r>
              <a:rPr lang="en-US" dirty="0"/>
              <a:t>v</a:t>
            </a:r>
          </a:p>
        </p:txBody>
      </p:sp>
      <p:sp>
        <p:nvSpPr>
          <p:cNvPr id="167" name="TextBox 166">
            <a:extLst>
              <a:ext uri="{FF2B5EF4-FFF2-40B4-BE49-F238E27FC236}">
                <a16:creationId xmlns:a16="http://schemas.microsoft.com/office/drawing/2014/main" id="{F7673F3B-D566-4499-AFC7-DA86C62239F4}"/>
              </a:ext>
            </a:extLst>
          </p:cNvPr>
          <p:cNvSpPr txBox="1"/>
          <p:nvPr/>
        </p:nvSpPr>
        <p:spPr>
          <a:xfrm>
            <a:off x="7271633" y="3458097"/>
            <a:ext cx="246162" cy="369332"/>
          </a:xfrm>
          <a:prstGeom prst="rect">
            <a:avLst/>
          </a:prstGeom>
          <a:noFill/>
        </p:spPr>
        <p:txBody>
          <a:bodyPr wrap="square" rtlCol="0">
            <a:spAutoFit/>
          </a:bodyPr>
          <a:lstStyle/>
          <a:p>
            <a:r>
              <a:rPr lang="en-US" dirty="0"/>
              <a:t>w</a:t>
            </a:r>
          </a:p>
        </p:txBody>
      </p:sp>
      <p:sp>
        <p:nvSpPr>
          <p:cNvPr id="168" name="TextBox 167">
            <a:extLst>
              <a:ext uri="{FF2B5EF4-FFF2-40B4-BE49-F238E27FC236}">
                <a16:creationId xmlns:a16="http://schemas.microsoft.com/office/drawing/2014/main" id="{E8E0EBEB-EC1A-4467-ABC1-8C6EB7C9DA74}"/>
              </a:ext>
            </a:extLst>
          </p:cNvPr>
          <p:cNvSpPr txBox="1"/>
          <p:nvPr/>
        </p:nvSpPr>
        <p:spPr>
          <a:xfrm>
            <a:off x="8371217" y="3372631"/>
            <a:ext cx="325582" cy="369332"/>
          </a:xfrm>
          <a:prstGeom prst="rect">
            <a:avLst/>
          </a:prstGeom>
          <a:noFill/>
        </p:spPr>
        <p:txBody>
          <a:bodyPr wrap="square" rtlCol="0">
            <a:spAutoFit/>
          </a:bodyPr>
          <a:lstStyle/>
          <a:p>
            <a:r>
              <a:rPr lang="en-US" dirty="0"/>
              <a:t>x</a:t>
            </a:r>
          </a:p>
        </p:txBody>
      </p:sp>
      <p:sp>
        <p:nvSpPr>
          <p:cNvPr id="169" name="TextBox 168">
            <a:extLst>
              <a:ext uri="{FF2B5EF4-FFF2-40B4-BE49-F238E27FC236}">
                <a16:creationId xmlns:a16="http://schemas.microsoft.com/office/drawing/2014/main" id="{A457AB8D-AE03-4763-A975-D8559E57F894}"/>
              </a:ext>
            </a:extLst>
          </p:cNvPr>
          <p:cNvSpPr txBox="1"/>
          <p:nvPr/>
        </p:nvSpPr>
        <p:spPr>
          <a:xfrm>
            <a:off x="6020217" y="2619296"/>
            <a:ext cx="325582" cy="369332"/>
          </a:xfrm>
          <a:prstGeom prst="rect">
            <a:avLst/>
          </a:prstGeom>
          <a:noFill/>
        </p:spPr>
        <p:txBody>
          <a:bodyPr wrap="square" rtlCol="0">
            <a:spAutoFit/>
          </a:bodyPr>
          <a:lstStyle/>
          <a:p>
            <a:r>
              <a:rPr lang="en-US" dirty="0"/>
              <a:t>y</a:t>
            </a:r>
          </a:p>
        </p:txBody>
      </p:sp>
      <p:sp>
        <p:nvSpPr>
          <p:cNvPr id="170" name="TextBox 169">
            <a:extLst>
              <a:ext uri="{FF2B5EF4-FFF2-40B4-BE49-F238E27FC236}">
                <a16:creationId xmlns:a16="http://schemas.microsoft.com/office/drawing/2014/main" id="{B1C1496B-CD1D-4E09-AAD0-F14807F06621}"/>
              </a:ext>
            </a:extLst>
          </p:cNvPr>
          <p:cNvSpPr txBox="1"/>
          <p:nvPr/>
        </p:nvSpPr>
        <p:spPr>
          <a:xfrm>
            <a:off x="5985302" y="3328948"/>
            <a:ext cx="325582" cy="369332"/>
          </a:xfrm>
          <a:prstGeom prst="rect">
            <a:avLst/>
          </a:prstGeom>
          <a:noFill/>
        </p:spPr>
        <p:txBody>
          <a:bodyPr wrap="square" rtlCol="0">
            <a:spAutoFit/>
          </a:bodyPr>
          <a:lstStyle/>
          <a:p>
            <a:r>
              <a:rPr lang="en-US" dirty="0"/>
              <a:t>z</a:t>
            </a:r>
          </a:p>
        </p:txBody>
      </p:sp>
      <p:sp>
        <p:nvSpPr>
          <p:cNvPr id="171" name="TextBox 170">
            <a:extLst>
              <a:ext uri="{FF2B5EF4-FFF2-40B4-BE49-F238E27FC236}">
                <a16:creationId xmlns:a16="http://schemas.microsoft.com/office/drawing/2014/main" id="{FBA6757C-3BC9-49E3-A4E8-89798C72E4E3}"/>
              </a:ext>
            </a:extLst>
          </p:cNvPr>
          <p:cNvSpPr txBox="1"/>
          <p:nvPr/>
        </p:nvSpPr>
        <p:spPr>
          <a:xfrm>
            <a:off x="2794662" y="2546249"/>
            <a:ext cx="295562" cy="369332"/>
          </a:xfrm>
          <a:prstGeom prst="rect">
            <a:avLst/>
          </a:prstGeom>
          <a:noFill/>
        </p:spPr>
        <p:txBody>
          <a:bodyPr wrap="square" rtlCol="0">
            <a:spAutoFit/>
          </a:bodyPr>
          <a:lstStyle/>
          <a:p>
            <a:r>
              <a:rPr lang="en-US" dirty="0" err="1"/>
              <a:t>i</a:t>
            </a:r>
            <a:endParaRPr lang="en-US" dirty="0"/>
          </a:p>
        </p:txBody>
      </p:sp>
      <p:sp>
        <p:nvSpPr>
          <p:cNvPr id="174" name="Rectangle 173">
            <a:extLst>
              <a:ext uri="{FF2B5EF4-FFF2-40B4-BE49-F238E27FC236}">
                <a16:creationId xmlns:a16="http://schemas.microsoft.com/office/drawing/2014/main" id="{E8CA72DB-AAED-4CC3-B8DC-A61BC9CBF6D7}"/>
              </a:ext>
            </a:extLst>
          </p:cNvPr>
          <p:cNvSpPr/>
          <p:nvPr/>
        </p:nvSpPr>
        <p:spPr>
          <a:xfrm rot="14012094">
            <a:off x="3001887" y="3073597"/>
            <a:ext cx="557910" cy="97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B60D2C98-5ED5-48CC-AD44-92665629DAE3}"/>
              </a:ext>
            </a:extLst>
          </p:cNvPr>
          <p:cNvCxnSpPr>
            <a:cxnSpLocks/>
            <a:stCxn id="174" idx="3"/>
            <a:endCxn id="174" idx="1"/>
          </p:cNvCxnSpPr>
          <p:nvPr/>
        </p:nvCxnSpPr>
        <p:spPr>
          <a:xfrm>
            <a:off x="3115050" y="2898176"/>
            <a:ext cx="331585" cy="4486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Oval 177">
            <a:extLst>
              <a:ext uri="{FF2B5EF4-FFF2-40B4-BE49-F238E27FC236}">
                <a16:creationId xmlns:a16="http://schemas.microsoft.com/office/drawing/2014/main" id="{70851FD7-170A-4022-945E-2B2A261205FE}"/>
              </a:ext>
            </a:extLst>
          </p:cNvPr>
          <p:cNvSpPr/>
          <p:nvPr/>
        </p:nvSpPr>
        <p:spPr>
          <a:xfrm>
            <a:off x="3362036" y="3267375"/>
            <a:ext cx="120070" cy="10390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0E58667C-7464-4D91-88F6-EFD028FCB7F1}"/>
              </a:ext>
            </a:extLst>
          </p:cNvPr>
          <p:cNvSpPr txBox="1"/>
          <p:nvPr/>
        </p:nvSpPr>
        <p:spPr>
          <a:xfrm>
            <a:off x="5043585" y="2664748"/>
            <a:ext cx="295562" cy="369332"/>
          </a:xfrm>
          <a:prstGeom prst="rect">
            <a:avLst/>
          </a:prstGeom>
          <a:noFill/>
        </p:spPr>
        <p:txBody>
          <a:bodyPr wrap="square" rtlCol="0">
            <a:spAutoFit/>
          </a:bodyPr>
          <a:lstStyle/>
          <a:p>
            <a:r>
              <a:rPr lang="en-US" dirty="0"/>
              <a:t>o</a:t>
            </a:r>
          </a:p>
        </p:txBody>
      </p:sp>
      <p:pic>
        <p:nvPicPr>
          <p:cNvPr id="95" name="Picture 94" descr="Image result for smiley face images">
            <a:extLst>
              <a:ext uri="{FF2B5EF4-FFF2-40B4-BE49-F238E27FC236}">
                <a16:creationId xmlns:a16="http://schemas.microsoft.com/office/drawing/2014/main" id="{94B9CB17-9DCF-4967-A6F3-83B307E3B4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012" y="597917"/>
            <a:ext cx="659703" cy="44341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id="{747E8530-3D39-4B5E-8A36-EC4BFAE65E88}"/>
              </a:ext>
            </a:extLst>
          </p:cNvPr>
          <p:cNvSpPr/>
          <p:nvPr/>
        </p:nvSpPr>
        <p:spPr>
          <a:xfrm>
            <a:off x="8425771" y="527737"/>
            <a:ext cx="1560440" cy="584775"/>
          </a:xfrm>
          <a:prstGeom prst="rect">
            <a:avLst/>
          </a:prstGeom>
        </p:spPr>
        <p:txBody>
          <a:bodyPr wrap="square">
            <a:spAutoFit/>
          </a:bodyPr>
          <a:lstStyle/>
          <a:p>
            <a:r>
              <a:rPr lang="en-US" sz="3200" dirty="0">
                <a:ea typeface="SimSun" panose="02010600030101010101" pitchFamily="2" charset="-122"/>
                <a:cs typeface="Times New Roman" panose="02020603050405020304" pitchFamily="18" charset="0"/>
              </a:rPr>
              <a:t> Graph </a:t>
            </a:r>
            <a:endParaRPr lang="en-US" sz="3200" dirty="0"/>
          </a:p>
        </p:txBody>
      </p:sp>
    </p:spTree>
    <p:extLst>
      <p:ext uri="{BB962C8B-B14F-4D97-AF65-F5344CB8AC3E}">
        <p14:creationId xmlns:p14="http://schemas.microsoft.com/office/powerpoint/2010/main" val="42709426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1CF9859-D14C-4152-8434-8A21DFBE44C9}"/>
                  </a:ext>
                </a:extLst>
              </p:cNvPr>
              <p:cNvSpPr txBox="1"/>
              <p:nvPr/>
            </p:nvSpPr>
            <p:spPr>
              <a:xfrm>
                <a:off x="1523999" y="868185"/>
                <a:ext cx="9467273" cy="59400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b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c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q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p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t</a:t>
                </a:r>
              </a:p>
              <a:p>
                <a:r>
                  <a:rPr lang="en-US" sz="2400" dirty="0">
                    <a:latin typeface="Times New Roman" panose="02020603050405020304" pitchFamily="18" charset="0"/>
                    <a:cs typeface="Times New Roman" panose="02020603050405020304" pitchFamily="18" charset="0"/>
                  </a:rPr>
                  <a:t>b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 </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d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r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u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a:t>
                </a:r>
              </a:p>
              <a:p>
                <a:r>
                  <a:rPr lang="en-US" sz="2400" dirty="0">
                    <a:latin typeface="Times New Roman" panose="02020603050405020304" pitchFamily="18" charset="0"/>
                    <a:cs typeface="Times New Roman" panose="02020603050405020304" pitchFamily="18" charset="0"/>
                  </a:rPr>
                  <a:t>c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d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s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q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r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u</a:t>
                </a:r>
              </a:p>
              <a:p>
                <a:r>
                  <a:rPr lang="en-US" sz="2400" dirty="0">
                    <a:latin typeface="Times New Roman" panose="02020603050405020304" pitchFamily="18" charset="0"/>
                    <a:cs typeface="Times New Roman" panose="02020603050405020304" pitchFamily="18" charset="0"/>
                  </a:rPr>
                  <a:t>d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b</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c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h			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q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u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w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x</a:t>
                </a:r>
              </a:p>
              <a:p>
                <a:r>
                  <a:rPr lang="en-US" sz="2400" dirty="0">
                    <a:latin typeface="Times New Roman" panose="02020603050405020304" pitchFamily="18" charset="0"/>
                    <a:cs typeface="Times New Roman" panose="02020603050405020304" pitchFamily="18" charset="0"/>
                  </a:rPr>
                  <a:t>e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b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c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d			u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r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a:t>
                </a:r>
              </a:p>
              <a:p>
                <a:r>
                  <a:rPr lang="en-US" sz="2400" dirty="0">
                    <a:latin typeface="Times New Roman" panose="02020603050405020304" pitchFamily="18" charset="0"/>
                    <a:cs typeface="Times New Roman" panose="02020603050405020304" pitchFamily="18" charset="0"/>
                  </a:rPr>
                  <a:t>f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g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h				v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r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u</a:t>
                </a:r>
              </a:p>
              <a:p>
                <a:r>
                  <a:rPr lang="en-US" sz="2400" dirty="0">
                    <a:latin typeface="Times New Roman" panose="02020603050405020304" pitchFamily="18" charset="0"/>
                    <a:cs typeface="Times New Roman" panose="02020603050405020304" pitchFamily="18" charset="0"/>
                  </a:rPr>
                  <a:t>g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f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h				w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y</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z</a:t>
                </a:r>
              </a:p>
              <a:p>
                <a:r>
                  <a:rPr lang="en-US" sz="2400" dirty="0">
                    <a:latin typeface="Times New Roman" panose="02020603050405020304" pitchFamily="18" charset="0"/>
                    <a:cs typeface="Times New Roman" panose="02020603050405020304" pitchFamily="18" charset="0"/>
                  </a:rPr>
                  <a:t>h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d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f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g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j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m 		x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t</a:t>
                </a:r>
              </a:p>
              <a:p>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h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j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k			y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w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z</a:t>
                </a:r>
              </a:p>
              <a:p>
                <a:r>
                  <a:rPr lang="en-US" sz="2400" dirty="0">
                    <a:latin typeface="Times New Roman" panose="02020603050405020304" pitchFamily="18" charset="0"/>
                    <a:cs typeface="Times New Roman" panose="02020603050405020304" pitchFamily="18" charset="0"/>
                  </a:rPr>
                  <a:t>j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h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z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w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y		</a:t>
                </a:r>
              </a:p>
              <a:p>
                <a:r>
                  <a:rPr lang="en-US" sz="2400" dirty="0">
                    <a:latin typeface="Times New Roman" panose="02020603050405020304" pitchFamily="18" charset="0"/>
                    <a:cs typeface="Times New Roman" panose="02020603050405020304" pitchFamily="18" charset="0"/>
                  </a:rPr>
                  <a:t>k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m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h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n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o</a:t>
                </a:r>
              </a:p>
              <a:p>
                <a:r>
                  <a:rPr lang="en-US" sz="2400" dirty="0">
                    <a:latin typeface="Times New Roman" panose="02020603050405020304" pitchFamily="18" charset="0"/>
                    <a:cs typeface="Times New Roman" panose="02020603050405020304" pitchFamily="18" charset="0"/>
                  </a:rPr>
                  <a:t>n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m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p 				</a:t>
                </a:r>
                <a:r>
                  <a:rPr lang="en-US" sz="2400" dirty="0">
                    <a:ea typeface="SimSun" panose="02010600030101010101" pitchFamily="2" charset="-122"/>
                    <a:cs typeface="Times New Roman" panose="02020603050405020304" pitchFamily="18" charset="0"/>
                  </a:rPr>
                  <a:t>Adjacency list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m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p</a:t>
                </a:r>
                <a:r>
                  <a:rPr lang="en-US" sz="2400" dirty="0">
                    <a:ea typeface="SimSun" panose="02010600030101010101" pitchFamily="2" charset="-122"/>
                    <a:cs typeface="Times New Roman" panose="02020603050405020304" pitchFamily="18" charset="0"/>
                  </a:rPr>
                  <a:t>                               		for representing the Graph 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n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o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q		  	in Figure 3.9.</a:t>
                </a:r>
              </a:p>
              <a:p>
                <a:endParaRPr lang="en-US" sz="2000" dirty="0">
                  <a:latin typeface="Times New Roman" panose="02020603050405020304" pitchFamily="18"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41CF9859-D14C-4152-8434-8A21DFBE44C9}"/>
                  </a:ext>
                </a:extLst>
              </p:cNvPr>
              <p:cNvSpPr txBox="1">
                <a:spLocks noRot="1" noChangeAspect="1" noMove="1" noResize="1" noEditPoints="1" noAdjustHandles="1" noChangeArrowheads="1" noChangeShapeType="1" noTextEdit="1"/>
              </p:cNvSpPr>
              <p:nvPr/>
            </p:nvSpPr>
            <p:spPr>
              <a:xfrm>
                <a:off x="1523999" y="868185"/>
                <a:ext cx="9467273" cy="5940088"/>
              </a:xfrm>
              <a:prstGeom prst="rect">
                <a:avLst/>
              </a:prstGeom>
              <a:blipFill>
                <a:blip r:embed="rId2"/>
                <a:stretch>
                  <a:fillRect l="-966" t="-821"/>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3C06E9F4-6B5F-429A-AD42-1CF39F11A80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24" y="868185"/>
            <a:ext cx="659703" cy="44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58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0804" y="1899430"/>
            <a:ext cx="8379196" cy="2748253"/>
          </a:xfrm>
          <a:prstGeom prst="rect">
            <a:avLst/>
          </a:prstGeom>
        </p:spPr>
        <p:txBody>
          <a:bodyPr wrap="square">
            <a:spAutoFit/>
          </a:bodyPr>
          <a:lstStyle/>
          <a:p>
            <a:pPr>
              <a:lnSpc>
                <a:spcPct val="115000"/>
              </a:lnSpc>
            </a:pPr>
            <a:r>
              <a:rPr lang="en-US" sz="2600" dirty="0">
                <a:ea typeface="SimSun" panose="02010600030101010101" pitchFamily="2" charset="-122"/>
                <a:cs typeface="Times New Roman" panose="02020603050405020304" pitchFamily="18" charset="0"/>
              </a:rPr>
              <a:t>Graph representation</a:t>
            </a: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Graphs for computer algorithm can be represented in two ways: </a:t>
            </a: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6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adjacency matrix representation of G and </a:t>
            </a:r>
            <a:endParaRPr lang="en-US" sz="2600" dirty="0">
              <a:latin typeface="Times New Roman" panose="02020603050405020304" pitchFamily="18" charset="0"/>
              <a:ea typeface="SimSun" panose="02010600030101010101" pitchFamily="2" charset="-122"/>
              <a:cs typeface="Times New Roman" panose="02020603050405020304" pitchFamily="18" charset="0"/>
            </a:endParaRP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6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 lists representation of G.</a:t>
            </a:r>
            <a:endParaRPr lang="en-US" sz="26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p:txBody>
      </p:sp>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825518"/>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17560806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18DCF7-C249-461D-97D3-A2E50622287A}"/>
              </a:ext>
            </a:extLst>
          </p:cNvPr>
          <p:cNvGraphicFramePr>
            <a:graphicFrameLocks noGrp="1"/>
          </p:cNvGraphicFramePr>
          <p:nvPr>
            <p:extLst>
              <p:ext uri="{D42A27DB-BD31-4B8C-83A1-F6EECF244321}">
                <p14:modId xmlns:p14="http://schemas.microsoft.com/office/powerpoint/2010/main" val="491913456"/>
              </p:ext>
            </p:extLst>
          </p:nvPr>
        </p:nvGraphicFramePr>
        <p:xfrm>
          <a:off x="1440872" y="719666"/>
          <a:ext cx="9541168" cy="5547360"/>
        </p:xfrm>
        <a:graphic>
          <a:graphicData uri="http://schemas.openxmlformats.org/drawingml/2006/table">
            <a:tbl>
              <a:tblPr firstRow="1" bandRow="1">
                <a:tableStyleId>{5C22544A-7EE6-4342-B048-85BDC9FD1C3A}</a:tableStyleId>
              </a:tblPr>
              <a:tblGrid>
                <a:gridCol w="596323">
                  <a:extLst>
                    <a:ext uri="{9D8B030D-6E8A-4147-A177-3AD203B41FA5}">
                      <a16:colId xmlns:a16="http://schemas.microsoft.com/office/drawing/2014/main" val="3185077935"/>
                    </a:ext>
                  </a:extLst>
                </a:gridCol>
                <a:gridCol w="596323">
                  <a:extLst>
                    <a:ext uri="{9D8B030D-6E8A-4147-A177-3AD203B41FA5}">
                      <a16:colId xmlns:a16="http://schemas.microsoft.com/office/drawing/2014/main" val="373521267"/>
                    </a:ext>
                  </a:extLst>
                </a:gridCol>
                <a:gridCol w="596323">
                  <a:extLst>
                    <a:ext uri="{9D8B030D-6E8A-4147-A177-3AD203B41FA5}">
                      <a16:colId xmlns:a16="http://schemas.microsoft.com/office/drawing/2014/main" val="309989177"/>
                    </a:ext>
                  </a:extLst>
                </a:gridCol>
                <a:gridCol w="596323">
                  <a:extLst>
                    <a:ext uri="{9D8B030D-6E8A-4147-A177-3AD203B41FA5}">
                      <a16:colId xmlns:a16="http://schemas.microsoft.com/office/drawing/2014/main" val="1781223342"/>
                    </a:ext>
                  </a:extLst>
                </a:gridCol>
                <a:gridCol w="596323">
                  <a:extLst>
                    <a:ext uri="{9D8B030D-6E8A-4147-A177-3AD203B41FA5}">
                      <a16:colId xmlns:a16="http://schemas.microsoft.com/office/drawing/2014/main" val="3559616680"/>
                    </a:ext>
                  </a:extLst>
                </a:gridCol>
                <a:gridCol w="596323">
                  <a:extLst>
                    <a:ext uri="{9D8B030D-6E8A-4147-A177-3AD203B41FA5}">
                      <a16:colId xmlns:a16="http://schemas.microsoft.com/office/drawing/2014/main" val="3346733869"/>
                    </a:ext>
                  </a:extLst>
                </a:gridCol>
                <a:gridCol w="596323">
                  <a:extLst>
                    <a:ext uri="{9D8B030D-6E8A-4147-A177-3AD203B41FA5}">
                      <a16:colId xmlns:a16="http://schemas.microsoft.com/office/drawing/2014/main" val="2735174622"/>
                    </a:ext>
                  </a:extLst>
                </a:gridCol>
                <a:gridCol w="596323">
                  <a:extLst>
                    <a:ext uri="{9D8B030D-6E8A-4147-A177-3AD203B41FA5}">
                      <a16:colId xmlns:a16="http://schemas.microsoft.com/office/drawing/2014/main" val="710734779"/>
                    </a:ext>
                  </a:extLst>
                </a:gridCol>
                <a:gridCol w="596323">
                  <a:extLst>
                    <a:ext uri="{9D8B030D-6E8A-4147-A177-3AD203B41FA5}">
                      <a16:colId xmlns:a16="http://schemas.microsoft.com/office/drawing/2014/main" val="2885689761"/>
                    </a:ext>
                  </a:extLst>
                </a:gridCol>
                <a:gridCol w="596323">
                  <a:extLst>
                    <a:ext uri="{9D8B030D-6E8A-4147-A177-3AD203B41FA5}">
                      <a16:colId xmlns:a16="http://schemas.microsoft.com/office/drawing/2014/main" val="3224038717"/>
                    </a:ext>
                  </a:extLst>
                </a:gridCol>
                <a:gridCol w="596323">
                  <a:extLst>
                    <a:ext uri="{9D8B030D-6E8A-4147-A177-3AD203B41FA5}">
                      <a16:colId xmlns:a16="http://schemas.microsoft.com/office/drawing/2014/main" val="3019500383"/>
                    </a:ext>
                  </a:extLst>
                </a:gridCol>
                <a:gridCol w="596323">
                  <a:extLst>
                    <a:ext uri="{9D8B030D-6E8A-4147-A177-3AD203B41FA5}">
                      <a16:colId xmlns:a16="http://schemas.microsoft.com/office/drawing/2014/main" val="3034470228"/>
                    </a:ext>
                  </a:extLst>
                </a:gridCol>
                <a:gridCol w="596323">
                  <a:extLst>
                    <a:ext uri="{9D8B030D-6E8A-4147-A177-3AD203B41FA5}">
                      <a16:colId xmlns:a16="http://schemas.microsoft.com/office/drawing/2014/main" val="2718509905"/>
                    </a:ext>
                  </a:extLst>
                </a:gridCol>
                <a:gridCol w="596323">
                  <a:extLst>
                    <a:ext uri="{9D8B030D-6E8A-4147-A177-3AD203B41FA5}">
                      <a16:colId xmlns:a16="http://schemas.microsoft.com/office/drawing/2014/main" val="952120022"/>
                    </a:ext>
                  </a:extLst>
                </a:gridCol>
                <a:gridCol w="596323">
                  <a:extLst>
                    <a:ext uri="{9D8B030D-6E8A-4147-A177-3AD203B41FA5}">
                      <a16:colId xmlns:a16="http://schemas.microsoft.com/office/drawing/2014/main" val="38074215"/>
                    </a:ext>
                  </a:extLst>
                </a:gridCol>
                <a:gridCol w="596323">
                  <a:extLst>
                    <a:ext uri="{9D8B030D-6E8A-4147-A177-3AD203B41FA5}">
                      <a16:colId xmlns:a16="http://schemas.microsoft.com/office/drawing/2014/main" val="529260209"/>
                    </a:ext>
                  </a:extLst>
                </a:gridCol>
              </a:tblGrid>
              <a:tr h="370840">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236299540"/>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447036"/>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3969940"/>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962885"/>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940946"/>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3168817"/>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8070333"/>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3149719"/>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err="1">
                          <a:solidFill>
                            <a:schemeClr val="tx1"/>
                          </a:solidFill>
                          <a:latin typeface="Times New Roman" panose="02020603050405020304" pitchFamily="18" charset="0"/>
                          <a:cs typeface="Times New Roman" panose="02020603050405020304" pitchFamily="18" charset="0"/>
                        </a:rPr>
                        <a:t>i</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2404433"/>
                  </a:ext>
                </a:extLst>
              </a:tr>
              <a:tr h="370840">
                <a:tc>
                  <a:txBody>
                    <a:bodyPr/>
                    <a:lstStyle/>
                    <a:p>
                      <a:r>
                        <a:rPr lang="en-US" sz="2000" dirty="0" err="1">
                          <a:solidFill>
                            <a:schemeClr val="tx1"/>
                          </a:solidFill>
                          <a:latin typeface="Times New Roman" panose="02020603050405020304" pitchFamily="18" charset="0"/>
                          <a:cs typeface="Times New Roman" panose="02020603050405020304" pitchFamily="18" charset="0"/>
                        </a:rPr>
                        <a:t>i</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1074355"/>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err="1">
                          <a:solidFill>
                            <a:schemeClr val="tx1"/>
                          </a:solidFill>
                          <a:latin typeface="Times New Roman" panose="02020603050405020304" pitchFamily="18" charset="0"/>
                          <a:cs typeface="Times New Roman" panose="02020603050405020304" pitchFamily="18" charset="0"/>
                        </a:rPr>
                        <a:t>i</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270751"/>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err="1">
                          <a:solidFill>
                            <a:schemeClr val="tx1"/>
                          </a:solidFill>
                          <a:latin typeface="Times New Roman" panose="02020603050405020304" pitchFamily="18" charset="0"/>
                          <a:cs typeface="Times New Roman" panose="02020603050405020304" pitchFamily="18" charset="0"/>
                        </a:rPr>
                        <a:t>i</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202852"/>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7542586"/>
                  </a:ext>
                </a:extLst>
              </a:tr>
              <a:tr h="370840">
                <a:tc>
                  <a:txBody>
                    <a:bodyPr/>
                    <a:lstStyle/>
                    <a:p>
                      <a:r>
                        <a:rPr lang="en-US" sz="20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925282"/>
                  </a:ext>
                </a:extLst>
              </a:tr>
            </a:tbl>
          </a:graphicData>
        </a:graphic>
      </p:graphicFrame>
      <p:cxnSp>
        <p:nvCxnSpPr>
          <p:cNvPr id="4" name="Straight Arrow Connector 3">
            <a:extLst>
              <a:ext uri="{FF2B5EF4-FFF2-40B4-BE49-F238E27FC236}">
                <a16:creationId xmlns:a16="http://schemas.microsoft.com/office/drawing/2014/main" id="{3395B097-9E5F-455D-B14E-10897C024D06}"/>
              </a:ext>
            </a:extLst>
          </p:cNvPr>
          <p:cNvCxnSpPr/>
          <p:nvPr/>
        </p:nvCxnSpPr>
        <p:spPr>
          <a:xfrm>
            <a:off x="2124364" y="895927"/>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E2D7D48-ABC6-4919-8301-D2B2C31402AF}"/>
              </a:ext>
            </a:extLst>
          </p:cNvPr>
          <p:cNvCxnSpPr/>
          <p:nvPr/>
        </p:nvCxnSpPr>
        <p:spPr>
          <a:xfrm>
            <a:off x="2692400" y="900545"/>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26361B-F62A-4C0F-80AF-FF6D6134B0B3}"/>
              </a:ext>
            </a:extLst>
          </p:cNvPr>
          <p:cNvCxnSpPr/>
          <p:nvPr/>
        </p:nvCxnSpPr>
        <p:spPr>
          <a:xfrm>
            <a:off x="3292764" y="895927"/>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C3BA68-185A-4C13-82E4-6BA196D075ED}"/>
              </a:ext>
            </a:extLst>
          </p:cNvPr>
          <p:cNvCxnSpPr/>
          <p:nvPr/>
        </p:nvCxnSpPr>
        <p:spPr>
          <a:xfrm>
            <a:off x="3883891" y="900545"/>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26B07C8-CBC2-4572-9380-247ED1A6D13E}"/>
              </a:ext>
            </a:extLst>
          </p:cNvPr>
          <p:cNvCxnSpPr/>
          <p:nvPr/>
        </p:nvCxnSpPr>
        <p:spPr>
          <a:xfrm>
            <a:off x="4525818" y="914399"/>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17974BA-B7FD-47BA-903D-4437DC5A8163}"/>
              </a:ext>
            </a:extLst>
          </p:cNvPr>
          <p:cNvCxnSpPr/>
          <p:nvPr/>
        </p:nvCxnSpPr>
        <p:spPr>
          <a:xfrm>
            <a:off x="5093855" y="919016"/>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41E02D-C4DA-44A4-9E91-1EF82683F1EE}"/>
              </a:ext>
            </a:extLst>
          </p:cNvPr>
          <p:cNvCxnSpPr/>
          <p:nvPr/>
        </p:nvCxnSpPr>
        <p:spPr>
          <a:xfrm>
            <a:off x="7518400" y="914399"/>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C157AD-1D3E-4B81-AFE5-C71A6B8A0456}"/>
              </a:ext>
            </a:extLst>
          </p:cNvPr>
          <p:cNvCxnSpPr/>
          <p:nvPr/>
        </p:nvCxnSpPr>
        <p:spPr>
          <a:xfrm>
            <a:off x="8095673" y="919017"/>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DC9460F-4EE4-4A2C-9286-68B80AE20127}"/>
              </a:ext>
            </a:extLst>
          </p:cNvPr>
          <p:cNvCxnSpPr/>
          <p:nvPr/>
        </p:nvCxnSpPr>
        <p:spPr>
          <a:xfrm>
            <a:off x="8700655" y="932871"/>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7A36050-D184-4313-A528-131819634CC0}"/>
              </a:ext>
            </a:extLst>
          </p:cNvPr>
          <p:cNvCxnSpPr/>
          <p:nvPr/>
        </p:nvCxnSpPr>
        <p:spPr>
          <a:xfrm>
            <a:off x="9268692" y="932871"/>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03EB3AE-DE4B-45A2-8872-3C9BE68B530C}"/>
              </a:ext>
            </a:extLst>
          </p:cNvPr>
          <p:cNvCxnSpPr/>
          <p:nvPr/>
        </p:nvCxnSpPr>
        <p:spPr>
          <a:xfrm>
            <a:off x="9845965" y="932871"/>
            <a:ext cx="424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Image result for smiley face images">
            <a:extLst>
              <a:ext uri="{FF2B5EF4-FFF2-40B4-BE49-F238E27FC236}">
                <a16:creationId xmlns:a16="http://schemas.microsoft.com/office/drawing/2014/main" id="{C8DC59AD-CF0D-4CD0-8E7B-7071C7EED6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77" y="895927"/>
            <a:ext cx="659703" cy="44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19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94B4834-A1FB-488D-A108-2C8F4BF918AB}"/>
              </a:ext>
            </a:extLst>
          </p:cNvPr>
          <p:cNvGraphicFramePr>
            <a:graphicFrameLocks noGrp="1"/>
          </p:cNvGraphicFramePr>
          <p:nvPr>
            <p:extLst>
              <p:ext uri="{D42A27DB-BD31-4B8C-83A1-F6EECF244321}">
                <p14:modId xmlns:p14="http://schemas.microsoft.com/office/powerpoint/2010/main" val="3693959568"/>
              </p:ext>
            </p:extLst>
          </p:nvPr>
        </p:nvGraphicFramePr>
        <p:xfrm>
          <a:off x="1320799" y="719666"/>
          <a:ext cx="9513450" cy="5562600"/>
        </p:xfrm>
        <a:graphic>
          <a:graphicData uri="http://schemas.openxmlformats.org/drawingml/2006/table">
            <a:tbl>
              <a:tblPr firstRow="1" bandRow="1">
                <a:tableStyleId>{5C22544A-7EE6-4342-B048-85BDC9FD1C3A}</a:tableStyleId>
              </a:tblPr>
              <a:tblGrid>
                <a:gridCol w="634230">
                  <a:extLst>
                    <a:ext uri="{9D8B030D-6E8A-4147-A177-3AD203B41FA5}">
                      <a16:colId xmlns:a16="http://schemas.microsoft.com/office/drawing/2014/main" val="1869984753"/>
                    </a:ext>
                  </a:extLst>
                </a:gridCol>
                <a:gridCol w="634230">
                  <a:extLst>
                    <a:ext uri="{9D8B030D-6E8A-4147-A177-3AD203B41FA5}">
                      <a16:colId xmlns:a16="http://schemas.microsoft.com/office/drawing/2014/main" val="1196256794"/>
                    </a:ext>
                  </a:extLst>
                </a:gridCol>
                <a:gridCol w="634230">
                  <a:extLst>
                    <a:ext uri="{9D8B030D-6E8A-4147-A177-3AD203B41FA5}">
                      <a16:colId xmlns:a16="http://schemas.microsoft.com/office/drawing/2014/main" val="3708374424"/>
                    </a:ext>
                  </a:extLst>
                </a:gridCol>
                <a:gridCol w="634230">
                  <a:extLst>
                    <a:ext uri="{9D8B030D-6E8A-4147-A177-3AD203B41FA5}">
                      <a16:colId xmlns:a16="http://schemas.microsoft.com/office/drawing/2014/main" val="4243230922"/>
                    </a:ext>
                  </a:extLst>
                </a:gridCol>
                <a:gridCol w="634230">
                  <a:extLst>
                    <a:ext uri="{9D8B030D-6E8A-4147-A177-3AD203B41FA5}">
                      <a16:colId xmlns:a16="http://schemas.microsoft.com/office/drawing/2014/main" val="2734578619"/>
                    </a:ext>
                  </a:extLst>
                </a:gridCol>
                <a:gridCol w="634230">
                  <a:extLst>
                    <a:ext uri="{9D8B030D-6E8A-4147-A177-3AD203B41FA5}">
                      <a16:colId xmlns:a16="http://schemas.microsoft.com/office/drawing/2014/main" val="902275911"/>
                    </a:ext>
                  </a:extLst>
                </a:gridCol>
                <a:gridCol w="634230">
                  <a:extLst>
                    <a:ext uri="{9D8B030D-6E8A-4147-A177-3AD203B41FA5}">
                      <a16:colId xmlns:a16="http://schemas.microsoft.com/office/drawing/2014/main" val="859214373"/>
                    </a:ext>
                  </a:extLst>
                </a:gridCol>
                <a:gridCol w="634230">
                  <a:extLst>
                    <a:ext uri="{9D8B030D-6E8A-4147-A177-3AD203B41FA5}">
                      <a16:colId xmlns:a16="http://schemas.microsoft.com/office/drawing/2014/main" val="1863805409"/>
                    </a:ext>
                  </a:extLst>
                </a:gridCol>
                <a:gridCol w="634230">
                  <a:extLst>
                    <a:ext uri="{9D8B030D-6E8A-4147-A177-3AD203B41FA5}">
                      <a16:colId xmlns:a16="http://schemas.microsoft.com/office/drawing/2014/main" val="219424426"/>
                    </a:ext>
                  </a:extLst>
                </a:gridCol>
                <a:gridCol w="634230">
                  <a:extLst>
                    <a:ext uri="{9D8B030D-6E8A-4147-A177-3AD203B41FA5}">
                      <a16:colId xmlns:a16="http://schemas.microsoft.com/office/drawing/2014/main" val="2123768306"/>
                    </a:ext>
                  </a:extLst>
                </a:gridCol>
                <a:gridCol w="634230">
                  <a:extLst>
                    <a:ext uri="{9D8B030D-6E8A-4147-A177-3AD203B41FA5}">
                      <a16:colId xmlns:a16="http://schemas.microsoft.com/office/drawing/2014/main" val="1336656516"/>
                    </a:ext>
                  </a:extLst>
                </a:gridCol>
                <a:gridCol w="634230">
                  <a:extLst>
                    <a:ext uri="{9D8B030D-6E8A-4147-A177-3AD203B41FA5}">
                      <a16:colId xmlns:a16="http://schemas.microsoft.com/office/drawing/2014/main" val="2838984718"/>
                    </a:ext>
                  </a:extLst>
                </a:gridCol>
                <a:gridCol w="634230">
                  <a:extLst>
                    <a:ext uri="{9D8B030D-6E8A-4147-A177-3AD203B41FA5}">
                      <a16:colId xmlns:a16="http://schemas.microsoft.com/office/drawing/2014/main" val="126870776"/>
                    </a:ext>
                  </a:extLst>
                </a:gridCol>
                <a:gridCol w="634230">
                  <a:extLst>
                    <a:ext uri="{9D8B030D-6E8A-4147-A177-3AD203B41FA5}">
                      <a16:colId xmlns:a16="http://schemas.microsoft.com/office/drawing/2014/main" val="1847730794"/>
                    </a:ext>
                  </a:extLst>
                </a:gridCol>
                <a:gridCol w="634230">
                  <a:extLst>
                    <a:ext uri="{9D8B030D-6E8A-4147-A177-3AD203B41FA5}">
                      <a16:colId xmlns:a16="http://schemas.microsoft.com/office/drawing/2014/main" val="782583449"/>
                    </a:ext>
                  </a:extLst>
                </a:gridCol>
              </a:tblGrid>
              <a:tr h="370840">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a</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5014089"/>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b</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810726445"/>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b="1" dirty="0">
                          <a:solidFill>
                            <a:srgbClr val="FF0000"/>
                          </a:solidFill>
                        </a:rPr>
                        <a:t>d</a:t>
                      </a: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745808622"/>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c</a:t>
                      </a: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b="1" dirty="0">
                          <a:solidFill>
                            <a:srgbClr val="FF0000"/>
                          </a:solidFill>
                        </a:rPr>
                        <a:t>h</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42801382"/>
                  </a:ext>
                </a:extLst>
              </a:tr>
              <a:tr h="370840">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e</a:t>
                      </a: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f</a:t>
                      </a: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b="1" dirty="0" err="1">
                          <a:solidFill>
                            <a:srgbClr val="FF0000"/>
                          </a:solidFill>
                        </a:rPr>
                        <a:t>i</a:t>
                      </a:r>
                      <a:endParaRPr lang="en-US" b="1" dirty="0">
                        <a:solidFill>
                          <a:srgbClr val="FF0000"/>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b="1" dirty="0">
                          <a:solidFill>
                            <a:srgbClr val="FF0000"/>
                          </a:solidFill>
                        </a:rPr>
                        <a:t>m</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258978885"/>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g</a:t>
                      </a: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j</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k</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n</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669482940"/>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b="1" dirty="0">
                          <a:solidFill>
                            <a:srgbClr val="FF0000"/>
                          </a:solidFill>
                        </a:rPr>
                        <a:t>p</a:t>
                      </a: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353633899"/>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0</a:t>
                      </a: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b="1" dirty="0">
                          <a:solidFill>
                            <a:srgbClr val="FF0000"/>
                          </a:solidFill>
                        </a:rPr>
                        <a:t>q</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897968984"/>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s</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886262780"/>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r</a:t>
                      </a: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242437953"/>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u</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315109069"/>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b="1" dirty="0">
                          <a:solidFill>
                            <a:srgbClr val="FF0000"/>
                          </a:solidFill>
                        </a:rPr>
                        <a:t>t</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v</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29307167"/>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b="1" dirty="0">
                          <a:solidFill>
                            <a:srgbClr val="FF0000"/>
                          </a:solidFill>
                        </a:rPr>
                        <a:t>w</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x</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741466213"/>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y</a:t>
                      </a: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630346969"/>
                  </a:ext>
                </a:extLst>
              </a:tr>
              <a:tr h="370840">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r>
                        <a:rPr lang="en-US" dirty="0">
                          <a:solidFill>
                            <a:schemeClr val="tx1"/>
                          </a:solidFill>
                        </a:rPr>
                        <a:t>z</a:t>
                      </a:r>
                    </a:p>
                  </a:txBody>
                  <a:tcPr>
                    <a:solidFill>
                      <a:schemeClr val="accent5">
                        <a:lumMod val="20000"/>
                        <a:lumOff val="80000"/>
                      </a:schemeClr>
                    </a:solidFill>
                  </a:tcPr>
                </a:tc>
                <a:tc>
                  <a:txBody>
                    <a:bodyPr/>
                    <a:lstStyle/>
                    <a:p>
                      <a:pPr algn="ctr"/>
                      <a:endParaRPr lang="en-US">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tc>
                  <a:txBody>
                    <a:bodyPr/>
                    <a:lstStyle/>
                    <a:p>
                      <a:pPr algn="ctr"/>
                      <a:endParaRPr 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690209931"/>
                  </a:ext>
                </a:extLst>
              </a:tr>
            </a:tbl>
          </a:graphicData>
        </a:graphic>
      </p:graphicFrame>
      <p:cxnSp>
        <p:nvCxnSpPr>
          <p:cNvPr id="24" name="Straight Connector 23">
            <a:extLst>
              <a:ext uri="{FF2B5EF4-FFF2-40B4-BE49-F238E27FC236}">
                <a16:creationId xmlns:a16="http://schemas.microsoft.com/office/drawing/2014/main" id="{46DC9952-57F4-494E-A2AD-344099037A88}"/>
              </a:ext>
            </a:extLst>
          </p:cNvPr>
          <p:cNvCxnSpPr/>
          <p:nvPr/>
        </p:nvCxnSpPr>
        <p:spPr>
          <a:xfrm>
            <a:off x="1847273" y="2392218"/>
            <a:ext cx="2955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DCA9257-F9A4-47CD-BEBD-F785E118A64C}"/>
              </a:ext>
            </a:extLst>
          </p:cNvPr>
          <p:cNvCxnSpPr/>
          <p:nvPr/>
        </p:nvCxnSpPr>
        <p:spPr>
          <a:xfrm>
            <a:off x="1847273" y="1653309"/>
            <a:ext cx="0" cy="7481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38D43EA-0A27-487E-AE0C-A2DF12F1F74B}"/>
              </a:ext>
            </a:extLst>
          </p:cNvPr>
          <p:cNvCxnSpPr/>
          <p:nvPr/>
        </p:nvCxnSpPr>
        <p:spPr>
          <a:xfrm flipH="1">
            <a:off x="1570182" y="2392218"/>
            <a:ext cx="277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8CA7F7B-116F-4A82-86F6-4E27DB8DC102}"/>
              </a:ext>
            </a:extLst>
          </p:cNvPr>
          <p:cNvCxnSpPr/>
          <p:nvPr/>
        </p:nvCxnSpPr>
        <p:spPr>
          <a:xfrm flipV="1">
            <a:off x="1736436" y="1311564"/>
            <a:ext cx="0" cy="108989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A61B11-D737-4B93-B118-CCAFD9A8C8F6}"/>
              </a:ext>
            </a:extLst>
          </p:cNvPr>
          <p:cNvCxnSpPr/>
          <p:nvPr/>
        </p:nvCxnSpPr>
        <p:spPr>
          <a:xfrm flipV="1">
            <a:off x="1570182" y="914400"/>
            <a:ext cx="0" cy="14778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B69D740-D164-407D-942B-C7002FCA4663}"/>
              </a:ext>
            </a:extLst>
          </p:cNvPr>
          <p:cNvCxnSpPr/>
          <p:nvPr/>
        </p:nvCxnSpPr>
        <p:spPr>
          <a:xfrm>
            <a:off x="2382982" y="2027382"/>
            <a:ext cx="12007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82B0E0-8637-4E57-B3CF-756D70B3194F}"/>
              </a:ext>
            </a:extLst>
          </p:cNvPr>
          <p:cNvCxnSpPr>
            <a:cxnSpLocks/>
          </p:cNvCxnSpPr>
          <p:nvPr/>
        </p:nvCxnSpPr>
        <p:spPr>
          <a:xfrm>
            <a:off x="2262909" y="1778000"/>
            <a:ext cx="1283855" cy="785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5033A2-631F-49AE-9946-4058ED2A6707}"/>
              </a:ext>
            </a:extLst>
          </p:cNvPr>
          <p:cNvCxnSpPr>
            <a:cxnSpLocks/>
          </p:cNvCxnSpPr>
          <p:nvPr/>
        </p:nvCxnSpPr>
        <p:spPr>
          <a:xfrm>
            <a:off x="3537527" y="2105891"/>
            <a:ext cx="1256146" cy="1635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BAE7985-BE64-4A05-B3C7-9A34ECB59F78}"/>
              </a:ext>
            </a:extLst>
          </p:cNvPr>
          <p:cNvCxnSpPr/>
          <p:nvPr/>
        </p:nvCxnSpPr>
        <p:spPr>
          <a:xfrm>
            <a:off x="3546764" y="2105891"/>
            <a:ext cx="3786909" cy="1108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0EECA4-6844-4A33-8140-617658C4636A}"/>
              </a:ext>
            </a:extLst>
          </p:cNvPr>
          <p:cNvCxnSpPr/>
          <p:nvPr/>
        </p:nvCxnSpPr>
        <p:spPr>
          <a:xfrm>
            <a:off x="3537527" y="2105891"/>
            <a:ext cx="0" cy="11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67CEED3-3AE3-48B0-8C78-11241A6C421F}"/>
              </a:ext>
            </a:extLst>
          </p:cNvPr>
          <p:cNvCxnSpPr/>
          <p:nvPr/>
        </p:nvCxnSpPr>
        <p:spPr>
          <a:xfrm>
            <a:off x="3537527" y="2401455"/>
            <a:ext cx="9237" cy="2678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540D60-CBED-43D3-8515-0CFF1A4467AE}"/>
              </a:ext>
            </a:extLst>
          </p:cNvPr>
          <p:cNvCxnSpPr/>
          <p:nvPr/>
        </p:nvCxnSpPr>
        <p:spPr>
          <a:xfrm>
            <a:off x="4793673" y="2466109"/>
            <a:ext cx="0" cy="1293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7ECE40-0ED7-4469-8387-A8B94B005BD3}"/>
              </a:ext>
            </a:extLst>
          </p:cNvPr>
          <p:cNvCxnSpPr>
            <a:cxnSpLocks/>
          </p:cNvCxnSpPr>
          <p:nvPr/>
        </p:nvCxnSpPr>
        <p:spPr>
          <a:xfrm>
            <a:off x="4793673" y="2466109"/>
            <a:ext cx="1302327" cy="1293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95909C9-4484-4E08-AF7C-F59DC2EB15B0}"/>
              </a:ext>
            </a:extLst>
          </p:cNvPr>
          <p:cNvCxnSpPr/>
          <p:nvPr/>
        </p:nvCxnSpPr>
        <p:spPr>
          <a:xfrm>
            <a:off x="2253673" y="997143"/>
            <a:ext cx="0" cy="1119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13A703C-4A98-48C4-B459-6B954EE42254}"/>
              </a:ext>
            </a:extLst>
          </p:cNvPr>
          <p:cNvCxnSpPr/>
          <p:nvPr/>
        </p:nvCxnSpPr>
        <p:spPr>
          <a:xfrm>
            <a:off x="2262909" y="1311564"/>
            <a:ext cx="0" cy="2309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E573C9A-C3B4-409A-BA72-F05795ED9EA9}"/>
              </a:ext>
            </a:extLst>
          </p:cNvPr>
          <p:cNvCxnSpPr>
            <a:cxnSpLocks/>
          </p:cNvCxnSpPr>
          <p:nvPr/>
        </p:nvCxnSpPr>
        <p:spPr>
          <a:xfrm>
            <a:off x="2253673" y="1778000"/>
            <a:ext cx="9236" cy="170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21DEBF-E395-4317-A517-40B47F5725D7}"/>
              </a:ext>
            </a:extLst>
          </p:cNvPr>
          <p:cNvCxnSpPr>
            <a:cxnSpLocks/>
          </p:cNvCxnSpPr>
          <p:nvPr/>
        </p:nvCxnSpPr>
        <p:spPr>
          <a:xfrm>
            <a:off x="2262909" y="2105891"/>
            <a:ext cx="0" cy="1754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721A4E6-169F-48E0-B214-E66C2EFE5B8C}"/>
              </a:ext>
            </a:extLst>
          </p:cNvPr>
          <p:cNvCxnSpPr/>
          <p:nvPr/>
        </p:nvCxnSpPr>
        <p:spPr>
          <a:xfrm>
            <a:off x="7333673" y="3306618"/>
            <a:ext cx="1256145" cy="122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688EDBF-352C-429D-B1C0-CAC1BBF95993}"/>
              </a:ext>
            </a:extLst>
          </p:cNvPr>
          <p:cNvCxnSpPr/>
          <p:nvPr/>
        </p:nvCxnSpPr>
        <p:spPr>
          <a:xfrm>
            <a:off x="8626764" y="4729018"/>
            <a:ext cx="1274618" cy="166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524C6D1-8EBC-42A6-9516-6623C6D35DFA}"/>
              </a:ext>
            </a:extLst>
          </p:cNvPr>
          <p:cNvCxnSpPr/>
          <p:nvPr/>
        </p:nvCxnSpPr>
        <p:spPr>
          <a:xfrm>
            <a:off x="8589818" y="5098473"/>
            <a:ext cx="1320800" cy="1754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AE364DF-7CBA-409C-B9D6-E042AF893B68}"/>
              </a:ext>
            </a:extLst>
          </p:cNvPr>
          <p:cNvCxnSpPr/>
          <p:nvPr/>
        </p:nvCxnSpPr>
        <p:spPr>
          <a:xfrm>
            <a:off x="8608291" y="3980873"/>
            <a:ext cx="0" cy="2089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D480DB8-BA25-4EAA-9692-11F7B22908D0}"/>
              </a:ext>
            </a:extLst>
          </p:cNvPr>
          <p:cNvCxnSpPr/>
          <p:nvPr/>
        </p:nvCxnSpPr>
        <p:spPr>
          <a:xfrm>
            <a:off x="8608291" y="4350327"/>
            <a:ext cx="0" cy="1570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0A6F46-DB09-48DD-BF8E-A40400CA7A33}"/>
              </a:ext>
            </a:extLst>
          </p:cNvPr>
          <p:cNvCxnSpPr/>
          <p:nvPr/>
        </p:nvCxnSpPr>
        <p:spPr>
          <a:xfrm>
            <a:off x="8608291" y="4729018"/>
            <a:ext cx="9237" cy="166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E605FD2-194C-48EE-B205-4746C7A5DAF2}"/>
              </a:ext>
            </a:extLst>
          </p:cNvPr>
          <p:cNvCxnSpPr/>
          <p:nvPr/>
        </p:nvCxnSpPr>
        <p:spPr>
          <a:xfrm>
            <a:off x="8589818" y="5098473"/>
            <a:ext cx="0" cy="1754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CBD7A81-DCD9-4A97-9BD9-6370EBDF66E7}"/>
              </a:ext>
            </a:extLst>
          </p:cNvPr>
          <p:cNvCxnSpPr/>
          <p:nvPr/>
        </p:nvCxnSpPr>
        <p:spPr>
          <a:xfrm>
            <a:off x="8599055" y="5467927"/>
            <a:ext cx="0" cy="1570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6D6EC06-9A34-4FDE-847E-45512DBAF523}"/>
              </a:ext>
            </a:extLst>
          </p:cNvPr>
          <p:cNvCxnSpPr/>
          <p:nvPr/>
        </p:nvCxnSpPr>
        <p:spPr>
          <a:xfrm>
            <a:off x="8608291" y="5892800"/>
            <a:ext cx="9236" cy="129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B6912F1-6040-4F8D-AA03-899D304396B5}"/>
              </a:ext>
            </a:extLst>
          </p:cNvPr>
          <p:cNvCxnSpPr/>
          <p:nvPr/>
        </p:nvCxnSpPr>
        <p:spPr>
          <a:xfrm flipH="1">
            <a:off x="8128000" y="6138334"/>
            <a:ext cx="37869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92248A3-71E7-4D49-93D2-0A4687924FBF}"/>
              </a:ext>
            </a:extLst>
          </p:cNvPr>
          <p:cNvCxnSpPr/>
          <p:nvPr/>
        </p:nvCxnSpPr>
        <p:spPr>
          <a:xfrm>
            <a:off x="8128000" y="5366327"/>
            <a:ext cx="0" cy="7720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2A90525-9F89-4D20-943E-9E2CBDA3B8C4}"/>
              </a:ext>
            </a:extLst>
          </p:cNvPr>
          <p:cNvCxnSpPr/>
          <p:nvPr/>
        </p:nvCxnSpPr>
        <p:spPr>
          <a:xfrm flipH="1">
            <a:off x="8128000" y="4627418"/>
            <a:ext cx="37869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E3064DA-A05D-4B86-8AB8-8E35945D912E}"/>
              </a:ext>
            </a:extLst>
          </p:cNvPr>
          <p:cNvCxnSpPr>
            <a:cxnSpLocks/>
          </p:cNvCxnSpPr>
          <p:nvPr/>
        </p:nvCxnSpPr>
        <p:spPr>
          <a:xfrm flipV="1">
            <a:off x="8128000" y="3916218"/>
            <a:ext cx="18473" cy="7112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200723B-C184-4A05-9CFF-E555BA67CA30}"/>
              </a:ext>
            </a:extLst>
          </p:cNvPr>
          <p:cNvCxnSpPr/>
          <p:nvPr/>
        </p:nvCxnSpPr>
        <p:spPr>
          <a:xfrm flipH="1">
            <a:off x="7786255" y="5015345"/>
            <a:ext cx="7204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C515F3B-210D-4F85-B858-2CEEEFB48DAC}"/>
              </a:ext>
            </a:extLst>
          </p:cNvPr>
          <p:cNvCxnSpPr/>
          <p:nvPr/>
        </p:nvCxnSpPr>
        <p:spPr>
          <a:xfrm flipV="1">
            <a:off x="7961745" y="3833089"/>
            <a:ext cx="0" cy="11730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488DE11-846E-4F1E-BF87-157AC8084396}"/>
              </a:ext>
            </a:extLst>
          </p:cNvPr>
          <p:cNvCxnSpPr/>
          <p:nvPr/>
        </p:nvCxnSpPr>
        <p:spPr>
          <a:xfrm flipV="1">
            <a:off x="7786255" y="3500966"/>
            <a:ext cx="0" cy="151437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5E64541-653F-4680-8974-0452575B1623}"/>
              </a:ext>
            </a:extLst>
          </p:cNvPr>
          <p:cNvCxnSpPr/>
          <p:nvPr/>
        </p:nvCxnSpPr>
        <p:spPr>
          <a:xfrm>
            <a:off x="7333673" y="2466109"/>
            <a:ext cx="0" cy="203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FC23F31-A63A-4B77-919F-E975CF8B2E5E}"/>
              </a:ext>
            </a:extLst>
          </p:cNvPr>
          <p:cNvCxnSpPr/>
          <p:nvPr/>
        </p:nvCxnSpPr>
        <p:spPr>
          <a:xfrm>
            <a:off x="7333673" y="2854036"/>
            <a:ext cx="0" cy="2309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81D13C8-D1F0-4015-AA02-7C57710FA126}"/>
              </a:ext>
            </a:extLst>
          </p:cNvPr>
          <p:cNvCxnSpPr>
            <a:cxnSpLocks/>
          </p:cNvCxnSpPr>
          <p:nvPr/>
        </p:nvCxnSpPr>
        <p:spPr>
          <a:xfrm>
            <a:off x="7333673" y="3306618"/>
            <a:ext cx="0" cy="122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407133F-B235-4352-AA53-D23820407E0E}"/>
              </a:ext>
            </a:extLst>
          </p:cNvPr>
          <p:cNvCxnSpPr/>
          <p:nvPr/>
        </p:nvCxnSpPr>
        <p:spPr>
          <a:xfrm flipH="1">
            <a:off x="6834909" y="3500966"/>
            <a:ext cx="36945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C78E699-EF7B-4370-9671-6BB5C5160CF9}"/>
              </a:ext>
            </a:extLst>
          </p:cNvPr>
          <p:cNvCxnSpPr/>
          <p:nvPr/>
        </p:nvCxnSpPr>
        <p:spPr>
          <a:xfrm flipV="1">
            <a:off x="6844145" y="2392218"/>
            <a:ext cx="0" cy="1108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8BC74E8-0EDA-4697-BC4C-B7E49F3369AF}"/>
              </a:ext>
            </a:extLst>
          </p:cNvPr>
          <p:cNvCxnSpPr/>
          <p:nvPr/>
        </p:nvCxnSpPr>
        <p:spPr>
          <a:xfrm flipH="1" flipV="1">
            <a:off x="3639127" y="2161309"/>
            <a:ext cx="1062182" cy="69272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D41EB50-6EBA-47F7-BA9E-4438806D8247}"/>
              </a:ext>
            </a:extLst>
          </p:cNvPr>
          <p:cNvCxnSpPr/>
          <p:nvPr/>
        </p:nvCxnSpPr>
        <p:spPr>
          <a:xfrm flipH="1">
            <a:off x="3020288" y="2798620"/>
            <a:ext cx="39716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BFF4B79-4187-4C84-9159-28FADFA01414}"/>
              </a:ext>
            </a:extLst>
          </p:cNvPr>
          <p:cNvCxnSpPr>
            <a:cxnSpLocks/>
          </p:cNvCxnSpPr>
          <p:nvPr/>
        </p:nvCxnSpPr>
        <p:spPr>
          <a:xfrm flipV="1">
            <a:off x="3020288" y="2027382"/>
            <a:ext cx="0" cy="771239"/>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55" name="Picture 54" descr="Image result for smiley face images">
            <a:extLst>
              <a:ext uri="{FF2B5EF4-FFF2-40B4-BE49-F238E27FC236}">
                <a16:creationId xmlns:a16="http://schemas.microsoft.com/office/drawing/2014/main" id="{C6D7074A-F325-4773-ABA8-07F81EDCEF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936" y="674960"/>
            <a:ext cx="659703" cy="4434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DB8DA49C-C8B9-4DE8-B13D-D7D73FF13CEC}"/>
              </a:ext>
            </a:extLst>
          </p:cNvPr>
          <p:cNvCxnSpPr/>
          <p:nvPr/>
        </p:nvCxnSpPr>
        <p:spPr>
          <a:xfrm>
            <a:off x="1570182" y="914400"/>
            <a:ext cx="57265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FD97C7-ED1F-4DA0-B12F-F207A031CE50}"/>
              </a:ext>
            </a:extLst>
          </p:cNvPr>
          <p:cNvCxnSpPr/>
          <p:nvPr/>
        </p:nvCxnSpPr>
        <p:spPr>
          <a:xfrm>
            <a:off x="1736436" y="1311564"/>
            <a:ext cx="406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3BD513-49E4-41B5-99AC-057C5CF5EC8E}"/>
              </a:ext>
            </a:extLst>
          </p:cNvPr>
          <p:cNvCxnSpPr/>
          <p:nvPr/>
        </p:nvCxnSpPr>
        <p:spPr>
          <a:xfrm>
            <a:off x="1810328" y="1653309"/>
            <a:ext cx="3325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08CF7D-BF7E-4E50-8BCE-A46690844406}"/>
              </a:ext>
            </a:extLst>
          </p:cNvPr>
          <p:cNvCxnSpPr/>
          <p:nvPr/>
        </p:nvCxnSpPr>
        <p:spPr>
          <a:xfrm flipV="1">
            <a:off x="2503055" y="914400"/>
            <a:ext cx="0" cy="111298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8AA8BA-AA8B-4E8A-8FED-5951C507CDA7}"/>
              </a:ext>
            </a:extLst>
          </p:cNvPr>
          <p:cNvCxnSpPr/>
          <p:nvPr/>
        </p:nvCxnSpPr>
        <p:spPr>
          <a:xfrm flipH="1">
            <a:off x="2382982" y="914400"/>
            <a:ext cx="101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2356B3A-2F6A-4DDB-AAEB-C285A6D21EBF}"/>
              </a:ext>
            </a:extLst>
          </p:cNvPr>
          <p:cNvCxnSpPr/>
          <p:nvPr/>
        </p:nvCxnSpPr>
        <p:spPr>
          <a:xfrm>
            <a:off x="3011053" y="2027382"/>
            <a:ext cx="406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161E25-7055-4C81-8B4A-EE14CD39DBC0}"/>
              </a:ext>
            </a:extLst>
          </p:cNvPr>
          <p:cNvCxnSpPr/>
          <p:nvPr/>
        </p:nvCxnSpPr>
        <p:spPr>
          <a:xfrm>
            <a:off x="7786255" y="3500966"/>
            <a:ext cx="7019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C38F64-944D-4685-8896-F13E5F9C28C2}"/>
              </a:ext>
            </a:extLst>
          </p:cNvPr>
          <p:cNvCxnSpPr/>
          <p:nvPr/>
        </p:nvCxnSpPr>
        <p:spPr>
          <a:xfrm>
            <a:off x="8599055" y="3605644"/>
            <a:ext cx="9236" cy="1824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B12B909-E905-4F46-945B-6E1C8B1A49E5}"/>
              </a:ext>
            </a:extLst>
          </p:cNvPr>
          <p:cNvCxnSpPr/>
          <p:nvPr/>
        </p:nvCxnSpPr>
        <p:spPr>
          <a:xfrm flipH="1">
            <a:off x="8303491" y="3833089"/>
            <a:ext cx="13854" cy="9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E265FB9-933D-4081-90FD-78379BBAF1F7}"/>
              </a:ext>
            </a:extLst>
          </p:cNvPr>
          <p:cNvCxnSpPr/>
          <p:nvPr/>
        </p:nvCxnSpPr>
        <p:spPr>
          <a:xfrm>
            <a:off x="7961745" y="3842327"/>
            <a:ext cx="56342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70B7D1-D9E5-4651-91AD-F90E40DC722D}"/>
              </a:ext>
            </a:extLst>
          </p:cNvPr>
          <p:cNvCxnSpPr/>
          <p:nvPr/>
        </p:nvCxnSpPr>
        <p:spPr>
          <a:xfrm>
            <a:off x="8146473" y="3914294"/>
            <a:ext cx="37869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9663E7E-DE21-4F8C-A8D6-451B9455F68D}"/>
              </a:ext>
            </a:extLst>
          </p:cNvPr>
          <p:cNvCxnSpPr/>
          <p:nvPr/>
        </p:nvCxnSpPr>
        <p:spPr>
          <a:xfrm>
            <a:off x="6834909" y="2392218"/>
            <a:ext cx="36945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CEC551-581C-46EB-9803-55356A07B9BA}"/>
              </a:ext>
            </a:extLst>
          </p:cNvPr>
          <p:cNvCxnSpPr/>
          <p:nvPr/>
        </p:nvCxnSpPr>
        <p:spPr>
          <a:xfrm>
            <a:off x="8128000" y="5366327"/>
            <a:ext cx="3602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8749E921-5CD0-49D8-959B-FAA5BB95EA70}"/>
              </a:ext>
            </a:extLst>
          </p:cNvPr>
          <p:cNvSpPr/>
          <p:nvPr/>
        </p:nvSpPr>
        <p:spPr>
          <a:xfrm>
            <a:off x="2752437" y="267943"/>
            <a:ext cx="7998689"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result of a depth-first search of the Graph G in Figure 3.9</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6213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0BA50D-36F5-45F6-A7A9-6C7268940FB4}"/>
              </a:ext>
            </a:extLst>
          </p:cNvPr>
          <p:cNvGraphicFramePr>
            <a:graphicFrameLocks noGrp="1"/>
          </p:cNvGraphicFramePr>
          <p:nvPr>
            <p:extLst>
              <p:ext uri="{D42A27DB-BD31-4B8C-83A1-F6EECF244321}">
                <p14:modId xmlns:p14="http://schemas.microsoft.com/office/powerpoint/2010/main" val="4060370159"/>
              </p:ext>
            </p:extLst>
          </p:nvPr>
        </p:nvGraphicFramePr>
        <p:xfrm>
          <a:off x="609599" y="0"/>
          <a:ext cx="8128000" cy="67056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44241327"/>
                    </a:ext>
                  </a:extLst>
                </a:gridCol>
                <a:gridCol w="1016000">
                  <a:extLst>
                    <a:ext uri="{9D8B030D-6E8A-4147-A177-3AD203B41FA5}">
                      <a16:colId xmlns:a16="http://schemas.microsoft.com/office/drawing/2014/main" val="2268013939"/>
                    </a:ext>
                  </a:extLst>
                </a:gridCol>
                <a:gridCol w="1016000">
                  <a:extLst>
                    <a:ext uri="{9D8B030D-6E8A-4147-A177-3AD203B41FA5}">
                      <a16:colId xmlns:a16="http://schemas.microsoft.com/office/drawing/2014/main" val="425729841"/>
                    </a:ext>
                  </a:extLst>
                </a:gridCol>
                <a:gridCol w="1016000">
                  <a:extLst>
                    <a:ext uri="{9D8B030D-6E8A-4147-A177-3AD203B41FA5}">
                      <a16:colId xmlns:a16="http://schemas.microsoft.com/office/drawing/2014/main" val="1408012461"/>
                    </a:ext>
                  </a:extLst>
                </a:gridCol>
                <a:gridCol w="1016000">
                  <a:extLst>
                    <a:ext uri="{9D8B030D-6E8A-4147-A177-3AD203B41FA5}">
                      <a16:colId xmlns:a16="http://schemas.microsoft.com/office/drawing/2014/main" val="1575284221"/>
                    </a:ext>
                  </a:extLst>
                </a:gridCol>
                <a:gridCol w="1016000">
                  <a:extLst>
                    <a:ext uri="{9D8B030D-6E8A-4147-A177-3AD203B41FA5}">
                      <a16:colId xmlns:a16="http://schemas.microsoft.com/office/drawing/2014/main" val="1993103342"/>
                    </a:ext>
                  </a:extLst>
                </a:gridCol>
                <a:gridCol w="1016000">
                  <a:extLst>
                    <a:ext uri="{9D8B030D-6E8A-4147-A177-3AD203B41FA5}">
                      <a16:colId xmlns:a16="http://schemas.microsoft.com/office/drawing/2014/main" val="1507991660"/>
                    </a:ext>
                  </a:extLst>
                </a:gridCol>
                <a:gridCol w="1016000">
                  <a:extLst>
                    <a:ext uri="{9D8B030D-6E8A-4147-A177-3AD203B41FA5}">
                      <a16:colId xmlns:a16="http://schemas.microsoft.com/office/drawing/2014/main" val="4130840595"/>
                    </a:ext>
                  </a:extLst>
                </a:gridCol>
              </a:tblGrid>
              <a:tr h="221757">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8259698"/>
                  </a:ext>
                </a:extLst>
              </a:tr>
              <a:tr h="370840">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0414694"/>
                  </a:ext>
                </a:extLst>
              </a:tr>
              <a:tr h="37084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z23, 9</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65164038"/>
                  </a:ext>
                </a:extLst>
              </a:tr>
              <a:tr h="370840">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y22, 10</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57225924"/>
                  </a:ext>
                </a:extLst>
              </a:tr>
              <a:tr h="37084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w21, 11</a:t>
                      </a:r>
                    </a:p>
                  </a:txBody>
                  <a:tcPr/>
                </a:tc>
                <a:tc>
                  <a:txBody>
                    <a:bodyPr/>
                    <a:lstStyle/>
                    <a:p>
                      <a:r>
                        <a:rPr lang="en-US" sz="2000" dirty="0">
                          <a:latin typeface="Times New Roman" panose="02020603050405020304" pitchFamily="18" charset="0"/>
                          <a:cs typeface="Times New Roman" panose="02020603050405020304" pitchFamily="18" charset="0"/>
                        </a:rPr>
                        <a:t>x24, 12</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4893700"/>
                  </a:ext>
                </a:extLst>
              </a:tr>
              <a:tr h="37084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t20, 13</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v25, 14</a:t>
                      </a:r>
                    </a:p>
                  </a:txBody>
                  <a:tcPr/>
                </a:tc>
                <a:extLst>
                  <a:ext uri="{0D108BD9-81ED-4DB2-BD59-A6C34878D82A}">
                    <a16:rowId xmlns:a16="http://schemas.microsoft.com/office/drawing/2014/main" val="57012116"/>
                  </a:ext>
                </a:extLst>
              </a:tr>
              <a:tr h="37084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u19, 15</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6490958"/>
                  </a:ext>
                </a:extLst>
              </a:tr>
              <a:tr h="37084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r18, 16</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0313652"/>
                  </a:ext>
                </a:extLst>
              </a:tr>
              <a:tr h="37084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s17, 17</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5779904"/>
                  </a:ext>
                </a:extLst>
              </a:tr>
              <a:tr h="37084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o15, 8</a:t>
                      </a:r>
                    </a:p>
                  </a:txBody>
                  <a:tcPr/>
                </a:tc>
                <a:tc>
                  <a:txBody>
                    <a:bodyPr/>
                    <a:lstStyle/>
                    <a:p>
                      <a:r>
                        <a:rPr lang="en-US" sz="2000" dirty="0">
                          <a:latin typeface="Times New Roman" panose="02020603050405020304" pitchFamily="18" charset="0"/>
                          <a:cs typeface="Times New Roman" panose="02020603050405020304" pitchFamily="18" charset="0"/>
                        </a:rPr>
                        <a:t>q16, 18</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2982281"/>
                  </a:ext>
                </a:extLst>
              </a:tr>
              <a:tr h="37084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p14, 19</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29997"/>
                  </a:ext>
                </a:extLst>
              </a:tr>
              <a:tr h="37084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g8, 3</a:t>
                      </a:r>
                    </a:p>
                  </a:txBody>
                  <a:tcPr/>
                </a:tc>
                <a:tc>
                  <a:txBody>
                    <a:bodyPr/>
                    <a:lstStyle/>
                    <a:p>
                      <a:r>
                        <a:rPr lang="en-US" sz="2000" dirty="0">
                          <a:latin typeface="Times New Roman" panose="02020603050405020304" pitchFamily="18" charset="0"/>
                          <a:cs typeface="Times New Roman" panose="02020603050405020304" pitchFamily="18" charset="0"/>
                        </a:rPr>
                        <a:t>j10, 5</a:t>
                      </a:r>
                    </a:p>
                  </a:txBody>
                  <a:tcPr/>
                </a:tc>
                <a:tc>
                  <a:txBody>
                    <a:bodyPr/>
                    <a:lstStyle/>
                    <a:p>
                      <a:r>
                        <a:rPr lang="en-US" sz="2000" dirty="0">
                          <a:latin typeface="Times New Roman" panose="02020603050405020304" pitchFamily="18" charset="0"/>
                          <a:cs typeface="Times New Roman" panose="02020603050405020304" pitchFamily="18" charset="0"/>
                        </a:rPr>
                        <a:t>k11, 6</a:t>
                      </a:r>
                    </a:p>
                  </a:txBody>
                  <a:tcPr/>
                </a:tc>
                <a:tc>
                  <a:txBody>
                    <a:bodyPr/>
                    <a:lstStyle/>
                    <a:p>
                      <a:r>
                        <a:rPr lang="en-US" sz="2000" dirty="0">
                          <a:latin typeface="Times New Roman" panose="02020603050405020304" pitchFamily="18" charset="0"/>
                          <a:cs typeface="Times New Roman" panose="02020603050405020304" pitchFamily="18" charset="0"/>
                        </a:rPr>
                        <a:t>n13, 20</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12119646"/>
                  </a:ext>
                </a:extLst>
              </a:tr>
              <a:tr h="370840">
                <a:tc>
                  <a:txBody>
                    <a:bodyPr/>
                    <a:lstStyle/>
                    <a:p>
                      <a:r>
                        <a:rPr lang="en-US" sz="2000" dirty="0">
                          <a:latin typeface="Times New Roman" panose="02020603050405020304" pitchFamily="18" charset="0"/>
                          <a:cs typeface="Times New Roman" panose="02020603050405020304" pitchFamily="18" charset="0"/>
                        </a:rPr>
                        <a:t>e5, 1</a:t>
                      </a:r>
                    </a:p>
                  </a:txBody>
                  <a:tcPr/>
                </a:tc>
                <a:tc>
                  <a:txBody>
                    <a:bodyPr/>
                    <a:lstStyle/>
                    <a:p>
                      <a:r>
                        <a:rPr lang="en-US" sz="2000" dirty="0">
                          <a:latin typeface="Times New Roman" panose="02020603050405020304" pitchFamily="18" charset="0"/>
                          <a:cs typeface="Times New Roman" panose="02020603050405020304" pitchFamily="18" charset="0"/>
                        </a:rPr>
                        <a:t>f7, 4</a:t>
                      </a:r>
                    </a:p>
                  </a:txBody>
                  <a:tcPr/>
                </a:tc>
                <a:tc>
                  <a:txBody>
                    <a:bodyPr/>
                    <a:lstStyle/>
                    <a:p>
                      <a:r>
                        <a:rPr lang="en-US" sz="2000" dirty="0">
                          <a:latin typeface="Times New Roman" panose="02020603050405020304" pitchFamily="18" charset="0"/>
                          <a:cs typeface="Times New Roman" panose="02020603050405020304" pitchFamily="18" charset="0"/>
                        </a:rPr>
                        <a:t>i9, 7</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m12, 21</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35058868"/>
                  </a:ext>
                </a:extLst>
              </a:tr>
              <a:tr h="370840">
                <a:tc>
                  <a:txBody>
                    <a:bodyPr/>
                    <a:lstStyle/>
                    <a:p>
                      <a:r>
                        <a:rPr lang="en-US" sz="2000" dirty="0">
                          <a:latin typeface="Times New Roman" panose="02020603050405020304" pitchFamily="18" charset="0"/>
                          <a:cs typeface="Times New Roman" panose="02020603050405020304" pitchFamily="18" charset="0"/>
                        </a:rPr>
                        <a:t>c4, 2</a:t>
                      </a:r>
                    </a:p>
                  </a:txBody>
                  <a:tcPr/>
                </a:tc>
                <a:tc>
                  <a:txBody>
                    <a:bodyPr/>
                    <a:lstStyle/>
                    <a:p>
                      <a:r>
                        <a:rPr lang="en-US" sz="2000" dirty="0">
                          <a:latin typeface="Times New Roman" panose="02020603050405020304" pitchFamily="18" charset="0"/>
                          <a:cs typeface="Times New Roman" panose="02020603050405020304" pitchFamily="18" charset="0"/>
                        </a:rPr>
                        <a:t>h6, 22</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25427252"/>
                  </a:ext>
                </a:extLst>
              </a:tr>
              <a:tr h="370840">
                <a:tc>
                  <a:txBody>
                    <a:bodyPr/>
                    <a:lstStyle/>
                    <a:p>
                      <a:r>
                        <a:rPr lang="en-US" sz="2000" dirty="0">
                          <a:latin typeface="Times New Roman" panose="02020603050405020304" pitchFamily="18" charset="0"/>
                          <a:cs typeface="Times New Roman" panose="02020603050405020304" pitchFamily="18" charset="0"/>
                        </a:rPr>
                        <a:t>d3, 23</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27427248"/>
                  </a:ext>
                </a:extLst>
              </a:tr>
              <a:tr h="370840">
                <a:tc>
                  <a:txBody>
                    <a:bodyPr/>
                    <a:lstStyle/>
                    <a:p>
                      <a:r>
                        <a:rPr lang="en-US" sz="2000" dirty="0">
                          <a:latin typeface="Times New Roman" panose="02020603050405020304" pitchFamily="18" charset="0"/>
                          <a:cs typeface="Times New Roman" panose="02020603050405020304" pitchFamily="18" charset="0"/>
                        </a:rPr>
                        <a:t>b2, 24</a:t>
                      </a: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8583881"/>
                  </a:ext>
                </a:extLst>
              </a:tr>
              <a:tr h="370840">
                <a:tc>
                  <a:txBody>
                    <a:bodyPr/>
                    <a:lstStyle/>
                    <a:p>
                      <a:r>
                        <a:rPr lang="en-US" sz="2000" dirty="0">
                          <a:latin typeface="Times New Roman" panose="02020603050405020304" pitchFamily="18" charset="0"/>
                          <a:cs typeface="Times New Roman" panose="02020603050405020304" pitchFamily="18" charset="0"/>
                        </a:rPr>
                        <a:t>a1, 25</a:t>
                      </a: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72643391"/>
                  </a:ext>
                </a:extLst>
              </a:tr>
            </a:tbl>
          </a:graphicData>
        </a:graphic>
      </p:graphicFrame>
      <p:sp>
        <p:nvSpPr>
          <p:cNvPr id="3" name="TextBox 2">
            <a:extLst>
              <a:ext uri="{FF2B5EF4-FFF2-40B4-BE49-F238E27FC236}">
                <a16:creationId xmlns:a16="http://schemas.microsoft.com/office/drawing/2014/main" id="{5AB649B4-F467-432C-97B4-638573B11E4C}"/>
              </a:ext>
            </a:extLst>
          </p:cNvPr>
          <p:cNvSpPr txBox="1"/>
          <p:nvPr/>
        </p:nvSpPr>
        <p:spPr>
          <a:xfrm>
            <a:off x="6761018" y="2613392"/>
            <a:ext cx="5089235"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Times New Roman" panose="02020603050405020304" pitchFamily="18" charset="0"/>
                <a:cs typeface="Times New Roman" panose="02020603050405020304" pitchFamily="18" charset="0"/>
              </a:rPr>
              <a:t>Push Order:   a</a:t>
            </a:r>
            <a:r>
              <a:rPr lang="en-US" sz="2000" dirty="0">
                <a:latin typeface="Times New Roman" panose="02020603050405020304" pitchFamily="18" charset="0"/>
                <a:cs typeface="Times New Roman" panose="02020603050405020304" pitchFamily="18" charset="0"/>
              </a:rPr>
              <a:t>1, 25 </a:t>
            </a:r>
            <a:r>
              <a:rPr lang="en-US" sz="2000" b="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2, 24 </a:t>
            </a:r>
            <a:r>
              <a:rPr lang="en-US" sz="2000" b="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3, 23 </a:t>
            </a:r>
            <a:r>
              <a:rPr lang="en-US" sz="2000" b="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4, 2 </a:t>
            </a:r>
            <a:r>
              <a:rPr lang="en-US" sz="2000" b="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5, 1 </a:t>
            </a:r>
            <a:r>
              <a:rPr lang="en-US" sz="2000" b="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6, 22 </a:t>
            </a:r>
            <a:r>
              <a:rPr lang="en-US" sz="2000" b="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7, 4 </a:t>
            </a:r>
            <a:r>
              <a:rPr lang="en-US" sz="2000" b="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8, 3 </a:t>
            </a:r>
            <a:r>
              <a:rPr lang="en-US" sz="2000" b="1" dirty="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9, 7 </a:t>
            </a:r>
            <a:r>
              <a:rPr lang="en-US" sz="2000" b="1" dirty="0">
                <a:latin typeface="Times New Roman" panose="02020603050405020304" pitchFamily="18" charset="0"/>
                <a:cs typeface="Times New Roman" panose="02020603050405020304" pitchFamily="18" charset="0"/>
              </a:rPr>
              <a:t>j</a:t>
            </a:r>
            <a:r>
              <a:rPr lang="en-US" sz="2000" dirty="0">
                <a:latin typeface="Times New Roman" panose="02020603050405020304" pitchFamily="18" charset="0"/>
                <a:cs typeface="Times New Roman" panose="02020603050405020304" pitchFamily="18" charset="0"/>
              </a:rPr>
              <a:t>10, 5 </a:t>
            </a:r>
            <a:r>
              <a:rPr lang="en-US" sz="2000" b="1" dirty="0">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11, 6 </a:t>
            </a:r>
            <a:r>
              <a:rPr lang="en-US" sz="2000" b="1" dirty="0">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12, 21 </a:t>
            </a:r>
            <a:r>
              <a:rPr lang="en-US" sz="2000" b="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13, 20 </a:t>
            </a:r>
            <a:r>
              <a:rPr lang="en-US" sz="2000" b="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14, 19 </a:t>
            </a:r>
            <a:r>
              <a:rPr lang="en-US" sz="2000" b="1"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15, 8 </a:t>
            </a:r>
            <a:r>
              <a:rPr lang="en-US" sz="2000" b="1" dirty="0">
                <a:latin typeface="Times New Roman" panose="02020603050405020304" pitchFamily="18" charset="0"/>
                <a:cs typeface="Times New Roman" panose="02020603050405020304" pitchFamily="18" charset="0"/>
              </a:rPr>
              <a:t>q</a:t>
            </a:r>
            <a:r>
              <a:rPr lang="en-US" sz="2000" dirty="0">
                <a:latin typeface="Times New Roman" panose="02020603050405020304" pitchFamily="18" charset="0"/>
                <a:cs typeface="Times New Roman" panose="02020603050405020304" pitchFamily="18" charset="0"/>
              </a:rPr>
              <a:t>16, 18 </a:t>
            </a:r>
            <a:r>
              <a:rPr lang="en-US" sz="2000" b="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17, 17 </a:t>
            </a:r>
            <a:r>
              <a:rPr lang="en-US" sz="2000" b="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18, 16 </a:t>
            </a:r>
            <a:r>
              <a:rPr lang="en-US" sz="2000" b="1" dirty="0">
                <a:latin typeface="Times New Roman" panose="02020603050405020304" pitchFamily="18" charset="0"/>
                <a:cs typeface="Times New Roman" panose="02020603050405020304" pitchFamily="18" charset="0"/>
              </a:rPr>
              <a:t>u</a:t>
            </a:r>
            <a:r>
              <a:rPr lang="en-US" sz="2000" dirty="0">
                <a:latin typeface="Times New Roman" panose="02020603050405020304" pitchFamily="18" charset="0"/>
                <a:cs typeface="Times New Roman" panose="02020603050405020304" pitchFamily="18" charset="0"/>
              </a:rPr>
              <a:t>19, 15 </a:t>
            </a:r>
            <a:r>
              <a:rPr lang="en-US" sz="2000" b="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20, 13 </a:t>
            </a:r>
            <a:r>
              <a:rPr lang="en-US" sz="2000" b="1" dirty="0">
                <a:latin typeface="Times New Roman" panose="02020603050405020304" pitchFamily="18" charset="0"/>
                <a:cs typeface="Times New Roman" panose="02020603050405020304" pitchFamily="18" charset="0"/>
              </a:rPr>
              <a:t>w</a:t>
            </a:r>
            <a:r>
              <a:rPr lang="en-US" sz="2000" dirty="0">
                <a:latin typeface="Times New Roman" panose="02020603050405020304" pitchFamily="18" charset="0"/>
                <a:cs typeface="Times New Roman" panose="02020603050405020304" pitchFamily="18" charset="0"/>
              </a:rPr>
              <a:t>21, 11 </a:t>
            </a:r>
            <a:r>
              <a:rPr lang="en-US" sz="2000" b="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22, 10 </a:t>
            </a:r>
            <a:r>
              <a:rPr lang="en-US" sz="2000" b="1" dirty="0">
                <a:latin typeface="Times New Roman" panose="02020603050405020304" pitchFamily="18" charset="0"/>
                <a:cs typeface="Times New Roman" panose="02020603050405020304" pitchFamily="18" charset="0"/>
              </a:rPr>
              <a:t>z</a:t>
            </a:r>
            <a:r>
              <a:rPr lang="en-US" sz="2000" dirty="0">
                <a:latin typeface="Times New Roman" panose="02020603050405020304" pitchFamily="18" charset="0"/>
                <a:cs typeface="Times New Roman" panose="02020603050405020304" pitchFamily="18" charset="0"/>
              </a:rPr>
              <a:t>23, 9 </a:t>
            </a:r>
            <a:r>
              <a:rPr lang="en-US" sz="2000" b="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24, 12 </a:t>
            </a:r>
            <a:r>
              <a:rPr lang="en-US" sz="2000" b="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25, 14</a:t>
            </a:r>
          </a:p>
        </p:txBody>
      </p:sp>
      <p:sp>
        <p:nvSpPr>
          <p:cNvPr id="4" name="TextBox 3">
            <a:extLst>
              <a:ext uri="{FF2B5EF4-FFF2-40B4-BE49-F238E27FC236}">
                <a16:creationId xmlns:a16="http://schemas.microsoft.com/office/drawing/2014/main" id="{30E9DD9E-A0A8-4D56-828C-20EB42F35620}"/>
              </a:ext>
            </a:extLst>
          </p:cNvPr>
          <p:cNvSpPr txBox="1"/>
          <p:nvPr/>
        </p:nvSpPr>
        <p:spPr>
          <a:xfrm>
            <a:off x="6677890" y="4410755"/>
            <a:ext cx="5070763"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Times New Roman" panose="02020603050405020304" pitchFamily="18" charset="0"/>
                <a:cs typeface="Times New Roman" panose="02020603050405020304" pitchFamily="18" charset="0"/>
              </a:rPr>
              <a:t>Pop Order: </a:t>
            </a:r>
            <a:r>
              <a:rPr lang="en-US" sz="2000" b="1" dirty="0">
                <a:solidFill>
                  <a:srgbClr val="FF0000"/>
                </a:solidFill>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5, 1 </a:t>
            </a:r>
            <a:r>
              <a:rPr lang="en-US" sz="2000" b="1" dirty="0">
                <a:solidFill>
                  <a:srgbClr val="FF0000"/>
                </a:solidFill>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4, 2 </a:t>
            </a:r>
            <a:r>
              <a:rPr lang="en-US" sz="2000" b="1" dirty="0">
                <a:solidFill>
                  <a:srgbClr val="FF0000"/>
                </a:solidFill>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8, 3 </a:t>
            </a:r>
            <a:r>
              <a:rPr lang="en-US" sz="2000" b="1" dirty="0">
                <a:solidFill>
                  <a:srgbClr val="FF0000"/>
                </a:solidFill>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7, 4 </a:t>
            </a:r>
            <a:r>
              <a:rPr lang="en-US" sz="2000" b="1" dirty="0">
                <a:solidFill>
                  <a:srgbClr val="FF0000"/>
                </a:solidFill>
                <a:latin typeface="Times New Roman" panose="02020603050405020304" pitchFamily="18" charset="0"/>
                <a:cs typeface="Times New Roman" panose="02020603050405020304" pitchFamily="18" charset="0"/>
              </a:rPr>
              <a:t>j</a:t>
            </a:r>
            <a:r>
              <a:rPr lang="en-US" sz="2000" dirty="0">
                <a:latin typeface="Times New Roman" panose="02020603050405020304" pitchFamily="18" charset="0"/>
                <a:cs typeface="Times New Roman" panose="02020603050405020304" pitchFamily="18" charset="0"/>
              </a:rPr>
              <a:t>10, 5 </a:t>
            </a:r>
            <a:r>
              <a:rPr lang="en-US" sz="2000" b="1" dirty="0">
                <a:solidFill>
                  <a:srgbClr val="FF0000"/>
                </a:solidFill>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11, 6 </a:t>
            </a:r>
            <a:r>
              <a:rPr lang="en-US" sz="2000" b="1" dirty="0">
                <a:solidFill>
                  <a:srgbClr val="FF0000"/>
                </a:solidFill>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9, 7 </a:t>
            </a:r>
            <a:r>
              <a:rPr lang="en-US" sz="2000" b="1" dirty="0">
                <a:solidFill>
                  <a:srgbClr val="FF0000"/>
                </a:solidFill>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15, 8 </a:t>
            </a:r>
            <a:r>
              <a:rPr lang="en-US" sz="2000" b="1" dirty="0">
                <a:solidFill>
                  <a:srgbClr val="FF0000"/>
                </a:solidFill>
                <a:latin typeface="Times New Roman" panose="02020603050405020304" pitchFamily="18" charset="0"/>
                <a:cs typeface="Times New Roman" panose="02020603050405020304" pitchFamily="18" charset="0"/>
              </a:rPr>
              <a:t>z</a:t>
            </a:r>
            <a:r>
              <a:rPr lang="en-US" sz="2000" dirty="0">
                <a:latin typeface="Times New Roman" panose="02020603050405020304" pitchFamily="18" charset="0"/>
                <a:cs typeface="Times New Roman" panose="02020603050405020304" pitchFamily="18" charset="0"/>
              </a:rPr>
              <a:t>23, 9 </a:t>
            </a:r>
            <a:r>
              <a:rPr lang="en-US" sz="2000" b="1" dirty="0">
                <a:solidFill>
                  <a:srgbClr val="FF0000"/>
                </a:solidFill>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22, 10 </a:t>
            </a:r>
            <a:r>
              <a:rPr lang="en-US" sz="2000" b="1" dirty="0">
                <a:solidFill>
                  <a:srgbClr val="FF0000"/>
                </a:solidFill>
                <a:latin typeface="Times New Roman" panose="02020603050405020304" pitchFamily="18" charset="0"/>
                <a:cs typeface="Times New Roman" panose="02020603050405020304" pitchFamily="18" charset="0"/>
              </a:rPr>
              <a:t>w</a:t>
            </a:r>
            <a:r>
              <a:rPr lang="en-US" sz="2000" dirty="0">
                <a:latin typeface="Times New Roman" panose="02020603050405020304" pitchFamily="18" charset="0"/>
                <a:cs typeface="Times New Roman" panose="02020603050405020304" pitchFamily="18" charset="0"/>
              </a:rPr>
              <a:t>21, 11 </a:t>
            </a:r>
            <a:r>
              <a:rPr lang="en-US" sz="2000" b="1" dirty="0">
                <a:solidFill>
                  <a:srgbClr val="FF0000"/>
                </a:solidFill>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24, 12   </a:t>
            </a:r>
            <a:r>
              <a:rPr lang="en-US" sz="2000" b="1" dirty="0">
                <a:solidFill>
                  <a:srgbClr val="FF0000"/>
                </a:solidFill>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20, 13 </a:t>
            </a:r>
            <a:r>
              <a:rPr lang="en-US" sz="2000" b="1" dirty="0">
                <a:solidFill>
                  <a:srgbClr val="FF0000"/>
                </a:solidFill>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25, 14 </a:t>
            </a:r>
            <a:r>
              <a:rPr lang="en-US" sz="2000" b="1" dirty="0">
                <a:solidFill>
                  <a:srgbClr val="FF0000"/>
                </a:solidFill>
                <a:latin typeface="Times New Roman" panose="02020603050405020304" pitchFamily="18" charset="0"/>
                <a:cs typeface="Times New Roman" panose="02020603050405020304" pitchFamily="18" charset="0"/>
              </a:rPr>
              <a:t>u</a:t>
            </a:r>
            <a:r>
              <a:rPr lang="en-US" sz="2000" dirty="0">
                <a:latin typeface="Times New Roman" panose="02020603050405020304" pitchFamily="18" charset="0"/>
                <a:cs typeface="Times New Roman" panose="02020603050405020304" pitchFamily="18" charset="0"/>
              </a:rPr>
              <a:t>19, 15 </a:t>
            </a:r>
            <a:r>
              <a:rPr lang="en-US" sz="2000" b="1" dirty="0">
                <a:solidFill>
                  <a:srgbClr val="FF0000"/>
                </a:solidFill>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18, 16 </a:t>
            </a:r>
            <a:r>
              <a:rPr lang="en-US" sz="2000" b="1" dirty="0">
                <a:solidFill>
                  <a:srgbClr val="FF0000"/>
                </a:solidFill>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17, 17 </a:t>
            </a:r>
            <a:r>
              <a:rPr lang="en-US" sz="2000" b="1" dirty="0">
                <a:solidFill>
                  <a:srgbClr val="FF0000"/>
                </a:solidFill>
                <a:latin typeface="Times New Roman" panose="02020603050405020304" pitchFamily="18" charset="0"/>
                <a:cs typeface="Times New Roman" panose="02020603050405020304" pitchFamily="18" charset="0"/>
              </a:rPr>
              <a:t>q</a:t>
            </a:r>
            <a:r>
              <a:rPr lang="en-US" sz="2000" dirty="0">
                <a:latin typeface="Times New Roman" panose="02020603050405020304" pitchFamily="18" charset="0"/>
                <a:cs typeface="Times New Roman" panose="02020603050405020304" pitchFamily="18" charset="0"/>
              </a:rPr>
              <a:t>16, 18 </a:t>
            </a:r>
            <a:r>
              <a:rPr lang="en-US" sz="2000" b="1" dirty="0">
                <a:solidFill>
                  <a:srgbClr val="FF0000"/>
                </a:solidFill>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14, 19 </a:t>
            </a:r>
            <a:r>
              <a:rPr lang="en-US" sz="2000" b="1" dirty="0">
                <a:solidFill>
                  <a:srgbClr val="FF0000"/>
                </a:solidFill>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13, 20 </a:t>
            </a:r>
            <a:r>
              <a:rPr lang="en-US" sz="2000" b="1" dirty="0">
                <a:solidFill>
                  <a:srgbClr val="FF0000"/>
                </a:solidFill>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12, 21 </a:t>
            </a:r>
            <a:r>
              <a:rPr lang="en-US" sz="2000" b="1" dirty="0">
                <a:solidFill>
                  <a:srgbClr val="FF0000"/>
                </a:solidFill>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6, 22 </a:t>
            </a:r>
            <a:r>
              <a:rPr lang="en-US" sz="2000" b="1" dirty="0">
                <a:solidFill>
                  <a:srgbClr val="FF0000"/>
                </a:solidFill>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3, 23 </a:t>
            </a:r>
            <a:r>
              <a:rPr lang="en-US" sz="2000" b="1" dirty="0">
                <a:solidFill>
                  <a:srgbClr val="FF0000"/>
                </a:solidFill>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2, 24  </a:t>
            </a:r>
            <a:r>
              <a:rPr lang="en-US" sz="2000" b="1" dirty="0">
                <a:solidFill>
                  <a:srgbClr val="FF0000"/>
                </a:solidFill>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1, 25</a:t>
            </a:r>
          </a:p>
        </p:txBody>
      </p:sp>
      <p:pic>
        <p:nvPicPr>
          <p:cNvPr id="5" name="Picture 4" descr="Image result for smiley face images">
            <a:extLst>
              <a:ext uri="{FF2B5EF4-FFF2-40B4-BE49-F238E27FC236}">
                <a16:creationId xmlns:a16="http://schemas.microsoft.com/office/drawing/2014/main" id="{78276BF8-6584-4497-B9B3-B77131FB16B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747" y="948322"/>
            <a:ext cx="659703" cy="443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9BC4DC3-3284-441B-A867-39D6C28FAF0C}"/>
              </a:ext>
            </a:extLst>
          </p:cNvPr>
          <p:cNvSpPr/>
          <p:nvPr/>
        </p:nvSpPr>
        <p:spPr>
          <a:xfrm>
            <a:off x="9213271" y="631363"/>
            <a:ext cx="1172116"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cs typeface="Times New Roman" panose="02020603050405020304" pitchFamily="18" charset="0"/>
              </a:rPr>
              <a:t>The Stack </a:t>
            </a:r>
            <a:endParaRPr lang="en-US" dirty="0"/>
          </a:p>
        </p:txBody>
      </p:sp>
    </p:spTree>
    <p:extLst>
      <p:ext uri="{BB962C8B-B14F-4D97-AF65-F5344CB8AC3E}">
        <p14:creationId xmlns:p14="http://schemas.microsoft.com/office/powerpoint/2010/main" val="37794429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6364" y="1766961"/>
            <a:ext cx="9239950" cy="3970318"/>
          </a:xfrm>
          <a:prstGeom prst="rect">
            <a:avLst/>
          </a:prstGeom>
        </p:spPr>
        <p:txBody>
          <a:bodyPr wrap="square">
            <a:spAutoFit/>
          </a:bodyPr>
          <a:lstStyle/>
          <a:p>
            <a:pPr>
              <a:lnSpc>
                <a:spcPct val="150000"/>
              </a:lnSpc>
            </a:pPr>
            <a:r>
              <a:rPr lang="en-US" sz="2600" dirty="0">
                <a:ea typeface="SimSun" panose="02010600030101010101" pitchFamily="2" charset="-122"/>
                <a:cs typeface="Times New Roman" panose="02020603050405020304" pitchFamily="18" charset="0"/>
              </a:rPr>
              <a:t>Depth-first search on directed graphs</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depth-first search algorithm on a directed graph:</a:t>
            </a:r>
          </a:p>
          <a:p>
            <a:pPr marL="919163" lvl="1" indent="-461963">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runs verbatim (edge for edge) on directed graphs, </a:t>
            </a:r>
          </a:p>
          <a:p>
            <a:pPr marL="919163" lvl="1" indent="-461963">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traverses edges only in their prescribed directions.</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Use DFS to classify the edges of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undirected graphs</a:t>
            </a:r>
            <a:r>
              <a:rPr lang="en-US" sz="2400" dirty="0">
                <a:latin typeface="Times New Roman" panose="02020603050405020304" pitchFamily="18" charset="0"/>
                <a:ea typeface="SimSun" panose="02010600030101010101" pitchFamily="2" charset="-122"/>
                <a:cs typeface="Times New Roman" panose="02020603050405020304" pitchFamily="18" charset="0"/>
              </a:rPr>
              <a:t> into two types:</a:t>
            </a:r>
          </a:p>
          <a:p>
            <a:pPr marL="800100" lvl="1" indent="-342900">
              <a:lnSpc>
                <a:spcPct val="150000"/>
              </a:lnSpc>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tree edges </a:t>
            </a:r>
            <a:r>
              <a:rPr lang="en-US" sz="2400" dirty="0">
                <a:latin typeface="Times New Roman" panose="02020603050405020304" pitchFamily="18" charset="0"/>
                <a:ea typeface="SimSun" panose="02010600030101010101" pitchFamily="2" charset="-122"/>
                <a:cs typeface="Times New Roman" panose="02020603050405020304" pitchFamily="18" charset="0"/>
              </a:rPr>
              <a:t>and nontree edges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back edges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In the directed graphs, there is a slightly more elaborate taxonomy:</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0BE22C59-5E80-444F-A821-5FACB1A90BAE}"/>
              </a:ext>
            </a:extLst>
          </p:cNvPr>
          <p:cNvSpPr/>
          <p:nvPr/>
        </p:nvSpPr>
        <p:spPr>
          <a:xfrm>
            <a:off x="1540769" y="762375"/>
            <a:ext cx="6373091" cy="754694"/>
          </a:xfrm>
          <a:prstGeom prst="rect">
            <a:avLst/>
          </a:prstGeom>
        </p:spPr>
        <p:txBody>
          <a:bodyPr wrap="non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p:spTree>
    <p:extLst>
      <p:ext uri="{BB962C8B-B14F-4D97-AF65-F5344CB8AC3E}">
        <p14:creationId xmlns:p14="http://schemas.microsoft.com/office/powerpoint/2010/main" val="30908905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588656" y="1153488"/>
                <a:ext cx="8552872" cy="5232202"/>
              </a:xfrm>
              <a:prstGeom prst="rect">
                <a:avLst/>
              </a:prstGeom>
            </p:spPr>
            <p:txBody>
              <a:bodyPr wrap="square">
                <a:spAutoFit/>
              </a:bodyPr>
              <a:lstStyle/>
              <a:p>
                <a:pPr>
                  <a:lnSpc>
                    <a:spcPct val="150000"/>
                  </a:lnSpc>
                </a:pPr>
                <a:r>
                  <a:rPr lang="en-US" sz="2600" dirty="0">
                    <a:ea typeface="SimSun" panose="02010600030101010101" pitchFamily="2" charset="-122"/>
                  </a:rPr>
                  <a:t>Classification of edges </a:t>
                </a:r>
              </a:p>
              <a:p>
                <a:pPr>
                  <a:spcBef>
                    <a:spcPts val="600"/>
                  </a:spcBef>
                  <a:spcAft>
                    <a:spcPts val="600"/>
                  </a:spcAft>
                </a:pPr>
                <a:r>
                  <a:rPr lang="en-US" sz="2400" dirty="0">
                    <a:latin typeface="Times New Roman" panose="02020603050405020304" pitchFamily="18" charset="0"/>
                    <a:ea typeface="SimSun" panose="02010600030101010101" pitchFamily="2" charset="-122"/>
                  </a:rPr>
                  <a:t>Define four edge types in the depth-first forest  G</a:t>
                </a:r>
                <a14:m>
                  <m:oMath xmlns:m="http://schemas.openxmlformats.org/officeDocument/2006/math">
                    <m:r>
                      <a:rPr lang="en-US" sz="2400" i="1" baseline="-25000" dirty="0" smtClean="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produced by a depth-first search on input </a:t>
                </a:r>
                <a:r>
                  <a:rPr lang="en-US" sz="2400" dirty="0">
                    <a:solidFill>
                      <a:srgbClr val="FF0000"/>
                    </a:solidFill>
                    <a:latin typeface="Times New Roman" panose="02020603050405020304" pitchFamily="18" charset="0"/>
                    <a:ea typeface="SimSun" panose="02010600030101010101" pitchFamily="2" charset="-122"/>
                  </a:rPr>
                  <a:t>di</a:t>
                </a:r>
                <a:r>
                  <a:rPr lang="en-US" sz="2400" dirty="0">
                    <a:latin typeface="Times New Roman" panose="02020603050405020304" pitchFamily="18" charset="0"/>
                    <a:ea typeface="SimSun" panose="02010600030101010101" pitchFamily="2" charset="-122"/>
                  </a:rPr>
                  <a:t>graph  G = (V, E):</a:t>
                </a:r>
                <a:endParaRPr lang="en-US" sz="2400" dirty="0">
                  <a:latin typeface="Courier New" panose="02070309020205020404" pitchFamily="49" charset="0"/>
                  <a:ea typeface="SimSun" panose="02010600030101010101" pitchFamily="2" charset="-122"/>
                </a:endParaRPr>
              </a:p>
              <a:p>
                <a:pPr marL="914400" marR="0" lvl="0" indent="-457200">
                  <a:spcBef>
                    <a:spcPts val="600"/>
                  </a:spcBef>
                  <a:spcAft>
                    <a:spcPts val="600"/>
                  </a:spcAft>
                  <a:buFont typeface="+mj-lt"/>
                  <a:buAutoNum type="arabicPeriod"/>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Tree edges</a:t>
                </a:r>
                <a:r>
                  <a:rPr lang="en-US" sz="2400" dirty="0">
                    <a:latin typeface="Times New Roman" panose="02020603050405020304" pitchFamily="18" charset="0"/>
                    <a:ea typeface="SimSun" panose="02010600030101010101" pitchFamily="2" charset="-122"/>
                    <a:cs typeface="Times New Roman" panose="02020603050405020304" pitchFamily="18" charset="0"/>
                  </a:rPr>
                  <a:t> are edges in the depth-first forest G</a:t>
                </a:r>
                <a:r>
                  <a:rPr lang="en-US" sz="2400" baseline="-25000" dirty="0">
                    <a:latin typeface="Cambria Math" panose="02040503050406030204" pitchFamily="18" charset="0"/>
                    <a:ea typeface="SimSun" panose="02010600030101010101" pitchFamily="2" charset="-122"/>
                    <a:cs typeface="Times New Roman" panose="02020603050405020304" pitchFamily="18" charset="0"/>
                  </a:rPr>
                  <a:t>π</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1371600" lvl="1" indent="-457200">
                  <a:spcBef>
                    <a:spcPts val="600"/>
                  </a:spcBef>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Edge  (u, v)  is a tree edge if  v  was </a:t>
                </a:r>
                <a:r>
                  <a:rPr lang="en-US" sz="2400" i="1" dirty="0">
                    <a:latin typeface="Times New Roman" panose="02020603050405020304" pitchFamily="18" charset="0"/>
                    <a:ea typeface="SimSun" panose="02010600030101010101" pitchFamily="2" charset="-122"/>
                    <a:cs typeface="Times New Roman" panose="02020603050405020304" pitchFamily="18" charset="0"/>
                  </a:rPr>
                  <a:t>first discovered</a:t>
                </a:r>
                <a:r>
                  <a:rPr lang="en-US" sz="2400" dirty="0">
                    <a:latin typeface="Times New Roman" panose="02020603050405020304" pitchFamily="18" charset="0"/>
                    <a:ea typeface="SimSun" panose="02010600030101010101" pitchFamily="2" charset="-122"/>
                    <a:cs typeface="Times New Roman" panose="02020603050405020304" pitchFamily="18" charset="0"/>
                  </a:rPr>
                  <a:t> by exploring edge (u, v).</a:t>
                </a:r>
                <a:endParaRPr lang="en-US" sz="2400" dirty="0">
                  <a:latin typeface="Courier New" panose="02070309020205020404" pitchFamily="49" charset="0"/>
                  <a:ea typeface="SimSun" panose="02010600030101010101" pitchFamily="2" charset="-122"/>
                  <a:cs typeface="Times New Roman" panose="02020603050405020304" pitchFamily="18" charset="0"/>
                </a:endParaRPr>
              </a:p>
              <a:p>
                <a:pPr marL="914400" marR="0" lvl="0" indent="-457200">
                  <a:spcBef>
                    <a:spcPts val="600"/>
                  </a:spcBef>
                  <a:spcAft>
                    <a:spcPts val="600"/>
                  </a:spcAft>
                  <a:buFont typeface="+mj-lt"/>
                  <a:buAutoNum type="arabicPeriod"/>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Back edges</a:t>
                </a:r>
                <a:r>
                  <a:rPr lang="en-US" sz="2400" dirty="0">
                    <a:latin typeface="Times New Roman" panose="02020603050405020304" pitchFamily="18" charset="0"/>
                    <a:ea typeface="SimSun" panose="02010600030101010101" pitchFamily="2" charset="-122"/>
                    <a:cs typeface="Times New Roman" panose="02020603050405020304" pitchFamily="18" charset="0"/>
                  </a:rPr>
                  <a:t> are those edges  (u, v) connecting a vertex u to </a:t>
                </a:r>
                <a:r>
                  <a:rPr lang="en-US" sz="2400" i="1" dirty="0">
                    <a:latin typeface="Times New Roman" panose="02020603050405020304" pitchFamily="18" charset="0"/>
                    <a:ea typeface="SimSun" panose="02010600030101010101" pitchFamily="2" charset="-122"/>
                    <a:cs typeface="Times New Roman" panose="02020603050405020304" pitchFamily="18" charset="0"/>
                  </a:rPr>
                  <a:t>an ancestor</a:t>
                </a:r>
                <a:r>
                  <a:rPr lang="en-US" sz="2400" dirty="0">
                    <a:latin typeface="Times New Roman" panose="02020603050405020304" pitchFamily="18" charset="0"/>
                    <a:ea typeface="SimSun" panose="02010600030101010101" pitchFamily="2" charset="-122"/>
                    <a:cs typeface="Times New Roman" panose="02020603050405020304" pitchFamily="18" charset="0"/>
                  </a:rPr>
                  <a:t> v in a depth-first tree. </a:t>
                </a:r>
                <a:endPar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endParaRPr>
              </a:p>
              <a:p>
                <a:pPr marL="1371600" lvl="2" indent="-457200">
                  <a:spcBef>
                    <a:spcPts val="600"/>
                  </a:spcBef>
                  <a:spcAft>
                    <a:spcPts val="600"/>
                  </a:spcAft>
                  <a:buFont typeface="Arial" panose="020B0604020202020204" pitchFamily="34" charset="0"/>
                  <a:buChar char="•"/>
                  <a:tabLst>
                    <a:tab pos="457200" algn="l"/>
                  </a:tabLst>
                </a:pP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Black edges lead to an ancestor in the DFS tree.</a:t>
                </a:r>
              </a:p>
              <a:p>
                <a:pPr marL="1371600" lvl="2" indent="-457200">
                  <a:spcBef>
                    <a:spcPts val="600"/>
                  </a:spcBef>
                  <a:spcAft>
                    <a:spcPts val="600"/>
                  </a:spcAft>
                  <a:buFont typeface="Arial" panose="020B0604020202020204" pitchFamily="34" charset="0"/>
                  <a:buChar char="•"/>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Self-loops,</a:t>
                </a:r>
                <a:r>
                  <a:rPr lang="en-US" sz="2400" dirty="0">
                    <a:latin typeface="Times New Roman" panose="02020603050405020304" pitchFamily="18" charset="0"/>
                    <a:ea typeface="SimSun" panose="02010600030101010101" pitchFamily="2" charset="-122"/>
                    <a:cs typeface="Times New Roman" panose="02020603050405020304" pitchFamily="18" charset="0"/>
                  </a:rPr>
                  <a:t> which may occur in directed graphs, are considered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to be back edges.</a:t>
                </a:r>
                <a:endParaRPr lang="en-US" sz="2400" dirty="0">
                  <a:solidFill>
                    <a:srgbClr val="0000FF"/>
                  </a:solidFill>
                  <a:effectLst/>
                  <a:latin typeface="Courier New" panose="02070309020205020404" pitchFamily="49" charset="0"/>
                  <a:ea typeface="SimSun" panose="02010600030101010101" pitchFamily="2" charset="-122"/>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588656" y="1153488"/>
                <a:ext cx="8552872" cy="5232202"/>
              </a:xfrm>
              <a:prstGeom prst="rect">
                <a:avLst/>
              </a:prstGeom>
              <a:blipFill>
                <a:blip r:embed="rId2"/>
                <a:stretch>
                  <a:fillRect l="-1283" b="-1281"/>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839112CB-F6B4-40B2-94DD-3BC386BA4A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02" y="144166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4A0E100-10EF-4A46-939C-8A66A8499348}"/>
              </a:ext>
            </a:extLst>
          </p:cNvPr>
          <p:cNvSpPr/>
          <p:nvPr/>
        </p:nvSpPr>
        <p:spPr>
          <a:xfrm>
            <a:off x="1533236" y="466810"/>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p:spTree>
    <p:extLst>
      <p:ext uri="{BB962C8B-B14F-4D97-AF65-F5344CB8AC3E}">
        <p14:creationId xmlns:p14="http://schemas.microsoft.com/office/powerpoint/2010/main" val="2567395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863773" y="1387843"/>
                <a:ext cx="8630710" cy="4909036"/>
              </a:xfrm>
              <a:prstGeom prst="rect">
                <a:avLst/>
              </a:prstGeom>
            </p:spPr>
            <p:txBody>
              <a:bodyPr wrap="square">
                <a:spAutoFit/>
              </a:bodyPr>
              <a:lstStyle/>
              <a:p>
                <a:pPr>
                  <a:lnSpc>
                    <a:spcPct val="150000"/>
                  </a:lnSpc>
                </a:pPr>
                <a:r>
                  <a:rPr lang="en-US" sz="2600" dirty="0">
                    <a:ea typeface="SimSun" panose="02010600030101010101" pitchFamily="2" charset="-122"/>
                  </a:rPr>
                  <a:t>Classification of edges </a:t>
                </a:r>
              </a:p>
              <a:p>
                <a:pPr>
                  <a:spcBef>
                    <a:spcPts val="600"/>
                  </a:spcBef>
                  <a:spcAft>
                    <a:spcPts val="1200"/>
                  </a:spcAft>
                </a:pPr>
                <a:r>
                  <a:rPr lang="en-US" sz="2400" dirty="0">
                    <a:latin typeface="Times New Roman" panose="02020603050405020304" pitchFamily="18" charset="0"/>
                    <a:ea typeface="SimSun" panose="02010600030101010101" pitchFamily="2" charset="-122"/>
                  </a:rPr>
                  <a:t>Define four edge types in the depth-first forest  G</a:t>
                </a:r>
                <a14:m>
                  <m:oMath xmlns:m="http://schemas.openxmlformats.org/officeDocument/2006/math">
                    <m:r>
                      <a:rPr lang="en-US" sz="2400" i="1" baseline="-25000"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produced by a depth-first search on input </a:t>
                </a:r>
                <a:r>
                  <a:rPr lang="en-US" sz="2400" dirty="0">
                    <a:solidFill>
                      <a:srgbClr val="FF0000"/>
                    </a:solidFill>
                    <a:latin typeface="Times New Roman" panose="02020603050405020304" pitchFamily="18" charset="0"/>
                    <a:ea typeface="SimSun" panose="02010600030101010101" pitchFamily="2" charset="-122"/>
                  </a:rPr>
                  <a:t>di</a:t>
                </a:r>
                <a:r>
                  <a:rPr lang="en-US" sz="2400" dirty="0">
                    <a:latin typeface="Times New Roman" panose="02020603050405020304" pitchFamily="18" charset="0"/>
                    <a:ea typeface="SimSun" panose="02010600030101010101" pitchFamily="2" charset="-122"/>
                  </a:rPr>
                  <a:t>graph  G = (V, E):</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marL="461963" marR="0" lvl="0" indent="-461963">
                  <a:spcBef>
                    <a:spcPts val="600"/>
                  </a:spcBef>
                  <a:spcAft>
                    <a:spcPts val="600"/>
                  </a:spcAft>
                  <a:buAutoNum type="arabicPeriod" startAt="3"/>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Forward edges </a:t>
                </a:r>
                <a:r>
                  <a:rPr lang="en-US" sz="2400" dirty="0">
                    <a:latin typeface="Times New Roman" panose="02020603050405020304" pitchFamily="18" charset="0"/>
                    <a:ea typeface="SimSun" panose="02010600030101010101" pitchFamily="2" charset="-122"/>
                    <a:cs typeface="Times New Roman" panose="02020603050405020304" pitchFamily="18" charset="0"/>
                  </a:rPr>
                  <a:t>are those </a:t>
                </a:r>
                <a:r>
                  <a:rPr lang="en-US" sz="2400" i="1" dirty="0">
                    <a:latin typeface="Times New Roman" panose="02020603050405020304" pitchFamily="18" charset="0"/>
                    <a:ea typeface="SimSun" panose="02010600030101010101" pitchFamily="2" charset="-122"/>
                    <a:cs typeface="Times New Roman" panose="02020603050405020304" pitchFamily="18" charset="0"/>
                  </a:rPr>
                  <a:t>non-tree</a:t>
                </a:r>
                <a:r>
                  <a:rPr lang="en-US" sz="2400" dirty="0">
                    <a:latin typeface="Times New Roman" panose="02020603050405020304" pitchFamily="18" charset="0"/>
                    <a:ea typeface="SimSun" panose="02010600030101010101" pitchFamily="2" charset="-122"/>
                    <a:cs typeface="Times New Roman" panose="02020603050405020304" pitchFamily="18" charset="0"/>
                  </a:rPr>
                  <a:t> edges (u, v),  </a:t>
                </a:r>
              </a:p>
              <a:p>
                <a:pPr marL="919163" lvl="1" indent="-461963">
                  <a:spcBef>
                    <a:spcPts val="600"/>
                  </a:spcBef>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connecting a vertex u to a descendant v in a depth-first tree</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 </a:t>
                </a:r>
              </a:p>
              <a:p>
                <a:pPr marL="461963" marR="0" lvl="0" indent="-461963">
                  <a:spcBef>
                    <a:spcPts val="600"/>
                  </a:spcBef>
                  <a:spcAft>
                    <a:spcPts val="600"/>
                  </a:spcAft>
                  <a:buAutoNum type="arabicPeriod" startAt="4"/>
                  <a:tabLst>
                    <a:tab pos="457200" algn="l"/>
                  </a:tabLs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Cross edges</a:t>
                </a:r>
                <a:r>
                  <a:rPr lang="en-US" sz="2400" dirty="0">
                    <a:latin typeface="Times New Roman" panose="02020603050405020304" pitchFamily="18" charset="0"/>
                    <a:ea typeface="SimSun" panose="02010600030101010101" pitchFamily="2" charset="-122"/>
                    <a:cs typeface="Times New Roman" panose="02020603050405020304" pitchFamily="18" charset="0"/>
                  </a:rPr>
                  <a:t> are all other edges, </a:t>
                </a:r>
              </a:p>
              <a:p>
                <a:pPr marL="919163" lvl="1" indent="-461963">
                  <a:spcBef>
                    <a:spcPts val="600"/>
                  </a:spcBef>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connecting between vertices in the same depth-first tree, </a:t>
                </a:r>
                <a:r>
                  <a:rPr lang="en-US" sz="2400" i="1" dirty="0">
                    <a:latin typeface="Times New Roman" panose="02020603050405020304" pitchFamily="18" charset="0"/>
                    <a:ea typeface="SimSun" panose="02010600030101010101" pitchFamily="2" charset="-122"/>
                    <a:cs typeface="Times New Roman" panose="02020603050405020304" pitchFamily="18" charset="0"/>
                  </a:rPr>
                  <a:t>as long as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one vertex is not an ancestor of the other</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or, connecting between vertices in different depth-first trees </a:t>
                </a: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(only among siblings)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863773" y="1387843"/>
                <a:ext cx="8630710" cy="4909036"/>
              </a:xfrm>
              <a:prstGeom prst="rect">
                <a:avLst/>
              </a:prstGeom>
              <a:blipFill>
                <a:blip r:embed="rId2"/>
                <a:stretch>
                  <a:fillRect l="-1271" b="-2609"/>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8336BC3D-BB46-4876-8492-58275BAA0916}"/>
              </a:ext>
            </a:extLst>
          </p:cNvPr>
          <p:cNvSpPr/>
          <p:nvPr/>
        </p:nvSpPr>
        <p:spPr>
          <a:xfrm flipH="1">
            <a:off x="844546" y="1759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51875CC-956E-472C-8E4C-DA8DF6135A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113" y="1699439"/>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D667848-D684-413B-ACD7-75F5BB791359}"/>
              </a:ext>
            </a:extLst>
          </p:cNvPr>
          <p:cNvSpPr/>
          <p:nvPr/>
        </p:nvSpPr>
        <p:spPr>
          <a:xfrm>
            <a:off x="1681018" y="457573"/>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p:spTree>
    <p:extLst>
      <p:ext uri="{BB962C8B-B14F-4D97-AF65-F5344CB8AC3E}">
        <p14:creationId xmlns:p14="http://schemas.microsoft.com/office/powerpoint/2010/main" val="12090532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424"/>
          <p:cNvSpPr>
            <a:spLocks noChangeArrowheads="1"/>
          </p:cNvSpPr>
          <p:nvPr/>
        </p:nvSpPr>
        <p:spPr bwMode="auto">
          <a:xfrm>
            <a:off x="4564548" y="1977277"/>
            <a:ext cx="525462" cy="479425"/>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Courier New" panose="02070309020205020404" pitchFamily="49" charset="0"/>
                <a:ea typeface="SimSun" panose="02010600030101010101" pitchFamily="2" charset="-122"/>
                <a:cs typeface="Courier New" panose="02070309020205020404" pitchFamily="49"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 name="Oval 1425"/>
          <p:cNvSpPr>
            <a:spLocks noChangeArrowheads="1"/>
          </p:cNvSpPr>
          <p:nvPr/>
        </p:nvSpPr>
        <p:spPr bwMode="auto">
          <a:xfrm>
            <a:off x="4595696" y="3681776"/>
            <a:ext cx="525463" cy="479425"/>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a:ln>
                <a:noFill/>
              </a:ln>
              <a:solidFill>
                <a:schemeClr val="tx1"/>
              </a:solidFill>
              <a:effectLst/>
              <a:latin typeface="Arial" panose="020B0604020202020204" pitchFamily="34" charset="0"/>
            </a:endParaRPr>
          </a:p>
        </p:txBody>
      </p:sp>
      <p:sp>
        <p:nvSpPr>
          <p:cNvPr id="4" name="Oval 1426"/>
          <p:cNvSpPr>
            <a:spLocks noChangeArrowheads="1"/>
          </p:cNvSpPr>
          <p:nvPr/>
        </p:nvSpPr>
        <p:spPr bwMode="auto">
          <a:xfrm>
            <a:off x="3239804" y="5264504"/>
            <a:ext cx="525463" cy="479425"/>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a:ln>
                <a:noFill/>
              </a:ln>
              <a:solidFill>
                <a:schemeClr val="tx1"/>
              </a:solidFill>
              <a:effectLst/>
              <a:latin typeface="Arial" panose="020B0604020202020204" pitchFamily="34" charset="0"/>
            </a:endParaRPr>
          </a:p>
        </p:txBody>
      </p:sp>
      <p:sp>
        <p:nvSpPr>
          <p:cNvPr id="5" name="Oval 1427"/>
          <p:cNvSpPr>
            <a:spLocks noChangeArrowheads="1"/>
          </p:cNvSpPr>
          <p:nvPr/>
        </p:nvSpPr>
        <p:spPr bwMode="auto">
          <a:xfrm>
            <a:off x="6156441" y="5201132"/>
            <a:ext cx="525463" cy="479425"/>
          </a:xfrm>
          <a:prstGeom prst="ellipse">
            <a:avLst/>
          </a:prstGeom>
          <a:solidFill>
            <a:srgbClr val="FFFFFF"/>
          </a:solidFill>
          <a:ln w="1905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
            </a:r>
            <a:endParaRPr kumimoji="0" lang="en-US" altLang="zh-CN" sz="2400" b="0" i="0" u="none" strike="noStrike" cap="none" normalizeH="0" baseline="0">
              <a:ln>
                <a:noFill/>
              </a:ln>
              <a:solidFill>
                <a:schemeClr val="tx1"/>
              </a:solidFill>
              <a:effectLst/>
              <a:latin typeface="Arial" panose="020B0604020202020204" pitchFamily="34" charset="0"/>
            </a:endParaRPr>
          </a:p>
        </p:txBody>
      </p:sp>
      <p:cxnSp>
        <p:nvCxnSpPr>
          <p:cNvPr id="6" name="Straight Arrow Connector 5"/>
          <p:cNvCxnSpPr/>
          <p:nvPr/>
        </p:nvCxnSpPr>
        <p:spPr>
          <a:xfrm>
            <a:off x="4835216" y="2456702"/>
            <a:ext cx="0" cy="12344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510842" y="4146437"/>
            <a:ext cx="1257300" cy="1143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a:endCxn id="4" idx="6"/>
          </p:cNvCxnSpPr>
          <p:nvPr/>
        </p:nvCxnSpPr>
        <p:spPr>
          <a:xfrm flipH="1">
            <a:off x="3765267" y="5440845"/>
            <a:ext cx="2391174" cy="63372"/>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cxnSpLocks/>
            <a:stCxn id="3" idx="4"/>
          </p:cNvCxnSpPr>
          <p:nvPr/>
        </p:nvCxnSpPr>
        <p:spPr>
          <a:xfrm>
            <a:off x="4858428" y="4161201"/>
            <a:ext cx="1385934" cy="1112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49040" y="2411677"/>
            <a:ext cx="1363980" cy="278892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516772" y="2403997"/>
            <a:ext cx="1211580" cy="280416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 Box 1434"/>
          <p:cNvSpPr txBox="1">
            <a:spLocks noChangeArrowheads="1"/>
          </p:cNvSpPr>
          <p:nvPr/>
        </p:nvSpPr>
        <p:spPr bwMode="auto">
          <a:xfrm>
            <a:off x="4420085" y="5603126"/>
            <a:ext cx="1223333" cy="365125"/>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Cross</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 name="Text Box 1435"/>
          <p:cNvSpPr txBox="1">
            <a:spLocks noChangeArrowheads="1"/>
          </p:cNvSpPr>
          <p:nvPr/>
        </p:nvSpPr>
        <p:spPr bwMode="auto">
          <a:xfrm rot="3824822">
            <a:off x="5283106" y="3552867"/>
            <a:ext cx="1431241" cy="365125"/>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Forward</a:t>
            </a:r>
            <a:endParaRPr kumimoji="0" lang="en-US" altLang="zh-CN" sz="2400" b="0" i="0" u="none" strike="noStrike" cap="none" normalizeH="0" baseline="0" dirty="0">
              <a:ln>
                <a:noFill/>
              </a:ln>
              <a:solidFill>
                <a:schemeClr val="tx1"/>
              </a:solidFill>
              <a:effectLst/>
            </a:endParaRPr>
          </a:p>
        </p:txBody>
      </p:sp>
      <p:sp>
        <p:nvSpPr>
          <p:cNvPr id="14" name="Text Box 1437"/>
          <p:cNvSpPr txBox="1">
            <a:spLocks noChangeArrowheads="1"/>
          </p:cNvSpPr>
          <p:nvPr/>
        </p:nvSpPr>
        <p:spPr bwMode="auto">
          <a:xfrm rot="-2487573">
            <a:off x="4036666" y="4553994"/>
            <a:ext cx="787265" cy="309302"/>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Tree</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5" name="Text Box 1438"/>
          <p:cNvSpPr txBox="1">
            <a:spLocks noChangeArrowheads="1"/>
          </p:cNvSpPr>
          <p:nvPr/>
        </p:nvSpPr>
        <p:spPr bwMode="auto">
          <a:xfrm rot="-3992424">
            <a:off x="3266061" y="3190565"/>
            <a:ext cx="1314318" cy="373062"/>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Back</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6" name="Text Box 1440"/>
          <p:cNvSpPr txBox="1">
            <a:spLocks noChangeArrowheads="1"/>
          </p:cNvSpPr>
          <p:nvPr/>
        </p:nvSpPr>
        <p:spPr bwMode="auto">
          <a:xfrm>
            <a:off x="7403303" y="1612470"/>
            <a:ext cx="3984598" cy="4245918"/>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u.d</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u.f</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ordering for 	Edge</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An edge (u, v)	 	Type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Tree/Forward</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   v        </a:t>
            </a: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Back</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   u       </a:t>
            </a: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Cross</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     </a:t>
            </a: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u     </a:t>
            </a: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2232510" y="1393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26"/>
          <p:cNvSpPr>
            <a:spLocks noChangeArrowheads="1"/>
          </p:cNvSpPr>
          <p:nvPr/>
        </p:nvSpPr>
        <p:spPr bwMode="auto">
          <a:xfrm>
            <a:off x="2232510" y="18502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hought Bubble: Cloud 19">
            <a:extLst>
              <a:ext uri="{FF2B5EF4-FFF2-40B4-BE49-F238E27FC236}">
                <a16:creationId xmlns:a16="http://schemas.microsoft.com/office/drawing/2014/main" id="{DB04ED89-D147-44DE-AE13-CD33699D5C3B}"/>
              </a:ext>
            </a:extLst>
          </p:cNvPr>
          <p:cNvSpPr/>
          <p:nvPr/>
        </p:nvSpPr>
        <p:spPr>
          <a:xfrm flipH="1">
            <a:off x="975053" y="2775607"/>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21" name="Picture 20" descr="Image result for smiley face images">
            <a:extLst>
              <a:ext uri="{FF2B5EF4-FFF2-40B4-BE49-F238E27FC236}">
                <a16:creationId xmlns:a16="http://schemas.microsoft.com/office/drawing/2014/main" id="{6C63CA38-57EA-49CB-8774-D7270B1243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B61858BB-A621-4E84-A578-BED52E44E41B}"/>
              </a:ext>
            </a:extLst>
          </p:cNvPr>
          <p:cNvSpPr/>
          <p:nvPr/>
        </p:nvSpPr>
        <p:spPr>
          <a:xfrm>
            <a:off x="1428475" y="183187"/>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p:sp>
        <p:nvSpPr>
          <p:cNvPr id="23" name="Rectangle 22">
            <a:extLst>
              <a:ext uri="{FF2B5EF4-FFF2-40B4-BE49-F238E27FC236}">
                <a16:creationId xmlns:a16="http://schemas.microsoft.com/office/drawing/2014/main" id="{69308339-8860-46D1-8C1E-04AFEF8F7FF7}"/>
              </a:ext>
            </a:extLst>
          </p:cNvPr>
          <p:cNvSpPr/>
          <p:nvPr/>
        </p:nvSpPr>
        <p:spPr>
          <a:xfrm>
            <a:off x="1649508" y="1029603"/>
            <a:ext cx="3440502" cy="630429"/>
          </a:xfrm>
          <a:prstGeom prst="rect">
            <a:avLst/>
          </a:prstGeom>
        </p:spPr>
        <p:txBody>
          <a:bodyPr wrap="square">
            <a:spAutoFit/>
          </a:bodyPr>
          <a:lstStyle/>
          <a:p>
            <a:pPr>
              <a:lnSpc>
                <a:spcPct val="150000"/>
              </a:lnSpc>
            </a:pPr>
            <a:r>
              <a:rPr lang="en-US" sz="2600" dirty="0">
                <a:ea typeface="SimSun" panose="02010600030101010101" pitchFamily="2" charset="-122"/>
              </a:rPr>
              <a:t>Classification of edges </a:t>
            </a:r>
          </a:p>
        </p:txBody>
      </p:sp>
    </p:spTree>
    <p:extLst>
      <p:ext uri="{BB962C8B-B14F-4D97-AF65-F5344CB8AC3E}">
        <p14:creationId xmlns:p14="http://schemas.microsoft.com/office/powerpoint/2010/main" val="28796469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743056" y="1494870"/>
                <a:ext cx="9125147" cy="4924425"/>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rPr>
                  <a:t>The following pseudocode is the basic DFS algorithm. </a:t>
                </a:r>
              </a:p>
              <a:p>
                <a:pPr>
                  <a:spcAft>
                    <a:spcPts val="1200"/>
                  </a:spcAft>
                </a:pPr>
                <a:r>
                  <a:rPr lang="en-US" sz="2400" dirty="0">
                    <a:latin typeface="Times New Roman" panose="02020603050405020304" pitchFamily="18" charset="0"/>
                    <a:ea typeface="SimSun" panose="02010600030101010101" pitchFamily="2" charset="-122"/>
                  </a:rPr>
                  <a:t>The input graph G = (V, E) may be undirected or directed graph. The global variable </a:t>
                </a:r>
                <a:r>
                  <a:rPr lang="en-US" sz="2400" i="1" dirty="0">
                    <a:solidFill>
                      <a:srgbClr val="0033CC"/>
                    </a:solidFill>
                    <a:latin typeface="Times New Roman" panose="02020603050405020304" pitchFamily="18" charset="0"/>
                    <a:ea typeface="SimSun" panose="02010600030101010101" pitchFamily="2" charset="-122"/>
                  </a:rPr>
                  <a:t>time</a:t>
                </a:r>
                <a:r>
                  <a:rPr lang="en-US" sz="2400" dirty="0">
                    <a:latin typeface="Times New Roman" panose="02020603050405020304" pitchFamily="18" charset="0"/>
                    <a:ea typeface="SimSun" panose="02010600030101010101" pitchFamily="2" charset="-122"/>
                  </a:rPr>
                  <a:t> is used for timestamping.</a:t>
                </a:r>
              </a:p>
              <a:p>
                <a:pPr>
                  <a:spcAft>
                    <a:spcPts val="600"/>
                  </a:spcAft>
                </a:pPr>
                <a:r>
                  <a:rPr lang="en-US" sz="2400" spc="-100" dirty="0">
                    <a:latin typeface="Consolas" panose="020B0609020204030204" pitchFamily="49" charset="0"/>
                    <a:ea typeface="SimSun" panose="02010600030101010101" pitchFamily="2" charset="-122"/>
                  </a:rPr>
                  <a:t>Algorithm DFS(G)</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for (each vertex u </a:t>
                </a:r>
                <a14:m>
                  <m:oMath xmlns:m="http://schemas.openxmlformats.org/officeDocument/2006/math">
                    <m:r>
                      <a:rPr lang="en-US" sz="2400" i="1" spc="-100" dirty="0" smtClean="0">
                        <a:latin typeface="Cambria Math" panose="02040503050406030204" pitchFamily="18" charset="0"/>
                        <a:ea typeface="Cambria Math" panose="02040503050406030204" pitchFamily="18" charset="0"/>
                      </a:rPr>
                      <m:t>∈</m:t>
                    </m:r>
                  </m:oMath>
                </a14:m>
                <a:r>
                  <a:rPr lang="en-US" sz="2400" spc="-100" dirty="0">
                    <a:latin typeface="Consolas" panose="020B0609020204030204" pitchFamily="49" charset="0"/>
                    <a:ea typeface="SimSun" panose="02010600030101010101" pitchFamily="2" charset="-122"/>
                  </a:rPr>
                  <a:t> V) do {</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   color[u] = WHITE;</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   </a:t>
                </a:r>
                <a14:m>
                  <m:oMath xmlns:m="http://schemas.openxmlformats.org/officeDocument/2006/math">
                    <m:r>
                      <a:rPr lang="en-US" sz="2400" i="1" spc="-100" smtClean="0">
                        <a:latin typeface="Cambria Math" panose="02040503050406030204" pitchFamily="18" charset="0"/>
                        <a:ea typeface="Cambria Math" panose="02040503050406030204" pitchFamily="18" charset="0"/>
                      </a:rPr>
                      <m:t>𝜋</m:t>
                    </m:r>
                  </m:oMath>
                </a14:m>
                <a:r>
                  <a:rPr lang="en-US" sz="2400" spc="-100" dirty="0">
                    <a:latin typeface="Consolas" panose="020B0609020204030204" pitchFamily="49" charset="0"/>
                    <a:ea typeface="SimSun" panose="02010600030101010101" pitchFamily="2" charset="-122"/>
                  </a:rPr>
                  <a:t>[</a:t>
                </a:r>
                <a:r>
                  <a:rPr lang="en-US" sz="2400" spc="-100" dirty="0" err="1">
                    <a:latin typeface="Consolas" panose="020B0609020204030204" pitchFamily="49" charset="0"/>
                    <a:ea typeface="SimSun" panose="02010600030101010101" pitchFamily="2" charset="-122"/>
                  </a:rPr>
                  <a:t>i</a:t>
                </a:r>
                <a:r>
                  <a:rPr lang="en-US" sz="2400" spc="-100" dirty="0">
                    <a:latin typeface="Consolas" panose="020B0609020204030204" pitchFamily="49" charset="0"/>
                    <a:ea typeface="SimSun" panose="02010600030101010101" pitchFamily="2" charset="-122"/>
                  </a:rPr>
                  <a:t>] = NIL; }</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time = 0;</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for (each vertex u </a:t>
                </a:r>
                <a14:m>
                  <m:oMath xmlns:m="http://schemas.openxmlformats.org/officeDocument/2006/math">
                    <m:r>
                      <a:rPr lang="en-US" sz="2400" i="1" spc="-100" dirty="0">
                        <a:latin typeface="Cambria Math" panose="02040503050406030204" pitchFamily="18" charset="0"/>
                        <a:ea typeface="Cambria Math" panose="02040503050406030204" pitchFamily="18" charset="0"/>
                      </a:rPr>
                      <m:t>∈</m:t>
                    </m:r>
                  </m:oMath>
                </a14:m>
                <a:r>
                  <a:rPr lang="en-US" sz="2400" spc="-100" dirty="0">
                    <a:latin typeface="Consolas" panose="020B0609020204030204" pitchFamily="49" charset="0"/>
                    <a:ea typeface="SimSun" panose="02010600030101010101" pitchFamily="2" charset="-122"/>
                  </a:rPr>
                  <a:t> V) do {</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   if (color[u] == WHITE)</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       DFS-VISIT(G, u);}</a:t>
                </a:r>
              </a:p>
            </p:txBody>
          </p:sp>
        </mc:Choice>
        <mc:Fallback>
          <p:sp>
            <p:nvSpPr>
              <p:cNvPr id="2" name="Rectangle 1"/>
              <p:cNvSpPr>
                <a:spLocks noRot="1" noChangeAspect="1" noMove="1" noResize="1" noEditPoints="1" noAdjustHandles="1" noChangeArrowheads="1" noChangeShapeType="1" noTextEdit="1"/>
              </p:cNvSpPr>
              <p:nvPr/>
            </p:nvSpPr>
            <p:spPr>
              <a:xfrm>
                <a:off x="1743056" y="1494870"/>
                <a:ext cx="9125147" cy="4924425"/>
              </a:xfrm>
              <a:prstGeom prst="rect">
                <a:avLst/>
              </a:prstGeom>
              <a:blipFill>
                <a:blip r:embed="rId2"/>
                <a:stretch>
                  <a:fillRect l="-1069" t="-990" b="-1856"/>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9CDADE6-18AC-4E83-8DE9-61F93A97D3AA}"/>
              </a:ext>
            </a:extLst>
          </p:cNvPr>
          <p:cNvSpPr/>
          <p:nvPr/>
        </p:nvSpPr>
        <p:spPr>
          <a:xfrm>
            <a:off x="1465420" y="377150"/>
            <a:ext cx="8661074"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undirected or directed graphs</a:t>
            </a:r>
          </a:p>
        </p:txBody>
      </p:sp>
    </p:spTree>
    <p:extLst>
      <p:ext uri="{BB962C8B-B14F-4D97-AF65-F5344CB8AC3E}">
        <p14:creationId xmlns:p14="http://schemas.microsoft.com/office/powerpoint/2010/main" val="13176184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684689" y="1387866"/>
                <a:ext cx="9125147" cy="4924425"/>
              </a:xfrm>
              <a:prstGeom prst="rect">
                <a:avLst/>
              </a:prstGeom>
            </p:spPr>
            <p:txBody>
              <a:bodyPr wrap="square">
                <a:spAutoFit/>
              </a:bodyPr>
              <a:lstStyle/>
              <a:p>
                <a:pPr>
                  <a:spcAft>
                    <a:spcPts val="600"/>
                  </a:spcAft>
                </a:pPr>
                <a:r>
                  <a:rPr lang="en-US" sz="2400" spc="-100" dirty="0">
                    <a:latin typeface="Consolas" panose="020B0609020204030204" pitchFamily="49" charset="0"/>
                    <a:ea typeface="SimSun" panose="02010600030101010101" pitchFamily="2" charset="-122"/>
                  </a:rPr>
                  <a:t>Algorithm DFS-VISIT(G, u) </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time = time + 1;  </a:t>
                </a:r>
                <a:r>
                  <a:rPr lang="en-US" sz="2400" spc="-100" dirty="0">
                    <a:latin typeface="Times New Roman" panose="02020603050405020304" pitchFamily="18" charset="0"/>
                    <a:ea typeface="SimSun" panose="02010600030101010101" pitchFamily="2" charset="-122"/>
                    <a:cs typeface="Times New Roman" panose="02020603050405020304" pitchFamily="18" charset="0"/>
                  </a:rPr>
                  <a:t>//white vertex u has just been discovered</a:t>
                </a:r>
                <a:endParaRPr lang="en-US" sz="2400" spc="-100" dirty="0">
                  <a:latin typeface="Consolas" panose="020B0609020204030204" pitchFamily="49" charset="0"/>
                  <a:ea typeface="SimSun" panose="02010600030101010101" pitchFamily="2" charset="-122"/>
                </a:endParaRP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d[u] = time;</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color[u] = GRAY;</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for (each v </a:t>
                </a:r>
                <a14:m>
                  <m:oMath xmlns:m="http://schemas.openxmlformats.org/officeDocument/2006/math">
                    <m:r>
                      <a:rPr lang="en-US" sz="2400" i="1" spc="-100" dirty="0" smtClean="0">
                        <a:latin typeface="Cambria Math" panose="02040503050406030204" pitchFamily="18" charset="0"/>
                        <a:ea typeface="Cambria Math" panose="02040503050406030204" pitchFamily="18" charset="0"/>
                      </a:rPr>
                      <m:t>∈</m:t>
                    </m:r>
                  </m:oMath>
                </a14:m>
                <a:r>
                  <a:rPr lang="en-US" sz="2400" spc="-100" dirty="0">
                    <a:latin typeface="Consolas" panose="020B0609020204030204" pitchFamily="49" charset="0"/>
                    <a:ea typeface="SimSun" panose="02010600030101010101" pitchFamily="2" charset="-122"/>
                  </a:rPr>
                  <a:t> Adj[u] of G) do {  </a:t>
                </a:r>
                <a:r>
                  <a:rPr lang="en-US" sz="2400" spc="-100" dirty="0">
                    <a:latin typeface="Times New Roman" panose="02020603050405020304" pitchFamily="18" charset="0"/>
                    <a:ea typeface="SimSun" panose="02010600030101010101" pitchFamily="2" charset="-122"/>
                    <a:cs typeface="Times New Roman" panose="02020603050405020304" pitchFamily="18" charset="0"/>
                  </a:rPr>
                  <a:t>//explore edge (u, v)</a:t>
                </a:r>
                <a:endParaRPr lang="en-US" sz="2400" spc="-100" dirty="0">
                  <a:latin typeface="Consolas" panose="020B0609020204030204" pitchFamily="49" charset="0"/>
                  <a:ea typeface="SimSun" panose="02010600030101010101" pitchFamily="2" charset="-122"/>
                </a:endParaRP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   if (color[v] = WHITE){</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   </a:t>
                </a:r>
                <a14:m>
                  <m:oMath xmlns:m="http://schemas.openxmlformats.org/officeDocument/2006/math">
                    <m:r>
                      <a:rPr lang="en-US" sz="2400" i="1" spc="-100" smtClean="0">
                        <a:latin typeface="Cambria Math" panose="02040503050406030204" pitchFamily="18" charset="0"/>
                        <a:ea typeface="Cambria Math" panose="02040503050406030204" pitchFamily="18" charset="0"/>
                      </a:rPr>
                      <m:t>𝜋</m:t>
                    </m:r>
                  </m:oMath>
                </a14:m>
                <a:r>
                  <a:rPr lang="en-US" sz="2400" spc="-100" dirty="0">
                    <a:latin typeface="Consolas" panose="020B0609020204030204" pitchFamily="49" charset="0"/>
                    <a:ea typeface="SimSun" panose="02010600030101010101" pitchFamily="2" charset="-122"/>
                  </a:rPr>
                  <a:t>[v] = u; </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   DFS-VISIT(G, v);}}</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color[u] = BLACK;  </a:t>
                </a:r>
                <a:r>
                  <a:rPr lang="en-US" sz="2400" spc="-100" dirty="0">
                    <a:latin typeface="Times New Roman" panose="02020603050405020304" pitchFamily="18" charset="0"/>
                    <a:ea typeface="SimSun" panose="02010600030101010101" pitchFamily="2" charset="-122"/>
                    <a:cs typeface="Times New Roman" panose="02020603050405020304" pitchFamily="18" charset="0"/>
                  </a:rPr>
                  <a:t>//blacken u; it is finished.</a:t>
                </a:r>
                <a:endParaRPr lang="en-US" sz="2400" spc="-100" dirty="0">
                  <a:latin typeface="Consolas" panose="020B0609020204030204" pitchFamily="49" charset="0"/>
                  <a:ea typeface="SimSun" panose="02010600030101010101" pitchFamily="2" charset="-122"/>
                </a:endParaRP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time = time + 1;</a:t>
                </a:r>
              </a:p>
              <a:p>
                <a:pPr marL="457200" indent="-457200">
                  <a:spcAft>
                    <a:spcPts val="600"/>
                  </a:spcAft>
                  <a:buFont typeface="+mj-lt"/>
                  <a:buAutoNum type="arabicPeriod"/>
                </a:pPr>
                <a:r>
                  <a:rPr lang="en-US" sz="2400" spc="-100" dirty="0">
                    <a:latin typeface="Consolas" panose="020B0609020204030204" pitchFamily="49" charset="0"/>
                    <a:ea typeface="SimSun" panose="02010600030101010101" pitchFamily="2" charset="-122"/>
                  </a:rPr>
                  <a:t>f[u] = time;</a:t>
                </a:r>
              </a:p>
            </p:txBody>
          </p:sp>
        </mc:Choice>
        <mc:Fallback>
          <p:sp>
            <p:nvSpPr>
              <p:cNvPr id="2" name="Rectangle 1"/>
              <p:cNvSpPr>
                <a:spLocks noRot="1" noChangeAspect="1" noMove="1" noResize="1" noEditPoints="1" noAdjustHandles="1" noChangeArrowheads="1" noChangeShapeType="1" noTextEdit="1"/>
              </p:cNvSpPr>
              <p:nvPr/>
            </p:nvSpPr>
            <p:spPr>
              <a:xfrm>
                <a:off x="1684689" y="1387866"/>
                <a:ext cx="9125147" cy="4924425"/>
              </a:xfrm>
              <a:prstGeom prst="rect">
                <a:avLst/>
              </a:prstGeom>
              <a:blipFill>
                <a:blip r:embed="rId2"/>
                <a:stretch>
                  <a:fillRect l="-1002" t="-991" b="-198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9CDADE6-18AC-4E83-8DE9-61F93A97D3AA}"/>
              </a:ext>
            </a:extLst>
          </p:cNvPr>
          <p:cNvSpPr/>
          <p:nvPr/>
        </p:nvSpPr>
        <p:spPr>
          <a:xfrm>
            <a:off x="1465420" y="377150"/>
            <a:ext cx="8661074"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undirected or directed graphs</a:t>
            </a:r>
          </a:p>
        </p:txBody>
      </p:sp>
    </p:spTree>
    <p:extLst>
      <p:ext uri="{BB962C8B-B14F-4D97-AF65-F5344CB8AC3E}">
        <p14:creationId xmlns:p14="http://schemas.microsoft.com/office/powerpoint/2010/main" val="5416783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3056" y="1494870"/>
            <a:ext cx="9125147" cy="4985980"/>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rPr>
              <a:t>Consider the following directed graph given in Figure 3.10. The adjacency list is as follows:</a:t>
            </a:r>
            <a:endParaRPr lang="en-US" sz="2400" dirty="0">
              <a:latin typeface="Courier New" panose="02070309020205020404" pitchFamily="49" charset="0"/>
              <a:ea typeface="SimSun" panose="02010600030101010101" pitchFamily="2" charset="-122"/>
            </a:endParaRPr>
          </a:p>
          <a:p>
            <a:pPr>
              <a:spcAft>
                <a:spcPts val="600"/>
              </a:spcAft>
            </a:pPr>
            <a:r>
              <a:rPr lang="en-US" sz="2400" dirty="0">
                <a:latin typeface="Times New Roman" panose="02020603050405020304" pitchFamily="18" charset="0"/>
                <a:ea typeface="SimSun" panose="02010600030101010101" pitchFamily="2" charset="-122"/>
              </a:rPr>
              <a:t>Figure 3.10  Properties of depth-first search.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result of a depth-first search of a directed graph. </a:t>
            </a:r>
          </a:p>
          <a:p>
            <a:pPr marL="1371600" lvl="2"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Vertices are time-stamped and edge types are indicated.  </a:t>
            </a:r>
          </a:p>
          <a:p>
            <a:pPr marL="1371600" lvl="2"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Non-tree edges are labeled B, C, or F according to whether they are back, cross, or forward edges. </a:t>
            </a:r>
          </a:p>
          <a:p>
            <a:pPr marL="1371600" lvl="2"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Timestamps within vertices indicate discovery time(visited)/finishing time(ended-visit).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graph of a part a redrawn with all tree and forward edges going down with a depth-first tree and all back edges going up from a descendant to an ancestor.</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6901F32A-402D-4E06-A8AE-7EC128AAEEA4}"/>
              </a:ext>
            </a:extLst>
          </p:cNvPr>
          <p:cNvSpPr/>
          <p:nvPr/>
        </p:nvSpPr>
        <p:spPr>
          <a:xfrm>
            <a:off x="426288" y="2495719"/>
            <a:ext cx="1111394" cy="369332"/>
          </a:xfrm>
          <a:prstGeom prst="rect">
            <a:avLst/>
          </a:prstGeom>
        </p:spPr>
        <p:txBody>
          <a:bodyPr wrap="none">
            <a:spAutoFit/>
          </a:bodyPr>
          <a:lstStyle/>
          <a:p>
            <a:r>
              <a:rPr lang="en-US" strike="sngStrike" dirty="0"/>
              <a:t>Figure 3.3</a:t>
            </a:r>
          </a:p>
        </p:txBody>
      </p:sp>
      <p:sp>
        <p:nvSpPr>
          <p:cNvPr id="5" name="Rectangle 4">
            <a:extLst>
              <a:ext uri="{FF2B5EF4-FFF2-40B4-BE49-F238E27FC236}">
                <a16:creationId xmlns:a16="http://schemas.microsoft.com/office/drawing/2014/main" id="{59CDADE6-18AC-4E83-8DE9-61F93A97D3AA}"/>
              </a:ext>
            </a:extLst>
          </p:cNvPr>
          <p:cNvSpPr/>
          <p:nvPr/>
        </p:nvSpPr>
        <p:spPr>
          <a:xfrm>
            <a:off x="1465420" y="377150"/>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p:spTree>
    <p:extLst>
      <p:ext uri="{BB962C8B-B14F-4D97-AF65-F5344CB8AC3E}">
        <p14:creationId xmlns:p14="http://schemas.microsoft.com/office/powerpoint/2010/main" val="143213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0092" y="929182"/>
            <a:ext cx="8916767" cy="5586145"/>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graph or digraph can be represented by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n = |V| vertices 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n</a:t>
            </a:r>
            <a:r>
              <a:rPr lang="en-US" sz="2400" dirty="0">
                <a:latin typeface="Times New Roman" panose="02020603050405020304" pitchFamily="18" charset="0"/>
                <a:ea typeface="SimSun" panose="02010600030101010101" pitchFamily="2" charset="-122"/>
                <a:cs typeface="Times New Roman" panose="02020603050405020304" pitchFamily="18" charset="0"/>
              </a:rPr>
              <a:t>, there is an n x n array whose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row</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j</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col</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baseline="30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entry </a:t>
            </a:r>
            <a:r>
              <a:rPr lang="en-US" sz="2400" dirty="0">
                <a:latin typeface="Times New Roman" panose="02020603050405020304" pitchFamily="18" charset="0"/>
                <a:ea typeface="SimSun" panose="02010600030101010101" pitchFamily="2" charset="-122"/>
                <a:cs typeface="Times New Roman" panose="02020603050405020304" pitchFamily="18" charset="0"/>
              </a:rPr>
              <a:t>is </a:t>
            </a:r>
          </a:p>
          <a:p>
            <a:pPr>
              <a:spcAft>
                <a:spcPts val="600"/>
              </a:spcAft>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1	if there is an edge from v</a:t>
            </a:r>
            <a:r>
              <a:rPr lang="en-US" sz="2400" baseline="-25000" dirty="0">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to </a:t>
            </a:r>
            <a:r>
              <a:rPr lang="en-US" sz="2400" dirty="0" err="1">
                <a:solidFill>
                  <a:srgbClr val="0000FF"/>
                </a:solidFill>
                <a:latin typeface="Times New Roman" panose="02020603050405020304" pitchFamily="18" charset="0"/>
                <a:cs typeface="Times New Roman" panose="02020603050405020304" pitchFamily="18" charset="0"/>
              </a:rPr>
              <a:t>v</a:t>
            </a:r>
            <a:r>
              <a:rPr lang="en-US" sz="2400" baseline="-25000" dirty="0" err="1">
                <a:solidFill>
                  <a:srgbClr val="0000FF"/>
                </a:solidFill>
                <a:latin typeface="Times New Roman" panose="02020603050405020304" pitchFamily="18" charset="0"/>
                <a:cs typeface="Times New Roman" panose="02020603050405020304" pitchFamily="18" charset="0"/>
              </a:rPr>
              <a:t>j</a:t>
            </a:r>
            <a:r>
              <a:rPr lang="en-US" sz="2400" dirty="0">
                <a:solidFill>
                  <a:srgbClr val="0000FF"/>
                </a:solidFill>
                <a:latin typeface="Times New Roman" panose="02020603050405020304" pitchFamily="18" charset="0"/>
                <a:cs typeface="Times New Roman" panose="02020603050405020304" pitchFamily="18" charset="0"/>
              </a:rPr>
              <a:t>,</a:t>
            </a:r>
          </a:p>
          <a:p>
            <a:pPr>
              <a:spcAft>
                <a:spcPts val="6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a</a:t>
            </a:r>
            <a:r>
              <a:rPr lang="en-US" sz="2400" baseline="-25000" dirty="0" err="1">
                <a:solidFill>
                  <a:srgbClr val="0000FF"/>
                </a:solidFill>
                <a:latin typeface="Times New Roman" panose="02020603050405020304" pitchFamily="18" charset="0"/>
                <a:cs typeface="Times New Roman" panose="02020603050405020304" pitchFamily="18" charset="0"/>
              </a:rPr>
              <a:t>ij</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600"/>
              </a:spcAft>
            </a:pPr>
            <a:r>
              <a:rPr lang="en-US" sz="2400" dirty="0">
                <a:solidFill>
                  <a:srgbClr val="0000FF"/>
                </a:solidFill>
                <a:latin typeface="Times New Roman" panose="02020603050405020304" pitchFamily="18" charset="0"/>
                <a:cs typeface="Times New Roman" panose="02020603050405020304" pitchFamily="18" charset="0"/>
              </a:rPr>
              <a:t>		 0	otherwise.</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adjacency matrix </a:t>
            </a:r>
            <a:r>
              <a:rPr lang="en-US" sz="2400" dirty="0">
                <a:latin typeface="Times New Roman" panose="02020603050405020304" pitchFamily="18" charset="0"/>
                <a:cs typeface="Times New Roman" panose="02020603050405020304" pitchFamily="18" charset="0"/>
              </a:rPr>
              <a:t>of a graph with  n  vertices is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an  n-by-n Boolean matrix </a:t>
            </a:r>
            <a:r>
              <a:rPr lang="en-US" sz="2400" dirty="0">
                <a:latin typeface="Times New Roman" panose="02020603050405020304" pitchFamily="18" charset="0"/>
                <a:cs typeface="Times New Roman" panose="02020603050405020304" pitchFamily="18" charset="0"/>
              </a:rPr>
              <a:t>with one row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row</a:t>
            </a:r>
            <a:r>
              <a:rPr lang="en-US" sz="2400"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one column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j</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col</a:t>
            </a:r>
            <a:r>
              <a:rPr lang="en-US" sz="2400"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each of the graph’s vertices.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1 is </a:t>
            </a:r>
            <a:r>
              <a:rPr lang="en-US" sz="2400" dirty="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row</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col</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entry </a:t>
            </a:r>
            <a:r>
              <a:rPr lang="en-US" sz="2400" dirty="0">
                <a:latin typeface="Times New Roman" panose="02020603050405020304" pitchFamily="18" charset="0"/>
                <a:cs typeface="Times New Roman" panose="02020603050405020304" pitchFamily="18" charset="0"/>
              </a:rPr>
              <a:t>if there is an edge from the vertex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to the vertex j, and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 is in </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row</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col</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entry </a:t>
            </a:r>
            <a:r>
              <a:rPr lang="en-US" sz="2400" dirty="0">
                <a:latin typeface="Times New Roman" panose="02020603050405020304" pitchFamily="18" charset="0"/>
                <a:cs typeface="Times New Roman" panose="02020603050405020304" pitchFamily="18" charset="0"/>
              </a:rPr>
              <a:t>if there is no such edge. </a:t>
            </a:r>
          </a:p>
        </p:txBody>
      </p:sp>
      <p:sp>
        <p:nvSpPr>
          <p:cNvPr id="3" name="Left Brace 2"/>
          <p:cNvSpPr/>
          <p:nvPr/>
        </p:nvSpPr>
        <p:spPr>
          <a:xfrm>
            <a:off x="3042621" y="2804210"/>
            <a:ext cx="190106" cy="100117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descr="Image result for smiley face images">
            <a:extLst>
              <a:ext uri="{FF2B5EF4-FFF2-40B4-BE49-F238E27FC236}">
                <a16:creationId xmlns:a16="http://schemas.microsoft.com/office/drawing/2014/main" id="{435FC5D6-8978-4E62-86E2-9EF2D28D72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987" y="3429000"/>
            <a:ext cx="586105" cy="450561"/>
          </a:xfrm>
          <a:prstGeom prst="rect">
            <a:avLst/>
          </a:prstGeom>
          <a:noFill/>
        </p:spPr>
      </p:pic>
      <p:sp>
        <p:nvSpPr>
          <p:cNvPr id="5" name="Rectangle 4">
            <a:extLst>
              <a:ext uri="{FF2B5EF4-FFF2-40B4-BE49-F238E27FC236}">
                <a16:creationId xmlns:a16="http://schemas.microsoft.com/office/drawing/2014/main" id="{0AB9C033-FE92-442B-B98B-8FCB28CD8D0E}"/>
              </a:ext>
            </a:extLst>
          </p:cNvPr>
          <p:cNvSpPr/>
          <p:nvPr/>
        </p:nvSpPr>
        <p:spPr>
          <a:xfrm>
            <a:off x="1240690" y="303754"/>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4079554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533158"/>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77354"/>
            <a:ext cx="708262" cy="177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67753"/>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95081"/>
            <a:ext cx="666847" cy="1111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906539"/>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905653"/>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909763"/>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2020184"/>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2024850"/>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915388"/>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77035"/>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919850"/>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2021549"/>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564012" y="1996569"/>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19147" y="1075414"/>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550885"/>
            <a:ext cx="1217329"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6535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606320"/>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61457"/>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655839"/>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63076"/>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653648"/>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76827" y="5656514"/>
            <a:ext cx="5307607"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2463548049"/>
                  </p:ext>
                </p:extLst>
              </p:nvPr>
            </p:nvGraphicFramePr>
            <p:xfrm>
              <a:off x="8551652" y="276650"/>
              <a:ext cx="2521200" cy="3535680"/>
            </p:xfrm>
            <a:graphic>
              <a:graphicData uri="http://schemas.openxmlformats.org/drawingml/2006/table">
                <a:tbl>
                  <a:tblPr firstRow="1" bandRow="1">
                    <a:tableStyleId>{5C22544A-7EE6-4342-B048-85BDC9FD1C3A}</a:tableStyleId>
                  </a:tblPr>
                  <a:tblGrid>
                    <a:gridCol w="504240">
                      <a:extLst>
                        <a:ext uri="{9D8B030D-6E8A-4147-A177-3AD203B41FA5}">
                          <a16:colId xmlns:a16="http://schemas.microsoft.com/office/drawing/2014/main" val="2701614049"/>
                        </a:ext>
                      </a:extLst>
                    </a:gridCol>
                    <a:gridCol w="504240">
                      <a:extLst>
                        <a:ext uri="{9D8B030D-6E8A-4147-A177-3AD203B41FA5}">
                          <a16:colId xmlns:a16="http://schemas.microsoft.com/office/drawing/2014/main" val="3528408497"/>
                        </a:ext>
                      </a:extLst>
                    </a:gridCol>
                    <a:gridCol w="504240">
                      <a:extLst>
                        <a:ext uri="{9D8B030D-6E8A-4147-A177-3AD203B41FA5}">
                          <a16:colId xmlns:a16="http://schemas.microsoft.com/office/drawing/2014/main" val="3599987005"/>
                        </a:ext>
                      </a:extLst>
                    </a:gridCol>
                    <a:gridCol w="504240">
                      <a:extLst>
                        <a:ext uri="{9D8B030D-6E8A-4147-A177-3AD203B41FA5}">
                          <a16:colId xmlns:a16="http://schemas.microsoft.com/office/drawing/2014/main" val="2146963852"/>
                        </a:ext>
                      </a:extLst>
                    </a:gridCol>
                    <a:gridCol w="504240">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y0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z0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2463548049"/>
                  </p:ext>
                </p:extLst>
              </p:nvPr>
            </p:nvGraphicFramePr>
            <p:xfrm>
              <a:off x="8551652" y="276650"/>
              <a:ext cx="2521200" cy="3535680"/>
            </p:xfrm>
            <a:graphic>
              <a:graphicData uri="http://schemas.openxmlformats.org/drawingml/2006/table">
                <a:tbl>
                  <a:tblPr firstRow="1" bandRow="1">
                    <a:tableStyleId>{5C22544A-7EE6-4342-B048-85BDC9FD1C3A}</a:tableStyleId>
                  </a:tblPr>
                  <a:tblGrid>
                    <a:gridCol w="504240">
                      <a:extLst>
                        <a:ext uri="{9D8B030D-6E8A-4147-A177-3AD203B41FA5}">
                          <a16:colId xmlns:a16="http://schemas.microsoft.com/office/drawing/2014/main" val="2701614049"/>
                        </a:ext>
                      </a:extLst>
                    </a:gridCol>
                    <a:gridCol w="504240">
                      <a:extLst>
                        <a:ext uri="{9D8B030D-6E8A-4147-A177-3AD203B41FA5}">
                          <a16:colId xmlns:a16="http://schemas.microsoft.com/office/drawing/2014/main" val="3528408497"/>
                        </a:ext>
                      </a:extLst>
                    </a:gridCol>
                    <a:gridCol w="504240">
                      <a:extLst>
                        <a:ext uri="{9D8B030D-6E8A-4147-A177-3AD203B41FA5}">
                          <a16:colId xmlns:a16="http://schemas.microsoft.com/office/drawing/2014/main" val="3599987005"/>
                        </a:ext>
                      </a:extLst>
                    </a:gridCol>
                    <a:gridCol w="504240">
                      <a:extLst>
                        <a:ext uri="{9D8B030D-6E8A-4147-A177-3AD203B41FA5}">
                          <a16:colId xmlns:a16="http://schemas.microsoft.com/office/drawing/2014/main" val="2146963852"/>
                        </a:ext>
                      </a:extLst>
                    </a:gridCol>
                    <a:gridCol w="504240">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endParaRPr lang="en-US"/>
                        </a:p>
                      </a:txBody>
                      <a:tcPr>
                        <a:blipFill>
                          <a:blip r:embed="rId3"/>
                          <a:stretch>
                            <a:fillRect l="-101205" t="-100000" r="-304819" b="-7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1205" t="-100000" r="-104819" b="-7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01205" t="-200000" r="-3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1205"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1205"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1205" t="-393939" r="-3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1205"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endParaRPr lang="en-US"/>
                        </a:p>
                      </a:txBody>
                      <a:tcPr>
                        <a:blipFill>
                          <a:blip r:embed="rId3"/>
                          <a:stretch>
                            <a:fillRect l="-101205" t="-501538" r="-304819" b="-3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solidFill>
                          <a:schemeClr val="bg1"/>
                        </a:solidFill>
                      </a:tcPr>
                    </a:tc>
                    <a:tc>
                      <a:txBody>
                        <a:bodyPr/>
                        <a:lstStyle/>
                        <a:p>
                          <a:endParaRPr lang="en-US"/>
                        </a:p>
                      </a:txBody>
                      <a:tcPr>
                        <a:blipFill>
                          <a:blip r:embed="rId3"/>
                          <a:stretch>
                            <a:fillRect l="-101205" t="-601538" r="-304819" b="-2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y0</a:t>
                          </a:r>
                        </a:p>
                      </a:txBody>
                      <a:tcPr>
                        <a:solidFill>
                          <a:schemeClr val="bg1"/>
                        </a:solidFill>
                      </a:tcPr>
                    </a:tc>
                    <a:tc>
                      <a:txBody>
                        <a:bodyPr/>
                        <a:lstStyle/>
                        <a:p>
                          <a:endParaRPr lang="en-US"/>
                        </a:p>
                      </a:txBody>
                      <a:tcPr>
                        <a:blipFill>
                          <a:blip r:embed="rId3"/>
                          <a:stretch>
                            <a:fillRect l="-101205" t="-701538" r="-304819"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z0</a:t>
                          </a:r>
                        </a:p>
                      </a:txBody>
                      <a:tcPr>
                        <a:solidFill>
                          <a:schemeClr val="bg1"/>
                        </a:solidFill>
                      </a:tcPr>
                    </a:tc>
                    <a:tc>
                      <a:txBody>
                        <a:bodyPr/>
                        <a:lstStyle/>
                        <a:p>
                          <a:endParaRPr lang="en-US"/>
                        </a:p>
                      </a:txBody>
                      <a:tcPr>
                        <a:blipFill>
                          <a:blip r:embed="rId3"/>
                          <a:stretch>
                            <a:fillRect l="-101205" t="-801538" r="-304819"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1205" t="-801538" r="-104819"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2717882028"/>
              </p:ext>
            </p:extLst>
          </p:nvPr>
        </p:nvGraphicFramePr>
        <p:xfrm>
          <a:off x="8677072" y="4088663"/>
          <a:ext cx="790394" cy="2128912"/>
        </p:xfrm>
        <a:graphic>
          <a:graphicData uri="http://schemas.openxmlformats.org/drawingml/2006/table">
            <a:tbl>
              <a:tblPr firstRow="1" bandRow="1">
                <a:tableStyleId>{5C22544A-7EE6-4342-B048-85BDC9FD1C3A}</a:tableStyleId>
              </a:tblPr>
              <a:tblGrid>
                <a:gridCol w="582114">
                  <a:extLst>
                    <a:ext uri="{9D8B030D-6E8A-4147-A177-3AD203B41FA5}">
                      <a16:colId xmlns:a16="http://schemas.microsoft.com/office/drawing/2014/main" val="1212551254"/>
                    </a:ext>
                  </a:extLst>
                </a:gridCol>
                <a:gridCol w="208280">
                  <a:extLst>
                    <a:ext uri="{9D8B030D-6E8A-4147-A177-3AD203B41FA5}">
                      <a16:colId xmlns:a16="http://schemas.microsoft.com/office/drawing/2014/main" val="2391988590"/>
                    </a:ext>
                  </a:extLst>
                </a:gridCol>
              </a:tblGrid>
              <a:tr h="372208">
                <a:tc gridSpan="2">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730630" y="3600272"/>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0390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533158"/>
            <a:ext cx="1173307"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77354"/>
            <a:ext cx="708262" cy="177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67753"/>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95081"/>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906539"/>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905653"/>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909763"/>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2020184"/>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2024850"/>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915388"/>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77035"/>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919850"/>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2021549"/>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564012" y="1996569"/>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27164" y="1109847"/>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550885"/>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6535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606320"/>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61457"/>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655839"/>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63076"/>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653648"/>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656378818"/>
                  </p:ext>
                </p:extLst>
              </p:nvPr>
            </p:nvGraphicFramePr>
            <p:xfrm>
              <a:off x="8553740" y="370489"/>
              <a:ext cx="2512140" cy="3535680"/>
            </p:xfrm>
            <a:graphic>
              <a:graphicData uri="http://schemas.openxmlformats.org/drawingml/2006/table">
                <a:tbl>
                  <a:tblPr firstRow="1" bandRow="1">
                    <a:tableStyleId>{5C22544A-7EE6-4342-B048-85BDC9FD1C3A}</a:tableStyleId>
                  </a:tblPr>
                  <a:tblGrid>
                    <a:gridCol w="502428">
                      <a:extLst>
                        <a:ext uri="{9D8B030D-6E8A-4147-A177-3AD203B41FA5}">
                          <a16:colId xmlns:a16="http://schemas.microsoft.com/office/drawing/2014/main" val="2701614049"/>
                        </a:ext>
                      </a:extLst>
                    </a:gridCol>
                    <a:gridCol w="502428">
                      <a:extLst>
                        <a:ext uri="{9D8B030D-6E8A-4147-A177-3AD203B41FA5}">
                          <a16:colId xmlns:a16="http://schemas.microsoft.com/office/drawing/2014/main" val="3528408497"/>
                        </a:ext>
                      </a:extLst>
                    </a:gridCol>
                    <a:gridCol w="502428">
                      <a:extLst>
                        <a:ext uri="{9D8B030D-6E8A-4147-A177-3AD203B41FA5}">
                          <a16:colId xmlns:a16="http://schemas.microsoft.com/office/drawing/2014/main" val="3599987005"/>
                        </a:ext>
                      </a:extLst>
                    </a:gridCol>
                    <a:gridCol w="502428">
                      <a:extLst>
                        <a:ext uri="{9D8B030D-6E8A-4147-A177-3AD203B41FA5}">
                          <a16:colId xmlns:a16="http://schemas.microsoft.com/office/drawing/2014/main" val="2146963852"/>
                        </a:ext>
                      </a:extLst>
                    </a:gridCol>
                    <a:gridCol w="502428">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y0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656378818"/>
                  </p:ext>
                </p:extLst>
              </p:nvPr>
            </p:nvGraphicFramePr>
            <p:xfrm>
              <a:off x="8553740" y="370489"/>
              <a:ext cx="2512140" cy="3535680"/>
            </p:xfrm>
            <a:graphic>
              <a:graphicData uri="http://schemas.openxmlformats.org/drawingml/2006/table">
                <a:tbl>
                  <a:tblPr firstRow="1" bandRow="1">
                    <a:tableStyleId>{5C22544A-7EE6-4342-B048-85BDC9FD1C3A}</a:tableStyleId>
                  </a:tblPr>
                  <a:tblGrid>
                    <a:gridCol w="502428">
                      <a:extLst>
                        <a:ext uri="{9D8B030D-6E8A-4147-A177-3AD203B41FA5}">
                          <a16:colId xmlns:a16="http://schemas.microsoft.com/office/drawing/2014/main" val="2701614049"/>
                        </a:ext>
                      </a:extLst>
                    </a:gridCol>
                    <a:gridCol w="502428">
                      <a:extLst>
                        <a:ext uri="{9D8B030D-6E8A-4147-A177-3AD203B41FA5}">
                          <a16:colId xmlns:a16="http://schemas.microsoft.com/office/drawing/2014/main" val="3528408497"/>
                        </a:ext>
                      </a:extLst>
                    </a:gridCol>
                    <a:gridCol w="502428">
                      <a:extLst>
                        <a:ext uri="{9D8B030D-6E8A-4147-A177-3AD203B41FA5}">
                          <a16:colId xmlns:a16="http://schemas.microsoft.com/office/drawing/2014/main" val="3599987005"/>
                        </a:ext>
                      </a:extLst>
                    </a:gridCol>
                    <a:gridCol w="502428">
                      <a:extLst>
                        <a:ext uri="{9D8B030D-6E8A-4147-A177-3AD203B41FA5}">
                          <a16:colId xmlns:a16="http://schemas.microsoft.com/office/drawing/2014/main" val="2146963852"/>
                        </a:ext>
                      </a:extLst>
                    </a:gridCol>
                    <a:gridCol w="502428">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endParaRPr lang="en-US"/>
                        </a:p>
                      </a:txBody>
                      <a:tcPr>
                        <a:blipFill>
                          <a:blip r:embed="rId3"/>
                          <a:stretch>
                            <a:fillRect l="-102439" t="-100000" r="-307317" b="-729231"/>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3659" t="-100000" r="-106098" b="-729231"/>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02439" t="-200000" r="-307317" b="-629231"/>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3659" t="-200000" r="-106098" b="-629231"/>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2439" t="-300000" r="-307317" b="-529231"/>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3659" t="-300000" r="-106098" b="-529231"/>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2439" t="-393939" r="-307317" b="-42121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3659" t="-393939" r="-106098" b="-42121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endParaRPr lang="en-US"/>
                        </a:p>
                      </a:txBody>
                      <a:tcPr>
                        <a:blipFill>
                          <a:blip r:embed="rId3"/>
                          <a:stretch>
                            <a:fillRect l="-102439" t="-501538" r="-307317" b="-3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solidFill>
                          <a:schemeClr val="bg1"/>
                        </a:solidFill>
                      </a:tcPr>
                    </a:tc>
                    <a:tc>
                      <a:txBody>
                        <a:bodyPr/>
                        <a:lstStyle/>
                        <a:p>
                          <a:endParaRPr lang="en-US"/>
                        </a:p>
                      </a:txBody>
                      <a:tcPr>
                        <a:blipFill>
                          <a:blip r:embed="rId3"/>
                          <a:stretch>
                            <a:fillRect l="-102439" t="-601538" r="-307317" b="-2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y0</a:t>
                          </a:r>
                        </a:p>
                      </a:txBody>
                      <a:tcPr>
                        <a:solidFill>
                          <a:schemeClr val="bg1"/>
                        </a:solidFill>
                      </a:tcPr>
                    </a:tc>
                    <a:tc>
                      <a:txBody>
                        <a:bodyPr/>
                        <a:lstStyle/>
                        <a:p>
                          <a:endParaRPr lang="en-US"/>
                        </a:p>
                      </a:txBody>
                      <a:tcPr>
                        <a:blipFill>
                          <a:blip r:embed="rId3"/>
                          <a:stretch>
                            <a:fillRect l="-102439" t="-701538" r="-307317" b="-1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endParaRPr lang="en-US"/>
                        </a:p>
                      </a:txBody>
                      <a:tcPr>
                        <a:blipFill>
                          <a:blip r:embed="rId3"/>
                          <a:stretch>
                            <a:fillRect l="-102439" t="-801538" r="-307317" b="-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3659" t="-801538" r="-106098" b="-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511914149"/>
              </p:ext>
            </p:extLst>
          </p:nvPr>
        </p:nvGraphicFramePr>
        <p:xfrm>
          <a:off x="8647888" y="3914384"/>
          <a:ext cx="790394" cy="2128912"/>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tblGrid>
              <a:tr h="372208">
                <a:tc gridSpan="2">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3"/>
            <a:endCxn id="35" idx="7"/>
          </p:cNvCxnSpPr>
          <p:nvPr/>
        </p:nvCxnSpPr>
        <p:spPr bwMode="auto">
          <a:xfrm flipH="1">
            <a:off x="3586023" y="3979494"/>
            <a:ext cx="455596" cy="14979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266716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84518"/>
            <a:ext cx="1173307" cy="488391"/>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28714"/>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19113"/>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46441"/>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57899"/>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57013"/>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61123"/>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71544"/>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76210"/>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66748"/>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28395"/>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71210"/>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72909"/>
            <a:ext cx="9482" cy="63990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564012" y="1947929"/>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26120" y="1026970"/>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502245"/>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1671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57680"/>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12817"/>
            <a:ext cx="1192270"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607199"/>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14436"/>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605008"/>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109190690"/>
                  </p:ext>
                </p:extLst>
              </p:nvPr>
            </p:nvGraphicFramePr>
            <p:xfrm>
              <a:off x="8551651"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109190690"/>
                  </p:ext>
                </p:extLst>
              </p:nvPr>
            </p:nvGraphicFramePr>
            <p:xfrm>
              <a:off x="8551651"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x0</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1355588024"/>
              </p:ext>
            </p:extLst>
          </p:nvPr>
        </p:nvGraphicFramePr>
        <p:xfrm>
          <a:off x="8754513" y="3914384"/>
          <a:ext cx="790394" cy="2128912"/>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tblGrid>
              <a:tr h="372208">
                <a:tc gridSpan="2">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3"/>
            <a:endCxn id="35" idx="7"/>
          </p:cNvCxnSpPr>
          <p:nvPr/>
        </p:nvCxnSpPr>
        <p:spPr bwMode="auto">
          <a:xfrm flipH="1">
            <a:off x="3586023" y="3979494"/>
            <a:ext cx="455596" cy="14979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3661" y="4546161"/>
            <a:ext cx="1173307" cy="488391"/>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3"/>
            <a:endCxn id="41" idx="7"/>
          </p:cNvCxnSpPr>
          <p:nvPr/>
        </p:nvCxnSpPr>
        <p:spPr bwMode="auto">
          <a:xfrm flipH="1">
            <a:off x="2375141" y="4474638"/>
            <a:ext cx="350101" cy="14304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801461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564012" y="193820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26120" y="1011926"/>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2881693263"/>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2881693263"/>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x1</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2910505835"/>
              </p:ext>
            </p:extLst>
          </p:nvPr>
        </p:nvGraphicFramePr>
        <p:xfrm>
          <a:off x="8667344" y="3914384"/>
          <a:ext cx="790394" cy="2128912"/>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tblGrid>
              <a:tr h="372208">
                <a:tc gridSpan="2">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3"/>
            <a:endCxn id="35" idx="7"/>
          </p:cNvCxnSpPr>
          <p:nvPr/>
        </p:nvCxnSpPr>
        <p:spPr bwMode="auto">
          <a:xfrm flipH="1">
            <a:off x="3586023" y="3979494"/>
            <a:ext cx="455596" cy="14979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1732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3"/>
            <a:endCxn id="41" idx="7"/>
          </p:cNvCxnSpPr>
          <p:nvPr/>
        </p:nvCxnSpPr>
        <p:spPr bwMode="auto">
          <a:xfrm flipH="1">
            <a:off x="2416335" y="4474638"/>
            <a:ext cx="308907" cy="17749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20686"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flipH="1">
            <a:off x="1985308" y="5087772"/>
            <a:ext cx="63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203160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564012" y="193820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259090" y="923803"/>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2633378907"/>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2633378907"/>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y1</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3338838368"/>
              </p:ext>
            </p:extLst>
          </p:nvPr>
        </p:nvGraphicFramePr>
        <p:xfrm>
          <a:off x="8638161" y="3917460"/>
          <a:ext cx="790394" cy="2128912"/>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tblGrid>
              <a:tr h="372208">
                <a:tc gridSpan="2">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3"/>
            <a:endCxn id="35" idx="7"/>
          </p:cNvCxnSpPr>
          <p:nvPr/>
        </p:nvCxnSpPr>
        <p:spPr bwMode="auto">
          <a:xfrm flipH="1">
            <a:off x="3586023" y="3979494"/>
            <a:ext cx="455596" cy="14979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1732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3"/>
            <a:endCxn id="41" idx="7"/>
          </p:cNvCxnSpPr>
          <p:nvPr/>
        </p:nvCxnSpPr>
        <p:spPr bwMode="auto">
          <a:xfrm flipH="1">
            <a:off x="2416335" y="4474638"/>
            <a:ext cx="308907" cy="17749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20686"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flipH="1">
            <a:off x="1985308" y="5087772"/>
            <a:ext cx="63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20686" y="4301966"/>
            <a:ext cx="1226282" cy="1359900"/>
          </a:xfrm>
          <a:prstGeom prst="curvedConnector3">
            <a:avLst>
              <a:gd name="adj1" fmla="val -1864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48311B1-668D-4144-9228-EB55801AC9F7}"/>
              </a:ext>
            </a:extLst>
          </p:cNvPr>
          <p:cNvSpPr/>
          <p:nvPr/>
        </p:nvSpPr>
        <p:spPr>
          <a:xfrm>
            <a:off x="1091406" y="4277815"/>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Tree>
    <p:extLst>
      <p:ext uri="{BB962C8B-B14F-4D97-AF65-F5344CB8AC3E}">
        <p14:creationId xmlns:p14="http://schemas.microsoft.com/office/powerpoint/2010/main" val="21461404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p:cNvCxnSpPr>
          <p:nvPr/>
        </p:nvCxnSpPr>
        <p:spPr bwMode="auto">
          <a:xfrm>
            <a:off x="3564012" y="1938201"/>
            <a:ext cx="0" cy="673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26120" y="999113"/>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890525827"/>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3890525827"/>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w0</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2079644612"/>
              </p:ext>
            </p:extLst>
          </p:nvPr>
        </p:nvGraphicFramePr>
        <p:xfrm>
          <a:off x="8677071" y="3863357"/>
          <a:ext cx="790394" cy="2128912"/>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tblGrid>
              <a:tr h="372208">
                <a:tc gridSpan="2">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3"/>
            <a:endCxn id="35" idx="7"/>
          </p:cNvCxnSpPr>
          <p:nvPr/>
        </p:nvCxnSpPr>
        <p:spPr bwMode="auto">
          <a:xfrm flipH="1">
            <a:off x="3586023" y="3979494"/>
            <a:ext cx="455596" cy="14979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20686" y="4577394"/>
            <a:ext cx="1315510"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3"/>
            <a:endCxn id="41" idx="7"/>
          </p:cNvCxnSpPr>
          <p:nvPr/>
        </p:nvCxnSpPr>
        <p:spPr bwMode="auto">
          <a:xfrm flipH="1">
            <a:off x="2443544" y="4474638"/>
            <a:ext cx="281698" cy="17749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0123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flipH="1">
            <a:off x="1965852" y="5087772"/>
            <a:ext cx="12589"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01230" y="4301966"/>
            <a:ext cx="1245738" cy="1359900"/>
          </a:xfrm>
          <a:prstGeom prst="curvedConnector3">
            <a:avLst>
              <a:gd name="adj1" fmla="val -1835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D8C71F7-42B9-4227-921F-32C8C2E56ACD}"/>
              </a:ext>
            </a:extLst>
          </p:cNvPr>
          <p:cNvSpPr/>
          <p:nvPr/>
        </p:nvSpPr>
        <p:spPr>
          <a:xfrm>
            <a:off x="1309122" y="412929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Tree>
    <p:extLst>
      <p:ext uri="{BB962C8B-B14F-4D97-AF65-F5344CB8AC3E}">
        <p14:creationId xmlns:p14="http://schemas.microsoft.com/office/powerpoint/2010/main" val="21868029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091406" y="1008361"/>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4258416194"/>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4258416194"/>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w1</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2292920832"/>
              </p:ext>
            </p:extLst>
          </p:nvPr>
        </p:nvGraphicFramePr>
        <p:xfrm>
          <a:off x="8647228" y="4099474"/>
          <a:ext cx="1656564"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tblGrid>
              <a:tr h="372208">
                <a:tc gridSpan="4">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913726"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59599" y="5417670"/>
            <a:ext cx="1315510"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3749"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cxnSpLocks/>
            <a:stCxn id="38" idx="2"/>
            <a:endCxn id="35" idx="2"/>
          </p:cNvCxnSpPr>
          <p:nvPr/>
        </p:nvCxnSpPr>
        <p:spPr>
          <a:xfrm rot="10800000" flipH="1">
            <a:off x="1359598" y="4301966"/>
            <a:ext cx="1187369" cy="1359900"/>
          </a:xfrm>
          <a:prstGeom prst="curvedConnector3">
            <a:avLst>
              <a:gd name="adj1" fmla="val -19253"/>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2434" y="4737720"/>
            <a:ext cx="133125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52428"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Rectangle 58">
            <a:extLst>
              <a:ext uri="{FF2B5EF4-FFF2-40B4-BE49-F238E27FC236}">
                <a16:creationId xmlns:a16="http://schemas.microsoft.com/office/drawing/2014/main" id="{22409143-45B7-44AE-904D-FB03C82AB5E6}"/>
              </a:ext>
            </a:extLst>
          </p:cNvPr>
          <p:cNvSpPr/>
          <p:nvPr/>
        </p:nvSpPr>
        <p:spPr>
          <a:xfrm>
            <a:off x="1309122" y="412929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Tree>
    <p:extLst>
      <p:ext uri="{BB962C8B-B14F-4D97-AF65-F5344CB8AC3E}">
        <p14:creationId xmlns:p14="http://schemas.microsoft.com/office/powerpoint/2010/main" val="13441289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32626" y="989517"/>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518451387"/>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518451387"/>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z1</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574660136"/>
              </p:ext>
            </p:extLst>
          </p:nvPr>
        </p:nvGraphicFramePr>
        <p:xfrm>
          <a:off x="8551652" y="4111700"/>
          <a:ext cx="1656564"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tblGrid>
              <a:tr h="372208">
                <a:tc gridSpan="4">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913726"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28D70852-EDC3-41F1-AD56-B83EE041DF2F}"/>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53" name="Rectangle 52">
            <a:extLst>
              <a:ext uri="{FF2B5EF4-FFF2-40B4-BE49-F238E27FC236}">
                <a16:creationId xmlns:a16="http://schemas.microsoft.com/office/drawing/2014/main" id="{9BEAA755-8677-47DF-9E6E-42AE0D304A33}"/>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Tree>
    <p:extLst>
      <p:ext uri="{BB962C8B-B14F-4D97-AF65-F5344CB8AC3E}">
        <p14:creationId xmlns:p14="http://schemas.microsoft.com/office/powerpoint/2010/main" val="39417211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16392" y="1008841"/>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1177938509"/>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1177938509"/>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s1</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925315332"/>
              </p:ext>
            </p:extLst>
          </p:nvPr>
        </p:nvGraphicFramePr>
        <p:xfrm>
          <a:off x="8551652" y="4090155"/>
          <a:ext cx="1656564"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tblGrid>
              <a:tr h="372208">
                <a:tc gridSpan="4">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29578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913726"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BE6AA79-FCDA-4D15-A1DC-9530721D883D}"/>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7" name="Rectangle 46">
            <a:extLst>
              <a:ext uri="{FF2B5EF4-FFF2-40B4-BE49-F238E27FC236}">
                <a16:creationId xmlns:a16="http://schemas.microsoft.com/office/drawing/2014/main" id="{DFE6136E-DE37-4813-A27E-03880DF3EB1A}"/>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Tree>
    <p:extLst>
      <p:ext uri="{BB962C8B-B14F-4D97-AF65-F5344CB8AC3E}">
        <p14:creationId xmlns:p14="http://schemas.microsoft.com/office/powerpoint/2010/main" val="6601474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37"/>
          <p:cNvSpPr>
            <a:spLocks noChangeArrowheads="1"/>
          </p:cNvSpPr>
          <p:nvPr/>
        </p:nvSpPr>
        <p:spPr bwMode="auto">
          <a:xfrm>
            <a:off x="1095790" y="1474790"/>
            <a:ext cx="1173307" cy="488391"/>
          </a:xfrm>
          <a:prstGeom prst="ellipse">
            <a:avLst/>
          </a:prstGeom>
          <a:solidFill>
            <a:schemeClr val="bg1">
              <a:lumMod val="65000"/>
            </a:schemeClr>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8" name="AutoShape 445"/>
          <p:cNvCxnSpPr>
            <a:cxnSpLocks noChangeShapeType="1"/>
            <a:stCxn id="24" idx="2"/>
            <a:endCxn id="2" idx="6"/>
          </p:cNvCxnSpPr>
          <p:nvPr/>
        </p:nvCxnSpPr>
        <p:spPr bwMode="auto">
          <a:xfrm flipH="1" flipV="1">
            <a:off x="2269097" y="1718986"/>
            <a:ext cx="708262" cy="1772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447"/>
          <p:cNvCxnSpPr>
            <a:cxnSpLocks noChangeShapeType="1"/>
            <a:stCxn id="27" idx="7"/>
            <a:endCxn id="24" idx="3"/>
          </p:cNvCxnSpPr>
          <p:nvPr/>
        </p:nvCxnSpPr>
        <p:spPr bwMode="auto">
          <a:xfrm flipV="1">
            <a:off x="2094493" y="1909385"/>
            <a:ext cx="1061140" cy="76522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449"/>
          <p:cNvCxnSpPr>
            <a:cxnSpLocks noChangeShapeType="1"/>
            <a:endCxn id="24" idx="6"/>
          </p:cNvCxnSpPr>
          <p:nvPr/>
        </p:nvCxnSpPr>
        <p:spPr bwMode="auto">
          <a:xfrm flipH="1" flipV="1">
            <a:off x="4194688" y="1736713"/>
            <a:ext cx="666847" cy="1111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450"/>
          <p:cNvCxnSpPr>
            <a:cxnSpLocks noChangeShapeType="1"/>
            <a:endCxn id="28" idx="7"/>
          </p:cNvCxnSpPr>
          <p:nvPr/>
        </p:nvCxnSpPr>
        <p:spPr bwMode="auto">
          <a:xfrm flipH="1">
            <a:off x="4009967" y="1848171"/>
            <a:ext cx="1324466" cy="82082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451"/>
          <p:cNvCxnSpPr>
            <a:cxnSpLocks noChangeShapeType="1"/>
            <a:endCxn id="27" idx="6"/>
          </p:cNvCxnSpPr>
          <p:nvPr/>
        </p:nvCxnSpPr>
        <p:spPr bwMode="auto">
          <a:xfrm flipH="1" flipV="1">
            <a:off x="2269097" y="2847285"/>
            <a:ext cx="722752" cy="1789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52"/>
          <p:cNvCxnSpPr>
            <a:cxnSpLocks noChangeShapeType="1"/>
          </p:cNvCxnSpPr>
          <p:nvPr/>
        </p:nvCxnSpPr>
        <p:spPr bwMode="auto">
          <a:xfrm flipH="1" flipV="1">
            <a:off x="4184960" y="2851395"/>
            <a:ext cx="664240" cy="36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453"/>
          <p:cNvCxnSpPr>
            <a:cxnSpLocks noChangeShapeType="1"/>
          </p:cNvCxnSpPr>
          <p:nvPr/>
        </p:nvCxnSpPr>
        <p:spPr bwMode="auto">
          <a:xfrm flipH="1" flipV="1">
            <a:off x="5494460" y="1961816"/>
            <a:ext cx="7620" cy="67437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454"/>
          <p:cNvCxnSpPr>
            <a:cxnSpLocks noChangeShapeType="1"/>
            <a:endCxn id="29" idx="7"/>
          </p:cNvCxnSpPr>
          <p:nvPr/>
        </p:nvCxnSpPr>
        <p:spPr bwMode="auto">
          <a:xfrm flipH="1">
            <a:off x="5954401" y="1966482"/>
            <a:ext cx="951186" cy="70773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455"/>
          <p:cNvCxnSpPr>
            <a:cxnSpLocks noChangeShapeType="1"/>
          </p:cNvCxnSpPr>
          <p:nvPr/>
        </p:nvCxnSpPr>
        <p:spPr bwMode="auto">
          <a:xfrm>
            <a:off x="7382095" y="1857020"/>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456"/>
          <p:cNvCxnSpPr>
            <a:cxnSpLocks noChangeShapeType="1"/>
          </p:cNvCxnSpPr>
          <p:nvPr/>
        </p:nvCxnSpPr>
        <p:spPr bwMode="auto">
          <a:xfrm flipV="1">
            <a:off x="7657589" y="2018667"/>
            <a:ext cx="0" cy="735965"/>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457"/>
          <p:cNvCxnSpPr>
            <a:cxnSpLocks noChangeShapeType="1"/>
          </p:cNvCxnSpPr>
          <p:nvPr/>
        </p:nvCxnSpPr>
        <p:spPr bwMode="auto">
          <a:xfrm flipH="1">
            <a:off x="6132626" y="2861482"/>
            <a:ext cx="664240" cy="1"/>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446"/>
          <p:cNvCxnSpPr>
            <a:cxnSpLocks noChangeShapeType="1"/>
            <a:stCxn id="2" idx="4"/>
            <a:endCxn id="27" idx="0"/>
          </p:cNvCxnSpPr>
          <p:nvPr/>
        </p:nvCxnSpPr>
        <p:spPr bwMode="auto">
          <a:xfrm flipH="1">
            <a:off x="1672962" y="1963181"/>
            <a:ext cx="9482" cy="63990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448"/>
          <p:cNvCxnSpPr>
            <a:cxnSpLocks noChangeShapeType="1"/>
            <a:stCxn id="24" idx="4"/>
          </p:cNvCxnSpPr>
          <p:nvPr/>
        </p:nvCxnSpPr>
        <p:spPr bwMode="auto">
          <a:xfrm>
            <a:off x="3586024" y="1980908"/>
            <a:ext cx="0" cy="602212"/>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2"/>
          <p:cNvSpPr>
            <a:spLocks noChangeArrowheads="1"/>
          </p:cNvSpPr>
          <p:nvPr/>
        </p:nvSpPr>
        <p:spPr bwMode="auto">
          <a:xfrm>
            <a:off x="1116392" y="1008841"/>
            <a:ext cx="71749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s		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b="1" dirty="0">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B                      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Times New Roman" panose="02020603050405020304" pitchFamily="18" charset="0"/>
                <a:ea typeface="SimSun" panose="02010600030101010101" pitchFamily="2" charset="-122"/>
                <a:cs typeface="Times New Roman" panose="02020603050405020304" pitchFamily="18" charset="0"/>
              </a:rPr>
              <a:t>            x                       w                      v                         u</a:t>
            </a:r>
            <a:endParaRPr kumimoji="0" lang="en-US" altLang="en-US" sz="2400" b="0" i="0" u="none" strike="noStrike" cap="none" normalizeH="0" baseline="0" dirty="0">
              <a:ln>
                <a:noFill/>
              </a:ln>
              <a:solidFill>
                <a:schemeClr val="tx1"/>
              </a:solidFill>
              <a:effectLst/>
            </a:endParaRPr>
          </a:p>
        </p:txBody>
      </p:sp>
      <p:sp>
        <p:nvSpPr>
          <p:cNvPr id="23" name="Rectangle 24"/>
          <p:cNvSpPr>
            <a:spLocks noChangeArrowheads="1"/>
          </p:cNvSpPr>
          <p:nvPr/>
        </p:nvSpPr>
        <p:spPr bwMode="auto">
          <a:xfrm>
            <a:off x="609599" y="17872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4" name="Oval 437"/>
          <p:cNvSpPr>
            <a:spLocks noChangeArrowheads="1"/>
          </p:cNvSpPr>
          <p:nvPr/>
        </p:nvSpPr>
        <p:spPr bwMode="auto">
          <a:xfrm>
            <a:off x="2977359" y="1492517"/>
            <a:ext cx="1217329"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437"/>
          <p:cNvSpPr>
            <a:spLocks noChangeArrowheads="1"/>
          </p:cNvSpPr>
          <p:nvPr/>
        </p:nvSpPr>
        <p:spPr bwMode="auto">
          <a:xfrm>
            <a:off x="4846566" y="1506988"/>
            <a:ext cx="1295788"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Oval 437"/>
          <p:cNvSpPr>
            <a:spLocks noChangeArrowheads="1"/>
          </p:cNvSpPr>
          <p:nvPr/>
        </p:nvSpPr>
        <p:spPr bwMode="auto">
          <a:xfrm>
            <a:off x="6772157" y="1547952"/>
            <a:ext cx="1278334" cy="488391"/>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27" name="Oval 437"/>
          <p:cNvSpPr>
            <a:spLocks noChangeArrowheads="1"/>
          </p:cNvSpPr>
          <p:nvPr/>
        </p:nvSpPr>
        <p:spPr bwMode="auto">
          <a:xfrm>
            <a:off x="1076827" y="2603089"/>
            <a:ext cx="1192270"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437"/>
          <p:cNvSpPr>
            <a:spLocks noChangeArrowheads="1"/>
          </p:cNvSpPr>
          <p:nvPr/>
        </p:nvSpPr>
        <p:spPr bwMode="auto">
          <a:xfrm>
            <a:off x="2933337" y="2597471"/>
            <a:ext cx="1261351" cy="488391"/>
          </a:xfrm>
          <a:prstGeom prst="ellipse">
            <a:avLst/>
          </a:prstGeom>
          <a:solidFill>
            <a:schemeClr val="bg1">
              <a:lumMod val="65000"/>
            </a:schemeClr>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Oval 437"/>
          <p:cNvSpPr>
            <a:spLocks noChangeArrowheads="1"/>
          </p:cNvSpPr>
          <p:nvPr/>
        </p:nvSpPr>
        <p:spPr bwMode="auto">
          <a:xfrm>
            <a:off x="4858928" y="2604708"/>
            <a:ext cx="1283426" cy="474637"/>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0" name="Oval 437"/>
          <p:cNvSpPr>
            <a:spLocks noChangeArrowheads="1"/>
          </p:cNvSpPr>
          <p:nvPr/>
        </p:nvSpPr>
        <p:spPr bwMode="auto">
          <a:xfrm>
            <a:off x="6806594" y="2595280"/>
            <a:ext cx="1243897" cy="493492"/>
          </a:xfrm>
          <a:prstGeom prst="ellipse">
            <a:avLst/>
          </a:prstGeom>
          <a:solidFill>
            <a:srgbClr val="FFFFFF"/>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428542" y="6043296"/>
            <a:ext cx="423273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3.10  The progress of the algorithm DFS(G) on a directed graph.</a:t>
            </a:r>
          </a:p>
        </p:txBody>
      </p:sp>
      <p:sp>
        <p:nvSpPr>
          <p:cNvPr id="32" name="Thought Bubble: Cloud 31">
            <a:extLst>
              <a:ext uri="{FF2B5EF4-FFF2-40B4-BE49-F238E27FC236}">
                <a16:creationId xmlns:a16="http://schemas.microsoft.com/office/drawing/2014/main" id="{73CEDB7C-B753-47EC-9F69-58E58B3BFBAF}"/>
              </a:ext>
            </a:extLst>
          </p:cNvPr>
          <p:cNvSpPr/>
          <p:nvPr/>
        </p:nvSpPr>
        <p:spPr>
          <a:xfrm flipH="1">
            <a:off x="781272" y="42224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33" name="Picture 32" descr="Image result for smiley face images">
            <a:extLst>
              <a:ext uri="{FF2B5EF4-FFF2-40B4-BE49-F238E27FC236}">
                <a16:creationId xmlns:a16="http://schemas.microsoft.com/office/drawing/2014/main" id="{2A293584-F2A0-44E7-A500-14968DE153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39" y="34262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6215A19-F186-45C8-9ED3-8055BA18493F}"/>
              </a:ext>
            </a:extLst>
          </p:cNvPr>
          <p:cNvSpPr/>
          <p:nvPr/>
        </p:nvSpPr>
        <p:spPr>
          <a:xfrm>
            <a:off x="1401542" y="370489"/>
            <a:ext cx="6334442" cy="754694"/>
          </a:xfrm>
          <a:prstGeom prst="rect">
            <a:avLst/>
          </a:prstGeom>
        </p:spPr>
        <p:txBody>
          <a:bodyPr wrap="square">
            <a:spAutoFit/>
          </a:bodyPr>
          <a:lstStyle/>
          <a:p>
            <a:pPr>
              <a:lnSpc>
                <a:spcPct val="150000"/>
              </a:lnSpc>
            </a:pPr>
            <a:r>
              <a:rPr lang="en-US" sz="3200" dirty="0">
                <a:ea typeface="SimSun" panose="02010600030101010101" pitchFamily="2" charset="-122"/>
                <a:cs typeface="Times New Roman" panose="02020603050405020304" pitchFamily="18" charset="0"/>
              </a:rPr>
              <a:t>Depth-first search on directed graphs</a:t>
            </a:r>
          </a:p>
        </p:txBody>
      </p:sp>
      <mc:AlternateContent xmlns:mc="http://schemas.openxmlformats.org/markup-compatibility/2006">
        <mc:Choice xmlns:a14="http://schemas.microsoft.com/office/drawing/2010/main" Requires="a14">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1137110739"/>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290857">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13305">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13305">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Choice>
        <mc:Fallback>
          <p:graphicFrame>
            <p:nvGraphicFramePr>
              <p:cNvPr id="37" name="Table 4">
                <a:extLst>
                  <a:ext uri="{FF2B5EF4-FFF2-40B4-BE49-F238E27FC236}">
                    <a16:creationId xmlns:a16="http://schemas.microsoft.com/office/drawing/2014/main" id="{77E8408B-CA82-4C84-83E7-A43B21263F71}"/>
                  </a:ext>
                </a:extLst>
              </p:cNvPr>
              <p:cNvGraphicFramePr>
                <a:graphicFrameLocks noGrp="1"/>
              </p:cNvGraphicFramePr>
              <p:nvPr>
                <p:extLst>
                  <p:ext uri="{D42A27DB-BD31-4B8C-83A1-F6EECF244321}">
                    <p14:modId xmlns:p14="http://schemas.microsoft.com/office/powerpoint/2010/main" val="1137110739"/>
                  </p:ext>
                </p:extLst>
              </p:nvPr>
            </p:nvGraphicFramePr>
            <p:xfrm>
              <a:off x="8551652" y="276650"/>
              <a:ext cx="2514230" cy="3535680"/>
            </p:xfrm>
            <a:graphic>
              <a:graphicData uri="http://schemas.openxmlformats.org/drawingml/2006/table">
                <a:tbl>
                  <a:tblPr firstRow="1" bandRow="1">
                    <a:tableStyleId>{5C22544A-7EE6-4342-B048-85BDC9FD1C3A}</a:tableStyleId>
                  </a:tblPr>
                  <a:tblGrid>
                    <a:gridCol w="502846">
                      <a:extLst>
                        <a:ext uri="{9D8B030D-6E8A-4147-A177-3AD203B41FA5}">
                          <a16:colId xmlns:a16="http://schemas.microsoft.com/office/drawing/2014/main" val="2701614049"/>
                        </a:ext>
                      </a:extLst>
                    </a:gridCol>
                    <a:gridCol w="502846">
                      <a:extLst>
                        <a:ext uri="{9D8B030D-6E8A-4147-A177-3AD203B41FA5}">
                          <a16:colId xmlns:a16="http://schemas.microsoft.com/office/drawing/2014/main" val="3528408497"/>
                        </a:ext>
                      </a:extLst>
                    </a:gridCol>
                    <a:gridCol w="502846">
                      <a:extLst>
                        <a:ext uri="{9D8B030D-6E8A-4147-A177-3AD203B41FA5}">
                          <a16:colId xmlns:a16="http://schemas.microsoft.com/office/drawing/2014/main" val="3599987005"/>
                        </a:ext>
                      </a:extLst>
                    </a:gridCol>
                    <a:gridCol w="502846">
                      <a:extLst>
                        <a:ext uri="{9D8B030D-6E8A-4147-A177-3AD203B41FA5}">
                          <a16:colId xmlns:a16="http://schemas.microsoft.com/office/drawing/2014/main" val="2146963852"/>
                        </a:ext>
                      </a:extLst>
                    </a:gridCol>
                    <a:gridCol w="502846">
                      <a:extLst>
                        <a:ext uri="{9D8B030D-6E8A-4147-A177-3AD203B41FA5}">
                          <a16:colId xmlns:a16="http://schemas.microsoft.com/office/drawing/2014/main" val="2403689993"/>
                        </a:ext>
                      </a:extLst>
                    </a:gridCol>
                  </a:tblGrid>
                  <a:tr h="365760">
                    <a:tc gridSpan="5">
                      <a:txBody>
                        <a:bodyPr/>
                        <a:lstStyle/>
                        <a:p>
                          <a:r>
                            <a:rPr lang="en-US" sz="1800" b="0" dirty="0">
                              <a:solidFill>
                                <a:schemeClr val="tx1"/>
                              </a:solidFill>
                              <a:latin typeface="Times New Roman" panose="02020603050405020304" pitchFamily="18" charset="0"/>
                              <a:cs typeface="Times New Roman" panose="02020603050405020304" pitchFamily="18" charset="0"/>
                            </a:rPr>
                            <a:t>Adjacency Lists </a:t>
                          </a:r>
                          <a:r>
                            <a:rPr lang="en-US" sz="1800" b="0" dirty="0" err="1">
                              <a:solidFill>
                                <a:schemeClr val="tx1"/>
                              </a:solidFill>
                              <a:latin typeface="Times New Roman" panose="02020603050405020304" pitchFamily="18" charset="0"/>
                              <a:cs typeface="Times New Roman" panose="02020603050405020304" pitchFamily="18" charset="0"/>
                            </a:rPr>
                            <a:t>Repre</a:t>
                          </a:r>
                          <a:endParaRPr lang="en-US" sz="1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755005"/>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s2</a:t>
                          </a:r>
                        </a:p>
                      </a:txBody>
                      <a:tcPr>
                        <a:solidFill>
                          <a:schemeClr val="bg1"/>
                        </a:solidFill>
                      </a:tcPr>
                    </a:tc>
                    <a:tc>
                      <a:txBody>
                        <a:bodyPr/>
                        <a:lstStyle/>
                        <a:p>
                          <a:endParaRPr lang="en-US"/>
                        </a:p>
                      </a:txBody>
                      <a:tcPr>
                        <a:blipFill>
                          <a:blip r:embed="rId3"/>
                          <a:stretch>
                            <a:fillRect l="-101205" t="-100000" r="-303614"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a:p>
                      </a:txBody>
                      <a:tcPr>
                        <a:blipFill>
                          <a:blip r:embed="rId3"/>
                          <a:stretch>
                            <a:fillRect l="-300000" t="-100000" r="-104819" b="-727692"/>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358406460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t0</a:t>
                          </a:r>
                        </a:p>
                      </a:txBody>
                      <a:tcPr>
                        <a:solidFill>
                          <a:schemeClr val="bg1"/>
                        </a:solidFill>
                      </a:tcPr>
                    </a:tc>
                    <a:tc>
                      <a:txBody>
                        <a:bodyPr/>
                        <a:lstStyle/>
                        <a:p>
                          <a:endParaRPr lang="en-US"/>
                        </a:p>
                      </a:txBody>
                      <a:tcPr>
                        <a:blipFill>
                          <a:blip r:embed="rId3"/>
                          <a:stretch>
                            <a:fillRect l="-101205" t="-200000" r="-303614"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200000" r="-104819" b="-6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u</a:t>
                          </a:r>
                        </a:p>
                      </a:txBody>
                      <a:tcPr>
                        <a:solidFill>
                          <a:schemeClr val="bg1"/>
                        </a:solidFill>
                      </a:tcPr>
                    </a:tc>
                    <a:extLst>
                      <a:ext uri="{0D108BD9-81ED-4DB2-BD59-A6C34878D82A}">
                        <a16:rowId xmlns:a16="http://schemas.microsoft.com/office/drawing/2014/main" val="1774083325"/>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u0</a:t>
                          </a:r>
                        </a:p>
                      </a:txBody>
                      <a:tcPr>
                        <a:solidFill>
                          <a:schemeClr val="bg1"/>
                        </a:solidFill>
                      </a:tcPr>
                    </a:tc>
                    <a:tc>
                      <a:txBody>
                        <a:bodyPr/>
                        <a:lstStyle/>
                        <a:p>
                          <a:endParaRPr lang="en-US"/>
                        </a:p>
                      </a:txBody>
                      <a:tcPr>
                        <a:blipFill>
                          <a:blip r:embed="rId3"/>
                          <a:stretch>
                            <a:fillRect l="-101205" t="-300000" r="-303614"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v</a:t>
                          </a:r>
                        </a:p>
                      </a:txBody>
                      <a:tcPr>
                        <a:solidFill>
                          <a:schemeClr val="bg1"/>
                        </a:solidFill>
                      </a:tcPr>
                    </a:tc>
                    <a:tc>
                      <a:txBody>
                        <a:bodyPr/>
                        <a:lstStyle/>
                        <a:p>
                          <a:endParaRPr lang="en-US"/>
                        </a:p>
                      </a:txBody>
                      <a:tcPr>
                        <a:blipFill>
                          <a:blip r:embed="rId3"/>
                          <a:stretch>
                            <a:fillRect l="-300000" t="-300000" r="-104819" b="-527692"/>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t</a:t>
                          </a:r>
                        </a:p>
                      </a:txBody>
                      <a:tcPr>
                        <a:solidFill>
                          <a:schemeClr val="bg1"/>
                        </a:solidFill>
                      </a:tcPr>
                    </a:tc>
                    <a:extLst>
                      <a:ext uri="{0D108BD9-81ED-4DB2-BD59-A6C34878D82A}">
                        <a16:rowId xmlns:a16="http://schemas.microsoft.com/office/drawing/2014/main" val="692725972"/>
                      </a:ext>
                    </a:extLst>
                  </a:tr>
                  <a:tr h="396240">
                    <a:tc>
                      <a:txBody>
                        <a:bodyPr/>
                        <a:lstStyle/>
                        <a:p>
                          <a:r>
                            <a:rPr lang="en-US" sz="2000" b="0" dirty="0">
                              <a:solidFill>
                                <a:schemeClr val="tx1"/>
                              </a:solidFill>
                              <a:latin typeface="Times New Roman" panose="02020603050405020304" pitchFamily="18" charset="0"/>
                              <a:cs typeface="Times New Roman" panose="02020603050405020304" pitchFamily="18" charset="0"/>
                            </a:rPr>
                            <a:t>v0</a:t>
                          </a:r>
                        </a:p>
                      </a:txBody>
                      <a:tcPr>
                        <a:solidFill>
                          <a:schemeClr val="bg1"/>
                        </a:solidFill>
                      </a:tcPr>
                    </a:tc>
                    <a:tc>
                      <a:txBody>
                        <a:bodyPr/>
                        <a:lstStyle/>
                        <a:p>
                          <a:endParaRPr lang="en-US"/>
                        </a:p>
                      </a:txBody>
                      <a:tcPr>
                        <a:blipFill>
                          <a:blip r:embed="rId3"/>
                          <a:stretch>
                            <a:fillRect l="-101205" t="-393939" r="-303614"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w</a:t>
                          </a:r>
                        </a:p>
                      </a:txBody>
                      <a:tcPr>
                        <a:solidFill>
                          <a:schemeClr val="bg1"/>
                        </a:solidFill>
                      </a:tcPr>
                    </a:tc>
                    <a:tc>
                      <a:txBody>
                        <a:bodyPr/>
                        <a:lstStyle/>
                        <a:p>
                          <a:endParaRPr lang="en-US"/>
                        </a:p>
                      </a:txBody>
                      <a:tcPr>
                        <a:blipFill>
                          <a:blip r:embed="rId3"/>
                          <a:stretch>
                            <a:fillRect l="-300000" t="-393939" r="-104819" b="-419697"/>
                          </a:stretch>
                        </a:blip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solidFill>
                          <a:schemeClr val="bg1"/>
                        </a:solidFill>
                      </a:tcPr>
                    </a:tc>
                    <a:extLst>
                      <a:ext uri="{0D108BD9-81ED-4DB2-BD59-A6C34878D82A}">
                        <a16:rowId xmlns:a16="http://schemas.microsoft.com/office/drawing/2014/main" val="2336803876"/>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w2</a:t>
                          </a:r>
                        </a:p>
                      </a:txBody>
                      <a:tcPr>
                        <a:solidFill>
                          <a:schemeClr val="bg1"/>
                        </a:solidFill>
                      </a:tcPr>
                    </a:tc>
                    <a:tc>
                      <a:txBody>
                        <a:bodyPr/>
                        <a:lstStyle/>
                        <a:p>
                          <a:endParaRPr lang="en-US"/>
                        </a:p>
                      </a:txBody>
                      <a:tcPr>
                        <a:blipFill>
                          <a:blip r:embed="rId3"/>
                          <a:stretch>
                            <a:fillRect l="-101205" t="-501538" r="-303614" b="-3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799815474"/>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x2</a:t>
                          </a:r>
                        </a:p>
                      </a:txBody>
                      <a:tcPr>
                        <a:solidFill>
                          <a:schemeClr val="bg1"/>
                        </a:solidFill>
                      </a:tcPr>
                    </a:tc>
                    <a:tc>
                      <a:txBody>
                        <a:bodyPr/>
                        <a:lstStyle/>
                        <a:p>
                          <a:endParaRPr lang="en-US"/>
                        </a:p>
                      </a:txBody>
                      <a:tcPr>
                        <a:blipFill>
                          <a:blip r:embed="rId3"/>
                          <a:stretch>
                            <a:fillRect l="-101205" t="-601538" r="-303614" b="-2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z</a:t>
                          </a: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9119123"/>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y2</a:t>
                          </a:r>
                        </a:p>
                      </a:txBody>
                      <a:tcPr>
                        <a:solidFill>
                          <a:schemeClr val="bg1"/>
                        </a:solidFill>
                      </a:tcPr>
                    </a:tc>
                    <a:tc>
                      <a:txBody>
                        <a:bodyPr/>
                        <a:lstStyle/>
                        <a:p>
                          <a:endParaRPr lang="en-US"/>
                        </a:p>
                      </a:txBody>
                      <a:tcPr>
                        <a:blipFill>
                          <a:blip r:embed="rId3"/>
                          <a:stretch>
                            <a:fillRect l="-101205" t="-701538" r="-303614" b="-1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x</a:t>
                          </a:r>
                        </a:p>
                      </a:txBody>
                      <a:tcPr>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43914297"/>
                      </a:ext>
                    </a:extLst>
                  </a:tr>
                  <a:tr h="396240">
                    <a:tc>
                      <a:txBody>
                        <a:bodyPr/>
                        <a:lstStyle/>
                        <a:p>
                          <a:r>
                            <a:rPr lang="en-US" sz="2000" b="1" dirty="0">
                              <a:solidFill>
                                <a:srgbClr val="0000FF"/>
                              </a:solidFill>
                              <a:latin typeface="Times New Roman" panose="02020603050405020304" pitchFamily="18" charset="0"/>
                              <a:cs typeface="Times New Roman" panose="02020603050405020304" pitchFamily="18" charset="0"/>
                            </a:rPr>
                            <a:t>z2</a:t>
                          </a:r>
                        </a:p>
                      </a:txBody>
                      <a:tcPr>
                        <a:solidFill>
                          <a:schemeClr val="bg1"/>
                        </a:solidFill>
                      </a:tcPr>
                    </a:tc>
                    <a:tc>
                      <a:txBody>
                        <a:bodyPr/>
                        <a:lstStyle/>
                        <a:p>
                          <a:endParaRPr lang="en-US"/>
                        </a:p>
                      </a:txBody>
                      <a:tcPr>
                        <a:blipFill>
                          <a:blip r:embed="rId3"/>
                          <a:stretch>
                            <a:fillRect l="-101205" t="-801538" r="-303614"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y</a:t>
                          </a:r>
                        </a:p>
                      </a:txBody>
                      <a:tcPr>
                        <a:solidFill>
                          <a:schemeClr val="bg1"/>
                        </a:solidFill>
                      </a:tcPr>
                    </a:tc>
                    <a:tc>
                      <a:txBody>
                        <a:bodyPr/>
                        <a:lstStyle/>
                        <a:p>
                          <a:endParaRPr lang="en-US"/>
                        </a:p>
                      </a:txBody>
                      <a:tcPr>
                        <a:blipFill>
                          <a:blip r:embed="rId3"/>
                          <a:stretch>
                            <a:fillRect l="-300000" t="-801538" r="-104819" b="-26154"/>
                          </a:stretch>
                        </a:blipFill>
                      </a:tcPr>
                    </a:tc>
                    <a:tc>
                      <a:txBody>
                        <a:bodyPr/>
                        <a:lstStyle/>
                        <a:p>
                          <a:r>
                            <a:rPr lang="en-US" sz="2000" b="1" dirty="0">
                              <a:solidFill>
                                <a:srgbClr val="0000FF"/>
                              </a:solidFill>
                              <a:latin typeface="Times New Roman" panose="02020603050405020304" pitchFamily="18" charset="0"/>
                              <a:cs typeface="Times New Roman" panose="02020603050405020304" pitchFamily="18" charset="0"/>
                            </a:rPr>
                            <a:t>w</a:t>
                          </a:r>
                        </a:p>
                      </a:txBody>
                      <a:tcPr>
                        <a:solidFill>
                          <a:schemeClr val="bg1"/>
                        </a:solidFill>
                      </a:tcPr>
                    </a:tc>
                    <a:extLst>
                      <a:ext uri="{0D108BD9-81ED-4DB2-BD59-A6C34878D82A}">
                        <a16:rowId xmlns:a16="http://schemas.microsoft.com/office/drawing/2014/main" val="2633531381"/>
                      </a:ext>
                    </a:extLst>
                  </a:tr>
                </a:tbl>
              </a:graphicData>
            </a:graphic>
          </p:graphicFrame>
        </mc:Fallback>
      </mc:AlternateContent>
      <p:graphicFrame>
        <p:nvGraphicFramePr>
          <p:cNvPr id="6" name="Table 6">
            <a:extLst>
              <a:ext uri="{FF2B5EF4-FFF2-40B4-BE49-F238E27FC236}">
                <a16:creationId xmlns:a16="http://schemas.microsoft.com/office/drawing/2014/main" id="{B348872B-7213-43C6-9596-E10BBAB6FC33}"/>
              </a:ext>
            </a:extLst>
          </p:cNvPr>
          <p:cNvGraphicFramePr>
            <a:graphicFrameLocks noGrp="1"/>
          </p:cNvGraphicFramePr>
          <p:nvPr>
            <p:extLst>
              <p:ext uri="{D42A27DB-BD31-4B8C-83A1-F6EECF244321}">
                <p14:modId xmlns:p14="http://schemas.microsoft.com/office/powerpoint/2010/main" val="2467236008"/>
              </p:ext>
            </p:extLst>
          </p:nvPr>
        </p:nvGraphicFramePr>
        <p:xfrm>
          <a:off x="8416238" y="4148533"/>
          <a:ext cx="1656564" cy="1861040"/>
        </p:xfrm>
        <a:graphic>
          <a:graphicData uri="http://schemas.openxmlformats.org/drawingml/2006/table">
            <a:tbl>
              <a:tblPr firstRow="1" bandRow="1">
                <a:tableStyleId>{5C22544A-7EE6-4342-B048-85BDC9FD1C3A}</a:tableStyleId>
              </a:tblPr>
              <a:tblGrid>
                <a:gridCol w="577510">
                  <a:extLst>
                    <a:ext uri="{9D8B030D-6E8A-4147-A177-3AD203B41FA5}">
                      <a16:colId xmlns:a16="http://schemas.microsoft.com/office/drawing/2014/main" val="1212551254"/>
                    </a:ext>
                  </a:extLst>
                </a:gridCol>
                <a:gridCol w="212884">
                  <a:extLst>
                    <a:ext uri="{9D8B030D-6E8A-4147-A177-3AD203B41FA5}">
                      <a16:colId xmlns:a16="http://schemas.microsoft.com/office/drawing/2014/main" val="2391988590"/>
                    </a:ext>
                  </a:extLst>
                </a:gridCol>
                <a:gridCol w="653286">
                  <a:extLst>
                    <a:ext uri="{9D8B030D-6E8A-4147-A177-3AD203B41FA5}">
                      <a16:colId xmlns:a16="http://schemas.microsoft.com/office/drawing/2014/main" val="1753122901"/>
                    </a:ext>
                  </a:extLst>
                </a:gridCol>
                <a:gridCol w="212884">
                  <a:extLst>
                    <a:ext uri="{9D8B030D-6E8A-4147-A177-3AD203B41FA5}">
                      <a16:colId xmlns:a16="http://schemas.microsoft.com/office/drawing/2014/main" val="996854645"/>
                    </a:ext>
                  </a:extLst>
                </a:gridCol>
              </a:tblGrid>
              <a:tr h="372208">
                <a:tc gridSpan="4">
                  <a:txBody>
                    <a:bodyPr/>
                    <a:lstStyle/>
                    <a:p>
                      <a:r>
                        <a:rPr lang="en-US" b="1" dirty="0">
                          <a:solidFill>
                            <a:schemeClr val="tx1"/>
                          </a:solidFill>
                          <a:latin typeface="Times New Roman" panose="02020603050405020304" pitchFamily="18" charset="0"/>
                          <a:cs typeface="Times New Roman" panose="02020603050405020304" pitchFamily="18" charset="0"/>
                        </a:rPr>
                        <a:t>Stack  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7605130"/>
                  </a:ext>
                </a:extLst>
              </a:tr>
              <a:tr h="372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X</a:t>
                      </a:r>
                      <a:r>
                        <a:rPr lang="en-US" sz="1800" b="1" baseline="-25000" dirty="0">
                          <a:effectLst/>
                          <a:latin typeface="Times New Roman" panose="02020603050405020304" pitchFamily="18" charset="0"/>
                          <a:ea typeface="SimSun" panose="02010600030101010101" pitchFamily="2" charset="-122"/>
                        </a:rPr>
                        <a:t>4,5</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26567715"/>
                  </a:ext>
                </a:extLst>
              </a:tr>
              <a:tr h="372208">
                <a:tc>
                  <a:txBody>
                    <a:bodyPr/>
                    <a:lstStyle/>
                    <a:p>
                      <a:r>
                        <a:rPr lang="en-US" sz="1800" b="1" dirty="0">
                          <a:effectLst/>
                          <a:latin typeface="Times New Roman" panose="02020603050405020304" pitchFamily="18" charset="0"/>
                          <a:ea typeface="SimSun" panose="02010600030101010101" pitchFamily="2" charset="-122"/>
                        </a:rPr>
                        <a:t>Y</a:t>
                      </a:r>
                      <a:r>
                        <a:rPr lang="en-US" sz="1800" b="1" baseline="-25000" dirty="0">
                          <a:effectLst/>
                          <a:latin typeface="Times New Roman" panose="02020603050405020304" pitchFamily="18" charset="0"/>
                          <a:ea typeface="SimSun" panose="02010600030101010101" pitchFamily="2" charset="-122"/>
                        </a:rPr>
                        <a:t>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rPr>
                        <a:t>W</a:t>
                      </a:r>
                      <a:r>
                        <a:rPr lang="en-US" sz="1800" b="1" baseline="-25000" dirty="0">
                          <a:effectLst/>
                          <a:latin typeface="Times New Roman" panose="02020603050405020304" pitchFamily="18" charset="0"/>
                          <a:ea typeface="SimSun" panose="02010600030101010101" pitchFamily="2" charset="-122"/>
                        </a:rPr>
                        <a:t>7,8</a:t>
                      </a:r>
                      <a:endParaRPr lang="en-US" sz="1800" dirty="0">
                        <a:effectLst/>
                        <a:latin typeface="Courier New" panose="02070309020205020404" pitchFamily="49" charset="0"/>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87959234"/>
                  </a:ext>
                </a:extLst>
              </a:tr>
              <a:tr h="372208">
                <a:tc>
                  <a:txBody>
                    <a:bodyPr/>
                    <a:lstStyle/>
                    <a:p>
                      <a:r>
                        <a:rPr lang="en-US" sz="1800" b="1" dirty="0">
                          <a:effectLst/>
                          <a:latin typeface="Times New Roman" panose="02020603050405020304" pitchFamily="18" charset="0"/>
                          <a:ea typeface="SimSun" panose="02010600030101010101" pitchFamily="2" charset="-122"/>
                        </a:rPr>
                        <a:t>Z</a:t>
                      </a:r>
                      <a:r>
                        <a:rPr lang="en-US" sz="1800" b="1" baseline="-25000" dirty="0">
                          <a:effectLst/>
                          <a:latin typeface="Times New Roman" panose="02020603050405020304" pitchFamily="18" charset="0"/>
                          <a:ea typeface="SimSun" panose="02010600030101010101" pitchFamily="2" charset="-122"/>
                        </a:rPr>
                        <a:t>2,9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99583051"/>
                  </a:ext>
                </a:extLst>
              </a:tr>
              <a:tr h="372208">
                <a:tc>
                  <a:txBody>
                    <a:bodyPr/>
                    <a:lstStyle/>
                    <a:p>
                      <a:r>
                        <a:rPr lang="en-US" sz="1800" b="1" dirty="0">
                          <a:effectLst/>
                          <a:latin typeface="Times New Roman" panose="02020603050405020304" pitchFamily="18" charset="0"/>
                          <a:ea typeface="SimSun" panose="02010600030101010101" pitchFamily="2" charset="-122"/>
                        </a:rPr>
                        <a:t>S</a:t>
                      </a:r>
                      <a:r>
                        <a:rPr lang="en-US" sz="1800" b="1" baseline="-25000" dirty="0">
                          <a:effectLst/>
                          <a:latin typeface="Times New Roman" panose="02020603050405020304" pitchFamily="18" charset="0"/>
                          <a:ea typeface="SimSun" panose="02010600030101010101" pitchFamily="2" charset="-122"/>
                        </a:rPr>
                        <a:t>1,10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15663661"/>
                  </a:ext>
                </a:extLst>
              </a:tr>
            </a:tbl>
          </a:graphicData>
        </a:graphic>
      </p:graphicFrame>
      <p:sp>
        <p:nvSpPr>
          <p:cNvPr id="40" name="Oval 437">
            <a:extLst>
              <a:ext uri="{FF2B5EF4-FFF2-40B4-BE49-F238E27FC236}">
                <a16:creationId xmlns:a16="http://schemas.microsoft.com/office/drawing/2014/main" id="{E1149B29-DD49-4124-B518-91726D463E05}"/>
              </a:ext>
            </a:extLst>
          </p:cNvPr>
          <p:cNvSpPr>
            <a:spLocks noChangeArrowheads="1"/>
          </p:cNvSpPr>
          <p:nvPr/>
        </p:nvSpPr>
        <p:spPr bwMode="auto">
          <a:xfrm>
            <a:off x="3851855" y="3562626"/>
            <a:ext cx="1482578"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s  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Oval 437">
            <a:extLst>
              <a:ext uri="{FF2B5EF4-FFF2-40B4-BE49-F238E27FC236}">
                <a16:creationId xmlns:a16="http://schemas.microsoft.com/office/drawing/2014/main" id="{6D431223-F77D-4F1B-A50D-BCEB3FC6FB1E}"/>
              </a:ext>
            </a:extLst>
          </p:cNvPr>
          <p:cNvSpPr>
            <a:spLocks noChangeArrowheads="1"/>
          </p:cNvSpPr>
          <p:nvPr/>
        </p:nvSpPr>
        <p:spPr bwMode="auto">
          <a:xfrm>
            <a:off x="2546968" y="4057770"/>
            <a:ext cx="1217329"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  2/</a:t>
            </a:r>
            <a:r>
              <a:rPr lang="en-US" altLang="zh-CN" sz="2400">
                <a:latin typeface="Times New Roman" panose="02020603050405020304" pitchFamily="18" charset="0"/>
                <a:ea typeface="SimSun" panose="02010600030101010101" pitchFamily="2" charset="-122"/>
                <a:cs typeface="Times New Roman" panose="02020603050405020304" pitchFamily="18" charset="0"/>
              </a:rPr>
              <a:t>9</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6" name="AutoShape 449">
            <a:extLst>
              <a:ext uri="{FF2B5EF4-FFF2-40B4-BE49-F238E27FC236}">
                <a16:creationId xmlns:a16="http://schemas.microsoft.com/office/drawing/2014/main" id="{E6B9D4ED-E11B-4130-8242-1F669FC0818A}"/>
              </a:ext>
            </a:extLst>
          </p:cNvPr>
          <p:cNvCxnSpPr>
            <a:cxnSpLocks noChangeShapeType="1"/>
            <a:stCxn id="40" idx="4"/>
            <a:endCxn id="35" idx="7"/>
          </p:cNvCxnSpPr>
          <p:nvPr/>
        </p:nvCxnSpPr>
        <p:spPr bwMode="auto">
          <a:xfrm flipH="1">
            <a:off x="3586023" y="4051017"/>
            <a:ext cx="1007121" cy="782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 name="Oval 437">
            <a:extLst>
              <a:ext uri="{FF2B5EF4-FFF2-40B4-BE49-F238E27FC236}">
                <a16:creationId xmlns:a16="http://schemas.microsoft.com/office/drawing/2014/main" id="{BA6F48AC-33F2-4228-9946-F4256F0A9E0E}"/>
              </a:ext>
            </a:extLst>
          </p:cNvPr>
          <p:cNvSpPr>
            <a:spLocks noChangeArrowheads="1"/>
          </p:cNvSpPr>
          <p:nvPr/>
        </p:nvSpPr>
        <p:spPr bwMode="auto">
          <a:xfrm>
            <a:off x="1377280" y="4577394"/>
            <a:ext cx="1272649" cy="510378"/>
          </a:xfrm>
          <a:prstGeom prst="ellipse">
            <a:avLst/>
          </a:prstGeom>
          <a:solidFill>
            <a:schemeClr val="bg2"/>
          </a:solidFill>
          <a:ln w="28575">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3/</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2" name="AutoShape 449">
            <a:extLst>
              <a:ext uri="{FF2B5EF4-FFF2-40B4-BE49-F238E27FC236}">
                <a16:creationId xmlns:a16="http://schemas.microsoft.com/office/drawing/2014/main" id="{1158DE2E-184D-4A5F-9C63-6CA7C38100CE}"/>
              </a:ext>
            </a:extLst>
          </p:cNvPr>
          <p:cNvCxnSpPr>
            <a:cxnSpLocks noChangeShapeType="1"/>
            <a:stCxn id="35" idx="4"/>
            <a:endCxn id="41" idx="7"/>
          </p:cNvCxnSpPr>
          <p:nvPr/>
        </p:nvCxnSpPr>
        <p:spPr bwMode="auto">
          <a:xfrm flipH="1">
            <a:off x="2463554" y="4546161"/>
            <a:ext cx="692079" cy="105976"/>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Oval 437">
            <a:extLst>
              <a:ext uri="{FF2B5EF4-FFF2-40B4-BE49-F238E27FC236}">
                <a16:creationId xmlns:a16="http://schemas.microsoft.com/office/drawing/2014/main" id="{8B661416-143B-4D8E-80C3-D7C555A495D9}"/>
              </a:ext>
            </a:extLst>
          </p:cNvPr>
          <p:cNvSpPr>
            <a:spLocks noChangeArrowheads="1"/>
          </p:cNvSpPr>
          <p:nvPr/>
        </p:nvSpPr>
        <p:spPr bwMode="auto">
          <a:xfrm>
            <a:off x="1349870" y="5417670"/>
            <a:ext cx="132924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x  4</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3" name="AutoShape 449">
            <a:extLst>
              <a:ext uri="{FF2B5EF4-FFF2-40B4-BE49-F238E27FC236}">
                <a16:creationId xmlns:a16="http://schemas.microsoft.com/office/drawing/2014/main" id="{7851720C-7723-4E98-979D-026FB812A0FE}"/>
              </a:ext>
            </a:extLst>
          </p:cNvPr>
          <p:cNvCxnSpPr>
            <a:cxnSpLocks noChangeShapeType="1"/>
            <a:stCxn id="41" idx="4"/>
            <a:endCxn id="38" idx="0"/>
          </p:cNvCxnSpPr>
          <p:nvPr/>
        </p:nvCxnSpPr>
        <p:spPr bwMode="auto">
          <a:xfrm>
            <a:off x="2013605" y="5087772"/>
            <a:ext cx="887" cy="32989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Connector: Curved 18">
            <a:extLst>
              <a:ext uri="{FF2B5EF4-FFF2-40B4-BE49-F238E27FC236}">
                <a16:creationId xmlns:a16="http://schemas.microsoft.com/office/drawing/2014/main" id="{982C77DC-368B-49F1-9793-C1693481D3AB}"/>
              </a:ext>
            </a:extLst>
          </p:cNvPr>
          <p:cNvCxnSpPr>
            <a:stCxn id="38" idx="2"/>
            <a:endCxn id="35" idx="2"/>
          </p:cNvCxnSpPr>
          <p:nvPr/>
        </p:nvCxnSpPr>
        <p:spPr>
          <a:xfrm rot="10800000" flipH="1">
            <a:off x="1349870" y="4301966"/>
            <a:ext cx="1197098" cy="1359900"/>
          </a:xfrm>
          <a:prstGeom prst="curvedConnector3">
            <a:avLst>
              <a:gd name="adj1" fmla="val -19096"/>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Oval 437">
            <a:extLst>
              <a:ext uri="{FF2B5EF4-FFF2-40B4-BE49-F238E27FC236}">
                <a16:creationId xmlns:a16="http://schemas.microsoft.com/office/drawing/2014/main" id="{EA0B52DB-2553-4F5F-87CD-74FADC38EB93}"/>
              </a:ext>
            </a:extLst>
          </p:cNvPr>
          <p:cNvSpPr>
            <a:spLocks noChangeArrowheads="1"/>
          </p:cNvSpPr>
          <p:nvPr/>
        </p:nvSpPr>
        <p:spPr bwMode="auto">
          <a:xfrm>
            <a:off x="2947480" y="4737720"/>
            <a:ext cx="1400783" cy="488391"/>
          </a:xfrm>
          <a:prstGeom prst="ellipse">
            <a:avLst/>
          </a:prstGeom>
          <a:solidFill>
            <a:schemeClr val="bg2"/>
          </a:solidFill>
          <a:ln w="2857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  7/</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8</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5" name="AutoShape 449">
            <a:extLst>
              <a:ext uri="{FF2B5EF4-FFF2-40B4-BE49-F238E27FC236}">
                <a16:creationId xmlns:a16="http://schemas.microsoft.com/office/drawing/2014/main" id="{64F221DD-2F40-4FE5-8218-B5F5D314A11C}"/>
              </a:ext>
            </a:extLst>
          </p:cNvPr>
          <p:cNvCxnSpPr>
            <a:cxnSpLocks noChangeShapeType="1"/>
            <a:stCxn id="35" idx="4"/>
            <a:endCxn id="44" idx="0"/>
          </p:cNvCxnSpPr>
          <p:nvPr/>
        </p:nvCxnSpPr>
        <p:spPr bwMode="auto">
          <a:xfrm>
            <a:off x="3155633" y="4546161"/>
            <a:ext cx="492239" cy="19155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8E5D49CC-3228-40D5-9FE1-6CD8D84FB267}"/>
              </a:ext>
            </a:extLst>
          </p:cNvPr>
          <p:cNvCxnSpPr>
            <a:cxnSpLocks/>
            <a:stCxn id="44" idx="4"/>
            <a:endCxn id="38" idx="6"/>
          </p:cNvCxnSpPr>
          <p:nvPr/>
        </p:nvCxnSpPr>
        <p:spPr>
          <a:xfrm flipH="1">
            <a:off x="2679113" y="5226111"/>
            <a:ext cx="968759" cy="43575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F43406E-0CCB-45C2-AA45-1F9DB7976253}"/>
              </a:ext>
            </a:extLst>
          </p:cNvPr>
          <p:cNvCxnSpPr>
            <a:cxnSpLocks/>
            <a:endCxn id="44" idx="0"/>
          </p:cNvCxnSpPr>
          <p:nvPr/>
        </p:nvCxnSpPr>
        <p:spPr>
          <a:xfrm flipH="1">
            <a:off x="3647872" y="4057770"/>
            <a:ext cx="976106" cy="67995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8C844FF-34D5-468E-BDB5-FABD83B90317}"/>
              </a:ext>
            </a:extLst>
          </p:cNvPr>
          <p:cNvSpPr/>
          <p:nvPr/>
        </p:nvSpPr>
        <p:spPr>
          <a:xfrm>
            <a:off x="4232704" y="4302597"/>
            <a:ext cx="325730"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F</a:t>
            </a:r>
            <a:endParaRPr lang="en-US" dirty="0"/>
          </a:p>
        </p:txBody>
      </p:sp>
      <p:sp>
        <p:nvSpPr>
          <p:cNvPr id="47" name="Rectangle 46">
            <a:extLst>
              <a:ext uri="{FF2B5EF4-FFF2-40B4-BE49-F238E27FC236}">
                <a16:creationId xmlns:a16="http://schemas.microsoft.com/office/drawing/2014/main" id="{407A57EF-0444-44CB-B27A-2F8F6DE24DB3}"/>
              </a:ext>
            </a:extLst>
          </p:cNvPr>
          <p:cNvSpPr/>
          <p:nvPr/>
        </p:nvSpPr>
        <p:spPr>
          <a:xfrm>
            <a:off x="1368910" y="4148533"/>
            <a:ext cx="338554"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B</a:t>
            </a:r>
            <a:endParaRPr lang="en-US" dirty="0"/>
          </a:p>
        </p:txBody>
      </p:sp>
      <p:sp>
        <p:nvSpPr>
          <p:cNvPr id="48" name="Rectangle 47">
            <a:extLst>
              <a:ext uri="{FF2B5EF4-FFF2-40B4-BE49-F238E27FC236}">
                <a16:creationId xmlns:a16="http://schemas.microsoft.com/office/drawing/2014/main" id="{BDAA00FA-44CF-4AE9-80B3-72C9687F4E4D}"/>
              </a:ext>
            </a:extLst>
          </p:cNvPr>
          <p:cNvSpPr/>
          <p:nvPr/>
        </p:nvSpPr>
        <p:spPr>
          <a:xfrm>
            <a:off x="3007605" y="5371758"/>
            <a:ext cx="351378" cy="369332"/>
          </a:xfrm>
          <a:prstGeom prst="rect">
            <a:avLst/>
          </a:prstGeom>
        </p:spPr>
        <p:txBody>
          <a:bodyPr wrap="none">
            <a:spAutoFit/>
          </a:bodyPr>
          <a:lstStyle/>
          <a:p>
            <a:r>
              <a:rPr lang="en-US" altLang="en-US" b="1" dirty="0">
                <a:latin typeface="Times New Roman" panose="02020603050405020304" pitchFamily="18" charset="0"/>
                <a:ea typeface="SimSun" panose="02010600030101010101" pitchFamily="2" charset="-122"/>
                <a:cs typeface="Times New Roman" panose="02020603050405020304" pitchFamily="18" charset="0"/>
              </a:rPr>
              <a:t>C</a:t>
            </a:r>
            <a:endParaRPr lang="en-US" dirty="0"/>
          </a:p>
        </p:txBody>
      </p:sp>
    </p:spTree>
    <p:extLst>
      <p:ext uri="{BB962C8B-B14F-4D97-AF65-F5344CB8AC3E}">
        <p14:creationId xmlns:p14="http://schemas.microsoft.com/office/powerpoint/2010/main" val="3786307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17711</TotalTime>
  <Words>28363</Words>
  <Application>Microsoft Office PowerPoint</Application>
  <PresentationFormat>Widescreen</PresentationFormat>
  <Paragraphs>7597</Paragraphs>
  <Slides>255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255</vt:i4>
      </vt:variant>
    </vt:vector>
  </HeadingPairs>
  <TitlesOfParts>
    <vt:vector size="266" baseType="lpstr">
      <vt:lpstr>Arial</vt:lpstr>
      <vt:lpstr>Calibri</vt:lpstr>
      <vt:lpstr>Calibri Light</vt:lpstr>
      <vt:lpstr>Cambria Math</vt:lpstr>
      <vt:lpstr>Consolas</vt:lpstr>
      <vt:lpstr>Courier New</vt:lpstr>
      <vt:lpstr>Symbol</vt:lpstr>
      <vt:lpstr>Tahoma</vt:lpstr>
      <vt:lpstr>Times New Roman</vt:lpstr>
      <vt:lpstr>Times New Roman Bold</vt:lpstr>
      <vt:lpstr>Office Theme</vt:lpstr>
      <vt:lpstr>Decomposition of Graph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734</cp:revision>
  <dcterms:created xsi:type="dcterms:W3CDTF">2016-10-13T00:10:31Z</dcterms:created>
  <dcterms:modified xsi:type="dcterms:W3CDTF">2020-06-18T11:32:12Z</dcterms:modified>
</cp:coreProperties>
</file>