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85" r:id="rId3"/>
    <p:sldId id="286" r:id="rId4"/>
    <p:sldId id="287" r:id="rId5"/>
    <p:sldId id="288" r:id="rId6"/>
    <p:sldId id="289" r:id="rId7"/>
    <p:sldId id="374" r:id="rId8"/>
    <p:sldId id="375" r:id="rId9"/>
    <p:sldId id="376" r:id="rId10"/>
    <p:sldId id="291" r:id="rId11"/>
    <p:sldId id="377" r:id="rId12"/>
    <p:sldId id="292" r:id="rId13"/>
    <p:sldId id="411" r:id="rId14"/>
    <p:sldId id="293" r:id="rId15"/>
    <p:sldId id="412" r:id="rId16"/>
    <p:sldId id="413" r:id="rId17"/>
    <p:sldId id="415" r:id="rId18"/>
    <p:sldId id="414" r:id="rId19"/>
    <p:sldId id="294" r:id="rId20"/>
    <p:sldId id="295" r:id="rId21"/>
    <p:sldId id="296" r:id="rId22"/>
    <p:sldId id="297" r:id="rId23"/>
    <p:sldId id="298" r:id="rId24"/>
    <p:sldId id="299" r:id="rId25"/>
    <p:sldId id="300" r:id="rId26"/>
    <p:sldId id="301" r:id="rId27"/>
    <p:sldId id="302" r:id="rId28"/>
    <p:sldId id="303" r:id="rId29"/>
    <p:sldId id="304" r:id="rId30"/>
    <p:sldId id="416" r:id="rId31"/>
    <p:sldId id="417" r:id="rId32"/>
    <p:sldId id="418" r:id="rId33"/>
    <p:sldId id="419" r:id="rId34"/>
    <p:sldId id="420" r:id="rId35"/>
    <p:sldId id="305" r:id="rId36"/>
    <p:sldId id="422" r:id="rId37"/>
    <p:sldId id="421" r:id="rId38"/>
    <p:sldId id="423" r:id="rId39"/>
    <p:sldId id="306" r:id="rId40"/>
    <p:sldId id="307" r:id="rId41"/>
    <p:sldId id="424" r:id="rId42"/>
    <p:sldId id="308" r:id="rId43"/>
    <p:sldId id="309" r:id="rId44"/>
    <p:sldId id="310" r:id="rId45"/>
    <p:sldId id="311" r:id="rId46"/>
    <p:sldId id="312" r:id="rId47"/>
    <p:sldId id="425" r:id="rId48"/>
    <p:sldId id="313" r:id="rId49"/>
    <p:sldId id="426" r:id="rId50"/>
    <p:sldId id="314" r:id="rId51"/>
    <p:sldId id="315" r:id="rId52"/>
    <p:sldId id="316" r:id="rId53"/>
    <p:sldId id="317" r:id="rId54"/>
    <p:sldId id="318" r:id="rId55"/>
    <p:sldId id="427" r:id="rId56"/>
    <p:sldId id="319" r:id="rId57"/>
    <p:sldId id="428" r:id="rId58"/>
    <p:sldId id="429" r:id="rId59"/>
    <p:sldId id="430" r:id="rId60"/>
    <p:sldId id="320" r:id="rId61"/>
    <p:sldId id="431" r:id="rId62"/>
    <p:sldId id="321" r:id="rId63"/>
    <p:sldId id="432" r:id="rId64"/>
    <p:sldId id="322" r:id="rId65"/>
    <p:sldId id="323" r:id="rId66"/>
    <p:sldId id="433" r:id="rId67"/>
    <p:sldId id="325" r:id="rId68"/>
    <p:sldId id="378" r:id="rId69"/>
    <p:sldId id="434" r:id="rId70"/>
    <p:sldId id="435" r:id="rId71"/>
    <p:sldId id="436" r:id="rId72"/>
    <p:sldId id="437" r:id="rId73"/>
    <p:sldId id="324" r:id="rId74"/>
    <p:sldId id="438" r:id="rId75"/>
    <p:sldId id="379" r:id="rId76"/>
    <p:sldId id="439" r:id="rId77"/>
    <p:sldId id="380" r:id="rId78"/>
    <p:sldId id="440" r:id="rId79"/>
    <p:sldId id="290" r:id="rId80"/>
    <p:sldId id="381" r:id="rId8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33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5" d="100"/>
          <a:sy n="65" d="100"/>
        </p:scale>
        <p:origin x="264" y="4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84" Type="http://schemas.openxmlformats.org/officeDocument/2006/relationships/theme" Target="theme/theme1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presProps" Target="presProps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DE8F66-6DC0-4A7A-8B77-CE543AB8653B}" type="datetimeFigureOut">
              <a:rPr lang="en-US" smtClean="0"/>
              <a:t>12/23/2018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B13C42-415C-4850-A3B2-DD63E84C81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08250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DE8F66-6DC0-4A7A-8B77-CE543AB8653B}" type="datetimeFigureOut">
              <a:rPr lang="en-US" smtClean="0"/>
              <a:t>12/23/2018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B13C42-415C-4850-A3B2-DD63E84C81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09993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DE8F66-6DC0-4A7A-8B77-CE543AB8653B}" type="datetimeFigureOut">
              <a:rPr lang="en-US" smtClean="0"/>
              <a:t>12/23/2018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B13C42-415C-4850-A3B2-DD63E84C81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61816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DE8F66-6DC0-4A7A-8B77-CE543AB8653B}" type="datetimeFigureOut">
              <a:rPr lang="en-US" smtClean="0"/>
              <a:t>12/23/2018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B13C42-415C-4850-A3B2-DD63E84C81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33222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DE8F66-6DC0-4A7A-8B77-CE543AB8653B}" type="datetimeFigureOut">
              <a:rPr lang="en-US" smtClean="0"/>
              <a:t>12/23/2018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B13C42-415C-4850-A3B2-DD63E84C81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02084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DE8F66-6DC0-4A7A-8B77-CE543AB8653B}" type="datetimeFigureOut">
              <a:rPr lang="en-US" smtClean="0"/>
              <a:t>12/23/2018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B13C42-415C-4850-A3B2-DD63E84C81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07537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DE8F66-6DC0-4A7A-8B77-CE543AB8653B}" type="datetimeFigureOut">
              <a:rPr lang="en-US" smtClean="0"/>
              <a:t>12/23/2018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B13C42-415C-4850-A3B2-DD63E84C81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38562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DE8F66-6DC0-4A7A-8B77-CE543AB8653B}" type="datetimeFigureOut">
              <a:rPr lang="en-US" smtClean="0"/>
              <a:t>12/23/2018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B13C42-415C-4850-A3B2-DD63E84C81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95192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DE8F66-6DC0-4A7A-8B77-CE543AB8653B}" type="datetimeFigureOut">
              <a:rPr lang="en-US" smtClean="0"/>
              <a:t>12/23/2018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B13C42-415C-4850-A3B2-DD63E84C81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70535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DE8F66-6DC0-4A7A-8B77-CE543AB8653B}" type="datetimeFigureOut">
              <a:rPr lang="en-US" smtClean="0"/>
              <a:t>12/23/2018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B13C42-415C-4850-A3B2-DD63E84C81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66672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DE8F66-6DC0-4A7A-8B77-CE543AB8653B}" type="datetimeFigureOut">
              <a:rPr lang="en-US" smtClean="0"/>
              <a:t>12/23/2018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B13C42-415C-4850-A3B2-DD63E84C81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45487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DE8F66-6DC0-4A7A-8B77-CE543AB8653B}" type="datetimeFigureOut">
              <a:rPr lang="en-US" smtClean="0"/>
              <a:t>12/23/2018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B13C42-415C-4850-A3B2-DD63E84C81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94008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8.png"/><Relationship Id="rId4" Type="http://schemas.openxmlformats.org/officeDocument/2006/relationships/image" Target="../media/image26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0.png"/><Relationship Id="rId4" Type="http://schemas.openxmlformats.org/officeDocument/2006/relationships/image" Target="../media/image28.pn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5.png"/><Relationship Id="rId4" Type="http://schemas.openxmlformats.org/officeDocument/2006/relationships/image" Target="../media/image44.png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7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7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7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7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7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7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7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7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Graph Algorithms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218828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131203" y="749709"/>
            <a:ext cx="588215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>
                <a:cs typeface="Times New Roman" panose="02020603050405020304" pitchFamily="18" charset="0"/>
              </a:rPr>
              <a:t>Minimum Spanning Tree</a:t>
            </a:r>
          </a:p>
        </p:txBody>
      </p:sp>
      <p:sp>
        <p:nvSpPr>
          <p:cNvPr id="3" name="Rectangle 2"/>
          <p:cNvSpPr/>
          <p:nvPr/>
        </p:nvSpPr>
        <p:spPr>
          <a:xfrm>
            <a:off x="1233995" y="2136339"/>
            <a:ext cx="9507985" cy="26161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61963" indent="-461963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spanning tree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of an undirected graph G is a subgraph of G that is a tree containing all the vertices of G.</a:t>
            </a:r>
          </a:p>
          <a:p>
            <a:pPr marL="461963" indent="-461963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 a weighted graph, the weight of a subgraph is the sum of the weights of the edges in the subgraph.</a:t>
            </a:r>
          </a:p>
          <a:p>
            <a:pPr marL="461963" indent="-461963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minimum spanning tree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(MST) for a weighted undirected graph is a spanning tree with minimum weight.</a:t>
            </a:r>
          </a:p>
        </p:txBody>
      </p:sp>
    </p:spTree>
    <p:extLst>
      <p:ext uri="{BB962C8B-B14F-4D97-AF65-F5344CB8AC3E}">
        <p14:creationId xmlns:p14="http://schemas.microsoft.com/office/powerpoint/2010/main" val="301555370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131203" y="749709"/>
            <a:ext cx="588215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>
                <a:cs typeface="Times New Roman" panose="02020603050405020304" pitchFamily="18" charset="0"/>
              </a:rPr>
              <a:t>Minimum Spanning Tree</a:t>
            </a:r>
          </a:p>
        </p:txBody>
      </p:sp>
      <p:sp>
        <p:nvSpPr>
          <p:cNvPr id="4" name="Oval 3"/>
          <p:cNvSpPr/>
          <p:nvPr/>
        </p:nvSpPr>
        <p:spPr>
          <a:xfrm>
            <a:off x="2539014" y="2272683"/>
            <a:ext cx="511502" cy="488272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</a:p>
        </p:txBody>
      </p:sp>
      <p:sp>
        <p:nvSpPr>
          <p:cNvPr id="5" name="Oval 4"/>
          <p:cNvSpPr/>
          <p:nvPr/>
        </p:nvSpPr>
        <p:spPr>
          <a:xfrm>
            <a:off x="4072281" y="2272683"/>
            <a:ext cx="514904" cy="488272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</a:p>
        </p:txBody>
      </p:sp>
      <p:sp>
        <p:nvSpPr>
          <p:cNvPr id="6" name="Oval 5"/>
          <p:cNvSpPr/>
          <p:nvPr/>
        </p:nvSpPr>
        <p:spPr>
          <a:xfrm>
            <a:off x="1685668" y="3499281"/>
            <a:ext cx="514904" cy="488272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</a:p>
        </p:txBody>
      </p:sp>
      <p:sp>
        <p:nvSpPr>
          <p:cNvPr id="7" name="Oval 6"/>
          <p:cNvSpPr/>
          <p:nvPr/>
        </p:nvSpPr>
        <p:spPr>
          <a:xfrm>
            <a:off x="4883108" y="3499281"/>
            <a:ext cx="514904" cy="488272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</a:p>
        </p:txBody>
      </p:sp>
      <p:sp>
        <p:nvSpPr>
          <p:cNvPr id="8" name="Oval 7"/>
          <p:cNvSpPr/>
          <p:nvPr/>
        </p:nvSpPr>
        <p:spPr>
          <a:xfrm>
            <a:off x="3330996" y="4743634"/>
            <a:ext cx="514904" cy="488272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</a:p>
        </p:txBody>
      </p:sp>
      <p:sp>
        <p:nvSpPr>
          <p:cNvPr id="9" name="Oval 8"/>
          <p:cNvSpPr/>
          <p:nvPr/>
        </p:nvSpPr>
        <p:spPr>
          <a:xfrm>
            <a:off x="7574526" y="2272683"/>
            <a:ext cx="514904" cy="488272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</a:p>
        </p:txBody>
      </p:sp>
      <p:sp>
        <p:nvSpPr>
          <p:cNvPr id="10" name="Oval 9"/>
          <p:cNvSpPr/>
          <p:nvPr/>
        </p:nvSpPr>
        <p:spPr>
          <a:xfrm>
            <a:off x="9134032" y="2272683"/>
            <a:ext cx="514904" cy="488272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</a:p>
        </p:txBody>
      </p:sp>
      <p:sp>
        <p:nvSpPr>
          <p:cNvPr id="11" name="Oval 10"/>
          <p:cNvSpPr/>
          <p:nvPr/>
        </p:nvSpPr>
        <p:spPr>
          <a:xfrm>
            <a:off x="6703033" y="3499281"/>
            <a:ext cx="514904" cy="488272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</a:p>
        </p:txBody>
      </p:sp>
      <p:sp>
        <p:nvSpPr>
          <p:cNvPr id="12" name="Oval 11"/>
          <p:cNvSpPr/>
          <p:nvPr/>
        </p:nvSpPr>
        <p:spPr>
          <a:xfrm>
            <a:off x="10024757" y="3499281"/>
            <a:ext cx="514904" cy="488272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</a:p>
        </p:txBody>
      </p:sp>
      <p:sp>
        <p:nvSpPr>
          <p:cNvPr id="13" name="Oval 12"/>
          <p:cNvSpPr/>
          <p:nvPr/>
        </p:nvSpPr>
        <p:spPr>
          <a:xfrm>
            <a:off x="8454891" y="4743634"/>
            <a:ext cx="514904" cy="488272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</a:p>
        </p:txBody>
      </p:sp>
      <p:cxnSp>
        <p:nvCxnSpPr>
          <p:cNvPr id="14" name="Straight Connector 13"/>
          <p:cNvCxnSpPr>
            <a:stCxn id="4" idx="6"/>
          </p:cNvCxnSpPr>
          <p:nvPr/>
        </p:nvCxnSpPr>
        <p:spPr>
          <a:xfrm flipV="1">
            <a:off x="3050516" y="2494383"/>
            <a:ext cx="1021765" cy="2243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>
            <a:stCxn id="9" idx="6"/>
          </p:cNvCxnSpPr>
          <p:nvPr/>
        </p:nvCxnSpPr>
        <p:spPr>
          <a:xfrm>
            <a:off x="8089430" y="2516819"/>
            <a:ext cx="104460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>
            <a:stCxn id="6" idx="0"/>
          </p:cNvCxnSpPr>
          <p:nvPr/>
        </p:nvCxnSpPr>
        <p:spPr>
          <a:xfrm flipV="1">
            <a:off x="1943120" y="2760955"/>
            <a:ext cx="851645" cy="73832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>
            <a:stCxn id="6" idx="7"/>
          </p:cNvCxnSpPr>
          <p:nvPr/>
        </p:nvCxnSpPr>
        <p:spPr>
          <a:xfrm flipV="1">
            <a:off x="2125166" y="2626809"/>
            <a:ext cx="1969952" cy="94397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>
            <a:stCxn id="11" idx="7"/>
          </p:cNvCxnSpPr>
          <p:nvPr/>
        </p:nvCxnSpPr>
        <p:spPr>
          <a:xfrm flipV="1">
            <a:off x="7142531" y="2668997"/>
            <a:ext cx="2042758" cy="90179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>
            <a:endCxn id="8" idx="0"/>
          </p:cNvCxnSpPr>
          <p:nvPr/>
        </p:nvCxnSpPr>
        <p:spPr>
          <a:xfrm>
            <a:off x="2858904" y="2742717"/>
            <a:ext cx="729544" cy="2000917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>
            <a:off x="7874930" y="2742717"/>
            <a:ext cx="729544" cy="2000917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>
            <a:endCxn id="7" idx="3"/>
          </p:cNvCxnSpPr>
          <p:nvPr/>
        </p:nvCxnSpPr>
        <p:spPr>
          <a:xfrm flipV="1">
            <a:off x="3808582" y="3916047"/>
            <a:ext cx="1149932" cy="96075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 flipV="1">
            <a:off x="8918366" y="3874363"/>
            <a:ext cx="1149932" cy="96075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>
            <a:endCxn id="8" idx="1"/>
          </p:cNvCxnSpPr>
          <p:nvPr/>
        </p:nvCxnSpPr>
        <p:spPr>
          <a:xfrm>
            <a:off x="2059241" y="3957593"/>
            <a:ext cx="1347161" cy="857547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>
            <a:endCxn id="7" idx="2"/>
          </p:cNvCxnSpPr>
          <p:nvPr/>
        </p:nvCxnSpPr>
        <p:spPr>
          <a:xfrm flipV="1">
            <a:off x="2200572" y="3743417"/>
            <a:ext cx="2682536" cy="10743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>
            <a:endCxn id="7" idx="1"/>
          </p:cNvCxnSpPr>
          <p:nvPr/>
        </p:nvCxnSpPr>
        <p:spPr>
          <a:xfrm>
            <a:off x="2972098" y="2680916"/>
            <a:ext cx="1986416" cy="889871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>
            <a:endCxn id="7" idx="0"/>
          </p:cNvCxnSpPr>
          <p:nvPr/>
        </p:nvCxnSpPr>
        <p:spPr>
          <a:xfrm>
            <a:off x="4443327" y="2728504"/>
            <a:ext cx="697233" cy="770777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>
            <a:endCxn id="8" idx="0"/>
          </p:cNvCxnSpPr>
          <p:nvPr/>
        </p:nvCxnSpPr>
        <p:spPr>
          <a:xfrm flipH="1">
            <a:off x="3588448" y="2728504"/>
            <a:ext cx="671456" cy="201513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Rectangle 40"/>
          <p:cNvSpPr/>
          <p:nvPr/>
        </p:nvSpPr>
        <p:spPr>
          <a:xfrm>
            <a:off x="3464364" y="2158256"/>
            <a:ext cx="31290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42" name="Rectangle 41"/>
          <p:cNvSpPr/>
          <p:nvPr/>
        </p:nvSpPr>
        <p:spPr>
          <a:xfrm flipH="1">
            <a:off x="2114342" y="2751594"/>
            <a:ext cx="28057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43" name="Rectangle 42"/>
          <p:cNvSpPr/>
          <p:nvPr/>
        </p:nvSpPr>
        <p:spPr>
          <a:xfrm>
            <a:off x="3652400" y="2439255"/>
            <a:ext cx="31290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44" name="Rectangle 43"/>
          <p:cNvSpPr/>
          <p:nvPr/>
        </p:nvSpPr>
        <p:spPr>
          <a:xfrm>
            <a:off x="3980219" y="3272394"/>
            <a:ext cx="31290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45" name="Rectangle 44"/>
          <p:cNvSpPr/>
          <p:nvPr/>
        </p:nvSpPr>
        <p:spPr>
          <a:xfrm>
            <a:off x="4622292" y="2695000"/>
            <a:ext cx="31290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46" name="Rectangle 45"/>
          <p:cNvSpPr/>
          <p:nvPr/>
        </p:nvSpPr>
        <p:spPr>
          <a:xfrm>
            <a:off x="3625723" y="2975525"/>
            <a:ext cx="31290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47" name="Rectangle 46"/>
          <p:cNvSpPr/>
          <p:nvPr/>
        </p:nvSpPr>
        <p:spPr>
          <a:xfrm>
            <a:off x="3069503" y="3268234"/>
            <a:ext cx="31290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48" name="Rectangle 47"/>
          <p:cNvSpPr/>
          <p:nvPr/>
        </p:nvSpPr>
        <p:spPr>
          <a:xfrm>
            <a:off x="2552337" y="3399833"/>
            <a:ext cx="31290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49" name="Rectangle 48"/>
          <p:cNvSpPr/>
          <p:nvPr/>
        </p:nvSpPr>
        <p:spPr>
          <a:xfrm>
            <a:off x="2670798" y="4105372"/>
            <a:ext cx="31290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</a:p>
        </p:txBody>
      </p:sp>
      <p:sp>
        <p:nvSpPr>
          <p:cNvPr id="50" name="Rectangle 49"/>
          <p:cNvSpPr/>
          <p:nvPr/>
        </p:nvSpPr>
        <p:spPr>
          <a:xfrm>
            <a:off x="4238698" y="4410107"/>
            <a:ext cx="31290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51" name="Rectangle 50"/>
          <p:cNvSpPr/>
          <p:nvPr/>
        </p:nvSpPr>
        <p:spPr>
          <a:xfrm>
            <a:off x="9493332" y="4305427"/>
            <a:ext cx="31290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52" name="Rectangle 51"/>
          <p:cNvSpPr/>
          <p:nvPr/>
        </p:nvSpPr>
        <p:spPr>
          <a:xfrm>
            <a:off x="7955814" y="3606782"/>
            <a:ext cx="31290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53" name="Rectangle 52"/>
          <p:cNvSpPr/>
          <p:nvPr/>
        </p:nvSpPr>
        <p:spPr>
          <a:xfrm>
            <a:off x="8802526" y="2759121"/>
            <a:ext cx="31290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55" name="Rectangle 54"/>
          <p:cNvSpPr/>
          <p:nvPr/>
        </p:nvSpPr>
        <p:spPr>
          <a:xfrm>
            <a:off x="8492735" y="2158256"/>
            <a:ext cx="31290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57" name="Rectangle 56"/>
          <p:cNvSpPr/>
          <p:nvPr/>
        </p:nvSpPr>
        <p:spPr>
          <a:xfrm>
            <a:off x="2200572" y="5659072"/>
            <a:ext cx="684577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 undirected graph and its minimum spanning tree.</a:t>
            </a:r>
          </a:p>
        </p:txBody>
      </p:sp>
    </p:spTree>
    <p:extLst>
      <p:ext uri="{BB962C8B-B14F-4D97-AF65-F5344CB8AC3E}">
        <p14:creationId xmlns:p14="http://schemas.microsoft.com/office/powerpoint/2010/main" val="39036415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37111" y="847363"/>
            <a:ext cx="809042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>
                <a:cs typeface="Times New Roman" panose="02020603050405020304" pitchFamily="18" charset="0"/>
              </a:rPr>
              <a:t>Minimum Spanning Tree: Prim’s Algorithm</a:t>
            </a:r>
          </a:p>
        </p:txBody>
      </p:sp>
      <p:sp>
        <p:nvSpPr>
          <p:cNvPr id="3" name="Rectangle 2"/>
          <p:cNvSpPr/>
          <p:nvPr/>
        </p:nvSpPr>
        <p:spPr>
          <a:xfrm>
            <a:off x="1537111" y="2413338"/>
            <a:ext cx="8938539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Prim's algorithm for finding an MST is a greedy algorithm.</a:t>
            </a:r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Start by selecting an arbitrary vertex, include it into the current MST.</a:t>
            </a:r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Grow the current MST by inserting into it the vertex closest to one of the vertices already in current MST.</a:t>
            </a:r>
          </a:p>
        </p:txBody>
      </p:sp>
    </p:spTree>
    <p:extLst>
      <p:ext uri="{BB962C8B-B14F-4D97-AF65-F5344CB8AC3E}">
        <p14:creationId xmlns:p14="http://schemas.microsoft.com/office/powerpoint/2010/main" val="207837106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231796" y="456746"/>
            <a:ext cx="810574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</a:rPr>
              <a:t>Minimum Spanning Tree: Prim's Algorithm</a:t>
            </a:r>
            <a:endParaRPr lang="en-US" sz="3600" dirty="0"/>
          </a:p>
        </p:txBody>
      </p:sp>
      <p:sp>
        <p:nvSpPr>
          <p:cNvPr id="4" name="Oval 3"/>
          <p:cNvSpPr/>
          <p:nvPr/>
        </p:nvSpPr>
        <p:spPr>
          <a:xfrm>
            <a:off x="3551069" y="1389354"/>
            <a:ext cx="511502" cy="488272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</a:p>
        </p:txBody>
      </p:sp>
      <p:sp>
        <p:nvSpPr>
          <p:cNvPr id="5" name="Oval 4"/>
          <p:cNvSpPr/>
          <p:nvPr/>
        </p:nvSpPr>
        <p:spPr>
          <a:xfrm>
            <a:off x="2624018" y="2266596"/>
            <a:ext cx="511502" cy="488272"/>
          </a:xfrm>
          <a:prstGeom prst="ellipse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</a:p>
        </p:txBody>
      </p:sp>
      <p:sp>
        <p:nvSpPr>
          <p:cNvPr id="6" name="Oval 5"/>
          <p:cNvSpPr/>
          <p:nvPr/>
        </p:nvSpPr>
        <p:spPr>
          <a:xfrm>
            <a:off x="4820009" y="1827975"/>
            <a:ext cx="511502" cy="488272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</a:p>
        </p:txBody>
      </p:sp>
      <p:sp>
        <p:nvSpPr>
          <p:cNvPr id="7" name="Oval 6"/>
          <p:cNvSpPr/>
          <p:nvPr/>
        </p:nvSpPr>
        <p:spPr>
          <a:xfrm>
            <a:off x="3847807" y="2570628"/>
            <a:ext cx="511502" cy="488272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</a:p>
        </p:txBody>
      </p:sp>
      <p:sp>
        <p:nvSpPr>
          <p:cNvPr id="8" name="Oval 7"/>
          <p:cNvSpPr/>
          <p:nvPr/>
        </p:nvSpPr>
        <p:spPr>
          <a:xfrm>
            <a:off x="3135521" y="3430115"/>
            <a:ext cx="511502" cy="488272"/>
          </a:xfrm>
          <a:prstGeom prst="ellipse">
            <a:avLst/>
          </a:prstGeom>
          <a:solidFill>
            <a:schemeClr val="bg2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</a:p>
        </p:txBody>
      </p:sp>
      <p:sp>
        <p:nvSpPr>
          <p:cNvPr id="9" name="Oval 8"/>
          <p:cNvSpPr/>
          <p:nvPr/>
        </p:nvSpPr>
        <p:spPr>
          <a:xfrm>
            <a:off x="4820009" y="3185979"/>
            <a:ext cx="511502" cy="488272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</a:p>
        </p:txBody>
      </p:sp>
      <p:cxnSp>
        <p:nvCxnSpPr>
          <p:cNvPr id="16" name="Straight Connector 15"/>
          <p:cNvCxnSpPr>
            <a:stCxn id="4" idx="6"/>
            <a:endCxn id="6" idx="1"/>
          </p:cNvCxnSpPr>
          <p:nvPr/>
        </p:nvCxnSpPr>
        <p:spPr>
          <a:xfrm>
            <a:off x="4062571" y="1633490"/>
            <a:ext cx="832346" cy="265991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>
            <a:endCxn id="5" idx="0"/>
          </p:cNvCxnSpPr>
          <p:nvPr/>
        </p:nvCxnSpPr>
        <p:spPr>
          <a:xfrm flipH="1">
            <a:off x="2879769" y="1766485"/>
            <a:ext cx="708885" cy="500111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>
            <a:endCxn id="7" idx="0"/>
          </p:cNvCxnSpPr>
          <p:nvPr/>
        </p:nvCxnSpPr>
        <p:spPr>
          <a:xfrm>
            <a:off x="3892959" y="1852742"/>
            <a:ext cx="210599" cy="71788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>
            <a:endCxn id="8" idx="1"/>
          </p:cNvCxnSpPr>
          <p:nvPr/>
        </p:nvCxnSpPr>
        <p:spPr>
          <a:xfrm>
            <a:off x="2945416" y="2733549"/>
            <a:ext cx="265013" cy="76807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>
            <a:endCxn id="7" idx="2"/>
          </p:cNvCxnSpPr>
          <p:nvPr/>
        </p:nvCxnSpPr>
        <p:spPr>
          <a:xfrm>
            <a:off x="3113432" y="2578111"/>
            <a:ext cx="734375" cy="236653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>
            <a:endCxn id="8" idx="7"/>
          </p:cNvCxnSpPr>
          <p:nvPr/>
        </p:nvCxnSpPr>
        <p:spPr>
          <a:xfrm flipH="1">
            <a:off x="3572115" y="3034016"/>
            <a:ext cx="447273" cy="467605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>
            <a:endCxn id="9" idx="1"/>
          </p:cNvCxnSpPr>
          <p:nvPr/>
        </p:nvCxnSpPr>
        <p:spPr>
          <a:xfrm>
            <a:off x="4295080" y="2983830"/>
            <a:ext cx="599837" cy="273655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>
            <a:endCxn id="9" idx="3"/>
          </p:cNvCxnSpPr>
          <p:nvPr/>
        </p:nvCxnSpPr>
        <p:spPr>
          <a:xfrm flipV="1">
            <a:off x="3629266" y="3602745"/>
            <a:ext cx="1265651" cy="14471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>
            <a:endCxn id="9" idx="0"/>
          </p:cNvCxnSpPr>
          <p:nvPr/>
        </p:nvCxnSpPr>
        <p:spPr>
          <a:xfrm flipH="1">
            <a:off x="5075760" y="2324668"/>
            <a:ext cx="34948" cy="861311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Rectangle 37"/>
          <p:cNvSpPr/>
          <p:nvPr/>
        </p:nvSpPr>
        <p:spPr>
          <a:xfrm>
            <a:off x="3490570" y="3010808"/>
            <a:ext cx="31290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39" name="Rectangle 38"/>
          <p:cNvSpPr/>
          <p:nvPr/>
        </p:nvSpPr>
        <p:spPr>
          <a:xfrm>
            <a:off x="2837985" y="3030005"/>
            <a:ext cx="31290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40" name="Rectangle 39"/>
          <p:cNvSpPr/>
          <p:nvPr/>
        </p:nvSpPr>
        <p:spPr>
          <a:xfrm>
            <a:off x="4048142" y="3326373"/>
            <a:ext cx="31290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41" name="Rectangle 40"/>
          <p:cNvSpPr/>
          <p:nvPr/>
        </p:nvSpPr>
        <p:spPr>
          <a:xfrm>
            <a:off x="4462772" y="2785869"/>
            <a:ext cx="31290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42" name="Rectangle 41"/>
          <p:cNvSpPr/>
          <p:nvPr/>
        </p:nvSpPr>
        <p:spPr>
          <a:xfrm>
            <a:off x="5071596" y="2523992"/>
            <a:ext cx="31290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43" name="Rectangle 42"/>
          <p:cNvSpPr/>
          <p:nvPr/>
        </p:nvSpPr>
        <p:spPr>
          <a:xfrm>
            <a:off x="4003926" y="2024072"/>
            <a:ext cx="31290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44" name="Rectangle 43"/>
          <p:cNvSpPr/>
          <p:nvPr/>
        </p:nvSpPr>
        <p:spPr>
          <a:xfrm>
            <a:off x="4393331" y="1427865"/>
            <a:ext cx="31290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45" name="Rectangle 44"/>
          <p:cNvSpPr/>
          <p:nvPr/>
        </p:nvSpPr>
        <p:spPr>
          <a:xfrm>
            <a:off x="3384526" y="2322220"/>
            <a:ext cx="31290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46" name="Rectangle 45"/>
          <p:cNvSpPr/>
          <p:nvPr/>
        </p:nvSpPr>
        <p:spPr>
          <a:xfrm>
            <a:off x="3102961" y="1630648"/>
            <a:ext cx="31290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7" name="Table 46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75178905"/>
                  </p:ext>
                </p:extLst>
              </p:nvPr>
            </p:nvGraphicFramePr>
            <p:xfrm>
              <a:off x="6132132" y="1169908"/>
              <a:ext cx="4012584" cy="316992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501573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501573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501573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501573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  <a:gridCol w="501573">
                      <a:extLst>
                        <a:ext uri="{9D8B030D-6E8A-4147-A177-3AD203B41FA5}">
                          <a16:colId xmlns:a16="http://schemas.microsoft.com/office/drawing/2014/main" val="20004"/>
                        </a:ext>
                      </a:extLst>
                    </a:gridCol>
                    <a:gridCol w="501573">
                      <a:extLst>
                        <a:ext uri="{9D8B030D-6E8A-4147-A177-3AD203B41FA5}">
                          <a16:colId xmlns:a16="http://schemas.microsoft.com/office/drawing/2014/main" val="20005"/>
                        </a:ext>
                      </a:extLst>
                    </a:gridCol>
                    <a:gridCol w="501573">
                      <a:extLst>
                        <a:ext uri="{9D8B030D-6E8A-4147-A177-3AD203B41FA5}">
                          <a16:colId xmlns:a16="http://schemas.microsoft.com/office/drawing/2014/main" val="20006"/>
                        </a:ext>
                      </a:extLst>
                    </a:gridCol>
                    <a:gridCol w="501573">
                      <a:extLst>
                        <a:ext uri="{9D8B030D-6E8A-4147-A177-3AD203B41FA5}">
                          <a16:colId xmlns:a16="http://schemas.microsoft.com/office/drawing/2014/main" val="20007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endParaRPr lang="en-US" sz="2000" b="1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a</a:t>
                          </a:r>
                        </a:p>
                      </a:txBody>
                      <a:tcPr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b</a:t>
                          </a:r>
                        </a:p>
                      </a:txBody>
                      <a:tcPr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c</a:t>
                          </a:r>
                        </a:p>
                      </a:txBody>
                      <a:tcPr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d</a:t>
                          </a:r>
                        </a:p>
                      </a:txBody>
                      <a:tcPr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e</a:t>
                          </a:r>
                        </a:p>
                      </a:txBody>
                      <a:tcPr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f</a:t>
                          </a:r>
                        </a:p>
                      </a:txBody>
                      <a:tcPr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 sz="2000" b="1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d[]</a:t>
                          </a:r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0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5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0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∞</m:t>
                                </m:r>
                              </m:oMath>
                            </m:oMathPara>
                          </a14:m>
                          <a:endParaRPr lang="en-US" sz="20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0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∞</m:t>
                                </m:r>
                              </m:oMath>
                            </m:oMathPara>
                          </a14:m>
                          <a:endParaRPr lang="en-US" sz="20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 sz="2000" b="1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a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0</a:t>
                          </a:r>
                        </a:p>
                      </a:txBody>
                      <a:tcP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</a:t>
                          </a:r>
                        </a:p>
                      </a:txBody>
                      <a:tcP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3</a:t>
                          </a:r>
                        </a:p>
                      </a:txBody>
                      <a:tcP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0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∞</m:t>
                                </m:r>
                              </m:oMath>
                            </m:oMathPara>
                          </a14:m>
                          <a:endParaRPr lang="en-US" sz="20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0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∞</m:t>
                                </m:r>
                              </m:oMath>
                            </m:oMathPara>
                          </a14:m>
                          <a:endParaRPr lang="en-US" sz="20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3</a:t>
                          </a:r>
                        </a:p>
                      </a:txBody>
                      <a:tcP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 sz="2000" b="1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b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</a:t>
                          </a:r>
                        </a:p>
                      </a:txBody>
                      <a:tcPr>
                        <a:solidFill>
                          <a:schemeClr val="bg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0</a:t>
                          </a:r>
                        </a:p>
                      </a:txBody>
                      <a:tcPr>
                        <a:solidFill>
                          <a:schemeClr val="bg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5</a:t>
                          </a:r>
                        </a:p>
                      </a:txBody>
                      <a:tcPr>
                        <a:solidFill>
                          <a:schemeClr val="bg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</a:t>
                          </a:r>
                        </a:p>
                      </a:txBody>
                      <a:tcPr>
                        <a:solidFill>
                          <a:schemeClr val="bg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0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∞</m:t>
                                </m:r>
                              </m:oMath>
                            </m:oMathPara>
                          </a14:m>
                          <a:endParaRPr lang="en-US" sz="20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0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∞</m:t>
                                </m:r>
                              </m:oMath>
                            </m:oMathPara>
                          </a14:m>
                          <a:endParaRPr lang="en-US" sz="20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2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 sz="2000" b="1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c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3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5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0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2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0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∞</m:t>
                                </m:r>
                              </m:oMath>
                            </m:oMathPara>
                          </a14:m>
                          <a:endParaRPr lang="en-US" sz="20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 sz="2000" b="1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d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0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∞</m:t>
                                </m:r>
                              </m:oMath>
                            </m:oMathPara>
                          </a14:m>
                          <a:endParaRPr lang="en-US" sz="20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2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0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4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0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∞</m:t>
                                </m:r>
                              </m:oMath>
                            </m:oMathPara>
                          </a14:m>
                          <a:endParaRPr lang="en-US" sz="20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5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 sz="2000" b="1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e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0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∞</m:t>
                                </m:r>
                              </m:oMath>
                            </m:oMathPara>
                          </a14:m>
                          <a:endParaRPr lang="en-US" sz="20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0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∞</m:t>
                                </m:r>
                              </m:oMath>
                            </m:oMathPara>
                          </a14:m>
                          <a:endParaRPr lang="en-US" sz="20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4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0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5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6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 sz="2000" b="1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f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0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0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∞</m:t>
                                </m:r>
                              </m:oMath>
                            </m:oMathPara>
                          </a14:m>
                          <a:endParaRPr lang="en-US" sz="20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0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∞</m:t>
                                </m:r>
                              </m:oMath>
                            </m:oMathPara>
                          </a14:m>
                          <a:endParaRPr lang="en-US" sz="20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0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∞</m:t>
                                </m:r>
                              </m:oMath>
                            </m:oMathPara>
                          </a14:m>
                          <a:endParaRPr lang="en-US" sz="20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5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0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7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7" name="Table 46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75178905"/>
                  </p:ext>
                </p:extLst>
              </p:nvPr>
            </p:nvGraphicFramePr>
            <p:xfrm>
              <a:off x="6132132" y="1169908"/>
              <a:ext cx="4012584" cy="316992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501573"/>
                    <a:gridCol w="501573"/>
                    <a:gridCol w="501573"/>
                    <a:gridCol w="501573"/>
                    <a:gridCol w="501573"/>
                    <a:gridCol w="501573"/>
                    <a:gridCol w="501573"/>
                    <a:gridCol w="501573"/>
                  </a:tblGrid>
                  <a:tr h="396240">
                    <a:tc>
                      <a:txBody>
                        <a:bodyPr/>
                        <a:lstStyle/>
                        <a:p>
                          <a:endParaRPr lang="en-US" sz="2000" b="1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b="0" dirty="0" smtClean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a</a:t>
                          </a:r>
                          <a:endParaRPr lang="en-US" sz="20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b="0" dirty="0" smtClean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b</a:t>
                          </a:r>
                          <a:endParaRPr lang="en-US" sz="20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b="0" dirty="0" smtClean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c</a:t>
                          </a:r>
                          <a:endParaRPr lang="en-US" sz="20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b="0" dirty="0" smtClean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d</a:t>
                          </a:r>
                          <a:endParaRPr lang="en-US" sz="20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b="0" dirty="0" smtClean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e</a:t>
                          </a:r>
                          <a:endParaRPr lang="en-US" sz="20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b="0" dirty="0" smtClean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f</a:t>
                          </a:r>
                          <a:endParaRPr lang="en-US" sz="20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</a:tr>
                  <a:tr h="396240">
                    <a:tc>
                      <a:txBody>
                        <a:bodyPr/>
                        <a:lstStyle/>
                        <a:p>
                          <a:endParaRPr lang="en-US" sz="2000" b="1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 smtClean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d[]</a:t>
                          </a:r>
                          <a:endParaRPr lang="en-US" sz="20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b="0" dirty="0" smtClean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</a:t>
                          </a:r>
                          <a:endParaRPr lang="en-US" sz="20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b="0" dirty="0" smtClean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0</a:t>
                          </a:r>
                          <a:endParaRPr lang="en-US" sz="20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b="0" dirty="0" smtClean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5</a:t>
                          </a:r>
                          <a:endParaRPr lang="en-US" sz="20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b="0" dirty="0" smtClean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</a:t>
                          </a:r>
                          <a:endParaRPr lang="en-US" sz="20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2"/>
                          <a:stretch>
                            <a:fillRect l="-597590" t="-107692" r="-101205" b="-62923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2"/>
                          <a:stretch>
                            <a:fillRect l="-706098" t="-107692" r="-2439" b="-629231"/>
                          </a:stretch>
                        </a:blipFill>
                      </a:tcPr>
                    </a:tc>
                  </a:tr>
                  <a:tr h="396240">
                    <a:tc>
                      <a:txBody>
                        <a:bodyPr/>
                        <a:lstStyle/>
                        <a:p>
                          <a:endParaRPr lang="en-US" sz="2000" b="1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 smtClean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a</a:t>
                          </a:r>
                          <a:endParaRPr lang="en-US" sz="20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b="0" dirty="0" smtClean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0</a:t>
                          </a:r>
                          <a:endParaRPr lang="en-US" sz="20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b="0" dirty="0" smtClean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</a:t>
                          </a:r>
                          <a:endParaRPr lang="en-US" sz="20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b="0" dirty="0" smtClean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3</a:t>
                          </a:r>
                          <a:endParaRPr lang="en-US" sz="20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blipFill rotWithShape="0">
                          <a:blip r:embed="rId2"/>
                          <a:stretch>
                            <a:fillRect l="-504878" t="-207692" r="-203659" b="-52923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blipFill rotWithShape="0">
                          <a:blip r:embed="rId2"/>
                          <a:stretch>
                            <a:fillRect l="-597590" t="-207692" r="-101205" b="-52923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b="0" dirty="0" smtClean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3</a:t>
                          </a:r>
                          <a:endParaRPr lang="en-US" sz="20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solidFill>
                          <a:schemeClr val="bg1"/>
                        </a:solidFill>
                      </a:tcPr>
                    </a:tc>
                  </a:tr>
                  <a:tr h="396240">
                    <a:tc>
                      <a:txBody>
                        <a:bodyPr/>
                        <a:lstStyle/>
                        <a:p>
                          <a:endParaRPr lang="en-US" sz="2000" b="1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 smtClean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b</a:t>
                          </a:r>
                          <a:endParaRPr lang="en-US" sz="20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 smtClean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</a:t>
                          </a:r>
                          <a:endParaRPr lang="en-US" sz="20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 smtClean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0</a:t>
                          </a:r>
                          <a:endParaRPr lang="en-US" sz="20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 smtClean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5</a:t>
                          </a:r>
                          <a:endParaRPr lang="en-US" sz="20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 smtClean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</a:t>
                          </a:r>
                          <a:endParaRPr lang="en-US" sz="20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2"/>
                          <a:stretch>
                            <a:fillRect l="-597590" t="-303030" r="-101205" b="-42121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2"/>
                          <a:stretch>
                            <a:fillRect l="-706098" t="-303030" r="-2439" b="-421212"/>
                          </a:stretch>
                        </a:blipFill>
                      </a:tcPr>
                    </a:tc>
                  </a:tr>
                  <a:tr h="396240">
                    <a:tc>
                      <a:txBody>
                        <a:bodyPr/>
                        <a:lstStyle/>
                        <a:p>
                          <a:endParaRPr lang="en-US" sz="2000" b="1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 smtClean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c</a:t>
                          </a:r>
                          <a:endParaRPr lang="en-US" sz="20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 smtClean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3</a:t>
                          </a:r>
                          <a:endParaRPr lang="en-US" sz="20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 smtClean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5</a:t>
                          </a:r>
                          <a:endParaRPr lang="en-US" sz="20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 smtClean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0</a:t>
                          </a:r>
                          <a:endParaRPr lang="en-US" sz="20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 smtClean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2</a:t>
                          </a:r>
                          <a:endParaRPr lang="en-US" sz="20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 smtClean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</a:t>
                          </a:r>
                          <a:endParaRPr lang="en-US" sz="20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2"/>
                          <a:stretch>
                            <a:fillRect l="-706098" t="-409231" r="-2439" b="-327692"/>
                          </a:stretch>
                        </a:blipFill>
                      </a:tcPr>
                    </a:tc>
                  </a:tr>
                  <a:tr h="396240">
                    <a:tc>
                      <a:txBody>
                        <a:bodyPr/>
                        <a:lstStyle/>
                        <a:p>
                          <a:endParaRPr lang="en-US" sz="2000" b="1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 smtClean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d</a:t>
                          </a:r>
                          <a:endParaRPr lang="en-US" sz="20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2"/>
                          <a:stretch>
                            <a:fillRect l="-200000" t="-509231" r="-498795" b="-22769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 smtClean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</a:t>
                          </a:r>
                          <a:endParaRPr lang="en-US" sz="20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 smtClean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2</a:t>
                          </a:r>
                          <a:endParaRPr lang="en-US" sz="20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 smtClean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0</a:t>
                          </a:r>
                          <a:endParaRPr lang="en-US" sz="20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 smtClean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4</a:t>
                          </a:r>
                          <a:endParaRPr lang="en-US" sz="20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2"/>
                          <a:stretch>
                            <a:fillRect l="-706098" t="-509231" r="-2439" b="-227692"/>
                          </a:stretch>
                        </a:blipFill>
                      </a:tcPr>
                    </a:tc>
                  </a:tr>
                  <a:tr h="396240">
                    <a:tc>
                      <a:txBody>
                        <a:bodyPr/>
                        <a:lstStyle/>
                        <a:p>
                          <a:endParaRPr lang="en-US" sz="2000" b="1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 smtClean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e</a:t>
                          </a:r>
                          <a:endParaRPr lang="en-US" sz="20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2"/>
                          <a:stretch>
                            <a:fillRect l="-200000" t="-609231" r="-498795" b="-12769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2"/>
                          <a:stretch>
                            <a:fillRect l="-303659" t="-609231" r="-404878" b="-12769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 smtClean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</a:t>
                          </a:r>
                          <a:endParaRPr lang="en-US" sz="20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 smtClean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4</a:t>
                          </a:r>
                          <a:endParaRPr lang="en-US" sz="20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 smtClean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0</a:t>
                          </a:r>
                          <a:endParaRPr lang="en-US" sz="20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 smtClean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5</a:t>
                          </a:r>
                          <a:endParaRPr lang="en-US" sz="20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</a:tr>
                  <a:tr h="396240">
                    <a:tc>
                      <a:txBody>
                        <a:bodyPr/>
                        <a:lstStyle/>
                        <a:p>
                          <a:endParaRPr lang="en-US" sz="2000" b="1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 smtClean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f</a:t>
                          </a:r>
                          <a:endParaRPr lang="en-US" sz="20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 smtClean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0</a:t>
                          </a:r>
                          <a:endParaRPr lang="en-US" sz="20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2"/>
                          <a:stretch>
                            <a:fillRect l="-303659" t="-709231" r="-404878" b="-2769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2"/>
                          <a:stretch>
                            <a:fillRect l="-398795" t="-709231" r="-300000" b="-2769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2"/>
                          <a:stretch>
                            <a:fillRect l="-504878" t="-709231" r="-203659" b="-2769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 smtClean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5</a:t>
                          </a:r>
                          <a:endParaRPr lang="en-US" sz="20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 smtClean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0</a:t>
                          </a:r>
                          <a:endParaRPr lang="en-US" sz="20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</a:tr>
                </a:tbl>
              </a:graphicData>
            </a:graphic>
          </p:graphicFrame>
        </mc:Fallback>
      </mc:AlternateContent>
      <p:sp>
        <p:nvSpPr>
          <p:cNvPr id="48" name="Left Bracket 47"/>
          <p:cNvSpPr/>
          <p:nvPr/>
        </p:nvSpPr>
        <p:spPr>
          <a:xfrm>
            <a:off x="7126821" y="2043837"/>
            <a:ext cx="253205" cy="2295991"/>
          </a:xfrm>
          <a:prstGeom prst="leftBracket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Left Bracket 48"/>
          <p:cNvSpPr/>
          <p:nvPr/>
        </p:nvSpPr>
        <p:spPr>
          <a:xfrm flipH="1">
            <a:off x="9865135" y="2016540"/>
            <a:ext cx="279581" cy="2295991"/>
          </a:xfrm>
          <a:prstGeom prst="leftBracket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4282234" y="4601705"/>
                <a:ext cx="2523941" cy="193899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d[b, a] = 1</a:t>
                </a:r>
              </a:p>
              <a:p>
                <a:r>
                  <a:rPr lang="en-US" sz="2000" dirty="0">
                    <a:solidFill>
                      <a:srgbClr val="3333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d[b, b] = </a:t>
                </a:r>
                <a:r>
                  <a:rPr 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0</a:t>
                </a:r>
              </a:p>
              <a:p>
                <a:r>
                  <a:rPr 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d[b, c] = 5</a:t>
                </a:r>
              </a:p>
              <a:p>
                <a:r>
                  <a:rPr 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d[b, d] = 1</a:t>
                </a:r>
              </a:p>
              <a:p>
                <a:r>
                  <a:rPr 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d[b, e] =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∞</m:t>
                    </m:r>
                  </m:oMath>
                </a14:m>
                <a:endParaRPr lang="en-US" sz="2000" dirty="0">
                  <a:latin typeface="Times New Roman" panose="02020603050405020304" pitchFamily="18" charset="0"/>
                  <a:ea typeface="Cambria Math" panose="02040503050406030204" pitchFamily="18" charset="0"/>
                  <a:cs typeface="Times New Roman" panose="02020603050405020304" pitchFamily="18" charset="0"/>
                </a:endParaRPr>
              </a:p>
              <a:p>
                <a:r>
                  <a:rPr 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d[b, f] =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∞</m:t>
                    </m:r>
                  </m:oMath>
                </a14:m>
                <a:endParaRPr lang="en-US" sz="2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82234" y="4601705"/>
                <a:ext cx="2523941" cy="1938992"/>
              </a:xfrm>
              <a:prstGeom prst="rect">
                <a:avLst/>
              </a:prstGeom>
              <a:blipFill rotWithShape="0">
                <a:blip r:embed="rId3"/>
                <a:stretch>
                  <a:fillRect l="-2415" t="-1887" b="-47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Rectangle 9"/>
          <p:cNvSpPr/>
          <p:nvPr/>
        </p:nvSpPr>
        <p:spPr>
          <a:xfrm>
            <a:off x="1279385" y="1273320"/>
            <a:ext cx="185178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(a) Original graph</a:t>
            </a:r>
          </a:p>
        </p:txBody>
      </p:sp>
    </p:spTree>
    <p:extLst>
      <p:ext uri="{BB962C8B-B14F-4D97-AF65-F5344CB8AC3E}">
        <p14:creationId xmlns:p14="http://schemas.microsoft.com/office/powerpoint/2010/main" val="78109022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231796" y="456746"/>
            <a:ext cx="810574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</a:rPr>
              <a:t>Minimum Spanning Tree: Prim's Algorithm</a:t>
            </a:r>
            <a:endParaRPr lang="en-US" sz="3600" dirty="0"/>
          </a:p>
        </p:txBody>
      </p:sp>
      <p:sp>
        <p:nvSpPr>
          <p:cNvPr id="4" name="Oval 3"/>
          <p:cNvSpPr/>
          <p:nvPr/>
        </p:nvSpPr>
        <p:spPr>
          <a:xfrm>
            <a:off x="3551069" y="1389354"/>
            <a:ext cx="511502" cy="488272"/>
          </a:xfrm>
          <a:prstGeom prst="ellipse">
            <a:avLst/>
          </a:prstGeom>
          <a:solidFill>
            <a:schemeClr val="bg2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</a:p>
        </p:txBody>
      </p:sp>
      <p:sp>
        <p:nvSpPr>
          <p:cNvPr id="5" name="Oval 4"/>
          <p:cNvSpPr/>
          <p:nvPr/>
        </p:nvSpPr>
        <p:spPr>
          <a:xfrm>
            <a:off x="2624018" y="2266596"/>
            <a:ext cx="511502" cy="488272"/>
          </a:xfrm>
          <a:prstGeom prst="ellipse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</a:p>
        </p:txBody>
      </p:sp>
      <p:sp>
        <p:nvSpPr>
          <p:cNvPr id="6" name="Oval 5"/>
          <p:cNvSpPr/>
          <p:nvPr/>
        </p:nvSpPr>
        <p:spPr>
          <a:xfrm>
            <a:off x="4820009" y="1827975"/>
            <a:ext cx="511502" cy="488272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</a:p>
        </p:txBody>
      </p:sp>
      <p:sp>
        <p:nvSpPr>
          <p:cNvPr id="7" name="Oval 6"/>
          <p:cNvSpPr/>
          <p:nvPr/>
        </p:nvSpPr>
        <p:spPr>
          <a:xfrm>
            <a:off x="3847807" y="2570628"/>
            <a:ext cx="511502" cy="488272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</a:p>
        </p:txBody>
      </p:sp>
      <p:sp>
        <p:nvSpPr>
          <p:cNvPr id="8" name="Oval 7"/>
          <p:cNvSpPr/>
          <p:nvPr/>
        </p:nvSpPr>
        <p:spPr>
          <a:xfrm>
            <a:off x="3135521" y="3430115"/>
            <a:ext cx="511502" cy="488272"/>
          </a:xfrm>
          <a:prstGeom prst="ellipse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</a:p>
        </p:txBody>
      </p:sp>
      <p:sp>
        <p:nvSpPr>
          <p:cNvPr id="9" name="Oval 8"/>
          <p:cNvSpPr/>
          <p:nvPr/>
        </p:nvSpPr>
        <p:spPr>
          <a:xfrm>
            <a:off x="4820009" y="3185979"/>
            <a:ext cx="511502" cy="488272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</a:p>
        </p:txBody>
      </p:sp>
      <p:cxnSp>
        <p:nvCxnSpPr>
          <p:cNvPr id="16" name="Straight Connector 15"/>
          <p:cNvCxnSpPr>
            <a:stCxn id="4" idx="6"/>
            <a:endCxn id="6" idx="1"/>
          </p:cNvCxnSpPr>
          <p:nvPr/>
        </p:nvCxnSpPr>
        <p:spPr>
          <a:xfrm>
            <a:off x="4062571" y="1633490"/>
            <a:ext cx="832346" cy="265991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>
            <a:endCxn id="5" idx="0"/>
          </p:cNvCxnSpPr>
          <p:nvPr/>
        </p:nvCxnSpPr>
        <p:spPr>
          <a:xfrm flipH="1">
            <a:off x="2879769" y="1766485"/>
            <a:ext cx="708885" cy="500111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>
            <a:endCxn id="7" idx="0"/>
          </p:cNvCxnSpPr>
          <p:nvPr/>
        </p:nvCxnSpPr>
        <p:spPr>
          <a:xfrm>
            <a:off x="3892959" y="1852742"/>
            <a:ext cx="210599" cy="71788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>
            <a:endCxn id="8" idx="1"/>
          </p:cNvCxnSpPr>
          <p:nvPr/>
        </p:nvCxnSpPr>
        <p:spPr>
          <a:xfrm>
            <a:off x="2945416" y="2733549"/>
            <a:ext cx="265013" cy="768072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>
            <a:endCxn id="7" idx="2"/>
          </p:cNvCxnSpPr>
          <p:nvPr/>
        </p:nvCxnSpPr>
        <p:spPr>
          <a:xfrm>
            <a:off x="3113432" y="2578111"/>
            <a:ext cx="734375" cy="236653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>
            <a:endCxn id="8" idx="7"/>
          </p:cNvCxnSpPr>
          <p:nvPr/>
        </p:nvCxnSpPr>
        <p:spPr>
          <a:xfrm flipH="1">
            <a:off x="3572115" y="3034016"/>
            <a:ext cx="447273" cy="467605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>
            <a:endCxn id="9" idx="1"/>
          </p:cNvCxnSpPr>
          <p:nvPr/>
        </p:nvCxnSpPr>
        <p:spPr>
          <a:xfrm>
            <a:off x="4295080" y="2983830"/>
            <a:ext cx="599837" cy="273655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>
            <a:endCxn id="9" idx="3"/>
          </p:cNvCxnSpPr>
          <p:nvPr/>
        </p:nvCxnSpPr>
        <p:spPr>
          <a:xfrm flipV="1">
            <a:off x="3629266" y="3602745"/>
            <a:ext cx="1265651" cy="14471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>
            <a:endCxn id="9" idx="0"/>
          </p:cNvCxnSpPr>
          <p:nvPr/>
        </p:nvCxnSpPr>
        <p:spPr>
          <a:xfrm flipH="1">
            <a:off x="5075760" y="2324668"/>
            <a:ext cx="34948" cy="861311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Rectangle 37"/>
          <p:cNvSpPr/>
          <p:nvPr/>
        </p:nvSpPr>
        <p:spPr>
          <a:xfrm>
            <a:off x="3490570" y="3010808"/>
            <a:ext cx="31290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39" name="Rectangle 38"/>
          <p:cNvSpPr/>
          <p:nvPr/>
        </p:nvSpPr>
        <p:spPr>
          <a:xfrm>
            <a:off x="2837985" y="3030005"/>
            <a:ext cx="31290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40" name="Rectangle 39"/>
          <p:cNvSpPr/>
          <p:nvPr/>
        </p:nvSpPr>
        <p:spPr>
          <a:xfrm>
            <a:off x="4048142" y="3326373"/>
            <a:ext cx="31290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41" name="Rectangle 40"/>
          <p:cNvSpPr/>
          <p:nvPr/>
        </p:nvSpPr>
        <p:spPr>
          <a:xfrm>
            <a:off x="4462772" y="2785869"/>
            <a:ext cx="31290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42" name="Rectangle 41"/>
          <p:cNvSpPr/>
          <p:nvPr/>
        </p:nvSpPr>
        <p:spPr>
          <a:xfrm>
            <a:off x="5071596" y="2523992"/>
            <a:ext cx="31290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43" name="Rectangle 42"/>
          <p:cNvSpPr/>
          <p:nvPr/>
        </p:nvSpPr>
        <p:spPr>
          <a:xfrm>
            <a:off x="4003926" y="2024072"/>
            <a:ext cx="31290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44" name="Rectangle 43"/>
          <p:cNvSpPr/>
          <p:nvPr/>
        </p:nvSpPr>
        <p:spPr>
          <a:xfrm>
            <a:off x="4393331" y="1427865"/>
            <a:ext cx="31290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45" name="Rectangle 44"/>
          <p:cNvSpPr/>
          <p:nvPr/>
        </p:nvSpPr>
        <p:spPr>
          <a:xfrm>
            <a:off x="3384526" y="2322220"/>
            <a:ext cx="31290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46" name="Rectangle 45"/>
          <p:cNvSpPr/>
          <p:nvPr/>
        </p:nvSpPr>
        <p:spPr>
          <a:xfrm>
            <a:off x="3102961" y="1630648"/>
            <a:ext cx="31290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7" name="Table 46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206716747"/>
                  </p:ext>
                </p:extLst>
              </p:nvPr>
            </p:nvGraphicFramePr>
            <p:xfrm>
              <a:off x="6132132" y="1169908"/>
              <a:ext cx="4012584" cy="316992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501573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501573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501573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501573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  <a:gridCol w="501573">
                      <a:extLst>
                        <a:ext uri="{9D8B030D-6E8A-4147-A177-3AD203B41FA5}">
                          <a16:colId xmlns:a16="http://schemas.microsoft.com/office/drawing/2014/main" val="20004"/>
                        </a:ext>
                      </a:extLst>
                    </a:gridCol>
                    <a:gridCol w="501573">
                      <a:extLst>
                        <a:ext uri="{9D8B030D-6E8A-4147-A177-3AD203B41FA5}">
                          <a16:colId xmlns:a16="http://schemas.microsoft.com/office/drawing/2014/main" val="20005"/>
                        </a:ext>
                      </a:extLst>
                    </a:gridCol>
                    <a:gridCol w="501573">
                      <a:extLst>
                        <a:ext uri="{9D8B030D-6E8A-4147-A177-3AD203B41FA5}">
                          <a16:colId xmlns:a16="http://schemas.microsoft.com/office/drawing/2014/main" val="20006"/>
                        </a:ext>
                      </a:extLst>
                    </a:gridCol>
                    <a:gridCol w="501573">
                      <a:extLst>
                        <a:ext uri="{9D8B030D-6E8A-4147-A177-3AD203B41FA5}">
                          <a16:colId xmlns:a16="http://schemas.microsoft.com/office/drawing/2014/main" val="20007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endParaRPr lang="en-US" sz="2000" b="1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a</a:t>
                          </a:r>
                        </a:p>
                      </a:txBody>
                      <a:tcPr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b</a:t>
                          </a:r>
                        </a:p>
                      </a:txBody>
                      <a:tcPr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c</a:t>
                          </a:r>
                        </a:p>
                      </a:txBody>
                      <a:tcPr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d</a:t>
                          </a:r>
                        </a:p>
                      </a:txBody>
                      <a:tcPr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e</a:t>
                          </a:r>
                        </a:p>
                      </a:txBody>
                      <a:tcPr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f</a:t>
                          </a:r>
                        </a:p>
                      </a:txBody>
                      <a:tcPr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 sz="2000" b="1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d[]</a:t>
                          </a:r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0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2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0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4</m:t>
                                </m:r>
                              </m:oMath>
                            </m:oMathPara>
                          </a14:m>
                          <a:endParaRPr lang="en-US" sz="20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0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∞</m:t>
                                </m:r>
                              </m:oMath>
                            </m:oMathPara>
                          </a14:m>
                          <a:endParaRPr lang="en-US" sz="20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 sz="2000" b="1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a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0</a:t>
                          </a:r>
                        </a:p>
                      </a:txBody>
                      <a:tcP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</a:t>
                          </a:r>
                        </a:p>
                      </a:txBody>
                      <a:tcP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3</a:t>
                          </a:r>
                        </a:p>
                      </a:txBody>
                      <a:tcP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0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∞</m:t>
                                </m:r>
                              </m:oMath>
                            </m:oMathPara>
                          </a14:m>
                          <a:endParaRPr lang="en-US" sz="20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0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∞</m:t>
                                </m:r>
                              </m:oMath>
                            </m:oMathPara>
                          </a14:m>
                          <a:endParaRPr lang="en-US" sz="20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3</a:t>
                          </a:r>
                        </a:p>
                      </a:txBody>
                      <a:tcP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 sz="2000" b="1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b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0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5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0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∞</m:t>
                                </m:r>
                              </m:oMath>
                            </m:oMathPara>
                          </a14:m>
                          <a:endParaRPr lang="en-US" sz="20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0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∞</m:t>
                                </m:r>
                              </m:oMath>
                            </m:oMathPara>
                          </a14:m>
                          <a:endParaRPr lang="en-US" sz="20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 sz="2000" b="1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c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3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5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0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2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0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∞</m:t>
                                </m:r>
                              </m:oMath>
                            </m:oMathPara>
                          </a14:m>
                          <a:endParaRPr lang="en-US" sz="20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 sz="2000" b="1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d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0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∞</m:t>
                                </m:r>
                              </m:oMath>
                            </m:oMathPara>
                          </a14:m>
                          <a:endParaRPr lang="en-US" sz="20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</a:t>
                          </a:r>
                        </a:p>
                      </a:txBody>
                      <a:tcPr>
                        <a:solidFill>
                          <a:schemeClr val="bg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2</a:t>
                          </a:r>
                        </a:p>
                      </a:txBody>
                      <a:tcPr>
                        <a:solidFill>
                          <a:schemeClr val="bg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0</a:t>
                          </a:r>
                        </a:p>
                      </a:txBody>
                      <a:tcPr>
                        <a:solidFill>
                          <a:schemeClr val="bg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4</a:t>
                          </a:r>
                        </a:p>
                      </a:txBody>
                      <a:tcPr>
                        <a:solidFill>
                          <a:schemeClr val="bg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0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∞</m:t>
                                </m:r>
                              </m:oMath>
                            </m:oMathPara>
                          </a14:m>
                          <a:endParaRPr lang="en-US" sz="20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2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5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 sz="2000" b="1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e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0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∞</m:t>
                                </m:r>
                              </m:oMath>
                            </m:oMathPara>
                          </a14:m>
                          <a:endParaRPr lang="en-US" sz="20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0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∞</m:t>
                                </m:r>
                              </m:oMath>
                            </m:oMathPara>
                          </a14:m>
                          <a:endParaRPr lang="en-US" sz="20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4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0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5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6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 sz="2000" b="1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f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0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0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∞</m:t>
                                </m:r>
                              </m:oMath>
                            </m:oMathPara>
                          </a14:m>
                          <a:endParaRPr lang="en-US" sz="20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0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∞</m:t>
                                </m:r>
                              </m:oMath>
                            </m:oMathPara>
                          </a14:m>
                          <a:endParaRPr lang="en-US" sz="20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0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∞</m:t>
                                </m:r>
                              </m:oMath>
                            </m:oMathPara>
                          </a14:m>
                          <a:endParaRPr lang="en-US" sz="20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5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0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7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7" name="Table 46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206716747"/>
                  </p:ext>
                </p:extLst>
              </p:nvPr>
            </p:nvGraphicFramePr>
            <p:xfrm>
              <a:off x="6132132" y="1169908"/>
              <a:ext cx="4012584" cy="316992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501573"/>
                    <a:gridCol w="501573"/>
                    <a:gridCol w="501573"/>
                    <a:gridCol w="501573"/>
                    <a:gridCol w="501573"/>
                    <a:gridCol w="501573"/>
                    <a:gridCol w="501573"/>
                    <a:gridCol w="501573"/>
                  </a:tblGrid>
                  <a:tr h="396240">
                    <a:tc>
                      <a:txBody>
                        <a:bodyPr/>
                        <a:lstStyle/>
                        <a:p>
                          <a:endParaRPr lang="en-US" sz="2000" b="1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b="0" dirty="0" smtClean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a</a:t>
                          </a:r>
                          <a:endParaRPr lang="en-US" sz="20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b="0" dirty="0" smtClean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b</a:t>
                          </a:r>
                          <a:endParaRPr lang="en-US" sz="20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b="0" dirty="0" smtClean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c</a:t>
                          </a:r>
                          <a:endParaRPr lang="en-US" sz="20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b="0" dirty="0" smtClean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d</a:t>
                          </a:r>
                          <a:endParaRPr lang="en-US" sz="20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b="0" dirty="0" smtClean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e</a:t>
                          </a:r>
                          <a:endParaRPr lang="en-US" sz="20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b="0" dirty="0" smtClean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f</a:t>
                          </a:r>
                          <a:endParaRPr lang="en-US" sz="20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</a:tr>
                  <a:tr h="396240">
                    <a:tc>
                      <a:txBody>
                        <a:bodyPr/>
                        <a:lstStyle/>
                        <a:p>
                          <a:endParaRPr lang="en-US" sz="2000" b="1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 smtClean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d[]</a:t>
                          </a:r>
                          <a:endParaRPr lang="en-US" sz="20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b="0" dirty="0" smtClean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</a:t>
                          </a:r>
                          <a:endParaRPr lang="en-US" sz="20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b="0" dirty="0" smtClean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0</a:t>
                          </a:r>
                          <a:endParaRPr lang="en-US" sz="20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b="0" dirty="0" smtClean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2</a:t>
                          </a:r>
                          <a:endParaRPr lang="en-US" sz="20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b="0" dirty="0" smtClean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</a:t>
                          </a:r>
                          <a:endParaRPr lang="en-US" sz="20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2"/>
                          <a:stretch>
                            <a:fillRect l="-597590" t="-107692" r="-101205" b="-62923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2"/>
                          <a:stretch>
                            <a:fillRect l="-706098" t="-107692" r="-2439" b="-629231"/>
                          </a:stretch>
                        </a:blipFill>
                      </a:tcPr>
                    </a:tc>
                  </a:tr>
                  <a:tr h="396240">
                    <a:tc>
                      <a:txBody>
                        <a:bodyPr/>
                        <a:lstStyle/>
                        <a:p>
                          <a:endParaRPr lang="en-US" sz="2000" b="1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 smtClean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a</a:t>
                          </a:r>
                          <a:endParaRPr lang="en-US" sz="20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b="0" dirty="0" smtClean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0</a:t>
                          </a:r>
                          <a:endParaRPr lang="en-US" sz="20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b="0" dirty="0" smtClean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</a:t>
                          </a:r>
                          <a:endParaRPr lang="en-US" sz="20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b="0" dirty="0" smtClean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3</a:t>
                          </a:r>
                          <a:endParaRPr lang="en-US" sz="20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blipFill rotWithShape="0">
                          <a:blip r:embed="rId2"/>
                          <a:stretch>
                            <a:fillRect l="-504878" t="-207692" r="-203659" b="-52923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blipFill rotWithShape="0">
                          <a:blip r:embed="rId2"/>
                          <a:stretch>
                            <a:fillRect l="-597590" t="-207692" r="-101205" b="-52923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b="0" dirty="0" smtClean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3</a:t>
                          </a:r>
                          <a:endParaRPr lang="en-US" sz="20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solidFill>
                          <a:schemeClr val="bg1"/>
                        </a:solidFill>
                      </a:tcPr>
                    </a:tc>
                  </a:tr>
                  <a:tr h="396240">
                    <a:tc>
                      <a:txBody>
                        <a:bodyPr/>
                        <a:lstStyle/>
                        <a:p>
                          <a:endParaRPr lang="en-US" sz="2000" b="1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 smtClean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b</a:t>
                          </a:r>
                          <a:endParaRPr lang="en-US" sz="20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 smtClean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</a:t>
                          </a:r>
                          <a:endParaRPr lang="en-US" sz="20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 smtClean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0</a:t>
                          </a:r>
                          <a:endParaRPr lang="en-US" sz="20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 smtClean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5</a:t>
                          </a:r>
                          <a:endParaRPr lang="en-US" sz="20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 smtClean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</a:t>
                          </a:r>
                          <a:endParaRPr lang="en-US" sz="20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2"/>
                          <a:stretch>
                            <a:fillRect l="-597590" t="-303030" r="-101205" b="-42121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2"/>
                          <a:stretch>
                            <a:fillRect l="-706098" t="-303030" r="-2439" b="-421212"/>
                          </a:stretch>
                        </a:blipFill>
                      </a:tcPr>
                    </a:tc>
                  </a:tr>
                  <a:tr h="396240">
                    <a:tc>
                      <a:txBody>
                        <a:bodyPr/>
                        <a:lstStyle/>
                        <a:p>
                          <a:endParaRPr lang="en-US" sz="2000" b="1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 smtClean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c</a:t>
                          </a:r>
                          <a:endParaRPr lang="en-US" sz="20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 smtClean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3</a:t>
                          </a:r>
                          <a:endParaRPr lang="en-US" sz="20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 smtClean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5</a:t>
                          </a:r>
                          <a:endParaRPr lang="en-US" sz="20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 smtClean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0</a:t>
                          </a:r>
                          <a:endParaRPr lang="en-US" sz="20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 smtClean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2</a:t>
                          </a:r>
                          <a:endParaRPr lang="en-US" sz="20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 smtClean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</a:t>
                          </a:r>
                          <a:endParaRPr lang="en-US" sz="20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2"/>
                          <a:stretch>
                            <a:fillRect l="-706098" t="-409231" r="-2439" b="-327692"/>
                          </a:stretch>
                        </a:blipFill>
                      </a:tcPr>
                    </a:tc>
                  </a:tr>
                  <a:tr h="396240">
                    <a:tc>
                      <a:txBody>
                        <a:bodyPr/>
                        <a:lstStyle/>
                        <a:p>
                          <a:endParaRPr lang="en-US" sz="2000" b="1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 smtClean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d</a:t>
                          </a:r>
                          <a:endParaRPr lang="en-US" sz="20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2"/>
                          <a:stretch>
                            <a:fillRect l="-200000" t="-509231" r="-498795" b="-22769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 smtClean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</a:t>
                          </a:r>
                          <a:endParaRPr lang="en-US" sz="20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 smtClean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2</a:t>
                          </a:r>
                          <a:endParaRPr lang="en-US" sz="20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 smtClean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0</a:t>
                          </a:r>
                          <a:endParaRPr lang="en-US" sz="20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 smtClean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4</a:t>
                          </a:r>
                          <a:endParaRPr lang="en-US" sz="20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2"/>
                          <a:stretch>
                            <a:fillRect l="-706098" t="-509231" r="-2439" b="-227692"/>
                          </a:stretch>
                        </a:blipFill>
                      </a:tcPr>
                    </a:tc>
                  </a:tr>
                  <a:tr h="396240">
                    <a:tc>
                      <a:txBody>
                        <a:bodyPr/>
                        <a:lstStyle/>
                        <a:p>
                          <a:endParaRPr lang="en-US" sz="2000" b="1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 smtClean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e</a:t>
                          </a:r>
                          <a:endParaRPr lang="en-US" sz="20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2"/>
                          <a:stretch>
                            <a:fillRect l="-200000" t="-609231" r="-498795" b="-12769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2"/>
                          <a:stretch>
                            <a:fillRect l="-303659" t="-609231" r="-404878" b="-12769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 smtClean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</a:t>
                          </a:r>
                          <a:endParaRPr lang="en-US" sz="20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 smtClean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4</a:t>
                          </a:r>
                          <a:endParaRPr lang="en-US" sz="20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 smtClean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0</a:t>
                          </a:r>
                          <a:endParaRPr lang="en-US" sz="20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 smtClean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5</a:t>
                          </a:r>
                          <a:endParaRPr lang="en-US" sz="20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</a:tr>
                  <a:tr h="396240">
                    <a:tc>
                      <a:txBody>
                        <a:bodyPr/>
                        <a:lstStyle/>
                        <a:p>
                          <a:endParaRPr lang="en-US" sz="2000" b="1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 smtClean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f</a:t>
                          </a:r>
                          <a:endParaRPr lang="en-US" sz="20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 smtClean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0</a:t>
                          </a:r>
                          <a:endParaRPr lang="en-US" sz="20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2"/>
                          <a:stretch>
                            <a:fillRect l="-303659" t="-709231" r="-404878" b="-2769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2"/>
                          <a:stretch>
                            <a:fillRect l="-398795" t="-709231" r="-300000" b="-2769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2"/>
                          <a:stretch>
                            <a:fillRect l="-504878" t="-709231" r="-203659" b="-2769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 smtClean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5</a:t>
                          </a:r>
                          <a:endParaRPr lang="en-US" sz="20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 smtClean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0</a:t>
                          </a:r>
                          <a:endParaRPr lang="en-US" sz="20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</a:tr>
                </a:tbl>
              </a:graphicData>
            </a:graphic>
          </p:graphicFrame>
        </mc:Fallback>
      </mc:AlternateContent>
      <p:sp>
        <p:nvSpPr>
          <p:cNvPr id="48" name="Left Bracket 47"/>
          <p:cNvSpPr/>
          <p:nvPr/>
        </p:nvSpPr>
        <p:spPr>
          <a:xfrm>
            <a:off x="7126821" y="2043837"/>
            <a:ext cx="253205" cy="2295991"/>
          </a:xfrm>
          <a:prstGeom prst="leftBracket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Left Bracket 48"/>
          <p:cNvSpPr/>
          <p:nvPr/>
        </p:nvSpPr>
        <p:spPr>
          <a:xfrm flipH="1">
            <a:off x="9865135" y="2016540"/>
            <a:ext cx="279581" cy="2295991"/>
          </a:xfrm>
          <a:prstGeom prst="leftBracket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0" name="TextBox 49"/>
              <p:cNvSpPr txBox="1"/>
              <p:nvPr/>
            </p:nvSpPr>
            <p:spPr>
              <a:xfrm>
                <a:off x="4157214" y="4270328"/>
                <a:ext cx="2523941" cy="193899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d[b, a] = 1, d[d, a] =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∞</m:t>
                    </m:r>
                  </m:oMath>
                </a14:m>
                <a:endParaRPr lang="en-US" sz="2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en-US" sz="2000" dirty="0">
                    <a:solidFill>
                      <a:srgbClr val="3333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d[b, b] = 0, </a:t>
                </a:r>
              </a:p>
              <a:p>
                <a:r>
                  <a:rPr 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d[d, c] = 2</a:t>
                </a:r>
              </a:p>
              <a:p>
                <a:r>
                  <a:rPr lang="en-US" sz="2000" dirty="0">
                    <a:solidFill>
                      <a:srgbClr val="3333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d[b, d] = 1</a:t>
                </a:r>
              </a:p>
              <a:p>
                <a:r>
                  <a:rPr 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d[d, e] =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4</m:t>
                    </m:r>
                  </m:oMath>
                </a14:m>
                <a:endParaRPr lang="en-US" sz="2000" b="0" dirty="0">
                  <a:latin typeface="Times New Roman" panose="02020603050405020304" pitchFamily="18" charset="0"/>
                  <a:ea typeface="Cambria Math" panose="02040503050406030204" pitchFamily="18" charset="0"/>
                  <a:cs typeface="Times New Roman" panose="02020603050405020304" pitchFamily="18" charset="0"/>
                </a:endParaRPr>
              </a:p>
              <a:p>
                <a:r>
                  <a:rPr 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d[b, f] =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∞</m:t>
                    </m:r>
                  </m:oMath>
                </a14:m>
                <a:endParaRPr lang="en-US" sz="2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0" name="TextBox 4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57214" y="4270328"/>
                <a:ext cx="2523941" cy="1938992"/>
              </a:xfrm>
              <a:prstGeom prst="rect">
                <a:avLst/>
              </a:prstGeom>
              <a:blipFill rotWithShape="0">
                <a:blip r:embed="rId3"/>
                <a:stretch>
                  <a:fillRect l="-2657" t="-1887" b="-47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1" name="Rectangle 50"/>
          <p:cNvSpPr/>
          <p:nvPr/>
        </p:nvSpPr>
        <p:spPr>
          <a:xfrm>
            <a:off x="1107924" y="1104699"/>
            <a:ext cx="249897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00050" indent="-400050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(b)  After the first edge  has been selected</a:t>
            </a:r>
          </a:p>
        </p:txBody>
      </p:sp>
    </p:spTree>
    <p:extLst>
      <p:ext uri="{BB962C8B-B14F-4D97-AF65-F5344CB8AC3E}">
        <p14:creationId xmlns:p14="http://schemas.microsoft.com/office/powerpoint/2010/main" val="175608063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231796" y="456746"/>
            <a:ext cx="810574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</a:rPr>
              <a:t>Minimum Spanning Tree: Prim's Algorithm</a:t>
            </a:r>
            <a:endParaRPr lang="en-US" sz="3600" dirty="0"/>
          </a:p>
        </p:txBody>
      </p:sp>
      <p:sp>
        <p:nvSpPr>
          <p:cNvPr id="4" name="Oval 3"/>
          <p:cNvSpPr/>
          <p:nvPr/>
        </p:nvSpPr>
        <p:spPr>
          <a:xfrm>
            <a:off x="3551069" y="1389354"/>
            <a:ext cx="511502" cy="488272"/>
          </a:xfrm>
          <a:prstGeom prst="ellipse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</a:p>
        </p:txBody>
      </p:sp>
      <p:sp>
        <p:nvSpPr>
          <p:cNvPr id="5" name="Oval 4"/>
          <p:cNvSpPr/>
          <p:nvPr/>
        </p:nvSpPr>
        <p:spPr>
          <a:xfrm>
            <a:off x="2624018" y="2266596"/>
            <a:ext cx="511502" cy="488272"/>
          </a:xfrm>
          <a:prstGeom prst="ellipse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</a:p>
        </p:txBody>
      </p:sp>
      <p:sp>
        <p:nvSpPr>
          <p:cNvPr id="6" name="Oval 5"/>
          <p:cNvSpPr/>
          <p:nvPr/>
        </p:nvSpPr>
        <p:spPr>
          <a:xfrm>
            <a:off x="4820009" y="1827975"/>
            <a:ext cx="511502" cy="488272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</a:p>
        </p:txBody>
      </p:sp>
      <p:sp>
        <p:nvSpPr>
          <p:cNvPr id="7" name="Oval 6"/>
          <p:cNvSpPr/>
          <p:nvPr/>
        </p:nvSpPr>
        <p:spPr>
          <a:xfrm>
            <a:off x="3847807" y="2570628"/>
            <a:ext cx="511502" cy="488272"/>
          </a:xfrm>
          <a:prstGeom prst="ellipse">
            <a:avLst/>
          </a:prstGeom>
          <a:solidFill>
            <a:schemeClr val="bg2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</a:p>
        </p:txBody>
      </p:sp>
      <p:sp>
        <p:nvSpPr>
          <p:cNvPr id="8" name="Oval 7"/>
          <p:cNvSpPr/>
          <p:nvPr/>
        </p:nvSpPr>
        <p:spPr>
          <a:xfrm>
            <a:off x="3135521" y="3430115"/>
            <a:ext cx="511502" cy="488272"/>
          </a:xfrm>
          <a:prstGeom prst="ellipse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</a:p>
        </p:txBody>
      </p:sp>
      <p:sp>
        <p:nvSpPr>
          <p:cNvPr id="9" name="Oval 8"/>
          <p:cNvSpPr/>
          <p:nvPr/>
        </p:nvSpPr>
        <p:spPr>
          <a:xfrm>
            <a:off x="4820009" y="3185979"/>
            <a:ext cx="511502" cy="488272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</a:p>
        </p:txBody>
      </p:sp>
      <p:cxnSp>
        <p:nvCxnSpPr>
          <p:cNvPr id="16" name="Straight Connector 15"/>
          <p:cNvCxnSpPr>
            <a:stCxn id="4" idx="6"/>
            <a:endCxn id="6" idx="1"/>
          </p:cNvCxnSpPr>
          <p:nvPr/>
        </p:nvCxnSpPr>
        <p:spPr>
          <a:xfrm>
            <a:off x="4062571" y="1633490"/>
            <a:ext cx="832346" cy="265991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>
            <a:endCxn id="5" idx="0"/>
          </p:cNvCxnSpPr>
          <p:nvPr/>
        </p:nvCxnSpPr>
        <p:spPr>
          <a:xfrm flipH="1">
            <a:off x="2879769" y="1766485"/>
            <a:ext cx="708885" cy="500111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>
            <a:endCxn id="7" idx="0"/>
          </p:cNvCxnSpPr>
          <p:nvPr/>
        </p:nvCxnSpPr>
        <p:spPr>
          <a:xfrm>
            <a:off x="3892959" y="1852742"/>
            <a:ext cx="210599" cy="71788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>
            <a:endCxn id="8" idx="1"/>
          </p:cNvCxnSpPr>
          <p:nvPr/>
        </p:nvCxnSpPr>
        <p:spPr>
          <a:xfrm>
            <a:off x="2945416" y="2733549"/>
            <a:ext cx="265013" cy="768072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>
            <a:endCxn id="7" idx="2"/>
          </p:cNvCxnSpPr>
          <p:nvPr/>
        </p:nvCxnSpPr>
        <p:spPr>
          <a:xfrm>
            <a:off x="3113432" y="2578111"/>
            <a:ext cx="734375" cy="236653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>
            <a:endCxn id="8" idx="7"/>
          </p:cNvCxnSpPr>
          <p:nvPr/>
        </p:nvCxnSpPr>
        <p:spPr>
          <a:xfrm flipH="1">
            <a:off x="3572115" y="3034016"/>
            <a:ext cx="447273" cy="467605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>
            <a:endCxn id="9" idx="1"/>
          </p:cNvCxnSpPr>
          <p:nvPr/>
        </p:nvCxnSpPr>
        <p:spPr>
          <a:xfrm>
            <a:off x="4295080" y="2983830"/>
            <a:ext cx="599837" cy="273655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>
            <a:endCxn id="9" idx="3"/>
          </p:cNvCxnSpPr>
          <p:nvPr/>
        </p:nvCxnSpPr>
        <p:spPr>
          <a:xfrm flipV="1">
            <a:off x="3629266" y="3602745"/>
            <a:ext cx="1265651" cy="14471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>
            <a:endCxn id="9" idx="0"/>
          </p:cNvCxnSpPr>
          <p:nvPr/>
        </p:nvCxnSpPr>
        <p:spPr>
          <a:xfrm flipH="1">
            <a:off x="5075760" y="2324668"/>
            <a:ext cx="34948" cy="861311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Rectangle 37"/>
          <p:cNvSpPr/>
          <p:nvPr/>
        </p:nvSpPr>
        <p:spPr>
          <a:xfrm>
            <a:off x="3490570" y="3010808"/>
            <a:ext cx="31290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39" name="Rectangle 38"/>
          <p:cNvSpPr/>
          <p:nvPr/>
        </p:nvSpPr>
        <p:spPr>
          <a:xfrm>
            <a:off x="2837985" y="3030005"/>
            <a:ext cx="31290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40" name="Rectangle 39"/>
          <p:cNvSpPr/>
          <p:nvPr/>
        </p:nvSpPr>
        <p:spPr>
          <a:xfrm>
            <a:off x="4048142" y="3326373"/>
            <a:ext cx="31290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41" name="Rectangle 40"/>
          <p:cNvSpPr/>
          <p:nvPr/>
        </p:nvSpPr>
        <p:spPr>
          <a:xfrm>
            <a:off x="4462772" y="2785869"/>
            <a:ext cx="31290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42" name="Rectangle 41"/>
          <p:cNvSpPr/>
          <p:nvPr/>
        </p:nvSpPr>
        <p:spPr>
          <a:xfrm>
            <a:off x="5071596" y="2523992"/>
            <a:ext cx="31290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43" name="Rectangle 42"/>
          <p:cNvSpPr/>
          <p:nvPr/>
        </p:nvSpPr>
        <p:spPr>
          <a:xfrm>
            <a:off x="4003926" y="2024072"/>
            <a:ext cx="31290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44" name="Rectangle 43"/>
          <p:cNvSpPr/>
          <p:nvPr/>
        </p:nvSpPr>
        <p:spPr>
          <a:xfrm>
            <a:off x="4393331" y="1427865"/>
            <a:ext cx="31290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45" name="Rectangle 44"/>
          <p:cNvSpPr/>
          <p:nvPr/>
        </p:nvSpPr>
        <p:spPr>
          <a:xfrm>
            <a:off x="3384526" y="2322220"/>
            <a:ext cx="31290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46" name="Rectangle 45"/>
          <p:cNvSpPr/>
          <p:nvPr/>
        </p:nvSpPr>
        <p:spPr>
          <a:xfrm>
            <a:off x="3102961" y="1630648"/>
            <a:ext cx="31290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7" name="Table 46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256328474"/>
                  </p:ext>
                </p:extLst>
              </p:nvPr>
            </p:nvGraphicFramePr>
            <p:xfrm>
              <a:off x="6132132" y="1169908"/>
              <a:ext cx="4012584" cy="316992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501573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501573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501573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501573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  <a:gridCol w="501573">
                      <a:extLst>
                        <a:ext uri="{9D8B030D-6E8A-4147-A177-3AD203B41FA5}">
                          <a16:colId xmlns:a16="http://schemas.microsoft.com/office/drawing/2014/main" val="20004"/>
                        </a:ext>
                      </a:extLst>
                    </a:gridCol>
                    <a:gridCol w="501573">
                      <a:extLst>
                        <a:ext uri="{9D8B030D-6E8A-4147-A177-3AD203B41FA5}">
                          <a16:colId xmlns:a16="http://schemas.microsoft.com/office/drawing/2014/main" val="20005"/>
                        </a:ext>
                      </a:extLst>
                    </a:gridCol>
                    <a:gridCol w="501573">
                      <a:extLst>
                        <a:ext uri="{9D8B030D-6E8A-4147-A177-3AD203B41FA5}">
                          <a16:colId xmlns:a16="http://schemas.microsoft.com/office/drawing/2014/main" val="20006"/>
                        </a:ext>
                      </a:extLst>
                    </a:gridCol>
                    <a:gridCol w="501573">
                      <a:extLst>
                        <a:ext uri="{9D8B030D-6E8A-4147-A177-3AD203B41FA5}">
                          <a16:colId xmlns:a16="http://schemas.microsoft.com/office/drawing/2014/main" val="20007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endParaRPr lang="en-US" sz="2000" b="1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a</a:t>
                          </a:r>
                        </a:p>
                      </a:txBody>
                      <a:tcPr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b</a:t>
                          </a:r>
                        </a:p>
                      </a:txBody>
                      <a:tcPr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c</a:t>
                          </a:r>
                        </a:p>
                      </a:txBody>
                      <a:tcPr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d</a:t>
                          </a:r>
                        </a:p>
                      </a:txBody>
                      <a:tcPr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e</a:t>
                          </a:r>
                        </a:p>
                      </a:txBody>
                      <a:tcPr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f</a:t>
                          </a:r>
                        </a:p>
                      </a:txBody>
                      <a:tcPr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 sz="2000" b="1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d[]</a:t>
                          </a:r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0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2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0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4</m:t>
                                </m:r>
                              </m:oMath>
                            </m:oMathPara>
                          </a14:m>
                          <a:endParaRPr lang="en-US" sz="20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0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3</m:t>
                                </m:r>
                              </m:oMath>
                            </m:oMathPara>
                          </a14:m>
                          <a:endParaRPr lang="en-US" sz="20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 sz="2000" b="1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a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0</a:t>
                          </a:r>
                        </a:p>
                      </a:txBody>
                      <a:tcP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solidFill>
                          <a:schemeClr val="bg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</a:t>
                          </a:r>
                        </a:p>
                      </a:txBody>
                      <a:tcP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solidFill>
                          <a:schemeClr val="bg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3</a:t>
                          </a:r>
                        </a:p>
                      </a:txBody>
                      <a:tcP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solidFill>
                          <a:schemeClr val="bg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0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∞</m:t>
                                </m:r>
                              </m:oMath>
                            </m:oMathPara>
                          </a14:m>
                          <a:endParaRPr lang="en-US" sz="20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solidFill>
                          <a:schemeClr val="bg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0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∞</m:t>
                                </m:r>
                              </m:oMath>
                            </m:oMathPara>
                          </a14:m>
                          <a:endParaRPr lang="en-US" sz="20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solidFill>
                          <a:schemeClr val="bg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3</a:t>
                          </a:r>
                        </a:p>
                      </a:txBody>
                      <a:tcP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solidFill>
                          <a:schemeClr val="bg2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 sz="2000" b="1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b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0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5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0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∞</m:t>
                                </m:r>
                              </m:oMath>
                            </m:oMathPara>
                          </a14:m>
                          <a:endParaRPr lang="en-US" sz="20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0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∞</m:t>
                                </m:r>
                              </m:oMath>
                            </m:oMathPara>
                          </a14:m>
                          <a:endParaRPr lang="en-US" sz="20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 sz="2000" b="1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c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3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5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0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2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0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∞</m:t>
                                </m:r>
                              </m:oMath>
                            </m:oMathPara>
                          </a14:m>
                          <a:endParaRPr lang="en-US" sz="20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 sz="2000" b="1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d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0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∞</m:t>
                                </m:r>
                              </m:oMath>
                            </m:oMathPara>
                          </a14:m>
                          <a:endParaRPr lang="en-US" sz="20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2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0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4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0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∞</m:t>
                                </m:r>
                              </m:oMath>
                            </m:oMathPara>
                          </a14:m>
                          <a:endParaRPr lang="en-US" sz="20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5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 sz="2000" b="1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e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0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∞</m:t>
                                </m:r>
                              </m:oMath>
                            </m:oMathPara>
                          </a14:m>
                          <a:endParaRPr lang="en-US" sz="20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0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∞</m:t>
                                </m:r>
                              </m:oMath>
                            </m:oMathPara>
                          </a14:m>
                          <a:endParaRPr lang="en-US" sz="20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4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0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5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6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 sz="2000" b="1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f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0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0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∞</m:t>
                                </m:r>
                              </m:oMath>
                            </m:oMathPara>
                          </a14:m>
                          <a:endParaRPr lang="en-US" sz="20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0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∞</m:t>
                                </m:r>
                              </m:oMath>
                            </m:oMathPara>
                          </a14:m>
                          <a:endParaRPr lang="en-US" sz="20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0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∞</m:t>
                                </m:r>
                              </m:oMath>
                            </m:oMathPara>
                          </a14:m>
                          <a:endParaRPr lang="en-US" sz="20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5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0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7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7" name="Table 46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256328474"/>
                  </p:ext>
                </p:extLst>
              </p:nvPr>
            </p:nvGraphicFramePr>
            <p:xfrm>
              <a:off x="6132132" y="1169908"/>
              <a:ext cx="4012584" cy="316992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501573"/>
                    <a:gridCol w="501573"/>
                    <a:gridCol w="501573"/>
                    <a:gridCol w="501573"/>
                    <a:gridCol w="501573"/>
                    <a:gridCol w="501573"/>
                    <a:gridCol w="501573"/>
                    <a:gridCol w="501573"/>
                  </a:tblGrid>
                  <a:tr h="396240">
                    <a:tc>
                      <a:txBody>
                        <a:bodyPr/>
                        <a:lstStyle/>
                        <a:p>
                          <a:endParaRPr lang="en-US" sz="2000" b="1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b="0" dirty="0" smtClean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a</a:t>
                          </a:r>
                          <a:endParaRPr lang="en-US" sz="20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b="0" dirty="0" smtClean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b</a:t>
                          </a:r>
                          <a:endParaRPr lang="en-US" sz="20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b="0" dirty="0" smtClean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c</a:t>
                          </a:r>
                          <a:endParaRPr lang="en-US" sz="20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b="0" dirty="0" smtClean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d</a:t>
                          </a:r>
                          <a:endParaRPr lang="en-US" sz="20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b="0" dirty="0" smtClean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e</a:t>
                          </a:r>
                          <a:endParaRPr lang="en-US" sz="20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b="0" dirty="0" smtClean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f</a:t>
                          </a:r>
                          <a:endParaRPr lang="en-US" sz="20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</a:tr>
                  <a:tr h="396240">
                    <a:tc>
                      <a:txBody>
                        <a:bodyPr/>
                        <a:lstStyle/>
                        <a:p>
                          <a:endParaRPr lang="en-US" sz="2000" b="1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 smtClean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d[]</a:t>
                          </a:r>
                          <a:endParaRPr lang="en-US" sz="20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b="0" dirty="0" smtClean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</a:t>
                          </a:r>
                          <a:endParaRPr lang="en-US" sz="20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b="0" dirty="0" smtClean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0</a:t>
                          </a:r>
                          <a:endParaRPr lang="en-US" sz="20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b="0" dirty="0" smtClean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2</a:t>
                          </a:r>
                          <a:endParaRPr lang="en-US" sz="20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b="0" dirty="0" smtClean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</a:t>
                          </a:r>
                          <a:endParaRPr lang="en-US" sz="20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2"/>
                          <a:stretch>
                            <a:fillRect l="-597590" t="-107692" r="-101205" b="-62923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2"/>
                          <a:stretch>
                            <a:fillRect l="-706098" t="-107692" r="-2439" b="-629231"/>
                          </a:stretch>
                        </a:blipFill>
                      </a:tcPr>
                    </a:tc>
                  </a:tr>
                  <a:tr h="396240">
                    <a:tc>
                      <a:txBody>
                        <a:bodyPr/>
                        <a:lstStyle/>
                        <a:p>
                          <a:endParaRPr lang="en-US" sz="2000" b="1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 smtClean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a</a:t>
                          </a:r>
                          <a:endParaRPr lang="en-US" sz="20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b="0" dirty="0" smtClean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0</a:t>
                          </a:r>
                          <a:endParaRPr lang="en-US" sz="20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solidFill>
                          <a:schemeClr val="bg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b="0" dirty="0" smtClean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</a:t>
                          </a:r>
                          <a:endParaRPr lang="en-US" sz="20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solidFill>
                          <a:schemeClr val="bg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b="0" dirty="0" smtClean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3</a:t>
                          </a:r>
                          <a:endParaRPr lang="en-US" sz="20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solidFill>
                          <a:schemeClr val="bg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blipFill rotWithShape="0">
                          <a:blip r:embed="rId2"/>
                          <a:stretch>
                            <a:fillRect l="-504878" t="-207692" r="-203659" b="-52923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blipFill rotWithShape="0">
                          <a:blip r:embed="rId2"/>
                          <a:stretch>
                            <a:fillRect l="-597590" t="-207692" r="-101205" b="-52923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b="0" dirty="0" smtClean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3</a:t>
                          </a:r>
                          <a:endParaRPr lang="en-US" sz="20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solidFill>
                          <a:schemeClr val="bg2"/>
                        </a:solidFill>
                      </a:tcPr>
                    </a:tc>
                  </a:tr>
                  <a:tr h="396240">
                    <a:tc>
                      <a:txBody>
                        <a:bodyPr/>
                        <a:lstStyle/>
                        <a:p>
                          <a:endParaRPr lang="en-US" sz="2000" b="1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 smtClean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b</a:t>
                          </a:r>
                          <a:endParaRPr lang="en-US" sz="20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 smtClean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</a:t>
                          </a:r>
                          <a:endParaRPr lang="en-US" sz="20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 smtClean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0</a:t>
                          </a:r>
                          <a:endParaRPr lang="en-US" sz="20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 smtClean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5</a:t>
                          </a:r>
                          <a:endParaRPr lang="en-US" sz="20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 smtClean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</a:t>
                          </a:r>
                          <a:endParaRPr lang="en-US" sz="20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2"/>
                          <a:stretch>
                            <a:fillRect l="-597590" t="-303030" r="-101205" b="-42121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2"/>
                          <a:stretch>
                            <a:fillRect l="-706098" t="-303030" r="-2439" b="-421212"/>
                          </a:stretch>
                        </a:blipFill>
                      </a:tcPr>
                    </a:tc>
                  </a:tr>
                  <a:tr h="396240">
                    <a:tc>
                      <a:txBody>
                        <a:bodyPr/>
                        <a:lstStyle/>
                        <a:p>
                          <a:endParaRPr lang="en-US" sz="2000" b="1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 smtClean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c</a:t>
                          </a:r>
                          <a:endParaRPr lang="en-US" sz="20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 smtClean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3</a:t>
                          </a:r>
                          <a:endParaRPr lang="en-US" sz="20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 smtClean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5</a:t>
                          </a:r>
                          <a:endParaRPr lang="en-US" sz="20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 smtClean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0</a:t>
                          </a:r>
                          <a:endParaRPr lang="en-US" sz="20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 smtClean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2</a:t>
                          </a:r>
                          <a:endParaRPr lang="en-US" sz="20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 smtClean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</a:t>
                          </a:r>
                          <a:endParaRPr lang="en-US" sz="20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2"/>
                          <a:stretch>
                            <a:fillRect l="-706098" t="-409231" r="-2439" b="-327692"/>
                          </a:stretch>
                        </a:blipFill>
                      </a:tcPr>
                    </a:tc>
                  </a:tr>
                  <a:tr h="396240">
                    <a:tc>
                      <a:txBody>
                        <a:bodyPr/>
                        <a:lstStyle/>
                        <a:p>
                          <a:endParaRPr lang="en-US" sz="2000" b="1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 smtClean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d</a:t>
                          </a:r>
                          <a:endParaRPr lang="en-US" sz="20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2"/>
                          <a:stretch>
                            <a:fillRect l="-200000" t="-509231" r="-498795" b="-22769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 smtClean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</a:t>
                          </a:r>
                          <a:endParaRPr lang="en-US" sz="20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 smtClean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2</a:t>
                          </a:r>
                          <a:endParaRPr lang="en-US" sz="20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 smtClean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0</a:t>
                          </a:r>
                          <a:endParaRPr lang="en-US" sz="20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 smtClean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4</a:t>
                          </a:r>
                          <a:endParaRPr lang="en-US" sz="20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2"/>
                          <a:stretch>
                            <a:fillRect l="-706098" t="-509231" r="-2439" b="-227692"/>
                          </a:stretch>
                        </a:blipFill>
                      </a:tcPr>
                    </a:tc>
                  </a:tr>
                  <a:tr h="396240">
                    <a:tc>
                      <a:txBody>
                        <a:bodyPr/>
                        <a:lstStyle/>
                        <a:p>
                          <a:endParaRPr lang="en-US" sz="2000" b="1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 smtClean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e</a:t>
                          </a:r>
                          <a:endParaRPr lang="en-US" sz="20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2"/>
                          <a:stretch>
                            <a:fillRect l="-200000" t="-609231" r="-498795" b="-12769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2"/>
                          <a:stretch>
                            <a:fillRect l="-303659" t="-609231" r="-404878" b="-12769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 smtClean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</a:t>
                          </a:r>
                          <a:endParaRPr lang="en-US" sz="20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 smtClean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4</a:t>
                          </a:r>
                          <a:endParaRPr lang="en-US" sz="20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 smtClean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0</a:t>
                          </a:r>
                          <a:endParaRPr lang="en-US" sz="20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 smtClean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5</a:t>
                          </a:r>
                          <a:endParaRPr lang="en-US" sz="20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</a:tr>
                  <a:tr h="396240">
                    <a:tc>
                      <a:txBody>
                        <a:bodyPr/>
                        <a:lstStyle/>
                        <a:p>
                          <a:endParaRPr lang="en-US" sz="2000" b="1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 smtClean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f</a:t>
                          </a:r>
                          <a:endParaRPr lang="en-US" sz="20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 smtClean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0</a:t>
                          </a:r>
                          <a:endParaRPr lang="en-US" sz="20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2"/>
                          <a:stretch>
                            <a:fillRect l="-303659" t="-709231" r="-404878" b="-2769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2"/>
                          <a:stretch>
                            <a:fillRect l="-398795" t="-709231" r="-300000" b="-2769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2"/>
                          <a:stretch>
                            <a:fillRect l="-504878" t="-709231" r="-203659" b="-2769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 smtClean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5</a:t>
                          </a:r>
                          <a:endParaRPr lang="en-US" sz="20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 smtClean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0</a:t>
                          </a:r>
                          <a:endParaRPr lang="en-US" sz="20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</a:tr>
                </a:tbl>
              </a:graphicData>
            </a:graphic>
          </p:graphicFrame>
        </mc:Fallback>
      </mc:AlternateContent>
      <p:sp>
        <p:nvSpPr>
          <p:cNvPr id="48" name="Left Bracket 47"/>
          <p:cNvSpPr/>
          <p:nvPr/>
        </p:nvSpPr>
        <p:spPr>
          <a:xfrm>
            <a:off x="7126821" y="2043837"/>
            <a:ext cx="253205" cy="2295991"/>
          </a:xfrm>
          <a:prstGeom prst="leftBracket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Left Bracket 48"/>
          <p:cNvSpPr/>
          <p:nvPr/>
        </p:nvSpPr>
        <p:spPr>
          <a:xfrm flipH="1">
            <a:off x="9865135" y="2016540"/>
            <a:ext cx="279581" cy="2295991"/>
          </a:xfrm>
          <a:prstGeom prst="leftBracket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/>
              <p:cNvSpPr txBox="1"/>
              <p:nvPr/>
            </p:nvSpPr>
            <p:spPr>
              <a:xfrm>
                <a:off x="4157214" y="4270328"/>
                <a:ext cx="3415438" cy="193899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dirty="0">
                    <a:solidFill>
                      <a:srgbClr val="3333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d[b, a] = 1</a:t>
                </a:r>
                <a:r>
                  <a:rPr 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d[d, a] =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∞</m:t>
                    </m:r>
                  </m:oMath>
                </a14:m>
                <a:endParaRPr lang="en-US" sz="2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en-US" sz="2000" dirty="0">
                    <a:solidFill>
                      <a:srgbClr val="3333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d[b, b] = 0, </a:t>
                </a:r>
              </a:p>
              <a:p>
                <a:r>
                  <a:rPr lang="en-US" sz="2000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d[d, c] = 2</a:t>
                </a:r>
                <a:r>
                  <a:rPr 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d[a, c] = 3</a:t>
                </a:r>
              </a:p>
              <a:p>
                <a:r>
                  <a:rPr lang="en-US" sz="2000" dirty="0">
                    <a:solidFill>
                      <a:srgbClr val="3333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d[b, d] = 1</a:t>
                </a:r>
              </a:p>
              <a:p>
                <a:r>
                  <a:rPr 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d[d, e] =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4</m:t>
                    </m:r>
                    <m:r>
                      <a:rPr lang="en-US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,</m:t>
                    </m:r>
                    <m:r>
                      <m:rPr>
                        <m:nor/>
                      </m:rPr>
                      <a:rPr lang="en-US" sz="20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d</m:t>
                    </m:r>
                    <m:r>
                      <m:rPr>
                        <m:nor/>
                      </m:rPr>
                      <a:rPr lang="en-US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[</m:t>
                    </m:r>
                    <m:r>
                      <m:rPr>
                        <m:nor/>
                      </m:rPr>
                      <a:rPr lang="en-US" sz="2000" b="0" i="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a</m:t>
                    </m:r>
                    <m:r>
                      <m:rPr>
                        <m:nor/>
                      </m:rPr>
                      <a:rPr lang="en-US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, </m:t>
                    </m:r>
                    <m:r>
                      <m:rPr>
                        <m:nor/>
                      </m:rPr>
                      <a:rPr lang="en-US" sz="2000" b="0" i="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e</m:t>
                    </m:r>
                    <m:r>
                      <m:rPr>
                        <m:nor/>
                      </m:rPr>
                      <a:rPr lang="en-US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] = </m:t>
                    </m:r>
                    <m:r>
                      <a:rPr lang="en-US" sz="20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∞</m:t>
                    </m:r>
                  </m:oMath>
                </a14:m>
                <a:endParaRPr lang="en-US" sz="2000" dirty="0">
                  <a:latin typeface="Times New Roman" panose="02020603050405020304" pitchFamily="18" charset="0"/>
                  <a:ea typeface="Cambria Math" panose="02040503050406030204" pitchFamily="18" charset="0"/>
                  <a:cs typeface="Times New Roman" panose="02020603050405020304" pitchFamily="18" charset="0"/>
                </a:endParaRPr>
              </a:p>
              <a:p>
                <a:r>
                  <a:rPr 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d[b, f] =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∞</m:t>
                    </m:r>
                    <m:r>
                      <a:rPr lang="en-US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, </m:t>
                    </m:r>
                    <m:r>
                      <m:rPr>
                        <m:nor/>
                      </m:rPr>
                      <a:rPr lang="en-US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d</m:t>
                    </m:r>
                    <m:r>
                      <m:rPr>
                        <m:nor/>
                      </m:rPr>
                      <a:rPr lang="en-US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[</m:t>
                    </m:r>
                    <m:r>
                      <m:rPr>
                        <m:nor/>
                      </m:rPr>
                      <a:rPr lang="en-US" sz="2000" b="0" i="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a</m:t>
                    </m:r>
                    <m:r>
                      <m:rPr>
                        <m:nor/>
                      </m:rPr>
                      <a:rPr lang="en-US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, </m:t>
                    </m:r>
                    <m:r>
                      <m:rPr>
                        <m:nor/>
                      </m:rPr>
                      <a:rPr lang="en-US" sz="2000" b="0" i="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f</m:t>
                    </m:r>
                    <m:r>
                      <m:rPr>
                        <m:nor/>
                      </m:rPr>
                      <a:rPr lang="en-US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] = </m:t>
                    </m:r>
                    <m:r>
                      <a:rPr lang="en-US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3</m:t>
                    </m:r>
                  </m:oMath>
                </a14:m>
                <a:endParaRPr lang="en-US" sz="2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2" name="TextBox 3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57214" y="4270328"/>
                <a:ext cx="3415438" cy="1938992"/>
              </a:xfrm>
              <a:prstGeom prst="rect">
                <a:avLst/>
              </a:prstGeom>
              <a:blipFill rotWithShape="0">
                <a:blip r:embed="rId3"/>
                <a:stretch>
                  <a:fillRect l="-1964" t="-1887" b="-47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1" name="Straight Arrow Connector 10"/>
          <p:cNvCxnSpPr/>
          <p:nvPr/>
        </p:nvCxnSpPr>
        <p:spPr>
          <a:xfrm flipV="1">
            <a:off x="3415867" y="5095783"/>
            <a:ext cx="792149" cy="159798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/>
        </p:nvSpPr>
        <p:spPr>
          <a:xfrm>
            <a:off x="990434" y="1038505"/>
            <a:ext cx="264684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6075" indent="-346075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(c)  After the second edge has been selected</a:t>
            </a:r>
          </a:p>
        </p:txBody>
      </p:sp>
    </p:spTree>
    <p:extLst>
      <p:ext uri="{BB962C8B-B14F-4D97-AF65-F5344CB8AC3E}">
        <p14:creationId xmlns:p14="http://schemas.microsoft.com/office/powerpoint/2010/main" val="208052926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231796" y="456746"/>
            <a:ext cx="810574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</a:rPr>
              <a:t>Minimum Spanning Tree: Prim's Algorithm</a:t>
            </a:r>
            <a:endParaRPr lang="en-US" sz="3600" dirty="0"/>
          </a:p>
        </p:txBody>
      </p:sp>
      <p:sp>
        <p:nvSpPr>
          <p:cNvPr id="4" name="Oval 3"/>
          <p:cNvSpPr/>
          <p:nvPr/>
        </p:nvSpPr>
        <p:spPr>
          <a:xfrm>
            <a:off x="3551069" y="1389354"/>
            <a:ext cx="511502" cy="488272"/>
          </a:xfrm>
          <a:prstGeom prst="ellipse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</a:p>
        </p:txBody>
      </p:sp>
      <p:sp>
        <p:nvSpPr>
          <p:cNvPr id="5" name="Oval 4"/>
          <p:cNvSpPr/>
          <p:nvPr/>
        </p:nvSpPr>
        <p:spPr>
          <a:xfrm>
            <a:off x="2624018" y="2266596"/>
            <a:ext cx="511502" cy="488272"/>
          </a:xfrm>
          <a:prstGeom prst="ellipse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</a:p>
        </p:txBody>
      </p:sp>
      <p:sp>
        <p:nvSpPr>
          <p:cNvPr id="6" name="Oval 5"/>
          <p:cNvSpPr/>
          <p:nvPr/>
        </p:nvSpPr>
        <p:spPr>
          <a:xfrm>
            <a:off x="4820009" y="1827975"/>
            <a:ext cx="511502" cy="488272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</a:p>
        </p:txBody>
      </p:sp>
      <p:sp>
        <p:nvSpPr>
          <p:cNvPr id="7" name="Oval 6"/>
          <p:cNvSpPr/>
          <p:nvPr/>
        </p:nvSpPr>
        <p:spPr>
          <a:xfrm>
            <a:off x="3847807" y="2570628"/>
            <a:ext cx="511502" cy="488272"/>
          </a:xfrm>
          <a:prstGeom prst="ellipse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</a:p>
        </p:txBody>
      </p:sp>
      <p:sp>
        <p:nvSpPr>
          <p:cNvPr id="8" name="Oval 7"/>
          <p:cNvSpPr/>
          <p:nvPr/>
        </p:nvSpPr>
        <p:spPr>
          <a:xfrm>
            <a:off x="3135521" y="3430115"/>
            <a:ext cx="511502" cy="488272"/>
          </a:xfrm>
          <a:prstGeom prst="ellipse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</a:p>
        </p:txBody>
      </p:sp>
      <p:sp>
        <p:nvSpPr>
          <p:cNvPr id="9" name="Oval 8"/>
          <p:cNvSpPr/>
          <p:nvPr/>
        </p:nvSpPr>
        <p:spPr>
          <a:xfrm>
            <a:off x="4820009" y="3185979"/>
            <a:ext cx="511502" cy="488272"/>
          </a:xfrm>
          <a:prstGeom prst="ellipse">
            <a:avLst/>
          </a:prstGeom>
          <a:solidFill>
            <a:schemeClr val="bg2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</a:p>
        </p:txBody>
      </p:sp>
      <p:cxnSp>
        <p:nvCxnSpPr>
          <p:cNvPr id="16" name="Straight Connector 15"/>
          <p:cNvCxnSpPr>
            <a:stCxn id="4" idx="6"/>
            <a:endCxn id="6" idx="1"/>
          </p:cNvCxnSpPr>
          <p:nvPr/>
        </p:nvCxnSpPr>
        <p:spPr>
          <a:xfrm>
            <a:off x="4062571" y="1633490"/>
            <a:ext cx="832346" cy="265991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>
            <a:endCxn id="5" idx="0"/>
          </p:cNvCxnSpPr>
          <p:nvPr/>
        </p:nvCxnSpPr>
        <p:spPr>
          <a:xfrm flipH="1">
            <a:off x="2879769" y="1766485"/>
            <a:ext cx="708885" cy="500111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>
            <a:endCxn id="7" idx="0"/>
          </p:cNvCxnSpPr>
          <p:nvPr/>
        </p:nvCxnSpPr>
        <p:spPr>
          <a:xfrm>
            <a:off x="3892959" y="1852742"/>
            <a:ext cx="210599" cy="71788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>
            <a:endCxn id="8" idx="1"/>
          </p:cNvCxnSpPr>
          <p:nvPr/>
        </p:nvCxnSpPr>
        <p:spPr>
          <a:xfrm>
            <a:off x="2945416" y="2733549"/>
            <a:ext cx="265013" cy="768072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>
            <a:endCxn id="7" idx="2"/>
          </p:cNvCxnSpPr>
          <p:nvPr/>
        </p:nvCxnSpPr>
        <p:spPr>
          <a:xfrm>
            <a:off x="3113432" y="2578111"/>
            <a:ext cx="734375" cy="236653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>
            <a:endCxn id="8" idx="7"/>
          </p:cNvCxnSpPr>
          <p:nvPr/>
        </p:nvCxnSpPr>
        <p:spPr>
          <a:xfrm flipH="1">
            <a:off x="3572115" y="3034016"/>
            <a:ext cx="447273" cy="467605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>
            <a:endCxn id="9" idx="1"/>
          </p:cNvCxnSpPr>
          <p:nvPr/>
        </p:nvCxnSpPr>
        <p:spPr>
          <a:xfrm>
            <a:off x="4295080" y="2983830"/>
            <a:ext cx="599837" cy="273655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>
            <a:endCxn id="9" idx="3"/>
          </p:cNvCxnSpPr>
          <p:nvPr/>
        </p:nvCxnSpPr>
        <p:spPr>
          <a:xfrm flipV="1">
            <a:off x="3629266" y="3602745"/>
            <a:ext cx="1265651" cy="14471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>
            <a:endCxn id="9" idx="0"/>
          </p:cNvCxnSpPr>
          <p:nvPr/>
        </p:nvCxnSpPr>
        <p:spPr>
          <a:xfrm flipH="1">
            <a:off x="5075760" y="2324668"/>
            <a:ext cx="34948" cy="861311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Rectangle 37"/>
          <p:cNvSpPr/>
          <p:nvPr/>
        </p:nvSpPr>
        <p:spPr>
          <a:xfrm>
            <a:off x="3490570" y="3010808"/>
            <a:ext cx="31290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39" name="Rectangle 38"/>
          <p:cNvSpPr/>
          <p:nvPr/>
        </p:nvSpPr>
        <p:spPr>
          <a:xfrm>
            <a:off x="2837985" y="3030005"/>
            <a:ext cx="31290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40" name="Rectangle 39"/>
          <p:cNvSpPr/>
          <p:nvPr/>
        </p:nvSpPr>
        <p:spPr>
          <a:xfrm>
            <a:off x="4048142" y="3326373"/>
            <a:ext cx="31290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41" name="Rectangle 40"/>
          <p:cNvSpPr/>
          <p:nvPr/>
        </p:nvSpPr>
        <p:spPr>
          <a:xfrm>
            <a:off x="4462772" y="2785869"/>
            <a:ext cx="31290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42" name="Rectangle 41"/>
          <p:cNvSpPr/>
          <p:nvPr/>
        </p:nvSpPr>
        <p:spPr>
          <a:xfrm>
            <a:off x="5071596" y="2523992"/>
            <a:ext cx="31290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43" name="Rectangle 42"/>
          <p:cNvSpPr/>
          <p:nvPr/>
        </p:nvSpPr>
        <p:spPr>
          <a:xfrm>
            <a:off x="4003926" y="2024072"/>
            <a:ext cx="31290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44" name="Rectangle 43"/>
          <p:cNvSpPr/>
          <p:nvPr/>
        </p:nvSpPr>
        <p:spPr>
          <a:xfrm>
            <a:off x="4393331" y="1427865"/>
            <a:ext cx="31290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45" name="Rectangle 44"/>
          <p:cNvSpPr/>
          <p:nvPr/>
        </p:nvSpPr>
        <p:spPr>
          <a:xfrm>
            <a:off x="3384526" y="2322220"/>
            <a:ext cx="31290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46" name="Rectangle 45"/>
          <p:cNvSpPr/>
          <p:nvPr/>
        </p:nvSpPr>
        <p:spPr>
          <a:xfrm>
            <a:off x="3102961" y="1630648"/>
            <a:ext cx="31290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7" name="Table 46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936126319"/>
                  </p:ext>
                </p:extLst>
              </p:nvPr>
            </p:nvGraphicFramePr>
            <p:xfrm>
              <a:off x="6132132" y="1169908"/>
              <a:ext cx="4012584" cy="316992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501573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501573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501573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501573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  <a:gridCol w="501573">
                      <a:extLst>
                        <a:ext uri="{9D8B030D-6E8A-4147-A177-3AD203B41FA5}">
                          <a16:colId xmlns:a16="http://schemas.microsoft.com/office/drawing/2014/main" val="20004"/>
                        </a:ext>
                      </a:extLst>
                    </a:gridCol>
                    <a:gridCol w="501573">
                      <a:extLst>
                        <a:ext uri="{9D8B030D-6E8A-4147-A177-3AD203B41FA5}">
                          <a16:colId xmlns:a16="http://schemas.microsoft.com/office/drawing/2014/main" val="20005"/>
                        </a:ext>
                      </a:extLst>
                    </a:gridCol>
                    <a:gridCol w="501573">
                      <a:extLst>
                        <a:ext uri="{9D8B030D-6E8A-4147-A177-3AD203B41FA5}">
                          <a16:colId xmlns:a16="http://schemas.microsoft.com/office/drawing/2014/main" val="20006"/>
                        </a:ext>
                      </a:extLst>
                    </a:gridCol>
                    <a:gridCol w="501573">
                      <a:extLst>
                        <a:ext uri="{9D8B030D-6E8A-4147-A177-3AD203B41FA5}">
                          <a16:colId xmlns:a16="http://schemas.microsoft.com/office/drawing/2014/main" val="20007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endParaRPr lang="en-US" sz="2000" b="1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a</a:t>
                          </a:r>
                        </a:p>
                      </a:txBody>
                      <a:tcPr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b</a:t>
                          </a:r>
                        </a:p>
                      </a:txBody>
                      <a:tcPr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c</a:t>
                          </a:r>
                        </a:p>
                      </a:txBody>
                      <a:tcPr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d</a:t>
                          </a:r>
                        </a:p>
                      </a:txBody>
                      <a:tcPr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e</a:t>
                          </a:r>
                        </a:p>
                      </a:txBody>
                      <a:tcPr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f</a:t>
                          </a:r>
                        </a:p>
                      </a:txBody>
                      <a:tcPr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 sz="2000" b="1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d[]</a:t>
                          </a:r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0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2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0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1</m:t>
                                </m:r>
                              </m:oMath>
                            </m:oMathPara>
                          </a14:m>
                          <a:endParaRPr lang="en-US" sz="20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0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3</m:t>
                                </m:r>
                              </m:oMath>
                            </m:oMathPara>
                          </a14:m>
                          <a:endParaRPr lang="en-US" sz="20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 sz="2000" b="1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a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0</a:t>
                          </a:r>
                        </a:p>
                      </a:txBody>
                      <a:tcP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</a:t>
                          </a:r>
                        </a:p>
                      </a:txBody>
                      <a:tcP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3</a:t>
                          </a:r>
                        </a:p>
                      </a:txBody>
                      <a:tcP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0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∞</m:t>
                                </m:r>
                              </m:oMath>
                            </m:oMathPara>
                          </a14:m>
                          <a:endParaRPr lang="en-US" sz="20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0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∞</m:t>
                                </m:r>
                              </m:oMath>
                            </m:oMathPara>
                          </a14:m>
                          <a:endParaRPr lang="en-US" sz="20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3</a:t>
                          </a:r>
                        </a:p>
                      </a:txBody>
                      <a:tcP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 sz="2000" b="1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b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0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5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0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∞</m:t>
                                </m:r>
                              </m:oMath>
                            </m:oMathPara>
                          </a14:m>
                          <a:endParaRPr lang="en-US" sz="20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0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∞</m:t>
                                </m:r>
                              </m:oMath>
                            </m:oMathPara>
                          </a14:m>
                          <a:endParaRPr lang="en-US" sz="20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 sz="2000" b="1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c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3</a:t>
                          </a:r>
                        </a:p>
                      </a:txBody>
                      <a:tcPr>
                        <a:solidFill>
                          <a:schemeClr val="bg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5</a:t>
                          </a:r>
                        </a:p>
                      </a:txBody>
                      <a:tcPr>
                        <a:solidFill>
                          <a:schemeClr val="bg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0</a:t>
                          </a:r>
                        </a:p>
                      </a:txBody>
                      <a:tcPr>
                        <a:solidFill>
                          <a:schemeClr val="bg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2</a:t>
                          </a:r>
                        </a:p>
                      </a:txBody>
                      <a:tcPr>
                        <a:solidFill>
                          <a:schemeClr val="bg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</a:t>
                          </a:r>
                        </a:p>
                      </a:txBody>
                      <a:tcPr>
                        <a:solidFill>
                          <a:schemeClr val="bg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0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∞</m:t>
                                </m:r>
                              </m:oMath>
                            </m:oMathPara>
                          </a14:m>
                          <a:endParaRPr lang="en-US" sz="20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2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 sz="2000" b="1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d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0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∞</m:t>
                                </m:r>
                              </m:oMath>
                            </m:oMathPara>
                          </a14:m>
                          <a:endParaRPr lang="en-US" sz="20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2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0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4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0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∞</m:t>
                                </m:r>
                              </m:oMath>
                            </m:oMathPara>
                          </a14:m>
                          <a:endParaRPr lang="en-US" sz="20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5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 sz="2000" b="1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e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0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∞</m:t>
                                </m:r>
                              </m:oMath>
                            </m:oMathPara>
                          </a14:m>
                          <a:endParaRPr lang="en-US" sz="20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0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∞</m:t>
                                </m:r>
                              </m:oMath>
                            </m:oMathPara>
                          </a14:m>
                          <a:endParaRPr lang="en-US" sz="20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4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0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5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6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 sz="2000" b="1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f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0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0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∞</m:t>
                                </m:r>
                              </m:oMath>
                            </m:oMathPara>
                          </a14:m>
                          <a:endParaRPr lang="en-US" sz="20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0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∞</m:t>
                                </m:r>
                              </m:oMath>
                            </m:oMathPara>
                          </a14:m>
                          <a:endParaRPr lang="en-US" sz="20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0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∞</m:t>
                                </m:r>
                              </m:oMath>
                            </m:oMathPara>
                          </a14:m>
                          <a:endParaRPr lang="en-US" sz="20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5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0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7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7" name="Table 46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936126319"/>
                  </p:ext>
                </p:extLst>
              </p:nvPr>
            </p:nvGraphicFramePr>
            <p:xfrm>
              <a:off x="6132132" y="1169908"/>
              <a:ext cx="4012584" cy="316992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501573"/>
                    <a:gridCol w="501573"/>
                    <a:gridCol w="501573"/>
                    <a:gridCol w="501573"/>
                    <a:gridCol w="501573"/>
                    <a:gridCol w="501573"/>
                    <a:gridCol w="501573"/>
                    <a:gridCol w="501573"/>
                  </a:tblGrid>
                  <a:tr h="396240">
                    <a:tc>
                      <a:txBody>
                        <a:bodyPr/>
                        <a:lstStyle/>
                        <a:p>
                          <a:endParaRPr lang="en-US" sz="2000" b="1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b="0" dirty="0" smtClean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a</a:t>
                          </a:r>
                          <a:endParaRPr lang="en-US" sz="20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b="0" dirty="0" smtClean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b</a:t>
                          </a:r>
                          <a:endParaRPr lang="en-US" sz="20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b="0" dirty="0" smtClean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c</a:t>
                          </a:r>
                          <a:endParaRPr lang="en-US" sz="20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b="0" dirty="0" smtClean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d</a:t>
                          </a:r>
                          <a:endParaRPr lang="en-US" sz="20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b="0" dirty="0" smtClean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e</a:t>
                          </a:r>
                          <a:endParaRPr lang="en-US" sz="20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b="0" dirty="0" smtClean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f</a:t>
                          </a:r>
                          <a:endParaRPr lang="en-US" sz="20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</a:tr>
                  <a:tr h="396240">
                    <a:tc>
                      <a:txBody>
                        <a:bodyPr/>
                        <a:lstStyle/>
                        <a:p>
                          <a:endParaRPr lang="en-US" sz="2000" b="1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 smtClean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d[]</a:t>
                          </a:r>
                          <a:endParaRPr lang="en-US" sz="20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b="0" dirty="0" smtClean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</a:t>
                          </a:r>
                          <a:endParaRPr lang="en-US" sz="20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b="0" dirty="0" smtClean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0</a:t>
                          </a:r>
                          <a:endParaRPr lang="en-US" sz="20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b="0" dirty="0" smtClean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2</a:t>
                          </a:r>
                          <a:endParaRPr lang="en-US" sz="20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b="0" dirty="0" smtClean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</a:t>
                          </a:r>
                          <a:endParaRPr lang="en-US" sz="20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2"/>
                          <a:stretch>
                            <a:fillRect l="-597590" t="-107692" r="-101205" b="-62923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2"/>
                          <a:stretch>
                            <a:fillRect l="-706098" t="-107692" r="-2439" b="-629231"/>
                          </a:stretch>
                        </a:blipFill>
                      </a:tcPr>
                    </a:tc>
                  </a:tr>
                  <a:tr h="396240">
                    <a:tc>
                      <a:txBody>
                        <a:bodyPr/>
                        <a:lstStyle/>
                        <a:p>
                          <a:endParaRPr lang="en-US" sz="2000" b="1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 smtClean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a</a:t>
                          </a:r>
                          <a:endParaRPr lang="en-US" sz="20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b="0" dirty="0" smtClean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0</a:t>
                          </a:r>
                          <a:endParaRPr lang="en-US" sz="20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b="0" dirty="0" smtClean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</a:t>
                          </a:r>
                          <a:endParaRPr lang="en-US" sz="20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b="0" dirty="0" smtClean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3</a:t>
                          </a:r>
                          <a:endParaRPr lang="en-US" sz="20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blipFill rotWithShape="0">
                          <a:blip r:embed="rId2"/>
                          <a:stretch>
                            <a:fillRect l="-504878" t="-207692" r="-203659" b="-52923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blipFill rotWithShape="0">
                          <a:blip r:embed="rId2"/>
                          <a:stretch>
                            <a:fillRect l="-597590" t="-207692" r="-101205" b="-52923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b="0" dirty="0" smtClean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3</a:t>
                          </a:r>
                          <a:endParaRPr lang="en-US" sz="20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solidFill>
                          <a:schemeClr val="bg1"/>
                        </a:solidFill>
                      </a:tcPr>
                    </a:tc>
                  </a:tr>
                  <a:tr h="396240">
                    <a:tc>
                      <a:txBody>
                        <a:bodyPr/>
                        <a:lstStyle/>
                        <a:p>
                          <a:endParaRPr lang="en-US" sz="2000" b="1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 smtClean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b</a:t>
                          </a:r>
                          <a:endParaRPr lang="en-US" sz="20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 smtClean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</a:t>
                          </a:r>
                          <a:endParaRPr lang="en-US" sz="20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 smtClean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0</a:t>
                          </a:r>
                          <a:endParaRPr lang="en-US" sz="20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 smtClean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5</a:t>
                          </a:r>
                          <a:endParaRPr lang="en-US" sz="20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 smtClean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</a:t>
                          </a:r>
                          <a:endParaRPr lang="en-US" sz="20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2"/>
                          <a:stretch>
                            <a:fillRect l="-597590" t="-303030" r="-101205" b="-42121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2"/>
                          <a:stretch>
                            <a:fillRect l="-706098" t="-303030" r="-2439" b="-421212"/>
                          </a:stretch>
                        </a:blipFill>
                      </a:tcPr>
                    </a:tc>
                  </a:tr>
                  <a:tr h="396240">
                    <a:tc>
                      <a:txBody>
                        <a:bodyPr/>
                        <a:lstStyle/>
                        <a:p>
                          <a:endParaRPr lang="en-US" sz="2000" b="1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 smtClean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c</a:t>
                          </a:r>
                          <a:endParaRPr lang="en-US" sz="20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 smtClean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3</a:t>
                          </a:r>
                          <a:endParaRPr lang="en-US" sz="20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 smtClean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5</a:t>
                          </a:r>
                          <a:endParaRPr lang="en-US" sz="20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 smtClean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0</a:t>
                          </a:r>
                          <a:endParaRPr lang="en-US" sz="20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 smtClean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2</a:t>
                          </a:r>
                          <a:endParaRPr lang="en-US" sz="20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 smtClean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</a:t>
                          </a:r>
                          <a:endParaRPr lang="en-US" sz="20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2"/>
                          <a:stretch>
                            <a:fillRect l="-706098" t="-409231" r="-2439" b="-327692"/>
                          </a:stretch>
                        </a:blipFill>
                      </a:tcPr>
                    </a:tc>
                  </a:tr>
                  <a:tr h="396240">
                    <a:tc>
                      <a:txBody>
                        <a:bodyPr/>
                        <a:lstStyle/>
                        <a:p>
                          <a:endParaRPr lang="en-US" sz="2000" b="1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 smtClean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d</a:t>
                          </a:r>
                          <a:endParaRPr lang="en-US" sz="20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2"/>
                          <a:stretch>
                            <a:fillRect l="-200000" t="-509231" r="-498795" b="-22769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 smtClean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</a:t>
                          </a:r>
                          <a:endParaRPr lang="en-US" sz="20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 smtClean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2</a:t>
                          </a:r>
                          <a:endParaRPr lang="en-US" sz="20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 smtClean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0</a:t>
                          </a:r>
                          <a:endParaRPr lang="en-US" sz="20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 smtClean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4</a:t>
                          </a:r>
                          <a:endParaRPr lang="en-US" sz="20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2"/>
                          <a:stretch>
                            <a:fillRect l="-706098" t="-509231" r="-2439" b="-227692"/>
                          </a:stretch>
                        </a:blipFill>
                      </a:tcPr>
                    </a:tc>
                  </a:tr>
                  <a:tr h="396240">
                    <a:tc>
                      <a:txBody>
                        <a:bodyPr/>
                        <a:lstStyle/>
                        <a:p>
                          <a:endParaRPr lang="en-US" sz="2000" b="1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 smtClean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e</a:t>
                          </a:r>
                          <a:endParaRPr lang="en-US" sz="20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2"/>
                          <a:stretch>
                            <a:fillRect l="-200000" t="-609231" r="-498795" b="-12769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2"/>
                          <a:stretch>
                            <a:fillRect l="-303659" t="-609231" r="-404878" b="-12769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 smtClean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</a:t>
                          </a:r>
                          <a:endParaRPr lang="en-US" sz="20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 smtClean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4</a:t>
                          </a:r>
                          <a:endParaRPr lang="en-US" sz="20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 smtClean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0</a:t>
                          </a:r>
                          <a:endParaRPr lang="en-US" sz="20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 smtClean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5</a:t>
                          </a:r>
                          <a:endParaRPr lang="en-US" sz="20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</a:tr>
                  <a:tr h="396240">
                    <a:tc>
                      <a:txBody>
                        <a:bodyPr/>
                        <a:lstStyle/>
                        <a:p>
                          <a:endParaRPr lang="en-US" sz="2000" b="1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 smtClean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f</a:t>
                          </a:r>
                          <a:endParaRPr lang="en-US" sz="20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 smtClean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0</a:t>
                          </a:r>
                          <a:endParaRPr lang="en-US" sz="20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2"/>
                          <a:stretch>
                            <a:fillRect l="-303659" t="-709231" r="-404878" b="-2769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2"/>
                          <a:stretch>
                            <a:fillRect l="-398795" t="-709231" r="-300000" b="-2769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2"/>
                          <a:stretch>
                            <a:fillRect l="-504878" t="-709231" r="-203659" b="-2769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 smtClean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5</a:t>
                          </a:r>
                          <a:endParaRPr lang="en-US" sz="20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 smtClean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0</a:t>
                          </a:r>
                          <a:endParaRPr lang="en-US" sz="20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</a:tr>
                </a:tbl>
              </a:graphicData>
            </a:graphic>
          </p:graphicFrame>
        </mc:Fallback>
      </mc:AlternateContent>
      <p:sp>
        <p:nvSpPr>
          <p:cNvPr id="48" name="Left Bracket 47"/>
          <p:cNvSpPr/>
          <p:nvPr/>
        </p:nvSpPr>
        <p:spPr>
          <a:xfrm>
            <a:off x="7126821" y="2043837"/>
            <a:ext cx="253205" cy="2295991"/>
          </a:xfrm>
          <a:prstGeom prst="leftBracket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Left Bracket 48"/>
          <p:cNvSpPr/>
          <p:nvPr/>
        </p:nvSpPr>
        <p:spPr>
          <a:xfrm flipH="1">
            <a:off x="9865135" y="2016540"/>
            <a:ext cx="279581" cy="2295991"/>
          </a:xfrm>
          <a:prstGeom prst="leftBracket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/>
              <p:cNvSpPr txBox="1"/>
              <p:nvPr/>
            </p:nvSpPr>
            <p:spPr>
              <a:xfrm>
                <a:off x="4157214" y="4270328"/>
                <a:ext cx="4241062" cy="193899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dirty="0">
                    <a:solidFill>
                      <a:srgbClr val="3333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d[b, a] = 1</a:t>
                </a:r>
                <a:r>
                  <a:rPr 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d[d, a] =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∞</m:t>
                    </m:r>
                  </m:oMath>
                </a14:m>
                <a:endParaRPr lang="en-US" sz="2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en-US" sz="2000" dirty="0">
                    <a:solidFill>
                      <a:srgbClr val="3333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d[b, b] = 0, </a:t>
                </a:r>
              </a:p>
              <a:p>
                <a:r>
                  <a:rPr lang="en-US" sz="2000" dirty="0">
                    <a:solidFill>
                      <a:srgbClr val="3333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d[d, c] = 2</a:t>
                </a:r>
                <a:r>
                  <a:rPr 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d[a, c] = 3</a:t>
                </a:r>
              </a:p>
              <a:p>
                <a:r>
                  <a:rPr lang="en-US" sz="2000" dirty="0">
                    <a:solidFill>
                      <a:srgbClr val="3333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d[b, d] = 1</a:t>
                </a:r>
              </a:p>
              <a:p>
                <a:r>
                  <a:rPr 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d[d, e] =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4</m:t>
                    </m:r>
                    <m:r>
                      <a:rPr lang="en-US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,</m:t>
                    </m:r>
                    <m:r>
                      <m:rPr>
                        <m:nor/>
                      </m:rPr>
                      <a:rPr lang="en-US" sz="20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d</m:t>
                    </m:r>
                    <m:r>
                      <m:rPr>
                        <m:nor/>
                      </m:rPr>
                      <a:rPr lang="en-US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[</m:t>
                    </m:r>
                    <m:r>
                      <m:rPr>
                        <m:nor/>
                      </m:rPr>
                      <a:rPr lang="en-US" sz="2000" b="0" i="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a</m:t>
                    </m:r>
                    <m:r>
                      <m:rPr>
                        <m:nor/>
                      </m:rPr>
                      <a:rPr lang="en-US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, </m:t>
                    </m:r>
                    <m:r>
                      <m:rPr>
                        <m:nor/>
                      </m:rPr>
                      <a:rPr lang="en-US" sz="2000" b="0" i="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e</m:t>
                    </m:r>
                    <m:r>
                      <m:rPr>
                        <m:nor/>
                      </m:rPr>
                      <a:rPr lang="en-US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] = </m:t>
                    </m:r>
                    <m:r>
                      <a:rPr lang="en-US" sz="20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∞</m:t>
                    </m:r>
                    <m:r>
                      <a:rPr lang="en-US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,</m:t>
                    </m:r>
                    <m:r>
                      <m:rPr>
                        <m:nor/>
                      </m:rPr>
                      <a:rPr lang="en-US" sz="2000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d</m:t>
                    </m:r>
                    <m:r>
                      <m:rPr>
                        <m:nor/>
                      </m:rPr>
                      <a:rPr lang="en-US" sz="2000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[</m:t>
                    </m:r>
                    <m:r>
                      <m:rPr>
                        <m:nor/>
                      </m:rPr>
                      <a:rPr lang="en-US" sz="2000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c</m:t>
                    </m:r>
                    <m:r>
                      <m:rPr>
                        <m:nor/>
                      </m:rPr>
                      <a:rPr lang="en-US" sz="2000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, </m:t>
                    </m:r>
                    <m:r>
                      <m:rPr>
                        <m:nor/>
                      </m:rPr>
                      <a:rPr lang="en-US" sz="2000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e</m:t>
                    </m:r>
                    <m:r>
                      <m:rPr>
                        <m:nor/>
                      </m:rPr>
                      <a:rPr lang="en-US" sz="2000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] = </m:t>
                    </m:r>
                    <m:r>
                      <a:rPr lang="en-US" sz="20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1</m:t>
                    </m:r>
                  </m:oMath>
                </a14:m>
                <a:endParaRPr lang="en-US" sz="2000" dirty="0">
                  <a:solidFill>
                    <a:srgbClr val="FF0000"/>
                  </a:solidFill>
                  <a:latin typeface="Times New Roman" panose="02020603050405020304" pitchFamily="18" charset="0"/>
                  <a:ea typeface="Cambria Math" panose="02040503050406030204" pitchFamily="18" charset="0"/>
                  <a:cs typeface="Times New Roman" panose="02020603050405020304" pitchFamily="18" charset="0"/>
                </a:endParaRPr>
              </a:p>
              <a:p>
                <a:r>
                  <a:rPr 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d[b, f] =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∞</m:t>
                    </m:r>
                    <m:r>
                      <a:rPr lang="en-US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, </m:t>
                    </m:r>
                    <m:r>
                      <m:rPr>
                        <m:nor/>
                      </m:rPr>
                      <a:rPr lang="en-US" sz="2000" dirty="0" smtClean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d</m:t>
                    </m:r>
                    <m:r>
                      <m:rPr>
                        <m:nor/>
                      </m:rPr>
                      <a:rPr lang="en-US" sz="2000" dirty="0" smtClean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[</m:t>
                    </m:r>
                    <m:r>
                      <m:rPr>
                        <m:nor/>
                      </m:rPr>
                      <a:rPr lang="en-US" sz="2000" b="0" i="0" dirty="0" smtClean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a</m:t>
                    </m:r>
                    <m:r>
                      <m:rPr>
                        <m:nor/>
                      </m:rPr>
                      <a:rPr lang="en-US" sz="2000" dirty="0" smtClean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, </m:t>
                    </m:r>
                    <m:r>
                      <m:rPr>
                        <m:nor/>
                      </m:rPr>
                      <a:rPr lang="en-US" sz="2000" b="0" i="0" dirty="0" smtClean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f</m:t>
                    </m:r>
                    <m:r>
                      <m:rPr>
                        <m:nor/>
                      </m:rPr>
                      <a:rPr lang="en-US" sz="2000" dirty="0" smtClean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] = </m:t>
                    </m:r>
                    <m:r>
                      <a:rPr lang="en-US" sz="20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3,</m:t>
                    </m:r>
                    <m:r>
                      <m:rPr>
                        <m:nor/>
                      </m:rPr>
                      <a:rPr lang="en-US" sz="2000" b="0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sz="2000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d</m:t>
                    </m:r>
                    <m:r>
                      <m:rPr>
                        <m:nor/>
                      </m:rPr>
                      <a:rPr lang="en-US" sz="2000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[</m:t>
                    </m:r>
                    <m:r>
                      <m:rPr>
                        <m:nor/>
                      </m:rPr>
                      <a:rPr lang="en-US" sz="2000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c</m:t>
                    </m:r>
                    <m:r>
                      <m:rPr>
                        <m:nor/>
                      </m:rPr>
                      <a:rPr lang="en-US" sz="2000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, </m:t>
                    </m:r>
                    <m:r>
                      <m:rPr>
                        <m:nor/>
                      </m:rPr>
                      <a:rPr lang="en-US" sz="2000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f</m:t>
                    </m:r>
                    <m:r>
                      <m:rPr>
                        <m:nor/>
                      </m:rPr>
                      <a:rPr lang="en-US" sz="2000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] = </m:t>
                    </m:r>
                    <m:r>
                      <a:rPr lang="en-US" sz="20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∞</m:t>
                    </m:r>
                  </m:oMath>
                </a14:m>
                <a:endParaRPr lang="en-US" sz="2000" b="0" dirty="0">
                  <a:solidFill>
                    <a:srgbClr val="3333FF"/>
                  </a:solidFill>
                  <a:latin typeface="Times New Roman" panose="02020603050405020304" pitchFamily="18" charset="0"/>
                  <a:ea typeface="Cambria Math" panose="020405030504060302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0" name="TextBox 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57214" y="4270328"/>
                <a:ext cx="4241062" cy="1938992"/>
              </a:xfrm>
              <a:prstGeom prst="rect">
                <a:avLst/>
              </a:prstGeom>
              <a:blipFill rotWithShape="0">
                <a:blip r:embed="rId3"/>
                <a:stretch>
                  <a:fillRect l="-1580" t="-1887" b="-47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4" name="Straight Arrow Connector 33"/>
          <p:cNvCxnSpPr/>
          <p:nvPr/>
        </p:nvCxnSpPr>
        <p:spPr>
          <a:xfrm>
            <a:off x="7126821" y="5204879"/>
            <a:ext cx="0" cy="504392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/>
          <p:nvPr/>
        </p:nvCxnSpPr>
        <p:spPr>
          <a:xfrm>
            <a:off x="3697432" y="4970234"/>
            <a:ext cx="528339" cy="11541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/>
          <p:cNvSpPr/>
          <p:nvPr/>
        </p:nvSpPr>
        <p:spPr>
          <a:xfrm>
            <a:off x="879650" y="1076549"/>
            <a:ext cx="250725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6075" indent="-346075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(d)  After the third edge has been selected</a:t>
            </a:r>
          </a:p>
        </p:txBody>
      </p:sp>
    </p:spTree>
    <p:extLst>
      <p:ext uri="{BB962C8B-B14F-4D97-AF65-F5344CB8AC3E}">
        <p14:creationId xmlns:p14="http://schemas.microsoft.com/office/powerpoint/2010/main" val="418848225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231796" y="456746"/>
            <a:ext cx="810574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</a:rPr>
              <a:t>Minimum Spanning Tree: Prim's Algorithm</a:t>
            </a:r>
            <a:endParaRPr lang="en-US" sz="3600" dirty="0"/>
          </a:p>
        </p:txBody>
      </p:sp>
      <p:sp>
        <p:nvSpPr>
          <p:cNvPr id="4" name="Oval 3"/>
          <p:cNvSpPr/>
          <p:nvPr/>
        </p:nvSpPr>
        <p:spPr>
          <a:xfrm>
            <a:off x="3551069" y="1389354"/>
            <a:ext cx="511502" cy="488272"/>
          </a:xfrm>
          <a:prstGeom prst="ellipse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</a:p>
        </p:txBody>
      </p:sp>
      <p:sp>
        <p:nvSpPr>
          <p:cNvPr id="5" name="Oval 4"/>
          <p:cNvSpPr/>
          <p:nvPr/>
        </p:nvSpPr>
        <p:spPr>
          <a:xfrm>
            <a:off x="2624018" y="2266596"/>
            <a:ext cx="511502" cy="488272"/>
          </a:xfrm>
          <a:prstGeom prst="ellipse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</a:p>
        </p:txBody>
      </p:sp>
      <p:sp>
        <p:nvSpPr>
          <p:cNvPr id="6" name="Oval 5"/>
          <p:cNvSpPr/>
          <p:nvPr/>
        </p:nvSpPr>
        <p:spPr>
          <a:xfrm>
            <a:off x="4820009" y="1827975"/>
            <a:ext cx="511502" cy="488272"/>
          </a:xfrm>
          <a:prstGeom prst="ellipse">
            <a:avLst/>
          </a:prstGeom>
          <a:solidFill>
            <a:schemeClr val="bg2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</a:p>
        </p:txBody>
      </p:sp>
      <p:sp>
        <p:nvSpPr>
          <p:cNvPr id="7" name="Oval 6"/>
          <p:cNvSpPr/>
          <p:nvPr/>
        </p:nvSpPr>
        <p:spPr>
          <a:xfrm>
            <a:off x="3847807" y="2570628"/>
            <a:ext cx="511502" cy="488272"/>
          </a:xfrm>
          <a:prstGeom prst="ellipse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</a:p>
        </p:txBody>
      </p:sp>
      <p:sp>
        <p:nvSpPr>
          <p:cNvPr id="8" name="Oval 7"/>
          <p:cNvSpPr/>
          <p:nvPr/>
        </p:nvSpPr>
        <p:spPr>
          <a:xfrm>
            <a:off x="3135521" y="3430115"/>
            <a:ext cx="511502" cy="488272"/>
          </a:xfrm>
          <a:prstGeom prst="ellipse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</a:p>
        </p:txBody>
      </p:sp>
      <p:sp>
        <p:nvSpPr>
          <p:cNvPr id="9" name="Oval 8"/>
          <p:cNvSpPr/>
          <p:nvPr/>
        </p:nvSpPr>
        <p:spPr>
          <a:xfrm>
            <a:off x="4820009" y="3185979"/>
            <a:ext cx="511502" cy="488272"/>
          </a:xfrm>
          <a:prstGeom prst="ellipse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</a:p>
        </p:txBody>
      </p:sp>
      <p:cxnSp>
        <p:nvCxnSpPr>
          <p:cNvPr id="16" name="Straight Connector 15"/>
          <p:cNvCxnSpPr>
            <a:stCxn id="4" idx="6"/>
            <a:endCxn id="6" idx="1"/>
          </p:cNvCxnSpPr>
          <p:nvPr/>
        </p:nvCxnSpPr>
        <p:spPr>
          <a:xfrm>
            <a:off x="4062571" y="1633490"/>
            <a:ext cx="832346" cy="265991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>
            <a:endCxn id="5" idx="0"/>
          </p:cNvCxnSpPr>
          <p:nvPr/>
        </p:nvCxnSpPr>
        <p:spPr>
          <a:xfrm flipH="1">
            <a:off x="2879769" y="1766485"/>
            <a:ext cx="708885" cy="500111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>
            <a:endCxn id="7" idx="0"/>
          </p:cNvCxnSpPr>
          <p:nvPr/>
        </p:nvCxnSpPr>
        <p:spPr>
          <a:xfrm>
            <a:off x="3892959" y="1852742"/>
            <a:ext cx="210599" cy="71788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>
            <a:endCxn id="8" idx="1"/>
          </p:cNvCxnSpPr>
          <p:nvPr/>
        </p:nvCxnSpPr>
        <p:spPr>
          <a:xfrm>
            <a:off x="2945416" y="2733549"/>
            <a:ext cx="265013" cy="768072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>
            <a:endCxn id="7" idx="2"/>
          </p:cNvCxnSpPr>
          <p:nvPr/>
        </p:nvCxnSpPr>
        <p:spPr>
          <a:xfrm>
            <a:off x="3113432" y="2578111"/>
            <a:ext cx="734375" cy="236653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>
            <a:endCxn id="8" idx="7"/>
          </p:cNvCxnSpPr>
          <p:nvPr/>
        </p:nvCxnSpPr>
        <p:spPr>
          <a:xfrm flipH="1">
            <a:off x="3572115" y="3034016"/>
            <a:ext cx="447273" cy="467605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>
            <a:endCxn id="9" idx="1"/>
          </p:cNvCxnSpPr>
          <p:nvPr/>
        </p:nvCxnSpPr>
        <p:spPr>
          <a:xfrm>
            <a:off x="4295080" y="2983830"/>
            <a:ext cx="599837" cy="273655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>
            <a:endCxn id="9" idx="3"/>
          </p:cNvCxnSpPr>
          <p:nvPr/>
        </p:nvCxnSpPr>
        <p:spPr>
          <a:xfrm flipV="1">
            <a:off x="3629266" y="3602745"/>
            <a:ext cx="1265651" cy="14471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>
            <a:endCxn id="9" idx="0"/>
          </p:cNvCxnSpPr>
          <p:nvPr/>
        </p:nvCxnSpPr>
        <p:spPr>
          <a:xfrm flipH="1">
            <a:off x="5075760" y="2324668"/>
            <a:ext cx="34948" cy="861311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Rectangle 37"/>
          <p:cNvSpPr/>
          <p:nvPr/>
        </p:nvSpPr>
        <p:spPr>
          <a:xfrm>
            <a:off x="3490570" y="3010808"/>
            <a:ext cx="31290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39" name="Rectangle 38"/>
          <p:cNvSpPr/>
          <p:nvPr/>
        </p:nvSpPr>
        <p:spPr>
          <a:xfrm>
            <a:off x="2837985" y="3030005"/>
            <a:ext cx="31290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40" name="Rectangle 39"/>
          <p:cNvSpPr/>
          <p:nvPr/>
        </p:nvSpPr>
        <p:spPr>
          <a:xfrm>
            <a:off x="4048142" y="3326373"/>
            <a:ext cx="31290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41" name="Rectangle 40"/>
          <p:cNvSpPr/>
          <p:nvPr/>
        </p:nvSpPr>
        <p:spPr>
          <a:xfrm>
            <a:off x="4462772" y="2785869"/>
            <a:ext cx="31290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42" name="Rectangle 41"/>
          <p:cNvSpPr/>
          <p:nvPr/>
        </p:nvSpPr>
        <p:spPr>
          <a:xfrm>
            <a:off x="5071596" y="2523992"/>
            <a:ext cx="31290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43" name="Rectangle 42"/>
          <p:cNvSpPr/>
          <p:nvPr/>
        </p:nvSpPr>
        <p:spPr>
          <a:xfrm>
            <a:off x="4003926" y="2024072"/>
            <a:ext cx="31290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44" name="Rectangle 43"/>
          <p:cNvSpPr/>
          <p:nvPr/>
        </p:nvSpPr>
        <p:spPr>
          <a:xfrm>
            <a:off x="4393331" y="1427865"/>
            <a:ext cx="31290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45" name="Rectangle 44"/>
          <p:cNvSpPr/>
          <p:nvPr/>
        </p:nvSpPr>
        <p:spPr>
          <a:xfrm>
            <a:off x="3384526" y="2322220"/>
            <a:ext cx="31290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46" name="Rectangle 45"/>
          <p:cNvSpPr/>
          <p:nvPr/>
        </p:nvSpPr>
        <p:spPr>
          <a:xfrm>
            <a:off x="3102961" y="1630648"/>
            <a:ext cx="31290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7" name="Table 46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101628846"/>
                  </p:ext>
                </p:extLst>
              </p:nvPr>
            </p:nvGraphicFramePr>
            <p:xfrm>
              <a:off x="6132132" y="1169908"/>
              <a:ext cx="4012584" cy="316992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501573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501573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501573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501573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  <a:gridCol w="501573">
                      <a:extLst>
                        <a:ext uri="{9D8B030D-6E8A-4147-A177-3AD203B41FA5}">
                          <a16:colId xmlns:a16="http://schemas.microsoft.com/office/drawing/2014/main" val="20004"/>
                        </a:ext>
                      </a:extLst>
                    </a:gridCol>
                    <a:gridCol w="501573">
                      <a:extLst>
                        <a:ext uri="{9D8B030D-6E8A-4147-A177-3AD203B41FA5}">
                          <a16:colId xmlns:a16="http://schemas.microsoft.com/office/drawing/2014/main" val="20005"/>
                        </a:ext>
                      </a:extLst>
                    </a:gridCol>
                    <a:gridCol w="501573">
                      <a:extLst>
                        <a:ext uri="{9D8B030D-6E8A-4147-A177-3AD203B41FA5}">
                          <a16:colId xmlns:a16="http://schemas.microsoft.com/office/drawing/2014/main" val="20006"/>
                        </a:ext>
                      </a:extLst>
                    </a:gridCol>
                    <a:gridCol w="501573">
                      <a:extLst>
                        <a:ext uri="{9D8B030D-6E8A-4147-A177-3AD203B41FA5}">
                          <a16:colId xmlns:a16="http://schemas.microsoft.com/office/drawing/2014/main" val="20007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endParaRPr lang="en-US" sz="2000" b="1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a</a:t>
                          </a:r>
                        </a:p>
                      </a:txBody>
                      <a:tcPr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b</a:t>
                          </a:r>
                        </a:p>
                      </a:txBody>
                      <a:tcPr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c</a:t>
                          </a:r>
                        </a:p>
                      </a:txBody>
                      <a:tcPr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d</a:t>
                          </a:r>
                        </a:p>
                      </a:txBody>
                      <a:tcPr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e</a:t>
                          </a:r>
                        </a:p>
                      </a:txBody>
                      <a:tcPr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f</a:t>
                          </a:r>
                        </a:p>
                      </a:txBody>
                      <a:tcPr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 sz="2000" b="1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d[]</a:t>
                          </a:r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0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2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0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1</m:t>
                                </m:r>
                              </m:oMath>
                            </m:oMathPara>
                          </a14:m>
                          <a:endParaRPr lang="en-US" sz="20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0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3</m:t>
                                </m:r>
                              </m:oMath>
                            </m:oMathPara>
                          </a14:m>
                          <a:endParaRPr lang="en-US" sz="20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 sz="2000" b="1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a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0</a:t>
                          </a:r>
                        </a:p>
                      </a:txBody>
                      <a:tcP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</a:t>
                          </a:r>
                        </a:p>
                      </a:txBody>
                      <a:tcP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3</a:t>
                          </a:r>
                        </a:p>
                      </a:txBody>
                      <a:tcP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0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∞</m:t>
                                </m:r>
                              </m:oMath>
                            </m:oMathPara>
                          </a14:m>
                          <a:endParaRPr lang="en-US" sz="20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0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∞</m:t>
                                </m:r>
                              </m:oMath>
                            </m:oMathPara>
                          </a14:m>
                          <a:endParaRPr lang="en-US" sz="20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3</a:t>
                          </a:r>
                        </a:p>
                      </a:txBody>
                      <a:tcP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 sz="2000" b="1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b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0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5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0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∞</m:t>
                                </m:r>
                              </m:oMath>
                            </m:oMathPara>
                          </a14:m>
                          <a:endParaRPr lang="en-US" sz="20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0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∞</m:t>
                                </m:r>
                              </m:oMath>
                            </m:oMathPara>
                          </a14:m>
                          <a:endParaRPr lang="en-US" sz="20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 sz="2000" b="1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c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3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5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0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2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0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∞</m:t>
                                </m:r>
                              </m:oMath>
                            </m:oMathPara>
                          </a14:m>
                          <a:endParaRPr lang="en-US" sz="20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 sz="2000" b="1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d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0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∞</m:t>
                                </m:r>
                              </m:oMath>
                            </m:oMathPara>
                          </a14:m>
                          <a:endParaRPr lang="en-US" sz="20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2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0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4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0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∞</m:t>
                                </m:r>
                              </m:oMath>
                            </m:oMathPara>
                          </a14:m>
                          <a:endParaRPr lang="en-US" sz="20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5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 sz="2000" b="1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e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0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∞</m:t>
                                </m:r>
                              </m:oMath>
                            </m:oMathPara>
                          </a14:m>
                          <a:endParaRPr lang="en-US" sz="20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0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∞</m:t>
                                </m:r>
                              </m:oMath>
                            </m:oMathPara>
                          </a14:m>
                          <a:endParaRPr lang="en-US" sz="20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</a:t>
                          </a:r>
                        </a:p>
                      </a:txBody>
                      <a:tcPr>
                        <a:solidFill>
                          <a:schemeClr val="bg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4</a:t>
                          </a:r>
                        </a:p>
                      </a:txBody>
                      <a:tcPr>
                        <a:solidFill>
                          <a:schemeClr val="bg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0</a:t>
                          </a:r>
                        </a:p>
                      </a:txBody>
                      <a:tcPr>
                        <a:solidFill>
                          <a:schemeClr val="bg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5</a:t>
                          </a:r>
                        </a:p>
                      </a:txBody>
                      <a:tcPr>
                        <a:solidFill>
                          <a:schemeClr val="bg2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6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 sz="2000" b="1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f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0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0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∞</m:t>
                                </m:r>
                              </m:oMath>
                            </m:oMathPara>
                          </a14:m>
                          <a:endParaRPr lang="en-US" sz="20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0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∞</m:t>
                                </m:r>
                              </m:oMath>
                            </m:oMathPara>
                          </a14:m>
                          <a:endParaRPr lang="en-US" sz="20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0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∞</m:t>
                                </m:r>
                              </m:oMath>
                            </m:oMathPara>
                          </a14:m>
                          <a:endParaRPr lang="en-US" sz="20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5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0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7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7" name="Table 46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101628846"/>
                  </p:ext>
                </p:extLst>
              </p:nvPr>
            </p:nvGraphicFramePr>
            <p:xfrm>
              <a:off x="6132132" y="1169908"/>
              <a:ext cx="4012584" cy="316992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501573"/>
                    <a:gridCol w="501573"/>
                    <a:gridCol w="501573"/>
                    <a:gridCol w="501573"/>
                    <a:gridCol w="501573"/>
                    <a:gridCol w="501573"/>
                    <a:gridCol w="501573"/>
                    <a:gridCol w="501573"/>
                  </a:tblGrid>
                  <a:tr h="396240">
                    <a:tc>
                      <a:txBody>
                        <a:bodyPr/>
                        <a:lstStyle/>
                        <a:p>
                          <a:endParaRPr lang="en-US" sz="2000" b="1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b="0" dirty="0" smtClean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a</a:t>
                          </a:r>
                          <a:endParaRPr lang="en-US" sz="20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b="0" dirty="0" smtClean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b</a:t>
                          </a:r>
                          <a:endParaRPr lang="en-US" sz="20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b="0" dirty="0" smtClean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c</a:t>
                          </a:r>
                          <a:endParaRPr lang="en-US" sz="20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b="0" dirty="0" smtClean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d</a:t>
                          </a:r>
                          <a:endParaRPr lang="en-US" sz="20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b="0" dirty="0" smtClean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e</a:t>
                          </a:r>
                          <a:endParaRPr lang="en-US" sz="20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b="0" dirty="0" smtClean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f</a:t>
                          </a:r>
                          <a:endParaRPr lang="en-US" sz="20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</a:tr>
                  <a:tr h="396240">
                    <a:tc>
                      <a:txBody>
                        <a:bodyPr/>
                        <a:lstStyle/>
                        <a:p>
                          <a:endParaRPr lang="en-US" sz="2000" b="1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 smtClean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d[]</a:t>
                          </a:r>
                          <a:endParaRPr lang="en-US" sz="20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b="0" dirty="0" smtClean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</a:t>
                          </a:r>
                          <a:endParaRPr lang="en-US" sz="20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b="0" dirty="0" smtClean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0</a:t>
                          </a:r>
                          <a:endParaRPr lang="en-US" sz="20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b="0" dirty="0" smtClean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2</a:t>
                          </a:r>
                          <a:endParaRPr lang="en-US" sz="20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b="0" dirty="0" smtClean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</a:t>
                          </a:r>
                          <a:endParaRPr lang="en-US" sz="20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2"/>
                          <a:stretch>
                            <a:fillRect l="-597590" t="-107692" r="-101205" b="-62923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2"/>
                          <a:stretch>
                            <a:fillRect l="-706098" t="-107692" r="-2439" b="-629231"/>
                          </a:stretch>
                        </a:blipFill>
                      </a:tcPr>
                    </a:tc>
                  </a:tr>
                  <a:tr h="396240">
                    <a:tc>
                      <a:txBody>
                        <a:bodyPr/>
                        <a:lstStyle/>
                        <a:p>
                          <a:endParaRPr lang="en-US" sz="2000" b="1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 smtClean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a</a:t>
                          </a:r>
                          <a:endParaRPr lang="en-US" sz="20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b="0" dirty="0" smtClean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0</a:t>
                          </a:r>
                          <a:endParaRPr lang="en-US" sz="20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b="0" dirty="0" smtClean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</a:t>
                          </a:r>
                          <a:endParaRPr lang="en-US" sz="20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b="0" dirty="0" smtClean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3</a:t>
                          </a:r>
                          <a:endParaRPr lang="en-US" sz="20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blipFill rotWithShape="0">
                          <a:blip r:embed="rId2"/>
                          <a:stretch>
                            <a:fillRect l="-504878" t="-207692" r="-203659" b="-52923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blipFill rotWithShape="0">
                          <a:blip r:embed="rId2"/>
                          <a:stretch>
                            <a:fillRect l="-597590" t="-207692" r="-101205" b="-52923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b="0" dirty="0" smtClean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3</a:t>
                          </a:r>
                          <a:endParaRPr lang="en-US" sz="20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solidFill>
                          <a:schemeClr val="bg1"/>
                        </a:solidFill>
                      </a:tcPr>
                    </a:tc>
                  </a:tr>
                  <a:tr h="396240">
                    <a:tc>
                      <a:txBody>
                        <a:bodyPr/>
                        <a:lstStyle/>
                        <a:p>
                          <a:endParaRPr lang="en-US" sz="2000" b="1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 smtClean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b</a:t>
                          </a:r>
                          <a:endParaRPr lang="en-US" sz="20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 smtClean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</a:t>
                          </a:r>
                          <a:endParaRPr lang="en-US" sz="20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 smtClean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0</a:t>
                          </a:r>
                          <a:endParaRPr lang="en-US" sz="20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 smtClean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5</a:t>
                          </a:r>
                          <a:endParaRPr lang="en-US" sz="20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 smtClean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</a:t>
                          </a:r>
                          <a:endParaRPr lang="en-US" sz="20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2"/>
                          <a:stretch>
                            <a:fillRect l="-597590" t="-303030" r="-101205" b="-42121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2"/>
                          <a:stretch>
                            <a:fillRect l="-706098" t="-303030" r="-2439" b="-421212"/>
                          </a:stretch>
                        </a:blipFill>
                      </a:tcPr>
                    </a:tc>
                  </a:tr>
                  <a:tr h="396240">
                    <a:tc>
                      <a:txBody>
                        <a:bodyPr/>
                        <a:lstStyle/>
                        <a:p>
                          <a:endParaRPr lang="en-US" sz="2000" b="1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 smtClean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c</a:t>
                          </a:r>
                          <a:endParaRPr lang="en-US" sz="20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 smtClean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3</a:t>
                          </a:r>
                          <a:endParaRPr lang="en-US" sz="20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 smtClean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5</a:t>
                          </a:r>
                          <a:endParaRPr lang="en-US" sz="20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 smtClean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0</a:t>
                          </a:r>
                          <a:endParaRPr lang="en-US" sz="20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 smtClean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2</a:t>
                          </a:r>
                          <a:endParaRPr lang="en-US" sz="20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 smtClean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</a:t>
                          </a:r>
                          <a:endParaRPr lang="en-US" sz="20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2"/>
                          <a:stretch>
                            <a:fillRect l="-706098" t="-409231" r="-2439" b="-327692"/>
                          </a:stretch>
                        </a:blipFill>
                      </a:tcPr>
                    </a:tc>
                  </a:tr>
                  <a:tr h="396240">
                    <a:tc>
                      <a:txBody>
                        <a:bodyPr/>
                        <a:lstStyle/>
                        <a:p>
                          <a:endParaRPr lang="en-US" sz="2000" b="1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 smtClean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d</a:t>
                          </a:r>
                          <a:endParaRPr lang="en-US" sz="20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2"/>
                          <a:stretch>
                            <a:fillRect l="-200000" t="-509231" r="-498795" b="-22769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 smtClean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</a:t>
                          </a:r>
                          <a:endParaRPr lang="en-US" sz="20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 smtClean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2</a:t>
                          </a:r>
                          <a:endParaRPr lang="en-US" sz="20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 smtClean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0</a:t>
                          </a:r>
                          <a:endParaRPr lang="en-US" sz="20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 smtClean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4</a:t>
                          </a:r>
                          <a:endParaRPr lang="en-US" sz="20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2"/>
                          <a:stretch>
                            <a:fillRect l="-706098" t="-509231" r="-2439" b="-227692"/>
                          </a:stretch>
                        </a:blipFill>
                      </a:tcPr>
                    </a:tc>
                  </a:tr>
                  <a:tr h="396240">
                    <a:tc>
                      <a:txBody>
                        <a:bodyPr/>
                        <a:lstStyle/>
                        <a:p>
                          <a:endParaRPr lang="en-US" sz="2000" b="1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 smtClean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e</a:t>
                          </a:r>
                          <a:endParaRPr lang="en-US" sz="20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2"/>
                          <a:stretch>
                            <a:fillRect l="-200000" t="-609231" r="-498795" b="-12769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2"/>
                          <a:stretch>
                            <a:fillRect l="-303659" t="-609231" r="-404878" b="-12769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 smtClean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</a:t>
                          </a:r>
                          <a:endParaRPr lang="en-US" sz="20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 smtClean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4</a:t>
                          </a:r>
                          <a:endParaRPr lang="en-US" sz="20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 smtClean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0</a:t>
                          </a:r>
                          <a:endParaRPr lang="en-US" sz="20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 smtClean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5</a:t>
                          </a:r>
                          <a:endParaRPr lang="en-US" sz="20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2"/>
                        </a:solidFill>
                      </a:tcPr>
                    </a:tc>
                  </a:tr>
                  <a:tr h="396240">
                    <a:tc>
                      <a:txBody>
                        <a:bodyPr/>
                        <a:lstStyle/>
                        <a:p>
                          <a:endParaRPr lang="en-US" sz="2000" b="1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 smtClean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f</a:t>
                          </a:r>
                          <a:endParaRPr lang="en-US" sz="20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 smtClean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0</a:t>
                          </a:r>
                          <a:endParaRPr lang="en-US" sz="20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2"/>
                          <a:stretch>
                            <a:fillRect l="-303659" t="-709231" r="-404878" b="-2769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2"/>
                          <a:stretch>
                            <a:fillRect l="-398795" t="-709231" r="-300000" b="-2769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2"/>
                          <a:stretch>
                            <a:fillRect l="-504878" t="-709231" r="-203659" b="-2769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 smtClean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5</a:t>
                          </a:r>
                          <a:endParaRPr lang="en-US" sz="20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 smtClean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0</a:t>
                          </a:r>
                          <a:endParaRPr lang="en-US" sz="20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</a:tr>
                </a:tbl>
              </a:graphicData>
            </a:graphic>
          </p:graphicFrame>
        </mc:Fallback>
      </mc:AlternateContent>
      <p:sp>
        <p:nvSpPr>
          <p:cNvPr id="48" name="Left Bracket 47"/>
          <p:cNvSpPr/>
          <p:nvPr/>
        </p:nvSpPr>
        <p:spPr>
          <a:xfrm>
            <a:off x="7126821" y="2043837"/>
            <a:ext cx="253205" cy="2295991"/>
          </a:xfrm>
          <a:prstGeom prst="leftBracket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Left Bracket 48"/>
          <p:cNvSpPr/>
          <p:nvPr/>
        </p:nvSpPr>
        <p:spPr>
          <a:xfrm flipH="1">
            <a:off x="9865135" y="2016540"/>
            <a:ext cx="279581" cy="2295991"/>
          </a:xfrm>
          <a:prstGeom prst="leftBracket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/>
              <p:cNvSpPr txBox="1"/>
              <p:nvPr/>
            </p:nvSpPr>
            <p:spPr>
              <a:xfrm>
                <a:off x="4019388" y="4382322"/>
                <a:ext cx="4436370" cy="224676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dirty="0">
                    <a:solidFill>
                      <a:srgbClr val="3333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d[b, a] = 1</a:t>
                </a:r>
                <a:r>
                  <a:rPr 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d[d, a] =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∞</m:t>
                    </m:r>
                  </m:oMath>
                </a14:m>
                <a:endParaRPr lang="en-US" sz="2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en-US" sz="2000" dirty="0">
                    <a:solidFill>
                      <a:srgbClr val="3333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d[b, b] = 0, </a:t>
                </a:r>
              </a:p>
              <a:p>
                <a:r>
                  <a:rPr lang="en-US" sz="2000" dirty="0">
                    <a:solidFill>
                      <a:srgbClr val="3333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d[d, c] = 2</a:t>
                </a:r>
                <a:r>
                  <a:rPr 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d[a, c] = 3</a:t>
                </a:r>
              </a:p>
              <a:p>
                <a:r>
                  <a:rPr lang="en-US" sz="2000" dirty="0">
                    <a:solidFill>
                      <a:srgbClr val="3333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d[b, d] = 1</a:t>
                </a:r>
              </a:p>
              <a:p>
                <a:r>
                  <a:rPr 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d[d, e] =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4,</m:t>
                    </m:r>
                    <m:r>
                      <m:rPr>
                        <m:nor/>
                      </m:rPr>
                      <a:rPr lang="en-US" sz="200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d</m:t>
                    </m:r>
                    <m:r>
                      <m:rPr>
                        <m:nor/>
                      </m:rPr>
                      <a:rPr lang="en-US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[</m:t>
                    </m:r>
                    <m:r>
                      <m:rPr>
                        <m:nor/>
                      </m:rPr>
                      <a:rPr lang="en-US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a</m:t>
                    </m:r>
                    <m:r>
                      <m:rPr>
                        <m:nor/>
                      </m:rPr>
                      <a:rPr lang="en-US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, </m:t>
                    </m:r>
                    <m:r>
                      <m:rPr>
                        <m:nor/>
                      </m:rPr>
                      <a:rPr lang="en-US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e</m:t>
                    </m:r>
                    <m:r>
                      <m:rPr>
                        <m:nor/>
                      </m:rPr>
                      <a:rPr lang="en-US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] = </m:t>
                    </m:r>
                    <m:r>
                      <a:rPr lang="en-US" sz="20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∞,</m:t>
                    </m:r>
                    <m:r>
                      <m:rPr>
                        <m:nor/>
                      </m:rPr>
                      <a:rPr lang="en-US" sz="2000" dirty="0" smtClean="0">
                        <a:solidFill>
                          <a:srgbClr val="3333FF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d</m:t>
                    </m:r>
                    <m:r>
                      <m:rPr>
                        <m:nor/>
                      </m:rPr>
                      <a:rPr lang="en-US" sz="2000" dirty="0" smtClean="0">
                        <a:solidFill>
                          <a:srgbClr val="3333FF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[</m:t>
                    </m:r>
                    <m:r>
                      <m:rPr>
                        <m:nor/>
                      </m:rPr>
                      <a:rPr lang="en-US" sz="2000" dirty="0" smtClean="0">
                        <a:solidFill>
                          <a:srgbClr val="3333FF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c</m:t>
                    </m:r>
                    <m:r>
                      <m:rPr>
                        <m:nor/>
                      </m:rPr>
                      <a:rPr lang="en-US" sz="2000" dirty="0" smtClean="0">
                        <a:solidFill>
                          <a:srgbClr val="3333FF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, </m:t>
                    </m:r>
                    <m:r>
                      <m:rPr>
                        <m:nor/>
                      </m:rPr>
                      <a:rPr lang="en-US" sz="2000" dirty="0" smtClean="0">
                        <a:solidFill>
                          <a:srgbClr val="3333FF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e</m:t>
                    </m:r>
                    <m:r>
                      <m:rPr>
                        <m:nor/>
                      </m:rPr>
                      <a:rPr lang="en-US" sz="2000" dirty="0" smtClean="0">
                        <a:solidFill>
                          <a:srgbClr val="3333FF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] = </m:t>
                    </m:r>
                    <m:r>
                      <a:rPr lang="en-US" sz="2000" i="1">
                        <a:solidFill>
                          <a:srgbClr val="3333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1</m:t>
                    </m:r>
                  </m:oMath>
                </a14:m>
                <a:endParaRPr lang="en-US" sz="2000" dirty="0">
                  <a:solidFill>
                    <a:srgbClr val="3333FF"/>
                  </a:solidFill>
                  <a:latin typeface="Times New Roman" panose="02020603050405020304" pitchFamily="18" charset="0"/>
                  <a:ea typeface="Cambria Math" panose="02040503050406030204" pitchFamily="18" charset="0"/>
                  <a:cs typeface="Times New Roman" panose="02020603050405020304" pitchFamily="18" charset="0"/>
                </a:endParaRPr>
              </a:p>
              <a:p>
                <a:r>
                  <a:rPr 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d[b, f] =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∞, </m:t>
                    </m:r>
                    <m:r>
                      <m:rPr>
                        <m:nor/>
                      </m:rPr>
                      <a:rPr lang="en-US" sz="2000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d</m:t>
                    </m:r>
                    <m:r>
                      <m:rPr>
                        <m:nor/>
                      </m:rPr>
                      <a:rPr lang="en-US" sz="2000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[</m:t>
                    </m:r>
                    <m:r>
                      <m:rPr>
                        <m:nor/>
                      </m:rPr>
                      <a:rPr lang="en-US" sz="2000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a</m:t>
                    </m:r>
                    <m:r>
                      <m:rPr>
                        <m:nor/>
                      </m:rPr>
                      <a:rPr lang="en-US" sz="2000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, </m:t>
                    </m:r>
                    <m:r>
                      <m:rPr>
                        <m:nor/>
                      </m:rPr>
                      <a:rPr lang="en-US" sz="2000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f</m:t>
                    </m:r>
                    <m:r>
                      <m:rPr>
                        <m:nor/>
                      </m:rPr>
                      <a:rPr lang="en-US" sz="2000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] = </m:t>
                    </m:r>
                    <m:r>
                      <a:rPr lang="en-US" sz="20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3,</m:t>
                    </m:r>
                    <m:r>
                      <m:rPr>
                        <m:nor/>
                      </m:rPr>
                      <a:rPr lang="en-US" sz="200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d</m:t>
                    </m:r>
                    <m:r>
                      <m:rPr>
                        <m:nor/>
                      </m:rPr>
                      <a:rPr lang="en-US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[</m:t>
                    </m:r>
                    <m:r>
                      <m:rPr>
                        <m:nor/>
                      </m:rPr>
                      <a:rPr lang="en-US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c</m:t>
                    </m:r>
                    <m:r>
                      <m:rPr>
                        <m:nor/>
                      </m:rPr>
                      <a:rPr lang="en-US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, </m:t>
                    </m:r>
                    <m:r>
                      <m:rPr>
                        <m:nor/>
                      </m:rPr>
                      <a:rPr lang="en-US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f</m:t>
                    </m:r>
                    <m:r>
                      <m:rPr>
                        <m:nor/>
                      </m:rPr>
                      <a:rPr lang="en-US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] = </m:t>
                    </m:r>
                    <m:r>
                      <a:rPr lang="en-US" sz="20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∞</m:t>
                    </m:r>
                  </m:oMath>
                </a14:m>
                <a:endParaRPr lang="en-US" sz="2000" dirty="0">
                  <a:latin typeface="Times New Roman" panose="02020603050405020304" pitchFamily="18" charset="0"/>
                  <a:ea typeface="Cambria Math" panose="02040503050406030204" pitchFamily="18" charset="0"/>
                  <a:cs typeface="Times New Roman" panose="02020603050405020304" pitchFamily="18" charset="0"/>
                </a:endParaRPr>
              </a:p>
              <a:p>
                <a:r>
                  <a:rPr lang="en-US" sz="2000" dirty="0">
                    <a:latin typeface="Times New Roman" panose="020206030504050203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d[e, f] = 5</a:t>
                </a:r>
              </a:p>
            </p:txBody>
          </p:sp>
        </mc:Choice>
        <mc:Fallback xmlns="">
          <p:sp>
            <p:nvSpPr>
              <p:cNvPr id="30" name="TextBox 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19388" y="4382322"/>
                <a:ext cx="4436370" cy="2246769"/>
              </a:xfrm>
              <a:prstGeom prst="rect">
                <a:avLst/>
              </a:prstGeom>
              <a:blipFill rotWithShape="0">
                <a:blip r:embed="rId3"/>
                <a:stretch>
                  <a:fillRect l="-1374" t="-1630" b="-407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2" name="Straight Arrow Connector 31"/>
          <p:cNvCxnSpPr/>
          <p:nvPr/>
        </p:nvCxnSpPr>
        <p:spPr>
          <a:xfrm>
            <a:off x="7126821" y="5204879"/>
            <a:ext cx="0" cy="504392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/>
          <p:cNvSpPr/>
          <p:nvPr/>
        </p:nvSpPr>
        <p:spPr>
          <a:xfrm>
            <a:off x="949911" y="1088286"/>
            <a:ext cx="260672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6075" indent="-346075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(e)  After the fourth edge has been selected</a:t>
            </a:r>
          </a:p>
        </p:txBody>
      </p:sp>
    </p:spTree>
    <p:extLst>
      <p:ext uri="{BB962C8B-B14F-4D97-AF65-F5344CB8AC3E}">
        <p14:creationId xmlns:p14="http://schemas.microsoft.com/office/powerpoint/2010/main" val="144649662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231796" y="456746"/>
            <a:ext cx="810574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</a:rPr>
              <a:t>Minimum Spanning Tree: Prim's Algorithm</a:t>
            </a:r>
            <a:endParaRPr lang="en-US" sz="3600" dirty="0"/>
          </a:p>
        </p:txBody>
      </p:sp>
      <p:sp>
        <p:nvSpPr>
          <p:cNvPr id="4" name="Oval 3"/>
          <p:cNvSpPr/>
          <p:nvPr/>
        </p:nvSpPr>
        <p:spPr>
          <a:xfrm>
            <a:off x="3551069" y="1389354"/>
            <a:ext cx="511502" cy="488272"/>
          </a:xfrm>
          <a:prstGeom prst="ellipse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</a:p>
        </p:txBody>
      </p:sp>
      <p:sp>
        <p:nvSpPr>
          <p:cNvPr id="5" name="Oval 4"/>
          <p:cNvSpPr/>
          <p:nvPr/>
        </p:nvSpPr>
        <p:spPr>
          <a:xfrm>
            <a:off x="2624018" y="2266596"/>
            <a:ext cx="511502" cy="488272"/>
          </a:xfrm>
          <a:prstGeom prst="ellipse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</a:p>
        </p:txBody>
      </p:sp>
      <p:sp>
        <p:nvSpPr>
          <p:cNvPr id="6" name="Oval 5"/>
          <p:cNvSpPr/>
          <p:nvPr/>
        </p:nvSpPr>
        <p:spPr>
          <a:xfrm>
            <a:off x="4820009" y="1827975"/>
            <a:ext cx="511502" cy="488272"/>
          </a:xfrm>
          <a:prstGeom prst="ellipse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</a:p>
        </p:txBody>
      </p:sp>
      <p:sp>
        <p:nvSpPr>
          <p:cNvPr id="7" name="Oval 6"/>
          <p:cNvSpPr/>
          <p:nvPr/>
        </p:nvSpPr>
        <p:spPr>
          <a:xfrm>
            <a:off x="3847807" y="2570628"/>
            <a:ext cx="511502" cy="488272"/>
          </a:xfrm>
          <a:prstGeom prst="ellipse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</a:p>
        </p:txBody>
      </p:sp>
      <p:sp>
        <p:nvSpPr>
          <p:cNvPr id="8" name="Oval 7"/>
          <p:cNvSpPr/>
          <p:nvPr/>
        </p:nvSpPr>
        <p:spPr>
          <a:xfrm>
            <a:off x="3135521" y="3430115"/>
            <a:ext cx="511502" cy="488272"/>
          </a:xfrm>
          <a:prstGeom prst="ellipse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</a:p>
        </p:txBody>
      </p:sp>
      <p:sp>
        <p:nvSpPr>
          <p:cNvPr id="9" name="Oval 8"/>
          <p:cNvSpPr/>
          <p:nvPr/>
        </p:nvSpPr>
        <p:spPr>
          <a:xfrm>
            <a:off x="4820009" y="3185979"/>
            <a:ext cx="511502" cy="488272"/>
          </a:xfrm>
          <a:prstGeom prst="ellipse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</a:p>
        </p:txBody>
      </p:sp>
      <p:cxnSp>
        <p:nvCxnSpPr>
          <p:cNvPr id="16" name="Straight Connector 15"/>
          <p:cNvCxnSpPr>
            <a:stCxn id="4" idx="6"/>
            <a:endCxn id="6" idx="1"/>
          </p:cNvCxnSpPr>
          <p:nvPr/>
        </p:nvCxnSpPr>
        <p:spPr>
          <a:xfrm>
            <a:off x="4062571" y="1633490"/>
            <a:ext cx="832346" cy="265991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>
            <a:endCxn id="5" idx="0"/>
          </p:cNvCxnSpPr>
          <p:nvPr/>
        </p:nvCxnSpPr>
        <p:spPr>
          <a:xfrm flipH="1">
            <a:off x="2879769" y="1766485"/>
            <a:ext cx="708885" cy="500111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>
            <a:endCxn id="7" idx="0"/>
          </p:cNvCxnSpPr>
          <p:nvPr/>
        </p:nvCxnSpPr>
        <p:spPr>
          <a:xfrm>
            <a:off x="3892959" y="1852742"/>
            <a:ext cx="210599" cy="71788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>
            <a:endCxn id="8" idx="1"/>
          </p:cNvCxnSpPr>
          <p:nvPr/>
        </p:nvCxnSpPr>
        <p:spPr>
          <a:xfrm>
            <a:off x="2945416" y="2733549"/>
            <a:ext cx="265013" cy="768072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>
            <a:endCxn id="7" idx="2"/>
          </p:cNvCxnSpPr>
          <p:nvPr/>
        </p:nvCxnSpPr>
        <p:spPr>
          <a:xfrm>
            <a:off x="3113432" y="2578111"/>
            <a:ext cx="734375" cy="236653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>
            <a:endCxn id="8" idx="7"/>
          </p:cNvCxnSpPr>
          <p:nvPr/>
        </p:nvCxnSpPr>
        <p:spPr>
          <a:xfrm flipH="1">
            <a:off x="3572115" y="3034016"/>
            <a:ext cx="447273" cy="467605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>
            <a:endCxn id="9" idx="3"/>
          </p:cNvCxnSpPr>
          <p:nvPr/>
        </p:nvCxnSpPr>
        <p:spPr>
          <a:xfrm flipV="1">
            <a:off x="3629266" y="3602745"/>
            <a:ext cx="1265651" cy="14471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>
            <a:endCxn id="9" idx="0"/>
          </p:cNvCxnSpPr>
          <p:nvPr/>
        </p:nvCxnSpPr>
        <p:spPr>
          <a:xfrm flipH="1">
            <a:off x="5075760" y="2324668"/>
            <a:ext cx="34948" cy="861311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Rectangle 37"/>
          <p:cNvSpPr/>
          <p:nvPr/>
        </p:nvSpPr>
        <p:spPr>
          <a:xfrm>
            <a:off x="3490570" y="3010808"/>
            <a:ext cx="31290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39" name="Rectangle 38"/>
          <p:cNvSpPr/>
          <p:nvPr/>
        </p:nvSpPr>
        <p:spPr>
          <a:xfrm>
            <a:off x="2837985" y="3030005"/>
            <a:ext cx="31290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40" name="Rectangle 39"/>
          <p:cNvSpPr/>
          <p:nvPr/>
        </p:nvSpPr>
        <p:spPr>
          <a:xfrm>
            <a:off x="4048142" y="3326373"/>
            <a:ext cx="31290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41" name="Rectangle 40"/>
          <p:cNvSpPr/>
          <p:nvPr/>
        </p:nvSpPr>
        <p:spPr>
          <a:xfrm>
            <a:off x="4462772" y="2785869"/>
            <a:ext cx="312906" cy="400110"/>
          </a:xfrm>
          <a:prstGeom prst="rect">
            <a:avLst/>
          </a:prstGeom>
          <a:solidFill>
            <a:schemeClr val="bg1"/>
          </a:solidFill>
          <a:ln w="57150">
            <a:solidFill>
              <a:schemeClr val="bg1"/>
            </a:solidFill>
            <a:prstDash val="sysDot"/>
          </a:ln>
        </p:spPr>
        <p:txBody>
          <a:bodyPr wrap="none">
            <a:spAutoFit/>
          </a:bodyPr>
          <a:lstStyle/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42" name="Rectangle 41"/>
          <p:cNvSpPr/>
          <p:nvPr/>
        </p:nvSpPr>
        <p:spPr>
          <a:xfrm>
            <a:off x="5071596" y="2523992"/>
            <a:ext cx="31290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43" name="Rectangle 42"/>
          <p:cNvSpPr/>
          <p:nvPr/>
        </p:nvSpPr>
        <p:spPr>
          <a:xfrm>
            <a:off x="4003926" y="2024072"/>
            <a:ext cx="31290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44" name="Rectangle 43"/>
          <p:cNvSpPr/>
          <p:nvPr/>
        </p:nvSpPr>
        <p:spPr>
          <a:xfrm>
            <a:off x="4393331" y="1427865"/>
            <a:ext cx="31290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45" name="Rectangle 44"/>
          <p:cNvSpPr/>
          <p:nvPr/>
        </p:nvSpPr>
        <p:spPr>
          <a:xfrm>
            <a:off x="3384526" y="2322220"/>
            <a:ext cx="31290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46" name="Rectangle 45"/>
          <p:cNvSpPr/>
          <p:nvPr/>
        </p:nvSpPr>
        <p:spPr>
          <a:xfrm>
            <a:off x="3102961" y="1630648"/>
            <a:ext cx="31290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7" name="Table 46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896461712"/>
                  </p:ext>
                </p:extLst>
              </p:nvPr>
            </p:nvGraphicFramePr>
            <p:xfrm>
              <a:off x="6132132" y="1169908"/>
              <a:ext cx="4012584" cy="316992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501573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501573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501573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501573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  <a:gridCol w="501573">
                      <a:extLst>
                        <a:ext uri="{9D8B030D-6E8A-4147-A177-3AD203B41FA5}">
                          <a16:colId xmlns:a16="http://schemas.microsoft.com/office/drawing/2014/main" val="20004"/>
                        </a:ext>
                      </a:extLst>
                    </a:gridCol>
                    <a:gridCol w="501573">
                      <a:extLst>
                        <a:ext uri="{9D8B030D-6E8A-4147-A177-3AD203B41FA5}">
                          <a16:colId xmlns:a16="http://schemas.microsoft.com/office/drawing/2014/main" val="20005"/>
                        </a:ext>
                      </a:extLst>
                    </a:gridCol>
                    <a:gridCol w="501573">
                      <a:extLst>
                        <a:ext uri="{9D8B030D-6E8A-4147-A177-3AD203B41FA5}">
                          <a16:colId xmlns:a16="http://schemas.microsoft.com/office/drawing/2014/main" val="20006"/>
                        </a:ext>
                      </a:extLst>
                    </a:gridCol>
                    <a:gridCol w="501573">
                      <a:extLst>
                        <a:ext uri="{9D8B030D-6E8A-4147-A177-3AD203B41FA5}">
                          <a16:colId xmlns:a16="http://schemas.microsoft.com/office/drawing/2014/main" val="20007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endParaRPr lang="en-US" sz="2000" b="1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a</a:t>
                          </a:r>
                        </a:p>
                      </a:txBody>
                      <a:tcPr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b</a:t>
                          </a:r>
                        </a:p>
                      </a:txBody>
                      <a:tcPr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c</a:t>
                          </a:r>
                        </a:p>
                      </a:txBody>
                      <a:tcPr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d</a:t>
                          </a:r>
                        </a:p>
                      </a:txBody>
                      <a:tcPr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e</a:t>
                          </a:r>
                        </a:p>
                      </a:txBody>
                      <a:tcPr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f</a:t>
                          </a:r>
                        </a:p>
                      </a:txBody>
                      <a:tcPr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 sz="2000" b="1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d[]</a:t>
                          </a:r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0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2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0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1</m:t>
                                </m:r>
                              </m:oMath>
                            </m:oMathPara>
                          </a14:m>
                          <a:endParaRPr lang="en-US" sz="20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0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3</m:t>
                                </m:r>
                              </m:oMath>
                            </m:oMathPara>
                          </a14:m>
                          <a:endParaRPr lang="en-US" sz="20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2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 sz="2000" b="1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a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0</a:t>
                          </a:r>
                        </a:p>
                      </a:txBody>
                      <a:tcP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</a:t>
                          </a:r>
                        </a:p>
                      </a:txBody>
                      <a:tcP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3</a:t>
                          </a:r>
                        </a:p>
                      </a:txBody>
                      <a:tcP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0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∞</m:t>
                                </m:r>
                              </m:oMath>
                            </m:oMathPara>
                          </a14:m>
                          <a:endParaRPr lang="en-US" sz="20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0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∞</m:t>
                                </m:r>
                              </m:oMath>
                            </m:oMathPara>
                          </a14:m>
                          <a:endParaRPr lang="en-US" sz="20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3</a:t>
                          </a:r>
                        </a:p>
                      </a:txBody>
                      <a:tcP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 sz="2000" b="1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b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0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5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0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∞</m:t>
                                </m:r>
                              </m:oMath>
                            </m:oMathPara>
                          </a14:m>
                          <a:endParaRPr lang="en-US" sz="20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0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∞</m:t>
                                </m:r>
                              </m:oMath>
                            </m:oMathPara>
                          </a14:m>
                          <a:endParaRPr lang="en-US" sz="20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 sz="2000" b="1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c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3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5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0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2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0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∞</m:t>
                                </m:r>
                              </m:oMath>
                            </m:oMathPara>
                          </a14:m>
                          <a:endParaRPr lang="en-US" sz="20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 sz="2000" b="1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d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0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∞</m:t>
                                </m:r>
                              </m:oMath>
                            </m:oMathPara>
                          </a14:m>
                          <a:endParaRPr lang="en-US" sz="20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2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0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4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0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∞</m:t>
                                </m:r>
                              </m:oMath>
                            </m:oMathPara>
                          </a14:m>
                          <a:endParaRPr lang="en-US" sz="20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5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 sz="2000" b="1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e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0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∞</m:t>
                                </m:r>
                              </m:oMath>
                            </m:oMathPara>
                          </a14:m>
                          <a:endParaRPr lang="en-US" sz="20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0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∞</m:t>
                                </m:r>
                              </m:oMath>
                            </m:oMathPara>
                          </a14:m>
                          <a:endParaRPr lang="en-US" sz="20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4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0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5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6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 sz="2000" b="1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f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0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0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∞</m:t>
                                </m:r>
                              </m:oMath>
                            </m:oMathPara>
                          </a14:m>
                          <a:endParaRPr lang="en-US" sz="20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0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∞</m:t>
                                </m:r>
                              </m:oMath>
                            </m:oMathPara>
                          </a14:m>
                          <a:endParaRPr lang="en-US" sz="20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0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∞</m:t>
                                </m:r>
                              </m:oMath>
                            </m:oMathPara>
                          </a14:m>
                          <a:endParaRPr lang="en-US" sz="20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5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0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7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7" name="Table 46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896461712"/>
                  </p:ext>
                </p:extLst>
              </p:nvPr>
            </p:nvGraphicFramePr>
            <p:xfrm>
              <a:off x="6132132" y="1169908"/>
              <a:ext cx="4012584" cy="316992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501573"/>
                    <a:gridCol w="501573"/>
                    <a:gridCol w="501573"/>
                    <a:gridCol w="501573"/>
                    <a:gridCol w="501573"/>
                    <a:gridCol w="501573"/>
                    <a:gridCol w="501573"/>
                    <a:gridCol w="501573"/>
                  </a:tblGrid>
                  <a:tr h="396240">
                    <a:tc>
                      <a:txBody>
                        <a:bodyPr/>
                        <a:lstStyle/>
                        <a:p>
                          <a:endParaRPr lang="en-US" sz="2000" b="1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b="0" dirty="0" smtClean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a</a:t>
                          </a:r>
                          <a:endParaRPr lang="en-US" sz="20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b="0" dirty="0" smtClean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b</a:t>
                          </a:r>
                          <a:endParaRPr lang="en-US" sz="20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b="0" dirty="0" smtClean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c</a:t>
                          </a:r>
                          <a:endParaRPr lang="en-US" sz="20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b="0" dirty="0" smtClean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d</a:t>
                          </a:r>
                          <a:endParaRPr lang="en-US" sz="20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b="0" dirty="0" smtClean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e</a:t>
                          </a:r>
                          <a:endParaRPr lang="en-US" sz="20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b="0" dirty="0" smtClean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f</a:t>
                          </a:r>
                          <a:endParaRPr lang="en-US" sz="20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</a:tr>
                  <a:tr h="396240">
                    <a:tc>
                      <a:txBody>
                        <a:bodyPr/>
                        <a:lstStyle/>
                        <a:p>
                          <a:endParaRPr lang="en-US" sz="2000" b="1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 smtClean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d[]</a:t>
                          </a:r>
                          <a:endParaRPr lang="en-US" sz="20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b="0" dirty="0" smtClean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</a:t>
                          </a:r>
                          <a:endParaRPr lang="en-US" sz="20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b="0" dirty="0" smtClean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0</a:t>
                          </a:r>
                          <a:endParaRPr lang="en-US" sz="20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b="0" dirty="0" smtClean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2</a:t>
                          </a:r>
                          <a:endParaRPr lang="en-US" sz="20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b="0" dirty="0" smtClean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</a:t>
                          </a:r>
                          <a:endParaRPr lang="en-US" sz="20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2"/>
                          <a:stretch>
                            <a:fillRect l="-597590" t="-107692" r="-101205" b="-62923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2"/>
                          <a:stretch>
                            <a:fillRect l="-706098" t="-107692" r="-2439" b="-629231"/>
                          </a:stretch>
                        </a:blipFill>
                      </a:tcPr>
                    </a:tc>
                  </a:tr>
                  <a:tr h="396240">
                    <a:tc>
                      <a:txBody>
                        <a:bodyPr/>
                        <a:lstStyle/>
                        <a:p>
                          <a:endParaRPr lang="en-US" sz="2000" b="1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 smtClean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a</a:t>
                          </a:r>
                          <a:endParaRPr lang="en-US" sz="20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b="0" dirty="0" smtClean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0</a:t>
                          </a:r>
                          <a:endParaRPr lang="en-US" sz="20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b="0" dirty="0" smtClean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</a:t>
                          </a:r>
                          <a:endParaRPr lang="en-US" sz="20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b="0" dirty="0" smtClean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3</a:t>
                          </a:r>
                          <a:endParaRPr lang="en-US" sz="20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blipFill rotWithShape="0">
                          <a:blip r:embed="rId2"/>
                          <a:stretch>
                            <a:fillRect l="-504878" t="-207692" r="-203659" b="-52923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blipFill rotWithShape="0">
                          <a:blip r:embed="rId2"/>
                          <a:stretch>
                            <a:fillRect l="-597590" t="-207692" r="-101205" b="-52923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b="0" dirty="0" smtClean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3</a:t>
                          </a:r>
                          <a:endParaRPr lang="en-US" sz="20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solidFill>
                          <a:schemeClr val="bg1"/>
                        </a:solidFill>
                      </a:tcPr>
                    </a:tc>
                  </a:tr>
                  <a:tr h="396240">
                    <a:tc>
                      <a:txBody>
                        <a:bodyPr/>
                        <a:lstStyle/>
                        <a:p>
                          <a:endParaRPr lang="en-US" sz="2000" b="1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 smtClean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b</a:t>
                          </a:r>
                          <a:endParaRPr lang="en-US" sz="20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 smtClean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</a:t>
                          </a:r>
                          <a:endParaRPr lang="en-US" sz="20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 smtClean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0</a:t>
                          </a:r>
                          <a:endParaRPr lang="en-US" sz="20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 smtClean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5</a:t>
                          </a:r>
                          <a:endParaRPr lang="en-US" sz="20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 smtClean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</a:t>
                          </a:r>
                          <a:endParaRPr lang="en-US" sz="20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2"/>
                          <a:stretch>
                            <a:fillRect l="-597590" t="-303030" r="-101205" b="-42121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2"/>
                          <a:stretch>
                            <a:fillRect l="-706098" t="-303030" r="-2439" b="-421212"/>
                          </a:stretch>
                        </a:blipFill>
                      </a:tcPr>
                    </a:tc>
                  </a:tr>
                  <a:tr h="396240">
                    <a:tc>
                      <a:txBody>
                        <a:bodyPr/>
                        <a:lstStyle/>
                        <a:p>
                          <a:endParaRPr lang="en-US" sz="2000" b="1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 smtClean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c</a:t>
                          </a:r>
                          <a:endParaRPr lang="en-US" sz="20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 smtClean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3</a:t>
                          </a:r>
                          <a:endParaRPr lang="en-US" sz="20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 smtClean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5</a:t>
                          </a:r>
                          <a:endParaRPr lang="en-US" sz="20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 smtClean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0</a:t>
                          </a:r>
                          <a:endParaRPr lang="en-US" sz="20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 smtClean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2</a:t>
                          </a:r>
                          <a:endParaRPr lang="en-US" sz="20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 smtClean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</a:t>
                          </a:r>
                          <a:endParaRPr lang="en-US" sz="20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2"/>
                          <a:stretch>
                            <a:fillRect l="-706098" t="-409231" r="-2439" b="-327692"/>
                          </a:stretch>
                        </a:blipFill>
                      </a:tcPr>
                    </a:tc>
                  </a:tr>
                  <a:tr h="396240">
                    <a:tc>
                      <a:txBody>
                        <a:bodyPr/>
                        <a:lstStyle/>
                        <a:p>
                          <a:endParaRPr lang="en-US" sz="2000" b="1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 smtClean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d</a:t>
                          </a:r>
                          <a:endParaRPr lang="en-US" sz="20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2"/>
                          <a:stretch>
                            <a:fillRect l="-200000" t="-509231" r="-498795" b="-22769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 smtClean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</a:t>
                          </a:r>
                          <a:endParaRPr lang="en-US" sz="20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 smtClean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2</a:t>
                          </a:r>
                          <a:endParaRPr lang="en-US" sz="20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 smtClean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0</a:t>
                          </a:r>
                          <a:endParaRPr lang="en-US" sz="20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 smtClean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4</a:t>
                          </a:r>
                          <a:endParaRPr lang="en-US" sz="20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2"/>
                          <a:stretch>
                            <a:fillRect l="-706098" t="-509231" r="-2439" b="-227692"/>
                          </a:stretch>
                        </a:blipFill>
                      </a:tcPr>
                    </a:tc>
                  </a:tr>
                  <a:tr h="396240">
                    <a:tc>
                      <a:txBody>
                        <a:bodyPr/>
                        <a:lstStyle/>
                        <a:p>
                          <a:endParaRPr lang="en-US" sz="2000" b="1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 smtClean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e</a:t>
                          </a:r>
                          <a:endParaRPr lang="en-US" sz="20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2"/>
                          <a:stretch>
                            <a:fillRect l="-200000" t="-609231" r="-498795" b="-12769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2"/>
                          <a:stretch>
                            <a:fillRect l="-303659" t="-609231" r="-404878" b="-12769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 smtClean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</a:t>
                          </a:r>
                          <a:endParaRPr lang="en-US" sz="20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 smtClean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4</a:t>
                          </a:r>
                          <a:endParaRPr lang="en-US" sz="20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 smtClean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0</a:t>
                          </a:r>
                          <a:endParaRPr lang="en-US" sz="20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 smtClean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5</a:t>
                          </a:r>
                          <a:endParaRPr lang="en-US" sz="20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</a:tr>
                  <a:tr h="396240">
                    <a:tc>
                      <a:txBody>
                        <a:bodyPr/>
                        <a:lstStyle/>
                        <a:p>
                          <a:endParaRPr lang="en-US" sz="2000" b="1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 smtClean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f</a:t>
                          </a:r>
                          <a:endParaRPr lang="en-US" sz="20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 smtClean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0</a:t>
                          </a:r>
                          <a:endParaRPr lang="en-US" sz="20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2"/>
                          <a:stretch>
                            <a:fillRect l="-303659" t="-709231" r="-404878" b="-2769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2"/>
                          <a:stretch>
                            <a:fillRect l="-398795" t="-709231" r="-300000" b="-2769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2"/>
                          <a:stretch>
                            <a:fillRect l="-504878" t="-709231" r="-203659" b="-2769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 smtClean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5</a:t>
                          </a:r>
                          <a:endParaRPr lang="en-US" sz="20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 smtClean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0</a:t>
                          </a:r>
                          <a:endParaRPr lang="en-US" sz="20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</a:tr>
                </a:tbl>
              </a:graphicData>
            </a:graphic>
          </p:graphicFrame>
        </mc:Fallback>
      </mc:AlternateContent>
      <p:sp>
        <p:nvSpPr>
          <p:cNvPr id="48" name="Left Bracket 47"/>
          <p:cNvSpPr/>
          <p:nvPr/>
        </p:nvSpPr>
        <p:spPr>
          <a:xfrm>
            <a:off x="7126821" y="2043837"/>
            <a:ext cx="253205" cy="2295991"/>
          </a:xfrm>
          <a:prstGeom prst="leftBracket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Left Bracket 48"/>
          <p:cNvSpPr/>
          <p:nvPr/>
        </p:nvSpPr>
        <p:spPr>
          <a:xfrm flipH="1">
            <a:off x="9865135" y="2016540"/>
            <a:ext cx="279581" cy="2295991"/>
          </a:xfrm>
          <a:prstGeom prst="leftBracket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0" name="Straight Connector 29"/>
          <p:cNvCxnSpPr/>
          <p:nvPr/>
        </p:nvCxnSpPr>
        <p:spPr>
          <a:xfrm>
            <a:off x="4299691" y="2979506"/>
            <a:ext cx="599837" cy="273655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Rectangle 2"/>
          <p:cNvSpPr/>
          <p:nvPr/>
        </p:nvSpPr>
        <p:spPr>
          <a:xfrm>
            <a:off x="1666359" y="4685280"/>
            <a:ext cx="340523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(f) Final minimum spanning tree</a:t>
            </a:r>
          </a:p>
        </p:txBody>
      </p:sp>
    </p:spTree>
    <p:extLst>
      <p:ext uri="{BB962C8B-B14F-4D97-AF65-F5344CB8AC3E}">
        <p14:creationId xmlns:p14="http://schemas.microsoft.com/office/powerpoint/2010/main" val="23274677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917358" y="3244334"/>
            <a:ext cx="435728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latin typeface="AvantGarde-Book"/>
              </a:rPr>
              <a:t>Prim's minimum spanning tree algorithm.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9554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254928" y="2967335"/>
            <a:ext cx="688907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latin typeface="AvantGarde-Book"/>
              </a:rPr>
              <a:t>To accompany the text .Introduction to Parallel Computing.,</a:t>
            </a:r>
          </a:p>
          <a:p>
            <a:r>
              <a:rPr lang="en-US" dirty="0">
                <a:latin typeface="AvantGarde-Book"/>
              </a:rPr>
              <a:t>Addison Wesley, 2003.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644179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249551" y="438991"/>
            <a:ext cx="724589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/>
              <a:t>Minimum Spanning Tree: Prim's Algorithm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1334609" y="1172177"/>
                <a:ext cx="8812568" cy="501675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630238" indent="-630238">
                  <a:buFont typeface="+mj-lt"/>
                  <a:buAutoNum type="arabicPeriod"/>
                </a:pPr>
                <a:r>
                  <a:rPr lang="pl-PL" sz="2000" b="1" dirty="0">
                    <a:latin typeface="Consolas" panose="020B0609020204030204" pitchFamily="49" charset="0"/>
                    <a:cs typeface="Consolas" panose="020B0609020204030204" pitchFamily="49" charset="0"/>
                  </a:rPr>
                  <a:t>procedure</a:t>
                </a:r>
                <a:r>
                  <a:rPr lang="pl-PL" sz="2000" dirty="0">
                    <a:latin typeface="Consolas" panose="020B0609020204030204" pitchFamily="49" charset="0"/>
                    <a:cs typeface="Consolas" panose="020B0609020204030204" pitchFamily="49" charset="0"/>
                  </a:rPr>
                  <a:t> PRIM</a:t>
                </a:r>
                <a:r>
                  <a:rPr lang="en-US" sz="2000" dirty="0">
                    <a:latin typeface="Consolas" panose="020B0609020204030204" pitchFamily="49" charset="0"/>
                    <a:cs typeface="Consolas" panose="020B0609020204030204" pitchFamily="49" charset="0"/>
                  </a:rPr>
                  <a:t>_</a:t>
                </a:r>
                <a:r>
                  <a:rPr lang="pl-PL" sz="2000" dirty="0">
                    <a:latin typeface="Consolas" panose="020B0609020204030204" pitchFamily="49" charset="0"/>
                    <a:cs typeface="Consolas" panose="020B0609020204030204" pitchFamily="49" charset="0"/>
                  </a:rPr>
                  <a:t>MST(V</a:t>
                </a:r>
                <a:r>
                  <a:rPr lang="en-US" sz="2000" dirty="0">
                    <a:latin typeface="Consolas" panose="020B0609020204030204" pitchFamily="49" charset="0"/>
                    <a:cs typeface="Consolas" panose="020B0609020204030204" pitchFamily="49" charset="0"/>
                  </a:rPr>
                  <a:t>, </a:t>
                </a:r>
                <a:r>
                  <a:rPr lang="pl-PL" sz="2000" dirty="0">
                    <a:latin typeface="Consolas" panose="020B0609020204030204" pitchFamily="49" charset="0"/>
                    <a:cs typeface="Consolas" panose="020B0609020204030204" pitchFamily="49" charset="0"/>
                  </a:rPr>
                  <a:t>E</a:t>
                </a:r>
                <a:r>
                  <a:rPr lang="en-US" sz="2000" dirty="0">
                    <a:latin typeface="Consolas" panose="020B0609020204030204" pitchFamily="49" charset="0"/>
                    <a:cs typeface="Consolas" panose="020B0609020204030204" pitchFamily="49" charset="0"/>
                  </a:rPr>
                  <a:t>, </a:t>
                </a:r>
                <a:r>
                  <a:rPr lang="pl-PL" sz="2000" dirty="0">
                    <a:latin typeface="Consolas" panose="020B0609020204030204" pitchFamily="49" charset="0"/>
                    <a:cs typeface="Consolas" panose="020B0609020204030204" pitchFamily="49" charset="0"/>
                  </a:rPr>
                  <a:t>w</a:t>
                </a:r>
                <a:r>
                  <a:rPr lang="en-US" sz="2000" dirty="0">
                    <a:latin typeface="Consolas" panose="020B0609020204030204" pitchFamily="49" charset="0"/>
                    <a:cs typeface="Consolas" panose="020B0609020204030204" pitchFamily="49" charset="0"/>
                  </a:rPr>
                  <a:t>,</a:t>
                </a:r>
                <a:r>
                  <a:rPr lang="pl-PL" sz="2000" dirty="0">
                    <a:latin typeface="Consolas" panose="020B0609020204030204" pitchFamily="49" charset="0"/>
                    <a:cs typeface="Consolas" panose="020B0609020204030204" pitchFamily="49" charset="0"/>
                  </a:rPr>
                  <a:t> r)</a:t>
                </a:r>
              </a:p>
              <a:p>
                <a:pPr marL="630238" indent="-630238">
                  <a:buFont typeface="+mj-lt"/>
                  <a:buAutoNum type="arabicPeriod"/>
                </a:pPr>
                <a:r>
                  <a:rPr lang="en-US" sz="2000" b="1" dirty="0">
                    <a:latin typeface="Consolas" panose="020B0609020204030204" pitchFamily="49" charset="0"/>
                    <a:cs typeface="Consolas" panose="020B0609020204030204" pitchFamily="49" charset="0"/>
                  </a:rPr>
                  <a:t>begin</a:t>
                </a:r>
              </a:p>
              <a:p>
                <a:pPr marL="630238" indent="-630238">
                  <a:buFont typeface="+mj-lt"/>
                  <a:buAutoNum type="arabicPeriod"/>
                </a:pPr>
                <a:r>
                  <a:rPr lang="en-US" sz="2000" dirty="0">
                    <a:latin typeface="Consolas" panose="020B0609020204030204" pitchFamily="49" charset="0"/>
                    <a:cs typeface="Consolas" panose="020B0609020204030204" pitchFamily="49" charset="0"/>
                  </a:rPr>
                  <a:t>    V</a:t>
                </a:r>
                <a:r>
                  <a:rPr lang="en-US" sz="2000" baseline="-25000" dirty="0">
                    <a:latin typeface="Consolas" panose="020B0609020204030204" pitchFamily="49" charset="0"/>
                    <a:cs typeface="Consolas" panose="020B0609020204030204" pitchFamily="49" charset="0"/>
                  </a:rPr>
                  <a:t>T</a:t>
                </a:r>
                <a:r>
                  <a:rPr lang="en-US" sz="2000" dirty="0">
                    <a:latin typeface="Consolas" panose="020B0609020204030204" pitchFamily="49" charset="0"/>
                    <a:cs typeface="Consolas" panose="020B0609020204030204" pitchFamily="49" charset="0"/>
                  </a:rPr>
                  <a:t> := {r};</a:t>
                </a:r>
              </a:p>
              <a:p>
                <a:pPr marL="630238" indent="-630238">
                  <a:buFont typeface="+mj-lt"/>
                  <a:buAutoNum type="arabicPeriod"/>
                </a:pPr>
                <a:r>
                  <a:rPr lang="en-US" sz="2000" dirty="0">
                    <a:latin typeface="Consolas" panose="020B0609020204030204" pitchFamily="49" charset="0"/>
                    <a:cs typeface="Consolas" panose="020B0609020204030204" pitchFamily="49" charset="0"/>
                  </a:rPr>
                  <a:t>    d[r] := 0;</a:t>
                </a:r>
              </a:p>
              <a:p>
                <a:pPr marL="630238" indent="-630238">
                  <a:buFont typeface="+mj-lt"/>
                  <a:buAutoNum type="arabicPeriod"/>
                </a:pPr>
                <a:r>
                  <a:rPr lang="en-US" sz="2000" dirty="0">
                    <a:latin typeface="Consolas" panose="020B0609020204030204" pitchFamily="49" charset="0"/>
                    <a:cs typeface="Consolas" panose="020B0609020204030204" pitchFamily="49" charset="0"/>
                  </a:rPr>
                  <a:t>    </a:t>
                </a:r>
                <a:r>
                  <a:rPr lang="en-US" sz="2000" b="1" dirty="0">
                    <a:latin typeface="Consolas" panose="020B0609020204030204" pitchFamily="49" charset="0"/>
                    <a:cs typeface="Consolas" panose="020B0609020204030204" pitchFamily="49" charset="0"/>
                  </a:rPr>
                  <a:t>for</a:t>
                </a:r>
                <a:r>
                  <a:rPr lang="en-US" sz="2000" dirty="0">
                    <a:latin typeface="Consolas" panose="020B0609020204030204" pitchFamily="49" charset="0"/>
                    <a:cs typeface="Consolas" panose="020B0609020204030204" pitchFamily="49" charset="0"/>
                  </a:rPr>
                  <a:t> all v </a:t>
                </a:r>
                <a14:m>
                  <m:oMath xmlns:m="http://schemas.openxmlformats.org/officeDocument/2006/math">
                    <m:r>
                      <a:rPr lang="en-US" sz="2000" i="1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∈</m:t>
                    </m:r>
                  </m:oMath>
                </a14:m>
                <a:r>
                  <a:rPr lang="en-US" sz="2000" dirty="0">
                    <a:latin typeface="Consolas" panose="020B0609020204030204" pitchFamily="49" charset="0"/>
                    <a:cs typeface="Consolas" panose="020B0609020204030204" pitchFamily="49" charset="0"/>
                  </a:rPr>
                  <a:t> (V - V</a:t>
                </a:r>
                <a:r>
                  <a:rPr lang="en-US" sz="2000" baseline="-25000" dirty="0">
                    <a:latin typeface="Consolas" panose="020B0609020204030204" pitchFamily="49" charset="0"/>
                    <a:cs typeface="Consolas" panose="020B0609020204030204" pitchFamily="49" charset="0"/>
                  </a:rPr>
                  <a:t>T</a:t>
                </a:r>
                <a:r>
                  <a:rPr lang="en-US" sz="2000" dirty="0">
                    <a:latin typeface="Consolas" panose="020B0609020204030204" pitchFamily="49" charset="0"/>
                    <a:cs typeface="Consolas" panose="020B0609020204030204" pitchFamily="49" charset="0"/>
                  </a:rPr>
                  <a:t>) </a:t>
                </a:r>
                <a:r>
                  <a:rPr lang="en-US" sz="2000" b="1" dirty="0">
                    <a:latin typeface="Consolas" panose="020B0609020204030204" pitchFamily="49" charset="0"/>
                    <a:cs typeface="Consolas" panose="020B0609020204030204" pitchFamily="49" charset="0"/>
                  </a:rPr>
                  <a:t>do</a:t>
                </a:r>
              </a:p>
              <a:p>
                <a:pPr marL="630238" indent="-630238">
                  <a:buFont typeface="+mj-lt"/>
                  <a:buAutoNum type="arabicPeriod"/>
                </a:pPr>
                <a:r>
                  <a:rPr lang="en-US" sz="2000" dirty="0">
                    <a:latin typeface="Consolas" panose="020B0609020204030204" pitchFamily="49" charset="0"/>
                    <a:cs typeface="Consolas" panose="020B0609020204030204" pitchFamily="49" charset="0"/>
                  </a:rPr>
                  <a:t>        </a:t>
                </a:r>
                <a:r>
                  <a:rPr lang="en-US" sz="2000" b="1" dirty="0">
                    <a:latin typeface="Consolas" panose="020B0609020204030204" pitchFamily="49" charset="0"/>
                    <a:cs typeface="Consolas" panose="020B0609020204030204" pitchFamily="49" charset="0"/>
                  </a:rPr>
                  <a:t>if</a:t>
                </a:r>
                <a:r>
                  <a:rPr lang="en-US" sz="2000" dirty="0">
                    <a:latin typeface="Consolas" panose="020B0609020204030204" pitchFamily="49" charset="0"/>
                    <a:cs typeface="Consolas" panose="020B0609020204030204" pitchFamily="49" charset="0"/>
                  </a:rPr>
                  <a:t> edge (r, v) exists set d[v] := w(r, v);</a:t>
                </a:r>
              </a:p>
              <a:p>
                <a:pPr marL="630238" indent="-630238">
                  <a:buFont typeface="+mj-lt"/>
                  <a:buAutoNum type="arabicPeriod"/>
                </a:pPr>
                <a:r>
                  <a:rPr lang="da-DK" sz="2000" dirty="0">
                    <a:latin typeface="Consolas" panose="020B0609020204030204" pitchFamily="49" charset="0"/>
                    <a:cs typeface="Consolas" panose="020B0609020204030204" pitchFamily="49" charset="0"/>
                  </a:rPr>
                  <a:t>        </a:t>
                </a:r>
                <a:r>
                  <a:rPr lang="da-DK" sz="2000" b="1" dirty="0">
                    <a:latin typeface="Consolas" panose="020B0609020204030204" pitchFamily="49" charset="0"/>
                    <a:cs typeface="Consolas" panose="020B0609020204030204" pitchFamily="49" charset="0"/>
                  </a:rPr>
                  <a:t>else</a:t>
                </a:r>
                <a:r>
                  <a:rPr lang="da-DK" sz="2000" dirty="0">
                    <a:latin typeface="Consolas" panose="020B0609020204030204" pitchFamily="49" charset="0"/>
                    <a:cs typeface="Consolas" panose="020B0609020204030204" pitchFamily="49" charset="0"/>
                  </a:rPr>
                  <a:t> set d[v] := </a:t>
                </a:r>
                <a14:m>
                  <m:oMath xmlns:m="http://schemas.openxmlformats.org/officeDocument/2006/math">
                    <m:r>
                      <a:rPr lang="da-DK" sz="20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Consolas" panose="020B0609020204030204" pitchFamily="49" charset="0"/>
                      </a:rPr>
                      <m:t>∞</m:t>
                    </m:r>
                  </m:oMath>
                </a14:m>
                <a:r>
                  <a:rPr lang="da-DK" sz="2000" dirty="0">
                    <a:latin typeface="Consolas" panose="020B0609020204030204" pitchFamily="49" charset="0"/>
                    <a:cs typeface="Consolas" panose="020B0609020204030204" pitchFamily="49" charset="0"/>
                  </a:rPr>
                  <a:t>;</a:t>
                </a:r>
              </a:p>
              <a:p>
                <a:pPr marL="630238" indent="-630238">
                  <a:buFont typeface="+mj-lt"/>
                  <a:buAutoNum type="arabicPeriod"/>
                </a:pPr>
                <a:r>
                  <a:rPr lang="en-US" sz="2000" dirty="0">
                    <a:latin typeface="Consolas" panose="020B0609020204030204" pitchFamily="49" charset="0"/>
                    <a:cs typeface="Consolas" panose="020B0609020204030204" pitchFamily="49" charset="0"/>
                  </a:rPr>
                  <a:t>    </a:t>
                </a:r>
                <a:r>
                  <a:rPr lang="en-US" sz="2000" b="1" dirty="0">
                    <a:latin typeface="Consolas" panose="020B0609020204030204" pitchFamily="49" charset="0"/>
                    <a:cs typeface="Consolas" panose="020B0609020204030204" pitchFamily="49" charset="0"/>
                  </a:rPr>
                  <a:t>while</a:t>
                </a:r>
                <a:r>
                  <a:rPr lang="en-US" sz="2000" dirty="0">
                    <a:latin typeface="Consolas" panose="020B0609020204030204" pitchFamily="49" charset="0"/>
                    <a:cs typeface="Consolas" panose="020B0609020204030204" pitchFamily="49" charset="0"/>
                  </a:rPr>
                  <a:t> V</a:t>
                </a:r>
                <a:r>
                  <a:rPr lang="en-US" sz="2000" baseline="-25000" dirty="0">
                    <a:latin typeface="Consolas" panose="020B0609020204030204" pitchFamily="49" charset="0"/>
                    <a:cs typeface="Consolas" panose="020B0609020204030204" pitchFamily="49" charset="0"/>
                  </a:rPr>
                  <a:t>T</a:t>
                </a:r>
                <a:r>
                  <a:rPr lang="en-US" sz="2000" dirty="0">
                    <a:latin typeface="Consolas" panose="020B0609020204030204" pitchFamily="49" charset="0"/>
                    <a:cs typeface="Consolas" panose="020B0609020204030204" pitchFamily="49" charset="0"/>
                  </a:rPr>
                  <a:t> </a:t>
                </a:r>
                <a14:m>
                  <m:oMath xmlns:m="http://schemas.openxmlformats.org/officeDocument/2006/math">
                    <m:r>
                      <a:rPr lang="da-DK" sz="2000" i="1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Consolas" panose="020B0609020204030204" pitchFamily="49" charset="0"/>
                      </a:rPr>
                      <m:t>≠</m:t>
                    </m:r>
                  </m:oMath>
                </a14:m>
                <a:r>
                  <a:rPr lang="en-US" sz="2000" dirty="0">
                    <a:latin typeface="Consolas" panose="020B0609020204030204" pitchFamily="49" charset="0"/>
                    <a:cs typeface="Consolas" panose="020B0609020204030204" pitchFamily="49" charset="0"/>
                  </a:rPr>
                  <a:t> V </a:t>
                </a:r>
                <a:r>
                  <a:rPr lang="en-US" sz="2000" b="1" dirty="0">
                    <a:latin typeface="Consolas" panose="020B0609020204030204" pitchFamily="49" charset="0"/>
                    <a:cs typeface="Consolas" panose="020B0609020204030204" pitchFamily="49" charset="0"/>
                  </a:rPr>
                  <a:t>do</a:t>
                </a:r>
              </a:p>
              <a:p>
                <a:pPr marL="630238" indent="-630238">
                  <a:buFont typeface="+mj-lt"/>
                  <a:buAutoNum type="arabicPeriod"/>
                </a:pPr>
                <a:r>
                  <a:rPr lang="en-US" sz="2000" dirty="0">
                    <a:latin typeface="Consolas" panose="020B0609020204030204" pitchFamily="49" charset="0"/>
                    <a:cs typeface="Consolas" panose="020B0609020204030204" pitchFamily="49" charset="0"/>
                  </a:rPr>
                  <a:t>    </a:t>
                </a:r>
                <a:r>
                  <a:rPr lang="en-US" sz="2000" b="1" dirty="0">
                    <a:latin typeface="Consolas" panose="020B0609020204030204" pitchFamily="49" charset="0"/>
                    <a:cs typeface="Consolas" panose="020B0609020204030204" pitchFamily="49" charset="0"/>
                  </a:rPr>
                  <a:t>begin</a:t>
                </a:r>
              </a:p>
              <a:p>
                <a:pPr marL="630238" indent="-630238">
                  <a:buFont typeface="+mj-lt"/>
                  <a:buAutoNum type="arabicPeriod"/>
                </a:pPr>
                <a:r>
                  <a:rPr lang="en-US" sz="2000" dirty="0">
                    <a:latin typeface="Consolas" panose="020B0609020204030204" pitchFamily="49" charset="0"/>
                    <a:cs typeface="Consolas" panose="020B0609020204030204" pitchFamily="49" charset="0"/>
                  </a:rPr>
                  <a:t>        find a vertex u such that </a:t>
                </a:r>
              </a:p>
              <a:p>
                <a:pPr marL="630238" indent="-630238">
                  <a:buFont typeface="+mj-lt"/>
                  <a:buAutoNum type="arabicPeriod"/>
                </a:pPr>
                <a:r>
                  <a:rPr lang="en-US" sz="2000" dirty="0">
                    <a:latin typeface="Consolas" panose="020B0609020204030204" pitchFamily="49" charset="0"/>
                    <a:cs typeface="Consolas" panose="020B0609020204030204" pitchFamily="49" charset="0"/>
                  </a:rPr>
                  <a:t>             d[u] := min{d[v]|v </a:t>
                </a:r>
                <a14:m>
                  <m:oMath xmlns:m="http://schemas.openxmlformats.org/officeDocument/2006/math">
                    <m:r>
                      <a:rPr lang="en-US" sz="2000" i="1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∈</m:t>
                    </m:r>
                    <m:r>
                      <a:rPr lang="en-US" sz="2000" b="0" i="0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en-US" sz="2000" dirty="0">
                    <a:latin typeface="Consolas" panose="020B0609020204030204" pitchFamily="49" charset="0"/>
                    <a:cs typeface="Consolas" panose="020B0609020204030204" pitchFamily="49" charset="0"/>
                  </a:rPr>
                  <a:t>(V - V</a:t>
                </a:r>
                <a:r>
                  <a:rPr lang="en-US" sz="2000" baseline="-25000" dirty="0">
                    <a:latin typeface="Consolas" panose="020B0609020204030204" pitchFamily="49" charset="0"/>
                    <a:cs typeface="Consolas" panose="020B0609020204030204" pitchFamily="49" charset="0"/>
                  </a:rPr>
                  <a:t>T</a:t>
                </a:r>
                <a:r>
                  <a:rPr lang="en-US" sz="2000" dirty="0">
                    <a:latin typeface="Consolas" panose="020B0609020204030204" pitchFamily="49" charset="0"/>
                    <a:cs typeface="Consolas" panose="020B0609020204030204" pitchFamily="49" charset="0"/>
                  </a:rPr>
                  <a:t>)};</a:t>
                </a:r>
              </a:p>
              <a:p>
                <a:pPr marL="630238" indent="-630238">
                  <a:buFont typeface="+mj-lt"/>
                  <a:buAutoNum type="arabicPeriod"/>
                </a:pPr>
                <a:r>
                  <a:rPr lang="en-US" sz="2000" dirty="0">
                    <a:latin typeface="Consolas" panose="020B0609020204030204" pitchFamily="49" charset="0"/>
                    <a:cs typeface="Consolas" panose="020B0609020204030204" pitchFamily="49" charset="0"/>
                  </a:rPr>
                  <a:t>        V</a:t>
                </a:r>
                <a:r>
                  <a:rPr lang="en-US" sz="2000" baseline="-25000" dirty="0">
                    <a:latin typeface="Consolas" panose="020B0609020204030204" pitchFamily="49" charset="0"/>
                    <a:cs typeface="Consolas" panose="020B0609020204030204" pitchFamily="49" charset="0"/>
                  </a:rPr>
                  <a:t>T</a:t>
                </a:r>
                <a:r>
                  <a:rPr lang="en-US" sz="2000" dirty="0">
                    <a:latin typeface="Consolas" panose="020B0609020204030204" pitchFamily="49" charset="0"/>
                    <a:cs typeface="Consolas" panose="020B0609020204030204" pitchFamily="49" charset="0"/>
                  </a:rPr>
                  <a:t> := V</a:t>
                </a:r>
                <a:r>
                  <a:rPr lang="en-US" sz="2000" baseline="-25000" dirty="0">
                    <a:latin typeface="Consolas" panose="020B0609020204030204" pitchFamily="49" charset="0"/>
                    <a:cs typeface="Consolas" panose="020B0609020204030204" pitchFamily="49" charset="0"/>
                  </a:rPr>
                  <a:t>T</a:t>
                </a:r>
                <a:r>
                  <a:rPr lang="en-US" sz="2000" dirty="0">
                    <a:latin typeface="Consolas" panose="020B0609020204030204" pitchFamily="49" charset="0"/>
                    <a:cs typeface="Consolas" panose="020B0609020204030204" pitchFamily="49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Consolas" panose="020B0609020204030204" pitchFamily="49" charset="0"/>
                      </a:rPr>
                      <m:t>∪</m:t>
                    </m:r>
                  </m:oMath>
                </a14:m>
                <a:r>
                  <a:rPr lang="en-US" sz="2000" dirty="0">
                    <a:latin typeface="Consolas" panose="020B0609020204030204" pitchFamily="49" charset="0"/>
                    <a:cs typeface="Consolas" panose="020B0609020204030204" pitchFamily="49" charset="0"/>
                  </a:rPr>
                  <a:t> { u };</a:t>
                </a:r>
              </a:p>
              <a:p>
                <a:pPr marL="630238" indent="-630238">
                  <a:buFont typeface="+mj-lt"/>
                  <a:buAutoNum type="arabicPeriod"/>
                </a:pPr>
                <a:r>
                  <a:rPr lang="en-US" sz="2000" dirty="0">
                    <a:latin typeface="Consolas" panose="020B0609020204030204" pitchFamily="49" charset="0"/>
                    <a:cs typeface="Consolas" panose="020B0609020204030204" pitchFamily="49" charset="0"/>
                  </a:rPr>
                  <a:t>        </a:t>
                </a:r>
                <a:r>
                  <a:rPr lang="en-US" sz="2000" b="1" dirty="0">
                    <a:latin typeface="Consolas" panose="020B0609020204030204" pitchFamily="49" charset="0"/>
                    <a:cs typeface="Consolas" panose="020B0609020204030204" pitchFamily="49" charset="0"/>
                  </a:rPr>
                  <a:t>for</a:t>
                </a:r>
                <a:r>
                  <a:rPr lang="en-US" sz="2000" dirty="0">
                    <a:latin typeface="Consolas" panose="020B0609020204030204" pitchFamily="49" charset="0"/>
                    <a:cs typeface="Consolas" panose="020B0609020204030204" pitchFamily="49" charset="0"/>
                  </a:rPr>
                  <a:t> all v </a:t>
                </a:r>
                <a14:m>
                  <m:oMath xmlns:m="http://schemas.openxmlformats.org/officeDocument/2006/math">
                    <m:r>
                      <a:rPr lang="en-US" sz="2000" i="1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∈</m:t>
                    </m:r>
                  </m:oMath>
                </a14:m>
                <a:r>
                  <a:rPr lang="en-US" sz="2000" dirty="0">
                    <a:latin typeface="Consolas" panose="020B0609020204030204" pitchFamily="49" charset="0"/>
                    <a:cs typeface="Consolas" panose="020B0609020204030204" pitchFamily="49" charset="0"/>
                  </a:rPr>
                  <a:t> (V - V</a:t>
                </a:r>
                <a:r>
                  <a:rPr lang="en-US" sz="2000" baseline="-25000" dirty="0">
                    <a:latin typeface="Consolas" panose="020B0609020204030204" pitchFamily="49" charset="0"/>
                    <a:cs typeface="Consolas" panose="020B0609020204030204" pitchFamily="49" charset="0"/>
                  </a:rPr>
                  <a:t>T</a:t>
                </a:r>
                <a:r>
                  <a:rPr lang="en-US" sz="2000" dirty="0">
                    <a:latin typeface="Consolas" panose="020B0609020204030204" pitchFamily="49" charset="0"/>
                    <a:cs typeface="Consolas" panose="020B0609020204030204" pitchFamily="49" charset="0"/>
                  </a:rPr>
                  <a:t> ) </a:t>
                </a:r>
                <a:r>
                  <a:rPr lang="en-US" sz="2000" b="1" dirty="0">
                    <a:latin typeface="Consolas" panose="020B0609020204030204" pitchFamily="49" charset="0"/>
                    <a:cs typeface="Consolas" panose="020B0609020204030204" pitchFamily="49" charset="0"/>
                  </a:rPr>
                  <a:t>do</a:t>
                </a:r>
              </a:p>
              <a:p>
                <a:pPr marL="630238" indent="-630238">
                  <a:buFont typeface="+mj-lt"/>
                  <a:buAutoNum type="arabicPeriod"/>
                </a:pPr>
                <a:r>
                  <a:rPr lang="en-US" sz="2000" dirty="0">
                    <a:latin typeface="Consolas" panose="020B0609020204030204" pitchFamily="49" charset="0"/>
                    <a:cs typeface="Consolas" panose="020B0609020204030204" pitchFamily="49" charset="0"/>
                  </a:rPr>
                  <a:t>             </a:t>
                </a:r>
                <a:r>
                  <a:rPr lang="pl-PL" sz="2000" dirty="0">
                    <a:latin typeface="Consolas" panose="020B0609020204030204" pitchFamily="49" charset="0"/>
                    <a:cs typeface="Consolas" panose="020B0609020204030204" pitchFamily="49" charset="0"/>
                  </a:rPr>
                  <a:t>d[v] := min</a:t>
                </a:r>
                <a:r>
                  <a:rPr lang="en-US" dirty="0">
                    <a:latin typeface="Consolas" panose="020B0609020204030204" pitchFamily="49" charset="0"/>
                    <a:cs typeface="Consolas" panose="020B0609020204030204" pitchFamily="49" charset="0"/>
                  </a:rPr>
                  <a:t>{</a:t>
                </a:r>
                <a:r>
                  <a:rPr lang="pl-PL" sz="2000" dirty="0">
                    <a:latin typeface="Consolas" panose="020B0609020204030204" pitchFamily="49" charset="0"/>
                    <a:cs typeface="Consolas" panose="020B0609020204030204" pitchFamily="49" charset="0"/>
                  </a:rPr>
                  <a:t>d[v]</a:t>
                </a:r>
                <a:r>
                  <a:rPr lang="en-US" sz="2000" dirty="0">
                    <a:latin typeface="Consolas" panose="020B0609020204030204" pitchFamily="49" charset="0"/>
                    <a:cs typeface="Consolas" panose="020B0609020204030204" pitchFamily="49" charset="0"/>
                  </a:rPr>
                  <a:t>, </a:t>
                </a:r>
                <a:r>
                  <a:rPr lang="pl-PL" sz="2000" dirty="0">
                    <a:latin typeface="Consolas" panose="020B0609020204030204" pitchFamily="49" charset="0"/>
                    <a:cs typeface="Consolas" panose="020B0609020204030204" pitchFamily="49" charset="0"/>
                  </a:rPr>
                  <a:t>w(u</a:t>
                </a:r>
                <a:r>
                  <a:rPr lang="en-US" sz="2000" dirty="0">
                    <a:latin typeface="Consolas" panose="020B0609020204030204" pitchFamily="49" charset="0"/>
                    <a:cs typeface="Consolas" panose="020B0609020204030204" pitchFamily="49" charset="0"/>
                  </a:rPr>
                  <a:t>, </a:t>
                </a:r>
                <a:r>
                  <a:rPr lang="pl-PL" sz="2000" dirty="0">
                    <a:latin typeface="Consolas" panose="020B0609020204030204" pitchFamily="49" charset="0"/>
                    <a:cs typeface="Consolas" panose="020B0609020204030204" pitchFamily="49" charset="0"/>
                  </a:rPr>
                  <a:t>v)</a:t>
                </a:r>
                <a:r>
                  <a:rPr lang="en-US" sz="2000" dirty="0">
                    <a:latin typeface="Consolas" panose="020B0609020204030204" pitchFamily="49" charset="0"/>
                    <a:cs typeface="Consolas" panose="020B0609020204030204" pitchFamily="49" charset="0"/>
                  </a:rPr>
                  <a:t>}</a:t>
                </a:r>
                <a:r>
                  <a:rPr lang="pl-PL" sz="2000" dirty="0">
                    <a:latin typeface="Consolas" panose="020B0609020204030204" pitchFamily="49" charset="0"/>
                    <a:cs typeface="Consolas" panose="020B0609020204030204" pitchFamily="49" charset="0"/>
                  </a:rPr>
                  <a:t>;</a:t>
                </a:r>
              </a:p>
              <a:p>
                <a:pPr marL="630238" indent="-630238">
                  <a:buFont typeface="+mj-lt"/>
                  <a:buAutoNum type="arabicPeriod"/>
                </a:pPr>
                <a:r>
                  <a:rPr lang="en-US" sz="2000" dirty="0">
                    <a:latin typeface="Consolas" panose="020B0609020204030204" pitchFamily="49" charset="0"/>
                    <a:cs typeface="Consolas" panose="020B0609020204030204" pitchFamily="49" charset="0"/>
                  </a:rPr>
                  <a:t>    </a:t>
                </a:r>
                <a:r>
                  <a:rPr lang="en-US" sz="2000" b="1" dirty="0" err="1">
                    <a:latin typeface="Consolas" panose="020B0609020204030204" pitchFamily="49" charset="0"/>
                    <a:cs typeface="Consolas" panose="020B0609020204030204" pitchFamily="49" charset="0"/>
                  </a:rPr>
                  <a:t>endwhile</a:t>
                </a:r>
                <a:endParaRPr lang="en-US" sz="2000" b="1" dirty="0">
                  <a:latin typeface="Consolas" panose="020B0609020204030204" pitchFamily="49" charset="0"/>
                  <a:cs typeface="Consolas" panose="020B0609020204030204" pitchFamily="49" charset="0"/>
                </a:endParaRPr>
              </a:p>
              <a:p>
                <a:pPr marL="630238" indent="-630238">
                  <a:buFont typeface="+mj-lt"/>
                  <a:buAutoNum type="arabicPeriod"/>
                </a:pPr>
                <a:r>
                  <a:rPr lang="en-US" sz="2000" b="1" dirty="0">
                    <a:latin typeface="Consolas" panose="020B0609020204030204" pitchFamily="49" charset="0"/>
                    <a:cs typeface="Consolas" panose="020B0609020204030204" pitchFamily="49" charset="0"/>
                  </a:rPr>
                  <a:t>end</a:t>
                </a:r>
                <a:r>
                  <a:rPr lang="en-US" sz="2000" dirty="0">
                    <a:latin typeface="Consolas" panose="020B0609020204030204" pitchFamily="49" charset="0"/>
                    <a:cs typeface="Consolas" panose="020B0609020204030204" pitchFamily="49" charset="0"/>
                  </a:rPr>
                  <a:t> PRIM MST</a:t>
                </a:r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34609" y="1172177"/>
                <a:ext cx="8812568" cy="5016758"/>
              </a:xfrm>
              <a:prstGeom prst="rect">
                <a:avLst/>
              </a:prstGeom>
              <a:blipFill rotWithShape="0">
                <a:blip r:embed="rId2"/>
                <a:stretch>
                  <a:fillRect l="-761" t="-608" b="-12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/>
          <p:cNvSpPr/>
          <p:nvPr/>
        </p:nvSpPr>
        <p:spPr>
          <a:xfrm>
            <a:off x="2400725" y="6245012"/>
            <a:ext cx="547297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latin typeface="AvantGarde-Book~65"/>
              </a:rPr>
              <a:t>Prim's sequential minimum spanning tree algorithm.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742374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038687" y="430113"/>
            <a:ext cx="729801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/>
              <a:t>Prim's Algorithm: Parallel Formulation</a:t>
            </a:r>
          </a:p>
        </p:txBody>
      </p:sp>
      <p:sp>
        <p:nvSpPr>
          <p:cNvPr id="3" name="Rectangle 2"/>
          <p:cNvSpPr/>
          <p:nvPr/>
        </p:nvSpPr>
        <p:spPr>
          <a:xfrm>
            <a:off x="1103790" y="1273375"/>
            <a:ext cx="9611557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61963" indent="-461963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algorithm works in n outer iterations - it is hard to execute these iterations concurrently.</a:t>
            </a:r>
          </a:p>
          <a:p>
            <a:pPr marL="461963" indent="-461963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inner loop is relatively easy to parallelize. Let p be the number of processes, and let n be the number of vertices.</a:t>
            </a:r>
          </a:p>
          <a:p>
            <a:pPr marL="461963" indent="-461963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adjacency matrix is partitioned in a 1-D block fashion, with distance vector d partitioned accordingly.</a:t>
            </a:r>
          </a:p>
          <a:p>
            <a:pPr marL="461963" indent="-461963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 each step, a processor selects the locally closest node, followed by a global reduction to select globally closest node.</a:t>
            </a:r>
          </a:p>
          <a:p>
            <a:pPr marL="461963" indent="-461963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This node is inserted into MST, and the choice broadcast to all processors.</a:t>
            </a:r>
          </a:p>
          <a:p>
            <a:pPr marL="461963" indent="-461963"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Each processor </a:t>
            </a:r>
            <a:r>
              <a:rPr lang="en-US" dirty="0">
                <a:latin typeface="AvantGarde-Book"/>
              </a:rPr>
              <a:t>updates its part of the </a:t>
            </a:r>
            <a:r>
              <a:rPr lang="en-US" dirty="0">
                <a:latin typeface="CMMI10"/>
              </a:rPr>
              <a:t>d </a:t>
            </a:r>
            <a:r>
              <a:rPr lang="en-US" dirty="0">
                <a:latin typeface="AvantGarde-Book"/>
              </a:rPr>
              <a:t>vector locally.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347018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252062" y="208171"/>
            <a:ext cx="729770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/>
              <a:t>Prim's Algorithm: Parallel Formulation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3" name="Table 2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670919066"/>
                  </p:ext>
                </p:extLst>
              </p:nvPr>
            </p:nvGraphicFramePr>
            <p:xfrm>
              <a:off x="1766656" y="1092528"/>
              <a:ext cx="8256233" cy="5615521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985422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863972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924697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924697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  <a:gridCol w="864318">
                      <a:extLst>
                        <a:ext uri="{9D8B030D-6E8A-4147-A177-3AD203B41FA5}">
                          <a16:colId xmlns:a16="http://schemas.microsoft.com/office/drawing/2014/main" val="20004"/>
                        </a:ext>
                      </a:extLst>
                    </a:gridCol>
                    <a:gridCol w="985075">
                      <a:extLst>
                        <a:ext uri="{9D8B030D-6E8A-4147-A177-3AD203B41FA5}">
                          <a16:colId xmlns:a16="http://schemas.microsoft.com/office/drawing/2014/main" val="20005"/>
                        </a:ext>
                      </a:extLst>
                    </a:gridCol>
                    <a:gridCol w="924697">
                      <a:extLst>
                        <a:ext uri="{9D8B030D-6E8A-4147-A177-3AD203B41FA5}">
                          <a16:colId xmlns:a16="http://schemas.microsoft.com/office/drawing/2014/main" val="20006"/>
                        </a:ext>
                      </a:extLst>
                    </a:gridCol>
                    <a:gridCol w="924697">
                      <a:extLst>
                        <a:ext uri="{9D8B030D-6E8A-4147-A177-3AD203B41FA5}">
                          <a16:colId xmlns:a16="http://schemas.microsoft.com/office/drawing/2014/main" val="20007"/>
                        </a:ext>
                      </a:extLst>
                    </a:gridCol>
                    <a:gridCol w="858658">
                      <a:extLst>
                        <a:ext uri="{9D8B030D-6E8A-4147-A177-3AD203B41FA5}">
                          <a16:colId xmlns:a16="http://schemas.microsoft.com/office/drawing/2014/main" val="20008"/>
                        </a:ext>
                      </a:extLst>
                    </a:gridCol>
                  </a:tblGrid>
                  <a:tr h="327054"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b="0" dirty="0">
                              <a:solidFill>
                                <a:schemeClr val="tx1"/>
                              </a:solidFill>
                            </a:rPr>
                            <a:t>|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num>
                                <m:den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𝑝</m:t>
                                  </m:r>
                                </m:den>
                              </m:f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 |</m:t>
                              </m:r>
                            </m:oMath>
                          </a14:m>
                          <a:endParaRPr lang="en-US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327054"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d[1..n]</a:t>
                          </a:r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……..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…….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(a)</a:t>
                          </a:r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327054"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3352307"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A</a:t>
                          </a:r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1200" dirty="0"/>
                            <a:t>|||</a:t>
                          </a:r>
                        </a:p>
                        <a:p>
                          <a:r>
                            <a:rPr lang="en-US" sz="1200" dirty="0"/>
                            <a:t>|||</a:t>
                          </a:r>
                        </a:p>
                        <a:p>
                          <a:r>
                            <a:rPr lang="en-US" sz="1200" dirty="0"/>
                            <a:t>|||</a:t>
                          </a:r>
                        </a:p>
                        <a:p>
                          <a:r>
                            <a:rPr lang="en-US" sz="1200" dirty="0"/>
                            <a:t>|||</a:t>
                          </a:r>
                        </a:p>
                        <a:p>
                          <a:r>
                            <a:rPr lang="en-US" sz="1200" dirty="0"/>
                            <a:t>|||</a:t>
                          </a:r>
                        </a:p>
                        <a:p>
                          <a:r>
                            <a:rPr lang="en-US" sz="1200" dirty="0"/>
                            <a:t>|||</a:t>
                          </a:r>
                        </a:p>
                        <a:p>
                          <a:r>
                            <a:rPr lang="en-US" sz="1200" dirty="0"/>
                            <a:t>|||</a:t>
                          </a:r>
                          <a:br>
                            <a:rPr lang="en-US" sz="1200" dirty="0"/>
                          </a:br>
                          <a:r>
                            <a:rPr lang="en-US" sz="1200" dirty="0"/>
                            <a:t>|||</a:t>
                          </a:r>
                        </a:p>
                        <a:p>
                          <a:r>
                            <a:rPr lang="en-US" sz="1200" dirty="0"/>
                            <a:t>|||</a:t>
                          </a:r>
                          <a:br>
                            <a:rPr lang="en-US" sz="1200" dirty="0"/>
                          </a:br>
                          <a:r>
                            <a:rPr lang="en-US" sz="1200" dirty="0"/>
                            <a:t>|||</a:t>
                          </a:r>
                          <a:br>
                            <a:rPr lang="en-US" sz="1200" dirty="0"/>
                          </a:br>
                          <a:r>
                            <a:rPr lang="en-US" sz="1200" dirty="0"/>
                            <a:t>|||</a:t>
                          </a:r>
                        </a:p>
                        <a:p>
                          <a:r>
                            <a:rPr lang="en-US" sz="1200" dirty="0"/>
                            <a:t>|||</a:t>
                          </a:r>
                        </a:p>
                        <a:p>
                          <a:r>
                            <a:rPr lang="en-US" sz="1200" dirty="0"/>
                            <a:t>|||</a:t>
                          </a:r>
                        </a:p>
                        <a:p>
                          <a:r>
                            <a:rPr lang="en-US" sz="1200" dirty="0"/>
                            <a:t>|||</a:t>
                          </a:r>
                        </a:p>
                        <a:p>
                          <a:r>
                            <a:rPr lang="en-US" sz="1200" dirty="0"/>
                            <a:t>|||</a:t>
                          </a:r>
                        </a:p>
                        <a:p>
                          <a:r>
                            <a:rPr lang="en-US" sz="1200" dirty="0"/>
                            <a:t>|||</a:t>
                          </a:r>
                        </a:p>
                        <a:p>
                          <a:r>
                            <a:rPr lang="en-US" sz="1200" dirty="0"/>
                            <a:t>|||</a:t>
                          </a:r>
                        </a:p>
                        <a:p>
                          <a:r>
                            <a:rPr lang="en-US" sz="1200" dirty="0"/>
                            <a:t>|||</a:t>
                          </a:r>
                        </a:p>
                        <a:p>
                          <a:r>
                            <a:rPr lang="en-US" sz="1200" dirty="0"/>
                            <a:t>|||</a:t>
                          </a:r>
                        </a:p>
                        <a:p>
                          <a:endParaRPr lang="en-US" sz="1200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1200" dirty="0"/>
                            <a:t>|||</a:t>
                          </a:r>
                        </a:p>
                        <a:p>
                          <a:r>
                            <a:rPr lang="en-US" sz="1200" dirty="0"/>
                            <a:t>|||</a:t>
                          </a:r>
                        </a:p>
                        <a:p>
                          <a:r>
                            <a:rPr lang="en-US" sz="1200" dirty="0"/>
                            <a:t>|||</a:t>
                          </a:r>
                        </a:p>
                        <a:p>
                          <a:r>
                            <a:rPr lang="en-US" sz="1200" dirty="0"/>
                            <a:t>|||</a:t>
                          </a:r>
                        </a:p>
                        <a:p>
                          <a:r>
                            <a:rPr lang="en-US" sz="1200" dirty="0"/>
                            <a:t>|||</a:t>
                          </a:r>
                        </a:p>
                        <a:p>
                          <a:r>
                            <a:rPr lang="en-US" sz="1200" dirty="0"/>
                            <a:t>|||</a:t>
                          </a:r>
                        </a:p>
                        <a:p>
                          <a:r>
                            <a:rPr lang="en-US" sz="1200" dirty="0"/>
                            <a:t>|||</a:t>
                          </a:r>
                          <a:br>
                            <a:rPr lang="en-US" sz="1200" dirty="0"/>
                          </a:br>
                          <a:r>
                            <a:rPr lang="en-US" sz="1200" dirty="0"/>
                            <a:t>|||</a:t>
                          </a:r>
                        </a:p>
                        <a:p>
                          <a:r>
                            <a:rPr lang="en-US" sz="1200" dirty="0"/>
                            <a:t>|||</a:t>
                          </a:r>
                          <a:br>
                            <a:rPr lang="en-US" sz="1200" dirty="0"/>
                          </a:br>
                          <a:r>
                            <a:rPr lang="en-US" sz="1200" dirty="0"/>
                            <a:t>|||</a:t>
                          </a:r>
                          <a:br>
                            <a:rPr lang="en-US" sz="1200" dirty="0"/>
                          </a:br>
                          <a:r>
                            <a:rPr lang="en-US" sz="1200" dirty="0"/>
                            <a:t>|||</a:t>
                          </a:r>
                        </a:p>
                        <a:p>
                          <a:r>
                            <a:rPr lang="en-US" sz="1200" dirty="0"/>
                            <a:t>|||</a:t>
                          </a:r>
                        </a:p>
                        <a:p>
                          <a:r>
                            <a:rPr lang="en-US" sz="1200" dirty="0"/>
                            <a:t>|||</a:t>
                          </a:r>
                        </a:p>
                        <a:p>
                          <a:r>
                            <a:rPr lang="en-US" sz="1200" dirty="0"/>
                            <a:t>|||</a:t>
                          </a:r>
                        </a:p>
                        <a:p>
                          <a:r>
                            <a:rPr lang="en-US" sz="1200" dirty="0"/>
                            <a:t>|||</a:t>
                          </a:r>
                        </a:p>
                        <a:p>
                          <a:r>
                            <a:rPr lang="en-US" sz="1200" dirty="0"/>
                            <a:t>|||</a:t>
                          </a:r>
                        </a:p>
                        <a:p>
                          <a:r>
                            <a:rPr lang="en-US" sz="1200" dirty="0"/>
                            <a:t>|||</a:t>
                          </a:r>
                        </a:p>
                        <a:p>
                          <a:r>
                            <a:rPr lang="en-US" sz="1200" dirty="0"/>
                            <a:t>|||</a:t>
                          </a:r>
                        </a:p>
                        <a:p>
                          <a:r>
                            <a:rPr lang="en-US" sz="1200" dirty="0"/>
                            <a:t>|||</a:t>
                          </a:r>
                        </a:p>
                        <a:p>
                          <a:endParaRPr lang="en-US" sz="1200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1200" dirty="0"/>
                            <a:t>……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1200" dirty="0"/>
                            <a:t>|||</a:t>
                          </a:r>
                        </a:p>
                        <a:p>
                          <a:r>
                            <a:rPr lang="en-US" sz="1200" dirty="0"/>
                            <a:t>|||</a:t>
                          </a:r>
                        </a:p>
                        <a:p>
                          <a:r>
                            <a:rPr lang="en-US" sz="1200" dirty="0"/>
                            <a:t>|||</a:t>
                          </a:r>
                        </a:p>
                        <a:p>
                          <a:r>
                            <a:rPr lang="en-US" sz="1200" dirty="0"/>
                            <a:t>|||</a:t>
                          </a:r>
                        </a:p>
                        <a:p>
                          <a:r>
                            <a:rPr lang="en-US" sz="1200" dirty="0"/>
                            <a:t>|||</a:t>
                          </a:r>
                        </a:p>
                        <a:p>
                          <a:r>
                            <a:rPr lang="en-US" sz="1200" dirty="0"/>
                            <a:t>|||</a:t>
                          </a:r>
                        </a:p>
                        <a:p>
                          <a:r>
                            <a:rPr lang="en-US" sz="1200" dirty="0"/>
                            <a:t>|||</a:t>
                          </a:r>
                          <a:br>
                            <a:rPr lang="en-US" sz="1200" dirty="0"/>
                          </a:br>
                          <a:r>
                            <a:rPr lang="en-US" sz="1200" dirty="0"/>
                            <a:t>|||</a:t>
                          </a:r>
                        </a:p>
                        <a:p>
                          <a:r>
                            <a:rPr lang="en-US" sz="1200" dirty="0"/>
                            <a:t>|||</a:t>
                          </a:r>
                          <a:br>
                            <a:rPr lang="en-US" sz="1200" dirty="0"/>
                          </a:br>
                          <a:r>
                            <a:rPr lang="en-US" sz="1200" dirty="0"/>
                            <a:t>|||</a:t>
                          </a:r>
                          <a:br>
                            <a:rPr lang="en-US" sz="1200" dirty="0"/>
                          </a:br>
                          <a:r>
                            <a:rPr lang="en-US" sz="1200" dirty="0"/>
                            <a:t>|||</a:t>
                          </a:r>
                        </a:p>
                        <a:p>
                          <a:r>
                            <a:rPr lang="en-US" sz="1200" dirty="0"/>
                            <a:t>|||</a:t>
                          </a:r>
                        </a:p>
                        <a:p>
                          <a:r>
                            <a:rPr lang="en-US" sz="1200" dirty="0"/>
                            <a:t>|||</a:t>
                          </a:r>
                        </a:p>
                        <a:p>
                          <a:r>
                            <a:rPr lang="en-US" sz="1200" dirty="0"/>
                            <a:t>|||</a:t>
                          </a:r>
                        </a:p>
                        <a:p>
                          <a:r>
                            <a:rPr lang="en-US" sz="1200" dirty="0"/>
                            <a:t>|||</a:t>
                          </a:r>
                        </a:p>
                        <a:p>
                          <a:r>
                            <a:rPr lang="en-US" sz="1200" dirty="0"/>
                            <a:t>|||</a:t>
                          </a:r>
                        </a:p>
                        <a:p>
                          <a:r>
                            <a:rPr lang="en-US" sz="1200" dirty="0"/>
                            <a:t>|||</a:t>
                          </a:r>
                        </a:p>
                        <a:p>
                          <a:r>
                            <a:rPr lang="en-US" sz="1200" dirty="0"/>
                            <a:t>|||</a:t>
                          </a:r>
                        </a:p>
                        <a:p>
                          <a:r>
                            <a:rPr lang="en-US" sz="1200" dirty="0"/>
                            <a:t>|||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1200" dirty="0"/>
                            <a:t>………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1200" dirty="0"/>
                            <a:t>|||</a:t>
                          </a:r>
                        </a:p>
                        <a:p>
                          <a:r>
                            <a:rPr lang="en-US" sz="1200" dirty="0"/>
                            <a:t>|||</a:t>
                          </a:r>
                        </a:p>
                        <a:p>
                          <a:r>
                            <a:rPr lang="en-US" sz="1200" dirty="0"/>
                            <a:t>|||</a:t>
                          </a:r>
                        </a:p>
                        <a:p>
                          <a:r>
                            <a:rPr lang="en-US" sz="1200" dirty="0"/>
                            <a:t>|||</a:t>
                          </a:r>
                        </a:p>
                        <a:p>
                          <a:r>
                            <a:rPr lang="en-US" sz="1200" dirty="0"/>
                            <a:t>|||</a:t>
                          </a:r>
                        </a:p>
                        <a:p>
                          <a:r>
                            <a:rPr lang="en-US" sz="1200" dirty="0"/>
                            <a:t>|||</a:t>
                          </a:r>
                        </a:p>
                        <a:p>
                          <a:r>
                            <a:rPr lang="en-US" sz="1200" dirty="0"/>
                            <a:t>|||</a:t>
                          </a:r>
                          <a:br>
                            <a:rPr lang="en-US" sz="1200" dirty="0"/>
                          </a:br>
                          <a:r>
                            <a:rPr lang="en-US" sz="1200" dirty="0"/>
                            <a:t>|||</a:t>
                          </a:r>
                        </a:p>
                        <a:p>
                          <a:r>
                            <a:rPr lang="en-US" sz="1200" dirty="0"/>
                            <a:t>|||</a:t>
                          </a:r>
                          <a:br>
                            <a:rPr lang="en-US" sz="1200" dirty="0"/>
                          </a:br>
                          <a:r>
                            <a:rPr lang="en-US" sz="1200" dirty="0"/>
                            <a:t>|||</a:t>
                          </a:r>
                          <a:br>
                            <a:rPr lang="en-US" sz="1200" dirty="0"/>
                          </a:br>
                          <a:r>
                            <a:rPr lang="en-US" sz="1200" dirty="0"/>
                            <a:t>|||</a:t>
                          </a:r>
                        </a:p>
                        <a:p>
                          <a:r>
                            <a:rPr lang="en-US" sz="1200" dirty="0"/>
                            <a:t>|||</a:t>
                          </a:r>
                        </a:p>
                        <a:p>
                          <a:r>
                            <a:rPr lang="en-US" sz="1200" dirty="0"/>
                            <a:t>|||</a:t>
                          </a:r>
                        </a:p>
                        <a:p>
                          <a:r>
                            <a:rPr lang="en-US" sz="1200" dirty="0"/>
                            <a:t>|||</a:t>
                          </a:r>
                        </a:p>
                        <a:p>
                          <a:r>
                            <a:rPr lang="en-US" sz="1200" dirty="0"/>
                            <a:t>|||</a:t>
                          </a:r>
                        </a:p>
                        <a:p>
                          <a:r>
                            <a:rPr lang="en-US" sz="1200" dirty="0"/>
                            <a:t>|||</a:t>
                          </a:r>
                        </a:p>
                        <a:p>
                          <a:r>
                            <a:rPr lang="en-US" sz="1200" dirty="0"/>
                            <a:t>|||</a:t>
                          </a:r>
                        </a:p>
                        <a:p>
                          <a:r>
                            <a:rPr lang="en-US" sz="1200" dirty="0"/>
                            <a:t>|||</a:t>
                          </a:r>
                        </a:p>
                        <a:p>
                          <a:r>
                            <a:rPr lang="en-US" sz="1200" dirty="0"/>
                            <a:t>|||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/>
                            <a:t>   n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(b)</a:t>
                          </a:r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  <a:tr h="646328">
                    <a:tc>
                      <a:txBody>
                        <a:bodyPr/>
                        <a:lstStyle/>
                        <a:p>
                          <a:r>
                            <a:rPr lang="en-US" sz="1400" dirty="0"/>
                            <a:t>Processors</a:t>
                          </a:r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0</a:t>
                          </a:r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</a:t>
                          </a:r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 err="1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i</a:t>
                          </a:r>
                          <a:endParaRPr lang="en-US" sz="2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p-1</a:t>
                          </a:r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4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3" name="Table 2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670919066"/>
                  </p:ext>
                </p:extLst>
              </p:nvPr>
            </p:nvGraphicFramePr>
            <p:xfrm>
              <a:off x="1766656" y="1092528"/>
              <a:ext cx="8256233" cy="5615521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985422"/>
                    <a:gridCol w="863972"/>
                    <a:gridCol w="924697"/>
                    <a:gridCol w="924697"/>
                    <a:gridCol w="864318"/>
                    <a:gridCol w="985075"/>
                    <a:gridCol w="924697"/>
                    <a:gridCol w="924697"/>
                    <a:gridCol w="858658"/>
                  </a:tblGrid>
                  <a:tr h="488633"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 rotWithShape="0">
                          <a:blip r:embed="rId2"/>
                          <a:stretch>
                            <a:fillRect l="-599342" r="-192763" b="-106125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</a:tr>
                  <a:tr h="365760"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d[1..n]</a:t>
                          </a:r>
                          <a:endParaRPr lang="en-US" dirty="0"/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……..</a:t>
                          </a:r>
                          <a:endParaRPr lang="en-US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…….</a:t>
                          </a:r>
                          <a:endParaRPr lang="en-US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(a)</a:t>
                          </a:r>
                          <a:endParaRPr lang="en-US" dirty="0"/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</a:tr>
                  <a:tr h="365760"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</a:tr>
                  <a:tr h="3749040"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A</a:t>
                          </a:r>
                          <a:endParaRPr lang="en-US" dirty="0"/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1200" dirty="0" smtClean="0"/>
                            <a:t>|||</a:t>
                          </a:r>
                        </a:p>
                        <a:p>
                          <a:r>
                            <a:rPr lang="en-US" sz="1200" dirty="0" smtClean="0"/>
                            <a:t>|||</a:t>
                          </a:r>
                        </a:p>
                        <a:p>
                          <a:r>
                            <a:rPr lang="en-US" sz="1200" dirty="0" smtClean="0"/>
                            <a:t>|||</a:t>
                          </a:r>
                        </a:p>
                        <a:p>
                          <a:r>
                            <a:rPr lang="en-US" sz="1200" dirty="0" smtClean="0"/>
                            <a:t>|||</a:t>
                          </a:r>
                        </a:p>
                        <a:p>
                          <a:r>
                            <a:rPr lang="en-US" sz="1200" dirty="0" smtClean="0"/>
                            <a:t>|||</a:t>
                          </a:r>
                        </a:p>
                        <a:p>
                          <a:r>
                            <a:rPr lang="en-US" sz="1200" dirty="0" smtClean="0"/>
                            <a:t>|||</a:t>
                          </a:r>
                        </a:p>
                        <a:p>
                          <a:r>
                            <a:rPr lang="en-US" sz="1200" dirty="0" smtClean="0"/>
                            <a:t>|||</a:t>
                          </a:r>
                          <a:br>
                            <a:rPr lang="en-US" sz="1200" dirty="0" smtClean="0"/>
                          </a:br>
                          <a:r>
                            <a:rPr lang="en-US" sz="1200" dirty="0" smtClean="0"/>
                            <a:t>|||</a:t>
                          </a:r>
                        </a:p>
                        <a:p>
                          <a:r>
                            <a:rPr lang="en-US" sz="1200" dirty="0" smtClean="0"/>
                            <a:t>|||</a:t>
                          </a:r>
                          <a:br>
                            <a:rPr lang="en-US" sz="1200" dirty="0" smtClean="0"/>
                          </a:br>
                          <a:r>
                            <a:rPr lang="en-US" sz="1200" dirty="0" smtClean="0"/>
                            <a:t>|||</a:t>
                          </a:r>
                          <a:br>
                            <a:rPr lang="en-US" sz="1200" dirty="0" smtClean="0"/>
                          </a:br>
                          <a:r>
                            <a:rPr lang="en-US" sz="1200" dirty="0" smtClean="0"/>
                            <a:t>|||</a:t>
                          </a:r>
                        </a:p>
                        <a:p>
                          <a:r>
                            <a:rPr lang="en-US" sz="1200" dirty="0" smtClean="0"/>
                            <a:t>|||</a:t>
                          </a:r>
                        </a:p>
                        <a:p>
                          <a:r>
                            <a:rPr lang="en-US" sz="1200" dirty="0" smtClean="0"/>
                            <a:t>|||</a:t>
                          </a:r>
                        </a:p>
                        <a:p>
                          <a:r>
                            <a:rPr lang="en-US" sz="1200" dirty="0" smtClean="0"/>
                            <a:t>|||</a:t>
                          </a:r>
                        </a:p>
                        <a:p>
                          <a:r>
                            <a:rPr lang="en-US" sz="1200" dirty="0" smtClean="0"/>
                            <a:t>|||</a:t>
                          </a:r>
                        </a:p>
                        <a:p>
                          <a:r>
                            <a:rPr lang="en-US" sz="1200" dirty="0" smtClean="0"/>
                            <a:t>|||</a:t>
                          </a:r>
                        </a:p>
                        <a:p>
                          <a:r>
                            <a:rPr lang="en-US" sz="1200" dirty="0" smtClean="0"/>
                            <a:t>|||</a:t>
                          </a:r>
                        </a:p>
                        <a:p>
                          <a:r>
                            <a:rPr lang="en-US" sz="1200" dirty="0" smtClean="0"/>
                            <a:t>|||</a:t>
                          </a:r>
                        </a:p>
                        <a:p>
                          <a:r>
                            <a:rPr lang="en-US" sz="1200" dirty="0" smtClean="0"/>
                            <a:t>|||</a:t>
                          </a:r>
                        </a:p>
                        <a:p>
                          <a:endParaRPr lang="en-US" sz="1200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1200" dirty="0" smtClean="0"/>
                            <a:t>|||</a:t>
                          </a:r>
                        </a:p>
                        <a:p>
                          <a:r>
                            <a:rPr lang="en-US" sz="1200" dirty="0" smtClean="0"/>
                            <a:t>|||</a:t>
                          </a:r>
                        </a:p>
                        <a:p>
                          <a:r>
                            <a:rPr lang="en-US" sz="1200" dirty="0" smtClean="0"/>
                            <a:t>|||</a:t>
                          </a:r>
                        </a:p>
                        <a:p>
                          <a:r>
                            <a:rPr lang="en-US" sz="1200" dirty="0" smtClean="0"/>
                            <a:t>|||</a:t>
                          </a:r>
                        </a:p>
                        <a:p>
                          <a:r>
                            <a:rPr lang="en-US" sz="1200" dirty="0" smtClean="0"/>
                            <a:t>|||</a:t>
                          </a:r>
                        </a:p>
                        <a:p>
                          <a:r>
                            <a:rPr lang="en-US" sz="1200" dirty="0" smtClean="0"/>
                            <a:t>|||</a:t>
                          </a:r>
                        </a:p>
                        <a:p>
                          <a:r>
                            <a:rPr lang="en-US" sz="1200" dirty="0" smtClean="0"/>
                            <a:t>|||</a:t>
                          </a:r>
                          <a:br>
                            <a:rPr lang="en-US" sz="1200" dirty="0" smtClean="0"/>
                          </a:br>
                          <a:r>
                            <a:rPr lang="en-US" sz="1200" dirty="0" smtClean="0"/>
                            <a:t>|||</a:t>
                          </a:r>
                        </a:p>
                        <a:p>
                          <a:r>
                            <a:rPr lang="en-US" sz="1200" dirty="0" smtClean="0"/>
                            <a:t>|||</a:t>
                          </a:r>
                          <a:br>
                            <a:rPr lang="en-US" sz="1200" dirty="0" smtClean="0"/>
                          </a:br>
                          <a:r>
                            <a:rPr lang="en-US" sz="1200" dirty="0" smtClean="0"/>
                            <a:t>|||</a:t>
                          </a:r>
                          <a:br>
                            <a:rPr lang="en-US" sz="1200" dirty="0" smtClean="0"/>
                          </a:br>
                          <a:r>
                            <a:rPr lang="en-US" sz="1200" dirty="0" smtClean="0"/>
                            <a:t>|||</a:t>
                          </a:r>
                        </a:p>
                        <a:p>
                          <a:r>
                            <a:rPr lang="en-US" sz="1200" dirty="0" smtClean="0"/>
                            <a:t>|||</a:t>
                          </a:r>
                        </a:p>
                        <a:p>
                          <a:r>
                            <a:rPr lang="en-US" sz="1200" dirty="0" smtClean="0"/>
                            <a:t>|||</a:t>
                          </a:r>
                        </a:p>
                        <a:p>
                          <a:r>
                            <a:rPr lang="en-US" sz="1200" dirty="0" smtClean="0"/>
                            <a:t>|||</a:t>
                          </a:r>
                        </a:p>
                        <a:p>
                          <a:r>
                            <a:rPr lang="en-US" sz="1200" dirty="0" smtClean="0"/>
                            <a:t>|||</a:t>
                          </a:r>
                        </a:p>
                        <a:p>
                          <a:r>
                            <a:rPr lang="en-US" sz="1200" dirty="0" smtClean="0"/>
                            <a:t>|||</a:t>
                          </a:r>
                        </a:p>
                        <a:p>
                          <a:r>
                            <a:rPr lang="en-US" sz="1200" dirty="0" smtClean="0"/>
                            <a:t>|||</a:t>
                          </a:r>
                        </a:p>
                        <a:p>
                          <a:r>
                            <a:rPr lang="en-US" sz="1200" dirty="0" smtClean="0"/>
                            <a:t>|||</a:t>
                          </a:r>
                        </a:p>
                        <a:p>
                          <a:r>
                            <a:rPr lang="en-US" sz="1200" dirty="0" smtClean="0"/>
                            <a:t>|||</a:t>
                          </a:r>
                        </a:p>
                        <a:p>
                          <a:endParaRPr lang="en-US" sz="1200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1200" dirty="0" smtClean="0"/>
                            <a:t>……</a:t>
                          </a:r>
                          <a:endParaRPr lang="en-US" sz="1200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1200" dirty="0" smtClean="0"/>
                            <a:t>|||</a:t>
                          </a:r>
                        </a:p>
                        <a:p>
                          <a:r>
                            <a:rPr lang="en-US" sz="1200" dirty="0" smtClean="0"/>
                            <a:t>|||</a:t>
                          </a:r>
                        </a:p>
                        <a:p>
                          <a:r>
                            <a:rPr lang="en-US" sz="1200" dirty="0" smtClean="0"/>
                            <a:t>|||</a:t>
                          </a:r>
                        </a:p>
                        <a:p>
                          <a:r>
                            <a:rPr lang="en-US" sz="1200" dirty="0" smtClean="0"/>
                            <a:t>|||</a:t>
                          </a:r>
                        </a:p>
                        <a:p>
                          <a:r>
                            <a:rPr lang="en-US" sz="1200" dirty="0" smtClean="0"/>
                            <a:t>|||</a:t>
                          </a:r>
                        </a:p>
                        <a:p>
                          <a:r>
                            <a:rPr lang="en-US" sz="1200" dirty="0" smtClean="0"/>
                            <a:t>|||</a:t>
                          </a:r>
                        </a:p>
                        <a:p>
                          <a:r>
                            <a:rPr lang="en-US" sz="1200" dirty="0" smtClean="0"/>
                            <a:t>|||</a:t>
                          </a:r>
                          <a:br>
                            <a:rPr lang="en-US" sz="1200" dirty="0" smtClean="0"/>
                          </a:br>
                          <a:r>
                            <a:rPr lang="en-US" sz="1200" dirty="0" smtClean="0"/>
                            <a:t>|||</a:t>
                          </a:r>
                        </a:p>
                        <a:p>
                          <a:r>
                            <a:rPr lang="en-US" sz="1200" dirty="0" smtClean="0"/>
                            <a:t>|||</a:t>
                          </a:r>
                          <a:br>
                            <a:rPr lang="en-US" sz="1200" dirty="0" smtClean="0"/>
                          </a:br>
                          <a:r>
                            <a:rPr lang="en-US" sz="1200" dirty="0" smtClean="0"/>
                            <a:t>|||</a:t>
                          </a:r>
                          <a:br>
                            <a:rPr lang="en-US" sz="1200" dirty="0" smtClean="0"/>
                          </a:br>
                          <a:r>
                            <a:rPr lang="en-US" sz="1200" dirty="0" smtClean="0"/>
                            <a:t>|||</a:t>
                          </a:r>
                        </a:p>
                        <a:p>
                          <a:r>
                            <a:rPr lang="en-US" sz="1200" dirty="0" smtClean="0"/>
                            <a:t>|||</a:t>
                          </a:r>
                        </a:p>
                        <a:p>
                          <a:r>
                            <a:rPr lang="en-US" sz="1200" dirty="0" smtClean="0"/>
                            <a:t>|||</a:t>
                          </a:r>
                        </a:p>
                        <a:p>
                          <a:r>
                            <a:rPr lang="en-US" sz="1200" dirty="0" smtClean="0"/>
                            <a:t>|||</a:t>
                          </a:r>
                        </a:p>
                        <a:p>
                          <a:r>
                            <a:rPr lang="en-US" sz="1200" dirty="0" smtClean="0"/>
                            <a:t>|||</a:t>
                          </a:r>
                        </a:p>
                        <a:p>
                          <a:r>
                            <a:rPr lang="en-US" sz="1200" dirty="0" smtClean="0"/>
                            <a:t>|||</a:t>
                          </a:r>
                        </a:p>
                        <a:p>
                          <a:r>
                            <a:rPr lang="en-US" sz="1200" dirty="0" smtClean="0"/>
                            <a:t>|||</a:t>
                          </a:r>
                        </a:p>
                        <a:p>
                          <a:r>
                            <a:rPr lang="en-US" sz="1200" dirty="0" smtClean="0"/>
                            <a:t>|||</a:t>
                          </a:r>
                        </a:p>
                        <a:p>
                          <a:r>
                            <a:rPr lang="en-US" sz="1200" dirty="0" smtClean="0"/>
                            <a:t>|||</a:t>
                          </a:r>
                          <a:endParaRPr lang="en-US" sz="1200" dirty="0" smtClean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1200" dirty="0" smtClean="0"/>
                            <a:t>………</a:t>
                          </a:r>
                          <a:endParaRPr lang="en-US" sz="1200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1200" dirty="0" smtClean="0"/>
                            <a:t>|||</a:t>
                          </a:r>
                        </a:p>
                        <a:p>
                          <a:r>
                            <a:rPr lang="en-US" sz="1200" dirty="0" smtClean="0"/>
                            <a:t>|||</a:t>
                          </a:r>
                        </a:p>
                        <a:p>
                          <a:r>
                            <a:rPr lang="en-US" sz="1200" dirty="0" smtClean="0"/>
                            <a:t>|||</a:t>
                          </a:r>
                        </a:p>
                        <a:p>
                          <a:r>
                            <a:rPr lang="en-US" sz="1200" dirty="0" smtClean="0"/>
                            <a:t>|||</a:t>
                          </a:r>
                        </a:p>
                        <a:p>
                          <a:r>
                            <a:rPr lang="en-US" sz="1200" dirty="0" smtClean="0"/>
                            <a:t>|||</a:t>
                          </a:r>
                        </a:p>
                        <a:p>
                          <a:r>
                            <a:rPr lang="en-US" sz="1200" dirty="0" smtClean="0"/>
                            <a:t>|||</a:t>
                          </a:r>
                        </a:p>
                        <a:p>
                          <a:r>
                            <a:rPr lang="en-US" sz="1200" dirty="0" smtClean="0"/>
                            <a:t>|||</a:t>
                          </a:r>
                          <a:br>
                            <a:rPr lang="en-US" sz="1200" dirty="0" smtClean="0"/>
                          </a:br>
                          <a:r>
                            <a:rPr lang="en-US" sz="1200" dirty="0" smtClean="0"/>
                            <a:t>|||</a:t>
                          </a:r>
                        </a:p>
                        <a:p>
                          <a:r>
                            <a:rPr lang="en-US" sz="1200" dirty="0" smtClean="0"/>
                            <a:t>|||</a:t>
                          </a:r>
                          <a:br>
                            <a:rPr lang="en-US" sz="1200" dirty="0" smtClean="0"/>
                          </a:br>
                          <a:r>
                            <a:rPr lang="en-US" sz="1200" dirty="0" smtClean="0"/>
                            <a:t>|||</a:t>
                          </a:r>
                          <a:br>
                            <a:rPr lang="en-US" sz="1200" dirty="0" smtClean="0"/>
                          </a:br>
                          <a:r>
                            <a:rPr lang="en-US" sz="1200" dirty="0" smtClean="0"/>
                            <a:t>|||</a:t>
                          </a:r>
                        </a:p>
                        <a:p>
                          <a:r>
                            <a:rPr lang="en-US" sz="1200" dirty="0" smtClean="0"/>
                            <a:t>|||</a:t>
                          </a:r>
                        </a:p>
                        <a:p>
                          <a:r>
                            <a:rPr lang="en-US" sz="1200" dirty="0" smtClean="0"/>
                            <a:t>|||</a:t>
                          </a:r>
                        </a:p>
                        <a:p>
                          <a:r>
                            <a:rPr lang="en-US" sz="1200" dirty="0" smtClean="0"/>
                            <a:t>|||</a:t>
                          </a:r>
                        </a:p>
                        <a:p>
                          <a:r>
                            <a:rPr lang="en-US" sz="1200" dirty="0" smtClean="0"/>
                            <a:t>|||</a:t>
                          </a:r>
                        </a:p>
                        <a:p>
                          <a:r>
                            <a:rPr lang="en-US" sz="1200" dirty="0" smtClean="0"/>
                            <a:t>|||</a:t>
                          </a:r>
                        </a:p>
                        <a:p>
                          <a:r>
                            <a:rPr lang="en-US" sz="1200" dirty="0" smtClean="0"/>
                            <a:t>|||</a:t>
                          </a:r>
                        </a:p>
                        <a:p>
                          <a:r>
                            <a:rPr lang="en-US" sz="1200" dirty="0" smtClean="0"/>
                            <a:t>|||</a:t>
                          </a:r>
                        </a:p>
                        <a:p>
                          <a:r>
                            <a:rPr lang="en-US" sz="1200" dirty="0" smtClean="0"/>
                            <a:t>|||</a:t>
                          </a:r>
                          <a:endParaRPr lang="en-US" sz="1200" dirty="0" smtClean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 smtClean="0"/>
                            <a:t>   n</a:t>
                          </a:r>
                          <a:endParaRPr lang="en-US" sz="2400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(b)</a:t>
                          </a:r>
                          <a:endParaRPr lang="en-US" dirty="0"/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</a:tr>
                  <a:tr h="646328">
                    <a:tc>
                      <a:txBody>
                        <a:bodyPr/>
                        <a:lstStyle/>
                        <a:p>
                          <a:r>
                            <a:rPr lang="en-US" sz="1400" dirty="0" smtClean="0"/>
                            <a:t>Processors</a:t>
                          </a:r>
                          <a:endParaRPr lang="en-US" sz="1400" dirty="0"/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0</a:t>
                          </a:r>
                          <a:endParaRPr lang="en-US" sz="2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</a:t>
                          </a:r>
                          <a:endParaRPr lang="en-US" sz="2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 err="1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i</a:t>
                          </a:r>
                          <a:endParaRPr lang="en-US" sz="2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p-1</a:t>
                          </a:r>
                          <a:endParaRPr lang="en-US" sz="2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</a:tr>
                </a:tbl>
              </a:graphicData>
            </a:graphic>
          </p:graphicFrame>
        </mc:Fallback>
      </mc:AlternateContent>
      <p:cxnSp>
        <p:nvCxnSpPr>
          <p:cNvPr id="5" name="Straight Arrow Connector 4"/>
          <p:cNvCxnSpPr/>
          <p:nvPr/>
        </p:nvCxnSpPr>
        <p:spPr>
          <a:xfrm flipV="1">
            <a:off x="8594155" y="2343705"/>
            <a:ext cx="0" cy="1669002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>
            <a:off x="8594155" y="4412202"/>
            <a:ext cx="0" cy="1615736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7"/>
          <p:cNvSpPr/>
          <p:nvPr/>
        </p:nvSpPr>
        <p:spPr>
          <a:xfrm>
            <a:off x="1325732" y="854502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>
                <a:latin typeface="AvantGarde-Book"/>
              </a:rPr>
              <a:t>The partitioning of the distance array </a:t>
            </a:r>
            <a:r>
              <a:rPr lang="en-US" dirty="0">
                <a:latin typeface="CMMI10"/>
              </a:rPr>
              <a:t>d </a:t>
            </a:r>
            <a:r>
              <a:rPr lang="en-US" dirty="0">
                <a:latin typeface="AvantGarde-Book"/>
              </a:rPr>
              <a:t>and the adjacency</a:t>
            </a:r>
          </a:p>
          <a:p>
            <a:r>
              <a:rPr lang="en-US" dirty="0">
                <a:latin typeface="AvantGarde-Book"/>
              </a:rPr>
              <a:t>matrix </a:t>
            </a:r>
            <a:r>
              <a:rPr lang="en-US" dirty="0">
                <a:latin typeface="CMMI10"/>
              </a:rPr>
              <a:t>A </a:t>
            </a:r>
            <a:r>
              <a:rPr lang="en-US" dirty="0">
                <a:latin typeface="AvantGarde-Book"/>
              </a:rPr>
              <a:t>among </a:t>
            </a:r>
            <a:r>
              <a:rPr lang="en-US" dirty="0">
                <a:latin typeface="CMMI10"/>
              </a:rPr>
              <a:t>p </a:t>
            </a:r>
            <a:r>
              <a:rPr lang="en-US" dirty="0">
                <a:latin typeface="AvantGarde-Book"/>
              </a:rPr>
              <a:t>processes.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010162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252062" y="208171"/>
            <a:ext cx="729770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/>
              <a:t>Prim's Algorithm: Parallel Formulation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1252062" y="1601925"/>
                <a:ext cx="8735317" cy="382155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461963" indent="-461963">
                  <a:spcAft>
                    <a:spcPts val="1200"/>
                  </a:spcAft>
                  <a:buFont typeface="Arial" panose="020B0604020202020204" pitchFamily="34" charset="0"/>
                  <a:buChar char="•"/>
                </a:pP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The cost to select the minimum entry is O(</a:t>
                </a:r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𝑛</m:t>
                        </m:r>
                      </m:num>
                      <m:den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𝑝</m:t>
                        </m:r>
                      </m:den>
                    </m:f>
                    <m:r>
                      <a:rPr lang="en-US" sz="2400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400" b="0" i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+ log p).</a:t>
                </a:r>
              </a:p>
              <a:p>
                <a:pPr marL="461963" indent="-461963">
                  <a:spcAft>
                    <a:spcPts val="1200"/>
                  </a:spcAft>
                  <a:buFont typeface="Arial" panose="020B0604020202020204" pitchFamily="34" charset="0"/>
                  <a:buChar char="•"/>
                </a:pP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The cost of a broadcast is O(log p).</a:t>
                </a:r>
              </a:p>
              <a:p>
                <a:pPr marL="461963" indent="-461963">
                  <a:spcAft>
                    <a:spcPts val="1200"/>
                  </a:spcAft>
                  <a:buFont typeface="Arial" panose="020B0604020202020204" pitchFamily="34" charset="0"/>
                  <a:buChar char="•"/>
                </a:pP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The cost of local </a:t>
                </a:r>
                <a:r>
                  <a:rPr lang="en-US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updation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of the d vector is O(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𝑛</m:t>
                        </m:r>
                      </m:num>
                      <m:den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𝑝</m:t>
                        </m:r>
                      </m:den>
                    </m:f>
                  </m:oMath>
                </a14:m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).</a:t>
                </a:r>
              </a:p>
              <a:p>
                <a:pPr marL="461963" indent="-461963">
                  <a:spcAft>
                    <a:spcPts val="1200"/>
                  </a:spcAft>
                  <a:buFont typeface="Arial" panose="020B0604020202020204" pitchFamily="34" charset="0"/>
                  <a:buChar char="•"/>
                </a:pP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The parallel time per iteration is O(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𝑛</m:t>
                        </m:r>
                      </m:num>
                      <m:den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𝑝</m:t>
                        </m:r>
                      </m:den>
                    </m:f>
                  </m:oMath>
                </a14:m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+ log p).</a:t>
                </a:r>
              </a:p>
              <a:p>
                <a:pPr marL="461963" indent="-461963">
                  <a:spcAft>
                    <a:spcPts val="1200"/>
                  </a:spcAft>
                  <a:buFont typeface="Arial" panose="020B0604020202020204" pitchFamily="34" charset="0"/>
                  <a:buChar char="•"/>
                </a:pP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The total parallel time is given by O(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 dirty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2400" i="1" dirty="0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2400" b="0" i="1" dirty="0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𝑛</m:t>
                            </m:r>
                          </m:e>
                          <m:sup>
                            <m:r>
                              <a:rPr lang="en-US" sz="2400" b="0" i="1" dirty="0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r>
                          <a:rPr lang="en-US" sz="2400" b="0" i="1" dirty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𝑝</m:t>
                        </m:r>
                      </m:den>
                    </m:f>
                  </m:oMath>
                </a14:m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+ n log p).</a:t>
                </a:r>
              </a:p>
              <a:p>
                <a:pPr marL="461963" indent="-461963">
                  <a:spcAft>
                    <a:spcPts val="1200"/>
                  </a:spcAft>
                  <a:buFont typeface="Arial" panose="020B0604020202020204" pitchFamily="34" charset="0"/>
                  <a:buChar char="•"/>
                </a:pP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The corresponding </a:t>
                </a:r>
                <a:r>
                  <a:rPr lang="en-US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isoefficiency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is O(p</a:t>
                </a:r>
                <a:r>
                  <a:rPr lang="en-US" sz="2400" baseline="30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log</a:t>
                </a:r>
                <a:r>
                  <a:rPr lang="en-US" sz="2400" baseline="30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p).</a:t>
                </a:r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52062" y="1601925"/>
                <a:ext cx="8735317" cy="3821559"/>
              </a:xfrm>
              <a:prstGeom prst="rect">
                <a:avLst/>
              </a:prstGeom>
              <a:blipFill rotWithShape="0">
                <a:blip r:embed="rId2"/>
                <a:stretch>
                  <a:fillRect l="-907" t="-159" b="-27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9714454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480902" y="714198"/>
            <a:ext cx="551080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/>
              <a:t>Single-Source Shortest Paths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1553591" y="1859340"/>
                <a:ext cx="8797771" cy="298543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342900" indent="-342900">
                  <a:spcAft>
                    <a:spcPts val="1200"/>
                  </a:spcAft>
                  <a:buFont typeface="Arial" panose="020B0604020202020204" pitchFamily="34" charset="0"/>
                  <a:buChar char="•"/>
                </a:pP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For a weighted graph G = (V, E, w), the </a:t>
                </a:r>
                <a:r>
                  <a:rPr lang="en-US" sz="2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single-source shortest paths 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problem is to find the shortest paths from a vertex v </a:t>
                </a:r>
                <a14:m>
                  <m:oMath xmlns:m="http://schemas.openxmlformats.org/officeDocument/2006/math">
                    <m:r>
                      <a:rPr lang="en-US" sz="2400" i="1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∈</m:t>
                    </m:r>
                  </m:oMath>
                </a14:m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V to all other vertices in V .</a:t>
                </a:r>
              </a:p>
              <a:p>
                <a:pPr marL="342900" indent="-342900">
                  <a:spcAft>
                    <a:spcPts val="1200"/>
                  </a:spcAft>
                  <a:buFont typeface="Arial" panose="020B0604020202020204" pitchFamily="34" charset="0"/>
                  <a:buChar char="•"/>
                </a:pP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Dijkstra's algorithm is similar to Prim's algorithm. It maintains a set of nodes for which the shortest paths are known.</a:t>
                </a:r>
              </a:p>
              <a:p>
                <a:pPr marL="342900" indent="-342900">
                  <a:spcAft>
                    <a:spcPts val="1200"/>
                  </a:spcAft>
                  <a:buFont typeface="Arial" panose="020B0604020202020204" pitchFamily="34" charset="0"/>
                  <a:buChar char="•"/>
                </a:pP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It grows this set based on the node closest to source using one of the nodes in the current shortest path set.</a:t>
                </a:r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53591" y="1859340"/>
                <a:ext cx="8797771" cy="2985433"/>
              </a:xfrm>
              <a:prstGeom prst="rect">
                <a:avLst/>
              </a:prstGeom>
              <a:blipFill rotWithShape="0">
                <a:blip r:embed="rId2"/>
                <a:stretch>
                  <a:fillRect l="-970" t="-1633" r="-1663" b="-367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9847041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256466" y="572155"/>
            <a:ext cx="955280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>
                <a:cs typeface="Times New Roman" panose="02020603050405020304" pitchFamily="18" charset="0"/>
              </a:rPr>
              <a:t>Single-Source Shortest Paths: Dijkstra's Algorithm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1429305" y="1308887"/>
                <a:ext cx="8637972" cy="512993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568325" indent="-568325">
                  <a:buFont typeface="+mj-lt"/>
                  <a:buAutoNum type="arabicPeriod"/>
                </a:pPr>
                <a:r>
                  <a:rPr lang="en-US" sz="2000" b="1" dirty="0"/>
                  <a:t>procedure</a:t>
                </a:r>
                <a:r>
                  <a:rPr lang="en-US" sz="2000" dirty="0"/>
                  <a:t> DIJKSTRA SINGLE SOURCE SP(V, E, w, s)</a:t>
                </a:r>
              </a:p>
              <a:p>
                <a:pPr marL="568325" indent="-568325">
                  <a:buFont typeface="+mj-lt"/>
                  <a:buAutoNum type="arabicPeriod"/>
                </a:pPr>
                <a:r>
                  <a:rPr lang="en-US" sz="2000" b="1" dirty="0"/>
                  <a:t>begin</a:t>
                </a:r>
              </a:p>
              <a:p>
                <a:pPr marL="568325" indent="-568325">
                  <a:buFont typeface="+mj-lt"/>
                  <a:buAutoNum type="arabicPeriod"/>
                </a:pPr>
                <a:r>
                  <a:rPr lang="en-US" sz="2000" dirty="0"/>
                  <a:t>    V</a:t>
                </a:r>
                <a:r>
                  <a:rPr lang="en-US" sz="2000" baseline="-25000" dirty="0"/>
                  <a:t>T</a:t>
                </a:r>
                <a:r>
                  <a:rPr lang="en-US" sz="2000" dirty="0"/>
                  <a:t> := {s};</a:t>
                </a:r>
              </a:p>
              <a:p>
                <a:pPr marL="568325" indent="-568325">
                  <a:buFont typeface="+mj-lt"/>
                  <a:buAutoNum type="arabicPeriod"/>
                </a:pPr>
                <a:r>
                  <a:rPr lang="en-US" sz="2000" dirty="0"/>
                  <a:t>    </a:t>
                </a:r>
                <a:r>
                  <a:rPr lang="en-US" sz="2000" b="1" dirty="0"/>
                  <a:t>for</a:t>
                </a:r>
                <a:r>
                  <a:rPr lang="en-US" sz="2000" dirty="0"/>
                  <a:t> all v </a:t>
                </a:r>
                <a14:m>
                  <m:oMath xmlns:m="http://schemas.openxmlformats.org/officeDocument/2006/math">
                    <m:r>
                      <a:rPr lang="en-US" sz="2000" i="1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∈</m:t>
                    </m:r>
                  </m:oMath>
                </a14:m>
                <a:r>
                  <a:rPr lang="en-US" sz="2000" dirty="0"/>
                  <a:t> (V </a:t>
                </a:r>
                <a14:m>
                  <m:oMath xmlns:m="http://schemas.openxmlformats.org/officeDocument/2006/math">
                    <m:r>
                      <a:rPr lang="da-DK" sz="2000" i="1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Consolas" panose="020B0609020204030204" pitchFamily="49" charset="0"/>
                      </a:rPr>
                      <m:t>≠ </m:t>
                    </m:r>
                  </m:oMath>
                </a14:m>
                <a:r>
                  <a:rPr lang="en-US" sz="2000" dirty="0"/>
                  <a:t>V</a:t>
                </a:r>
                <a:r>
                  <a:rPr lang="en-US" sz="2000" baseline="-25000" dirty="0"/>
                  <a:t>T</a:t>
                </a:r>
                <a:r>
                  <a:rPr lang="en-US" sz="2000" dirty="0"/>
                  <a:t> ) do</a:t>
                </a:r>
              </a:p>
              <a:p>
                <a:pPr marL="568325" indent="-568325">
                  <a:buFont typeface="+mj-lt"/>
                  <a:buAutoNum type="arabicPeriod"/>
                </a:pPr>
                <a:r>
                  <a:rPr lang="en-US" sz="2000" dirty="0"/>
                  <a:t>        </a:t>
                </a:r>
                <a:r>
                  <a:rPr lang="en-US" sz="2000" b="1" dirty="0"/>
                  <a:t>if </a:t>
                </a:r>
                <a:r>
                  <a:rPr lang="en-US" sz="2000" dirty="0"/>
                  <a:t>(s, v) exists set </a:t>
                </a:r>
                <a:r>
                  <a:rPr lang="en-US" sz="2000" dirty="0">
                    <a:latin typeface="Script MT Bold" panose="03040602040607080904" pitchFamily="66" charset="0"/>
                  </a:rPr>
                  <a:t>l</a:t>
                </a:r>
                <a:r>
                  <a:rPr lang="en-US" sz="2000" dirty="0"/>
                  <a:t>[v] := w(s; v);</a:t>
                </a:r>
              </a:p>
              <a:p>
                <a:pPr marL="568325" indent="-568325">
                  <a:buFont typeface="+mj-lt"/>
                  <a:buAutoNum type="arabicPeriod"/>
                </a:pPr>
                <a:r>
                  <a:rPr lang="da-DK" sz="2000" dirty="0"/>
                  <a:t>        else set </a:t>
                </a:r>
                <a:r>
                  <a:rPr lang="en-US" sz="2000" dirty="0">
                    <a:latin typeface="Script MT Bold" panose="03040602040607080904" pitchFamily="66" charset="0"/>
                  </a:rPr>
                  <a:t>l </a:t>
                </a:r>
                <a:r>
                  <a:rPr lang="da-DK" sz="2000" dirty="0"/>
                  <a:t>[v] := 1;</a:t>
                </a:r>
              </a:p>
              <a:p>
                <a:pPr marL="568325" indent="-568325">
                  <a:buFont typeface="+mj-lt"/>
                  <a:buAutoNum type="arabicPeriod"/>
                </a:pPr>
                <a:r>
                  <a:rPr lang="en-US" sz="2000" b="1" dirty="0"/>
                  <a:t>while</a:t>
                </a:r>
                <a:r>
                  <a:rPr lang="en-US" sz="2000" dirty="0"/>
                  <a:t> V</a:t>
                </a:r>
                <a:r>
                  <a:rPr lang="en-US" sz="2000" baseline="-25000" dirty="0"/>
                  <a:t>T</a:t>
                </a:r>
                <a:r>
                  <a:rPr lang="en-US" sz="2000" dirty="0"/>
                  <a:t> </a:t>
                </a:r>
                <a14:m>
                  <m:oMath xmlns:m="http://schemas.openxmlformats.org/officeDocument/2006/math">
                    <m:r>
                      <a:rPr lang="da-DK" sz="2000" i="1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Consolas" panose="020B0609020204030204" pitchFamily="49" charset="0"/>
                      </a:rPr>
                      <m:t>≠ </m:t>
                    </m:r>
                  </m:oMath>
                </a14:m>
                <a:r>
                  <a:rPr lang="en-US" sz="2000" dirty="0"/>
                  <a:t> V </a:t>
                </a:r>
                <a:r>
                  <a:rPr lang="en-US" sz="2000" b="1" dirty="0"/>
                  <a:t>do</a:t>
                </a:r>
              </a:p>
              <a:p>
                <a:pPr marL="568325" indent="-568325">
                  <a:buFont typeface="+mj-lt"/>
                  <a:buAutoNum type="arabicPeriod"/>
                </a:pPr>
                <a:r>
                  <a:rPr lang="en-US" sz="2000" dirty="0"/>
                  <a:t>begin</a:t>
                </a:r>
              </a:p>
              <a:p>
                <a:pPr marL="568325" indent="-568325">
                  <a:buFont typeface="+mj-lt"/>
                  <a:buAutoNum type="arabicPeriod"/>
                </a:pPr>
                <a:r>
                  <a:rPr lang="en-US" sz="2000" dirty="0"/>
                  <a:t>    find a vertex u such that </a:t>
                </a:r>
                <a:r>
                  <a:rPr lang="en-US" sz="2000" dirty="0">
                    <a:latin typeface="Script MT Bold" panose="03040602040607080904" pitchFamily="66" charset="0"/>
                  </a:rPr>
                  <a:t>l </a:t>
                </a:r>
                <a:r>
                  <a:rPr lang="en-US" sz="2000" dirty="0"/>
                  <a:t>[u] := min{ </a:t>
                </a:r>
                <a:r>
                  <a:rPr lang="en-US" sz="2000" dirty="0">
                    <a:latin typeface="Script MT Bold" panose="03040602040607080904" pitchFamily="66" charset="0"/>
                  </a:rPr>
                  <a:t>l</a:t>
                </a:r>
                <a:r>
                  <a:rPr lang="en-US" sz="2000" dirty="0"/>
                  <a:t>[v] | v </a:t>
                </a:r>
                <a14:m>
                  <m:oMath xmlns:m="http://schemas.openxmlformats.org/officeDocument/2006/math">
                    <m:r>
                      <a:rPr lang="en-US" sz="2000" i="1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∈</m:t>
                    </m:r>
                  </m:oMath>
                </a14:m>
                <a:r>
                  <a:rPr lang="en-US" sz="2000" dirty="0"/>
                  <a:t> (V </a:t>
                </a:r>
                <a14:m>
                  <m:oMath xmlns:m="http://schemas.openxmlformats.org/officeDocument/2006/math">
                    <m:r>
                      <a:rPr lang="da-DK" sz="2000" i="1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Consolas" panose="020B0609020204030204" pitchFamily="49" charset="0"/>
                      </a:rPr>
                      <m:t>≠ </m:t>
                    </m:r>
                  </m:oMath>
                </a14:m>
                <a:r>
                  <a:rPr lang="en-US" sz="2000" dirty="0"/>
                  <a:t>V</a:t>
                </a:r>
                <a:r>
                  <a:rPr lang="en-US" sz="2000" baseline="-25000" dirty="0"/>
                  <a:t>T</a:t>
                </a:r>
                <a:r>
                  <a:rPr lang="en-US" sz="2000" dirty="0"/>
                  <a:t> )};</a:t>
                </a:r>
              </a:p>
              <a:p>
                <a:pPr marL="568325" indent="-568325">
                  <a:buFont typeface="+mj-lt"/>
                  <a:buAutoNum type="arabicPeriod"/>
                </a:pPr>
                <a:r>
                  <a:rPr lang="en-US" sz="2000" dirty="0"/>
                  <a:t>    V</a:t>
                </a:r>
                <a:r>
                  <a:rPr lang="en-US" sz="2000" baseline="-25000" dirty="0"/>
                  <a:t>T</a:t>
                </a:r>
                <a:r>
                  <a:rPr lang="en-US" sz="2000" dirty="0"/>
                  <a:t> := V</a:t>
                </a:r>
                <a:r>
                  <a:rPr lang="en-US" sz="2000" baseline="-25000" dirty="0"/>
                  <a:t>T</a:t>
                </a:r>
                <a:r>
                  <a:rPr lang="en-US" sz="2000" dirty="0">
                    <a:ea typeface="Cambria Math" panose="02040503050406030204" pitchFamily="18" charset="0"/>
                    <a:cs typeface="Consolas" panose="020B0609020204030204" pitchFamily="49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i="1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Consolas" panose="020B0609020204030204" pitchFamily="49" charset="0"/>
                      </a:rPr>
                      <m:t>∪</m:t>
                    </m:r>
                    <m:r>
                      <a:rPr lang="en-US" sz="2000" b="0" i="0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Consolas" panose="020B0609020204030204" pitchFamily="49" charset="0"/>
                      </a:rPr>
                      <m:t>{</m:t>
                    </m:r>
                  </m:oMath>
                </a14:m>
                <a:r>
                  <a:rPr lang="en-US" sz="2000" dirty="0"/>
                  <a:t>u};</a:t>
                </a:r>
              </a:p>
              <a:p>
                <a:pPr marL="568325" indent="-568325">
                  <a:buFont typeface="+mj-lt"/>
                  <a:buAutoNum type="arabicPeriod"/>
                </a:pPr>
                <a:r>
                  <a:rPr lang="en-US" sz="2000" dirty="0"/>
                  <a:t>    </a:t>
                </a:r>
                <a:r>
                  <a:rPr lang="en-US" sz="2000" b="1" dirty="0"/>
                  <a:t>for</a:t>
                </a:r>
                <a:r>
                  <a:rPr lang="en-US" sz="2000" dirty="0"/>
                  <a:t> all v </a:t>
                </a:r>
                <a14:m>
                  <m:oMath xmlns:m="http://schemas.openxmlformats.org/officeDocument/2006/math">
                    <m:r>
                      <a:rPr lang="en-US" sz="2000" i="1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∈</m:t>
                    </m:r>
                  </m:oMath>
                </a14:m>
                <a:r>
                  <a:rPr lang="en-US" sz="2000" dirty="0"/>
                  <a:t> (V </a:t>
                </a:r>
                <a14:m>
                  <m:oMath xmlns:m="http://schemas.openxmlformats.org/officeDocument/2006/math">
                    <m:r>
                      <a:rPr lang="da-DK" sz="2000" i="1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Consolas" panose="020B0609020204030204" pitchFamily="49" charset="0"/>
                      </a:rPr>
                      <m:t>≠</m:t>
                    </m:r>
                  </m:oMath>
                </a14:m>
                <a:r>
                  <a:rPr lang="en-US" sz="2000" dirty="0"/>
                  <a:t> V</a:t>
                </a:r>
                <a:r>
                  <a:rPr lang="en-US" sz="2000" baseline="-25000" dirty="0"/>
                  <a:t>T</a:t>
                </a:r>
                <a:r>
                  <a:rPr lang="en-US" sz="2000" dirty="0"/>
                  <a:t> ) </a:t>
                </a:r>
                <a:r>
                  <a:rPr lang="en-US" sz="2000" b="1" dirty="0"/>
                  <a:t>do</a:t>
                </a:r>
              </a:p>
              <a:p>
                <a:pPr marL="568325" indent="-568325">
                  <a:buFont typeface="+mj-lt"/>
                  <a:buAutoNum type="arabicPeriod"/>
                </a:pPr>
                <a:r>
                  <a:rPr lang="en-US" sz="2000" dirty="0">
                    <a:latin typeface="Script MT Bold" panose="03040602040607080904" pitchFamily="66" charset="0"/>
                  </a:rPr>
                  <a:t>         l</a:t>
                </a:r>
                <a:r>
                  <a:rPr lang="pl-PL" sz="2000" dirty="0"/>
                  <a:t>[v] := min</a:t>
                </a:r>
                <a:r>
                  <a:rPr lang="en-US" sz="2000" dirty="0"/>
                  <a:t>{ </a:t>
                </a:r>
                <a:r>
                  <a:rPr lang="en-US" sz="2000" dirty="0">
                    <a:latin typeface="Script MT Bold" panose="03040602040607080904" pitchFamily="66" charset="0"/>
                  </a:rPr>
                  <a:t>l </a:t>
                </a:r>
                <a:r>
                  <a:rPr lang="pl-PL" sz="2000" dirty="0"/>
                  <a:t>[v]</a:t>
                </a:r>
                <a:r>
                  <a:rPr lang="en-US" sz="2000" dirty="0"/>
                  <a:t>,</a:t>
                </a:r>
                <a:r>
                  <a:rPr lang="pl-PL" sz="2000" dirty="0"/>
                  <a:t> </a:t>
                </a:r>
                <a:r>
                  <a:rPr lang="en-US" sz="2000" dirty="0"/>
                  <a:t> </a:t>
                </a:r>
                <a:r>
                  <a:rPr lang="en-US" sz="2000" dirty="0">
                    <a:latin typeface="Script MT Bold" panose="03040602040607080904" pitchFamily="66" charset="0"/>
                  </a:rPr>
                  <a:t>l</a:t>
                </a:r>
                <a:r>
                  <a:rPr lang="pl-PL" sz="2000" dirty="0"/>
                  <a:t>[u] + w(u</a:t>
                </a:r>
                <a:r>
                  <a:rPr lang="en-US" sz="2000" dirty="0"/>
                  <a:t>,</a:t>
                </a:r>
                <a:r>
                  <a:rPr lang="pl-PL" sz="2000" dirty="0"/>
                  <a:t> v)</a:t>
                </a:r>
                <a:r>
                  <a:rPr lang="en-US" sz="2000" dirty="0"/>
                  <a:t> }</a:t>
                </a:r>
                <a:r>
                  <a:rPr lang="pl-PL" sz="2000" dirty="0"/>
                  <a:t>;</a:t>
                </a:r>
              </a:p>
              <a:p>
                <a:pPr marL="568325" indent="-568325">
                  <a:buFont typeface="+mj-lt"/>
                  <a:buAutoNum type="arabicPeriod"/>
                </a:pPr>
                <a:r>
                  <a:rPr lang="en-US" sz="2000" dirty="0"/>
                  <a:t>    </a:t>
                </a:r>
                <a:r>
                  <a:rPr lang="en-US" sz="2000" b="1" dirty="0" err="1"/>
                  <a:t>endwhile</a:t>
                </a:r>
                <a:endParaRPr lang="en-US" sz="2000" b="1" dirty="0"/>
              </a:p>
              <a:p>
                <a:pPr marL="568325" indent="-568325">
                  <a:buFont typeface="+mj-lt"/>
                  <a:buAutoNum type="arabicPeriod"/>
                </a:pPr>
                <a:r>
                  <a:rPr lang="da-DK" sz="2000" dirty="0"/>
                  <a:t>end DIJKSTRA SINGLE SOURCE SP</a:t>
                </a:r>
              </a:p>
              <a:p>
                <a:endParaRPr lang="en-US" sz="2000" dirty="0"/>
              </a:p>
              <a:p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Dijkstra's sequential single-source shortest paths algorithm</a:t>
                </a:r>
                <a:r>
                  <a:rPr lang="en-US" sz="2000" dirty="0"/>
                  <a:t>.</a:t>
                </a:r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29305" y="1308887"/>
                <a:ext cx="8637972" cy="5129930"/>
              </a:xfrm>
              <a:prstGeom prst="rect">
                <a:avLst/>
              </a:prstGeom>
              <a:blipFill rotWithShape="0">
                <a:blip r:embed="rId2"/>
                <a:stretch>
                  <a:fillRect l="-1059" t="-832" b="-8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5479664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317649" y="687565"/>
            <a:ext cx="783175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/>
              <a:t>Dijkstra's Algorithm: Parallel Formulation</a:t>
            </a:r>
          </a:p>
        </p:txBody>
      </p:sp>
      <p:sp>
        <p:nvSpPr>
          <p:cNvPr id="3" name="Rectangle 2"/>
          <p:cNvSpPr/>
          <p:nvPr/>
        </p:nvSpPr>
        <p:spPr>
          <a:xfrm>
            <a:off x="1414509" y="1621394"/>
            <a:ext cx="8777056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61963" indent="-461963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Very similar to the parallel formulation of Prim's algorithm for minimum spanning trees.</a:t>
            </a:r>
          </a:p>
          <a:p>
            <a:pPr marL="461963" indent="-461963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weighted adjacency matrix is partitioned using the 1-D block mapping.</a:t>
            </a:r>
          </a:p>
          <a:p>
            <a:pPr marL="461963" indent="-461963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Each process selects, locally, the node closest to the source, followed by a global reduction to select next node.</a:t>
            </a:r>
          </a:p>
          <a:p>
            <a:pPr marL="461963" indent="-461963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node is broadcast to all processors and the l-vector updated.</a:t>
            </a:r>
          </a:p>
          <a:p>
            <a:pPr marL="461963" indent="-461963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parallel performance of Dijkstra's algorithm is identical to that of Prim's algorithm</a:t>
            </a:r>
          </a:p>
        </p:txBody>
      </p:sp>
    </p:spTree>
    <p:extLst>
      <p:ext uri="{BB962C8B-B14F-4D97-AF65-F5344CB8AC3E}">
        <p14:creationId xmlns:p14="http://schemas.microsoft.com/office/powerpoint/2010/main" val="68425576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163296" y="714198"/>
            <a:ext cx="496764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dirty="0"/>
              <a:t>All-Pairs Shortest Paths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1420428" y="2445305"/>
                <a:ext cx="8495929" cy="156966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Given a weighted graph G(V, E, w), the </a:t>
                </a:r>
                <a:r>
                  <a:rPr lang="en-US" sz="2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all-pairs shortest paths 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problem is to find the shortest paths between all pairs of vertices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v</m:t>
                    </m:r>
                    <m:r>
                      <m:rPr>
                        <m:nor/>
                      </m:rPr>
                      <a:rPr lang="en-US" sz="2400" baseline="-25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i</m:t>
                    </m:r>
                    <m:r>
                      <m:rPr>
                        <m:nor/>
                      </m:rPr>
                      <a:rPr lang="en-US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, </m:t>
                    </m:r>
                    <m:r>
                      <m:rPr>
                        <m:nor/>
                      </m:rPr>
                      <a:rPr lang="en-US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vj</m:t>
                    </m:r>
                    <m:r>
                      <a:rPr lang="en-US" sz="2400" b="0" i="1" baseline="-25000" dirty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a:rPr lang="en-US" sz="2400" i="1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∈</m:t>
                    </m:r>
                  </m:oMath>
                </a14:m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V .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 number of algorithms are known for solving this problem.</a:t>
                </a:r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20428" y="2445305"/>
                <a:ext cx="8495929" cy="1569660"/>
              </a:xfrm>
              <a:prstGeom prst="rect">
                <a:avLst/>
              </a:prstGeom>
              <a:blipFill rotWithShape="0">
                <a:blip r:embed="rId2"/>
                <a:stretch>
                  <a:fillRect l="-933" t="-3101" r="-646" b="-77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5083810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26959" y="424779"/>
            <a:ext cx="881552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/>
              <a:t>All-Pairs Shortest Paths: </a:t>
            </a:r>
          </a:p>
          <a:p>
            <a:r>
              <a:rPr lang="en-US" sz="3600" dirty="0"/>
              <a:t>Matrix-Multiplication Based Algorithm</a:t>
            </a:r>
          </a:p>
        </p:txBody>
      </p:sp>
      <p:sp>
        <p:nvSpPr>
          <p:cNvPr id="3" name="Rectangle 2"/>
          <p:cNvSpPr/>
          <p:nvPr/>
        </p:nvSpPr>
        <p:spPr>
          <a:xfrm>
            <a:off x="1420428" y="2221533"/>
            <a:ext cx="9135122" cy="33547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Consider the multiplication of the weighted adjacency matrix with itself - except, in this case, we replace the multiplication operation in matrix multiplication by addition, and the addition operation by minimization.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Notice that the product of weighted adjacency matrix with itself returns a matrix that contains shortest paths of length 2 between any pair of nodes.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It follows from this argument that A</a:t>
            </a:r>
            <a:r>
              <a:rPr lang="en-US" sz="24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contains all shortest paths.</a:t>
            </a:r>
          </a:p>
        </p:txBody>
      </p:sp>
    </p:spTree>
    <p:extLst>
      <p:ext uri="{BB962C8B-B14F-4D97-AF65-F5344CB8AC3E}">
        <p14:creationId xmlns:p14="http://schemas.microsoft.com/office/powerpoint/2010/main" val="76627691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F1AED336-3DA1-4A95-B451-5B0F2EEA972E}"/>
              </a:ext>
            </a:extLst>
          </p:cNvPr>
          <p:cNvSpPr/>
          <p:nvPr/>
        </p:nvSpPr>
        <p:spPr>
          <a:xfrm>
            <a:off x="1417143" y="354153"/>
            <a:ext cx="658128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/>
              <a:t>Matrix-Multiplication Based Algorithm</a:t>
            </a: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CFB5C08D-4F32-434C-8602-D0FE6AA37BD7}"/>
              </a:ext>
            </a:extLst>
          </p:cNvPr>
          <p:cNvSpPr/>
          <p:nvPr/>
        </p:nvSpPr>
        <p:spPr>
          <a:xfrm>
            <a:off x="2729262" y="1740062"/>
            <a:ext cx="511502" cy="488272"/>
          </a:xfrm>
          <a:prstGeom prst="ellipse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66933650-CE9B-45A1-8272-789F988E8F74}"/>
              </a:ext>
            </a:extLst>
          </p:cNvPr>
          <p:cNvSpPr/>
          <p:nvPr/>
        </p:nvSpPr>
        <p:spPr>
          <a:xfrm>
            <a:off x="1481124" y="2597850"/>
            <a:ext cx="511502" cy="488272"/>
          </a:xfrm>
          <a:prstGeom prst="ellipse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148E5D7C-B1BB-41AF-A5E8-DE5B66D5F115}"/>
              </a:ext>
            </a:extLst>
          </p:cNvPr>
          <p:cNvSpPr/>
          <p:nvPr/>
        </p:nvSpPr>
        <p:spPr>
          <a:xfrm>
            <a:off x="2334615" y="3734099"/>
            <a:ext cx="511502" cy="488272"/>
          </a:xfrm>
          <a:prstGeom prst="ellipse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6CDFA8F0-F6ED-4BBF-B635-3B8E5CCA202F}"/>
              </a:ext>
            </a:extLst>
          </p:cNvPr>
          <p:cNvSpPr/>
          <p:nvPr/>
        </p:nvSpPr>
        <p:spPr>
          <a:xfrm>
            <a:off x="4994184" y="1740062"/>
            <a:ext cx="511502" cy="488272"/>
          </a:xfrm>
          <a:prstGeom prst="ellipse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CA4366CB-19B4-4DB1-9A17-51DB54ED1F1D}"/>
              </a:ext>
            </a:extLst>
          </p:cNvPr>
          <p:cNvSpPr/>
          <p:nvPr/>
        </p:nvSpPr>
        <p:spPr>
          <a:xfrm>
            <a:off x="3615903" y="2460022"/>
            <a:ext cx="511502" cy="488272"/>
          </a:xfrm>
          <a:prstGeom prst="ellipse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8B25AB3D-3A11-4AD0-BF36-A49A5800821B}"/>
              </a:ext>
            </a:extLst>
          </p:cNvPr>
          <p:cNvSpPr/>
          <p:nvPr/>
        </p:nvSpPr>
        <p:spPr>
          <a:xfrm>
            <a:off x="3571980" y="3489963"/>
            <a:ext cx="511502" cy="488272"/>
          </a:xfrm>
          <a:prstGeom prst="ellipse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905B54B7-30B7-4FDA-B51B-08C54531DA93}"/>
              </a:ext>
            </a:extLst>
          </p:cNvPr>
          <p:cNvSpPr/>
          <p:nvPr/>
        </p:nvSpPr>
        <p:spPr>
          <a:xfrm>
            <a:off x="4864842" y="3734099"/>
            <a:ext cx="511502" cy="488272"/>
          </a:xfrm>
          <a:prstGeom prst="ellipse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</a:t>
            </a: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DBBAE68F-29A5-4A74-A261-411CD64F30F9}"/>
              </a:ext>
            </a:extLst>
          </p:cNvPr>
          <p:cNvSpPr/>
          <p:nvPr/>
        </p:nvSpPr>
        <p:spPr>
          <a:xfrm>
            <a:off x="6196022" y="1302055"/>
            <a:ext cx="511502" cy="488272"/>
          </a:xfrm>
          <a:prstGeom prst="ellipse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494B403E-978F-44D3-A932-98403BC44CC0}"/>
              </a:ext>
            </a:extLst>
          </p:cNvPr>
          <p:cNvSpPr/>
          <p:nvPr/>
        </p:nvSpPr>
        <p:spPr>
          <a:xfrm>
            <a:off x="5940271" y="2638763"/>
            <a:ext cx="511502" cy="488272"/>
          </a:xfrm>
          <a:prstGeom prst="ellipse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</a:p>
        </p:txBody>
      </p: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20D71BE1-6129-493B-A9D8-21368CD7F0DD}"/>
              </a:ext>
            </a:extLst>
          </p:cNvPr>
          <p:cNvCxnSpPr>
            <a:cxnSpLocks/>
            <a:stCxn id="4" idx="7"/>
            <a:endCxn id="3" idx="2"/>
          </p:cNvCxnSpPr>
          <p:nvPr/>
        </p:nvCxnSpPr>
        <p:spPr>
          <a:xfrm flipV="1">
            <a:off x="1917718" y="1984198"/>
            <a:ext cx="811544" cy="685158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7C92FAD7-731E-465D-B66A-E5D71FD328EA}"/>
              </a:ext>
            </a:extLst>
          </p:cNvPr>
          <p:cNvCxnSpPr>
            <a:cxnSpLocks/>
          </p:cNvCxnSpPr>
          <p:nvPr/>
        </p:nvCxnSpPr>
        <p:spPr>
          <a:xfrm>
            <a:off x="1876744" y="3086122"/>
            <a:ext cx="618347" cy="719483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5B65E941-3940-4FB8-AFEB-4284F336B023}"/>
              </a:ext>
            </a:extLst>
          </p:cNvPr>
          <p:cNvCxnSpPr>
            <a:cxnSpLocks/>
            <a:endCxn id="12" idx="2"/>
          </p:cNvCxnSpPr>
          <p:nvPr/>
        </p:nvCxnSpPr>
        <p:spPr>
          <a:xfrm flipV="1">
            <a:off x="2846117" y="3734099"/>
            <a:ext cx="725863" cy="26482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2582DC0E-9A79-4E30-80EC-C798F9D64613}"/>
              </a:ext>
            </a:extLst>
          </p:cNvPr>
          <p:cNvCxnSpPr>
            <a:cxnSpLocks/>
            <a:endCxn id="13" idx="2"/>
          </p:cNvCxnSpPr>
          <p:nvPr/>
        </p:nvCxnSpPr>
        <p:spPr>
          <a:xfrm>
            <a:off x="4083482" y="3734099"/>
            <a:ext cx="781360" cy="244136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E9C63D82-A340-4BCC-9AB6-3A14C54D63BA}"/>
              </a:ext>
            </a:extLst>
          </p:cNvPr>
          <p:cNvCxnSpPr>
            <a:cxnSpLocks/>
            <a:endCxn id="11" idx="3"/>
          </p:cNvCxnSpPr>
          <p:nvPr/>
        </p:nvCxnSpPr>
        <p:spPr>
          <a:xfrm flipV="1">
            <a:off x="2729262" y="2876788"/>
            <a:ext cx="961549" cy="89868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8E931958-8A7C-42B4-A987-16EAF8278A7F}"/>
              </a:ext>
            </a:extLst>
          </p:cNvPr>
          <p:cNvCxnSpPr>
            <a:cxnSpLocks/>
            <a:endCxn id="11" idx="5"/>
          </p:cNvCxnSpPr>
          <p:nvPr/>
        </p:nvCxnSpPr>
        <p:spPr>
          <a:xfrm flipH="1" flipV="1">
            <a:off x="4052497" y="2876788"/>
            <a:ext cx="878008" cy="93480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F6B17D4F-3CF1-4F1B-8AB3-4F46F1047D90}"/>
              </a:ext>
            </a:extLst>
          </p:cNvPr>
          <p:cNvCxnSpPr>
            <a:cxnSpLocks/>
            <a:endCxn id="15" idx="3"/>
          </p:cNvCxnSpPr>
          <p:nvPr/>
        </p:nvCxnSpPr>
        <p:spPr>
          <a:xfrm flipV="1">
            <a:off x="5317332" y="3055529"/>
            <a:ext cx="697847" cy="750076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FE4392BB-2E95-47F0-95D1-D29A9AEC6066}"/>
              </a:ext>
            </a:extLst>
          </p:cNvPr>
          <p:cNvCxnSpPr>
            <a:cxnSpLocks/>
            <a:stCxn id="3" idx="6"/>
            <a:endCxn id="9" idx="2"/>
          </p:cNvCxnSpPr>
          <p:nvPr/>
        </p:nvCxnSpPr>
        <p:spPr>
          <a:xfrm>
            <a:off x="3240764" y="1984198"/>
            <a:ext cx="1753420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95B67E74-DDEB-4B30-80F1-ACA6125FA66C}"/>
              </a:ext>
            </a:extLst>
          </p:cNvPr>
          <p:cNvCxnSpPr>
            <a:cxnSpLocks/>
            <a:endCxn id="14" idx="2"/>
          </p:cNvCxnSpPr>
          <p:nvPr/>
        </p:nvCxnSpPr>
        <p:spPr>
          <a:xfrm flipV="1">
            <a:off x="5505686" y="1546191"/>
            <a:ext cx="690336" cy="37147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A0EF6148-855A-4E85-8782-EB3550E07C0A}"/>
              </a:ext>
            </a:extLst>
          </p:cNvPr>
          <p:cNvCxnSpPr>
            <a:cxnSpLocks/>
          </p:cNvCxnSpPr>
          <p:nvPr/>
        </p:nvCxnSpPr>
        <p:spPr>
          <a:xfrm>
            <a:off x="5441508" y="2139996"/>
            <a:ext cx="618347" cy="56972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>
            <a:extLst>
              <a:ext uri="{FF2B5EF4-FFF2-40B4-BE49-F238E27FC236}">
                <a16:creationId xmlns:a16="http://schemas.microsoft.com/office/drawing/2014/main" id="{4C267446-C061-4948-8728-67A4E1EC8499}"/>
              </a:ext>
            </a:extLst>
          </p:cNvPr>
          <p:cNvCxnSpPr>
            <a:cxnSpLocks/>
            <a:endCxn id="13" idx="0"/>
          </p:cNvCxnSpPr>
          <p:nvPr/>
        </p:nvCxnSpPr>
        <p:spPr>
          <a:xfrm flipH="1">
            <a:off x="5120593" y="2213852"/>
            <a:ext cx="73910" cy="1520247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>
            <a:extLst>
              <a:ext uri="{FF2B5EF4-FFF2-40B4-BE49-F238E27FC236}">
                <a16:creationId xmlns:a16="http://schemas.microsoft.com/office/drawing/2014/main" id="{C4E15EA8-2C4B-4C9D-AAD5-06EAD5DA08EF}"/>
              </a:ext>
            </a:extLst>
          </p:cNvPr>
          <p:cNvCxnSpPr>
            <a:cxnSpLocks/>
            <a:endCxn id="15" idx="0"/>
          </p:cNvCxnSpPr>
          <p:nvPr/>
        </p:nvCxnSpPr>
        <p:spPr>
          <a:xfrm flipH="1">
            <a:off x="6196022" y="1784499"/>
            <a:ext cx="230670" cy="854264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TextBox 41">
            <a:extLst>
              <a:ext uri="{FF2B5EF4-FFF2-40B4-BE49-F238E27FC236}">
                <a16:creationId xmlns:a16="http://schemas.microsoft.com/office/drawing/2014/main" id="{23334A51-0280-44D8-B5D9-3C8EF0356E72}"/>
              </a:ext>
            </a:extLst>
          </p:cNvPr>
          <p:cNvSpPr txBox="1"/>
          <p:nvPr/>
        </p:nvSpPr>
        <p:spPr>
          <a:xfrm>
            <a:off x="1992626" y="1984198"/>
            <a:ext cx="341989" cy="406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44D34C1F-3D2E-4DA8-B84D-9755E7075FA4}"/>
              </a:ext>
            </a:extLst>
          </p:cNvPr>
          <p:cNvSpPr txBox="1"/>
          <p:nvPr/>
        </p:nvSpPr>
        <p:spPr>
          <a:xfrm>
            <a:off x="2876982" y="3039643"/>
            <a:ext cx="341989" cy="406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6FF009C3-2D56-415A-B74D-824DCCBE6B61}"/>
              </a:ext>
            </a:extLst>
          </p:cNvPr>
          <p:cNvSpPr txBox="1"/>
          <p:nvPr/>
        </p:nvSpPr>
        <p:spPr>
          <a:xfrm>
            <a:off x="4226007" y="3852614"/>
            <a:ext cx="341989" cy="406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0E22D055-426C-49F3-9D65-6693927429DA}"/>
              </a:ext>
            </a:extLst>
          </p:cNvPr>
          <p:cNvSpPr txBox="1"/>
          <p:nvPr/>
        </p:nvSpPr>
        <p:spPr>
          <a:xfrm>
            <a:off x="4839761" y="2638763"/>
            <a:ext cx="341989" cy="406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47D1DEE4-0A6C-4239-AD64-B5498F1A8089}"/>
              </a:ext>
            </a:extLst>
          </p:cNvPr>
          <p:cNvSpPr txBox="1"/>
          <p:nvPr/>
        </p:nvSpPr>
        <p:spPr>
          <a:xfrm>
            <a:off x="5631505" y="1357249"/>
            <a:ext cx="341989" cy="406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FDDBC861-D530-4D8A-898E-B63653EB28E2}"/>
              </a:ext>
            </a:extLst>
          </p:cNvPr>
          <p:cNvSpPr txBox="1"/>
          <p:nvPr/>
        </p:nvSpPr>
        <p:spPr>
          <a:xfrm>
            <a:off x="1776907" y="3253983"/>
            <a:ext cx="341989" cy="406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C8F28A93-90E0-4DFF-AD76-4C3E3894C583}"/>
              </a:ext>
            </a:extLst>
          </p:cNvPr>
          <p:cNvSpPr txBox="1"/>
          <p:nvPr/>
        </p:nvSpPr>
        <p:spPr>
          <a:xfrm>
            <a:off x="5641827" y="2059126"/>
            <a:ext cx="341989" cy="406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EA4C80D1-1F63-465C-9BB0-AD1390C0122F}"/>
              </a:ext>
            </a:extLst>
          </p:cNvPr>
          <p:cNvSpPr txBox="1"/>
          <p:nvPr/>
        </p:nvSpPr>
        <p:spPr>
          <a:xfrm>
            <a:off x="3104139" y="3852614"/>
            <a:ext cx="341989" cy="406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1C1FCAF3-7474-4E98-9916-7EC28AB536C1}"/>
              </a:ext>
            </a:extLst>
          </p:cNvPr>
          <p:cNvSpPr txBox="1"/>
          <p:nvPr/>
        </p:nvSpPr>
        <p:spPr>
          <a:xfrm>
            <a:off x="3824608" y="1564125"/>
            <a:ext cx="341989" cy="406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A410E960-F314-4252-B52F-C5331573594C}"/>
              </a:ext>
            </a:extLst>
          </p:cNvPr>
          <p:cNvSpPr txBox="1"/>
          <p:nvPr/>
        </p:nvSpPr>
        <p:spPr>
          <a:xfrm>
            <a:off x="4357297" y="2940361"/>
            <a:ext cx="341989" cy="406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4860FFF5-2BE6-4458-8037-6549065B334C}"/>
              </a:ext>
            </a:extLst>
          </p:cNvPr>
          <p:cNvSpPr txBox="1"/>
          <p:nvPr/>
        </p:nvSpPr>
        <p:spPr>
          <a:xfrm>
            <a:off x="5573763" y="3399385"/>
            <a:ext cx="341989" cy="406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B5A21A80-54F9-4D48-BE2D-8008B9C60E37}"/>
              </a:ext>
            </a:extLst>
          </p:cNvPr>
          <p:cNvSpPr txBox="1"/>
          <p:nvPr/>
        </p:nvSpPr>
        <p:spPr>
          <a:xfrm>
            <a:off x="6367998" y="1991321"/>
            <a:ext cx="341989" cy="406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58" name="Table 57">
                <a:extLst>
                  <a:ext uri="{FF2B5EF4-FFF2-40B4-BE49-F238E27FC236}">
                    <a16:creationId xmlns:a16="http://schemas.microsoft.com/office/drawing/2014/main" id="{A31A0299-6944-4263-9B48-932F7A12A887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223699766"/>
                  </p:ext>
                </p:extLst>
              </p:nvPr>
            </p:nvGraphicFramePr>
            <p:xfrm>
              <a:off x="6732030" y="2663631"/>
              <a:ext cx="4511790" cy="365760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451179">
                      <a:extLst>
                        <a:ext uri="{9D8B030D-6E8A-4147-A177-3AD203B41FA5}">
                          <a16:colId xmlns:a16="http://schemas.microsoft.com/office/drawing/2014/main" val="2390104614"/>
                        </a:ext>
                      </a:extLst>
                    </a:gridCol>
                    <a:gridCol w="451179">
                      <a:extLst>
                        <a:ext uri="{9D8B030D-6E8A-4147-A177-3AD203B41FA5}">
                          <a16:colId xmlns:a16="http://schemas.microsoft.com/office/drawing/2014/main" val="1182130856"/>
                        </a:ext>
                      </a:extLst>
                    </a:gridCol>
                    <a:gridCol w="451179">
                      <a:extLst>
                        <a:ext uri="{9D8B030D-6E8A-4147-A177-3AD203B41FA5}">
                          <a16:colId xmlns:a16="http://schemas.microsoft.com/office/drawing/2014/main" val="3666457308"/>
                        </a:ext>
                      </a:extLst>
                    </a:gridCol>
                    <a:gridCol w="451179">
                      <a:extLst>
                        <a:ext uri="{9D8B030D-6E8A-4147-A177-3AD203B41FA5}">
                          <a16:colId xmlns:a16="http://schemas.microsoft.com/office/drawing/2014/main" val="63938439"/>
                        </a:ext>
                      </a:extLst>
                    </a:gridCol>
                    <a:gridCol w="451179">
                      <a:extLst>
                        <a:ext uri="{9D8B030D-6E8A-4147-A177-3AD203B41FA5}">
                          <a16:colId xmlns:a16="http://schemas.microsoft.com/office/drawing/2014/main" val="3681467754"/>
                        </a:ext>
                      </a:extLst>
                    </a:gridCol>
                    <a:gridCol w="451179">
                      <a:extLst>
                        <a:ext uri="{9D8B030D-6E8A-4147-A177-3AD203B41FA5}">
                          <a16:colId xmlns:a16="http://schemas.microsoft.com/office/drawing/2014/main" val="3211458457"/>
                        </a:ext>
                      </a:extLst>
                    </a:gridCol>
                    <a:gridCol w="451179">
                      <a:extLst>
                        <a:ext uri="{9D8B030D-6E8A-4147-A177-3AD203B41FA5}">
                          <a16:colId xmlns:a16="http://schemas.microsoft.com/office/drawing/2014/main" val="2431317736"/>
                        </a:ext>
                      </a:extLst>
                    </a:gridCol>
                    <a:gridCol w="451179">
                      <a:extLst>
                        <a:ext uri="{9D8B030D-6E8A-4147-A177-3AD203B41FA5}">
                          <a16:colId xmlns:a16="http://schemas.microsoft.com/office/drawing/2014/main" val="185202485"/>
                        </a:ext>
                      </a:extLst>
                    </a:gridCol>
                    <a:gridCol w="451179">
                      <a:extLst>
                        <a:ext uri="{9D8B030D-6E8A-4147-A177-3AD203B41FA5}">
                          <a16:colId xmlns:a16="http://schemas.microsoft.com/office/drawing/2014/main" val="881670652"/>
                        </a:ext>
                      </a:extLst>
                    </a:gridCol>
                    <a:gridCol w="451179">
                      <a:extLst>
                        <a:ext uri="{9D8B030D-6E8A-4147-A177-3AD203B41FA5}">
                          <a16:colId xmlns:a16="http://schemas.microsoft.com/office/drawing/2014/main" val="3823630947"/>
                        </a:ext>
                      </a:extLst>
                    </a:gridCol>
                  </a:tblGrid>
                  <a:tr h="313295">
                    <a:tc>
                      <a:txBody>
                        <a:bodyPr/>
                        <a:lstStyle/>
                        <a:p>
                          <a:pPr algn="ctr"/>
                          <a:endParaRPr lang="en-US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A</a:t>
                          </a:r>
                        </a:p>
                      </a:txBody>
                      <a:tcPr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B</a:t>
                          </a:r>
                        </a:p>
                      </a:txBody>
                      <a:tcPr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C</a:t>
                          </a:r>
                        </a:p>
                      </a:txBody>
                      <a:tcPr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D</a:t>
                          </a:r>
                        </a:p>
                      </a:txBody>
                      <a:tcPr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E</a:t>
                          </a:r>
                        </a:p>
                      </a:txBody>
                      <a:tcPr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F</a:t>
                          </a:r>
                        </a:p>
                      </a:txBody>
                      <a:tcPr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G</a:t>
                          </a:r>
                        </a:p>
                      </a:txBody>
                      <a:tcPr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H</a:t>
                          </a:r>
                        </a:p>
                      </a:txBody>
                      <a:tcPr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I</a:t>
                          </a:r>
                        </a:p>
                      </a:txBody>
                      <a:tcPr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184907696"/>
                      </a:ext>
                    </a:extLst>
                  </a:tr>
                  <a:tr h="313295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A</a:t>
                          </a:r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0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2</a:t>
                          </a:r>
                        </a:p>
                      </a:txBody>
                      <a:tcPr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3</a:t>
                          </a:r>
                        </a:p>
                      </a:txBody>
                      <a:tcPr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da-DK" sz="1800" b="0" i="1" u="none" strike="noStrike" kern="1200" cap="none" spc="0" normalizeH="0" baseline="0" noProof="0" dirty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Consolas" panose="020B0609020204030204" pitchFamily="49" charset="0"/>
                                  </a:rPr>
                                  <m:t>∞</m:t>
                                </m:r>
                              </m:oMath>
                            </m:oMathPara>
                          </a14:m>
                          <a:endParaRPr lang="en-US" sz="18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da-DK" sz="1800" b="0" i="1" u="none" strike="noStrike" kern="1200" cap="none" spc="0" normalizeH="0" baseline="0" noProof="0" dirty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Consolas" panose="020B0609020204030204" pitchFamily="49" charset="0"/>
                                  </a:rPr>
                                  <m:t>∞</m:t>
                                </m:r>
                              </m:oMath>
                            </m:oMathPara>
                          </a14:m>
                          <a:endParaRPr lang="en-US" sz="18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da-DK" sz="1800" b="0" i="1" u="none" strike="noStrike" kern="1200" cap="none" spc="0" normalizeH="0" baseline="0" noProof="0" dirty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Consolas" panose="020B0609020204030204" pitchFamily="49" charset="0"/>
                                  </a:rPr>
                                  <m:t>∞</m:t>
                                </m:r>
                              </m:oMath>
                            </m:oMathPara>
                          </a14:m>
                          <a:endParaRPr lang="en-US" sz="18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da-DK" sz="1800" b="0" i="1" u="none" strike="noStrike" kern="1200" cap="none" spc="0" normalizeH="0" baseline="0" noProof="0" dirty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Consolas" panose="020B0609020204030204" pitchFamily="49" charset="0"/>
                                  </a:rPr>
                                  <m:t>∞</m:t>
                                </m:r>
                              </m:oMath>
                            </m:oMathPara>
                          </a14:m>
                          <a:endParaRPr lang="en-US" sz="18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da-DK" sz="1800" b="0" i="1" u="none" strike="noStrike" kern="1200" cap="none" spc="0" normalizeH="0" baseline="0" noProof="0" dirty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Consolas" panose="020B0609020204030204" pitchFamily="49" charset="0"/>
                                  </a:rPr>
                                  <m:t>∞</m:t>
                                </m:r>
                              </m:oMath>
                            </m:oMathPara>
                          </a14:m>
                          <a:endParaRPr lang="en-US" sz="18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da-DK" sz="1800" b="0" i="1" u="none" strike="noStrike" kern="1200" cap="none" spc="0" normalizeH="0" baseline="0" noProof="0" dirty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Consolas" panose="020B0609020204030204" pitchFamily="49" charset="0"/>
                                  </a:rPr>
                                  <m:t>∞</m:t>
                                </m:r>
                              </m:oMath>
                            </m:oMathPara>
                          </a14:m>
                          <a:endParaRPr lang="en-US" sz="18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534235636"/>
                      </a:ext>
                    </a:extLst>
                  </a:tr>
                  <a:tr h="313295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B</a:t>
                          </a:r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da-DK" sz="1800" b="0" i="1" u="none" strike="noStrike" kern="1200" cap="none" spc="0" normalizeH="0" baseline="0" noProof="0" dirty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Consolas" panose="020B0609020204030204" pitchFamily="49" charset="0"/>
                                  </a:rPr>
                                  <m:t>∞</m:t>
                                </m:r>
                              </m:oMath>
                            </m:oMathPara>
                          </a14:m>
                          <a:endParaRPr lang="en-US" sz="18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0</a:t>
                          </a:r>
                        </a:p>
                      </a:txBody>
                      <a:tcPr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da-DK" sz="1800" b="0" i="1" u="none" strike="noStrike" kern="1200" cap="none" spc="0" normalizeH="0" baseline="0" noProof="0" dirty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Consolas" panose="020B0609020204030204" pitchFamily="49" charset="0"/>
                                  </a:rPr>
                                  <m:t>∞</m:t>
                                </m:r>
                              </m:oMath>
                            </m:oMathPara>
                          </a14:m>
                          <a:endParaRPr kumimoji="0" lang="en-US" sz="1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da-DK" sz="1800" b="0" i="1" u="none" strike="noStrike" kern="1200" cap="none" spc="0" normalizeH="0" baseline="0" noProof="0" dirty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Consolas" panose="020B0609020204030204" pitchFamily="49" charset="0"/>
                                  </a:rPr>
                                  <m:t>∞</m:t>
                                </m:r>
                              </m:oMath>
                            </m:oMathPara>
                          </a14:m>
                          <a:endParaRPr kumimoji="0" lang="en-US" sz="1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da-DK" sz="1800" b="0" i="1" u="none" strike="noStrike" kern="1200" cap="none" spc="0" normalizeH="0" baseline="0" noProof="0" dirty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Consolas" panose="020B0609020204030204" pitchFamily="49" charset="0"/>
                                  </a:rPr>
                                  <m:t>∞</m:t>
                                </m:r>
                              </m:oMath>
                            </m:oMathPara>
                          </a14:m>
                          <a:endParaRPr kumimoji="0" lang="en-US" sz="1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</a:t>
                          </a:r>
                        </a:p>
                      </a:txBody>
                      <a:tcPr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da-DK" sz="1800" b="0" i="1" u="none" strike="noStrike" kern="1200" cap="none" spc="0" normalizeH="0" baseline="0" noProof="0" dirty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Consolas" panose="020B0609020204030204" pitchFamily="49" charset="0"/>
                                  </a:rPr>
                                  <m:t>∞</m:t>
                                </m:r>
                              </m:oMath>
                            </m:oMathPara>
                          </a14:m>
                          <a:endParaRPr kumimoji="0" lang="en-US" sz="1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da-DK" sz="1800" b="0" i="1" u="none" strike="noStrike" kern="1200" cap="none" spc="0" normalizeH="0" baseline="0" noProof="0" dirty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Consolas" panose="020B0609020204030204" pitchFamily="49" charset="0"/>
                                  </a:rPr>
                                  <m:t>∞</m:t>
                                </m:r>
                              </m:oMath>
                            </m:oMathPara>
                          </a14:m>
                          <a:endParaRPr kumimoji="0" lang="en-US" sz="1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da-DK" sz="1800" b="0" i="1" u="none" strike="noStrike" kern="1200" cap="none" spc="0" normalizeH="0" baseline="0" noProof="0" dirty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Consolas" panose="020B0609020204030204" pitchFamily="49" charset="0"/>
                                  </a:rPr>
                                  <m:t>∞</m:t>
                                </m:r>
                              </m:oMath>
                            </m:oMathPara>
                          </a14:m>
                          <a:endParaRPr kumimoji="0" lang="en-US" sz="1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284291012"/>
                      </a:ext>
                    </a:extLst>
                  </a:tr>
                  <a:tr h="313295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C</a:t>
                          </a:r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da-DK" sz="1800" b="0" i="1" u="none" strike="noStrike" kern="1200" cap="none" spc="0" normalizeH="0" baseline="0" noProof="0" dirty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Consolas" panose="020B0609020204030204" pitchFamily="49" charset="0"/>
                                  </a:rPr>
                                  <m:t>∞</m:t>
                                </m:r>
                              </m:oMath>
                            </m:oMathPara>
                          </a14:m>
                          <a:endParaRPr kumimoji="0" lang="en-US" sz="1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da-DK" sz="1800" b="0" i="1" u="none" strike="noStrike" kern="1200" cap="none" spc="0" normalizeH="0" baseline="0" noProof="0" dirty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Consolas" panose="020B0609020204030204" pitchFamily="49" charset="0"/>
                                  </a:rPr>
                                  <m:t>∞</m:t>
                                </m:r>
                              </m:oMath>
                            </m:oMathPara>
                          </a14:m>
                          <a:endParaRPr kumimoji="0" lang="en-US" sz="1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0</a:t>
                          </a:r>
                        </a:p>
                      </a:txBody>
                      <a:tcPr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</a:t>
                          </a:r>
                        </a:p>
                      </a:txBody>
                      <a:tcPr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2</a:t>
                          </a:r>
                        </a:p>
                      </a:txBody>
                      <a:tcPr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da-DK" sz="1800" b="0" i="1" u="none" strike="noStrike" kern="1200" cap="none" spc="0" normalizeH="0" baseline="0" noProof="0" dirty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Consolas" panose="020B0609020204030204" pitchFamily="49" charset="0"/>
                                  </a:rPr>
                                  <m:t>∞</m:t>
                                </m:r>
                              </m:oMath>
                            </m:oMathPara>
                          </a14:m>
                          <a:endParaRPr kumimoji="0" lang="en-US" sz="1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da-DK" sz="1800" b="0" i="1" u="none" strike="noStrike" kern="1200" cap="none" spc="0" normalizeH="0" baseline="0" noProof="0" dirty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Consolas" panose="020B0609020204030204" pitchFamily="49" charset="0"/>
                                  </a:rPr>
                                  <m:t>∞</m:t>
                                </m:r>
                              </m:oMath>
                            </m:oMathPara>
                          </a14:m>
                          <a:endParaRPr kumimoji="0" lang="en-US" sz="1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da-DK" sz="1800" b="0" i="1" u="none" strike="noStrike" kern="1200" cap="none" spc="0" normalizeH="0" baseline="0" noProof="0" dirty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Consolas" panose="020B0609020204030204" pitchFamily="49" charset="0"/>
                                  </a:rPr>
                                  <m:t>∞</m:t>
                                </m:r>
                              </m:oMath>
                            </m:oMathPara>
                          </a14:m>
                          <a:endParaRPr kumimoji="0" lang="en-US" sz="1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da-DK" sz="1800" b="0" i="1" u="none" strike="noStrike" kern="1200" cap="none" spc="0" normalizeH="0" baseline="0" noProof="0" dirty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Consolas" panose="020B0609020204030204" pitchFamily="49" charset="0"/>
                                  </a:rPr>
                                  <m:t>∞</m:t>
                                </m:r>
                              </m:oMath>
                            </m:oMathPara>
                          </a14:m>
                          <a:endParaRPr kumimoji="0" lang="en-US" sz="1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85092653"/>
                      </a:ext>
                    </a:extLst>
                  </a:tr>
                  <a:tr h="313295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D</a:t>
                          </a:r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da-DK" sz="1800" b="0" i="1" u="none" strike="noStrike" kern="1200" cap="none" spc="0" normalizeH="0" baseline="0" noProof="0" dirty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Consolas" panose="020B0609020204030204" pitchFamily="49" charset="0"/>
                                  </a:rPr>
                                  <m:t>∞</m:t>
                                </m:r>
                              </m:oMath>
                            </m:oMathPara>
                          </a14:m>
                          <a:endParaRPr kumimoji="0" lang="en-US" sz="1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da-DK" sz="1800" b="0" i="1" u="none" strike="noStrike" kern="1200" cap="none" spc="0" normalizeH="0" baseline="0" noProof="0" dirty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Consolas" panose="020B0609020204030204" pitchFamily="49" charset="0"/>
                                  </a:rPr>
                                  <m:t>∞</m:t>
                                </m:r>
                              </m:oMath>
                            </m:oMathPara>
                          </a14:m>
                          <a:endParaRPr kumimoji="0" lang="en-US" sz="1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da-DK" sz="1800" b="0" i="1" u="none" strike="noStrike" kern="1200" cap="none" spc="0" normalizeH="0" baseline="0" noProof="0" dirty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Consolas" panose="020B0609020204030204" pitchFamily="49" charset="0"/>
                                  </a:rPr>
                                  <m:t>∞</m:t>
                                </m:r>
                              </m:oMath>
                            </m:oMathPara>
                          </a14:m>
                          <a:endParaRPr kumimoji="0" lang="en-US" sz="1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0</a:t>
                          </a:r>
                        </a:p>
                      </a:txBody>
                      <a:tcPr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da-DK" sz="1800" b="0" i="1" u="none" strike="noStrike" kern="1200" cap="none" spc="0" normalizeH="0" baseline="0" noProof="0" dirty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Consolas" panose="020B0609020204030204" pitchFamily="49" charset="0"/>
                                  </a:rPr>
                                  <m:t>∞</m:t>
                                </m:r>
                              </m:oMath>
                            </m:oMathPara>
                          </a14:m>
                          <a:endParaRPr kumimoji="0" lang="en-US" sz="1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da-DK" sz="1800" b="0" i="1" u="none" strike="noStrike" kern="1200" cap="none" spc="0" normalizeH="0" baseline="0" noProof="0" dirty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Consolas" panose="020B0609020204030204" pitchFamily="49" charset="0"/>
                                  </a:rPr>
                                  <m:t>∞</m:t>
                                </m:r>
                              </m:oMath>
                            </m:oMathPara>
                          </a14:m>
                          <a:endParaRPr kumimoji="0" lang="en-US" sz="1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2</a:t>
                          </a:r>
                        </a:p>
                      </a:txBody>
                      <a:tcPr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da-DK" sz="1800" b="0" i="1" u="none" strike="noStrike" kern="1200" cap="none" spc="0" normalizeH="0" baseline="0" noProof="0" dirty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Consolas" panose="020B0609020204030204" pitchFamily="49" charset="0"/>
                                  </a:rPr>
                                  <m:t>∞</m:t>
                                </m:r>
                              </m:oMath>
                            </m:oMathPara>
                          </a14:m>
                          <a:endParaRPr kumimoji="0" lang="en-US" sz="1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da-DK" sz="1800" b="0" i="1" u="none" strike="noStrike" kern="1200" cap="none" spc="0" normalizeH="0" baseline="0" noProof="0" dirty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Consolas" panose="020B0609020204030204" pitchFamily="49" charset="0"/>
                                  </a:rPr>
                                  <m:t>∞</m:t>
                                </m:r>
                              </m:oMath>
                            </m:oMathPara>
                          </a14:m>
                          <a:endParaRPr kumimoji="0" lang="en-US" sz="1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973545156"/>
                      </a:ext>
                    </a:extLst>
                  </a:tr>
                  <a:tr h="313295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E</a:t>
                          </a:r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da-DK" sz="1800" b="0" i="1" u="none" strike="noStrike" kern="1200" cap="none" spc="0" normalizeH="0" baseline="0" noProof="0" dirty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Consolas" panose="020B0609020204030204" pitchFamily="49" charset="0"/>
                                  </a:rPr>
                                  <m:t>∞</m:t>
                                </m:r>
                              </m:oMath>
                            </m:oMathPara>
                          </a14:m>
                          <a:endParaRPr kumimoji="0" lang="en-US" sz="1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da-DK" sz="1800" b="0" i="1" u="none" strike="noStrike" kern="1200" cap="none" spc="0" normalizeH="0" baseline="0" noProof="0" dirty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Consolas" panose="020B0609020204030204" pitchFamily="49" charset="0"/>
                                  </a:rPr>
                                  <m:t>∞</m:t>
                                </m:r>
                              </m:oMath>
                            </m:oMathPara>
                          </a14:m>
                          <a:endParaRPr kumimoji="0" lang="en-US" sz="1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da-DK" sz="1800" b="0" i="1" u="none" strike="noStrike" kern="1200" cap="none" spc="0" normalizeH="0" baseline="0" noProof="0" dirty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Consolas" panose="020B0609020204030204" pitchFamily="49" charset="0"/>
                                  </a:rPr>
                                  <m:t>∞</m:t>
                                </m:r>
                              </m:oMath>
                            </m:oMathPara>
                          </a14:m>
                          <a:endParaRPr kumimoji="0" lang="en-US" sz="1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da-DK" sz="1800" b="0" i="1" u="none" strike="noStrike" kern="1200" cap="none" spc="0" normalizeH="0" baseline="0" noProof="0" dirty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Consolas" panose="020B0609020204030204" pitchFamily="49" charset="0"/>
                                  </a:rPr>
                                  <m:t>∞</m:t>
                                </m:r>
                              </m:oMath>
                            </m:oMathPara>
                          </a14:m>
                          <a:endParaRPr kumimoji="0" lang="en-US" sz="1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0</a:t>
                          </a:r>
                        </a:p>
                      </a:txBody>
                      <a:tcPr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da-DK" sz="1800" b="0" i="1" u="none" strike="noStrike" kern="1200" cap="none" spc="0" normalizeH="0" baseline="0" noProof="0" dirty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Consolas" panose="020B0609020204030204" pitchFamily="49" charset="0"/>
                                  </a:rPr>
                                  <m:t>∞</m:t>
                                </m:r>
                              </m:oMath>
                            </m:oMathPara>
                          </a14:m>
                          <a:endParaRPr kumimoji="0" lang="en-US" sz="1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da-DK" sz="1800" b="0" i="1" u="none" strike="noStrike" kern="1200" cap="none" spc="0" normalizeH="0" baseline="0" noProof="0" dirty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Consolas" panose="020B0609020204030204" pitchFamily="49" charset="0"/>
                                  </a:rPr>
                                  <m:t>∞</m:t>
                                </m:r>
                              </m:oMath>
                            </m:oMathPara>
                          </a14:m>
                          <a:endParaRPr kumimoji="0" lang="en-US" sz="1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da-DK" sz="1800" b="0" i="1" u="none" strike="noStrike" kern="1200" cap="none" spc="0" normalizeH="0" baseline="0" noProof="0" dirty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Consolas" panose="020B0609020204030204" pitchFamily="49" charset="0"/>
                                  </a:rPr>
                                  <m:t>∞</m:t>
                                </m:r>
                              </m:oMath>
                            </m:oMathPara>
                          </a14:m>
                          <a:endParaRPr kumimoji="0" lang="en-US" sz="1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da-DK" sz="1800" b="0" i="1" u="none" strike="noStrike" kern="1200" cap="none" spc="0" normalizeH="0" baseline="0" noProof="0" dirty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Consolas" panose="020B0609020204030204" pitchFamily="49" charset="0"/>
                                  </a:rPr>
                                  <m:t>∞</m:t>
                                </m:r>
                              </m:oMath>
                            </m:oMathPara>
                          </a14:m>
                          <a:endParaRPr kumimoji="0" lang="en-US" sz="1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71488298"/>
                      </a:ext>
                    </a:extLst>
                  </a:tr>
                  <a:tr h="313295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F</a:t>
                          </a:r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da-DK" sz="1800" b="0" i="1" u="none" strike="noStrike" kern="1200" cap="none" spc="0" normalizeH="0" baseline="0" noProof="0" dirty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Consolas" panose="020B0609020204030204" pitchFamily="49" charset="0"/>
                                  </a:rPr>
                                  <m:t>∞</m:t>
                                </m:r>
                              </m:oMath>
                            </m:oMathPara>
                          </a14:m>
                          <a:endParaRPr kumimoji="0" lang="en-US" sz="1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da-DK" sz="1800" b="0" i="1" u="none" strike="noStrike" kern="1200" cap="none" spc="0" normalizeH="0" baseline="0" noProof="0" dirty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Consolas" panose="020B0609020204030204" pitchFamily="49" charset="0"/>
                                  </a:rPr>
                                  <m:t>∞</m:t>
                                </m:r>
                              </m:oMath>
                            </m:oMathPara>
                          </a14:m>
                          <a:endParaRPr kumimoji="0" lang="en-US" sz="1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da-DK" sz="1800" b="0" i="1" u="none" strike="noStrike" kern="1200" cap="none" spc="0" normalizeH="0" baseline="0" noProof="0" dirty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Consolas" panose="020B0609020204030204" pitchFamily="49" charset="0"/>
                                  </a:rPr>
                                  <m:t>∞</m:t>
                                </m:r>
                              </m:oMath>
                            </m:oMathPara>
                          </a14:m>
                          <a:endParaRPr kumimoji="0" lang="en-US" sz="1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da-DK" sz="1800" b="0" i="1" u="none" strike="noStrike" kern="1200" cap="none" spc="0" normalizeH="0" baseline="0" noProof="0" dirty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Consolas" panose="020B0609020204030204" pitchFamily="49" charset="0"/>
                                  </a:rPr>
                                  <m:t>∞</m:t>
                                </m:r>
                              </m:oMath>
                            </m:oMathPara>
                          </a14:m>
                          <a:endParaRPr kumimoji="0" lang="en-US" sz="1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da-DK" sz="1800" b="0" i="1" u="none" strike="noStrike" kern="1200" cap="none" spc="0" normalizeH="0" baseline="0" noProof="0" dirty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Consolas" panose="020B0609020204030204" pitchFamily="49" charset="0"/>
                                  </a:rPr>
                                  <m:t>∞</m:t>
                                </m:r>
                              </m:oMath>
                            </m:oMathPara>
                          </a14:m>
                          <a:endParaRPr lang="en-US" sz="18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0</a:t>
                          </a:r>
                        </a:p>
                      </a:txBody>
                      <a:tcPr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2</a:t>
                          </a:r>
                        </a:p>
                      </a:txBody>
                      <a:tcPr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3</a:t>
                          </a:r>
                        </a:p>
                      </a:txBody>
                      <a:tcPr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2</a:t>
                          </a:r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716078730"/>
                      </a:ext>
                    </a:extLst>
                  </a:tr>
                  <a:tr h="313295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G</a:t>
                          </a:r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da-DK" sz="1800" b="0" i="1" u="none" strike="noStrike" kern="1200" cap="none" spc="0" normalizeH="0" baseline="0" noProof="0" dirty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Consolas" panose="020B0609020204030204" pitchFamily="49" charset="0"/>
                                  </a:rPr>
                                  <m:t>∞</m:t>
                                </m:r>
                              </m:oMath>
                            </m:oMathPara>
                          </a14:m>
                          <a:endParaRPr kumimoji="0" lang="en-US" sz="1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da-DK" sz="1800" b="0" i="1" u="none" strike="noStrike" kern="1200" cap="none" spc="0" normalizeH="0" baseline="0" noProof="0" dirty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Consolas" panose="020B0609020204030204" pitchFamily="49" charset="0"/>
                                  </a:rPr>
                                  <m:t>∞</m:t>
                                </m:r>
                              </m:oMath>
                            </m:oMathPara>
                          </a14:m>
                          <a:endParaRPr kumimoji="0" lang="en-US" sz="1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da-DK" sz="1800" b="0" i="1" u="none" strike="noStrike" kern="1200" cap="none" spc="0" normalizeH="0" baseline="0" noProof="0" dirty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Consolas" panose="020B0609020204030204" pitchFamily="49" charset="0"/>
                                  </a:rPr>
                                  <m:t>∞</m:t>
                                </m:r>
                              </m:oMath>
                            </m:oMathPara>
                          </a14:m>
                          <a:endParaRPr kumimoji="0" lang="en-US" sz="1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da-DK" sz="1800" b="0" i="1" u="none" strike="noStrike" kern="1200" cap="none" spc="0" normalizeH="0" baseline="0" noProof="0" dirty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Consolas" panose="020B0609020204030204" pitchFamily="49" charset="0"/>
                                  </a:rPr>
                                  <m:t>∞</m:t>
                                </m:r>
                              </m:oMath>
                            </m:oMathPara>
                          </a14:m>
                          <a:endParaRPr kumimoji="0" lang="en-US" sz="1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</a:t>
                          </a:r>
                        </a:p>
                      </a:txBody>
                      <a:tcPr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da-DK" sz="1800" b="0" i="1" u="none" strike="noStrike" kern="1200" cap="none" spc="0" normalizeH="0" baseline="0" noProof="0" dirty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Consolas" panose="020B0609020204030204" pitchFamily="49" charset="0"/>
                                  </a:rPr>
                                  <m:t>∞</m:t>
                                </m:r>
                              </m:oMath>
                            </m:oMathPara>
                          </a14:m>
                          <a:endParaRPr lang="en-US" sz="18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0</a:t>
                          </a:r>
                        </a:p>
                      </a:txBody>
                      <a:tcPr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</a:t>
                          </a:r>
                        </a:p>
                      </a:txBody>
                      <a:tcPr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da-DK" sz="1800" b="0" i="1" u="none" strike="noStrike" kern="1200" cap="none" spc="0" normalizeH="0" baseline="0" noProof="0" dirty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Consolas" panose="020B0609020204030204" pitchFamily="49" charset="0"/>
                                  </a:rPr>
                                  <m:t>∞</m:t>
                                </m:r>
                              </m:oMath>
                            </m:oMathPara>
                          </a14:m>
                          <a:endParaRPr kumimoji="0" lang="en-US" sz="1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427870057"/>
                      </a:ext>
                    </a:extLst>
                  </a:tr>
                  <a:tr h="313295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H</a:t>
                          </a:r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da-DK" sz="1800" b="0" i="1" u="none" strike="noStrike" kern="1200" cap="none" spc="0" normalizeH="0" baseline="0" noProof="0" dirty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Consolas" panose="020B0609020204030204" pitchFamily="49" charset="0"/>
                                  </a:rPr>
                                  <m:t>∞</m:t>
                                </m:r>
                              </m:oMath>
                            </m:oMathPara>
                          </a14:m>
                          <a:endParaRPr kumimoji="0" lang="en-US" sz="1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da-DK" sz="1800" b="0" i="1" u="none" strike="noStrike" kern="1200" cap="none" spc="0" normalizeH="0" baseline="0" noProof="0" dirty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Consolas" panose="020B0609020204030204" pitchFamily="49" charset="0"/>
                                  </a:rPr>
                                  <m:t>∞</m:t>
                                </m:r>
                              </m:oMath>
                            </m:oMathPara>
                          </a14:m>
                          <a:endParaRPr kumimoji="0" lang="en-US" sz="1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da-DK" sz="1800" b="0" i="1" u="none" strike="noStrike" kern="1200" cap="none" spc="0" normalizeH="0" baseline="0" noProof="0" dirty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Consolas" panose="020B0609020204030204" pitchFamily="49" charset="0"/>
                                  </a:rPr>
                                  <m:t>∞</m:t>
                                </m:r>
                              </m:oMath>
                            </m:oMathPara>
                          </a14:m>
                          <a:endParaRPr kumimoji="0" lang="en-US" sz="1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da-DK" sz="1800" b="0" i="1" u="none" strike="noStrike" kern="1200" cap="none" spc="0" normalizeH="0" baseline="0" noProof="0" dirty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Consolas" panose="020B0609020204030204" pitchFamily="49" charset="0"/>
                                  </a:rPr>
                                  <m:t>∞</m:t>
                                </m:r>
                              </m:oMath>
                            </m:oMathPara>
                          </a14:m>
                          <a:endParaRPr kumimoji="0" lang="en-US" sz="1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da-DK" sz="1800" b="0" i="1" u="none" strike="noStrike" kern="1200" cap="none" spc="0" normalizeH="0" baseline="0" noProof="0" dirty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Consolas" panose="020B0609020204030204" pitchFamily="49" charset="0"/>
                                  </a:rPr>
                                  <m:t>∞</m:t>
                                </m:r>
                              </m:oMath>
                            </m:oMathPara>
                          </a14:m>
                          <a:endParaRPr kumimoji="0" lang="en-US" sz="1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da-DK" sz="1800" b="0" i="1" u="none" strike="noStrike" kern="1200" cap="none" spc="0" normalizeH="0" baseline="0" noProof="0" dirty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Consolas" panose="020B0609020204030204" pitchFamily="49" charset="0"/>
                                  </a:rPr>
                                  <m:t>∞</m:t>
                                </m:r>
                              </m:oMath>
                            </m:oMathPara>
                          </a14:m>
                          <a:endParaRPr kumimoji="0" lang="en-US" sz="1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da-DK" sz="1800" b="0" i="1" u="none" strike="noStrike" kern="1200" cap="none" spc="0" normalizeH="0" baseline="0" noProof="0" dirty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Consolas" panose="020B0609020204030204" pitchFamily="49" charset="0"/>
                                  </a:rPr>
                                  <m:t>∞</m:t>
                                </m:r>
                              </m:oMath>
                            </m:oMathPara>
                          </a14:m>
                          <a:endParaRPr kumimoji="0" lang="en-US" sz="1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0</a:t>
                          </a:r>
                        </a:p>
                      </a:txBody>
                      <a:tcPr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da-DK" sz="1800" b="0" i="1" u="none" strike="noStrike" kern="1200" cap="none" spc="0" normalizeH="0" baseline="0" noProof="0" dirty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Consolas" panose="020B0609020204030204" pitchFamily="49" charset="0"/>
                                  </a:rPr>
                                  <m:t>∞</m:t>
                                </m:r>
                              </m:oMath>
                            </m:oMathPara>
                          </a14:m>
                          <a:endParaRPr kumimoji="0" lang="en-US" sz="1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191504015"/>
                      </a:ext>
                    </a:extLst>
                  </a:tr>
                  <a:tr h="313295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I</a:t>
                          </a:r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da-DK" sz="1800" b="0" i="1" u="none" strike="noStrike" kern="1200" cap="none" spc="0" normalizeH="0" baseline="0" noProof="0" dirty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Consolas" panose="020B0609020204030204" pitchFamily="49" charset="0"/>
                                  </a:rPr>
                                  <m:t>∞</m:t>
                                </m:r>
                              </m:oMath>
                            </m:oMathPara>
                          </a14:m>
                          <a:endParaRPr kumimoji="0" lang="en-US" sz="1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da-DK" sz="1800" b="0" i="1" u="none" strike="noStrike" kern="1200" cap="none" spc="0" normalizeH="0" baseline="0" noProof="0" dirty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Consolas" panose="020B0609020204030204" pitchFamily="49" charset="0"/>
                                  </a:rPr>
                                  <m:t>∞</m:t>
                                </m:r>
                              </m:oMath>
                            </m:oMathPara>
                          </a14:m>
                          <a:endParaRPr kumimoji="0" lang="en-US" sz="1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da-DK" sz="1800" b="0" i="1" u="none" strike="noStrike" kern="1200" cap="none" spc="0" normalizeH="0" baseline="0" noProof="0" dirty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Consolas" panose="020B0609020204030204" pitchFamily="49" charset="0"/>
                                  </a:rPr>
                                  <m:t>∞</m:t>
                                </m:r>
                              </m:oMath>
                            </m:oMathPara>
                          </a14:m>
                          <a:endParaRPr kumimoji="0" lang="en-US" sz="1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da-DK" sz="1800" b="0" i="1" u="none" strike="noStrike" kern="1200" cap="none" spc="0" normalizeH="0" baseline="0" noProof="0" dirty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Consolas" panose="020B0609020204030204" pitchFamily="49" charset="0"/>
                                  </a:rPr>
                                  <m:t>∞</m:t>
                                </m:r>
                              </m:oMath>
                            </m:oMathPara>
                          </a14:m>
                          <a:endParaRPr kumimoji="0" lang="en-US" sz="1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da-DK" sz="1800" b="0" i="1" u="none" strike="noStrike" kern="1200" cap="none" spc="0" normalizeH="0" baseline="0" noProof="0" dirty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Consolas" panose="020B0609020204030204" pitchFamily="49" charset="0"/>
                                  </a:rPr>
                                  <m:t>∞</m:t>
                                </m:r>
                              </m:oMath>
                            </m:oMathPara>
                          </a14:m>
                          <a:endParaRPr kumimoji="0" lang="en-US" sz="1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da-DK" sz="1800" b="0" i="1" u="none" strike="noStrike" kern="1200" cap="none" spc="0" normalizeH="0" baseline="0" noProof="0" dirty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Consolas" panose="020B0609020204030204" pitchFamily="49" charset="0"/>
                                  </a:rPr>
                                  <m:t>∞</m:t>
                                </m:r>
                              </m:oMath>
                            </m:oMathPara>
                          </a14:m>
                          <a:endParaRPr kumimoji="0" lang="en-US" sz="1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da-DK" sz="1800" b="0" i="1" u="none" strike="noStrike" kern="1200" cap="none" spc="0" normalizeH="0" baseline="0" noProof="0" dirty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Consolas" panose="020B0609020204030204" pitchFamily="49" charset="0"/>
                                  </a:rPr>
                                  <m:t>∞</m:t>
                                </m:r>
                              </m:oMath>
                            </m:oMathPara>
                          </a14:m>
                          <a:endParaRPr kumimoji="0" lang="en-US" sz="1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</a:t>
                          </a:r>
                        </a:p>
                      </a:txBody>
                      <a:tcPr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0</a:t>
                          </a:r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84818174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58" name="Table 57">
                <a:extLst>
                  <a:ext uri="{FF2B5EF4-FFF2-40B4-BE49-F238E27FC236}">
                    <a16:creationId xmlns:a16="http://schemas.microsoft.com/office/drawing/2014/main" id="{A31A0299-6944-4263-9B48-932F7A12A887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223699766"/>
                  </p:ext>
                </p:extLst>
              </p:nvPr>
            </p:nvGraphicFramePr>
            <p:xfrm>
              <a:off x="6732030" y="2663631"/>
              <a:ext cx="4511790" cy="365760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451179">
                      <a:extLst>
                        <a:ext uri="{9D8B030D-6E8A-4147-A177-3AD203B41FA5}">
                          <a16:colId xmlns:a16="http://schemas.microsoft.com/office/drawing/2014/main" val="2390104614"/>
                        </a:ext>
                      </a:extLst>
                    </a:gridCol>
                    <a:gridCol w="451179">
                      <a:extLst>
                        <a:ext uri="{9D8B030D-6E8A-4147-A177-3AD203B41FA5}">
                          <a16:colId xmlns:a16="http://schemas.microsoft.com/office/drawing/2014/main" val="1182130856"/>
                        </a:ext>
                      </a:extLst>
                    </a:gridCol>
                    <a:gridCol w="451179">
                      <a:extLst>
                        <a:ext uri="{9D8B030D-6E8A-4147-A177-3AD203B41FA5}">
                          <a16:colId xmlns:a16="http://schemas.microsoft.com/office/drawing/2014/main" val="3666457308"/>
                        </a:ext>
                      </a:extLst>
                    </a:gridCol>
                    <a:gridCol w="451179">
                      <a:extLst>
                        <a:ext uri="{9D8B030D-6E8A-4147-A177-3AD203B41FA5}">
                          <a16:colId xmlns:a16="http://schemas.microsoft.com/office/drawing/2014/main" val="63938439"/>
                        </a:ext>
                      </a:extLst>
                    </a:gridCol>
                    <a:gridCol w="451179">
                      <a:extLst>
                        <a:ext uri="{9D8B030D-6E8A-4147-A177-3AD203B41FA5}">
                          <a16:colId xmlns:a16="http://schemas.microsoft.com/office/drawing/2014/main" val="3681467754"/>
                        </a:ext>
                      </a:extLst>
                    </a:gridCol>
                    <a:gridCol w="451179">
                      <a:extLst>
                        <a:ext uri="{9D8B030D-6E8A-4147-A177-3AD203B41FA5}">
                          <a16:colId xmlns:a16="http://schemas.microsoft.com/office/drawing/2014/main" val="3211458457"/>
                        </a:ext>
                      </a:extLst>
                    </a:gridCol>
                    <a:gridCol w="451179">
                      <a:extLst>
                        <a:ext uri="{9D8B030D-6E8A-4147-A177-3AD203B41FA5}">
                          <a16:colId xmlns:a16="http://schemas.microsoft.com/office/drawing/2014/main" val="2431317736"/>
                        </a:ext>
                      </a:extLst>
                    </a:gridCol>
                    <a:gridCol w="451179">
                      <a:extLst>
                        <a:ext uri="{9D8B030D-6E8A-4147-A177-3AD203B41FA5}">
                          <a16:colId xmlns:a16="http://schemas.microsoft.com/office/drawing/2014/main" val="185202485"/>
                        </a:ext>
                      </a:extLst>
                    </a:gridCol>
                    <a:gridCol w="451179">
                      <a:extLst>
                        <a:ext uri="{9D8B030D-6E8A-4147-A177-3AD203B41FA5}">
                          <a16:colId xmlns:a16="http://schemas.microsoft.com/office/drawing/2014/main" val="881670652"/>
                        </a:ext>
                      </a:extLst>
                    </a:gridCol>
                    <a:gridCol w="451179">
                      <a:extLst>
                        <a:ext uri="{9D8B030D-6E8A-4147-A177-3AD203B41FA5}">
                          <a16:colId xmlns:a16="http://schemas.microsoft.com/office/drawing/2014/main" val="3823630947"/>
                        </a:ext>
                      </a:extLst>
                    </a:gridCol>
                  </a:tblGrid>
                  <a:tr h="365760">
                    <a:tc>
                      <a:txBody>
                        <a:bodyPr/>
                        <a:lstStyle/>
                        <a:p>
                          <a:pPr algn="ctr"/>
                          <a:endParaRPr lang="en-US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A</a:t>
                          </a:r>
                        </a:p>
                      </a:txBody>
                      <a:tcPr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B</a:t>
                          </a:r>
                        </a:p>
                      </a:txBody>
                      <a:tcPr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C</a:t>
                          </a:r>
                        </a:p>
                      </a:txBody>
                      <a:tcPr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D</a:t>
                          </a:r>
                        </a:p>
                      </a:txBody>
                      <a:tcPr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E</a:t>
                          </a:r>
                        </a:p>
                      </a:txBody>
                      <a:tcPr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F</a:t>
                          </a:r>
                        </a:p>
                      </a:txBody>
                      <a:tcPr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G</a:t>
                          </a:r>
                        </a:p>
                      </a:txBody>
                      <a:tcPr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H</a:t>
                          </a:r>
                        </a:p>
                      </a:txBody>
                      <a:tcPr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I</a:t>
                          </a:r>
                        </a:p>
                      </a:txBody>
                      <a:tcPr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184907696"/>
                      </a:ext>
                    </a:extLst>
                  </a:tr>
                  <a:tr h="36576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A</a:t>
                          </a:r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0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2</a:t>
                          </a:r>
                        </a:p>
                      </a:txBody>
                      <a:tcPr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3</a:t>
                          </a:r>
                        </a:p>
                      </a:txBody>
                      <a:tcPr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396000" t="-108333" r="-496000" b="-828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502703" t="-108333" r="-402703" b="-828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602703" t="-108333" r="-302703" b="-828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702703" t="-108333" r="-202703" b="-828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802703" t="-108333" r="-102703" b="-828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blipFill>
                          <a:blip r:embed="rId2"/>
                          <a:stretch>
                            <a:fillRect l="-902703" t="-108333" r="-2703" b="-82833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534235636"/>
                      </a:ext>
                    </a:extLst>
                  </a:tr>
                  <a:tr h="36576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B</a:t>
                          </a:r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blipFill>
                          <a:blip r:embed="rId2"/>
                          <a:stretch>
                            <a:fillRect l="-101351" t="-208333" r="-804054" b="-728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0</a:t>
                          </a:r>
                        </a:p>
                      </a:txBody>
                      <a:tcPr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301351" t="-208333" r="-604054" b="-728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396000" t="-208333" r="-496000" b="-728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502703" t="-208333" r="-402703" b="-728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</a:t>
                          </a:r>
                        </a:p>
                      </a:txBody>
                      <a:tcPr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702703" t="-208333" r="-202703" b="-728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802703" t="-208333" r="-102703" b="-728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blipFill>
                          <a:blip r:embed="rId2"/>
                          <a:stretch>
                            <a:fillRect l="-902703" t="-208333" r="-2703" b="-72833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284291012"/>
                      </a:ext>
                    </a:extLst>
                  </a:tr>
                  <a:tr h="36576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C</a:t>
                          </a:r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blipFill>
                          <a:blip r:embed="rId2"/>
                          <a:stretch>
                            <a:fillRect l="-101351" t="-308333" r="-804054" b="-628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201351" t="-308333" r="-704054" b="-628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0</a:t>
                          </a:r>
                        </a:p>
                      </a:txBody>
                      <a:tcPr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</a:t>
                          </a:r>
                        </a:p>
                      </a:txBody>
                      <a:tcPr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2</a:t>
                          </a:r>
                        </a:p>
                      </a:txBody>
                      <a:tcPr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602703" t="-308333" r="-302703" b="-628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702703" t="-308333" r="-202703" b="-628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802703" t="-308333" r="-102703" b="-628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blipFill>
                          <a:blip r:embed="rId2"/>
                          <a:stretch>
                            <a:fillRect l="-902703" t="-308333" r="-2703" b="-62833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85092653"/>
                      </a:ext>
                    </a:extLst>
                  </a:tr>
                  <a:tr h="36576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D</a:t>
                          </a:r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blipFill>
                          <a:blip r:embed="rId2"/>
                          <a:stretch>
                            <a:fillRect l="-101351" t="-401639" r="-804054" b="-5180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201351" t="-401639" r="-704054" b="-5180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301351" t="-401639" r="-604054" b="-5180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0</a:t>
                          </a:r>
                        </a:p>
                      </a:txBody>
                      <a:tcPr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502703" t="-401639" r="-402703" b="-5180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602703" t="-401639" r="-302703" b="-5180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2</a:t>
                          </a:r>
                        </a:p>
                      </a:txBody>
                      <a:tcPr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802703" t="-401639" r="-102703" b="-5180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blipFill>
                          <a:blip r:embed="rId2"/>
                          <a:stretch>
                            <a:fillRect l="-902703" t="-401639" r="-2703" b="-51803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973545156"/>
                      </a:ext>
                    </a:extLst>
                  </a:tr>
                  <a:tr h="36576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E</a:t>
                          </a:r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blipFill>
                          <a:blip r:embed="rId2"/>
                          <a:stretch>
                            <a:fillRect l="-101351" t="-510000" r="-804054" b="-426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201351" t="-510000" r="-704054" b="-426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301351" t="-510000" r="-604054" b="-426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396000" t="-510000" r="-496000" b="-426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0</a:t>
                          </a:r>
                        </a:p>
                      </a:txBody>
                      <a:tcPr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602703" t="-510000" r="-302703" b="-426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702703" t="-510000" r="-202703" b="-426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802703" t="-510000" r="-102703" b="-426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blipFill>
                          <a:blip r:embed="rId2"/>
                          <a:stretch>
                            <a:fillRect l="-902703" t="-510000" r="-2703" b="-42666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71488298"/>
                      </a:ext>
                    </a:extLst>
                  </a:tr>
                  <a:tr h="36576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F</a:t>
                          </a:r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blipFill>
                          <a:blip r:embed="rId2"/>
                          <a:stretch>
                            <a:fillRect l="-101351" t="-610000" r="-804054" b="-326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201351" t="-610000" r="-704054" b="-326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301351" t="-610000" r="-604054" b="-326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396000" t="-610000" r="-496000" b="-326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502703" t="-610000" r="-402703" b="-326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0</a:t>
                          </a:r>
                        </a:p>
                      </a:txBody>
                      <a:tcPr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2</a:t>
                          </a:r>
                        </a:p>
                      </a:txBody>
                      <a:tcPr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3</a:t>
                          </a:r>
                        </a:p>
                      </a:txBody>
                      <a:tcPr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2</a:t>
                          </a:r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716078730"/>
                      </a:ext>
                    </a:extLst>
                  </a:tr>
                  <a:tr h="36576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G</a:t>
                          </a:r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blipFill>
                          <a:blip r:embed="rId2"/>
                          <a:stretch>
                            <a:fillRect l="-101351" t="-710000" r="-804054" b="-226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201351" t="-710000" r="-704054" b="-226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301351" t="-710000" r="-604054" b="-226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396000" t="-710000" r="-496000" b="-226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</a:t>
                          </a:r>
                        </a:p>
                      </a:txBody>
                      <a:tcPr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602703" t="-710000" r="-302703" b="-226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0</a:t>
                          </a:r>
                        </a:p>
                      </a:txBody>
                      <a:tcPr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</a:t>
                          </a:r>
                        </a:p>
                      </a:txBody>
                      <a:tcPr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blipFill>
                          <a:blip r:embed="rId2"/>
                          <a:stretch>
                            <a:fillRect l="-902703" t="-710000" r="-2703" b="-22666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427870057"/>
                      </a:ext>
                    </a:extLst>
                  </a:tr>
                  <a:tr h="36576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H</a:t>
                          </a:r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blipFill>
                          <a:blip r:embed="rId2"/>
                          <a:stretch>
                            <a:fillRect l="-101351" t="-810000" r="-804054" b="-126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201351" t="-810000" r="-704054" b="-126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301351" t="-810000" r="-604054" b="-126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396000" t="-810000" r="-496000" b="-126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502703" t="-810000" r="-402703" b="-126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602703" t="-810000" r="-302703" b="-126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702703" t="-810000" r="-202703" b="-126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0</a:t>
                          </a:r>
                        </a:p>
                      </a:txBody>
                      <a:tcPr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blipFill>
                          <a:blip r:embed="rId2"/>
                          <a:stretch>
                            <a:fillRect l="-902703" t="-810000" r="-2703" b="-12666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191504015"/>
                      </a:ext>
                    </a:extLst>
                  </a:tr>
                  <a:tr h="36576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I</a:t>
                          </a:r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101351" t="-910000" r="-804054" b="-26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201351" t="-910000" r="-704054" b="-26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301351" t="-910000" r="-604054" b="-26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396000" t="-910000" r="-496000" b="-26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502703" t="-910000" r="-402703" b="-26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602703" t="-910000" r="-302703" b="-26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702703" t="-910000" r="-202703" b="-26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</a:t>
                          </a:r>
                        </a:p>
                      </a:txBody>
                      <a:tcPr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0</a:t>
                          </a:r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84818174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9" name="TextBox 58">
                <a:extLst>
                  <a:ext uri="{FF2B5EF4-FFF2-40B4-BE49-F238E27FC236}">
                    <a16:creationId xmlns:a16="http://schemas.microsoft.com/office/drawing/2014/main" id="{E6A38EC8-93A9-40B5-ACB8-1AC07D187D22}"/>
                  </a:ext>
                </a:extLst>
              </p:cNvPr>
              <p:cNvSpPr txBox="1"/>
              <p:nvPr/>
            </p:nvSpPr>
            <p:spPr>
              <a:xfrm>
                <a:off x="5666255" y="4401967"/>
                <a:ext cx="998821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40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𝐴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1</m:t>
                          </m:r>
                        </m:sup>
                      </m:sSup>
                      <m:r>
                        <a:rPr lang="en-US" sz="24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</m:oMath>
                  </m:oMathPara>
                </a14:m>
                <a:endPara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9" name="TextBox 58">
                <a:extLst>
                  <a:ext uri="{FF2B5EF4-FFF2-40B4-BE49-F238E27FC236}">
                    <a16:creationId xmlns:a16="http://schemas.microsoft.com/office/drawing/2014/main" id="{E6A38EC8-93A9-40B5-ACB8-1AC07D187D2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66255" y="4401967"/>
                <a:ext cx="998821" cy="46166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4402119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663084" y="2218029"/>
            <a:ext cx="6096000" cy="2031325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CMSY10"/>
              </a:rPr>
              <a:t> </a:t>
            </a:r>
            <a:r>
              <a:rPr lang="en-US" dirty="0">
                <a:latin typeface="AvantGarde-Book"/>
              </a:rPr>
              <a:t>Definitions and Representation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CMSY10"/>
              </a:rPr>
              <a:t> </a:t>
            </a:r>
            <a:r>
              <a:rPr lang="en-US" dirty="0">
                <a:latin typeface="AvantGarde-Book"/>
              </a:rPr>
              <a:t>Minimum Spanning Tree: Prim's Algorithm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CMSY10"/>
              </a:rPr>
              <a:t> </a:t>
            </a:r>
            <a:r>
              <a:rPr lang="en-US" dirty="0">
                <a:latin typeface="AvantGarde-Book"/>
              </a:rPr>
              <a:t>Single-Source Shortest Paths: Dijkstra's Algorithm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CMSY10"/>
              </a:rPr>
              <a:t> </a:t>
            </a:r>
            <a:r>
              <a:rPr lang="en-US" dirty="0">
                <a:latin typeface="AvantGarde-Book"/>
              </a:rPr>
              <a:t>All-Pairs Shortest Paths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CMSY10"/>
              </a:rPr>
              <a:t> </a:t>
            </a:r>
            <a:r>
              <a:rPr lang="en-US" dirty="0">
                <a:latin typeface="AvantGarde-Book"/>
              </a:rPr>
              <a:t>Transitive Closure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CMSY10"/>
              </a:rPr>
              <a:t> </a:t>
            </a:r>
            <a:r>
              <a:rPr lang="en-US" dirty="0">
                <a:latin typeface="AvantGarde-Book"/>
              </a:rPr>
              <a:t>Connected Components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CMSY10"/>
              </a:rPr>
              <a:t> </a:t>
            </a:r>
            <a:r>
              <a:rPr lang="en-US" dirty="0">
                <a:latin typeface="AvantGarde-Book"/>
              </a:rPr>
              <a:t>Algorithms for Sparse Graphs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1530693" y="625421"/>
            <a:ext cx="303461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/>
              <a:t>Topic Overview</a:t>
            </a:r>
          </a:p>
        </p:txBody>
      </p:sp>
    </p:spTree>
    <p:extLst>
      <p:ext uri="{BB962C8B-B14F-4D97-AF65-F5344CB8AC3E}">
        <p14:creationId xmlns:p14="http://schemas.microsoft.com/office/powerpoint/2010/main" val="101103483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F1AED336-3DA1-4A95-B451-5B0F2EEA972E}"/>
              </a:ext>
            </a:extLst>
          </p:cNvPr>
          <p:cNvSpPr/>
          <p:nvPr/>
        </p:nvSpPr>
        <p:spPr>
          <a:xfrm>
            <a:off x="1417143" y="354153"/>
            <a:ext cx="658128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/>
              <a:t>Matrix-Multiplication Based Algorithm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58" name="Table 57">
                <a:extLst>
                  <a:ext uri="{FF2B5EF4-FFF2-40B4-BE49-F238E27FC236}">
                    <a16:creationId xmlns:a16="http://schemas.microsoft.com/office/drawing/2014/main" id="{A31A0299-6944-4263-9B48-932F7A12A887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747271055"/>
                  </p:ext>
                </p:extLst>
              </p:nvPr>
            </p:nvGraphicFramePr>
            <p:xfrm>
              <a:off x="6732030" y="2663631"/>
              <a:ext cx="4511790" cy="365760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451179">
                      <a:extLst>
                        <a:ext uri="{9D8B030D-6E8A-4147-A177-3AD203B41FA5}">
                          <a16:colId xmlns:a16="http://schemas.microsoft.com/office/drawing/2014/main" val="2390104614"/>
                        </a:ext>
                      </a:extLst>
                    </a:gridCol>
                    <a:gridCol w="451179">
                      <a:extLst>
                        <a:ext uri="{9D8B030D-6E8A-4147-A177-3AD203B41FA5}">
                          <a16:colId xmlns:a16="http://schemas.microsoft.com/office/drawing/2014/main" val="1182130856"/>
                        </a:ext>
                      </a:extLst>
                    </a:gridCol>
                    <a:gridCol w="451179">
                      <a:extLst>
                        <a:ext uri="{9D8B030D-6E8A-4147-A177-3AD203B41FA5}">
                          <a16:colId xmlns:a16="http://schemas.microsoft.com/office/drawing/2014/main" val="3666457308"/>
                        </a:ext>
                      </a:extLst>
                    </a:gridCol>
                    <a:gridCol w="451179">
                      <a:extLst>
                        <a:ext uri="{9D8B030D-6E8A-4147-A177-3AD203B41FA5}">
                          <a16:colId xmlns:a16="http://schemas.microsoft.com/office/drawing/2014/main" val="63938439"/>
                        </a:ext>
                      </a:extLst>
                    </a:gridCol>
                    <a:gridCol w="451179">
                      <a:extLst>
                        <a:ext uri="{9D8B030D-6E8A-4147-A177-3AD203B41FA5}">
                          <a16:colId xmlns:a16="http://schemas.microsoft.com/office/drawing/2014/main" val="3681467754"/>
                        </a:ext>
                      </a:extLst>
                    </a:gridCol>
                    <a:gridCol w="451179">
                      <a:extLst>
                        <a:ext uri="{9D8B030D-6E8A-4147-A177-3AD203B41FA5}">
                          <a16:colId xmlns:a16="http://schemas.microsoft.com/office/drawing/2014/main" val="3211458457"/>
                        </a:ext>
                      </a:extLst>
                    </a:gridCol>
                    <a:gridCol w="451179">
                      <a:extLst>
                        <a:ext uri="{9D8B030D-6E8A-4147-A177-3AD203B41FA5}">
                          <a16:colId xmlns:a16="http://schemas.microsoft.com/office/drawing/2014/main" val="2431317736"/>
                        </a:ext>
                      </a:extLst>
                    </a:gridCol>
                    <a:gridCol w="451179">
                      <a:extLst>
                        <a:ext uri="{9D8B030D-6E8A-4147-A177-3AD203B41FA5}">
                          <a16:colId xmlns:a16="http://schemas.microsoft.com/office/drawing/2014/main" val="185202485"/>
                        </a:ext>
                      </a:extLst>
                    </a:gridCol>
                    <a:gridCol w="451179">
                      <a:extLst>
                        <a:ext uri="{9D8B030D-6E8A-4147-A177-3AD203B41FA5}">
                          <a16:colId xmlns:a16="http://schemas.microsoft.com/office/drawing/2014/main" val="881670652"/>
                        </a:ext>
                      </a:extLst>
                    </a:gridCol>
                    <a:gridCol w="451179">
                      <a:extLst>
                        <a:ext uri="{9D8B030D-6E8A-4147-A177-3AD203B41FA5}">
                          <a16:colId xmlns:a16="http://schemas.microsoft.com/office/drawing/2014/main" val="3823630947"/>
                        </a:ext>
                      </a:extLst>
                    </a:gridCol>
                  </a:tblGrid>
                  <a:tr h="313295">
                    <a:tc>
                      <a:txBody>
                        <a:bodyPr/>
                        <a:lstStyle/>
                        <a:p>
                          <a:pPr algn="ctr"/>
                          <a:endParaRPr lang="en-US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A</a:t>
                          </a:r>
                        </a:p>
                      </a:txBody>
                      <a:tcPr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B</a:t>
                          </a:r>
                        </a:p>
                      </a:txBody>
                      <a:tcPr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C</a:t>
                          </a:r>
                        </a:p>
                      </a:txBody>
                      <a:tcPr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D</a:t>
                          </a:r>
                        </a:p>
                      </a:txBody>
                      <a:tcPr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E</a:t>
                          </a:r>
                        </a:p>
                      </a:txBody>
                      <a:tcPr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F</a:t>
                          </a:r>
                        </a:p>
                      </a:txBody>
                      <a:tcPr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G</a:t>
                          </a:r>
                        </a:p>
                      </a:txBody>
                      <a:tcPr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H</a:t>
                          </a:r>
                        </a:p>
                      </a:txBody>
                      <a:tcPr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I</a:t>
                          </a:r>
                        </a:p>
                      </a:txBody>
                      <a:tcPr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184907696"/>
                      </a:ext>
                    </a:extLst>
                  </a:tr>
                  <a:tr h="313295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A</a:t>
                          </a:r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0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2</a:t>
                          </a:r>
                        </a:p>
                      </a:txBody>
                      <a:tcPr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3</a:t>
                          </a:r>
                        </a:p>
                      </a:txBody>
                      <a:tcPr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4</m:t>
                                </m:r>
                              </m:oMath>
                            </m:oMathPara>
                          </a14:m>
                          <a:endParaRPr lang="en-US" sz="18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5</m:t>
                                </m:r>
                              </m:oMath>
                            </m:oMathPara>
                          </a14:m>
                          <a:endParaRPr lang="en-US" sz="18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3</m:t>
                                </m:r>
                              </m:oMath>
                            </m:oMathPara>
                          </a14:m>
                          <a:endParaRPr lang="en-US" sz="18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da-DK" sz="1800" b="0" i="1" u="none" strike="noStrike" kern="1200" cap="none" spc="0" normalizeH="0" baseline="0" noProof="0" dirty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Consolas" panose="020B0609020204030204" pitchFamily="49" charset="0"/>
                                  </a:rPr>
                                  <m:t>∞</m:t>
                                </m:r>
                              </m:oMath>
                            </m:oMathPara>
                          </a14:m>
                          <a:endParaRPr lang="en-US" sz="18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da-DK" sz="1800" b="0" i="1" u="none" strike="noStrike" kern="1200" cap="none" spc="0" normalizeH="0" baseline="0" noProof="0" dirty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Consolas" panose="020B0609020204030204" pitchFamily="49" charset="0"/>
                                  </a:rPr>
                                  <m:t>∞</m:t>
                                </m:r>
                              </m:oMath>
                            </m:oMathPara>
                          </a14:m>
                          <a:endParaRPr lang="en-US" sz="18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da-DK" sz="1800" b="0" i="1" u="none" strike="noStrike" kern="1200" cap="none" spc="0" normalizeH="0" baseline="0" noProof="0" dirty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Consolas" panose="020B0609020204030204" pitchFamily="49" charset="0"/>
                                  </a:rPr>
                                  <m:t>∞</m:t>
                                </m:r>
                              </m:oMath>
                            </m:oMathPara>
                          </a14:m>
                          <a:endParaRPr lang="en-US" sz="18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534235636"/>
                      </a:ext>
                    </a:extLst>
                  </a:tr>
                  <a:tr h="313295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B</a:t>
                          </a:r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da-DK" sz="1800" b="0" i="1" u="none" strike="noStrike" kern="1200" cap="none" spc="0" normalizeH="0" baseline="0" noProof="0" dirty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Consolas" panose="020B0609020204030204" pitchFamily="49" charset="0"/>
                                  </a:rPr>
                                  <m:t>∞</m:t>
                                </m:r>
                              </m:oMath>
                            </m:oMathPara>
                          </a14:m>
                          <a:endParaRPr lang="en-US" sz="18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0</a:t>
                          </a:r>
                        </a:p>
                      </a:txBody>
                      <a:tcPr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da-DK" sz="1800" b="0" i="1" u="none" strike="noStrike" kern="1200" cap="none" spc="0" normalizeH="0" baseline="0" noProof="0" dirty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Consolas" panose="020B0609020204030204" pitchFamily="49" charset="0"/>
                                  </a:rPr>
                                  <m:t>∞</m:t>
                                </m:r>
                              </m:oMath>
                            </m:oMathPara>
                          </a14:m>
                          <a:endParaRPr kumimoji="0" lang="en-US" sz="1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da-DK" sz="1800" b="0" i="1" u="none" strike="noStrike" kern="1200" cap="none" spc="0" normalizeH="0" baseline="0" noProof="0" dirty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Consolas" panose="020B0609020204030204" pitchFamily="49" charset="0"/>
                                  </a:rPr>
                                  <m:t>∞</m:t>
                                </m:r>
                              </m:oMath>
                            </m:oMathPara>
                          </a14:m>
                          <a:endParaRPr kumimoji="0" lang="en-US" sz="1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da-DK" sz="1800" b="0" i="1" u="none" strike="noStrike" kern="1200" cap="none" spc="0" normalizeH="0" baseline="0" noProof="0" dirty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Consolas" panose="020B0609020204030204" pitchFamily="49" charset="0"/>
                                  </a:rPr>
                                  <m:t>∞</m:t>
                                </m:r>
                              </m:oMath>
                            </m:oMathPara>
                          </a14:m>
                          <a:endParaRPr kumimoji="0" lang="en-US" sz="1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</a:t>
                          </a:r>
                        </a:p>
                      </a:txBody>
                      <a:tcPr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18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Times New Roman" panose="02020603050405020304" pitchFamily="18" charset="0"/>
                                  </a:rPr>
                                  <m:t>3</m:t>
                                </m:r>
                              </m:oMath>
                            </m:oMathPara>
                          </a14:m>
                          <a:endParaRPr kumimoji="0" lang="en-US" sz="1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en-US" sz="1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Times New Roman" panose="02020603050405020304" pitchFamily="18" charset="0"/>
                              <a:ea typeface="+mn-ea"/>
                              <a:cs typeface="Times New Roman" panose="02020603050405020304" pitchFamily="18" charset="0"/>
                            </a:rPr>
                            <a:t>4</a:t>
                          </a:r>
                        </a:p>
                      </a:txBody>
                      <a:tcPr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1800" b="0" i="1" u="none" strike="noStrike" kern="1200" cap="none" spc="0" normalizeH="0" baseline="0" noProof="0" dirty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Consolas" panose="020B0609020204030204" pitchFamily="49" charset="0"/>
                                  </a:rPr>
                                  <m:t>3</m:t>
                                </m:r>
                              </m:oMath>
                            </m:oMathPara>
                          </a14:m>
                          <a:endParaRPr kumimoji="0" lang="en-US" sz="1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284291012"/>
                      </a:ext>
                    </a:extLst>
                  </a:tr>
                  <a:tr h="313295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C</a:t>
                          </a:r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da-DK" sz="1800" b="0" i="1" u="none" strike="noStrike" kern="1200" cap="none" spc="0" normalizeH="0" baseline="0" noProof="0" dirty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Consolas" panose="020B0609020204030204" pitchFamily="49" charset="0"/>
                                  </a:rPr>
                                  <m:t>∞</m:t>
                                </m:r>
                              </m:oMath>
                            </m:oMathPara>
                          </a14:m>
                          <a:endParaRPr kumimoji="0" lang="en-US" sz="1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da-DK" sz="1800" b="0" i="1" u="none" strike="noStrike" kern="1200" cap="none" spc="0" normalizeH="0" baseline="0" noProof="0" dirty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Consolas" panose="020B0609020204030204" pitchFamily="49" charset="0"/>
                                  </a:rPr>
                                  <m:t>∞</m:t>
                                </m:r>
                              </m:oMath>
                            </m:oMathPara>
                          </a14:m>
                          <a:endParaRPr kumimoji="0" lang="en-US" sz="1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0</a:t>
                          </a:r>
                        </a:p>
                      </a:txBody>
                      <a:tcPr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</a:t>
                          </a:r>
                        </a:p>
                      </a:txBody>
                      <a:tcPr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2</a:t>
                          </a:r>
                        </a:p>
                      </a:txBody>
                      <a:tcPr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da-DK" sz="1800" b="0" i="1" u="none" strike="noStrike" kern="1200" cap="none" spc="0" normalizeH="0" baseline="0" noProof="0" dirty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Consolas" panose="020B0609020204030204" pitchFamily="49" charset="0"/>
                                  </a:rPr>
                                  <m:t>∞</m:t>
                                </m:r>
                              </m:oMath>
                            </m:oMathPara>
                          </a14:m>
                          <a:endParaRPr kumimoji="0" lang="en-US" sz="1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18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Times New Roman" panose="02020603050405020304" pitchFamily="18" charset="0"/>
                                  </a:rPr>
                                  <m:t>3</m:t>
                                </m:r>
                              </m:oMath>
                            </m:oMathPara>
                          </a14:m>
                          <a:endParaRPr kumimoji="0" lang="en-US" sz="1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da-DK" sz="1800" b="0" i="1" u="none" strike="noStrike" kern="1200" cap="none" spc="0" normalizeH="0" baseline="0" noProof="0" dirty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Consolas" panose="020B0609020204030204" pitchFamily="49" charset="0"/>
                                  </a:rPr>
                                  <m:t>∞</m:t>
                                </m:r>
                              </m:oMath>
                            </m:oMathPara>
                          </a14:m>
                          <a:endParaRPr kumimoji="0" lang="en-US" sz="1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da-DK" sz="1800" b="0" i="1" u="none" strike="noStrike" kern="1200" cap="none" spc="0" normalizeH="0" baseline="0" noProof="0" dirty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Consolas" panose="020B0609020204030204" pitchFamily="49" charset="0"/>
                                  </a:rPr>
                                  <m:t>∞</m:t>
                                </m:r>
                              </m:oMath>
                            </m:oMathPara>
                          </a14:m>
                          <a:endParaRPr kumimoji="0" lang="en-US" sz="1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85092653"/>
                      </a:ext>
                    </a:extLst>
                  </a:tr>
                  <a:tr h="313295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D</a:t>
                          </a:r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da-DK" sz="1800" b="0" i="1" u="none" strike="noStrike" kern="1200" cap="none" spc="0" normalizeH="0" baseline="0" noProof="0" dirty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Consolas" panose="020B0609020204030204" pitchFamily="49" charset="0"/>
                                  </a:rPr>
                                  <m:t>∞</m:t>
                                </m:r>
                              </m:oMath>
                            </m:oMathPara>
                          </a14:m>
                          <a:endParaRPr kumimoji="0" lang="en-US" sz="1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da-DK" sz="1800" b="0" i="1" u="none" strike="noStrike" kern="1200" cap="none" spc="0" normalizeH="0" baseline="0" noProof="0" dirty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Consolas" panose="020B0609020204030204" pitchFamily="49" charset="0"/>
                                  </a:rPr>
                                  <m:t>∞</m:t>
                                </m:r>
                              </m:oMath>
                            </m:oMathPara>
                          </a14:m>
                          <a:endParaRPr kumimoji="0" lang="en-US" sz="1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da-DK" sz="1800" b="0" i="1" u="none" strike="noStrike" kern="1200" cap="none" spc="0" normalizeH="0" baseline="0" noProof="0" dirty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Consolas" panose="020B0609020204030204" pitchFamily="49" charset="0"/>
                                  </a:rPr>
                                  <m:t>∞</m:t>
                                </m:r>
                              </m:oMath>
                            </m:oMathPara>
                          </a14:m>
                          <a:endParaRPr kumimoji="0" lang="en-US" sz="1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0</a:t>
                          </a:r>
                        </a:p>
                      </a:txBody>
                      <a:tcPr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1800" b="0" i="1" u="none" strike="noStrike" kern="1200" cap="none" spc="0" normalizeH="0" baseline="0" noProof="0" dirty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Consolas" panose="020B0609020204030204" pitchFamily="49" charset="0"/>
                                  </a:rPr>
                                  <m:t>3</m:t>
                                </m:r>
                              </m:oMath>
                            </m:oMathPara>
                          </a14:m>
                          <a:endParaRPr kumimoji="0" lang="en-US" sz="1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da-DK" sz="1800" b="0" i="1" u="none" strike="noStrike" kern="1200" cap="none" spc="0" normalizeH="0" baseline="0" noProof="0" dirty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Consolas" panose="020B0609020204030204" pitchFamily="49" charset="0"/>
                                  </a:rPr>
                                  <m:t>∞</m:t>
                                </m:r>
                              </m:oMath>
                            </m:oMathPara>
                          </a14:m>
                          <a:endParaRPr kumimoji="0" lang="en-US" sz="1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2</a:t>
                          </a:r>
                        </a:p>
                      </a:txBody>
                      <a:tcPr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1800" b="0" i="1" u="none" strike="noStrike" kern="1200" cap="none" spc="0" normalizeH="0" baseline="0" noProof="0" dirty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Consolas" panose="020B0609020204030204" pitchFamily="49" charset="0"/>
                                  </a:rPr>
                                  <m:t>3</m:t>
                                </m:r>
                              </m:oMath>
                            </m:oMathPara>
                          </a14:m>
                          <a:endParaRPr kumimoji="0" lang="en-US" sz="1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da-DK" sz="1800" b="0" i="1" u="none" strike="noStrike" kern="1200" cap="none" spc="0" normalizeH="0" baseline="0" noProof="0" dirty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Consolas" panose="020B0609020204030204" pitchFamily="49" charset="0"/>
                                  </a:rPr>
                                  <m:t>∞</m:t>
                                </m:r>
                              </m:oMath>
                            </m:oMathPara>
                          </a14:m>
                          <a:endParaRPr kumimoji="0" lang="en-US" sz="1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973545156"/>
                      </a:ext>
                    </a:extLst>
                  </a:tr>
                  <a:tr h="313295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E</a:t>
                          </a:r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da-DK" sz="1800" b="0" i="1" u="none" strike="noStrike" kern="1200" cap="none" spc="0" normalizeH="0" baseline="0" noProof="0" dirty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Consolas" panose="020B0609020204030204" pitchFamily="49" charset="0"/>
                                  </a:rPr>
                                  <m:t>∞</m:t>
                                </m:r>
                              </m:oMath>
                            </m:oMathPara>
                          </a14:m>
                          <a:endParaRPr kumimoji="0" lang="en-US" sz="1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da-DK" sz="1800" b="0" i="1" u="none" strike="noStrike" kern="1200" cap="none" spc="0" normalizeH="0" baseline="0" noProof="0" dirty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Consolas" panose="020B0609020204030204" pitchFamily="49" charset="0"/>
                                  </a:rPr>
                                  <m:t>∞</m:t>
                                </m:r>
                              </m:oMath>
                            </m:oMathPara>
                          </a14:m>
                          <a:endParaRPr kumimoji="0" lang="en-US" sz="1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da-DK" sz="1800" b="0" i="1" u="none" strike="noStrike" kern="1200" cap="none" spc="0" normalizeH="0" baseline="0" noProof="0" dirty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Consolas" panose="020B0609020204030204" pitchFamily="49" charset="0"/>
                                  </a:rPr>
                                  <m:t>∞</m:t>
                                </m:r>
                              </m:oMath>
                            </m:oMathPara>
                          </a14:m>
                          <a:endParaRPr kumimoji="0" lang="en-US" sz="1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da-DK" sz="1800" b="0" i="1" u="none" strike="noStrike" kern="1200" cap="none" spc="0" normalizeH="0" baseline="0" noProof="0" dirty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Consolas" panose="020B0609020204030204" pitchFamily="49" charset="0"/>
                                  </a:rPr>
                                  <m:t>∞</m:t>
                                </m:r>
                              </m:oMath>
                            </m:oMathPara>
                          </a14:m>
                          <a:endParaRPr kumimoji="0" lang="en-US" sz="1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0</a:t>
                          </a:r>
                        </a:p>
                      </a:txBody>
                      <a:tcPr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da-DK" sz="1800" b="0" i="1" u="none" strike="noStrike" kern="1200" cap="none" spc="0" normalizeH="0" baseline="0" noProof="0" dirty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Consolas" panose="020B0609020204030204" pitchFamily="49" charset="0"/>
                                  </a:rPr>
                                  <m:t>∞</m:t>
                                </m:r>
                              </m:oMath>
                            </m:oMathPara>
                          </a14:m>
                          <a:endParaRPr kumimoji="0" lang="en-US" sz="1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da-DK" sz="1800" b="0" i="1" u="none" strike="noStrike" kern="1200" cap="none" spc="0" normalizeH="0" baseline="0" noProof="0" dirty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Consolas" panose="020B0609020204030204" pitchFamily="49" charset="0"/>
                                  </a:rPr>
                                  <m:t>∞</m:t>
                                </m:r>
                              </m:oMath>
                            </m:oMathPara>
                          </a14:m>
                          <a:endParaRPr kumimoji="0" lang="en-US" sz="1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da-DK" sz="1800" b="0" i="1" u="none" strike="noStrike" kern="1200" cap="none" spc="0" normalizeH="0" baseline="0" noProof="0" dirty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Consolas" panose="020B0609020204030204" pitchFamily="49" charset="0"/>
                                  </a:rPr>
                                  <m:t>∞</m:t>
                                </m:r>
                              </m:oMath>
                            </m:oMathPara>
                          </a14:m>
                          <a:endParaRPr kumimoji="0" lang="en-US" sz="1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da-DK" sz="1800" b="0" i="1" u="none" strike="noStrike" kern="1200" cap="none" spc="0" normalizeH="0" baseline="0" noProof="0" dirty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Consolas" panose="020B0609020204030204" pitchFamily="49" charset="0"/>
                                  </a:rPr>
                                  <m:t>∞</m:t>
                                </m:r>
                              </m:oMath>
                            </m:oMathPara>
                          </a14:m>
                          <a:endParaRPr kumimoji="0" lang="en-US" sz="1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71488298"/>
                      </a:ext>
                    </a:extLst>
                  </a:tr>
                  <a:tr h="313295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F</a:t>
                          </a:r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da-DK" sz="1800" b="0" i="1" u="none" strike="noStrike" kern="1200" cap="none" spc="0" normalizeH="0" baseline="0" noProof="0" dirty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Consolas" panose="020B0609020204030204" pitchFamily="49" charset="0"/>
                                  </a:rPr>
                                  <m:t>∞</m:t>
                                </m:r>
                              </m:oMath>
                            </m:oMathPara>
                          </a14:m>
                          <a:endParaRPr kumimoji="0" lang="en-US" sz="1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da-DK" sz="1800" b="0" i="1" u="none" strike="noStrike" kern="1200" cap="none" spc="0" normalizeH="0" baseline="0" noProof="0" dirty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Consolas" panose="020B0609020204030204" pitchFamily="49" charset="0"/>
                                  </a:rPr>
                                  <m:t>∞</m:t>
                                </m:r>
                              </m:oMath>
                            </m:oMathPara>
                          </a14:m>
                          <a:endParaRPr kumimoji="0" lang="en-US" sz="1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da-DK" sz="1800" b="0" i="1" u="none" strike="noStrike" kern="1200" cap="none" spc="0" normalizeH="0" baseline="0" noProof="0" dirty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Consolas" panose="020B0609020204030204" pitchFamily="49" charset="0"/>
                                  </a:rPr>
                                  <m:t>∞</m:t>
                                </m:r>
                              </m:oMath>
                            </m:oMathPara>
                          </a14:m>
                          <a:endParaRPr kumimoji="0" lang="en-US" sz="1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da-DK" sz="1800" b="0" i="1" u="none" strike="noStrike" kern="1200" cap="none" spc="0" normalizeH="0" baseline="0" noProof="0" dirty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Consolas" panose="020B0609020204030204" pitchFamily="49" charset="0"/>
                                  </a:rPr>
                                  <m:t>∞</m:t>
                                </m:r>
                              </m:oMath>
                            </m:oMathPara>
                          </a14:m>
                          <a:endParaRPr kumimoji="0" lang="en-US" sz="1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1800" b="0" i="1" u="none" strike="noStrike" kern="1200" cap="none" spc="0" normalizeH="0" baseline="0" noProof="0" dirty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Consolas" panose="020B0609020204030204" pitchFamily="49" charset="0"/>
                                  </a:rPr>
                                  <m:t>3</m:t>
                                </m:r>
                              </m:oMath>
                            </m:oMathPara>
                          </a14:m>
                          <a:endParaRPr lang="en-US" sz="18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0</a:t>
                          </a:r>
                        </a:p>
                      </a:txBody>
                      <a:tcPr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2</a:t>
                          </a:r>
                        </a:p>
                      </a:txBody>
                      <a:tcPr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3</a:t>
                          </a:r>
                        </a:p>
                      </a:txBody>
                      <a:tcPr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2</a:t>
                          </a:r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716078730"/>
                      </a:ext>
                    </a:extLst>
                  </a:tr>
                  <a:tr h="313295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G</a:t>
                          </a:r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da-DK" sz="1800" b="0" i="1" u="none" strike="noStrike" kern="1200" cap="none" spc="0" normalizeH="0" baseline="0" noProof="0" dirty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Consolas" panose="020B0609020204030204" pitchFamily="49" charset="0"/>
                                  </a:rPr>
                                  <m:t>∞</m:t>
                                </m:r>
                              </m:oMath>
                            </m:oMathPara>
                          </a14:m>
                          <a:endParaRPr kumimoji="0" lang="en-US" sz="1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da-DK" sz="1800" b="0" i="1" u="none" strike="noStrike" kern="1200" cap="none" spc="0" normalizeH="0" baseline="0" noProof="0" dirty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Consolas" panose="020B0609020204030204" pitchFamily="49" charset="0"/>
                                  </a:rPr>
                                  <m:t>∞</m:t>
                                </m:r>
                              </m:oMath>
                            </m:oMathPara>
                          </a14:m>
                          <a:endParaRPr kumimoji="0" lang="en-US" sz="1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da-DK" sz="1800" b="0" i="1" u="none" strike="noStrike" kern="1200" cap="none" spc="0" normalizeH="0" baseline="0" noProof="0" dirty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Consolas" panose="020B0609020204030204" pitchFamily="49" charset="0"/>
                                  </a:rPr>
                                  <m:t>∞</m:t>
                                </m:r>
                              </m:oMath>
                            </m:oMathPara>
                          </a14:m>
                          <a:endParaRPr kumimoji="0" lang="en-US" sz="1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da-DK" sz="1800" b="0" i="1" u="none" strike="noStrike" kern="1200" cap="none" spc="0" normalizeH="0" baseline="0" noProof="0" dirty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Consolas" panose="020B0609020204030204" pitchFamily="49" charset="0"/>
                                  </a:rPr>
                                  <m:t>∞</m:t>
                                </m:r>
                              </m:oMath>
                            </m:oMathPara>
                          </a14:m>
                          <a:endParaRPr kumimoji="0" lang="en-US" sz="1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</a:t>
                          </a:r>
                        </a:p>
                      </a:txBody>
                      <a:tcPr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da-DK" sz="1800" b="0" i="1" u="none" strike="noStrike" kern="1200" cap="none" spc="0" normalizeH="0" baseline="0" noProof="0" dirty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Consolas" panose="020B0609020204030204" pitchFamily="49" charset="0"/>
                                  </a:rPr>
                                  <m:t>∞</m:t>
                                </m:r>
                              </m:oMath>
                            </m:oMathPara>
                          </a14:m>
                          <a:endParaRPr lang="en-US" sz="18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0</a:t>
                          </a:r>
                        </a:p>
                      </a:txBody>
                      <a:tcPr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</a:t>
                          </a:r>
                        </a:p>
                      </a:txBody>
                      <a:tcPr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da-DK" sz="1800" b="0" i="1" u="none" strike="noStrike" kern="1200" cap="none" spc="0" normalizeH="0" baseline="0" noProof="0" dirty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Consolas" panose="020B0609020204030204" pitchFamily="49" charset="0"/>
                                  </a:rPr>
                                  <m:t>∞</m:t>
                                </m:r>
                              </m:oMath>
                            </m:oMathPara>
                          </a14:m>
                          <a:endParaRPr kumimoji="0" lang="en-US" sz="1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427870057"/>
                      </a:ext>
                    </a:extLst>
                  </a:tr>
                  <a:tr h="313295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H</a:t>
                          </a:r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da-DK" sz="1800" b="0" i="1" u="none" strike="noStrike" kern="1200" cap="none" spc="0" normalizeH="0" baseline="0" noProof="0" dirty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Consolas" panose="020B0609020204030204" pitchFamily="49" charset="0"/>
                                  </a:rPr>
                                  <m:t>∞</m:t>
                                </m:r>
                              </m:oMath>
                            </m:oMathPara>
                          </a14:m>
                          <a:endParaRPr kumimoji="0" lang="en-US" sz="1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da-DK" sz="1800" b="0" i="1" u="none" strike="noStrike" kern="1200" cap="none" spc="0" normalizeH="0" baseline="0" noProof="0" dirty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Consolas" panose="020B0609020204030204" pitchFamily="49" charset="0"/>
                                  </a:rPr>
                                  <m:t>∞</m:t>
                                </m:r>
                              </m:oMath>
                            </m:oMathPara>
                          </a14:m>
                          <a:endParaRPr kumimoji="0" lang="en-US" sz="1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da-DK" sz="1800" b="0" i="1" u="none" strike="noStrike" kern="1200" cap="none" spc="0" normalizeH="0" baseline="0" noProof="0" dirty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Consolas" panose="020B0609020204030204" pitchFamily="49" charset="0"/>
                                  </a:rPr>
                                  <m:t>∞</m:t>
                                </m:r>
                              </m:oMath>
                            </m:oMathPara>
                          </a14:m>
                          <a:endParaRPr kumimoji="0" lang="en-US" sz="1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da-DK" sz="1800" b="0" i="1" u="none" strike="noStrike" kern="1200" cap="none" spc="0" normalizeH="0" baseline="0" noProof="0" dirty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Consolas" panose="020B0609020204030204" pitchFamily="49" charset="0"/>
                                  </a:rPr>
                                  <m:t>∞</m:t>
                                </m:r>
                              </m:oMath>
                            </m:oMathPara>
                          </a14:m>
                          <a:endParaRPr kumimoji="0" lang="en-US" sz="1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da-DK" sz="1800" b="0" i="1" u="none" strike="noStrike" kern="1200" cap="none" spc="0" normalizeH="0" baseline="0" noProof="0" dirty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Consolas" panose="020B0609020204030204" pitchFamily="49" charset="0"/>
                                  </a:rPr>
                                  <m:t>∞</m:t>
                                </m:r>
                              </m:oMath>
                            </m:oMathPara>
                          </a14:m>
                          <a:endParaRPr kumimoji="0" lang="en-US" sz="1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da-DK" sz="1800" b="0" i="1" u="none" strike="noStrike" kern="1200" cap="none" spc="0" normalizeH="0" baseline="0" noProof="0" dirty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Consolas" panose="020B0609020204030204" pitchFamily="49" charset="0"/>
                                  </a:rPr>
                                  <m:t>∞</m:t>
                                </m:r>
                              </m:oMath>
                            </m:oMathPara>
                          </a14:m>
                          <a:endParaRPr kumimoji="0" lang="en-US" sz="1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da-DK" sz="1800" b="0" i="1" u="none" strike="noStrike" kern="1200" cap="none" spc="0" normalizeH="0" baseline="0" noProof="0" dirty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Consolas" panose="020B0609020204030204" pitchFamily="49" charset="0"/>
                                  </a:rPr>
                                  <m:t>∞</m:t>
                                </m:r>
                              </m:oMath>
                            </m:oMathPara>
                          </a14:m>
                          <a:endParaRPr kumimoji="0" lang="en-US" sz="1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0</a:t>
                          </a:r>
                        </a:p>
                      </a:txBody>
                      <a:tcPr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da-DK" sz="1800" b="0" i="1" u="none" strike="noStrike" kern="1200" cap="none" spc="0" normalizeH="0" baseline="0" noProof="0" dirty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Consolas" panose="020B0609020204030204" pitchFamily="49" charset="0"/>
                                  </a:rPr>
                                  <m:t>∞</m:t>
                                </m:r>
                              </m:oMath>
                            </m:oMathPara>
                          </a14:m>
                          <a:endParaRPr kumimoji="0" lang="en-US" sz="1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191504015"/>
                      </a:ext>
                    </a:extLst>
                  </a:tr>
                  <a:tr h="313295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I</a:t>
                          </a:r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da-DK" sz="1800" b="0" i="1" u="none" strike="noStrike" kern="1200" cap="none" spc="0" normalizeH="0" baseline="0" noProof="0" dirty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Consolas" panose="020B0609020204030204" pitchFamily="49" charset="0"/>
                                  </a:rPr>
                                  <m:t>∞</m:t>
                                </m:r>
                              </m:oMath>
                            </m:oMathPara>
                          </a14:m>
                          <a:endParaRPr kumimoji="0" lang="en-US" sz="1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da-DK" sz="1800" b="0" i="1" u="none" strike="noStrike" kern="1200" cap="none" spc="0" normalizeH="0" baseline="0" noProof="0" dirty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Consolas" panose="020B0609020204030204" pitchFamily="49" charset="0"/>
                                  </a:rPr>
                                  <m:t>∞</m:t>
                                </m:r>
                              </m:oMath>
                            </m:oMathPara>
                          </a14:m>
                          <a:endParaRPr kumimoji="0" lang="en-US" sz="1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da-DK" sz="1800" b="0" i="1" u="none" strike="noStrike" kern="1200" cap="none" spc="0" normalizeH="0" baseline="0" noProof="0" dirty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Consolas" panose="020B0609020204030204" pitchFamily="49" charset="0"/>
                                  </a:rPr>
                                  <m:t>∞</m:t>
                                </m:r>
                              </m:oMath>
                            </m:oMathPara>
                          </a14:m>
                          <a:endParaRPr kumimoji="0" lang="en-US" sz="1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da-DK" sz="1800" b="0" i="1" u="none" strike="noStrike" kern="1200" cap="none" spc="0" normalizeH="0" baseline="0" noProof="0" dirty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Consolas" panose="020B0609020204030204" pitchFamily="49" charset="0"/>
                                  </a:rPr>
                                  <m:t>∞</m:t>
                                </m:r>
                              </m:oMath>
                            </m:oMathPara>
                          </a14:m>
                          <a:endParaRPr kumimoji="0" lang="en-US" sz="1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da-DK" sz="1800" b="0" i="1" u="none" strike="noStrike" kern="1200" cap="none" spc="0" normalizeH="0" baseline="0" noProof="0" dirty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Consolas" panose="020B0609020204030204" pitchFamily="49" charset="0"/>
                                  </a:rPr>
                                  <m:t>∞</m:t>
                                </m:r>
                              </m:oMath>
                            </m:oMathPara>
                          </a14:m>
                          <a:endParaRPr kumimoji="0" lang="en-US" sz="1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da-DK" sz="1800" b="0" i="1" u="none" strike="noStrike" kern="1200" cap="none" spc="0" normalizeH="0" baseline="0" noProof="0" dirty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Consolas" panose="020B0609020204030204" pitchFamily="49" charset="0"/>
                                  </a:rPr>
                                  <m:t>∞</m:t>
                                </m:r>
                              </m:oMath>
                            </m:oMathPara>
                          </a14:m>
                          <a:endParaRPr kumimoji="0" lang="en-US" sz="1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da-DK" sz="1800" b="0" i="1" u="none" strike="noStrike" kern="1200" cap="none" spc="0" normalizeH="0" baseline="0" noProof="0" dirty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Consolas" panose="020B0609020204030204" pitchFamily="49" charset="0"/>
                                  </a:rPr>
                                  <m:t>∞</m:t>
                                </m:r>
                              </m:oMath>
                            </m:oMathPara>
                          </a14:m>
                          <a:endParaRPr kumimoji="0" lang="en-US" sz="1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</a:t>
                          </a:r>
                        </a:p>
                      </a:txBody>
                      <a:tcPr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0</a:t>
                          </a:r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84818174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58" name="Table 57">
                <a:extLst>
                  <a:ext uri="{FF2B5EF4-FFF2-40B4-BE49-F238E27FC236}">
                    <a16:creationId xmlns:a16="http://schemas.microsoft.com/office/drawing/2014/main" id="{A31A0299-6944-4263-9B48-932F7A12A887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747271055"/>
                  </p:ext>
                </p:extLst>
              </p:nvPr>
            </p:nvGraphicFramePr>
            <p:xfrm>
              <a:off x="6732030" y="2663631"/>
              <a:ext cx="4511790" cy="365760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451179">
                      <a:extLst>
                        <a:ext uri="{9D8B030D-6E8A-4147-A177-3AD203B41FA5}">
                          <a16:colId xmlns:a16="http://schemas.microsoft.com/office/drawing/2014/main" val="2390104614"/>
                        </a:ext>
                      </a:extLst>
                    </a:gridCol>
                    <a:gridCol w="451179">
                      <a:extLst>
                        <a:ext uri="{9D8B030D-6E8A-4147-A177-3AD203B41FA5}">
                          <a16:colId xmlns:a16="http://schemas.microsoft.com/office/drawing/2014/main" val="1182130856"/>
                        </a:ext>
                      </a:extLst>
                    </a:gridCol>
                    <a:gridCol w="451179">
                      <a:extLst>
                        <a:ext uri="{9D8B030D-6E8A-4147-A177-3AD203B41FA5}">
                          <a16:colId xmlns:a16="http://schemas.microsoft.com/office/drawing/2014/main" val="3666457308"/>
                        </a:ext>
                      </a:extLst>
                    </a:gridCol>
                    <a:gridCol w="451179">
                      <a:extLst>
                        <a:ext uri="{9D8B030D-6E8A-4147-A177-3AD203B41FA5}">
                          <a16:colId xmlns:a16="http://schemas.microsoft.com/office/drawing/2014/main" val="63938439"/>
                        </a:ext>
                      </a:extLst>
                    </a:gridCol>
                    <a:gridCol w="451179">
                      <a:extLst>
                        <a:ext uri="{9D8B030D-6E8A-4147-A177-3AD203B41FA5}">
                          <a16:colId xmlns:a16="http://schemas.microsoft.com/office/drawing/2014/main" val="3681467754"/>
                        </a:ext>
                      </a:extLst>
                    </a:gridCol>
                    <a:gridCol w="451179">
                      <a:extLst>
                        <a:ext uri="{9D8B030D-6E8A-4147-A177-3AD203B41FA5}">
                          <a16:colId xmlns:a16="http://schemas.microsoft.com/office/drawing/2014/main" val="3211458457"/>
                        </a:ext>
                      </a:extLst>
                    </a:gridCol>
                    <a:gridCol w="451179">
                      <a:extLst>
                        <a:ext uri="{9D8B030D-6E8A-4147-A177-3AD203B41FA5}">
                          <a16:colId xmlns:a16="http://schemas.microsoft.com/office/drawing/2014/main" val="2431317736"/>
                        </a:ext>
                      </a:extLst>
                    </a:gridCol>
                    <a:gridCol w="451179">
                      <a:extLst>
                        <a:ext uri="{9D8B030D-6E8A-4147-A177-3AD203B41FA5}">
                          <a16:colId xmlns:a16="http://schemas.microsoft.com/office/drawing/2014/main" val="185202485"/>
                        </a:ext>
                      </a:extLst>
                    </a:gridCol>
                    <a:gridCol w="451179">
                      <a:extLst>
                        <a:ext uri="{9D8B030D-6E8A-4147-A177-3AD203B41FA5}">
                          <a16:colId xmlns:a16="http://schemas.microsoft.com/office/drawing/2014/main" val="881670652"/>
                        </a:ext>
                      </a:extLst>
                    </a:gridCol>
                    <a:gridCol w="451179">
                      <a:extLst>
                        <a:ext uri="{9D8B030D-6E8A-4147-A177-3AD203B41FA5}">
                          <a16:colId xmlns:a16="http://schemas.microsoft.com/office/drawing/2014/main" val="3823630947"/>
                        </a:ext>
                      </a:extLst>
                    </a:gridCol>
                  </a:tblGrid>
                  <a:tr h="365760">
                    <a:tc>
                      <a:txBody>
                        <a:bodyPr/>
                        <a:lstStyle/>
                        <a:p>
                          <a:pPr algn="ctr"/>
                          <a:endParaRPr lang="en-US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A</a:t>
                          </a:r>
                        </a:p>
                      </a:txBody>
                      <a:tcPr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B</a:t>
                          </a:r>
                        </a:p>
                      </a:txBody>
                      <a:tcPr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C</a:t>
                          </a:r>
                        </a:p>
                      </a:txBody>
                      <a:tcPr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D</a:t>
                          </a:r>
                        </a:p>
                      </a:txBody>
                      <a:tcPr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E</a:t>
                          </a:r>
                        </a:p>
                      </a:txBody>
                      <a:tcPr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F</a:t>
                          </a:r>
                        </a:p>
                      </a:txBody>
                      <a:tcPr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G</a:t>
                          </a:r>
                        </a:p>
                      </a:txBody>
                      <a:tcPr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H</a:t>
                          </a:r>
                        </a:p>
                      </a:txBody>
                      <a:tcPr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I</a:t>
                          </a:r>
                        </a:p>
                      </a:txBody>
                      <a:tcPr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184907696"/>
                      </a:ext>
                    </a:extLst>
                  </a:tr>
                  <a:tr h="36576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A</a:t>
                          </a:r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0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2</a:t>
                          </a:r>
                        </a:p>
                      </a:txBody>
                      <a:tcPr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3</a:t>
                          </a:r>
                        </a:p>
                      </a:txBody>
                      <a:tcPr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396000" t="-108333" r="-496000" b="-828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502703" t="-108333" r="-402703" b="-828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602703" t="-108333" r="-302703" b="-828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702703" t="-108333" r="-202703" b="-828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802703" t="-108333" r="-102703" b="-828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blipFill>
                          <a:blip r:embed="rId2"/>
                          <a:stretch>
                            <a:fillRect l="-902703" t="-108333" r="-2703" b="-82833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534235636"/>
                      </a:ext>
                    </a:extLst>
                  </a:tr>
                  <a:tr h="36576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B</a:t>
                          </a:r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blipFill>
                          <a:blip r:embed="rId2"/>
                          <a:stretch>
                            <a:fillRect l="-101351" t="-208333" r="-804054" b="-728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0</a:t>
                          </a:r>
                        </a:p>
                      </a:txBody>
                      <a:tcPr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301351" t="-208333" r="-604054" b="-728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396000" t="-208333" r="-496000" b="-728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502703" t="-208333" r="-402703" b="-728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</a:t>
                          </a:r>
                        </a:p>
                      </a:txBody>
                      <a:tcPr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702703" t="-208333" r="-202703" b="-728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en-US" sz="1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Times New Roman" panose="02020603050405020304" pitchFamily="18" charset="0"/>
                              <a:ea typeface="+mn-ea"/>
                              <a:cs typeface="Times New Roman" panose="02020603050405020304" pitchFamily="18" charset="0"/>
                            </a:rPr>
                            <a:t>4</a:t>
                          </a:r>
                        </a:p>
                      </a:txBody>
                      <a:tcPr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blipFill>
                          <a:blip r:embed="rId2"/>
                          <a:stretch>
                            <a:fillRect l="-902703" t="-208333" r="-2703" b="-72833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284291012"/>
                      </a:ext>
                    </a:extLst>
                  </a:tr>
                  <a:tr h="36576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C</a:t>
                          </a:r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blipFill>
                          <a:blip r:embed="rId2"/>
                          <a:stretch>
                            <a:fillRect l="-101351" t="-308333" r="-804054" b="-628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201351" t="-308333" r="-704054" b="-628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0</a:t>
                          </a:r>
                        </a:p>
                      </a:txBody>
                      <a:tcPr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</a:t>
                          </a:r>
                        </a:p>
                      </a:txBody>
                      <a:tcPr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2</a:t>
                          </a:r>
                        </a:p>
                      </a:txBody>
                      <a:tcPr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602703" t="-308333" r="-302703" b="-628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702703" t="-308333" r="-202703" b="-628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802703" t="-308333" r="-102703" b="-628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blipFill>
                          <a:blip r:embed="rId2"/>
                          <a:stretch>
                            <a:fillRect l="-902703" t="-308333" r="-2703" b="-62833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85092653"/>
                      </a:ext>
                    </a:extLst>
                  </a:tr>
                  <a:tr h="36576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D</a:t>
                          </a:r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blipFill>
                          <a:blip r:embed="rId2"/>
                          <a:stretch>
                            <a:fillRect l="-101351" t="-401639" r="-804054" b="-5180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201351" t="-401639" r="-704054" b="-5180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301351" t="-401639" r="-604054" b="-5180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0</a:t>
                          </a:r>
                        </a:p>
                      </a:txBody>
                      <a:tcPr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502703" t="-401639" r="-402703" b="-5180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602703" t="-401639" r="-302703" b="-5180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2</a:t>
                          </a:r>
                        </a:p>
                      </a:txBody>
                      <a:tcPr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802703" t="-401639" r="-102703" b="-5180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blipFill>
                          <a:blip r:embed="rId2"/>
                          <a:stretch>
                            <a:fillRect l="-902703" t="-401639" r="-2703" b="-51803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973545156"/>
                      </a:ext>
                    </a:extLst>
                  </a:tr>
                  <a:tr h="36576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E</a:t>
                          </a:r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blipFill>
                          <a:blip r:embed="rId2"/>
                          <a:stretch>
                            <a:fillRect l="-101351" t="-510000" r="-804054" b="-426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201351" t="-510000" r="-704054" b="-426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301351" t="-510000" r="-604054" b="-426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396000" t="-510000" r="-496000" b="-426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0</a:t>
                          </a:r>
                        </a:p>
                      </a:txBody>
                      <a:tcPr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602703" t="-510000" r="-302703" b="-426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702703" t="-510000" r="-202703" b="-426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802703" t="-510000" r="-102703" b="-426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blipFill>
                          <a:blip r:embed="rId2"/>
                          <a:stretch>
                            <a:fillRect l="-902703" t="-510000" r="-2703" b="-42666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71488298"/>
                      </a:ext>
                    </a:extLst>
                  </a:tr>
                  <a:tr h="36576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F</a:t>
                          </a:r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blipFill>
                          <a:blip r:embed="rId2"/>
                          <a:stretch>
                            <a:fillRect l="-101351" t="-610000" r="-804054" b="-326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201351" t="-610000" r="-704054" b="-326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301351" t="-610000" r="-604054" b="-326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396000" t="-610000" r="-496000" b="-326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502703" t="-610000" r="-402703" b="-326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0</a:t>
                          </a:r>
                        </a:p>
                      </a:txBody>
                      <a:tcPr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2</a:t>
                          </a:r>
                        </a:p>
                      </a:txBody>
                      <a:tcPr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3</a:t>
                          </a:r>
                        </a:p>
                      </a:txBody>
                      <a:tcPr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2</a:t>
                          </a:r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716078730"/>
                      </a:ext>
                    </a:extLst>
                  </a:tr>
                  <a:tr h="36576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G</a:t>
                          </a:r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blipFill>
                          <a:blip r:embed="rId2"/>
                          <a:stretch>
                            <a:fillRect l="-101351" t="-710000" r="-804054" b="-226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201351" t="-710000" r="-704054" b="-226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301351" t="-710000" r="-604054" b="-226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396000" t="-710000" r="-496000" b="-226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</a:t>
                          </a:r>
                        </a:p>
                      </a:txBody>
                      <a:tcPr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602703" t="-710000" r="-302703" b="-226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0</a:t>
                          </a:r>
                        </a:p>
                      </a:txBody>
                      <a:tcPr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</a:t>
                          </a:r>
                        </a:p>
                      </a:txBody>
                      <a:tcPr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blipFill>
                          <a:blip r:embed="rId2"/>
                          <a:stretch>
                            <a:fillRect l="-902703" t="-710000" r="-2703" b="-22666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427870057"/>
                      </a:ext>
                    </a:extLst>
                  </a:tr>
                  <a:tr h="36576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H</a:t>
                          </a:r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blipFill>
                          <a:blip r:embed="rId2"/>
                          <a:stretch>
                            <a:fillRect l="-101351" t="-810000" r="-804054" b="-126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201351" t="-810000" r="-704054" b="-126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301351" t="-810000" r="-604054" b="-126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396000" t="-810000" r="-496000" b="-126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502703" t="-810000" r="-402703" b="-126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602703" t="-810000" r="-302703" b="-126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702703" t="-810000" r="-202703" b="-126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0</a:t>
                          </a:r>
                        </a:p>
                      </a:txBody>
                      <a:tcPr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blipFill>
                          <a:blip r:embed="rId2"/>
                          <a:stretch>
                            <a:fillRect l="-902703" t="-810000" r="-2703" b="-12666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191504015"/>
                      </a:ext>
                    </a:extLst>
                  </a:tr>
                  <a:tr h="36576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I</a:t>
                          </a:r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101351" t="-910000" r="-804054" b="-26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201351" t="-910000" r="-704054" b="-26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301351" t="-910000" r="-604054" b="-26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396000" t="-910000" r="-496000" b="-26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502703" t="-910000" r="-402703" b="-26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602703" t="-910000" r="-302703" b="-26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702703" t="-910000" r="-202703" b="-26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</a:t>
                          </a:r>
                        </a:p>
                      </a:txBody>
                      <a:tcPr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0</a:t>
                          </a:r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84818174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9" name="TextBox 58">
                <a:extLst>
                  <a:ext uri="{FF2B5EF4-FFF2-40B4-BE49-F238E27FC236}">
                    <a16:creationId xmlns:a16="http://schemas.microsoft.com/office/drawing/2014/main" id="{E6A38EC8-93A9-40B5-ACB8-1AC07D187D22}"/>
                  </a:ext>
                </a:extLst>
              </p:cNvPr>
              <p:cNvSpPr txBox="1"/>
              <p:nvPr/>
            </p:nvSpPr>
            <p:spPr>
              <a:xfrm>
                <a:off x="917732" y="1108782"/>
                <a:ext cx="998821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40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𝐴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1</m:t>
                          </m:r>
                        </m:sup>
                      </m:sSup>
                      <m:r>
                        <a:rPr lang="en-US" sz="24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</m:oMath>
                  </m:oMathPara>
                </a14:m>
                <a:endPara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9" name="TextBox 58">
                <a:extLst>
                  <a:ext uri="{FF2B5EF4-FFF2-40B4-BE49-F238E27FC236}">
                    <a16:creationId xmlns:a16="http://schemas.microsoft.com/office/drawing/2014/main" id="{E6A38EC8-93A9-40B5-ACB8-1AC07D187D2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7732" y="1108782"/>
                <a:ext cx="998821" cy="46166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39" name="Table 38">
                <a:extLst>
                  <a:ext uri="{FF2B5EF4-FFF2-40B4-BE49-F238E27FC236}">
                    <a16:creationId xmlns:a16="http://schemas.microsoft.com/office/drawing/2014/main" id="{FCB39632-DE32-4817-9A45-52647694C13F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266407931"/>
                  </p:ext>
                </p:extLst>
              </p:nvPr>
            </p:nvGraphicFramePr>
            <p:xfrm>
              <a:off x="1154955" y="1658558"/>
              <a:ext cx="4511790" cy="365760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451179">
                      <a:extLst>
                        <a:ext uri="{9D8B030D-6E8A-4147-A177-3AD203B41FA5}">
                          <a16:colId xmlns:a16="http://schemas.microsoft.com/office/drawing/2014/main" val="2390104614"/>
                        </a:ext>
                      </a:extLst>
                    </a:gridCol>
                    <a:gridCol w="451179">
                      <a:extLst>
                        <a:ext uri="{9D8B030D-6E8A-4147-A177-3AD203B41FA5}">
                          <a16:colId xmlns:a16="http://schemas.microsoft.com/office/drawing/2014/main" val="1182130856"/>
                        </a:ext>
                      </a:extLst>
                    </a:gridCol>
                    <a:gridCol w="451179">
                      <a:extLst>
                        <a:ext uri="{9D8B030D-6E8A-4147-A177-3AD203B41FA5}">
                          <a16:colId xmlns:a16="http://schemas.microsoft.com/office/drawing/2014/main" val="3666457308"/>
                        </a:ext>
                      </a:extLst>
                    </a:gridCol>
                    <a:gridCol w="451179">
                      <a:extLst>
                        <a:ext uri="{9D8B030D-6E8A-4147-A177-3AD203B41FA5}">
                          <a16:colId xmlns:a16="http://schemas.microsoft.com/office/drawing/2014/main" val="63938439"/>
                        </a:ext>
                      </a:extLst>
                    </a:gridCol>
                    <a:gridCol w="451179">
                      <a:extLst>
                        <a:ext uri="{9D8B030D-6E8A-4147-A177-3AD203B41FA5}">
                          <a16:colId xmlns:a16="http://schemas.microsoft.com/office/drawing/2014/main" val="3681467754"/>
                        </a:ext>
                      </a:extLst>
                    </a:gridCol>
                    <a:gridCol w="451179">
                      <a:extLst>
                        <a:ext uri="{9D8B030D-6E8A-4147-A177-3AD203B41FA5}">
                          <a16:colId xmlns:a16="http://schemas.microsoft.com/office/drawing/2014/main" val="3211458457"/>
                        </a:ext>
                      </a:extLst>
                    </a:gridCol>
                    <a:gridCol w="451179">
                      <a:extLst>
                        <a:ext uri="{9D8B030D-6E8A-4147-A177-3AD203B41FA5}">
                          <a16:colId xmlns:a16="http://schemas.microsoft.com/office/drawing/2014/main" val="2431317736"/>
                        </a:ext>
                      </a:extLst>
                    </a:gridCol>
                    <a:gridCol w="451179">
                      <a:extLst>
                        <a:ext uri="{9D8B030D-6E8A-4147-A177-3AD203B41FA5}">
                          <a16:colId xmlns:a16="http://schemas.microsoft.com/office/drawing/2014/main" val="185202485"/>
                        </a:ext>
                      </a:extLst>
                    </a:gridCol>
                    <a:gridCol w="451179">
                      <a:extLst>
                        <a:ext uri="{9D8B030D-6E8A-4147-A177-3AD203B41FA5}">
                          <a16:colId xmlns:a16="http://schemas.microsoft.com/office/drawing/2014/main" val="881670652"/>
                        </a:ext>
                      </a:extLst>
                    </a:gridCol>
                    <a:gridCol w="451179">
                      <a:extLst>
                        <a:ext uri="{9D8B030D-6E8A-4147-A177-3AD203B41FA5}">
                          <a16:colId xmlns:a16="http://schemas.microsoft.com/office/drawing/2014/main" val="3823630947"/>
                        </a:ext>
                      </a:extLst>
                    </a:gridCol>
                  </a:tblGrid>
                  <a:tr h="313295">
                    <a:tc>
                      <a:txBody>
                        <a:bodyPr/>
                        <a:lstStyle/>
                        <a:p>
                          <a:pPr algn="ctr"/>
                          <a:endParaRPr lang="en-US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A</a:t>
                          </a:r>
                        </a:p>
                      </a:txBody>
                      <a:tcPr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B</a:t>
                          </a:r>
                        </a:p>
                      </a:txBody>
                      <a:tcPr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C</a:t>
                          </a:r>
                        </a:p>
                      </a:txBody>
                      <a:tcPr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D</a:t>
                          </a:r>
                        </a:p>
                      </a:txBody>
                      <a:tcPr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E</a:t>
                          </a:r>
                        </a:p>
                      </a:txBody>
                      <a:tcPr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F</a:t>
                          </a:r>
                        </a:p>
                      </a:txBody>
                      <a:tcPr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G</a:t>
                          </a:r>
                        </a:p>
                      </a:txBody>
                      <a:tcPr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H</a:t>
                          </a:r>
                        </a:p>
                      </a:txBody>
                      <a:tcPr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I</a:t>
                          </a:r>
                        </a:p>
                      </a:txBody>
                      <a:tcPr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184907696"/>
                      </a:ext>
                    </a:extLst>
                  </a:tr>
                  <a:tr h="313295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A</a:t>
                          </a:r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0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2</a:t>
                          </a:r>
                        </a:p>
                      </a:txBody>
                      <a:tcPr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3</a:t>
                          </a:r>
                        </a:p>
                      </a:txBody>
                      <a:tcPr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da-DK" sz="1800" b="0" i="1" u="none" strike="noStrike" kern="1200" cap="none" spc="0" normalizeH="0" baseline="0" noProof="0" dirty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Consolas" panose="020B0609020204030204" pitchFamily="49" charset="0"/>
                                  </a:rPr>
                                  <m:t>∞</m:t>
                                </m:r>
                              </m:oMath>
                            </m:oMathPara>
                          </a14:m>
                          <a:endParaRPr lang="en-US" sz="18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da-DK" sz="1800" b="0" i="1" u="none" strike="noStrike" kern="1200" cap="none" spc="0" normalizeH="0" baseline="0" noProof="0" dirty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Consolas" panose="020B0609020204030204" pitchFamily="49" charset="0"/>
                                  </a:rPr>
                                  <m:t>∞</m:t>
                                </m:r>
                              </m:oMath>
                            </m:oMathPara>
                          </a14:m>
                          <a:endParaRPr lang="en-US" sz="18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da-DK" sz="1800" b="0" i="1" u="none" strike="noStrike" kern="1200" cap="none" spc="0" normalizeH="0" baseline="0" noProof="0" dirty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Consolas" panose="020B0609020204030204" pitchFamily="49" charset="0"/>
                                  </a:rPr>
                                  <m:t>∞</m:t>
                                </m:r>
                              </m:oMath>
                            </m:oMathPara>
                          </a14:m>
                          <a:endParaRPr lang="en-US" sz="18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da-DK" sz="1800" b="0" i="1" u="none" strike="noStrike" kern="1200" cap="none" spc="0" normalizeH="0" baseline="0" noProof="0" dirty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Consolas" panose="020B0609020204030204" pitchFamily="49" charset="0"/>
                                  </a:rPr>
                                  <m:t>∞</m:t>
                                </m:r>
                              </m:oMath>
                            </m:oMathPara>
                          </a14:m>
                          <a:endParaRPr lang="en-US" sz="18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da-DK" sz="1800" b="0" i="1" u="none" strike="noStrike" kern="1200" cap="none" spc="0" normalizeH="0" baseline="0" noProof="0" dirty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Consolas" panose="020B0609020204030204" pitchFamily="49" charset="0"/>
                                  </a:rPr>
                                  <m:t>∞</m:t>
                                </m:r>
                              </m:oMath>
                            </m:oMathPara>
                          </a14:m>
                          <a:endParaRPr lang="en-US" sz="18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da-DK" sz="1800" b="0" i="1" u="none" strike="noStrike" kern="1200" cap="none" spc="0" normalizeH="0" baseline="0" noProof="0" dirty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Consolas" panose="020B0609020204030204" pitchFamily="49" charset="0"/>
                                  </a:rPr>
                                  <m:t>∞</m:t>
                                </m:r>
                              </m:oMath>
                            </m:oMathPara>
                          </a14:m>
                          <a:endParaRPr lang="en-US" sz="18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534235636"/>
                      </a:ext>
                    </a:extLst>
                  </a:tr>
                  <a:tr h="313295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B</a:t>
                          </a:r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da-DK" sz="1800" b="0" i="1" u="none" strike="noStrike" kern="1200" cap="none" spc="0" normalizeH="0" baseline="0" noProof="0" dirty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Consolas" panose="020B0609020204030204" pitchFamily="49" charset="0"/>
                                  </a:rPr>
                                  <m:t>∞</m:t>
                                </m:r>
                              </m:oMath>
                            </m:oMathPara>
                          </a14:m>
                          <a:endParaRPr lang="en-US" sz="18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0</a:t>
                          </a:r>
                        </a:p>
                      </a:txBody>
                      <a:tcPr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da-DK" sz="1800" b="0" i="1" u="none" strike="noStrike" kern="1200" cap="none" spc="0" normalizeH="0" baseline="0" noProof="0" dirty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Consolas" panose="020B0609020204030204" pitchFamily="49" charset="0"/>
                                  </a:rPr>
                                  <m:t>∞</m:t>
                                </m:r>
                              </m:oMath>
                            </m:oMathPara>
                          </a14:m>
                          <a:endParaRPr kumimoji="0" lang="en-US" sz="1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da-DK" sz="1800" b="0" i="1" u="none" strike="noStrike" kern="1200" cap="none" spc="0" normalizeH="0" baseline="0" noProof="0" dirty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Consolas" panose="020B0609020204030204" pitchFamily="49" charset="0"/>
                                  </a:rPr>
                                  <m:t>∞</m:t>
                                </m:r>
                              </m:oMath>
                            </m:oMathPara>
                          </a14:m>
                          <a:endParaRPr kumimoji="0" lang="en-US" sz="1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da-DK" sz="1800" b="0" i="1" u="none" strike="noStrike" kern="1200" cap="none" spc="0" normalizeH="0" baseline="0" noProof="0" dirty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Consolas" panose="020B0609020204030204" pitchFamily="49" charset="0"/>
                                  </a:rPr>
                                  <m:t>∞</m:t>
                                </m:r>
                              </m:oMath>
                            </m:oMathPara>
                          </a14:m>
                          <a:endParaRPr kumimoji="0" lang="en-US" sz="1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</a:t>
                          </a:r>
                        </a:p>
                      </a:txBody>
                      <a:tcPr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da-DK" sz="1800" b="0" i="1" u="none" strike="noStrike" kern="1200" cap="none" spc="0" normalizeH="0" baseline="0" noProof="0" dirty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Consolas" panose="020B0609020204030204" pitchFamily="49" charset="0"/>
                                  </a:rPr>
                                  <m:t>∞</m:t>
                                </m:r>
                              </m:oMath>
                            </m:oMathPara>
                          </a14:m>
                          <a:endParaRPr kumimoji="0" lang="en-US" sz="1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da-DK" sz="1800" b="0" i="1" u="none" strike="noStrike" kern="1200" cap="none" spc="0" normalizeH="0" baseline="0" noProof="0" dirty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Consolas" panose="020B0609020204030204" pitchFamily="49" charset="0"/>
                                  </a:rPr>
                                  <m:t>∞</m:t>
                                </m:r>
                              </m:oMath>
                            </m:oMathPara>
                          </a14:m>
                          <a:endParaRPr kumimoji="0" lang="en-US" sz="1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da-DK" sz="1800" b="0" i="1" u="none" strike="noStrike" kern="1200" cap="none" spc="0" normalizeH="0" baseline="0" noProof="0" dirty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Consolas" panose="020B0609020204030204" pitchFamily="49" charset="0"/>
                                  </a:rPr>
                                  <m:t>∞</m:t>
                                </m:r>
                              </m:oMath>
                            </m:oMathPara>
                          </a14:m>
                          <a:endParaRPr kumimoji="0" lang="en-US" sz="1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284291012"/>
                      </a:ext>
                    </a:extLst>
                  </a:tr>
                  <a:tr h="313295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C</a:t>
                          </a:r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da-DK" sz="1800" b="0" i="1" u="none" strike="noStrike" kern="1200" cap="none" spc="0" normalizeH="0" baseline="0" noProof="0" dirty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Consolas" panose="020B0609020204030204" pitchFamily="49" charset="0"/>
                                  </a:rPr>
                                  <m:t>∞</m:t>
                                </m:r>
                              </m:oMath>
                            </m:oMathPara>
                          </a14:m>
                          <a:endParaRPr kumimoji="0" lang="en-US" sz="1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da-DK" sz="1800" b="0" i="1" u="none" strike="noStrike" kern="1200" cap="none" spc="0" normalizeH="0" baseline="0" noProof="0" dirty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Consolas" panose="020B0609020204030204" pitchFamily="49" charset="0"/>
                                  </a:rPr>
                                  <m:t>∞</m:t>
                                </m:r>
                              </m:oMath>
                            </m:oMathPara>
                          </a14:m>
                          <a:endParaRPr kumimoji="0" lang="en-US" sz="1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0</a:t>
                          </a:r>
                        </a:p>
                      </a:txBody>
                      <a:tcPr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</a:t>
                          </a:r>
                        </a:p>
                      </a:txBody>
                      <a:tcPr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2</a:t>
                          </a:r>
                        </a:p>
                      </a:txBody>
                      <a:tcPr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da-DK" sz="1800" b="0" i="1" u="none" strike="noStrike" kern="1200" cap="none" spc="0" normalizeH="0" baseline="0" noProof="0" dirty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Consolas" panose="020B0609020204030204" pitchFamily="49" charset="0"/>
                                  </a:rPr>
                                  <m:t>∞</m:t>
                                </m:r>
                              </m:oMath>
                            </m:oMathPara>
                          </a14:m>
                          <a:endParaRPr kumimoji="0" lang="en-US" sz="1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da-DK" sz="1800" b="0" i="1" u="none" strike="noStrike" kern="1200" cap="none" spc="0" normalizeH="0" baseline="0" noProof="0" dirty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Consolas" panose="020B0609020204030204" pitchFamily="49" charset="0"/>
                                  </a:rPr>
                                  <m:t>∞</m:t>
                                </m:r>
                              </m:oMath>
                            </m:oMathPara>
                          </a14:m>
                          <a:endParaRPr kumimoji="0" lang="en-US" sz="1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da-DK" sz="1800" b="0" i="1" u="none" strike="noStrike" kern="1200" cap="none" spc="0" normalizeH="0" baseline="0" noProof="0" dirty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Consolas" panose="020B0609020204030204" pitchFamily="49" charset="0"/>
                                  </a:rPr>
                                  <m:t>∞</m:t>
                                </m:r>
                              </m:oMath>
                            </m:oMathPara>
                          </a14:m>
                          <a:endParaRPr kumimoji="0" lang="en-US" sz="1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da-DK" sz="1800" b="0" i="1" u="none" strike="noStrike" kern="1200" cap="none" spc="0" normalizeH="0" baseline="0" noProof="0" dirty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Consolas" panose="020B0609020204030204" pitchFamily="49" charset="0"/>
                                  </a:rPr>
                                  <m:t>∞</m:t>
                                </m:r>
                              </m:oMath>
                            </m:oMathPara>
                          </a14:m>
                          <a:endParaRPr kumimoji="0" lang="en-US" sz="1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85092653"/>
                      </a:ext>
                    </a:extLst>
                  </a:tr>
                  <a:tr h="313295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D</a:t>
                          </a:r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da-DK" sz="1800" b="0" i="1" u="none" strike="noStrike" kern="1200" cap="none" spc="0" normalizeH="0" baseline="0" noProof="0" dirty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Consolas" panose="020B0609020204030204" pitchFamily="49" charset="0"/>
                                  </a:rPr>
                                  <m:t>∞</m:t>
                                </m:r>
                              </m:oMath>
                            </m:oMathPara>
                          </a14:m>
                          <a:endParaRPr kumimoji="0" lang="en-US" sz="1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da-DK" sz="1800" b="0" i="1" u="none" strike="noStrike" kern="1200" cap="none" spc="0" normalizeH="0" baseline="0" noProof="0" dirty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Consolas" panose="020B0609020204030204" pitchFamily="49" charset="0"/>
                                  </a:rPr>
                                  <m:t>∞</m:t>
                                </m:r>
                              </m:oMath>
                            </m:oMathPara>
                          </a14:m>
                          <a:endParaRPr kumimoji="0" lang="en-US" sz="1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da-DK" sz="1800" b="0" i="1" u="none" strike="noStrike" kern="1200" cap="none" spc="0" normalizeH="0" baseline="0" noProof="0" dirty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Consolas" panose="020B0609020204030204" pitchFamily="49" charset="0"/>
                                  </a:rPr>
                                  <m:t>∞</m:t>
                                </m:r>
                              </m:oMath>
                            </m:oMathPara>
                          </a14:m>
                          <a:endParaRPr kumimoji="0" lang="en-US" sz="1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0</a:t>
                          </a:r>
                        </a:p>
                      </a:txBody>
                      <a:tcPr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da-DK" sz="1800" b="0" i="1" u="none" strike="noStrike" kern="1200" cap="none" spc="0" normalizeH="0" baseline="0" noProof="0" dirty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Consolas" panose="020B0609020204030204" pitchFamily="49" charset="0"/>
                                  </a:rPr>
                                  <m:t>∞</m:t>
                                </m:r>
                              </m:oMath>
                            </m:oMathPara>
                          </a14:m>
                          <a:endParaRPr kumimoji="0" lang="en-US" sz="1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da-DK" sz="1800" b="0" i="1" u="none" strike="noStrike" kern="1200" cap="none" spc="0" normalizeH="0" baseline="0" noProof="0" dirty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Consolas" panose="020B0609020204030204" pitchFamily="49" charset="0"/>
                                  </a:rPr>
                                  <m:t>∞</m:t>
                                </m:r>
                              </m:oMath>
                            </m:oMathPara>
                          </a14:m>
                          <a:endParaRPr kumimoji="0" lang="en-US" sz="1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2</a:t>
                          </a:r>
                        </a:p>
                      </a:txBody>
                      <a:tcPr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da-DK" sz="1800" b="0" i="1" u="none" strike="noStrike" kern="1200" cap="none" spc="0" normalizeH="0" baseline="0" noProof="0" dirty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Consolas" panose="020B0609020204030204" pitchFamily="49" charset="0"/>
                                  </a:rPr>
                                  <m:t>∞</m:t>
                                </m:r>
                              </m:oMath>
                            </m:oMathPara>
                          </a14:m>
                          <a:endParaRPr kumimoji="0" lang="en-US" sz="1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da-DK" sz="1800" b="0" i="1" u="none" strike="noStrike" kern="1200" cap="none" spc="0" normalizeH="0" baseline="0" noProof="0" dirty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Consolas" panose="020B0609020204030204" pitchFamily="49" charset="0"/>
                                  </a:rPr>
                                  <m:t>∞</m:t>
                                </m:r>
                              </m:oMath>
                            </m:oMathPara>
                          </a14:m>
                          <a:endParaRPr kumimoji="0" lang="en-US" sz="1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973545156"/>
                      </a:ext>
                    </a:extLst>
                  </a:tr>
                  <a:tr h="313295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E</a:t>
                          </a:r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da-DK" sz="1800" b="0" i="1" u="none" strike="noStrike" kern="1200" cap="none" spc="0" normalizeH="0" baseline="0" noProof="0" dirty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Consolas" panose="020B0609020204030204" pitchFamily="49" charset="0"/>
                                  </a:rPr>
                                  <m:t>∞</m:t>
                                </m:r>
                              </m:oMath>
                            </m:oMathPara>
                          </a14:m>
                          <a:endParaRPr kumimoji="0" lang="en-US" sz="1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da-DK" sz="1800" b="0" i="1" u="none" strike="noStrike" kern="1200" cap="none" spc="0" normalizeH="0" baseline="0" noProof="0" dirty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Consolas" panose="020B0609020204030204" pitchFamily="49" charset="0"/>
                                  </a:rPr>
                                  <m:t>∞</m:t>
                                </m:r>
                              </m:oMath>
                            </m:oMathPara>
                          </a14:m>
                          <a:endParaRPr kumimoji="0" lang="en-US" sz="1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da-DK" sz="1800" b="0" i="1" u="none" strike="noStrike" kern="1200" cap="none" spc="0" normalizeH="0" baseline="0" noProof="0" dirty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Consolas" panose="020B0609020204030204" pitchFamily="49" charset="0"/>
                                  </a:rPr>
                                  <m:t>∞</m:t>
                                </m:r>
                              </m:oMath>
                            </m:oMathPara>
                          </a14:m>
                          <a:endParaRPr kumimoji="0" lang="en-US" sz="1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da-DK" sz="1800" b="0" i="1" u="none" strike="noStrike" kern="1200" cap="none" spc="0" normalizeH="0" baseline="0" noProof="0" dirty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Consolas" panose="020B0609020204030204" pitchFamily="49" charset="0"/>
                                  </a:rPr>
                                  <m:t>∞</m:t>
                                </m:r>
                              </m:oMath>
                            </m:oMathPara>
                          </a14:m>
                          <a:endParaRPr kumimoji="0" lang="en-US" sz="1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0</a:t>
                          </a:r>
                        </a:p>
                      </a:txBody>
                      <a:tcPr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da-DK" sz="1800" b="0" i="1" u="none" strike="noStrike" kern="1200" cap="none" spc="0" normalizeH="0" baseline="0" noProof="0" dirty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Consolas" panose="020B0609020204030204" pitchFamily="49" charset="0"/>
                                  </a:rPr>
                                  <m:t>∞</m:t>
                                </m:r>
                              </m:oMath>
                            </m:oMathPara>
                          </a14:m>
                          <a:endParaRPr kumimoji="0" lang="en-US" sz="1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da-DK" sz="1800" b="0" i="1" u="none" strike="noStrike" kern="1200" cap="none" spc="0" normalizeH="0" baseline="0" noProof="0" dirty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Consolas" panose="020B0609020204030204" pitchFamily="49" charset="0"/>
                                  </a:rPr>
                                  <m:t>∞</m:t>
                                </m:r>
                              </m:oMath>
                            </m:oMathPara>
                          </a14:m>
                          <a:endParaRPr kumimoji="0" lang="en-US" sz="1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da-DK" sz="1800" b="0" i="1" u="none" strike="noStrike" kern="1200" cap="none" spc="0" normalizeH="0" baseline="0" noProof="0" dirty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Consolas" panose="020B0609020204030204" pitchFamily="49" charset="0"/>
                                  </a:rPr>
                                  <m:t>∞</m:t>
                                </m:r>
                              </m:oMath>
                            </m:oMathPara>
                          </a14:m>
                          <a:endParaRPr kumimoji="0" lang="en-US" sz="1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da-DK" sz="1800" b="0" i="1" u="none" strike="noStrike" kern="1200" cap="none" spc="0" normalizeH="0" baseline="0" noProof="0" dirty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Consolas" panose="020B0609020204030204" pitchFamily="49" charset="0"/>
                                  </a:rPr>
                                  <m:t>∞</m:t>
                                </m:r>
                              </m:oMath>
                            </m:oMathPara>
                          </a14:m>
                          <a:endParaRPr kumimoji="0" lang="en-US" sz="1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71488298"/>
                      </a:ext>
                    </a:extLst>
                  </a:tr>
                  <a:tr h="313295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F</a:t>
                          </a:r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da-DK" sz="1800" b="0" i="1" u="none" strike="noStrike" kern="1200" cap="none" spc="0" normalizeH="0" baseline="0" noProof="0" dirty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Consolas" panose="020B0609020204030204" pitchFamily="49" charset="0"/>
                                  </a:rPr>
                                  <m:t>∞</m:t>
                                </m:r>
                              </m:oMath>
                            </m:oMathPara>
                          </a14:m>
                          <a:endParaRPr kumimoji="0" lang="en-US" sz="1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da-DK" sz="1800" b="0" i="1" u="none" strike="noStrike" kern="1200" cap="none" spc="0" normalizeH="0" baseline="0" noProof="0" dirty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Consolas" panose="020B0609020204030204" pitchFamily="49" charset="0"/>
                                  </a:rPr>
                                  <m:t>∞</m:t>
                                </m:r>
                              </m:oMath>
                            </m:oMathPara>
                          </a14:m>
                          <a:endParaRPr kumimoji="0" lang="en-US" sz="1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da-DK" sz="1800" b="0" i="1" u="none" strike="noStrike" kern="1200" cap="none" spc="0" normalizeH="0" baseline="0" noProof="0" dirty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Consolas" panose="020B0609020204030204" pitchFamily="49" charset="0"/>
                                  </a:rPr>
                                  <m:t>∞</m:t>
                                </m:r>
                              </m:oMath>
                            </m:oMathPara>
                          </a14:m>
                          <a:endParaRPr kumimoji="0" lang="en-US" sz="1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da-DK" sz="1800" b="0" i="1" u="none" strike="noStrike" kern="1200" cap="none" spc="0" normalizeH="0" baseline="0" noProof="0" dirty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Consolas" panose="020B0609020204030204" pitchFamily="49" charset="0"/>
                                  </a:rPr>
                                  <m:t>∞</m:t>
                                </m:r>
                              </m:oMath>
                            </m:oMathPara>
                          </a14:m>
                          <a:endParaRPr kumimoji="0" lang="en-US" sz="1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da-DK" sz="1800" b="0" i="1" u="none" strike="noStrike" kern="1200" cap="none" spc="0" normalizeH="0" baseline="0" noProof="0" dirty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Consolas" panose="020B0609020204030204" pitchFamily="49" charset="0"/>
                                  </a:rPr>
                                  <m:t>∞</m:t>
                                </m:r>
                              </m:oMath>
                            </m:oMathPara>
                          </a14:m>
                          <a:endParaRPr lang="en-US" sz="18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0</a:t>
                          </a:r>
                        </a:p>
                      </a:txBody>
                      <a:tcPr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2</a:t>
                          </a:r>
                        </a:p>
                      </a:txBody>
                      <a:tcPr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3</a:t>
                          </a:r>
                        </a:p>
                      </a:txBody>
                      <a:tcPr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2</a:t>
                          </a:r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716078730"/>
                      </a:ext>
                    </a:extLst>
                  </a:tr>
                  <a:tr h="313295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G</a:t>
                          </a:r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da-DK" sz="1800" b="0" i="1" u="none" strike="noStrike" kern="1200" cap="none" spc="0" normalizeH="0" baseline="0" noProof="0" dirty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Consolas" panose="020B0609020204030204" pitchFamily="49" charset="0"/>
                                  </a:rPr>
                                  <m:t>∞</m:t>
                                </m:r>
                              </m:oMath>
                            </m:oMathPara>
                          </a14:m>
                          <a:endParaRPr kumimoji="0" lang="en-US" sz="1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da-DK" sz="1800" b="0" i="1" u="none" strike="noStrike" kern="1200" cap="none" spc="0" normalizeH="0" baseline="0" noProof="0" dirty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Consolas" panose="020B0609020204030204" pitchFamily="49" charset="0"/>
                                  </a:rPr>
                                  <m:t>∞</m:t>
                                </m:r>
                              </m:oMath>
                            </m:oMathPara>
                          </a14:m>
                          <a:endParaRPr kumimoji="0" lang="en-US" sz="1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da-DK" sz="1800" b="0" i="1" u="none" strike="noStrike" kern="1200" cap="none" spc="0" normalizeH="0" baseline="0" noProof="0" dirty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Consolas" panose="020B0609020204030204" pitchFamily="49" charset="0"/>
                                  </a:rPr>
                                  <m:t>∞</m:t>
                                </m:r>
                              </m:oMath>
                            </m:oMathPara>
                          </a14:m>
                          <a:endParaRPr kumimoji="0" lang="en-US" sz="1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da-DK" sz="1800" b="0" i="1" u="none" strike="noStrike" kern="1200" cap="none" spc="0" normalizeH="0" baseline="0" noProof="0" dirty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Consolas" panose="020B0609020204030204" pitchFamily="49" charset="0"/>
                                  </a:rPr>
                                  <m:t>∞</m:t>
                                </m:r>
                              </m:oMath>
                            </m:oMathPara>
                          </a14:m>
                          <a:endParaRPr kumimoji="0" lang="en-US" sz="1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</a:t>
                          </a:r>
                        </a:p>
                      </a:txBody>
                      <a:tcPr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da-DK" sz="1800" b="0" i="1" u="none" strike="noStrike" kern="1200" cap="none" spc="0" normalizeH="0" baseline="0" noProof="0" dirty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Consolas" panose="020B0609020204030204" pitchFamily="49" charset="0"/>
                                  </a:rPr>
                                  <m:t>∞</m:t>
                                </m:r>
                              </m:oMath>
                            </m:oMathPara>
                          </a14:m>
                          <a:endParaRPr lang="en-US" sz="18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0</a:t>
                          </a:r>
                        </a:p>
                      </a:txBody>
                      <a:tcPr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</a:t>
                          </a:r>
                        </a:p>
                      </a:txBody>
                      <a:tcPr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da-DK" sz="1800" b="0" i="1" u="none" strike="noStrike" kern="1200" cap="none" spc="0" normalizeH="0" baseline="0" noProof="0" dirty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Consolas" panose="020B0609020204030204" pitchFamily="49" charset="0"/>
                                  </a:rPr>
                                  <m:t>∞</m:t>
                                </m:r>
                              </m:oMath>
                            </m:oMathPara>
                          </a14:m>
                          <a:endParaRPr kumimoji="0" lang="en-US" sz="1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427870057"/>
                      </a:ext>
                    </a:extLst>
                  </a:tr>
                  <a:tr h="313295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H</a:t>
                          </a:r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da-DK" sz="1800" b="0" i="1" u="none" strike="noStrike" kern="1200" cap="none" spc="0" normalizeH="0" baseline="0" noProof="0" dirty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Consolas" panose="020B0609020204030204" pitchFamily="49" charset="0"/>
                                  </a:rPr>
                                  <m:t>∞</m:t>
                                </m:r>
                              </m:oMath>
                            </m:oMathPara>
                          </a14:m>
                          <a:endParaRPr kumimoji="0" lang="en-US" sz="1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da-DK" sz="1800" b="0" i="1" u="none" strike="noStrike" kern="1200" cap="none" spc="0" normalizeH="0" baseline="0" noProof="0" dirty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Consolas" panose="020B0609020204030204" pitchFamily="49" charset="0"/>
                                  </a:rPr>
                                  <m:t>∞</m:t>
                                </m:r>
                              </m:oMath>
                            </m:oMathPara>
                          </a14:m>
                          <a:endParaRPr kumimoji="0" lang="en-US" sz="1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da-DK" sz="1800" b="0" i="1" u="none" strike="noStrike" kern="1200" cap="none" spc="0" normalizeH="0" baseline="0" noProof="0" dirty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Consolas" panose="020B0609020204030204" pitchFamily="49" charset="0"/>
                                  </a:rPr>
                                  <m:t>∞</m:t>
                                </m:r>
                              </m:oMath>
                            </m:oMathPara>
                          </a14:m>
                          <a:endParaRPr kumimoji="0" lang="en-US" sz="1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da-DK" sz="1800" b="0" i="1" u="none" strike="noStrike" kern="1200" cap="none" spc="0" normalizeH="0" baseline="0" noProof="0" dirty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Consolas" panose="020B0609020204030204" pitchFamily="49" charset="0"/>
                                  </a:rPr>
                                  <m:t>∞</m:t>
                                </m:r>
                              </m:oMath>
                            </m:oMathPara>
                          </a14:m>
                          <a:endParaRPr kumimoji="0" lang="en-US" sz="1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da-DK" sz="1800" b="0" i="1" u="none" strike="noStrike" kern="1200" cap="none" spc="0" normalizeH="0" baseline="0" noProof="0" dirty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Consolas" panose="020B0609020204030204" pitchFamily="49" charset="0"/>
                                  </a:rPr>
                                  <m:t>∞</m:t>
                                </m:r>
                              </m:oMath>
                            </m:oMathPara>
                          </a14:m>
                          <a:endParaRPr kumimoji="0" lang="en-US" sz="1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da-DK" sz="1800" b="0" i="1" u="none" strike="noStrike" kern="1200" cap="none" spc="0" normalizeH="0" baseline="0" noProof="0" dirty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Consolas" panose="020B0609020204030204" pitchFamily="49" charset="0"/>
                                  </a:rPr>
                                  <m:t>∞</m:t>
                                </m:r>
                              </m:oMath>
                            </m:oMathPara>
                          </a14:m>
                          <a:endParaRPr kumimoji="0" lang="en-US" sz="1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da-DK" sz="1800" b="0" i="1" u="none" strike="noStrike" kern="1200" cap="none" spc="0" normalizeH="0" baseline="0" noProof="0" dirty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Consolas" panose="020B0609020204030204" pitchFamily="49" charset="0"/>
                                  </a:rPr>
                                  <m:t>∞</m:t>
                                </m:r>
                              </m:oMath>
                            </m:oMathPara>
                          </a14:m>
                          <a:endParaRPr kumimoji="0" lang="en-US" sz="1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0</a:t>
                          </a:r>
                        </a:p>
                      </a:txBody>
                      <a:tcPr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da-DK" sz="1800" b="0" i="1" u="none" strike="noStrike" kern="1200" cap="none" spc="0" normalizeH="0" baseline="0" noProof="0" dirty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Consolas" panose="020B0609020204030204" pitchFamily="49" charset="0"/>
                                  </a:rPr>
                                  <m:t>∞</m:t>
                                </m:r>
                              </m:oMath>
                            </m:oMathPara>
                          </a14:m>
                          <a:endParaRPr kumimoji="0" lang="en-US" sz="1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191504015"/>
                      </a:ext>
                    </a:extLst>
                  </a:tr>
                  <a:tr h="313295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I</a:t>
                          </a:r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da-DK" sz="1800" b="0" i="1" u="none" strike="noStrike" kern="1200" cap="none" spc="0" normalizeH="0" baseline="0" noProof="0" dirty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Consolas" panose="020B0609020204030204" pitchFamily="49" charset="0"/>
                                  </a:rPr>
                                  <m:t>∞</m:t>
                                </m:r>
                              </m:oMath>
                            </m:oMathPara>
                          </a14:m>
                          <a:endParaRPr kumimoji="0" lang="en-US" sz="1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da-DK" sz="1800" b="0" i="1" u="none" strike="noStrike" kern="1200" cap="none" spc="0" normalizeH="0" baseline="0" noProof="0" dirty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Consolas" panose="020B0609020204030204" pitchFamily="49" charset="0"/>
                                  </a:rPr>
                                  <m:t>∞</m:t>
                                </m:r>
                              </m:oMath>
                            </m:oMathPara>
                          </a14:m>
                          <a:endParaRPr kumimoji="0" lang="en-US" sz="1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da-DK" sz="1800" b="0" i="1" u="none" strike="noStrike" kern="1200" cap="none" spc="0" normalizeH="0" baseline="0" noProof="0" dirty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Consolas" panose="020B0609020204030204" pitchFamily="49" charset="0"/>
                                  </a:rPr>
                                  <m:t>∞</m:t>
                                </m:r>
                              </m:oMath>
                            </m:oMathPara>
                          </a14:m>
                          <a:endParaRPr kumimoji="0" lang="en-US" sz="1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da-DK" sz="1800" b="0" i="1" u="none" strike="noStrike" kern="1200" cap="none" spc="0" normalizeH="0" baseline="0" noProof="0" dirty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Consolas" panose="020B0609020204030204" pitchFamily="49" charset="0"/>
                                  </a:rPr>
                                  <m:t>∞</m:t>
                                </m:r>
                              </m:oMath>
                            </m:oMathPara>
                          </a14:m>
                          <a:endParaRPr kumimoji="0" lang="en-US" sz="1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da-DK" sz="1800" b="0" i="1" u="none" strike="noStrike" kern="1200" cap="none" spc="0" normalizeH="0" baseline="0" noProof="0" dirty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Consolas" panose="020B0609020204030204" pitchFamily="49" charset="0"/>
                                  </a:rPr>
                                  <m:t>∞</m:t>
                                </m:r>
                              </m:oMath>
                            </m:oMathPara>
                          </a14:m>
                          <a:endParaRPr kumimoji="0" lang="en-US" sz="1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da-DK" sz="1800" b="0" i="1" u="none" strike="noStrike" kern="1200" cap="none" spc="0" normalizeH="0" baseline="0" noProof="0" dirty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Consolas" panose="020B0609020204030204" pitchFamily="49" charset="0"/>
                                  </a:rPr>
                                  <m:t>∞</m:t>
                                </m:r>
                              </m:oMath>
                            </m:oMathPara>
                          </a14:m>
                          <a:endParaRPr kumimoji="0" lang="en-US" sz="1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da-DK" sz="1800" b="0" i="1" u="none" strike="noStrike" kern="1200" cap="none" spc="0" normalizeH="0" baseline="0" noProof="0" dirty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Consolas" panose="020B0609020204030204" pitchFamily="49" charset="0"/>
                                  </a:rPr>
                                  <m:t>∞</m:t>
                                </m:r>
                              </m:oMath>
                            </m:oMathPara>
                          </a14:m>
                          <a:endParaRPr kumimoji="0" lang="en-US" sz="1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</a:t>
                          </a:r>
                        </a:p>
                      </a:txBody>
                      <a:tcPr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0</a:t>
                          </a:r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84818174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39" name="Table 38">
                <a:extLst>
                  <a:ext uri="{FF2B5EF4-FFF2-40B4-BE49-F238E27FC236}">
                    <a16:creationId xmlns:a16="http://schemas.microsoft.com/office/drawing/2014/main" id="{FCB39632-DE32-4817-9A45-52647694C13F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266407931"/>
                  </p:ext>
                </p:extLst>
              </p:nvPr>
            </p:nvGraphicFramePr>
            <p:xfrm>
              <a:off x="1154955" y="1658558"/>
              <a:ext cx="4511790" cy="365760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451179">
                      <a:extLst>
                        <a:ext uri="{9D8B030D-6E8A-4147-A177-3AD203B41FA5}">
                          <a16:colId xmlns:a16="http://schemas.microsoft.com/office/drawing/2014/main" val="2390104614"/>
                        </a:ext>
                      </a:extLst>
                    </a:gridCol>
                    <a:gridCol w="451179">
                      <a:extLst>
                        <a:ext uri="{9D8B030D-6E8A-4147-A177-3AD203B41FA5}">
                          <a16:colId xmlns:a16="http://schemas.microsoft.com/office/drawing/2014/main" val="1182130856"/>
                        </a:ext>
                      </a:extLst>
                    </a:gridCol>
                    <a:gridCol w="451179">
                      <a:extLst>
                        <a:ext uri="{9D8B030D-6E8A-4147-A177-3AD203B41FA5}">
                          <a16:colId xmlns:a16="http://schemas.microsoft.com/office/drawing/2014/main" val="3666457308"/>
                        </a:ext>
                      </a:extLst>
                    </a:gridCol>
                    <a:gridCol w="451179">
                      <a:extLst>
                        <a:ext uri="{9D8B030D-6E8A-4147-A177-3AD203B41FA5}">
                          <a16:colId xmlns:a16="http://schemas.microsoft.com/office/drawing/2014/main" val="63938439"/>
                        </a:ext>
                      </a:extLst>
                    </a:gridCol>
                    <a:gridCol w="451179">
                      <a:extLst>
                        <a:ext uri="{9D8B030D-6E8A-4147-A177-3AD203B41FA5}">
                          <a16:colId xmlns:a16="http://schemas.microsoft.com/office/drawing/2014/main" val="3681467754"/>
                        </a:ext>
                      </a:extLst>
                    </a:gridCol>
                    <a:gridCol w="451179">
                      <a:extLst>
                        <a:ext uri="{9D8B030D-6E8A-4147-A177-3AD203B41FA5}">
                          <a16:colId xmlns:a16="http://schemas.microsoft.com/office/drawing/2014/main" val="3211458457"/>
                        </a:ext>
                      </a:extLst>
                    </a:gridCol>
                    <a:gridCol w="451179">
                      <a:extLst>
                        <a:ext uri="{9D8B030D-6E8A-4147-A177-3AD203B41FA5}">
                          <a16:colId xmlns:a16="http://schemas.microsoft.com/office/drawing/2014/main" val="2431317736"/>
                        </a:ext>
                      </a:extLst>
                    </a:gridCol>
                    <a:gridCol w="451179">
                      <a:extLst>
                        <a:ext uri="{9D8B030D-6E8A-4147-A177-3AD203B41FA5}">
                          <a16:colId xmlns:a16="http://schemas.microsoft.com/office/drawing/2014/main" val="185202485"/>
                        </a:ext>
                      </a:extLst>
                    </a:gridCol>
                    <a:gridCol w="451179">
                      <a:extLst>
                        <a:ext uri="{9D8B030D-6E8A-4147-A177-3AD203B41FA5}">
                          <a16:colId xmlns:a16="http://schemas.microsoft.com/office/drawing/2014/main" val="881670652"/>
                        </a:ext>
                      </a:extLst>
                    </a:gridCol>
                    <a:gridCol w="451179">
                      <a:extLst>
                        <a:ext uri="{9D8B030D-6E8A-4147-A177-3AD203B41FA5}">
                          <a16:colId xmlns:a16="http://schemas.microsoft.com/office/drawing/2014/main" val="3823630947"/>
                        </a:ext>
                      </a:extLst>
                    </a:gridCol>
                  </a:tblGrid>
                  <a:tr h="365760">
                    <a:tc>
                      <a:txBody>
                        <a:bodyPr/>
                        <a:lstStyle/>
                        <a:p>
                          <a:pPr algn="ctr"/>
                          <a:endParaRPr lang="en-US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A</a:t>
                          </a:r>
                        </a:p>
                      </a:txBody>
                      <a:tcPr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B</a:t>
                          </a:r>
                        </a:p>
                      </a:txBody>
                      <a:tcPr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C</a:t>
                          </a:r>
                        </a:p>
                      </a:txBody>
                      <a:tcPr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D</a:t>
                          </a:r>
                        </a:p>
                      </a:txBody>
                      <a:tcPr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E</a:t>
                          </a:r>
                        </a:p>
                      </a:txBody>
                      <a:tcPr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F</a:t>
                          </a:r>
                        </a:p>
                      </a:txBody>
                      <a:tcPr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G</a:t>
                          </a:r>
                        </a:p>
                      </a:txBody>
                      <a:tcPr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H</a:t>
                          </a:r>
                        </a:p>
                      </a:txBody>
                      <a:tcPr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I</a:t>
                          </a:r>
                        </a:p>
                      </a:txBody>
                      <a:tcPr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184907696"/>
                      </a:ext>
                    </a:extLst>
                  </a:tr>
                  <a:tr h="36576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A</a:t>
                          </a:r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0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2</a:t>
                          </a:r>
                        </a:p>
                      </a:txBody>
                      <a:tcPr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3</a:t>
                          </a:r>
                        </a:p>
                      </a:txBody>
                      <a:tcPr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396000" t="-108333" r="-496000" b="-826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502703" t="-108333" r="-402703" b="-826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602703" t="-108333" r="-302703" b="-826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702703" t="-108333" r="-202703" b="-826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802703" t="-108333" r="-102703" b="-826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blipFill>
                          <a:blip r:embed="rId4"/>
                          <a:stretch>
                            <a:fillRect l="-902703" t="-108333" r="-2703" b="-82666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534235636"/>
                      </a:ext>
                    </a:extLst>
                  </a:tr>
                  <a:tr h="36576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B</a:t>
                          </a:r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blipFill>
                          <a:blip r:embed="rId4"/>
                          <a:stretch>
                            <a:fillRect l="-101351" t="-208333" r="-804054" b="-726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0</a:t>
                          </a:r>
                        </a:p>
                      </a:txBody>
                      <a:tcPr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301351" t="-208333" r="-604054" b="-726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396000" t="-208333" r="-496000" b="-726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502703" t="-208333" r="-402703" b="-726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</a:t>
                          </a:r>
                        </a:p>
                      </a:txBody>
                      <a:tcPr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702703" t="-208333" r="-202703" b="-726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802703" t="-208333" r="-102703" b="-726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blipFill>
                          <a:blip r:embed="rId4"/>
                          <a:stretch>
                            <a:fillRect l="-902703" t="-208333" r="-2703" b="-72666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284291012"/>
                      </a:ext>
                    </a:extLst>
                  </a:tr>
                  <a:tr h="36576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C</a:t>
                          </a:r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blipFill>
                          <a:blip r:embed="rId4"/>
                          <a:stretch>
                            <a:fillRect l="-101351" t="-308333" r="-804054" b="-626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201351" t="-308333" r="-704054" b="-626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0</a:t>
                          </a:r>
                        </a:p>
                      </a:txBody>
                      <a:tcPr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</a:t>
                          </a:r>
                        </a:p>
                      </a:txBody>
                      <a:tcPr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2</a:t>
                          </a:r>
                        </a:p>
                      </a:txBody>
                      <a:tcPr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602703" t="-308333" r="-302703" b="-626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702703" t="-308333" r="-202703" b="-626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802703" t="-308333" r="-102703" b="-626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blipFill>
                          <a:blip r:embed="rId4"/>
                          <a:stretch>
                            <a:fillRect l="-902703" t="-308333" r="-2703" b="-62666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85092653"/>
                      </a:ext>
                    </a:extLst>
                  </a:tr>
                  <a:tr h="36576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D</a:t>
                          </a:r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blipFill>
                          <a:blip r:embed="rId4"/>
                          <a:stretch>
                            <a:fillRect l="-101351" t="-401639" r="-804054" b="-51639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201351" t="-401639" r="-704054" b="-51639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301351" t="-401639" r="-604054" b="-51639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0</a:t>
                          </a:r>
                        </a:p>
                      </a:txBody>
                      <a:tcPr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502703" t="-401639" r="-402703" b="-51639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602703" t="-401639" r="-302703" b="-51639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2</a:t>
                          </a:r>
                        </a:p>
                      </a:txBody>
                      <a:tcPr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802703" t="-401639" r="-102703" b="-51639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blipFill>
                          <a:blip r:embed="rId4"/>
                          <a:stretch>
                            <a:fillRect l="-902703" t="-401639" r="-2703" b="-51639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973545156"/>
                      </a:ext>
                    </a:extLst>
                  </a:tr>
                  <a:tr h="36576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E</a:t>
                          </a:r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blipFill>
                          <a:blip r:embed="rId4"/>
                          <a:stretch>
                            <a:fillRect l="-101351" t="-510000" r="-804054" b="-425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201351" t="-510000" r="-704054" b="-425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301351" t="-510000" r="-604054" b="-425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396000" t="-510000" r="-496000" b="-425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0</a:t>
                          </a:r>
                        </a:p>
                      </a:txBody>
                      <a:tcPr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602703" t="-510000" r="-302703" b="-425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702703" t="-510000" r="-202703" b="-425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802703" t="-510000" r="-102703" b="-425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blipFill>
                          <a:blip r:embed="rId4"/>
                          <a:stretch>
                            <a:fillRect l="-902703" t="-510000" r="-2703" b="-425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71488298"/>
                      </a:ext>
                    </a:extLst>
                  </a:tr>
                  <a:tr h="36576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F</a:t>
                          </a:r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blipFill>
                          <a:blip r:embed="rId4"/>
                          <a:stretch>
                            <a:fillRect l="-101351" t="-610000" r="-804054" b="-325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201351" t="-610000" r="-704054" b="-325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301351" t="-610000" r="-604054" b="-325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396000" t="-610000" r="-496000" b="-325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502703" t="-610000" r="-402703" b="-325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0</a:t>
                          </a:r>
                        </a:p>
                      </a:txBody>
                      <a:tcPr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2</a:t>
                          </a:r>
                        </a:p>
                      </a:txBody>
                      <a:tcPr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3</a:t>
                          </a:r>
                        </a:p>
                      </a:txBody>
                      <a:tcPr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2</a:t>
                          </a:r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716078730"/>
                      </a:ext>
                    </a:extLst>
                  </a:tr>
                  <a:tr h="36576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G</a:t>
                          </a:r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blipFill>
                          <a:blip r:embed="rId4"/>
                          <a:stretch>
                            <a:fillRect l="-101351" t="-710000" r="-804054" b="-225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201351" t="-710000" r="-704054" b="-225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301351" t="-710000" r="-604054" b="-225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396000" t="-710000" r="-496000" b="-225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</a:t>
                          </a:r>
                        </a:p>
                      </a:txBody>
                      <a:tcPr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602703" t="-710000" r="-302703" b="-225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0</a:t>
                          </a:r>
                        </a:p>
                      </a:txBody>
                      <a:tcPr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</a:t>
                          </a:r>
                        </a:p>
                      </a:txBody>
                      <a:tcPr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blipFill>
                          <a:blip r:embed="rId4"/>
                          <a:stretch>
                            <a:fillRect l="-902703" t="-710000" r="-2703" b="-225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427870057"/>
                      </a:ext>
                    </a:extLst>
                  </a:tr>
                  <a:tr h="36576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H</a:t>
                          </a:r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blipFill>
                          <a:blip r:embed="rId4"/>
                          <a:stretch>
                            <a:fillRect l="-101351" t="-810000" r="-804054" b="-125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201351" t="-810000" r="-704054" b="-125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301351" t="-810000" r="-604054" b="-125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396000" t="-810000" r="-496000" b="-125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502703" t="-810000" r="-402703" b="-125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602703" t="-810000" r="-302703" b="-125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702703" t="-810000" r="-202703" b="-125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0</a:t>
                          </a:r>
                        </a:p>
                      </a:txBody>
                      <a:tcPr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blipFill>
                          <a:blip r:embed="rId4"/>
                          <a:stretch>
                            <a:fillRect l="-902703" t="-810000" r="-2703" b="-125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191504015"/>
                      </a:ext>
                    </a:extLst>
                  </a:tr>
                  <a:tr h="36576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I</a:t>
                          </a:r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101351" t="-910000" r="-804054" b="-25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201351" t="-910000" r="-704054" b="-25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301351" t="-910000" r="-604054" b="-25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396000" t="-910000" r="-496000" b="-25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502703" t="-910000" r="-402703" b="-25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602703" t="-910000" r="-302703" b="-25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702703" t="-910000" r="-202703" b="-25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</a:t>
                          </a:r>
                        </a:p>
                      </a:txBody>
                      <a:tcPr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0</a:t>
                          </a:r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84818174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F3E6C05B-B71F-47C5-BDFF-177A09D2C20A}"/>
                  </a:ext>
                </a:extLst>
              </p:cNvPr>
              <p:cNvSpPr txBox="1"/>
              <p:nvPr/>
            </p:nvSpPr>
            <p:spPr>
              <a:xfrm>
                <a:off x="5733209" y="4583116"/>
                <a:ext cx="998821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40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𝐴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24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</m:oMath>
                  </m:oMathPara>
                </a14:m>
                <a:endPara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F3E6C05B-B71F-47C5-BDFF-177A09D2C20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33209" y="4583116"/>
                <a:ext cx="998821" cy="461665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7519705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F1AED336-3DA1-4A95-B451-5B0F2EEA972E}"/>
              </a:ext>
            </a:extLst>
          </p:cNvPr>
          <p:cNvSpPr/>
          <p:nvPr/>
        </p:nvSpPr>
        <p:spPr>
          <a:xfrm>
            <a:off x="1417143" y="354153"/>
            <a:ext cx="658128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/>
              <a:t>Matrix-Multiplication Based Algorithm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58" name="Table 57">
                <a:extLst>
                  <a:ext uri="{FF2B5EF4-FFF2-40B4-BE49-F238E27FC236}">
                    <a16:creationId xmlns:a16="http://schemas.microsoft.com/office/drawing/2014/main" id="{A31A0299-6944-4263-9B48-932F7A12A887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6732030" y="2663631"/>
              <a:ext cx="4511790" cy="365760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451179">
                      <a:extLst>
                        <a:ext uri="{9D8B030D-6E8A-4147-A177-3AD203B41FA5}">
                          <a16:colId xmlns:a16="http://schemas.microsoft.com/office/drawing/2014/main" val="2390104614"/>
                        </a:ext>
                      </a:extLst>
                    </a:gridCol>
                    <a:gridCol w="451179">
                      <a:extLst>
                        <a:ext uri="{9D8B030D-6E8A-4147-A177-3AD203B41FA5}">
                          <a16:colId xmlns:a16="http://schemas.microsoft.com/office/drawing/2014/main" val="1182130856"/>
                        </a:ext>
                      </a:extLst>
                    </a:gridCol>
                    <a:gridCol w="451179">
                      <a:extLst>
                        <a:ext uri="{9D8B030D-6E8A-4147-A177-3AD203B41FA5}">
                          <a16:colId xmlns:a16="http://schemas.microsoft.com/office/drawing/2014/main" val="3666457308"/>
                        </a:ext>
                      </a:extLst>
                    </a:gridCol>
                    <a:gridCol w="451179">
                      <a:extLst>
                        <a:ext uri="{9D8B030D-6E8A-4147-A177-3AD203B41FA5}">
                          <a16:colId xmlns:a16="http://schemas.microsoft.com/office/drawing/2014/main" val="63938439"/>
                        </a:ext>
                      </a:extLst>
                    </a:gridCol>
                    <a:gridCol w="451179">
                      <a:extLst>
                        <a:ext uri="{9D8B030D-6E8A-4147-A177-3AD203B41FA5}">
                          <a16:colId xmlns:a16="http://schemas.microsoft.com/office/drawing/2014/main" val="3681467754"/>
                        </a:ext>
                      </a:extLst>
                    </a:gridCol>
                    <a:gridCol w="451179">
                      <a:extLst>
                        <a:ext uri="{9D8B030D-6E8A-4147-A177-3AD203B41FA5}">
                          <a16:colId xmlns:a16="http://schemas.microsoft.com/office/drawing/2014/main" val="3211458457"/>
                        </a:ext>
                      </a:extLst>
                    </a:gridCol>
                    <a:gridCol w="451179">
                      <a:extLst>
                        <a:ext uri="{9D8B030D-6E8A-4147-A177-3AD203B41FA5}">
                          <a16:colId xmlns:a16="http://schemas.microsoft.com/office/drawing/2014/main" val="2431317736"/>
                        </a:ext>
                      </a:extLst>
                    </a:gridCol>
                    <a:gridCol w="451179">
                      <a:extLst>
                        <a:ext uri="{9D8B030D-6E8A-4147-A177-3AD203B41FA5}">
                          <a16:colId xmlns:a16="http://schemas.microsoft.com/office/drawing/2014/main" val="185202485"/>
                        </a:ext>
                      </a:extLst>
                    </a:gridCol>
                    <a:gridCol w="451179">
                      <a:extLst>
                        <a:ext uri="{9D8B030D-6E8A-4147-A177-3AD203B41FA5}">
                          <a16:colId xmlns:a16="http://schemas.microsoft.com/office/drawing/2014/main" val="881670652"/>
                        </a:ext>
                      </a:extLst>
                    </a:gridCol>
                    <a:gridCol w="451179">
                      <a:extLst>
                        <a:ext uri="{9D8B030D-6E8A-4147-A177-3AD203B41FA5}">
                          <a16:colId xmlns:a16="http://schemas.microsoft.com/office/drawing/2014/main" val="3823630947"/>
                        </a:ext>
                      </a:extLst>
                    </a:gridCol>
                  </a:tblGrid>
                  <a:tr h="313295">
                    <a:tc>
                      <a:txBody>
                        <a:bodyPr/>
                        <a:lstStyle/>
                        <a:p>
                          <a:pPr algn="ctr"/>
                          <a:endParaRPr lang="en-US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A</a:t>
                          </a:r>
                        </a:p>
                      </a:txBody>
                      <a:tcPr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B</a:t>
                          </a:r>
                        </a:p>
                      </a:txBody>
                      <a:tcPr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C</a:t>
                          </a:r>
                        </a:p>
                      </a:txBody>
                      <a:tcPr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D</a:t>
                          </a:r>
                        </a:p>
                      </a:txBody>
                      <a:tcPr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E</a:t>
                          </a:r>
                        </a:p>
                      </a:txBody>
                      <a:tcPr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F</a:t>
                          </a:r>
                        </a:p>
                      </a:txBody>
                      <a:tcPr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G</a:t>
                          </a:r>
                        </a:p>
                      </a:txBody>
                      <a:tcPr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H</a:t>
                          </a:r>
                        </a:p>
                      </a:txBody>
                      <a:tcPr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I</a:t>
                          </a:r>
                        </a:p>
                      </a:txBody>
                      <a:tcPr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184907696"/>
                      </a:ext>
                    </a:extLst>
                  </a:tr>
                  <a:tr h="313295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A</a:t>
                          </a:r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0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2</a:t>
                          </a:r>
                        </a:p>
                      </a:txBody>
                      <a:tcPr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3</a:t>
                          </a:r>
                        </a:p>
                      </a:txBody>
                      <a:tcPr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4</m:t>
                                </m:r>
                              </m:oMath>
                            </m:oMathPara>
                          </a14:m>
                          <a:endParaRPr lang="en-US" sz="18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5</m:t>
                                </m:r>
                              </m:oMath>
                            </m:oMathPara>
                          </a14:m>
                          <a:endParaRPr lang="en-US" sz="18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3</m:t>
                                </m:r>
                              </m:oMath>
                            </m:oMathPara>
                          </a14:m>
                          <a:endParaRPr lang="en-US" sz="18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da-DK" sz="1800" b="0" i="1" u="none" strike="noStrike" kern="1200" cap="none" spc="0" normalizeH="0" baseline="0" noProof="0" dirty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Consolas" panose="020B0609020204030204" pitchFamily="49" charset="0"/>
                                  </a:rPr>
                                  <m:t>∞</m:t>
                                </m:r>
                              </m:oMath>
                            </m:oMathPara>
                          </a14:m>
                          <a:endParaRPr lang="en-US" sz="18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da-DK" sz="1800" b="0" i="1" u="none" strike="noStrike" kern="1200" cap="none" spc="0" normalizeH="0" baseline="0" noProof="0" dirty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Consolas" panose="020B0609020204030204" pitchFamily="49" charset="0"/>
                                  </a:rPr>
                                  <m:t>∞</m:t>
                                </m:r>
                              </m:oMath>
                            </m:oMathPara>
                          </a14:m>
                          <a:endParaRPr lang="en-US" sz="18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da-DK" sz="1800" b="0" i="1" u="none" strike="noStrike" kern="1200" cap="none" spc="0" normalizeH="0" baseline="0" noProof="0" dirty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Consolas" panose="020B0609020204030204" pitchFamily="49" charset="0"/>
                                  </a:rPr>
                                  <m:t>∞</m:t>
                                </m:r>
                              </m:oMath>
                            </m:oMathPara>
                          </a14:m>
                          <a:endParaRPr lang="en-US" sz="18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534235636"/>
                      </a:ext>
                    </a:extLst>
                  </a:tr>
                  <a:tr h="313295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B</a:t>
                          </a:r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da-DK" sz="1800" b="0" i="1" u="none" strike="noStrike" kern="1200" cap="none" spc="0" normalizeH="0" baseline="0" noProof="0" dirty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Consolas" panose="020B0609020204030204" pitchFamily="49" charset="0"/>
                                  </a:rPr>
                                  <m:t>∞</m:t>
                                </m:r>
                              </m:oMath>
                            </m:oMathPara>
                          </a14:m>
                          <a:endParaRPr lang="en-US" sz="18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0</a:t>
                          </a:r>
                        </a:p>
                      </a:txBody>
                      <a:tcPr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da-DK" sz="1800" b="0" i="1" u="none" strike="noStrike" kern="1200" cap="none" spc="0" normalizeH="0" baseline="0" noProof="0" dirty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Consolas" panose="020B0609020204030204" pitchFamily="49" charset="0"/>
                                  </a:rPr>
                                  <m:t>∞</m:t>
                                </m:r>
                              </m:oMath>
                            </m:oMathPara>
                          </a14:m>
                          <a:endParaRPr kumimoji="0" lang="en-US" sz="1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da-DK" sz="1800" b="0" i="1" u="none" strike="noStrike" kern="1200" cap="none" spc="0" normalizeH="0" baseline="0" noProof="0" dirty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Consolas" panose="020B0609020204030204" pitchFamily="49" charset="0"/>
                                  </a:rPr>
                                  <m:t>∞</m:t>
                                </m:r>
                              </m:oMath>
                            </m:oMathPara>
                          </a14:m>
                          <a:endParaRPr kumimoji="0" lang="en-US" sz="1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da-DK" sz="1800" b="0" i="1" u="none" strike="noStrike" kern="1200" cap="none" spc="0" normalizeH="0" baseline="0" noProof="0" dirty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Consolas" panose="020B0609020204030204" pitchFamily="49" charset="0"/>
                                  </a:rPr>
                                  <m:t>∞</m:t>
                                </m:r>
                              </m:oMath>
                            </m:oMathPara>
                          </a14:m>
                          <a:endParaRPr kumimoji="0" lang="en-US" sz="1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</a:t>
                          </a:r>
                        </a:p>
                      </a:txBody>
                      <a:tcPr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18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Times New Roman" panose="02020603050405020304" pitchFamily="18" charset="0"/>
                                  </a:rPr>
                                  <m:t>3</m:t>
                                </m:r>
                              </m:oMath>
                            </m:oMathPara>
                          </a14:m>
                          <a:endParaRPr kumimoji="0" lang="en-US" sz="1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en-US" sz="1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Times New Roman" panose="02020603050405020304" pitchFamily="18" charset="0"/>
                              <a:ea typeface="+mn-ea"/>
                              <a:cs typeface="Times New Roman" panose="02020603050405020304" pitchFamily="18" charset="0"/>
                            </a:rPr>
                            <a:t>4</a:t>
                          </a:r>
                        </a:p>
                      </a:txBody>
                      <a:tcPr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1800" b="0" i="1" u="none" strike="noStrike" kern="1200" cap="none" spc="0" normalizeH="0" baseline="0" noProof="0" dirty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Consolas" panose="020B0609020204030204" pitchFamily="49" charset="0"/>
                                  </a:rPr>
                                  <m:t>3</m:t>
                                </m:r>
                              </m:oMath>
                            </m:oMathPara>
                          </a14:m>
                          <a:endParaRPr kumimoji="0" lang="en-US" sz="1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284291012"/>
                      </a:ext>
                    </a:extLst>
                  </a:tr>
                  <a:tr h="313295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C</a:t>
                          </a:r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da-DK" sz="1800" b="0" i="1" u="none" strike="noStrike" kern="1200" cap="none" spc="0" normalizeH="0" baseline="0" noProof="0" dirty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Consolas" panose="020B0609020204030204" pitchFamily="49" charset="0"/>
                                  </a:rPr>
                                  <m:t>∞</m:t>
                                </m:r>
                              </m:oMath>
                            </m:oMathPara>
                          </a14:m>
                          <a:endParaRPr kumimoji="0" lang="en-US" sz="1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da-DK" sz="1800" b="0" i="1" u="none" strike="noStrike" kern="1200" cap="none" spc="0" normalizeH="0" baseline="0" noProof="0" dirty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Consolas" panose="020B0609020204030204" pitchFamily="49" charset="0"/>
                                  </a:rPr>
                                  <m:t>∞</m:t>
                                </m:r>
                              </m:oMath>
                            </m:oMathPara>
                          </a14:m>
                          <a:endParaRPr kumimoji="0" lang="en-US" sz="1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0</a:t>
                          </a:r>
                        </a:p>
                      </a:txBody>
                      <a:tcPr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</a:t>
                          </a:r>
                        </a:p>
                      </a:txBody>
                      <a:tcPr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2</a:t>
                          </a:r>
                        </a:p>
                      </a:txBody>
                      <a:tcPr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da-DK" sz="1800" b="0" i="1" u="none" strike="noStrike" kern="1200" cap="none" spc="0" normalizeH="0" baseline="0" noProof="0" dirty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Consolas" panose="020B0609020204030204" pitchFamily="49" charset="0"/>
                                  </a:rPr>
                                  <m:t>∞</m:t>
                                </m:r>
                              </m:oMath>
                            </m:oMathPara>
                          </a14:m>
                          <a:endParaRPr kumimoji="0" lang="en-US" sz="1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18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Times New Roman" panose="02020603050405020304" pitchFamily="18" charset="0"/>
                                  </a:rPr>
                                  <m:t>3</m:t>
                                </m:r>
                              </m:oMath>
                            </m:oMathPara>
                          </a14:m>
                          <a:endParaRPr kumimoji="0" lang="en-US" sz="1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da-DK" sz="1800" b="0" i="1" u="none" strike="noStrike" kern="1200" cap="none" spc="0" normalizeH="0" baseline="0" noProof="0" dirty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Consolas" panose="020B0609020204030204" pitchFamily="49" charset="0"/>
                                  </a:rPr>
                                  <m:t>∞</m:t>
                                </m:r>
                              </m:oMath>
                            </m:oMathPara>
                          </a14:m>
                          <a:endParaRPr kumimoji="0" lang="en-US" sz="1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da-DK" sz="1800" b="0" i="1" u="none" strike="noStrike" kern="1200" cap="none" spc="0" normalizeH="0" baseline="0" noProof="0" dirty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Consolas" panose="020B0609020204030204" pitchFamily="49" charset="0"/>
                                  </a:rPr>
                                  <m:t>∞</m:t>
                                </m:r>
                              </m:oMath>
                            </m:oMathPara>
                          </a14:m>
                          <a:endParaRPr kumimoji="0" lang="en-US" sz="1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85092653"/>
                      </a:ext>
                    </a:extLst>
                  </a:tr>
                  <a:tr h="313295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D</a:t>
                          </a:r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da-DK" sz="1800" b="0" i="1" u="none" strike="noStrike" kern="1200" cap="none" spc="0" normalizeH="0" baseline="0" noProof="0" dirty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Consolas" panose="020B0609020204030204" pitchFamily="49" charset="0"/>
                                  </a:rPr>
                                  <m:t>∞</m:t>
                                </m:r>
                              </m:oMath>
                            </m:oMathPara>
                          </a14:m>
                          <a:endParaRPr kumimoji="0" lang="en-US" sz="1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da-DK" sz="1800" b="0" i="1" u="none" strike="noStrike" kern="1200" cap="none" spc="0" normalizeH="0" baseline="0" noProof="0" dirty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Consolas" panose="020B0609020204030204" pitchFamily="49" charset="0"/>
                                  </a:rPr>
                                  <m:t>∞</m:t>
                                </m:r>
                              </m:oMath>
                            </m:oMathPara>
                          </a14:m>
                          <a:endParaRPr kumimoji="0" lang="en-US" sz="1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da-DK" sz="1800" b="0" i="1" u="none" strike="noStrike" kern="1200" cap="none" spc="0" normalizeH="0" baseline="0" noProof="0" dirty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Consolas" panose="020B0609020204030204" pitchFamily="49" charset="0"/>
                                  </a:rPr>
                                  <m:t>∞</m:t>
                                </m:r>
                              </m:oMath>
                            </m:oMathPara>
                          </a14:m>
                          <a:endParaRPr kumimoji="0" lang="en-US" sz="1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0</a:t>
                          </a:r>
                        </a:p>
                      </a:txBody>
                      <a:tcPr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1800" b="0" i="1" u="none" strike="noStrike" kern="1200" cap="none" spc="0" normalizeH="0" baseline="0" noProof="0" dirty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Consolas" panose="020B0609020204030204" pitchFamily="49" charset="0"/>
                                  </a:rPr>
                                  <m:t>3</m:t>
                                </m:r>
                              </m:oMath>
                            </m:oMathPara>
                          </a14:m>
                          <a:endParaRPr kumimoji="0" lang="en-US" sz="1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da-DK" sz="1800" b="0" i="1" u="none" strike="noStrike" kern="1200" cap="none" spc="0" normalizeH="0" baseline="0" noProof="0" dirty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Consolas" panose="020B0609020204030204" pitchFamily="49" charset="0"/>
                                  </a:rPr>
                                  <m:t>∞</m:t>
                                </m:r>
                              </m:oMath>
                            </m:oMathPara>
                          </a14:m>
                          <a:endParaRPr kumimoji="0" lang="en-US" sz="1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2</a:t>
                          </a:r>
                        </a:p>
                      </a:txBody>
                      <a:tcPr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1800" b="0" i="1" u="none" strike="noStrike" kern="1200" cap="none" spc="0" normalizeH="0" baseline="0" noProof="0" dirty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Consolas" panose="020B0609020204030204" pitchFamily="49" charset="0"/>
                                  </a:rPr>
                                  <m:t>3</m:t>
                                </m:r>
                              </m:oMath>
                            </m:oMathPara>
                          </a14:m>
                          <a:endParaRPr kumimoji="0" lang="en-US" sz="1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da-DK" sz="1800" b="0" i="1" u="none" strike="noStrike" kern="1200" cap="none" spc="0" normalizeH="0" baseline="0" noProof="0" dirty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Consolas" panose="020B0609020204030204" pitchFamily="49" charset="0"/>
                                  </a:rPr>
                                  <m:t>∞</m:t>
                                </m:r>
                              </m:oMath>
                            </m:oMathPara>
                          </a14:m>
                          <a:endParaRPr kumimoji="0" lang="en-US" sz="1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973545156"/>
                      </a:ext>
                    </a:extLst>
                  </a:tr>
                  <a:tr h="313295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E</a:t>
                          </a:r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da-DK" sz="1800" b="0" i="1" u="none" strike="noStrike" kern="1200" cap="none" spc="0" normalizeH="0" baseline="0" noProof="0" dirty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Consolas" panose="020B0609020204030204" pitchFamily="49" charset="0"/>
                                  </a:rPr>
                                  <m:t>∞</m:t>
                                </m:r>
                              </m:oMath>
                            </m:oMathPara>
                          </a14:m>
                          <a:endParaRPr kumimoji="0" lang="en-US" sz="1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da-DK" sz="1800" b="0" i="1" u="none" strike="noStrike" kern="1200" cap="none" spc="0" normalizeH="0" baseline="0" noProof="0" dirty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Consolas" panose="020B0609020204030204" pitchFamily="49" charset="0"/>
                                  </a:rPr>
                                  <m:t>∞</m:t>
                                </m:r>
                              </m:oMath>
                            </m:oMathPara>
                          </a14:m>
                          <a:endParaRPr kumimoji="0" lang="en-US" sz="1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da-DK" sz="1800" b="0" i="1" u="none" strike="noStrike" kern="1200" cap="none" spc="0" normalizeH="0" baseline="0" noProof="0" dirty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Consolas" panose="020B0609020204030204" pitchFamily="49" charset="0"/>
                                  </a:rPr>
                                  <m:t>∞</m:t>
                                </m:r>
                              </m:oMath>
                            </m:oMathPara>
                          </a14:m>
                          <a:endParaRPr kumimoji="0" lang="en-US" sz="1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da-DK" sz="1800" b="0" i="1" u="none" strike="noStrike" kern="1200" cap="none" spc="0" normalizeH="0" baseline="0" noProof="0" dirty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Consolas" panose="020B0609020204030204" pitchFamily="49" charset="0"/>
                                  </a:rPr>
                                  <m:t>∞</m:t>
                                </m:r>
                              </m:oMath>
                            </m:oMathPara>
                          </a14:m>
                          <a:endParaRPr kumimoji="0" lang="en-US" sz="1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0</a:t>
                          </a:r>
                        </a:p>
                      </a:txBody>
                      <a:tcPr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da-DK" sz="1800" b="0" i="1" u="none" strike="noStrike" kern="1200" cap="none" spc="0" normalizeH="0" baseline="0" noProof="0" dirty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Consolas" panose="020B0609020204030204" pitchFamily="49" charset="0"/>
                                  </a:rPr>
                                  <m:t>∞</m:t>
                                </m:r>
                              </m:oMath>
                            </m:oMathPara>
                          </a14:m>
                          <a:endParaRPr kumimoji="0" lang="en-US" sz="1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da-DK" sz="1800" b="0" i="1" u="none" strike="noStrike" kern="1200" cap="none" spc="0" normalizeH="0" baseline="0" noProof="0" dirty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Consolas" panose="020B0609020204030204" pitchFamily="49" charset="0"/>
                                  </a:rPr>
                                  <m:t>∞</m:t>
                                </m:r>
                              </m:oMath>
                            </m:oMathPara>
                          </a14:m>
                          <a:endParaRPr kumimoji="0" lang="en-US" sz="1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da-DK" sz="1800" b="0" i="1" u="none" strike="noStrike" kern="1200" cap="none" spc="0" normalizeH="0" baseline="0" noProof="0" dirty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Consolas" panose="020B0609020204030204" pitchFamily="49" charset="0"/>
                                  </a:rPr>
                                  <m:t>∞</m:t>
                                </m:r>
                              </m:oMath>
                            </m:oMathPara>
                          </a14:m>
                          <a:endParaRPr kumimoji="0" lang="en-US" sz="1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da-DK" sz="1800" b="0" i="1" u="none" strike="noStrike" kern="1200" cap="none" spc="0" normalizeH="0" baseline="0" noProof="0" dirty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Consolas" panose="020B0609020204030204" pitchFamily="49" charset="0"/>
                                  </a:rPr>
                                  <m:t>∞</m:t>
                                </m:r>
                              </m:oMath>
                            </m:oMathPara>
                          </a14:m>
                          <a:endParaRPr kumimoji="0" lang="en-US" sz="1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71488298"/>
                      </a:ext>
                    </a:extLst>
                  </a:tr>
                  <a:tr h="313295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F</a:t>
                          </a:r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da-DK" sz="1800" b="0" i="1" u="none" strike="noStrike" kern="1200" cap="none" spc="0" normalizeH="0" baseline="0" noProof="0" dirty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Consolas" panose="020B0609020204030204" pitchFamily="49" charset="0"/>
                                  </a:rPr>
                                  <m:t>∞</m:t>
                                </m:r>
                              </m:oMath>
                            </m:oMathPara>
                          </a14:m>
                          <a:endParaRPr kumimoji="0" lang="en-US" sz="1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da-DK" sz="1800" b="0" i="1" u="none" strike="noStrike" kern="1200" cap="none" spc="0" normalizeH="0" baseline="0" noProof="0" dirty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Consolas" panose="020B0609020204030204" pitchFamily="49" charset="0"/>
                                  </a:rPr>
                                  <m:t>∞</m:t>
                                </m:r>
                              </m:oMath>
                            </m:oMathPara>
                          </a14:m>
                          <a:endParaRPr kumimoji="0" lang="en-US" sz="1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da-DK" sz="1800" b="0" i="1" u="none" strike="noStrike" kern="1200" cap="none" spc="0" normalizeH="0" baseline="0" noProof="0" dirty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Consolas" panose="020B0609020204030204" pitchFamily="49" charset="0"/>
                                  </a:rPr>
                                  <m:t>∞</m:t>
                                </m:r>
                              </m:oMath>
                            </m:oMathPara>
                          </a14:m>
                          <a:endParaRPr kumimoji="0" lang="en-US" sz="1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da-DK" sz="1800" b="0" i="1" u="none" strike="noStrike" kern="1200" cap="none" spc="0" normalizeH="0" baseline="0" noProof="0" dirty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Consolas" panose="020B0609020204030204" pitchFamily="49" charset="0"/>
                                  </a:rPr>
                                  <m:t>∞</m:t>
                                </m:r>
                              </m:oMath>
                            </m:oMathPara>
                          </a14:m>
                          <a:endParaRPr kumimoji="0" lang="en-US" sz="1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1800" b="0" i="1" u="none" strike="noStrike" kern="1200" cap="none" spc="0" normalizeH="0" baseline="0" noProof="0" dirty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Consolas" panose="020B0609020204030204" pitchFamily="49" charset="0"/>
                                  </a:rPr>
                                  <m:t>3</m:t>
                                </m:r>
                              </m:oMath>
                            </m:oMathPara>
                          </a14:m>
                          <a:endParaRPr lang="en-US" sz="18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0</a:t>
                          </a:r>
                        </a:p>
                      </a:txBody>
                      <a:tcPr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2</a:t>
                          </a:r>
                        </a:p>
                      </a:txBody>
                      <a:tcPr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3</a:t>
                          </a:r>
                        </a:p>
                      </a:txBody>
                      <a:tcPr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2</a:t>
                          </a:r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716078730"/>
                      </a:ext>
                    </a:extLst>
                  </a:tr>
                  <a:tr h="313295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G</a:t>
                          </a:r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da-DK" sz="1800" b="0" i="1" u="none" strike="noStrike" kern="1200" cap="none" spc="0" normalizeH="0" baseline="0" noProof="0" dirty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Consolas" panose="020B0609020204030204" pitchFamily="49" charset="0"/>
                                  </a:rPr>
                                  <m:t>∞</m:t>
                                </m:r>
                              </m:oMath>
                            </m:oMathPara>
                          </a14:m>
                          <a:endParaRPr kumimoji="0" lang="en-US" sz="1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da-DK" sz="1800" b="0" i="1" u="none" strike="noStrike" kern="1200" cap="none" spc="0" normalizeH="0" baseline="0" noProof="0" dirty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Consolas" panose="020B0609020204030204" pitchFamily="49" charset="0"/>
                                  </a:rPr>
                                  <m:t>∞</m:t>
                                </m:r>
                              </m:oMath>
                            </m:oMathPara>
                          </a14:m>
                          <a:endParaRPr kumimoji="0" lang="en-US" sz="1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da-DK" sz="1800" b="0" i="1" u="none" strike="noStrike" kern="1200" cap="none" spc="0" normalizeH="0" baseline="0" noProof="0" dirty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Consolas" panose="020B0609020204030204" pitchFamily="49" charset="0"/>
                                  </a:rPr>
                                  <m:t>∞</m:t>
                                </m:r>
                              </m:oMath>
                            </m:oMathPara>
                          </a14:m>
                          <a:endParaRPr kumimoji="0" lang="en-US" sz="1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da-DK" sz="1800" b="0" i="1" u="none" strike="noStrike" kern="1200" cap="none" spc="0" normalizeH="0" baseline="0" noProof="0" dirty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Consolas" panose="020B0609020204030204" pitchFamily="49" charset="0"/>
                                  </a:rPr>
                                  <m:t>∞</m:t>
                                </m:r>
                              </m:oMath>
                            </m:oMathPara>
                          </a14:m>
                          <a:endParaRPr kumimoji="0" lang="en-US" sz="1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</a:t>
                          </a:r>
                        </a:p>
                      </a:txBody>
                      <a:tcPr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da-DK" sz="1800" b="0" i="1" u="none" strike="noStrike" kern="1200" cap="none" spc="0" normalizeH="0" baseline="0" noProof="0" dirty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Consolas" panose="020B0609020204030204" pitchFamily="49" charset="0"/>
                                  </a:rPr>
                                  <m:t>∞</m:t>
                                </m:r>
                              </m:oMath>
                            </m:oMathPara>
                          </a14:m>
                          <a:endParaRPr lang="en-US" sz="18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0</a:t>
                          </a:r>
                        </a:p>
                      </a:txBody>
                      <a:tcPr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</a:t>
                          </a:r>
                        </a:p>
                      </a:txBody>
                      <a:tcPr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da-DK" sz="1800" b="0" i="1" u="none" strike="noStrike" kern="1200" cap="none" spc="0" normalizeH="0" baseline="0" noProof="0" dirty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Consolas" panose="020B0609020204030204" pitchFamily="49" charset="0"/>
                                  </a:rPr>
                                  <m:t>∞</m:t>
                                </m:r>
                              </m:oMath>
                            </m:oMathPara>
                          </a14:m>
                          <a:endParaRPr kumimoji="0" lang="en-US" sz="1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427870057"/>
                      </a:ext>
                    </a:extLst>
                  </a:tr>
                  <a:tr h="313295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H</a:t>
                          </a:r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da-DK" sz="1800" b="0" i="1" u="none" strike="noStrike" kern="1200" cap="none" spc="0" normalizeH="0" baseline="0" noProof="0" dirty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Consolas" panose="020B0609020204030204" pitchFamily="49" charset="0"/>
                                  </a:rPr>
                                  <m:t>∞</m:t>
                                </m:r>
                              </m:oMath>
                            </m:oMathPara>
                          </a14:m>
                          <a:endParaRPr kumimoji="0" lang="en-US" sz="1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da-DK" sz="1800" b="0" i="1" u="none" strike="noStrike" kern="1200" cap="none" spc="0" normalizeH="0" baseline="0" noProof="0" dirty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Consolas" panose="020B0609020204030204" pitchFamily="49" charset="0"/>
                                  </a:rPr>
                                  <m:t>∞</m:t>
                                </m:r>
                              </m:oMath>
                            </m:oMathPara>
                          </a14:m>
                          <a:endParaRPr kumimoji="0" lang="en-US" sz="1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da-DK" sz="1800" b="0" i="1" u="none" strike="noStrike" kern="1200" cap="none" spc="0" normalizeH="0" baseline="0" noProof="0" dirty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Consolas" panose="020B0609020204030204" pitchFamily="49" charset="0"/>
                                  </a:rPr>
                                  <m:t>∞</m:t>
                                </m:r>
                              </m:oMath>
                            </m:oMathPara>
                          </a14:m>
                          <a:endParaRPr kumimoji="0" lang="en-US" sz="1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da-DK" sz="1800" b="0" i="1" u="none" strike="noStrike" kern="1200" cap="none" spc="0" normalizeH="0" baseline="0" noProof="0" dirty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Consolas" panose="020B0609020204030204" pitchFamily="49" charset="0"/>
                                  </a:rPr>
                                  <m:t>∞</m:t>
                                </m:r>
                              </m:oMath>
                            </m:oMathPara>
                          </a14:m>
                          <a:endParaRPr kumimoji="0" lang="en-US" sz="1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da-DK" sz="1800" b="0" i="1" u="none" strike="noStrike" kern="1200" cap="none" spc="0" normalizeH="0" baseline="0" noProof="0" dirty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Consolas" panose="020B0609020204030204" pitchFamily="49" charset="0"/>
                                  </a:rPr>
                                  <m:t>∞</m:t>
                                </m:r>
                              </m:oMath>
                            </m:oMathPara>
                          </a14:m>
                          <a:endParaRPr kumimoji="0" lang="en-US" sz="1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da-DK" sz="1800" b="0" i="1" u="none" strike="noStrike" kern="1200" cap="none" spc="0" normalizeH="0" baseline="0" noProof="0" dirty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Consolas" panose="020B0609020204030204" pitchFamily="49" charset="0"/>
                                  </a:rPr>
                                  <m:t>∞</m:t>
                                </m:r>
                              </m:oMath>
                            </m:oMathPara>
                          </a14:m>
                          <a:endParaRPr kumimoji="0" lang="en-US" sz="1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da-DK" sz="1800" b="0" i="1" u="none" strike="noStrike" kern="1200" cap="none" spc="0" normalizeH="0" baseline="0" noProof="0" dirty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Consolas" panose="020B0609020204030204" pitchFamily="49" charset="0"/>
                                  </a:rPr>
                                  <m:t>∞</m:t>
                                </m:r>
                              </m:oMath>
                            </m:oMathPara>
                          </a14:m>
                          <a:endParaRPr kumimoji="0" lang="en-US" sz="1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0</a:t>
                          </a:r>
                        </a:p>
                      </a:txBody>
                      <a:tcPr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da-DK" sz="1800" b="0" i="1" u="none" strike="noStrike" kern="1200" cap="none" spc="0" normalizeH="0" baseline="0" noProof="0" dirty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Consolas" panose="020B0609020204030204" pitchFamily="49" charset="0"/>
                                  </a:rPr>
                                  <m:t>∞</m:t>
                                </m:r>
                              </m:oMath>
                            </m:oMathPara>
                          </a14:m>
                          <a:endParaRPr kumimoji="0" lang="en-US" sz="1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191504015"/>
                      </a:ext>
                    </a:extLst>
                  </a:tr>
                  <a:tr h="313295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I</a:t>
                          </a:r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da-DK" sz="1800" b="0" i="1" u="none" strike="noStrike" kern="1200" cap="none" spc="0" normalizeH="0" baseline="0" noProof="0" dirty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Consolas" panose="020B0609020204030204" pitchFamily="49" charset="0"/>
                                  </a:rPr>
                                  <m:t>∞</m:t>
                                </m:r>
                              </m:oMath>
                            </m:oMathPara>
                          </a14:m>
                          <a:endParaRPr kumimoji="0" lang="en-US" sz="1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da-DK" sz="1800" b="0" i="1" u="none" strike="noStrike" kern="1200" cap="none" spc="0" normalizeH="0" baseline="0" noProof="0" dirty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Consolas" panose="020B0609020204030204" pitchFamily="49" charset="0"/>
                                  </a:rPr>
                                  <m:t>∞</m:t>
                                </m:r>
                              </m:oMath>
                            </m:oMathPara>
                          </a14:m>
                          <a:endParaRPr kumimoji="0" lang="en-US" sz="1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da-DK" sz="1800" b="0" i="1" u="none" strike="noStrike" kern="1200" cap="none" spc="0" normalizeH="0" baseline="0" noProof="0" dirty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Consolas" panose="020B0609020204030204" pitchFamily="49" charset="0"/>
                                  </a:rPr>
                                  <m:t>∞</m:t>
                                </m:r>
                              </m:oMath>
                            </m:oMathPara>
                          </a14:m>
                          <a:endParaRPr kumimoji="0" lang="en-US" sz="1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da-DK" sz="1800" b="0" i="1" u="none" strike="noStrike" kern="1200" cap="none" spc="0" normalizeH="0" baseline="0" noProof="0" dirty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Consolas" panose="020B0609020204030204" pitchFamily="49" charset="0"/>
                                  </a:rPr>
                                  <m:t>∞</m:t>
                                </m:r>
                              </m:oMath>
                            </m:oMathPara>
                          </a14:m>
                          <a:endParaRPr kumimoji="0" lang="en-US" sz="1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da-DK" sz="1800" b="0" i="1" u="none" strike="noStrike" kern="1200" cap="none" spc="0" normalizeH="0" baseline="0" noProof="0" dirty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Consolas" panose="020B0609020204030204" pitchFamily="49" charset="0"/>
                                  </a:rPr>
                                  <m:t>∞</m:t>
                                </m:r>
                              </m:oMath>
                            </m:oMathPara>
                          </a14:m>
                          <a:endParaRPr kumimoji="0" lang="en-US" sz="1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da-DK" sz="1800" b="0" i="1" u="none" strike="noStrike" kern="1200" cap="none" spc="0" normalizeH="0" baseline="0" noProof="0" dirty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Consolas" panose="020B0609020204030204" pitchFamily="49" charset="0"/>
                                  </a:rPr>
                                  <m:t>∞</m:t>
                                </m:r>
                              </m:oMath>
                            </m:oMathPara>
                          </a14:m>
                          <a:endParaRPr kumimoji="0" lang="en-US" sz="1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da-DK" sz="1800" b="0" i="1" u="none" strike="noStrike" kern="1200" cap="none" spc="0" normalizeH="0" baseline="0" noProof="0" dirty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Consolas" panose="020B0609020204030204" pitchFamily="49" charset="0"/>
                                  </a:rPr>
                                  <m:t>∞</m:t>
                                </m:r>
                              </m:oMath>
                            </m:oMathPara>
                          </a14:m>
                          <a:endParaRPr kumimoji="0" lang="en-US" sz="1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</a:t>
                          </a:r>
                        </a:p>
                      </a:txBody>
                      <a:tcPr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0</a:t>
                          </a:r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84818174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58" name="Table 57">
                <a:extLst>
                  <a:ext uri="{FF2B5EF4-FFF2-40B4-BE49-F238E27FC236}">
                    <a16:creationId xmlns:a16="http://schemas.microsoft.com/office/drawing/2014/main" id="{A31A0299-6944-4263-9B48-932F7A12A887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6732030" y="2663631"/>
              <a:ext cx="4511790" cy="365760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451179">
                      <a:extLst>
                        <a:ext uri="{9D8B030D-6E8A-4147-A177-3AD203B41FA5}">
                          <a16:colId xmlns:a16="http://schemas.microsoft.com/office/drawing/2014/main" val="2390104614"/>
                        </a:ext>
                      </a:extLst>
                    </a:gridCol>
                    <a:gridCol w="451179">
                      <a:extLst>
                        <a:ext uri="{9D8B030D-6E8A-4147-A177-3AD203B41FA5}">
                          <a16:colId xmlns:a16="http://schemas.microsoft.com/office/drawing/2014/main" val="1182130856"/>
                        </a:ext>
                      </a:extLst>
                    </a:gridCol>
                    <a:gridCol w="451179">
                      <a:extLst>
                        <a:ext uri="{9D8B030D-6E8A-4147-A177-3AD203B41FA5}">
                          <a16:colId xmlns:a16="http://schemas.microsoft.com/office/drawing/2014/main" val="3666457308"/>
                        </a:ext>
                      </a:extLst>
                    </a:gridCol>
                    <a:gridCol w="451179">
                      <a:extLst>
                        <a:ext uri="{9D8B030D-6E8A-4147-A177-3AD203B41FA5}">
                          <a16:colId xmlns:a16="http://schemas.microsoft.com/office/drawing/2014/main" val="63938439"/>
                        </a:ext>
                      </a:extLst>
                    </a:gridCol>
                    <a:gridCol w="451179">
                      <a:extLst>
                        <a:ext uri="{9D8B030D-6E8A-4147-A177-3AD203B41FA5}">
                          <a16:colId xmlns:a16="http://schemas.microsoft.com/office/drawing/2014/main" val="3681467754"/>
                        </a:ext>
                      </a:extLst>
                    </a:gridCol>
                    <a:gridCol w="451179">
                      <a:extLst>
                        <a:ext uri="{9D8B030D-6E8A-4147-A177-3AD203B41FA5}">
                          <a16:colId xmlns:a16="http://schemas.microsoft.com/office/drawing/2014/main" val="3211458457"/>
                        </a:ext>
                      </a:extLst>
                    </a:gridCol>
                    <a:gridCol w="451179">
                      <a:extLst>
                        <a:ext uri="{9D8B030D-6E8A-4147-A177-3AD203B41FA5}">
                          <a16:colId xmlns:a16="http://schemas.microsoft.com/office/drawing/2014/main" val="2431317736"/>
                        </a:ext>
                      </a:extLst>
                    </a:gridCol>
                    <a:gridCol w="451179">
                      <a:extLst>
                        <a:ext uri="{9D8B030D-6E8A-4147-A177-3AD203B41FA5}">
                          <a16:colId xmlns:a16="http://schemas.microsoft.com/office/drawing/2014/main" val="185202485"/>
                        </a:ext>
                      </a:extLst>
                    </a:gridCol>
                    <a:gridCol w="451179">
                      <a:extLst>
                        <a:ext uri="{9D8B030D-6E8A-4147-A177-3AD203B41FA5}">
                          <a16:colId xmlns:a16="http://schemas.microsoft.com/office/drawing/2014/main" val="881670652"/>
                        </a:ext>
                      </a:extLst>
                    </a:gridCol>
                    <a:gridCol w="451179">
                      <a:extLst>
                        <a:ext uri="{9D8B030D-6E8A-4147-A177-3AD203B41FA5}">
                          <a16:colId xmlns:a16="http://schemas.microsoft.com/office/drawing/2014/main" val="3823630947"/>
                        </a:ext>
                      </a:extLst>
                    </a:gridCol>
                  </a:tblGrid>
                  <a:tr h="365760">
                    <a:tc>
                      <a:txBody>
                        <a:bodyPr/>
                        <a:lstStyle/>
                        <a:p>
                          <a:pPr algn="ctr"/>
                          <a:endParaRPr lang="en-US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A</a:t>
                          </a:r>
                        </a:p>
                      </a:txBody>
                      <a:tcPr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B</a:t>
                          </a:r>
                        </a:p>
                      </a:txBody>
                      <a:tcPr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C</a:t>
                          </a:r>
                        </a:p>
                      </a:txBody>
                      <a:tcPr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D</a:t>
                          </a:r>
                        </a:p>
                      </a:txBody>
                      <a:tcPr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E</a:t>
                          </a:r>
                        </a:p>
                      </a:txBody>
                      <a:tcPr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F</a:t>
                          </a:r>
                        </a:p>
                      </a:txBody>
                      <a:tcPr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G</a:t>
                          </a:r>
                        </a:p>
                      </a:txBody>
                      <a:tcPr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H</a:t>
                          </a:r>
                        </a:p>
                      </a:txBody>
                      <a:tcPr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I</a:t>
                          </a:r>
                        </a:p>
                      </a:txBody>
                      <a:tcPr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184907696"/>
                      </a:ext>
                    </a:extLst>
                  </a:tr>
                  <a:tr h="36576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A</a:t>
                          </a:r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0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2</a:t>
                          </a:r>
                        </a:p>
                      </a:txBody>
                      <a:tcPr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3</a:t>
                          </a:r>
                        </a:p>
                      </a:txBody>
                      <a:tcPr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396000" t="-108333" r="-496000" b="-828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502703" t="-108333" r="-402703" b="-828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602703" t="-108333" r="-302703" b="-828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702703" t="-108333" r="-202703" b="-828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802703" t="-108333" r="-102703" b="-828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blipFill>
                          <a:blip r:embed="rId2"/>
                          <a:stretch>
                            <a:fillRect l="-902703" t="-108333" r="-2703" b="-82833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534235636"/>
                      </a:ext>
                    </a:extLst>
                  </a:tr>
                  <a:tr h="36576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B</a:t>
                          </a:r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blipFill>
                          <a:blip r:embed="rId2"/>
                          <a:stretch>
                            <a:fillRect l="-101351" t="-208333" r="-804054" b="-728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0</a:t>
                          </a:r>
                        </a:p>
                      </a:txBody>
                      <a:tcPr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301351" t="-208333" r="-604054" b="-728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396000" t="-208333" r="-496000" b="-728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502703" t="-208333" r="-402703" b="-728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</a:t>
                          </a:r>
                        </a:p>
                      </a:txBody>
                      <a:tcPr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702703" t="-208333" r="-202703" b="-728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en-US" sz="1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Times New Roman" panose="02020603050405020304" pitchFamily="18" charset="0"/>
                              <a:ea typeface="+mn-ea"/>
                              <a:cs typeface="Times New Roman" panose="02020603050405020304" pitchFamily="18" charset="0"/>
                            </a:rPr>
                            <a:t>4</a:t>
                          </a:r>
                        </a:p>
                      </a:txBody>
                      <a:tcPr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blipFill>
                          <a:blip r:embed="rId2"/>
                          <a:stretch>
                            <a:fillRect l="-902703" t="-208333" r="-2703" b="-72833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284291012"/>
                      </a:ext>
                    </a:extLst>
                  </a:tr>
                  <a:tr h="36576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C</a:t>
                          </a:r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blipFill>
                          <a:blip r:embed="rId2"/>
                          <a:stretch>
                            <a:fillRect l="-101351" t="-308333" r="-804054" b="-628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201351" t="-308333" r="-704054" b="-628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0</a:t>
                          </a:r>
                        </a:p>
                      </a:txBody>
                      <a:tcPr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</a:t>
                          </a:r>
                        </a:p>
                      </a:txBody>
                      <a:tcPr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2</a:t>
                          </a:r>
                        </a:p>
                      </a:txBody>
                      <a:tcPr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602703" t="-308333" r="-302703" b="-628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702703" t="-308333" r="-202703" b="-628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802703" t="-308333" r="-102703" b="-628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blipFill>
                          <a:blip r:embed="rId2"/>
                          <a:stretch>
                            <a:fillRect l="-902703" t="-308333" r="-2703" b="-62833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85092653"/>
                      </a:ext>
                    </a:extLst>
                  </a:tr>
                  <a:tr h="36576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D</a:t>
                          </a:r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blipFill>
                          <a:blip r:embed="rId2"/>
                          <a:stretch>
                            <a:fillRect l="-101351" t="-401639" r="-804054" b="-5180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201351" t="-401639" r="-704054" b="-5180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301351" t="-401639" r="-604054" b="-5180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0</a:t>
                          </a:r>
                        </a:p>
                      </a:txBody>
                      <a:tcPr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502703" t="-401639" r="-402703" b="-5180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602703" t="-401639" r="-302703" b="-5180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2</a:t>
                          </a:r>
                        </a:p>
                      </a:txBody>
                      <a:tcPr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802703" t="-401639" r="-102703" b="-5180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blipFill>
                          <a:blip r:embed="rId2"/>
                          <a:stretch>
                            <a:fillRect l="-902703" t="-401639" r="-2703" b="-51803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973545156"/>
                      </a:ext>
                    </a:extLst>
                  </a:tr>
                  <a:tr h="36576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E</a:t>
                          </a:r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blipFill>
                          <a:blip r:embed="rId2"/>
                          <a:stretch>
                            <a:fillRect l="-101351" t="-510000" r="-804054" b="-426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201351" t="-510000" r="-704054" b="-426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301351" t="-510000" r="-604054" b="-426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396000" t="-510000" r="-496000" b="-426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0</a:t>
                          </a:r>
                        </a:p>
                      </a:txBody>
                      <a:tcPr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602703" t="-510000" r="-302703" b="-426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702703" t="-510000" r="-202703" b="-426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802703" t="-510000" r="-102703" b="-426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blipFill>
                          <a:blip r:embed="rId2"/>
                          <a:stretch>
                            <a:fillRect l="-902703" t="-510000" r="-2703" b="-42666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71488298"/>
                      </a:ext>
                    </a:extLst>
                  </a:tr>
                  <a:tr h="36576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F</a:t>
                          </a:r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blipFill>
                          <a:blip r:embed="rId2"/>
                          <a:stretch>
                            <a:fillRect l="-101351" t="-610000" r="-804054" b="-326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201351" t="-610000" r="-704054" b="-326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301351" t="-610000" r="-604054" b="-326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396000" t="-610000" r="-496000" b="-326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502703" t="-610000" r="-402703" b="-326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0</a:t>
                          </a:r>
                        </a:p>
                      </a:txBody>
                      <a:tcPr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2</a:t>
                          </a:r>
                        </a:p>
                      </a:txBody>
                      <a:tcPr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3</a:t>
                          </a:r>
                        </a:p>
                      </a:txBody>
                      <a:tcPr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2</a:t>
                          </a:r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716078730"/>
                      </a:ext>
                    </a:extLst>
                  </a:tr>
                  <a:tr h="36576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G</a:t>
                          </a:r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blipFill>
                          <a:blip r:embed="rId2"/>
                          <a:stretch>
                            <a:fillRect l="-101351" t="-710000" r="-804054" b="-226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201351" t="-710000" r="-704054" b="-226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301351" t="-710000" r="-604054" b="-226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396000" t="-710000" r="-496000" b="-226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</a:t>
                          </a:r>
                        </a:p>
                      </a:txBody>
                      <a:tcPr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602703" t="-710000" r="-302703" b="-226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0</a:t>
                          </a:r>
                        </a:p>
                      </a:txBody>
                      <a:tcPr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</a:t>
                          </a:r>
                        </a:p>
                      </a:txBody>
                      <a:tcPr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blipFill>
                          <a:blip r:embed="rId2"/>
                          <a:stretch>
                            <a:fillRect l="-902703" t="-710000" r="-2703" b="-22666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427870057"/>
                      </a:ext>
                    </a:extLst>
                  </a:tr>
                  <a:tr h="36576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H</a:t>
                          </a:r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blipFill>
                          <a:blip r:embed="rId2"/>
                          <a:stretch>
                            <a:fillRect l="-101351" t="-810000" r="-804054" b="-126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201351" t="-810000" r="-704054" b="-126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301351" t="-810000" r="-604054" b="-126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396000" t="-810000" r="-496000" b="-126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502703" t="-810000" r="-402703" b="-126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602703" t="-810000" r="-302703" b="-126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702703" t="-810000" r="-202703" b="-126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0</a:t>
                          </a:r>
                        </a:p>
                      </a:txBody>
                      <a:tcPr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blipFill>
                          <a:blip r:embed="rId2"/>
                          <a:stretch>
                            <a:fillRect l="-902703" t="-810000" r="-2703" b="-12666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191504015"/>
                      </a:ext>
                    </a:extLst>
                  </a:tr>
                  <a:tr h="36576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I</a:t>
                          </a:r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101351" t="-910000" r="-804054" b="-26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201351" t="-910000" r="-704054" b="-26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301351" t="-910000" r="-604054" b="-26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396000" t="-910000" r="-496000" b="-26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502703" t="-910000" r="-402703" b="-26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602703" t="-910000" r="-302703" b="-26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702703" t="-910000" r="-202703" b="-26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</a:t>
                          </a:r>
                        </a:p>
                      </a:txBody>
                      <a:tcPr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0</a:t>
                          </a:r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84818174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9" name="TextBox 58">
                <a:extLst>
                  <a:ext uri="{FF2B5EF4-FFF2-40B4-BE49-F238E27FC236}">
                    <a16:creationId xmlns:a16="http://schemas.microsoft.com/office/drawing/2014/main" id="{E6A38EC8-93A9-40B5-ACB8-1AC07D187D22}"/>
                  </a:ext>
                </a:extLst>
              </p:cNvPr>
              <p:cNvSpPr txBox="1"/>
              <p:nvPr/>
            </p:nvSpPr>
            <p:spPr>
              <a:xfrm>
                <a:off x="917732" y="1108782"/>
                <a:ext cx="998821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40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𝐴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4</m:t>
                          </m:r>
                        </m:sup>
                      </m:sSup>
                      <m:r>
                        <a:rPr lang="en-US" sz="24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</m:oMath>
                  </m:oMathPara>
                </a14:m>
                <a:endPara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9" name="TextBox 58">
                <a:extLst>
                  <a:ext uri="{FF2B5EF4-FFF2-40B4-BE49-F238E27FC236}">
                    <a16:creationId xmlns:a16="http://schemas.microsoft.com/office/drawing/2014/main" id="{E6A38EC8-93A9-40B5-ACB8-1AC07D187D2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7732" y="1108782"/>
                <a:ext cx="998821" cy="46166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F3E6C05B-B71F-47C5-BDFF-177A09D2C20A}"/>
                  </a:ext>
                </a:extLst>
              </p:cNvPr>
              <p:cNvSpPr txBox="1"/>
              <p:nvPr/>
            </p:nvSpPr>
            <p:spPr>
              <a:xfrm>
                <a:off x="5733209" y="4583116"/>
                <a:ext cx="998821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40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𝐴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24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</m:oMath>
                  </m:oMathPara>
                </a14:m>
                <a:endPara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F3E6C05B-B71F-47C5-BDFF-177A09D2C20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33209" y="4583116"/>
                <a:ext cx="998821" cy="46166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7" name="Table 6">
                <a:extLst>
                  <a:ext uri="{FF2B5EF4-FFF2-40B4-BE49-F238E27FC236}">
                    <a16:creationId xmlns:a16="http://schemas.microsoft.com/office/drawing/2014/main" id="{5D79559D-B015-410F-906F-1FF4DE992B95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117896360"/>
                  </p:ext>
                </p:extLst>
              </p:nvPr>
            </p:nvGraphicFramePr>
            <p:xfrm>
              <a:off x="1073939" y="1762325"/>
              <a:ext cx="4511790" cy="365760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451179">
                      <a:extLst>
                        <a:ext uri="{9D8B030D-6E8A-4147-A177-3AD203B41FA5}">
                          <a16:colId xmlns:a16="http://schemas.microsoft.com/office/drawing/2014/main" val="2390104614"/>
                        </a:ext>
                      </a:extLst>
                    </a:gridCol>
                    <a:gridCol w="451179">
                      <a:extLst>
                        <a:ext uri="{9D8B030D-6E8A-4147-A177-3AD203B41FA5}">
                          <a16:colId xmlns:a16="http://schemas.microsoft.com/office/drawing/2014/main" val="1182130856"/>
                        </a:ext>
                      </a:extLst>
                    </a:gridCol>
                    <a:gridCol w="451179">
                      <a:extLst>
                        <a:ext uri="{9D8B030D-6E8A-4147-A177-3AD203B41FA5}">
                          <a16:colId xmlns:a16="http://schemas.microsoft.com/office/drawing/2014/main" val="3666457308"/>
                        </a:ext>
                      </a:extLst>
                    </a:gridCol>
                    <a:gridCol w="451179">
                      <a:extLst>
                        <a:ext uri="{9D8B030D-6E8A-4147-A177-3AD203B41FA5}">
                          <a16:colId xmlns:a16="http://schemas.microsoft.com/office/drawing/2014/main" val="63938439"/>
                        </a:ext>
                      </a:extLst>
                    </a:gridCol>
                    <a:gridCol w="451179">
                      <a:extLst>
                        <a:ext uri="{9D8B030D-6E8A-4147-A177-3AD203B41FA5}">
                          <a16:colId xmlns:a16="http://schemas.microsoft.com/office/drawing/2014/main" val="3681467754"/>
                        </a:ext>
                      </a:extLst>
                    </a:gridCol>
                    <a:gridCol w="451179">
                      <a:extLst>
                        <a:ext uri="{9D8B030D-6E8A-4147-A177-3AD203B41FA5}">
                          <a16:colId xmlns:a16="http://schemas.microsoft.com/office/drawing/2014/main" val="3211458457"/>
                        </a:ext>
                      </a:extLst>
                    </a:gridCol>
                    <a:gridCol w="451179">
                      <a:extLst>
                        <a:ext uri="{9D8B030D-6E8A-4147-A177-3AD203B41FA5}">
                          <a16:colId xmlns:a16="http://schemas.microsoft.com/office/drawing/2014/main" val="2431317736"/>
                        </a:ext>
                      </a:extLst>
                    </a:gridCol>
                    <a:gridCol w="451179">
                      <a:extLst>
                        <a:ext uri="{9D8B030D-6E8A-4147-A177-3AD203B41FA5}">
                          <a16:colId xmlns:a16="http://schemas.microsoft.com/office/drawing/2014/main" val="185202485"/>
                        </a:ext>
                      </a:extLst>
                    </a:gridCol>
                    <a:gridCol w="451179">
                      <a:extLst>
                        <a:ext uri="{9D8B030D-6E8A-4147-A177-3AD203B41FA5}">
                          <a16:colId xmlns:a16="http://schemas.microsoft.com/office/drawing/2014/main" val="881670652"/>
                        </a:ext>
                      </a:extLst>
                    </a:gridCol>
                    <a:gridCol w="451179">
                      <a:extLst>
                        <a:ext uri="{9D8B030D-6E8A-4147-A177-3AD203B41FA5}">
                          <a16:colId xmlns:a16="http://schemas.microsoft.com/office/drawing/2014/main" val="3823630947"/>
                        </a:ext>
                      </a:extLst>
                    </a:gridCol>
                  </a:tblGrid>
                  <a:tr h="313295">
                    <a:tc>
                      <a:txBody>
                        <a:bodyPr/>
                        <a:lstStyle/>
                        <a:p>
                          <a:pPr algn="ctr"/>
                          <a:endParaRPr lang="en-US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A</a:t>
                          </a:r>
                        </a:p>
                      </a:txBody>
                      <a:tcPr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B</a:t>
                          </a:r>
                        </a:p>
                      </a:txBody>
                      <a:tcPr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C</a:t>
                          </a:r>
                        </a:p>
                      </a:txBody>
                      <a:tcPr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D</a:t>
                          </a:r>
                        </a:p>
                      </a:txBody>
                      <a:tcPr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E</a:t>
                          </a:r>
                        </a:p>
                      </a:txBody>
                      <a:tcPr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F</a:t>
                          </a:r>
                        </a:p>
                      </a:txBody>
                      <a:tcPr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G</a:t>
                          </a:r>
                        </a:p>
                      </a:txBody>
                      <a:tcPr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H</a:t>
                          </a:r>
                        </a:p>
                      </a:txBody>
                      <a:tcPr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I</a:t>
                          </a:r>
                        </a:p>
                      </a:txBody>
                      <a:tcPr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184907696"/>
                      </a:ext>
                    </a:extLst>
                  </a:tr>
                  <a:tr h="313295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A</a:t>
                          </a:r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0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2</a:t>
                          </a:r>
                        </a:p>
                      </a:txBody>
                      <a:tcPr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3</a:t>
                          </a:r>
                        </a:p>
                      </a:txBody>
                      <a:tcPr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4</m:t>
                                </m:r>
                              </m:oMath>
                            </m:oMathPara>
                          </a14:m>
                          <a:endParaRPr lang="en-US" sz="18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5</m:t>
                                </m:r>
                              </m:oMath>
                            </m:oMathPara>
                          </a14:m>
                          <a:endParaRPr lang="en-US" sz="18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3</m:t>
                                </m:r>
                              </m:oMath>
                            </m:oMathPara>
                          </a14:m>
                          <a:endParaRPr lang="en-US" sz="18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1800" b="0" i="1" u="none" strike="noStrike" kern="1200" cap="none" spc="0" normalizeH="0" baseline="0" noProof="0" dirty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Consolas" panose="020B0609020204030204" pitchFamily="49" charset="0"/>
                                  </a:rPr>
                                  <m:t>5</m:t>
                                </m:r>
                              </m:oMath>
                            </m:oMathPara>
                          </a14:m>
                          <a:endParaRPr lang="en-US" sz="18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1800" b="0" i="1" u="none" strike="noStrike" kern="1200" cap="none" spc="0" normalizeH="0" baseline="0" noProof="0" dirty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Consolas" panose="020B0609020204030204" pitchFamily="49" charset="0"/>
                                  </a:rPr>
                                  <m:t>6</m:t>
                                </m:r>
                              </m:oMath>
                            </m:oMathPara>
                          </a14:m>
                          <a:endParaRPr lang="en-US" sz="18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1800" b="0" i="1" u="none" strike="noStrike" kern="1200" cap="none" spc="0" normalizeH="0" baseline="0" noProof="0" dirty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Consolas" panose="020B0609020204030204" pitchFamily="49" charset="0"/>
                                  </a:rPr>
                                  <m:t>5</m:t>
                                </m:r>
                              </m:oMath>
                            </m:oMathPara>
                          </a14:m>
                          <a:endParaRPr lang="en-US" sz="18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534235636"/>
                      </a:ext>
                    </a:extLst>
                  </a:tr>
                  <a:tr h="313295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B</a:t>
                          </a:r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da-DK" sz="1800" b="0" i="1" u="none" strike="noStrike" kern="1200" cap="none" spc="0" normalizeH="0" baseline="0" noProof="0" dirty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Consolas" panose="020B0609020204030204" pitchFamily="49" charset="0"/>
                                  </a:rPr>
                                  <m:t>∞</m:t>
                                </m:r>
                              </m:oMath>
                            </m:oMathPara>
                          </a14:m>
                          <a:endParaRPr lang="en-US" sz="18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0</a:t>
                          </a:r>
                        </a:p>
                      </a:txBody>
                      <a:tcPr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da-DK" sz="1800" b="0" i="1" u="none" strike="noStrike" kern="1200" cap="none" spc="0" normalizeH="0" baseline="0" noProof="0" dirty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Consolas" panose="020B0609020204030204" pitchFamily="49" charset="0"/>
                                  </a:rPr>
                                  <m:t>∞</m:t>
                                </m:r>
                              </m:oMath>
                            </m:oMathPara>
                          </a14:m>
                          <a:endParaRPr kumimoji="0" lang="en-US" sz="1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da-DK" sz="1800" b="0" i="1" u="none" strike="noStrike" kern="1200" cap="none" spc="0" normalizeH="0" baseline="0" noProof="0" dirty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Consolas" panose="020B0609020204030204" pitchFamily="49" charset="0"/>
                                  </a:rPr>
                                  <m:t>∞</m:t>
                                </m:r>
                              </m:oMath>
                            </m:oMathPara>
                          </a14:m>
                          <a:endParaRPr kumimoji="0" lang="en-US" sz="1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1800" b="0" i="1" u="none" strike="noStrike" kern="1200" cap="none" spc="0" normalizeH="0" baseline="0" noProof="0" dirty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Consolas" panose="020B0609020204030204" pitchFamily="49" charset="0"/>
                                  </a:rPr>
                                  <m:t>4</m:t>
                                </m:r>
                              </m:oMath>
                            </m:oMathPara>
                          </a14:m>
                          <a:endParaRPr kumimoji="0" lang="en-US" sz="1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</a:t>
                          </a:r>
                        </a:p>
                      </a:txBody>
                      <a:tcPr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18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Times New Roman" panose="02020603050405020304" pitchFamily="18" charset="0"/>
                                  </a:rPr>
                                  <m:t>3</m:t>
                                </m:r>
                              </m:oMath>
                            </m:oMathPara>
                          </a14:m>
                          <a:endParaRPr kumimoji="0" lang="en-US" sz="1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en-US" sz="1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Times New Roman" panose="02020603050405020304" pitchFamily="18" charset="0"/>
                              <a:ea typeface="+mn-ea"/>
                              <a:cs typeface="Times New Roman" panose="02020603050405020304" pitchFamily="18" charset="0"/>
                            </a:rPr>
                            <a:t>4</a:t>
                          </a:r>
                        </a:p>
                      </a:txBody>
                      <a:tcPr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1800" b="0" i="1" u="none" strike="noStrike" kern="1200" cap="none" spc="0" normalizeH="0" baseline="0" noProof="0" dirty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Consolas" panose="020B0609020204030204" pitchFamily="49" charset="0"/>
                                  </a:rPr>
                                  <m:t>3</m:t>
                                </m:r>
                              </m:oMath>
                            </m:oMathPara>
                          </a14:m>
                          <a:endParaRPr kumimoji="0" lang="en-US" sz="1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284291012"/>
                      </a:ext>
                    </a:extLst>
                  </a:tr>
                  <a:tr h="313295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C</a:t>
                          </a:r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da-DK" sz="1800" b="0" i="1" u="none" strike="noStrike" kern="1200" cap="none" spc="0" normalizeH="0" baseline="0" noProof="0" dirty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Consolas" panose="020B0609020204030204" pitchFamily="49" charset="0"/>
                                  </a:rPr>
                                  <m:t>∞</m:t>
                                </m:r>
                              </m:oMath>
                            </m:oMathPara>
                          </a14:m>
                          <a:endParaRPr kumimoji="0" lang="en-US" sz="1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da-DK" sz="1800" b="0" i="1" u="none" strike="noStrike" kern="1200" cap="none" spc="0" normalizeH="0" baseline="0" noProof="0" dirty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Consolas" panose="020B0609020204030204" pitchFamily="49" charset="0"/>
                                  </a:rPr>
                                  <m:t>∞</m:t>
                                </m:r>
                              </m:oMath>
                            </m:oMathPara>
                          </a14:m>
                          <a:endParaRPr kumimoji="0" lang="en-US" sz="1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0</a:t>
                          </a:r>
                        </a:p>
                      </a:txBody>
                      <a:tcPr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</a:t>
                          </a:r>
                        </a:p>
                      </a:txBody>
                      <a:tcPr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2</a:t>
                          </a:r>
                        </a:p>
                      </a:txBody>
                      <a:tcPr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da-DK" sz="1800" b="0" i="1" u="none" strike="noStrike" kern="1200" cap="none" spc="0" normalizeH="0" baseline="0" noProof="0" dirty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Consolas" panose="020B0609020204030204" pitchFamily="49" charset="0"/>
                                  </a:rPr>
                                  <m:t>∞</m:t>
                                </m:r>
                              </m:oMath>
                            </m:oMathPara>
                          </a14:m>
                          <a:endParaRPr kumimoji="0" lang="en-US" sz="1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18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Times New Roman" panose="02020603050405020304" pitchFamily="18" charset="0"/>
                                  </a:rPr>
                                  <m:t>3</m:t>
                                </m:r>
                              </m:oMath>
                            </m:oMathPara>
                          </a14:m>
                          <a:endParaRPr kumimoji="0" lang="en-US" sz="1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1800" b="0" i="1" u="none" strike="noStrike" kern="1200" cap="none" spc="0" normalizeH="0" baseline="0" noProof="0" dirty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Consolas" panose="020B0609020204030204" pitchFamily="49" charset="0"/>
                                  </a:rPr>
                                  <m:t>4</m:t>
                                </m:r>
                              </m:oMath>
                            </m:oMathPara>
                          </a14:m>
                          <a:endParaRPr kumimoji="0" lang="en-US" sz="1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da-DK" sz="1800" b="0" i="1" u="none" strike="noStrike" kern="1200" cap="none" spc="0" normalizeH="0" baseline="0" noProof="0" dirty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Consolas" panose="020B0609020204030204" pitchFamily="49" charset="0"/>
                                  </a:rPr>
                                  <m:t>∞</m:t>
                                </m:r>
                              </m:oMath>
                            </m:oMathPara>
                          </a14:m>
                          <a:endParaRPr kumimoji="0" lang="en-US" sz="1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85092653"/>
                      </a:ext>
                    </a:extLst>
                  </a:tr>
                  <a:tr h="313295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D</a:t>
                          </a:r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da-DK" sz="1800" b="0" i="1" u="none" strike="noStrike" kern="1200" cap="none" spc="0" normalizeH="0" baseline="0" noProof="0" dirty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Consolas" panose="020B0609020204030204" pitchFamily="49" charset="0"/>
                                  </a:rPr>
                                  <m:t>∞</m:t>
                                </m:r>
                              </m:oMath>
                            </m:oMathPara>
                          </a14:m>
                          <a:endParaRPr kumimoji="0" lang="en-US" sz="1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da-DK" sz="1800" b="0" i="1" u="none" strike="noStrike" kern="1200" cap="none" spc="0" normalizeH="0" baseline="0" noProof="0" dirty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Consolas" panose="020B0609020204030204" pitchFamily="49" charset="0"/>
                                  </a:rPr>
                                  <m:t>∞</m:t>
                                </m:r>
                              </m:oMath>
                            </m:oMathPara>
                          </a14:m>
                          <a:endParaRPr kumimoji="0" lang="en-US" sz="1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da-DK" sz="1800" b="0" i="1" u="none" strike="noStrike" kern="1200" cap="none" spc="0" normalizeH="0" baseline="0" noProof="0" dirty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Consolas" panose="020B0609020204030204" pitchFamily="49" charset="0"/>
                                  </a:rPr>
                                  <m:t>∞</m:t>
                                </m:r>
                              </m:oMath>
                            </m:oMathPara>
                          </a14:m>
                          <a:endParaRPr kumimoji="0" lang="en-US" sz="1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0</a:t>
                          </a:r>
                        </a:p>
                      </a:txBody>
                      <a:tcPr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1800" b="0" i="1" u="none" strike="noStrike" kern="1200" cap="none" spc="0" normalizeH="0" baseline="0" noProof="0" dirty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Consolas" panose="020B0609020204030204" pitchFamily="49" charset="0"/>
                                  </a:rPr>
                                  <m:t>3</m:t>
                                </m:r>
                              </m:oMath>
                            </m:oMathPara>
                          </a14:m>
                          <a:endParaRPr kumimoji="0" lang="en-US" sz="1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da-DK" sz="1800" b="0" i="1" u="none" strike="noStrike" kern="1200" cap="none" spc="0" normalizeH="0" baseline="0" noProof="0" dirty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Consolas" panose="020B0609020204030204" pitchFamily="49" charset="0"/>
                                  </a:rPr>
                                  <m:t>∞</m:t>
                                </m:r>
                              </m:oMath>
                            </m:oMathPara>
                          </a14:m>
                          <a:endParaRPr kumimoji="0" lang="en-US" sz="1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2</a:t>
                          </a:r>
                        </a:p>
                      </a:txBody>
                      <a:tcPr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1800" b="0" i="1" u="none" strike="noStrike" kern="1200" cap="none" spc="0" normalizeH="0" baseline="0" noProof="0" dirty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Consolas" panose="020B0609020204030204" pitchFamily="49" charset="0"/>
                                  </a:rPr>
                                  <m:t>3</m:t>
                                </m:r>
                              </m:oMath>
                            </m:oMathPara>
                          </a14:m>
                          <a:endParaRPr kumimoji="0" lang="en-US" sz="1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da-DK" sz="1800" b="0" i="1" u="none" strike="noStrike" kern="1200" cap="none" spc="0" normalizeH="0" baseline="0" noProof="0" dirty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Consolas" panose="020B0609020204030204" pitchFamily="49" charset="0"/>
                                  </a:rPr>
                                  <m:t>∞</m:t>
                                </m:r>
                              </m:oMath>
                            </m:oMathPara>
                          </a14:m>
                          <a:endParaRPr kumimoji="0" lang="en-US" sz="1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973545156"/>
                      </a:ext>
                    </a:extLst>
                  </a:tr>
                  <a:tr h="313295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E</a:t>
                          </a:r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da-DK" sz="1800" b="0" i="1" u="none" strike="noStrike" kern="1200" cap="none" spc="0" normalizeH="0" baseline="0" noProof="0" dirty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Consolas" panose="020B0609020204030204" pitchFamily="49" charset="0"/>
                                  </a:rPr>
                                  <m:t>∞</m:t>
                                </m:r>
                              </m:oMath>
                            </m:oMathPara>
                          </a14:m>
                          <a:endParaRPr kumimoji="0" lang="en-US" sz="1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da-DK" sz="1800" b="0" i="1" u="none" strike="noStrike" kern="1200" cap="none" spc="0" normalizeH="0" baseline="0" noProof="0" dirty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Consolas" panose="020B0609020204030204" pitchFamily="49" charset="0"/>
                                  </a:rPr>
                                  <m:t>∞</m:t>
                                </m:r>
                              </m:oMath>
                            </m:oMathPara>
                          </a14:m>
                          <a:endParaRPr kumimoji="0" lang="en-US" sz="1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da-DK" sz="1800" b="0" i="1" u="none" strike="noStrike" kern="1200" cap="none" spc="0" normalizeH="0" baseline="0" noProof="0" dirty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Consolas" panose="020B0609020204030204" pitchFamily="49" charset="0"/>
                                  </a:rPr>
                                  <m:t>∞</m:t>
                                </m:r>
                              </m:oMath>
                            </m:oMathPara>
                          </a14:m>
                          <a:endParaRPr kumimoji="0" lang="en-US" sz="1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da-DK" sz="1800" b="0" i="1" u="none" strike="noStrike" kern="1200" cap="none" spc="0" normalizeH="0" baseline="0" noProof="0" dirty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Consolas" panose="020B0609020204030204" pitchFamily="49" charset="0"/>
                                  </a:rPr>
                                  <m:t>∞</m:t>
                                </m:r>
                              </m:oMath>
                            </m:oMathPara>
                          </a14:m>
                          <a:endParaRPr kumimoji="0" lang="en-US" sz="1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0</a:t>
                          </a:r>
                        </a:p>
                      </a:txBody>
                      <a:tcPr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da-DK" sz="1800" b="0" i="1" u="none" strike="noStrike" kern="1200" cap="none" spc="0" normalizeH="0" baseline="0" noProof="0" dirty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Consolas" panose="020B0609020204030204" pitchFamily="49" charset="0"/>
                                  </a:rPr>
                                  <m:t>∞</m:t>
                                </m:r>
                              </m:oMath>
                            </m:oMathPara>
                          </a14:m>
                          <a:endParaRPr kumimoji="0" lang="en-US" sz="1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da-DK" sz="1800" b="0" i="1" u="none" strike="noStrike" kern="1200" cap="none" spc="0" normalizeH="0" baseline="0" noProof="0" dirty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Consolas" panose="020B0609020204030204" pitchFamily="49" charset="0"/>
                                  </a:rPr>
                                  <m:t>∞</m:t>
                                </m:r>
                              </m:oMath>
                            </m:oMathPara>
                          </a14:m>
                          <a:endParaRPr kumimoji="0" lang="en-US" sz="1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da-DK" sz="1800" b="0" i="1" u="none" strike="noStrike" kern="1200" cap="none" spc="0" normalizeH="0" baseline="0" noProof="0" dirty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Consolas" panose="020B0609020204030204" pitchFamily="49" charset="0"/>
                                  </a:rPr>
                                  <m:t>∞</m:t>
                                </m:r>
                              </m:oMath>
                            </m:oMathPara>
                          </a14:m>
                          <a:endParaRPr kumimoji="0" lang="en-US" sz="1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da-DK" sz="1800" b="0" i="1" u="none" strike="noStrike" kern="1200" cap="none" spc="0" normalizeH="0" baseline="0" noProof="0" dirty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Consolas" panose="020B0609020204030204" pitchFamily="49" charset="0"/>
                                  </a:rPr>
                                  <m:t>∞</m:t>
                                </m:r>
                              </m:oMath>
                            </m:oMathPara>
                          </a14:m>
                          <a:endParaRPr kumimoji="0" lang="en-US" sz="1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71488298"/>
                      </a:ext>
                    </a:extLst>
                  </a:tr>
                  <a:tr h="313295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F</a:t>
                          </a:r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da-DK" sz="1800" b="0" i="1" u="none" strike="noStrike" kern="1200" cap="none" spc="0" normalizeH="0" baseline="0" noProof="0" dirty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Consolas" panose="020B0609020204030204" pitchFamily="49" charset="0"/>
                                  </a:rPr>
                                  <m:t>∞</m:t>
                                </m:r>
                              </m:oMath>
                            </m:oMathPara>
                          </a14:m>
                          <a:endParaRPr kumimoji="0" lang="en-US" sz="1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da-DK" sz="1800" b="0" i="1" u="none" strike="noStrike" kern="1200" cap="none" spc="0" normalizeH="0" baseline="0" noProof="0" dirty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Consolas" panose="020B0609020204030204" pitchFamily="49" charset="0"/>
                                  </a:rPr>
                                  <m:t>∞</m:t>
                                </m:r>
                              </m:oMath>
                            </m:oMathPara>
                          </a14:m>
                          <a:endParaRPr kumimoji="0" lang="en-US" sz="1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da-DK" sz="1800" b="0" i="1" u="none" strike="noStrike" kern="1200" cap="none" spc="0" normalizeH="0" baseline="0" noProof="0" dirty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Consolas" panose="020B0609020204030204" pitchFamily="49" charset="0"/>
                                  </a:rPr>
                                  <m:t>∞</m:t>
                                </m:r>
                              </m:oMath>
                            </m:oMathPara>
                          </a14:m>
                          <a:endParaRPr kumimoji="0" lang="en-US" sz="1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da-DK" sz="1800" b="0" i="1" u="none" strike="noStrike" kern="1200" cap="none" spc="0" normalizeH="0" baseline="0" noProof="0" dirty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Consolas" panose="020B0609020204030204" pitchFamily="49" charset="0"/>
                                  </a:rPr>
                                  <m:t>∞</m:t>
                                </m:r>
                              </m:oMath>
                            </m:oMathPara>
                          </a14:m>
                          <a:endParaRPr kumimoji="0" lang="en-US" sz="1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1800" b="0" i="1" u="none" strike="noStrike" kern="1200" cap="none" spc="0" normalizeH="0" baseline="0" noProof="0" dirty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Consolas" panose="020B0609020204030204" pitchFamily="49" charset="0"/>
                                  </a:rPr>
                                  <m:t>3</m:t>
                                </m:r>
                              </m:oMath>
                            </m:oMathPara>
                          </a14:m>
                          <a:endParaRPr lang="en-US" sz="18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0</a:t>
                          </a:r>
                        </a:p>
                      </a:txBody>
                      <a:tcPr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2</a:t>
                          </a:r>
                        </a:p>
                      </a:txBody>
                      <a:tcPr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3</a:t>
                          </a:r>
                        </a:p>
                      </a:txBody>
                      <a:tcPr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2</a:t>
                          </a:r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716078730"/>
                      </a:ext>
                    </a:extLst>
                  </a:tr>
                  <a:tr h="313295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G</a:t>
                          </a:r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da-DK" sz="1800" b="0" i="1" u="none" strike="noStrike" kern="1200" cap="none" spc="0" normalizeH="0" baseline="0" noProof="0" dirty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Consolas" panose="020B0609020204030204" pitchFamily="49" charset="0"/>
                                  </a:rPr>
                                  <m:t>∞</m:t>
                                </m:r>
                              </m:oMath>
                            </m:oMathPara>
                          </a14:m>
                          <a:endParaRPr kumimoji="0" lang="en-US" sz="1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da-DK" sz="1800" b="0" i="1" u="none" strike="noStrike" kern="1200" cap="none" spc="0" normalizeH="0" baseline="0" noProof="0" dirty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Consolas" panose="020B0609020204030204" pitchFamily="49" charset="0"/>
                                  </a:rPr>
                                  <m:t>∞</m:t>
                                </m:r>
                              </m:oMath>
                            </m:oMathPara>
                          </a14:m>
                          <a:endParaRPr kumimoji="0" lang="en-US" sz="1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da-DK" sz="1800" b="0" i="1" u="none" strike="noStrike" kern="1200" cap="none" spc="0" normalizeH="0" baseline="0" noProof="0" dirty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Consolas" panose="020B0609020204030204" pitchFamily="49" charset="0"/>
                                  </a:rPr>
                                  <m:t>∞</m:t>
                                </m:r>
                              </m:oMath>
                            </m:oMathPara>
                          </a14:m>
                          <a:endParaRPr kumimoji="0" lang="en-US" sz="1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da-DK" sz="1800" b="0" i="1" u="none" strike="noStrike" kern="1200" cap="none" spc="0" normalizeH="0" baseline="0" noProof="0" dirty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Consolas" panose="020B0609020204030204" pitchFamily="49" charset="0"/>
                                  </a:rPr>
                                  <m:t>∞</m:t>
                                </m:r>
                              </m:oMath>
                            </m:oMathPara>
                          </a14:m>
                          <a:endParaRPr kumimoji="0" lang="en-US" sz="1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</a:t>
                          </a:r>
                        </a:p>
                      </a:txBody>
                      <a:tcPr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da-DK" sz="1800" b="0" i="1" u="none" strike="noStrike" kern="1200" cap="none" spc="0" normalizeH="0" baseline="0" noProof="0" dirty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Consolas" panose="020B0609020204030204" pitchFamily="49" charset="0"/>
                                  </a:rPr>
                                  <m:t>∞</m:t>
                                </m:r>
                              </m:oMath>
                            </m:oMathPara>
                          </a14:m>
                          <a:endParaRPr lang="en-US" sz="18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0</a:t>
                          </a:r>
                        </a:p>
                      </a:txBody>
                      <a:tcPr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</a:t>
                          </a:r>
                        </a:p>
                      </a:txBody>
                      <a:tcPr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da-DK" sz="1800" b="0" i="1" u="none" strike="noStrike" kern="1200" cap="none" spc="0" normalizeH="0" baseline="0" noProof="0" dirty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Consolas" panose="020B0609020204030204" pitchFamily="49" charset="0"/>
                                  </a:rPr>
                                  <m:t>∞</m:t>
                                </m:r>
                              </m:oMath>
                            </m:oMathPara>
                          </a14:m>
                          <a:endParaRPr kumimoji="0" lang="en-US" sz="1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427870057"/>
                      </a:ext>
                    </a:extLst>
                  </a:tr>
                  <a:tr h="313295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H</a:t>
                          </a:r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da-DK" sz="1800" b="0" i="1" u="none" strike="noStrike" kern="1200" cap="none" spc="0" normalizeH="0" baseline="0" noProof="0" dirty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Consolas" panose="020B0609020204030204" pitchFamily="49" charset="0"/>
                                  </a:rPr>
                                  <m:t>∞</m:t>
                                </m:r>
                              </m:oMath>
                            </m:oMathPara>
                          </a14:m>
                          <a:endParaRPr kumimoji="0" lang="en-US" sz="1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da-DK" sz="1800" b="0" i="1" u="none" strike="noStrike" kern="1200" cap="none" spc="0" normalizeH="0" baseline="0" noProof="0" dirty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Consolas" panose="020B0609020204030204" pitchFamily="49" charset="0"/>
                                  </a:rPr>
                                  <m:t>∞</m:t>
                                </m:r>
                              </m:oMath>
                            </m:oMathPara>
                          </a14:m>
                          <a:endParaRPr kumimoji="0" lang="en-US" sz="1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da-DK" sz="1800" b="0" i="1" u="none" strike="noStrike" kern="1200" cap="none" spc="0" normalizeH="0" baseline="0" noProof="0" dirty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Consolas" panose="020B0609020204030204" pitchFamily="49" charset="0"/>
                                  </a:rPr>
                                  <m:t>∞</m:t>
                                </m:r>
                              </m:oMath>
                            </m:oMathPara>
                          </a14:m>
                          <a:endParaRPr kumimoji="0" lang="en-US" sz="1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da-DK" sz="1800" b="0" i="1" u="none" strike="noStrike" kern="1200" cap="none" spc="0" normalizeH="0" baseline="0" noProof="0" dirty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Consolas" panose="020B0609020204030204" pitchFamily="49" charset="0"/>
                                  </a:rPr>
                                  <m:t>∞</m:t>
                                </m:r>
                              </m:oMath>
                            </m:oMathPara>
                          </a14:m>
                          <a:endParaRPr kumimoji="0" lang="en-US" sz="1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da-DK" sz="1800" b="0" i="1" u="none" strike="noStrike" kern="1200" cap="none" spc="0" normalizeH="0" baseline="0" noProof="0" dirty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Consolas" panose="020B0609020204030204" pitchFamily="49" charset="0"/>
                                  </a:rPr>
                                  <m:t>∞</m:t>
                                </m:r>
                              </m:oMath>
                            </m:oMathPara>
                          </a14:m>
                          <a:endParaRPr kumimoji="0" lang="en-US" sz="1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da-DK" sz="1800" b="0" i="1" u="none" strike="noStrike" kern="1200" cap="none" spc="0" normalizeH="0" baseline="0" noProof="0" dirty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Consolas" panose="020B0609020204030204" pitchFamily="49" charset="0"/>
                                  </a:rPr>
                                  <m:t>∞</m:t>
                                </m:r>
                              </m:oMath>
                            </m:oMathPara>
                          </a14:m>
                          <a:endParaRPr kumimoji="0" lang="en-US" sz="1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da-DK" sz="1800" b="0" i="1" u="none" strike="noStrike" kern="1200" cap="none" spc="0" normalizeH="0" baseline="0" noProof="0" dirty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Consolas" panose="020B0609020204030204" pitchFamily="49" charset="0"/>
                                  </a:rPr>
                                  <m:t>∞</m:t>
                                </m:r>
                              </m:oMath>
                            </m:oMathPara>
                          </a14:m>
                          <a:endParaRPr kumimoji="0" lang="en-US" sz="1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0</a:t>
                          </a:r>
                        </a:p>
                      </a:txBody>
                      <a:tcPr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da-DK" sz="1800" b="0" i="1" u="none" strike="noStrike" kern="1200" cap="none" spc="0" normalizeH="0" baseline="0" noProof="0" dirty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Consolas" panose="020B0609020204030204" pitchFamily="49" charset="0"/>
                                  </a:rPr>
                                  <m:t>∞</m:t>
                                </m:r>
                              </m:oMath>
                            </m:oMathPara>
                          </a14:m>
                          <a:endParaRPr kumimoji="0" lang="en-US" sz="1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191504015"/>
                      </a:ext>
                    </a:extLst>
                  </a:tr>
                  <a:tr h="313295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I</a:t>
                          </a:r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da-DK" sz="1800" b="0" i="1" u="none" strike="noStrike" kern="1200" cap="none" spc="0" normalizeH="0" baseline="0" noProof="0" dirty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Consolas" panose="020B0609020204030204" pitchFamily="49" charset="0"/>
                                  </a:rPr>
                                  <m:t>∞</m:t>
                                </m:r>
                              </m:oMath>
                            </m:oMathPara>
                          </a14:m>
                          <a:endParaRPr kumimoji="0" lang="en-US" sz="1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da-DK" sz="1800" b="0" i="1" u="none" strike="noStrike" kern="1200" cap="none" spc="0" normalizeH="0" baseline="0" noProof="0" dirty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Consolas" panose="020B0609020204030204" pitchFamily="49" charset="0"/>
                                  </a:rPr>
                                  <m:t>∞</m:t>
                                </m:r>
                              </m:oMath>
                            </m:oMathPara>
                          </a14:m>
                          <a:endParaRPr kumimoji="0" lang="en-US" sz="1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da-DK" sz="1800" b="0" i="1" u="none" strike="noStrike" kern="1200" cap="none" spc="0" normalizeH="0" baseline="0" noProof="0" dirty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Consolas" panose="020B0609020204030204" pitchFamily="49" charset="0"/>
                                  </a:rPr>
                                  <m:t>∞</m:t>
                                </m:r>
                              </m:oMath>
                            </m:oMathPara>
                          </a14:m>
                          <a:endParaRPr kumimoji="0" lang="en-US" sz="1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da-DK" sz="1800" b="0" i="1" u="none" strike="noStrike" kern="1200" cap="none" spc="0" normalizeH="0" baseline="0" noProof="0" dirty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Consolas" panose="020B0609020204030204" pitchFamily="49" charset="0"/>
                                  </a:rPr>
                                  <m:t>∞</m:t>
                                </m:r>
                              </m:oMath>
                            </m:oMathPara>
                          </a14:m>
                          <a:endParaRPr kumimoji="0" lang="en-US" sz="1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da-DK" sz="1800" b="0" i="1" u="none" strike="noStrike" kern="1200" cap="none" spc="0" normalizeH="0" baseline="0" noProof="0" dirty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Consolas" panose="020B0609020204030204" pitchFamily="49" charset="0"/>
                                  </a:rPr>
                                  <m:t>∞</m:t>
                                </m:r>
                              </m:oMath>
                            </m:oMathPara>
                          </a14:m>
                          <a:endParaRPr kumimoji="0" lang="en-US" sz="1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da-DK" sz="1800" b="0" i="1" u="none" strike="noStrike" kern="1200" cap="none" spc="0" normalizeH="0" baseline="0" noProof="0" dirty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Consolas" panose="020B0609020204030204" pitchFamily="49" charset="0"/>
                                  </a:rPr>
                                  <m:t>∞</m:t>
                                </m:r>
                              </m:oMath>
                            </m:oMathPara>
                          </a14:m>
                          <a:endParaRPr kumimoji="0" lang="en-US" sz="1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da-DK" sz="1800" b="0" i="1" u="none" strike="noStrike" kern="1200" cap="none" spc="0" normalizeH="0" baseline="0" noProof="0" dirty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Consolas" panose="020B0609020204030204" pitchFamily="49" charset="0"/>
                                  </a:rPr>
                                  <m:t>∞</m:t>
                                </m:r>
                              </m:oMath>
                            </m:oMathPara>
                          </a14:m>
                          <a:endParaRPr kumimoji="0" lang="en-US" sz="1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</a:t>
                          </a:r>
                        </a:p>
                      </a:txBody>
                      <a:tcPr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0</a:t>
                          </a:r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84818174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7" name="Table 6">
                <a:extLst>
                  <a:ext uri="{FF2B5EF4-FFF2-40B4-BE49-F238E27FC236}">
                    <a16:creationId xmlns:a16="http://schemas.microsoft.com/office/drawing/2014/main" id="{5D79559D-B015-410F-906F-1FF4DE992B95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117896360"/>
                  </p:ext>
                </p:extLst>
              </p:nvPr>
            </p:nvGraphicFramePr>
            <p:xfrm>
              <a:off x="1073939" y="1762325"/>
              <a:ext cx="4511790" cy="365760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451179">
                      <a:extLst>
                        <a:ext uri="{9D8B030D-6E8A-4147-A177-3AD203B41FA5}">
                          <a16:colId xmlns:a16="http://schemas.microsoft.com/office/drawing/2014/main" val="2390104614"/>
                        </a:ext>
                      </a:extLst>
                    </a:gridCol>
                    <a:gridCol w="451179">
                      <a:extLst>
                        <a:ext uri="{9D8B030D-6E8A-4147-A177-3AD203B41FA5}">
                          <a16:colId xmlns:a16="http://schemas.microsoft.com/office/drawing/2014/main" val="1182130856"/>
                        </a:ext>
                      </a:extLst>
                    </a:gridCol>
                    <a:gridCol w="451179">
                      <a:extLst>
                        <a:ext uri="{9D8B030D-6E8A-4147-A177-3AD203B41FA5}">
                          <a16:colId xmlns:a16="http://schemas.microsoft.com/office/drawing/2014/main" val="3666457308"/>
                        </a:ext>
                      </a:extLst>
                    </a:gridCol>
                    <a:gridCol w="451179">
                      <a:extLst>
                        <a:ext uri="{9D8B030D-6E8A-4147-A177-3AD203B41FA5}">
                          <a16:colId xmlns:a16="http://schemas.microsoft.com/office/drawing/2014/main" val="63938439"/>
                        </a:ext>
                      </a:extLst>
                    </a:gridCol>
                    <a:gridCol w="451179">
                      <a:extLst>
                        <a:ext uri="{9D8B030D-6E8A-4147-A177-3AD203B41FA5}">
                          <a16:colId xmlns:a16="http://schemas.microsoft.com/office/drawing/2014/main" val="3681467754"/>
                        </a:ext>
                      </a:extLst>
                    </a:gridCol>
                    <a:gridCol w="451179">
                      <a:extLst>
                        <a:ext uri="{9D8B030D-6E8A-4147-A177-3AD203B41FA5}">
                          <a16:colId xmlns:a16="http://schemas.microsoft.com/office/drawing/2014/main" val="3211458457"/>
                        </a:ext>
                      </a:extLst>
                    </a:gridCol>
                    <a:gridCol w="451179">
                      <a:extLst>
                        <a:ext uri="{9D8B030D-6E8A-4147-A177-3AD203B41FA5}">
                          <a16:colId xmlns:a16="http://schemas.microsoft.com/office/drawing/2014/main" val="2431317736"/>
                        </a:ext>
                      </a:extLst>
                    </a:gridCol>
                    <a:gridCol w="451179">
                      <a:extLst>
                        <a:ext uri="{9D8B030D-6E8A-4147-A177-3AD203B41FA5}">
                          <a16:colId xmlns:a16="http://schemas.microsoft.com/office/drawing/2014/main" val="185202485"/>
                        </a:ext>
                      </a:extLst>
                    </a:gridCol>
                    <a:gridCol w="451179">
                      <a:extLst>
                        <a:ext uri="{9D8B030D-6E8A-4147-A177-3AD203B41FA5}">
                          <a16:colId xmlns:a16="http://schemas.microsoft.com/office/drawing/2014/main" val="881670652"/>
                        </a:ext>
                      </a:extLst>
                    </a:gridCol>
                    <a:gridCol w="451179">
                      <a:extLst>
                        <a:ext uri="{9D8B030D-6E8A-4147-A177-3AD203B41FA5}">
                          <a16:colId xmlns:a16="http://schemas.microsoft.com/office/drawing/2014/main" val="3823630947"/>
                        </a:ext>
                      </a:extLst>
                    </a:gridCol>
                  </a:tblGrid>
                  <a:tr h="365760">
                    <a:tc>
                      <a:txBody>
                        <a:bodyPr/>
                        <a:lstStyle/>
                        <a:p>
                          <a:pPr algn="ctr"/>
                          <a:endParaRPr lang="en-US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A</a:t>
                          </a:r>
                        </a:p>
                      </a:txBody>
                      <a:tcPr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B</a:t>
                          </a:r>
                        </a:p>
                      </a:txBody>
                      <a:tcPr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C</a:t>
                          </a:r>
                        </a:p>
                      </a:txBody>
                      <a:tcPr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D</a:t>
                          </a:r>
                        </a:p>
                      </a:txBody>
                      <a:tcPr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E</a:t>
                          </a:r>
                        </a:p>
                      </a:txBody>
                      <a:tcPr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F</a:t>
                          </a:r>
                        </a:p>
                      </a:txBody>
                      <a:tcPr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G</a:t>
                          </a:r>
                        </a:p>
                      </a:txBody>
                      <a:tcPr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H</a:t>
                          </a:r>
                        </a:p>
                      </a:txBody>
                      <a:tcPr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I</a:t>
                          </a:r>
                        </a:p>
                      </a:txBody>
                      <a:tcPr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184907696"/>
                      </a:ext>
                    </a:extLst>
                  </a:tr>
                  <a:tr h="36576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A</a:t>
                          </a:r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0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2</a:t>
                          </a:r>
                        </a:p>
                      </a:txBody>
                      <a:tcPr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3</a:t>
                          </a:r>
                        </a:p>
                      </a:txBody>
                      <a:tcPr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5"/>
                          <a:stretch>
                            <a:fillRect l="-396000" t="-108333" r="-496000" b="-826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5"/>
                          <a:stretch>
                            <a:fillRect l="-502703" t="-108333" r="-402703" b="-826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5"/>
                          <a:stretch>
                            <a:fillRect l="-602703" t="-108333" r="-302703" b="-826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5"/>
                          <a:stretch>
                            <a:fillRect l="-702703" t="-108333" r="-202703" b="-826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5"/>
                          <a:stretch>
                            <a:fillRect l="-802703" t="-108333" r="-102703" b="-826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blipFill>
                          <a:blip r:embed="rId5"/>
                          <a:stretch>
                            <a:fillRect l="-902703" t="-108333" r="-2703" b="-82666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534235636"/>
                      </a:ext>
                    </a:extLst>
                  </a:tr>
                  <a:tr h="36576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B</a:t>
                          </a:r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blipFill>
                          <a:blip r:embed="rId5"/>
                          <a:stretch>
                            <a:fillRect l="-101351" t="-208333" r="-804054" b="-726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0</a:t>
                          </a:r>
                        </a:p>
                      </a:txBody>
                      <a:tcPr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5"/>
                          <a:stretch>
                            <a:fillRect l="-301351" t="-208333" r="-604054" b="-726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5"/>
                          <a:stretch>
                            <a:fillRect l="-396000" t="-208333" r="-496000" b="-726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5"/>
                          <a:stretch>
                            <a:fillRect l="-502703" t="-208333" r="-402703" b="-726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</a:t>
                          </a:r>
                        </a:p>
                      </a:txBody>
                      <a:tcPr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5"/>
                          <a:stretch>
                            <a:fillRect l="-702703" t="-208333" r="-202703" b="-726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en-US" sz="1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Times New Roman" panose="02020603050405020304" pitchFamily="18" charset="0"/>
                              <a:ea typeface="+mn-ea"/>
                              <a:cs typeface="Times New Roman" panose="02020603050405020304" pitchFamily="18" charset="0"/>
                            </a:rPr>
                            <a:t>4</a:t>
                          </a:r>
                        </a:p>
                      </a:txBody>
                      <a:tcPr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blipFill>
                          <a:blip r:embed="rId5"/>
                          <a:stretch>
                            <a:fillRect l="-902703" t="-208333" r="-2703" b="-72666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284291012"/>
                      </a:ext>
                    </a:extLst>
                  </a:tr>
                  <a:tr h="36576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C</a:t>
                          </a:r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blipFill>
                          <a:blip r:embed="rId5"/>
                          <a:stretch>
                            <a:fillRect l="-101351" t="-308333" r="-804054" b="-626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5"/>
                          <a:stretch>
                            <a:fillRect l="-201351" t="-308333" r="-704054" b="-626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0</a:t>
                          </a:r>
                        </a:p>
                      </a:txBody>
                      <a:tcPr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</a:t>
                          </a:r>
                        </a:p>
                      </a:txBody>
                      <a:tcPr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2</a:t>
                          </a:r>
                        </a:p>
                      </a:txBody>
                      <a:tcPr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5"/>
                          <a:stretch>
                            <a:fillRect l="-602703" t="-308333" r="-302703" b="-626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5"/>
                          <a:stretch>
                            <a:fillRect l="-702703" t="-308333" r="-202703" b="-626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5"/>
                          <a:stretch>
                            <a:fillRect l="-802703" t="-308333" r="-102703" b="-626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blipFill>
                          <a:blip r:embed="rId5"/>
                          <a:stretch>
                            <a:fillRect l="-902703" t="-308333" r="-2703" b="-62666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85092653"/>
                      </a:ext>
                    </a:extLst>
                  </a:tr>
                  <a:tr h="36576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D</a:t>
                          </a:r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blipFill>
                          <a:blip r:embed="rId5"/>
                          <a:stretch>
                            <a:fillRect l="-101351" t="-401639" r="-804054" b="-51639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5"/>
                          <a:stretch>
                            <a:fillRect l="-201351" t="-401639" r="-704054" b="-51639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5"/>
                          <a:stretch>
                            <a:fillRect l="-301351" t="-401639" r="-604054" b="-51639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0</a:t>
                          </a:r>
                        </a:p>
                      </a:txBody>
                      <a:tcPr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5"/>
                          <a:stretch>
                            <a:fillRect l="-502703" t="-401639" r="-402703" b="-51639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5"/>
                          <a:stretch>
                            <a:fillRect l="-602703" t="-401639" r="-302703" b="-51639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2</a:t>
                          </a:r>
                        </a:p>
                      </a:txBody>
                      <a:tcPr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5"/>
                          <a:stretch>
                            <a:fillRect l="-802703" t="-401639" r="-102703" b="-51639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blipFill>
                          <a:blip r:embed="rId5"/>
                          <a:stretch>
                            <a:fillRect l="-902703" t="-401639" r="-2703" b="-51639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973545156"/>
                      </a:ext>
                    </a:extLst>
                  </a:tr>
                  <a:tr h="36576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E</a:t>
                          </a:r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blipFill>
                          <a:blip r:embed="rId5"/>
                          <a:stretch>
                            <a:fillRect l="-101351" t="-510000" r="-804054" b="-425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5"/>
                          <a:stretch>
                            <a:fillRect l="-201351" t="-510000" r="-704054" b="-425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5"/>
                          <a:stretch>
                            <a:fillRect l="-301351" t="-510000" r="-604054" b="-425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5"/>
                          <a:stretch>
                            <a:fillRect l="-396000" t="-510000" r="-496000" b="-425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0</a:t>
                          </a:r>
                        </a:p>
                      </a:txBody>
                      <a:tcPr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5"/>
                          <a:stretch>
                            <a:fillRect l="-602703" t="-510000" r="-302703" b="-425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5"/>
                          <a:stretch>
                            <a:fillRect l="-702703" t="-510000" r="-202703" b="-425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5"/>
                          <a:stretch>
                            <a:fillRect l="-802703" t="-510000" r="-102703" b="-425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blipFill>
                          <a:blip r:embed="rId5"/>
                          <a:stretch>
                            <a:fillRect l="-902703" t="-510000" r="-2703" b="-425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71488298"/>
                      </a:ext>
                    </a:extLst>
                  </a:tr>
                  <a:tr h="36576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F</a:t>
                          </a:r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blipFill>
                          <a:blip r:embed="rId5"/>
                          <a:stretch>
                            <a:fillRect l="-101351" t="-610000" r="-804054" b="-325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5"/>
                          <a:stretch>
                            <a:fillRect l="-201351" t="-610000" r="-704054" b="-325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5"/>
                          <a:stretch>
                            <a:fillRect l="-301351" t="-610000" r="-604054" b="-325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5"/>
                          <a:stretch>
                            <a:fillRect l="-396000" t="-610000" r="-496000" b="-325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5"/>
                          <a:stretch>
                            <a:fillRect l="-502703" t="-610000" r="-402703" b="-325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0</a:t>
                          </a:r>
                        </a:p>
                      </a:txBody>
                      <a:tcPr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2</a:t>
                          </a:r>
                        </a:p>
                      </a:txBody>
                      <a:tcPr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3</a:t>
                          </a:r>
                        </a:p>
                      </a:txBody>
                      <a:tcPr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2</a:t>
                          </a:r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716078730"/>
                      </a:ext>
                    </a:extLst>
                  </a:tr>
                  <a:tr h="36576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G</a:t>
                          </a:r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blipFill>
                          <a:blip r:embed="rId5"/>
                          <a:stretch>
                            <a:fillRect l="-101351" t="-710000" r="-804054" b="-225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5"/>
                          <a:stretch>
                            <a:fillRect l="-201351" t="-710000" r="-704054" b="-225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5"/>
                          <a:stretch>
                            <a:fillRect l="-301351" t="-710000" r="-604054" b="-225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5"/>
                          <a:stretch>
                            <a:fillRect l="-396000" t="-710000" r="-496000" b="-225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</a:t>
                          </a:r>
                        </a:p>
                      </a:txBody>
                      <a:tcPr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5"/>
                          <a:stretch>
                            <a:fillRect l="-602703" t="-710000" r="-302703" b="-225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0</a:t>
                          </a:r>
                        </a:p>
                      </a:txBody>
                      <a:tcPr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</a:t>
                          </a:r>
                        </a:p>
                      </a:txBody>
                      <a:tcPr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blipFill>
                          <a:blip r:embed="rId5"/>
                          <a:stretch>
                            <a:fillRect l="-902703" t="-710000" r="-2703" b="-225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427870057"/>
                      </a:ext>
                    </a:extLst>
                  </a:tr>
                  <a:tr h="36576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H</a:t>
                          </a:r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blipFill>
                          <a:blip r:embed="rId5"/>
                          <a:stretch>
                            <a:fillRect l="-101351" t="-810000" r="-804054" b="-125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5"/>
                          <a:stretch>
                            <a:fillRect l="-201351" t="-810000" r="-704054" b="-125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5"/>
                          <a:stretch>
                            <a:fillRect l="-301351" t="-810000" r="-604054" b="-125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5"/>
                          <a:stretch>
                            <a:fillRect l="-396000" t="-810000" r="-496000" b="-125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5"/>
                          <a:stretch>
                            <a:fillRect l="-502703" t="-810000" r="-402703" b="-125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5"/>
                          <a:stretch>
                            <a:fillRect l="-602703" t="-810000" r="-302703" b="-125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5"/>
                          <a:stretch>
                            <a:fillRect l="-702703" t="-810000" r="-202703" b="-125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0</a:t>
                          </a:r>
                        </a:p>
                      </a:txBody>
                      <a:tcPr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blipFill>
                          <a:blip r:embed="rId5"/>
                          <a:stretch>
                            <a:fillRect l="-902703" t="-810000" r="-2703" b="-125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191504015"/>
                      </a:ext>
                    </a:extLst>
                  </a:tr>
                  <a:tr h="36576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I</a:t>
                          </a:r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5"/>
                          <a:stretch>
                            <a:fillRect l="-101351" t="-910000" r="-804054" b="-25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5"/>
                          <a:stretch>
                            <a:fillRect l="-201351" t="-910000" r="-704054" b="-25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5"/>
                          <a:stretch>
                            <a:fillRect l="-301351" t="-910000" r="-604054" b="-25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5"/>
                          <a:stretch>
                            <a:fillRect l="-396000" t="-910000" r="-496000" b="-25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5"/>
                          <a:stretch>
                            <a:fillRect l="-502703" t="-910000" r="-402703" b="-25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5"/>
                          <a:stretch>
                            <a:fillRect l="-602703" t="-910000" r="-302703" b="-25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5"/>
                          <a:stretch>
                            <a:fillRect l="-702703" t="-910000" r="-202703" b="-25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</a:t>
                          </a:r>
                        </a:p>
                      </a:txBody>
                      <a:tcPr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0</a:t>
                          </a:r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84818174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227334127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F1AED336-3DA1-4A95-B451-5B0F2EEA972E}"/>
              </a:ext>
            </a:extLst>
          </p:cNvPr>
          <p:cNvSpPr/>
          <p:nvPr/>
        </p:nvSpPr>
        <p:spPr>
          <a:xfrm>
            <a:off x="1417143" y="354153"/>
            <a:ext cx="658128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/>
              <a:t>Matrix-Multiplication Based Algorithm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9" name="TextBox 58">
                <a:extLst>
                  <a:ext uri="{FF2B5EF4-FFF2-40B4-BE49-F238E27FC236}">
                    <a16:creationId xmlns:a16="http://schemas.microsoft.com/office/drawing/2014/main" id="{E6A38EC8-93A9-40B5-ACB8-1AC07D187D22}"/>
                  </a:ext>
                </a:extLst>
              </p:cNvPr>
              <p:cNvSpPr txBox="1"/>
              <p:nvPr/>
            </p:nvSpPr>
            <p:spPr>
              <a:xfrm>
                <a:off x="917732" y="1108782"/>
                <a:ext cx="998821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40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𝐴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4</m:t>
                          </m:r>
                        </m:sup>
                      </m:sSup>
                      <m:r>
                        <a:rPr lang="en-US" sz="24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</m:oMath>
                  </m:oMathPara>
                </a14:m>
                <a:endPara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9" name="TextBox 58">
                <a:extLst>
                  <a:ext uri="{FF2B5EF4-FFF2-40B4-BE49-F238E27FC236}">
                    <a16:creationId xmlns:a16="http://schemas.microsoft.com/office/drawing/2014/main" id="{E6A38EC8-93A9-40B5-ACB8-1AC07D187D2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7732" y="1108782"/>
                <a:ext cx="998821" cy="461665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F3E6C05B-B71F-47C5-BDFF-177A09D2C20A}"/>
                  </a:ext>
                </a:extLst>
              </p:cNvPr>
              <p:cNvSpPr txBox="1"/>
              <p:nvPr/>
            </p:nvSpPr>
            <p:spPr>
              <a:xfrm>
                <a:off x="5733209" y="4583116"/>
                <a:ext cx="998821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40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𝐴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8</m:t>
                          </m:r>
                        </m:sup>
                      </m:sSup>
                      <m:r>
                        <a:rPr lang="en-US" sz="24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</m:oMath>
                  </m:oMathPara>
                </a14:m>
                <a:endPara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F3E6C05B-B71F-47C5-BDFF-177A09D2C20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33209" y="4583116"/>
                <a:ext cx="998821" cy="46166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7" name="Table 6">
                <a:extLst>
                  <a:ext uri="{FF2B5EF4-FFF2-40B4-BE49-F238E27FC236}">
                    <a16:creationId xmlns:a16="http://schemas.microsoft.com/office/drawing/2014/main" id="{5D79559D-B015-410F-906F-1FF4DE992B95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1073939" y="1762325"/>
              <a:ext cx="4511790" cy="365760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451179">
                      <a:extLst>
                        <a:ext uri="{9D8B030D-6E8A-4147-A177-3AD203B41FA5}">
                          <a16:colId xmlns:a16="http://schemas.microsoft.com/office/drawing/2014/main" val="2390104614"/>
                        </a:ext>
                      </a:extLst>
                    </a:gridCol>
                    <a:gridCol w="451179">
                      <a:extLst>
                        <a:ext uri="{9D8B030D-6E8A-4147-A177-3AD203B41FA5}">
                          <a16:colId xmlns:a16="http://schemas.microsoft.com/office/drawing/2014/main" val="1182130856"/>
                        </a:ext>
                      </a:extLst>
                    </a:gridCol>
                    <a:gridCol w="451179">
                      <a:extLst>
                        <a:ext uri="{9D8B030D-6E8A-4147-A177-3AD203B41FA5}">
                          <a16:colId xmlns:a16="http://schemas.microsoft.com/office/drawing/2014/main" val="3666457308"/>
                        </a:ext>
                      </a:extLst>
                    </a:gridCol>
                    <a:gridCol w="451179">
                      <a:extLst>
                        <a:ext uri="{9D8B030D-6E8A-4147-A177-3AD203B41FA5}">
                          <a16:colId xmlns:a16="http://schemas.microsoft.com/office/drawing/2014/main" val="63938439"/>
                        </a:ext>
                      </a:extLst>
                    </a:gridCol>
                    <a:gridCol w="451179">
                      <a:extLst>
                        <a:ext uri="{9D8B030D-6E8A-4147-A177-3AD203B41FA5}">
                          <a16:colId xmlns:a16="http://schemas.microsoft.com/office/drawing/2014/main" val="3681467754"/>
                        </a:ext>
                      </a:extLst>
                    </a:gridCol>
                    <a:gridCol w="451179">
                      <a:extLst>
                        <a:ext uri="{9D8B030D-6E8A-4147-A177-3AD203B41FA5}">
                          <a16:colId xmlns:a16="http://schemas.microsoft.com/office/drawing/2014/main" val="3211458457"/>
                        </a:ext>
                      </a:extLst>
                    </a:gridCol>
                    <a:gridCol w="451179">
                      <a:extLst>
                        <a:ext uri="{9D8B030D-6E8A-4147-A177-3AD203B41FA5}">
                          <a16:colId xmlns:a16="http://schemas.microsoft.com/office/drawing/2014/main" val="2431317736"/>
                        </a:ext>
                      </a:extLst>
                    </a:gridCol>
                    <a:gridCol w="451179">
                      <a:extLst>
                        <a:ext uri="{9D8B030D-6E8A-4147-A177-3AD203B41FA5}">
                          <a16:colId xmlns:a16="http://schemas.microsoft.com/office/drawing/2014/main" val="185202485"/>
                        </a:ext>
                      </a:extLst>
                    </a:gridCol>
                    <a:gridCol w="451179">
                      <a:extLst>
                        <a:ext uri="{9D8B030D-6E8A-4147-A177-3AD203B41FA5}">
                          <a16:colId xmlns:a16="http://schemas.microsoft.com/office/drawing/2014/main" val="881670652"/>
                        </a:ext>
                      </a:extLst>
                    </a:gridCol>
                    <a:gridCol w="451179">
                      <a:extLst>
                        <a:ext uri="{9D8B030D-6E8A-4147-A177-3AD203B41FA5}">
                          <a16:colId xmlns:a16="http://schemas.microsoft.com/office/drawing/2014/main" val="3823630947"/>
                        </a:ext>
                      </a:extLst>
                    </a:gridCol>
                  </a:tblGrid>
                  <a:tr h="313295">
                    <a:tc>
                      <a:txBody>
                        <a:bodyPr/>
                        <a:lstStyle/>
                        <a:p>
                          <a:pPr algn="ctr"/>
                          <a:endParaRPr lang="en-US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A</a:t>
                          </a:r>
                        </a:p>
                      </a:txBody>
                      <a:tcPr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B</a:t>
                          </a:r>
                        </a:p>
                      </a:txBody>
                      <a:tcPr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C</a:t>
                          </a:r>
                        </a:p>
                      </a:txBody>
                      <a:tcPr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D</a:t>
                          </a:r>
                        </a:p>
                      </a:txBody>
                      <a:tcPr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E</a:t>
                          </a:r>
                        </a:p>
                      </a:txBody>
                      <a:tcPr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F</a:t>
                          </a:r>
                        </a:p>
                      </a:txBody>
                      <a:tcPr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G</a:t>
                          </a:r>
                        </a:p>
                      </a:txBody>
                      <a:tcPr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H</a:t>
                          </a:r>
                        </a:p>
                      </a:txBody>
                      <a:tcPr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I</a:t>
                          </a:r>
                        </a:p>
                      </a:txBody>
                      <a:tcPr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184907696"/>
                      </a:ext>
                    </a:extLst>
                  </a:tr>
                  <a:tr h="313295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A</a:t>
                          </a:r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0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2</a:t>
                          </a:r>
                        </a:p>
                      </a:txBody>
                      <a:tcPr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3</a:t>
                          </a:r>
                        </a:p>
                      </a:txBody>
                      <a:tcPr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4</m:t>
                                </m:r>
                              </m:oMath>
                            </m:oMathPara>
                          </a14:m>
                          <a:endParaRPr lang="en-US" sz="18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5</m:t>
                                </m:r>
                              </m:oMath>
                            </m:oMathPara>
                          </a14:m>
                          <a:endParaRPr lang="en-US" sz="18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3</m:t>
                                </m:r>
                              </m:oMath>
                            </m:oMathPara>
                          </a14:m>
                          <a:endParaRPr lang="en-US" sz="18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1800" b="0" i="1" u="none" strike="noStrike" kern="1200" cap="none" spc="0" normalizeH="0" baseline="0" noProof="0" dirty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Consolas" panose="020B0609020204030204" pitchFamily="49" charset="0"/>
                                  </a:rPr>
                                  <m:t>5</m:t>
                                </m:r>
                              </m:oMath>
                            </m:oMathPara>
                          </a14:m>
                          <a:endParaRPr lang="en-US" sz="18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1800" b="0" i="1" u="none" strike="noStrike" kern="1200" cap="none" spc="0" normalizeH="0" baseline="0" noProof="0" dirty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Consolas" panose="020B0609020204030204" pitchFamily="49" charset="0"/>
                                  </a:rPr>
                                  <m:t>6</m:t>
                                </m:r>
                              </m:oMath>
                            </m:oMathPara>
                          </a14:m>
                          <a:endParaRPr lang="en-US" sz="18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1800" b="0" i="1" u="none" strike="noStrike" kern="1200" cap="none" spc="0" normalizeH="0" baseline="0" noProof="0" dirty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Consolas" panose="020B0609020204030204" pitchFamily="49" charset="0"/>
                                  </a:rPr>
                                  <m:t>5</m:t>
                                </m:r>
                              </m:oMath>
                            </m:oMathPara>
                          </a14:m>
                          <a:endParaRPr lang="en-US" sz="18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534235636"/>
                      </a:ext>
                    </a:extLst>
                  </a:tr>
                  <a:tr h="313295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B</a:t>
                          </a:r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da-DK" sz="1800" b="0" i="1" u="none" strike="noStrike" kern="1200" cap="none" spc="0" normalizeH="0" baseline="0" noProof="0" dirty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Consolas" panose="020B0609020204030204" pitchFamily="49" charset="0"/>
                                  </a:rPr>
                                  <m:t>∞</m:t>
                                </m:r>
                              </m:oMath>
                            </m:oMathPara>
                          </a14:m>
                          <a:endParaRPr lang="en-US" sz="18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0</a:t>
                          </a:r>
                        </a:p>
                      </a:txBody>
                      <a:tcPr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da-DK" sz="1800" b="0" i="1" u="none" strike="noStrike" kern="1200" cap="none" spc="0" normalizeH="0" baseline="0" noProof="0" dirty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Consolas" panose="020B0609020204030204" pitchFamily="49" charset="0"/>
                                  </a:rPr>
                                  <m:t>∞</m:t>
                                </m:r>
                              </m:oMath>
                            </m:oMathPara>
                          </a14:m>
                          <a:endParaRPr kumimoji="0" lang="en-US" sz="1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da-DK" sz="1800" b="0" i="1" u="none" strike="noStrike" kern="1200" cap="none" spc="0" normalizeH="0" baseline="0" noProof="0" dirty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Consolas" panose="020B0609020204030204" pitchFamily="49" charset="0"/>
                                  </a:rPr>
                                  <m:t>∞</m:t>
                                </m:r>
                              </m:oMath>
                            </m:oMathPara>
                          </a14:m>
                          <a:endParaRPr kumimoji="0" lang="en-US" sz="1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1800" b="0" i="1" u="none" strike="noStrike" kern="1200" cap="none" spc="0" normalizeH="0" baseline="0" noProof="0" dirty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Consolas" panose="020B0609020204030204" pitchFamily="49" charset="0"/>
                                  </a:rPr>
                                  <m:t>4</m:t>
                                </m:r>
                              </m:oMath>
                            </m:oMathPara>
                          </a14:m>
                          <a:endParaRPr kumimoji="0" lang="en-US" sz="1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</a:t>
                          </a:r>
                        </a:p>
                      </a:txBody>
                      <a:tcPr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18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Times New Roman" panose="02020603050405020304" pitchFamily="18" charset="0"/>
                                  </a:rPr>
                                  <m:t>3</m:t>
                                </m:r>
                              </m:oMath>
                            </m:oMathPara>
                          </a14:m>
                          <a:endParaRPr kumimoji="0" lang="en-US" sz="1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en-US" sz="1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Times New Roman" panose="02020603050405020304" pitchFamily="18" charset="0"/>
                              <a:ea typeface="+mn-ea"/>
                              <a:cs typeface="Times New Roman" panose="02020603050405020304" pitchFamily="18" charset="0"/>
                            </a:rPr>
                            <a:t>4</a:t>
                          </a:r>
                        </a:p>
                      </a:txBody>
                      <a:tcPr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1800" b="0" i="1" u="none" strike="noStrike" kern="1200" cap="none" spc="0" normalizeH="0" baseline="0" noProof="0" dirty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Consolas" panose="020B0609020204030204" pitchFamily="49" charset="0"/>
                                  </a:rPr>
                                  <m:t>3</m:t>
                                </m:r>
                              </m:oMath>
                            </m:oMathPara>
                          </a14:m>
                          <a:endParaRPr kumimoji="0" lang="en-US" sz="1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284291012"/>
                      </a:ext>
                    </a:extLst>
                  </a:tr>
                  <a:tr h="313295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C</a:t>
                          </a:r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da-DK" sz="1800" b="0" i="1" u="none" strike="noStrike" kern="1200" cap="none" spc="0" normalizeH="0" baseline="0" noProof="0" dirty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Consolas" panose="020B0609020204030204" pitchFamily="49" charset="0"/>
                                  </a:rPr>
                                  <m:t>∞</m:t>
                                </m:r>
                              </m:oMath>
                            </m:oMathPara>
                          </a14:m>
                          <a:endParaRPr kumimoji="0" lang="en-US" sz="1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da-DK" sz="1800" b="0" i="1" u="none" strike="noStrike" kern="1200" cap="none" spc="0" normalizeH="0" baseline="0" noProof="0" dirty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Consolas" panose="020B0609020204030204" pitchFamily="49" charset="0"/>
                                  </a:rPr>
                                  <m:t>∞</m:t>
                                </m:r>
                              </m:oMath>
                            </m:oMathPara>
                          </a14:m>
                          <a:endParaRPr kumimoji="0" lang="en-US" sz="1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0</a:t>
                          </a:r>
                        </a:p>
                      </a:txBody>
                      <a:tcPr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</a:t>
                          </a:r>
                        </a:p>
                      </a:txBody>
                      <a:tcPr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2</a:t>
                          </a:r>
                        </a:p>
                      </a:txBody>
                      <a:tcPr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da-DK" sz="1800" b="0" i="1" u="none" strike="noStrike" kern="1200" cap="none" spc="0" normalizeH="0" baseline="0" noProof="0" dirty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Consolas" panose="020B0609020204030204" pitchFamily="49" charset="0"/>
                                  </a:rPr>
                                  <m:t>∞</m:t>
                                </m:r>
                              </m:oMath>
                            </m:oMathPara>
                          </a14:m>
                          <a:endParaRPr kumimoji="0" lang="en-US" sz="1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18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Times New Roman" panose="02020603050405020304" pitchFamily="18" charset="0"/>
                                  </a:rPr>
                                  <m:t>3</m:t>
                                </m:r>
                              </m:oMath>
                            </m:oMathPara>
                          </a14:m>
                          <a:endParaRPr kumimoji="0" lang="en-US" sz="1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1800" b="0" i="1" u="none" strike="noStrike" kern="1200" cap="none" spc="0" normalizeH="0" baseline="0" noProof="0" dirty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Consolas" panose="020B0609020204030204" pitchFamily="49" charset="0"/>
                                  </a:rPr>
                                  <m:t>4</m:t>
                                </m:r>
                              </m:oMath>
                            </m:oMathPara>
                          </a14:m>
                          <a:endParaRPr kumimoji="0" lang="en-US" sz="1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da-DK" sz="1800" b="0" i="1" u="none" strike="noStrike" kern="1200" cap="none" spc="0" normalizeH="0" baseline="0" noProof="0" dirty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Consolas" panose="020B0609020204030204" pitchFamily="49" charset="0"/>
                                  </a:rPr>
                                  <m:t>∞</m:t>
                                </m:r>
                              </m:oMath>
                            </m:oMathPara>
                          </a14:m>
                          <a:endParaRPr kumimoji="0" lang="en-US" sz="1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85092653"/>
                      </a:ext>
                    </a:extLst>
                  </a:tr>
                  <a:tr h="313295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D</a:t>
                          </a:r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da-DK" sz="1800" b="0" i="1" u="none" strike="noStrike" kern="1200" cap="none" spc="0" normalizeH="0" baseline="0" noProof="0" dirty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Consolas" panose="020B0609020204030204" pitchFamily="49" charset="0"/>
                                  </a:rPr>
                                  <m:t>∞</m:t>
                                </m:r>
                              </m:oMath>
                            </m:oMathPara>
                          </a14:m>
                          <a:endParaRPr kumimoji="0" lang="en-US" sz="1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da-DK" sz="1800" b="0" i="1" u="none" strike="noStrike" kern="1200" cap="none" spc="0" normalizeH="0" baseline="0" noProof="0" dirty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Consolas" panose="020B0609020204030204" pitchFamily="49" charset="0"/>
                                  </a:rPr>
                                  <m:t>∞</m:t>
                                </m:r>
                              </m:oMath>
                            </m:oMathPara>
                          </a14:m>
                          <a:endParaRPr kumimoji="0" lang="en-US" sz="1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da-DK" sz="1800" b="0" i="1" u="none" strike="noStrike" kern="1200" cap="none" spc="0" normalizeH="0" baseline="0" noProof="0" dirty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Consolas" panose="020B0609020204030204" pitchFamily="49" charset="0"/>
                                  </a:rPr>
                                  <m:t>∞</m:t>
                                </m:r>
                              </m:oMath>
                            </m:oMathPara>
                          </a14:m>
                          <a:endParaRPr kumimoji="0" lang="en-US" sz="1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0</a:t>
                          </a:r>
                        </a:p>
                      </a:txBody>
                      <a:tcPr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1800" b="0" i="1" u="none" strike="noStrike" kern="1200" cap="none" spc="0" normalizeH="0" baseline="0" noProof="0" dirty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Consolas" panose="020B0609020204030204" pitchFamily="49" charset="0"/>
                                  </a:rPr>
                                  <m:t>3</m:t>
                                </m:r>
                              </m:oMath>
                            </m:oMathPara>
                          </a14:m>
                          <a:endParaRPr kumimoji="0" lang="en-US" sz="1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da-DK" sz="1800" b="0" i="1" u="none" strike="noStrike" kern="1200" cap="none" spc="0" normalizeH="0" baseline="0" noProof="0" dirty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Consolas" panose="020B0609020204030204" pitchFamily="49" charset="0"/>
                                  </a:rPr>
                                  <m:t>∞</m:t>
                                </m:r>
                              </m:oMath>
                            </m:oMathPara>
                          </a14:m>
                          <a:endParaRPr kumimoji="0" lang="en-US" sz="1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2</a:t>
                          </a:r>
                        </a:p>
                      </a:txBody>
                      <a:tcPr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1800" b="0" i="1" u="none" strike="noStrike" kern="1200" cap="none" spc="0" normalizeH="0" baseline="0" noProof="0" dirty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Consolas" panose="020B0609020204030204" pitchFamily="49" charset="0"/>
                                  </a:rPr>
                                  <m:t>3</m:t>
                                </m:r>
                              </m:oMath>
                            </m:oMathPara>
                          </a14:m>
                          <a:endParaRPr kumimoji="0" lang="en-US" sz="1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da-DK" sz="1800" b="0" i="1" u="none" strike="noStrike" kern="1200" cap="none" spc="0" normalizeH="0" baseline="0" noProof="0" dirty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Consolas" panose="020B0609020204030204" pitchFamily="49" charset="0"/>
                                  </a:rPr>
                                  <m:t>∞</m:t>
                                </m:r>
                              </m:oMath>
                            </m:oMathPara>
                          </a14:m>
                          <a:endParaRPr kumimoji="0" lang="en-US" sz="1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973545156"/>
                      </a:ext>
                    </a:extLst>
                  </a:tr>
                  <a:tr h="313295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E</a:t>
                          </a:r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da-DK" sz="1800" b="0" i="1" u="none" strike="noStrike" kern="1200" cap="none" spc="0" normalizeH="0" baseline="0" noProof="0" dirty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Consolas" panose="020B0609020204030204" pitchFamily="49" charset="0"/>
                                  </a:rPr>
                                  <m:t>∞</m:t>
                                </m:r>
                              </m:oMath>
                            </m:oMathPara>
                          </a14:m>
                          <a:endParaRPr kumimoji="0" lang="en-US" sz="1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da-DK" sz="1800" b="0" i="1" u="none" strike="noStrike" kern="1200" cap="none" spc="0" normalizeH="0" baseline="0" noProof="0" dirty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Consolas" panose="020B0609020204030204" pitchFamily="49" charset="0"/>
                                  </a:rPr>
                                  <m:t>∞</m:t>
                                </m:r>
                              </m:oMath>
                            </m:oMathPara>
                          </a14:m>
                          <a:endParaRPr kumimoji="0" lang="en-US" sz="1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da-DK" sz="1800" b="0" i="1" u="none" strike="noStrike" kern="1200" cap="none" spc="0" normalizeH="0" baseline="0" noProof="0" dirty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Consolas" panose="020B0609020204030204" pitchFamily="49" charset="0"/>
                                  </a:rPr>
                                  <m:t>∞</m:t>
                                </m:r>
                              </m:oMath>
                            </m:oMathPara>
                          </a14:m>
                          <a:endParaRPr kumimoji="0" lang="en-US" sz="1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da-DK" sz="1800" b="0" i="1" u="none" strike="noStrike" kern="1200" cap="none" spc="0" normalizeH="0" baseline="0" noProof="0" dirty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Consolas" panose="020B0609020204030204" pitchFamily="49" charset="0"/>
                                  </a:rPr>
                                  <m:t>∞</m:t>
                                </m:r>
                              </m:oMath>
                            </m:oMathPara>
                          </a14:m>
                          <a:endParaRPr kumimoji="0" lang="en-US" sz="1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0</a:t>
                          </a:r>
                        </a:p>
                      </a:txBody>
                      <a:tcPr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da-DK" sz="1800" b="0" i="1" u="none" strike="noStrike" kern="1200" cap="none" spc="0" normalizeH="0" baseline="0" noProof="0" dirty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Consolas" panose="020B0609020204030204" pitchFamily="49" charset="0"/>
                                  </a:rPr>
                                  <m:t>∞</m:t>
                                </m:r>
                              </m:oMath>
                            </m:oMathPara>
                          </a14:m>
                          <a:endParaRPr kumimoji="0" lang="en-US" sz="1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da-DK" sz="1800" b="0" i="1" u="none" strike="noStrike" kern="1200" cap="none" spc="0" normalizeH="0" baseline="0" noProof="0" dirty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Consolas" panose="020B0609020204030204" pitchFamily="49" charset="0"/>
                                  </a:rPr>
                                  <m:t>∞</m:t>
                                </m:r>
                              </m:oMath>
                            </m:oMathPara>
                          </a14:m>
                          <a:endParaRPr kumimoji="0" lang="en-US" sz="1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da-DK" sz="1800" b="0" i="1" u="none" strike="noStrike" kern="1200" cap="none" spc="0" normalizeH="0" baseline="0" noProof="0" dirty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Consolas" panose="020B0609020204030204" pitchFamily="49" charset="0"/>
                                  </a:rPr>
                                  <m:t>∞</m:t>
                                </m:r>
                              </m:oMath>
                            </m:oMathPara>
                          </a14:m>
                          <a:endParaRPr kumimoji="0" lang="en-US" sz="1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da-DK" sz="1800" b="0" i="1" u="none" strike="noStrike" kern="1200" cap="none" spc="0" normalizeH="0" baseline="0" noProof="0" dirty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Consolas" panose="020B0609020204030204" pitchFamily="49" charset="0"/>
                                  </a:rPr>
                                  <m:t>∞</m:t>
                                </m:r>
                              </m:oMath>
                            </m:oMathPara>
                          </a14:m>
                          <a:endParaRPr kumimoji="0" lang="en-US" sz="1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71488298"/>
                      </a:ext>
                    </a:extLst>
                  </a:tr>
                  <a:tr h="313295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F</a:t>
                          </a:r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da-DK" sz="1800" b="0" i="1" u="none" strike="noStrike" kern="1200" cap="none" spc="0" normalizeH="0" baseline="0" noProof="0" dirty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Consolas" panose="020B0609020204030204" pitchFamily="49" charset="0"/>
                                  </a:rPr>
                                  <m:t>∞</m:t>
                                </m:r>
                              </m:oMath>
                            </m:oMathPara>
                          </a14:m>
                          <a:endParaRPr kumimoji="0" lang="en-US" sz="1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da-DK" sz="1800" b="0" i="1" u="none" strike="noStrike" kern="1200" cap="none" spc="0" normalizeH="0" baseline="0" noProof="0" dirty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Consolas" panose="020B0609020204030204" pitchFamily="49" charset="0"/>
                                  </a:rPr>
                                  <m:t>∞</m:t>
                                </m:r>
                              </m:oMath>
                            </m:oMathPara>
                          </a14:m>
                          <a:endParaRPr kumimoji="0" lang="en-US" sz="1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da-DK" sz="1800" b="0" i="1" u="none" strike="noStrike" kern="1200" cap="none" spc="0" normalizeH="0" baseline="0" noProof="0" dirty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Consolas" panose="020B0609020204030204" pitchFamily="49" charset="0"/>
                                  </a:rPr>
                                  <m:t>∞</m:t>
                                </m:r>
                              </m:oMath>
                            </m:oMathPara>
                          </a14:m>
                          <a:endParaRPr kumimoji="0" lang="en-US" sz="1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da-DK" sz="1800" b="0" i="1" u="none" strike="noStrike" kern="1200" cap="none" spc="0" normalizeH="0" baseline="0" noProof="0" dirty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Consolas" panose="020B0609020204030204" pitchFamily="49" charset="0"/>
                                  </a:rPr>
                                  <m:t>∞</m:t>
                                </m:r>
                              </m:oMath>
                            </m:oMathPara>
                          </a14:m>
                          <a:endParaRPr kumimoji="0" lang="en-US" sz="1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1800" b="0" i="1" u="none" strike="noStrike" kern="1200" cap="none" spc="0" normalizeH="0" baseline="0" noProof="0" dirty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Consolas" panose="020B0609020204030204" pitchFamily="49" charset="0"/>
                                  </a:rPr>
                                  <m:t>3</m:t>
                                </m:r>
                              </m:oMath>
                            </m:oMathPara>
                          </a14:m>
                          <a:endParaRPr lang="en-US" sz="18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0</a:t>
                          </a:r>
                        </a:p>
                      </a:txBody>
                      <a:tcPr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2</a:t>
                          </a:r>
                        </a:p>
                      </a:txBody>
                      <a:tcPr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3</a:t>
                          </a:r>
                        </a:p>
                      </a:txBody>
                      <a:tcPr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2</a:t>
                          </a:r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716078730"/>
                      </a:ext>
                    </a:extLst>
                  </a:tr>
                  <a:tr h="313295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G</a:t>
                          </a:r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da-DK" sz="1800" b="0" i="1" u="none" strike="noStrike" kern="1200" cap="none" spc="0" normalizeH="0" baseline="0" noProof="0" dirty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Consolas" panose="020B0609020204030204" pitchFamily="49" charset="0"/>
                                  </a:rPr>
                                  <m:t>∞</m:t>
                                </m:r>
                              </m:oMath>
                            </m:oMathPara>
                          </a14:m>
                          <a:endParaRPr kumimoji="0" lang="en-US" sz="1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da-DK" sz="1800" b="0" i="1" u="none" strike="noStrike" kern="1200" cap="none" spc="0" normalizeH="0" baseline="0" noProof="0" dirty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Consolas" panose="020B0609020204030204" pitchFamily="49" charset="0"/>
                                  </a:rPr>
                                  <m:t>∞</m:t>
                                </m:r>
                              </m:oMath>
                            </m:oMathPara>
                          </a14:m>
                          <a:endParaRPr kumimoji="0" lang="en-US" sz="1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da-DK" sz="1800" b="0" i="1" u="none" strike="noStrike" kern="1200" cap="none" spc="0" normalizeH="0" baseline="0" noProof="0" dirty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Consolas" panose="020B0609020204030204" pitchFamily="49" charset="0"/>
                                  </a:rPr>
                                  <m:t>∞</m:t>
                                </m:r>
                              </m:oMath>
                            </m:oMathPara>
                          </a14:m>
                          <a:endParaRPr kumimoji="0" lang="en-US" sz="1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da-DK" sz="1800" b="0" i="1" u="none" strike="noStrike" kern="1200" cap="none" spc="0" normalizeH="0" baseline="0" noProof="0" dirty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Consolas" panose="020B0609020204030204" pitchFamily="49" charset="0"/>
                                  </a:rPr>
                                  <m:t>∞</m:t>
                                </m:r>
                              </m:oMath>
                            </m:oMathPara>
                          </a14:m>
                          <a:endParaRPr kumimoji="0" lang="en-US" sz="1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</a:t>
                          </a:r>
                        </a:p>
                      </a:txBody>
                      <a:tcPr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da-DK" sz="1800" b="0" i="1" u="none" strike="noStrike" kern="1200" cap="none" spc="0" normalizeH="0" baseline="0" noProof="0" dirty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Consolas" panose="020B0609020204030204" pitchFamily="49" charset="0"/>
                                  </a:rPr>
                                  <m:t>∞</m:t>
                                </m:r>
                              </m:oMath>
                            </m:oMathPara>
                          </a14:m>
                          <a:endParaRPr lang="en-US" sz="18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0</a:t>
                          </a:r>
                        </a:p>
                      </a:txBody>
                      <a:tcPr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</a:t>
                          </a:r>
                        </a:p>
                      </a:txBody>
                      <a:tcPr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da-DK" sz="1800" b="0" i="1" u="none" strike="noStrike" kern="1200" cap="none" spc="0" normalizeH="0" baseline="0" noProof="0" dirty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Consolas" panose="020B0609020204030204" pitchFamily="49" charset="0"/>
                                  </a:rPr>
                                  <m:t>∞</m:t>
                                </m:r>
                              </m:oMath>
                            </m:oMathPara>
                          </a14:m>
                          <a:endParaRPr kumimoji="0" lang="en-US" sz="1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427870057"/>
                      </a:ext>
                    </a:extLst>
                  </a:tr>
                  <a:tr h="313295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H</a:t>
                          </a:r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da-DK" sz="1800" b="0" i="1" u="none" strike="noStrike" kern="1200" cap="none" spc="0" normalizeH="0" baseline="0" noProof="0" dirty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Consolas" panose="020B0609020204030204" pitchFamily="49" charset="0"/>
                                  </a:rPr>
                                  <m:t>∞</m:t>
                                </m:r>
                              </m:oMath>
                            </m:oMathPara>
                          </a14:m>
                          <a:endParaRPr kumimoji="0" lang="en-US" sz="1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da-DK" sz="1800" b="0" i="1" u="none" strike="noStrike" kern="1200" cap="none" spc="0" normalizeH="0" baseline="0" noProof="0" dirty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Consolas" panose="020B0609020204030204" pitchFamily="49" charset="0"/>
                                  </a:rPr>
                                  <m:t>∞</m:t>
                                </m:r>
                              </m:oMath>
                            </m:oMathPara>
                          </a14:m>
                          <a:endParaRPr kumimoji="0" lang="en-US" sz="1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da-DK" sz="1800" b="0" i="1" u="none" strike="noStrike" kern="1200" cap="none" spc="0" normalizeH="0" baseline="0" noProof="0" dirty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Consolas" panose="020B0609020204030204" pitchFamily="49" charset="0"/>
                                  </a:rPr>
                                  <m:t>∞</m:t>
                                </m:r>
                              </m:oMath>
                            </m:oMathPara>
                          </a14:m>
                          <a:endParaRPr kumimoji="0" lang="en-US" sz="1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da-DK" sz="1800" b="0" i="1" u="none" strike="noStrike" kern="1200" cap="none" spc="0" normalizeH="0" baseline="0" noProof="0" dirty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Consolas" panose="020B0609020204030204" pitchFamily="49" charset="0"/>
                                  </a:rPr>
                                  <m:t>∞</m:t>
                                </m:r>
                              </m:oMath>
                            </m:oMathPara>
                          </a14:m>
                          <a:endParaRPr kumimoji="0" lang="en-US" sz="1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da-DK" sz="1800" b="0" i="1" u="none" strike="noStrike" kern="1200" cap="none" spc="0" normalizeH="0" baseline="0" noProof="0" dirty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Consolas" panose="020B0609020204030204" pitchFamily="49" charset="0"/>
                                  </a:rPr>
                                  <m:t>∞</m:t>
                                </m:r>
                              </m:oMath>
                            </m:oMathPara>
                          </a14:m>
                          <a:endParaRPr kumimoji="0" lang="en-US" sz="1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da-DK" sz="1800" b="0" i="1" u="none" strike="noStrike" kern="1200" cap="none" spc="0" normalizeH="0" baseline="0" noProof="0" dirty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Consolas" panose="020B0609020204030204" pitchFamily="49" charset="0"/>
                                  </a:rPr>
                                  <m:t>∞</m:t>
                                </m:r>
                              </m:oMath>
                            </m:oMathPara>
                          </a14:m>
                          <a:endParaRPr kumimoji="0" lang="en-US" sz="1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da-DK" sz="1800" b="0" i="1" u="none" strike="noStrike" kern="1200" cap="none" spc="0" normalizeH="0" baseline="0" noProof="0" dirty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Consolas" panose="020B0609020204030204" pitchFamily="49" charset="0"/>
                                  </a:rPr>
                                  <m:t>∞</m:t>
                                </m:r>
                              </m:oMath>
                            </m:oMathPara>
                          </a14:m>
                          <a:endParaRPr kumimoji="0" lang="en-US" sz="1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0</a:t>
                          </a:r>
                        </a:p>
                      </a:txBody>
                      <a:tcPr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da-DK" sz="1800" b="0" i="1" u="none" strike="noStrike" kern="1200" cap="none" spc="0" normalizeH="0" baseline="0" noProof="0" dirty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Consolas" panose="020B0609020204030204" pitchFamily="49" charset="0"/>
                                  </a:rPr>
                                  <m:t>∞</m:t>
                                </m:r>
                              </m:oMath>
                            </m:oMathPara>
                          </a14:m>
                          <a:endParaRPr kumimoji="0" lang="en-US" sz="1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191504015"/>
                      </a:ext>
                    </a:extLst>
                  </a:tr>
                  <a:tr h="313295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I</a:t>
                          </a:r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da-DK" sz="1800" b="0" i="1" u="none" strike="noStrike" kern="1200" cap="none" spc="0" normalizeH="0" baseline="0" noProof="0" dirty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Consolas" panose="020B0609020204030204" pitchFamily="49" charset="0"/>
                                  </a:rPr>
                                  <m:t>∞</m:t>
                                </m:r>
                              </m:oMath>
                            </m:oMathPara>
                          </a14:m>
                          <a:endParaRPr kumimoji="0" lang="en-US" sz="1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da-DK" sz="1800" b="0" i="1" u="none" strike="noStrike" kern="1200" cap="none" spc="0" normalizeH="0" baseline="0" noProof="0" dirty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Consolas" panose="020B0609020204030204" pitchFamily="49" charset="0"/>
                                  </a:rPr>
                                  <m:t>∞</m:t>
                                </m:r>
                              </m:oMath>
                            </m:oMathPara>
                          </a14:m>
                          <a:endParaRPr kumimoji="0" lang="en-US" sz="1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da-DK" sz="1800" b="0" i="1" u="none" strike="noStrike" kern="1200" cap="none" spc="0" normalizeH="0" baseline="0" noProof="0" dirty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Consolas" panose="020B0609020204030204" pitchFamily="49" charset="0"/>
                                  </a:rPr>
                                  <m:t>∞</m:t>
                                </m:r>
                              </m:oMath>
                            </m:oMathPara>
                          </a14:m>
                          <a:endParaRPr kumimoji="0" lang="en-US" sz="1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da-DK" sz="1800" b="0" i="1" u="none" strike="noStrike" kern="1200" cap="none" spc="0" normalizeH="0" baseline="0" noProof="0" dirty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Consolas" panose="020B0609020204030204" pitchFamily="49" charset="0"/>
                                  </a:rPr>
                                  <m:t>∞</m:t>
                                </m:r>
                              </m:oMath>
                            </m:oMathPara>
                          </a14:m>
                          <a:endParaRPr kumimoji="0" lang="en-US" sz="1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da-DK" sz="1800" b="0" i="1" u="none" strike="noStrike" kern="1200" cap="none" spc="0" normalizeH="0" baseline="0" noProof="0" dirty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Consolas" panose="020B0609020204030204" pitchFamily="49" charset="0"/>
                                  </a:rPr>
                                  <m:t>∞</m:t>
                                </m:r>
                              </m:oMath>
                            </m:oMathPara>
                          </a14:m>
                          <a:endParaRPr kumimoji="0" lang="en-US" sz="1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da-DK" sz="1800" b="0" i="1" u="none" strike="noStrike" kern="1200" cap="none" spc="0" normalizeH="0" baseline="0" noProof="0" dirty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Consolas" panose="020B0609020204030204" pitchFamily="49" charset="0"/>
                                  </a:rPr>
                                  <m:t>∞</m:t>
                                </m:r>
                              </m:oMath>
                            </m:oMathPara>
                          </a14:m>
                          <a:endParaRPr kumimoji="0" lang="en-US" sz="1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da-DK" sz="1800" b="0" i="1" u="none" strike="noStrike" kern="1200" cap="none" spc="0" normalizeH="0" baseline="0" noProof="0" dirty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Consolas" panose="020B0609020204030204" pitchFamily="49" charset="0"/>
                                  </a:rPr>
                                  <m:t>∞</m:t>
                                </m:r>
                              </m:oMath>
                            </m:oMathPara>
                          </a14:m>
                          <a:endParaRPr kumimoji="0" lang="en-US" sz="1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</a:t>
                          </a:r>
                        </a:p>
                      </a:txBody>
                      <a:tcPr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0</a:t>
                          </a:r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84818174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7" name="Table 6">
                <a:extLst>
                  <a:ext uri="{FF2B5EF4-FFF2-40B4-BE49-F238E27FC236}">
                    <a16:creationId xmlns:a16="http://schemas.microsoft.com/office/drawing/2014/main" id="{5D79559D-B015-410F-906F-1FF4DE992B95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1073939" y="1762325"/>
              <a:ext cx="4511790" cy="365760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451179">
                      <a:extLst>
                        <a:ext uri="{9D8B030D-6E8A-4147-A177-3AD203B41FA5}">
                          <a16:colId xmlns:a16="http://schemas.microsoft.com/office/drawing/2014/main" val="2390104614"/>
                        </a:ext>
                      </a:extLst>
                    </a:gridCol>
                    <a:gridCol w="451179">
                      <a:extLst>
                        <a:ext uri="{9D8B030D-6E8A-4147-A177-3AD203B41FA5}">
                          <a16:colId xmlns:a16="http://schemas.microsoft.com/office/drawing/2014/main" val="1182130856"/>
                        </a:ext>
                      </a:extLst>
                    </a:gridCol>
                    <a:gridCol w="451179">
                      <a:extLst>
                        <a:ext uri="{9D8B030D-6E8A-4147-A177-3AD203B41FA5}">
                          <a16:colId xmlns:a16="http://schemas.microsoft.com/office/drawing/2014/main" val="3666457308"/>
                        </a:ext>
                      </a:extLst>
                    </a:gridCol>
                    <a:gridCol w="451179">
                      <a:extLst>
                        <a:ext uri="{9D8B030D-6E8A-4147-A177-3AD203B41FA5}">
                          <a16:colId xmlns:a16="http://schemas.microsoft.com/office/drawing/2014/main" val="63938439"/>
                        </a:ext>
                      </a:extLst>
                    </a:gridCol>
                    <a:gridCol w="451179">
                      <a:extLst>
                        <a:ext uri="{9D8B030D-6E8A-4147-A177-3AD203B41FA5}">
                          <a16:colId xmlns:a16="http://schemas.microsoft.com/office/drawing/2014/main" val="3681467754"/>
                        </a:ext>
                      </a:extLst>
                    </a:gridCol>
                    <a:gridCol w="451179">
                      <a:extLst>
                        <a:ext uri="{9D8B030D-6E8A-4147-A177-3AD203B41FA5}">
                          <a16:colId xmlns:a16="http://schemas.microsoft.com/office/drawing/2014/main" val="3211458457"/>
                        </a:ext>
                      </a:extLst>
                    </a:gridCol>
                    <a:gridCol w="451179">
                      <a:extLst>
                        <a:ext uri="{9D8B030D-6E8A-4147-A177-3AD203B41FA5}">
                          <a16:colId xmlns:a16="http://schemas.microsoft.com/office/drawing/2014/main" val="2431317736"/>
                        </a:ext>
                      </a:extLst>
                    </a:gridCol>
                    <a:gridCol w="451179">
                      <a:extLst>
                        <a:ext uri="{9D8B030D-6E8A-4147-A177-3AD203B41FA5}">
                          <a16:colId xmlns:a16="http://schemas.microsoft.com/office/drawing/2014/main" val="185202485"/>
                        </a:ext>
                      </a:extLst>
                    </a:gridCol>
                    <a:gridCol w="451179">
                      <a:extLst>
                        <a:ext uri="{9D8B030D-6E8A-4147-A177-3AD203B41FA5}">
                          <a16:colId xmlns:a16="http://schemas.microsoft.com/office/drawing/2014/main" val="881670652"/>
                        </a:ext>
                      </a:extLst>
                    </a:gridCol>
                    <a:gridCol w="451179">
                      <a:extLst>
                        <a:ext uri="{9D8B030D-6E8A-4147-A177-3AD203B41FA5}">
                          <a16:colId xmlns:a16="http://schemas.microsoft.com/office/drawing/2014/main" val="3823630947"/>
                        </a:ext>
                      </a:extLst>
                    </a:gridCol>
                  </a:tblGrid>
                  <a:tr h="365760">
                    <a:tc>
                      <a:txBody>
                        <a:bodyPr/>
                        <a:lstStyle/>
                        <a:p>
                          <a:pPr algn="ctr"/>
                          <a:endParaRPr lang="en-US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A</a:t>
                          </a:r>
                        </a:p>
                      </a:txBody>
                      <a:tcPr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B</a:t>
                          </a:r>
                        </a:p>
                      </a:txBody>
                      <a:tcPr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C</a:t>
                          </a:r>
                        </a:p>
                      </a:txBody>
                      <a:tcPr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D</a:t>
                          </a:r>
                        </a:p>
                      </a:txBody>
                      <a:tcPr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E</a:t>
                          </a:r>
                        </a:p>
                      </a:txBody>
                      <a:tcPr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F</a:t>
                          </a:r>
                        </a:p>
                      </a:txBody>
                      <a:tcPr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G</a:t>
                          </a:r>
                        </a:p>
                      </a:txBody>
                      <a:tcPr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H</a:t>
                          </a:r>
                        </a:p>
                      </a:txBody>
                      <a:tcPr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I</a:t>
                          </a:r>
                        </a:p>
                      </a:txBody>
                      <a:tcPr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184907696"/>
                      </a:ext>
                    </a:extLst>
                  </a:tr>
                  <a:tr h="36576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A</a:t>
                          </a:r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0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2</a:t>
                          </a:r>
                        </a:p>
                      </a:txBody>
                      <a:tcPr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3</a:t>
                          </a:r>
                        </a:p>
                      </a:txBody>
                      <a:tcPr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396000" t="-108333" r="-496000" b="-826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502703" t="-108333" r="-402703" b="-826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602703" t="-108333" r="-302703" b="-826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702703" t="-108333" r="-202703" b="-826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802703" t="-108333" r="-102703" b="-826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blipFill>
                          <a:blip r:embed="rId4"/>
                          <a:stretch>
                            <a:fillRect l="-902703" t="-108333" r="-2703" b="-82666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534235636"/>
                      </a:ext>
                    </a:extLst>
                  </a:tr>
                  <a:tr h="36576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B</a:t>
                          </a:r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blipFill>
                          <a:blip r:embed="rId4"/>
                          <a:stretch>
                            <a:fillRect l="-101351" t="-208333" r="-804054" b="-726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0</a:t>
                          </a:r>
                        </a:p>
                      </a:txBody>
                      <a:tcPr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301351" t="-208333" r="-604054" b="-726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396000" t="-208333" r="-496000" b="-726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502703" t="-208333" r="-402703" b="-726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</a:t>
                          </a:r>
                        </a:p>
                      </a:txBody>
                      <a:tcPr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702703" t="-208333" r="-202703" b="-726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en-US" sz="1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Times New Roman" panose="02020603050405020304" pitchFamily="18" charset="0"/>
                              <a:ea typeface="+mn-ea"/>
                              <a:cs typeface="Times New Roman" panose="02020603050405020304" pitchFamily="18" charset="0"/>
                            </a:rPr>
                            <a:t>4</a:t>
                          </a:r>
                        </a:p>
                      </a:txBody>
                      <a:tcPr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blipFill>
                          <a:blip r:embed="rId4"/>
                          <a:stretch>
                            <a:fillRect l="-902703" t="-208333" r="-2703" b="-72666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284291012"/>
                      </a:ext>
                    </a:extLst>
                  </a:tr>
                  <a:tr h="36576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C</a:t>
                          </a:r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blipFill>
                          <a:blip r:embed="rId4"/>
                          <a:stretch>
                            <a:fillRect l="-101351" t="-308333" r="-804054" b="-626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201351" t="-308333" r="-704054" b="-626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0</a:t>
                          </a:r>
                        </a:p>
                      </a:txBody>
                      <a:tcPr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</a:t>
                          </a:r>
                        </a:p>
                      </a:txBody>
                      <a:tcPr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2</a:t>
                          </a:r>
                        </a:p>
                      </a:txBody>
                      <a:tcPr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602703" t="-308333" r="-302703" b="-626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702703" t="-308333" r="-202703" b="-626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802703" t="-308333" r="-102703" b="-626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blipFill>
                          <a:blip r:embed="rId4"/>
                          <a:stretch>
                            <a:fillRect l="-902703" t="-308333" r="-2703" b="-62666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85092653"/>
                      </a:ext>
                    </a:extLst>
                  </a:tr>
                  <a:tr h="36576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D</a:t>
                          </a:r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blipFill>
                          <a:blip r:embed="rId4"/>
                          <a:stretch>
                            <a:fillRect l="-101351" t="-401639" r="-804054" b="-51639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201351" t="-401639" r="-704054" b="-51639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301351" t="-401639" r="-604054" b="-51639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0</a:t>
                          </a:r>
                        </a:p>
                      </a:txBody>
                      <a:tcPr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502703" t="-401639" r="-402703" b="-51639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602703" t="-401639" r="-302703" b="-51639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2</a:t>
                          </a:r>
                        </a:p>
                      </a:txBody>
                      <a:tcPr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802703" t="-401639" r="-102703" b="-51639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blipFill>
                          <a:blip r:embed="rId4"/>
                          <a:stretch>
                            <a:fillRect l="-902703" t="-401639" r="-2703" b="-51639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973545156"/>
                      </a:ext>
                    </a:extLst>
                  </a:tr>
                  <a:tr h="36576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E</a:t>
                          </a:r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blipFill>
                          <a:blip r:embed="rId4"/>
                          <a:stretch>
                            <a:fillRect l="-101351" t="-510000" r="-804054" b="-425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201351" t="-510000" r="-704054" b="-425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301351" t="-510000" r="-604054" b="-425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396000" t="-510000" r="-496000" b="-425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0</a:t>
                          </a:r>
                        </a:p>
                      </a:txBody>
                      <a:tcPr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602703" t="-510000" r="-302703" b="-425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702703" t="-510000" r="-202703" b="-425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802703" t="-510000" r="-102703" b="-425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blipFill>
                          <a:blip r:embed="rId4"/>
                          <a:stretch>
                            <a:fillRect l="-902703" t="-510000" r="-2703" b="-425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71488298"/>
                      </a:ext>
                    </a:extLst>
                  </a:tr>
                  <a:tr h="36576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F</a:t>
                          </a:r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blipFill>
                          <a:blip r:embed="rId4"/>
                          <a:stretch>
                            <a:fillRect l="-101351" t="-610000" r="-804054" b="-325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201351" t="-610000" r="-704054" b="-325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301351" t="-610000" r="-604054" b="-325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396000" t="-610000" r="-496000" b="-325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502703" t="-610000" r="-402703" b="-325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0</a:t>
                          </a:r>
                        </a:p>
                      </a:txBody>
                      <a:tcPr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2</a:t>
                          </a:r>
                        </a:p>
                      </a:txBody>
                      <a:tcPr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3</a:t>
                          </a:r>
                        </a:p>
                      </a:txBody>
                      <a:tcPr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2</a:t>
                          </a:r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716078730"/>
                      </a:ext>
                    </a:extLst>
                  </a:tr>
                  <a:tr h="36576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G</a:t>
                          </a:r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blipFill>
                          <a:blip r:embed="rId4"/>
                          <a:stretch>
                            <a:fillRect l="-101351" t="-710000" r="-804054" b="-225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201351" t="-710000" r="-704054" b="-225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301351" t="-710000" r="-604054" b="-225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396000" t="-710000" r="-496000" b="-225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</a:t>
                          </a:r>
                        </a:p>
                      </a:txBody>
                      <a:tcPr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602703" t="-710000" r="-302703" b="-225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0</a:t>
                          </a:r>
                        </a:p>
                      </a:txBody>
                      <a:tcPr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</a:t>
                          </a:r>
                        </a:p>
                      </a:txBody>
                      <a:tcPr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blipFill>
                          <a:blip r:embed="rId4"/>
                          <a:stretch>
                            <a:fillRect l="-902703" t="-710000" r="-2703" b="-225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427870057"/>
                      </a:ext>
                    </a:extLst>
                  </a:tr>
                  <a:tr h="36576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H</a:t>
                          </a:r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blipFill>
                          <a:blip r:embed="rId4"/>
                          <a:stretch>
                            <a:fillRect l="-101351" t="-810000" r="-804054" b="-125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201351" t="-810000" r="-704054" b="-125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301351" t="-810000" r="-604054" b="-125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396000" t="-810000" r="-496000" b="-125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502703" t="-810000" r="-402703" b="-125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602703" t="-810000" r="-302703" b="-125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702703" t="-810000" r="-202703" b="-125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0</a:t>
                          </a:r>
                        </a:p>
                      </a:txBody>
                      <a:tcPr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blipFill>
                          <a:blip r:embed="rId4"/>
                          <a:stretch>
                            <a:fillRect l="-902703" t="-810000" r="-2703" b="-125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191504015"/>
                      </a:ext>
                    </a:extLst>
                  </a:tr>
                  <a:tr h="36576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I</a:t>
                          </a:r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101351" t="-910000" r="-804054" b="-25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201351" t="-910000" r="-704054" b="-25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301351" t="-910000" r="-604054" b="-25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396000" t="-910000" r="-496000" b="-25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502703" t="-910000" r="-402703" b="-25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602703" t="-910000" r="-302703" b="-25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702703" t="-910000" r="-202703" b="-25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</a:t>
                          </a:r>
                        </a:p>
                      </a:txBody>
                      <a:tcPr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0</a:t>
                          </a:r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84818174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8" name="Table 7">
                <a:extLst>
                  <a:ext uri="{FF2B5EF4-FFF2-40B4-BE49-F238E27FC236}">
                    <a16:creationId xmlns:a16="http://schemas.microsoft.com/office/drawing/2014/main" id="{772A40CF-78FD-475B-B30F-BF9028DCE5B5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862767684"/>
                  </p:ext>
                </p:extLst>
              </p:nvPr>
            </p:nvGraphicFramePr>
            <p:xfrm>
              <a:off x="6732030" y="2754316"/>
              <a:ext cx="4511790" cy="365760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451179">
                      <a:extLst>
                        <a:ext uri="{9D8B030D-6E8A-4147-A177-3AD203B41FA5}">
                          <a16:colId xmlns:a16="http://schemas.microsoft.com/office/drawing/2014/main" val="2390104614"/>
                        </a:ext>
                      </a:extLst>
                    </a:gridCol>
                    <a:gridCol w="451179">
                      <a:extLst>
                        <a:ext uri="{9D8B030D-6E8A-4147-A177-3AD203B41FA5}">
                          <a16:colId xmlns:a16="http://schemas.microsoft.com/office/drawing/2014/main" val="1182130856"/>
                        </a:ext>
                      </a:extLst>
                    </a:gridCol>
                    <a:gridCol w="451179">
                      <a:extLst>
                        <a:ext uri="{9D8B030D-6E8A-4147-A177-3AD203B41FA5}">
                          <a16:colId xmlns:a16="http://schemas.microsoft.com/office/drawing/2014/main" val="3666457308"/>
                        </a:ext>
                      </a:extLst>
                    </a:gridCol>
                    <a:gridCol w="451179">
                      <a:extLst>
                        <a:ext uri="{9D8B030D-6E8A-4147-A177-3AD203B41FA5}">
                          <a16:colId xmlns:a16="http://schemas.microsoft.com/office/drawing/2014/main" val="63938439"/>
                        </a:ext>
                      </a:extLst>
                    </a:gridCol>
                    <a:gridCol w="451179">
                      <a:extLst>
                        <a:ext uri="{9D8B030D-6E8A-4147-A177-3AD203B41FA5}">
                          <a16:colId xmlns:a16="http://schemas.microsoft.com/office/drawing/2014/main" val="3681467754"/>
                        </a:ext>
                      </a:extLst>
                    </a:gridCol>
                    <a:gridCol w="451179">
                      <a:extLst>
                        <a:ext uri="{9D8B030D-6E8A-4147-A177-3AD203B41FA5}">
                          <a16:colId xmlns:a16="http://schemas.microsoft.com/office/drawing/2014/main" val="3211458457"/>
                        </a:ext>
                      </a:extLst>
                    </a:gridCol>
                    <a:gridCol w="451179">
                      <a:extLst>
                        <a:ext uri="{9D8B030D-6E8A-4147-A177-3AD203B41FA5}">
                          <a16:colId xmlns:a16="http://schemas.microsoft.com/office/drawing/2014/main" val="2431317736"/>
                        </a:ext>
                      </a:extLst>
                    </a:gridCol>
                    <a:gridCol w="451179">
                      <a:extLst>
                        <a:ext uri="{9D8B030D-6E8A-4147-A177-3AD203B41FA5}">
                          <a16:colId xmlns:a16="http://schemas.microsoft.com/office/drawing/2014/main" val="185202485"/>
                        </a:ext>
                      </a:extLst>
                    </a:gridCol>
                    <a:gridCol w="451179">
                      <a:extLst>
                        <a:ext uri="{9D8B030D-6E8A-4147-A177-3AD203B41FA5}">
                          <a16:colId xmlns:a16="http://schemas.microsoft.com/office/drawing/2014/main" val="881670652"/>
                        </a:ext>
                      </a:extLst>
                    </a:gridCol>
                    <a:gridCol w="451179">
                      <a:extLst>
                        <a:ext uri="{9D8B030D-6E8A-4147-A177-3AD203B41FA5}">
                          <a16:colId xmlns:a16="http://schemas.microsoft.com/office/drawing/2014/main" val="3823630947"/>
                        </a:ext>
                      </a:extLst>
                    </a:gridCol>
                  </a:tblGrid>
                  <a:tr h="313295">
                    <a:tc>
                      <a:txBody>
                        <a:bodyPr/>
                        <a:lstStyle/>
                        <a:p>
                          <a:pPr algn="ctr"/>
                          <a:endParaRPr lang="en-US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A</a:t>
                          </a:r>
                        </a:p>
                      </a:txBody>
                      <a:tcPr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B</a:t>
                          </a:r>
                        </a:p>
                      </a:txBody>
                      <a:tcPr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C</a:t>
                          </a:r>
                        </a:p>
                      </a:txBody>
                      <a:tcPr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D</a:t>
                          </a:r>
                        </a:p>
                      </a:txBody>
                      <a:tcPr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E</a:t>
                          </a:r>
                        </a:p>
                      </a:txBody>
                      <a:tcPr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F</a:t>
                          </a:r>
                        </a:p>
                      </a:txBody>
                      <a:tcPr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G</a:t>
                          </a:r>
                        </a:p>
                      </a:txBody>
                      <a:tcPr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H</a:t>
                          </a:r>
                        </a:p>
                      </a:txBody>
                      <a:tcPr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I</a:t>
                          </a:r>
                        </a:p>
                      </a:txBody>
                      <a:tcPr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184907696"/>
                      </a:ext>
                    </a:extLst>
                  </a:tr>
                  <a:tr h="313295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A</a:t>
                          </a:r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0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2</a:t>
                          </a:r>
                        </a:p>
                      </a:txBody>
                      <a:tcPr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3</a:t>
                          </a:r>
                        </a:p>
                      </a:txBody>
                      <a:tcPr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4</m:t>
                                </m:r>
                              </m:oMath>
                            </m:oMathPara>
                          </a14:m>
                          <a:endParaRPr lang="en-US" sz="18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5</m:t>
                                </m:r>
                              </m:oMath>
                            </m:oMathPara>
                          </a14:m>
                          <a:endParaRPr lang="en-US" sz="18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3</m:t>
                                </m:r>
                              </m:oMath>
                            </m:oMathPara>
                          </a14:m>
                          <a:endParaRPr lang="en-US" sz="18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1800" b="0" i="1" u="none" strike="noStrike" kern="1200" cap="none" spc="0" normalizeH="0" baseline="0" noProof="0" dirty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Consolas" panose="020B0609020204030204" pitchFamily="49" charset="0"/>
                                  </a:rPr>
                                  <m:t>5</m:t>
                                </m:r>
                              </m:oMath>
                            </m:oMathPara>
                          </a14:m>
                          <a:endParaRPr lang="en-US" sz="18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1800" b="0" i="1" u="none" strike="noStrike" kern="1200" cap="none" spc="0" normalizeH="0" baseline="0" noProof="0" dirty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Consolas" panose="020B0609020204030204" pitchFamily="49" charset="0"/>
                                  </a:rPr>
                                  <m:t>6</m:t>
                                </m:r>
                              </m:oMath>
                            </m:oMathPara>
                          </a14:m>
                          <a:endParaRPr lang="en-US" sz="18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1800" b="0" i="1" u="none" strike="noStrike" kern="1200" cap="none" spc="0" normalizeH="0" baseline="0" noProof="0" dirty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Consolas" panose="020B0609020204030204" pitchFamily="49" charset="0"/>
                                  </a:rPr>
                                  <m:t>5</m:t>
                                </m:r>
                              </m:oMath>
                            </m:oMathPara>
                          </a14:m>
                          <a:endParaRPr lang="en-US" sz="18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534235636"/>
                      </a:ext>
                    </a:extLst>
                  </a:tr>
                  <a:tr h="313295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B</a:t>
                          </a:r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da-DK" sz="1800" b="0" i="1" u="none" strike="noStrike" kern="1200" cap="none" spc="0" normalizeH="0" baseline="0" noProof="0" dirty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Consolas" panose="020B0609020204030204" pitchFamily="49" charset="0"/>
                                  </a:rPr>
                                  <m:t>∞</m:t>
                                </m:r>
                              </m:oMath>
                            </m:oMathPara>
                          </a14:m>
                          <a:endParaRPr lang="en-US" sz="18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0</a:t>
                          </a:r>
                        </a:p>
                      </a:txBody>
                      <a:tcPr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da-DK" sz="1800" b="0" i="1" u="none" strike="noStrike" kern="1200" cap="none" spc="0" normalizeH="0" baseline="0" noProof="0" dirty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Consolas" panose="020B0609020204030204" pitchFamily="49" charset="0"/>
                                  </a:rPr>
                                  <m:t>∞</m:t>
                                </m:r>
                              </m:oMath>
                            </m:oMathPara>
                          </a14:m>
                          <a:endParaRPr kumimoji="0" lang="en-US" sz="1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da-DK" sz="1800" b="0" i="1" u="none" strike="noStrike" kern="1200" cap="none" spc="0" normalizeH="0" baseline="0" noProof="0" dirty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Consolas" panose="020B0609020204030204" pitchFamily="49" charset="0"/>
                                  </a:rPr>
                                  <m:t>∞</m:t>
                                </m:r>
                              </m:oMath>
                            </m:oMathPara>
                          </a14:m>
                          <a:endParaRPr kumimoji="0" lang="en-US" sz="1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1800" b="0" i="1" u="none" strike="noStrike" kern="1200" cap="none" spc="0" normalizeH="0" baseline="0" noProof="0" dirty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Consolas" panose="020B0609020204030204" pitchFamily="49" charset="0"/>
                                  </a:rPr>
                                  <m:t>4</m:t>
                                </m:r>
                              </m:oMath>
                            </m:oMathPara>
                          </a14:m>
                          <a:endParaRPr kumimoji="0" lang="en-US" sz="1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</a:t>
                          </a:r>
                        </a:p>
                      </a:txBody>
                      <a:tcPr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18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Times New Roman" panose="02020603050405020304" pitchFamily="18" charset="0"/>
                                  </a:rPr>
                                  <m:t>3</m:t>
                                </m:r>
                              </m:oMath>
                            </m:oMathPara>
                          </a14:m>
                          <a:endParaRPr kumimoji="0" lang="en-US" sz="1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en-US" sz="1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Times New Roman" panose="02020603050405020304" pitchFamily="18" charset="0"/>
                              <a:ea typeface="+mn-ea"/>
                              <a:cs typeface="Times New Roman" panose="02020603050405020304" pitchFamily="18" charset="0"/>
                            </a:rPr>
                            <a:t>4</a:t>
                          </a:r>
                        </a:p>
                      </a:txBody>
                      <a:tcPr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1800" b="0" i="1" u="none" strike="noStrike" kern="1200" cap="none" spc="0" normalizeH="0" baseline="0" noProof="0" dirty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Consolas" panose="020B0609020204030204" pitchFamily="49" charset="0"/>
                                  </a:rPr>
                                  <m:t>3</m:t>
                                </m:r>
                              </m:oMath>
                            </m:oMathPara>
                          </a14:m>
                          <a:endParaRPr kumimoji="0" lang="en-US" sz="1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284291012"/>
                      </a:ext>
                    </a:extLst>
                  </a:tr>
                  <a:tr h="313295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C</a:t>
                          </a:r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da-DK" sz="1800" b="0" i="1" u="none" strike="noStrike" kern="1200" cap="none" spc="0" normalizeH="0" baseline="0" noProof="0" dirty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Consolas" panose="020B0609020204030204" pitchFamily="49" charset="0"/>
                                  </a:rPr>
                                  <m:t>∞</m:t>
                                </m:r>
                              </m:oMath>
                            </m:oMathPara>
                          </a14:m>
                          <a:endParaRPr kumimoji="0" lang="en-US" sz="1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da-DK" sz="1800" b="0" i="1" u="none" strike="noStrike" kern="1200" cap="none" spc="0" normalizeH="0" baseline="0" noProof="0" dirty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Consolas" panose="020B0609020204030204" pitchFamily="49" charset="0"/>
                                  </a:rPr>
                                  <m:t>∞</m:t>
                                </m:r>
                              </m:oMath>
                            </m:oMathPara>
                          </a14:m>
                          <a:endParaRPr kumimoji="0" lang="en-US" sz="1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0</a:t>
                          </a:r>
                        </a:p>
                      </a:txBody>
                      <a:tcPr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</a:t>
                          </a:r>
                        </a:p>
                      </a:txBody>
                      <a:tcPr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2</a:t>
                          </a:r>
                        </a:p>
                      </a:txBody>
                      <a:tcPr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da-DK" sz="1800" b="0" i="1" u="none" strike="noStrike" kern="1200" cap="none" spc="0" normalizeH="0" baseline="0" noProof="0" dirty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Consolas" panose="020B0609020204030204" pitchFamily="49" charset="0"/>
                                  </a:rPr>
                                  <m:t>∞</m:t>
                                </m:r>
                              </m:oMath>
                            </m:oMathPara>
                          </a14:m>
                          <a:endParaRPr kumimoji="0" lang="en-US" sz="1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18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Times New Roman" panose="02020603050405020304" pitchFamily="18" charset="0"/>
                                  </a:rPr>
                                  <m:t>3</m:t>
                                </m:r>
                              </m:oMath>
                            </m:oMathPara>
                          </a14:m>
                          <a:endParaRPr kumimoji="0" lang="en-US" sz="1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1800" b="0" i="1" u="none" strike="noStrike" kern="1200" cap="none" spc="0" normalizeH="0" baseline="0" noProof="0" dirty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Consolas" panose="020B0609020204030204" pitchFamily="49" charset="0"/>
                                  </a:rPr>
                                  <m:t>4</m:t>
                                </m:r>
                              </m:oMath>
                            </m:oMathPara>
                          </a14:m>
                          <a:endParaRPr kumimoji="0" lang="en-US" sz="1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da-DK" sz="1800" b="0" i="1" u="none" strike="noStrike" kern="1200" cap="none" spc="0" normalizeH="0" baseline="0" noProof="0" dirty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Consolas" panose="020B0609020204030204" pitchFamily="49" charset="0"/>
                                  </a:rPr>
                                  <m:t>∞</m:t>
                                </m:r>
                              </m:oMath>
                            </m:oMathPara>
                          </a14:m>
                          <a:endParaRPr kumimoji="0" lang="en-US" sz="1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85092653"/>
                      </a:ext>
                    </a:extLst>
                  </a:tr>
                  <a:tr h="313295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D</a:t>
                          </a:r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da-DK" sz="1800" b="0" i="1" u="none" strike="noStrike" kern="1200" cap="none" spc="0" normalizeH="0" baseline="0" noProof="0" dirty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Consolas" panose="020B0609020204030204" pitchFamily="49" charset="0"/>
                                  </a:rPr>
                                  <m:t>∞</m:t>
                                </m:r>
                              </m:oMath>
                            </m:oMathPara>
                          </a14:m>
                          <a:endParaRPr kumimoji="0" lang="en-US" sz="1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da-DK" sz="1800" b="0" i="1" u="none" strike="noStrike" kern="1200" cap="none" spc="0" normalizeH="0" baseline="0" noProof="0" dirty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Consolas" panose="020B0609020204030204" pitchFamily="49" charset="0"/>
                                  </a:rPr>
                                  <m:t>∞</m:t>
                                </m:r>
                              </m:oMath>
                            </m:oMathPara>
                          </a14:m>
                          <a:endParaRPr kumimoji="0" lang="en-US" sz="1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da-DK" sz="1800" b="0" i="1" u="none" strike="noStrike" kern="1200" cap="none" spc="0" normalizeH="0" baseline="0" noProof="0" dirty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Consolas" panose="020B0609020204030204" pitchFamily="49" charset="0"/>
                                  </a:rPr>
                                  <m:t>∞</m:t>
                                </m:r>
                              </m:oMath>
                            </m:oMathPara>
                          </a14:m>
                          <a:endParaRPr kumimoji="0" lang="en-US" sz="1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0</a:t>
                          </a:r>
                        </a:p>
                      </a:txBody>
                      <a:tcPr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1800" b="0" i="1" u="none" strike="noStrike" kern="1200" cap="none" spc="0" normalizeH="0" baseline="0" noProof="0" dirty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Consolas" panose="020B0609020204030204" pitchFamily="49" charset="0"/>
                                  </a:rPr>
                                  <m:t>3</m:t>
                                </m:r>
                              </m:oMath>
                            </m:oMathPara>
                          </a14:m>
                          <a:endParaRPr kumimoji="0" lang="en-US" sz="1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da-DK" sz="1800" b="0" i="1" u="none" strike="noStrike" kern="1200" cap="none" spc="0" normalizeH="0" baseline="0" noProof="0" dirty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Consolas" panose="020B0609020204030204" pitchFamily="49" charset="0"/>
                                  </a:rPr>
                                  <m:t>∞</m:t>
                                </m:r>
                              </m:oMath>
                            </m:oMathPara>
                          </a14:m>
                          <a:endParaRPr kumimoji="0" lang="en-US" sz="1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2</a:t>
                          </a:r>
                        </a:p>
                      </a:txBody>
                      <a:tcPr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1800" b="0" i="1" u="none" strike="noStrike" kern="1200" cap="none" spc="0" normalizeH="0" baseline="0" noProof="0" dirty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Consolas" panose="020B0609020204030204" pitchFamily="49" charset="0"/>
                                  </a:rPr>
                                  <m:t>3</m:t>
                                </m:r>
                              </m:oMath>
                            </m:oMathPara>
                          </a14:m>
                          <a:endParaRPr kumimoji="0" lang="en-US" sz="1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da-DK" sz="1800" b="0" i="1" u="none" strike="noStrike" kern="1200" cap="none" spc="0" normalizeH="0" baseline="0" noProof="0" dirty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Consolas" panose="020B0609020204030204" pitchFamily="49" charset="0"/>
                                  </a:rPr>
                                  <m:t>∞</m:t>
                                </m:r>
                              </m:oMath>
                            </m:oMathPara>
                          </a14:m>
                          <a:endParaRPr kumimoji="0" lang="en-US" sz="1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973545156"/>
                      </a:ext>
                    </a:extLst>
                  </a:tr>
                  <a:tr h="313295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E</a:t>
                          </a:r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da-DK" sz="1800" b="0" i="1" u="none" strike="noStrike" kern="1200" cap="none" spc="0" normalizeH="0" baseline="0" noProof="0" dirty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Consolas" panose="020B0609020204030204" pitchFamily="49" charset="0"/>
                                  </a:rPr>
                                  <m:t>∞</m:t>
                                </m:r>
                              </m:oMath>
                            </m:oMathPara>
                          </a14:m>
                          <a:endParaRPr kumimoji="0" lang="en-US" sz="1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da-DK" sz="1800" b="0" i="1" u="none" strike="noStrike" kern="1200" cap="none" spc="0" normalizeH="0" baseline="0" noProof="0" dirty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Consolas" panose="020B0609020204030204" pitchFamily="49" charset="0"/>
                                  </a:rPr>
                                  <m:t>∞</m:t>
                                </m:r>
                              </m:oMath>
                            </m:oMathPara>
                          </a14:m>
                          <a:endParaRPr kumimoji="0" lang="en-US" sz="1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da-DK" sz="1800" b="0" i="1" u="none" strike="noStrike" kern="1200" cap="none" spc="0" normalizeH="0" baseline="0" noProof="0" dirty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Consolas" panose="020B0609020204030204" pitchFamily="49" charset="0"/>
                                  </a:rPr>
                                  <m:t>∞</m:t>
                                </m:r>
                              </m:oMath>
                            </m:oMathPara>
                          </a14:m>
                          <a:endParaRPr kumimoji="0" lang="en-US" sz="1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da-DK" sz="1800" b="0" i="1" u="none" strike="noStrike" kern="1200" cap="none" spc="0" normalizeH="0" baseline="0" noProof="0" dirty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Consolas" panose="020B0609020204030204" pitchFamily="49" charset="0"/>
                                  </a:rPr>
                                  <m:t>∞</m:t>
                                </m:r>
                              </m:oMath>
                            </m:oMathPara>
                          </a14:m>
                          <a:endParaRPr kumimoji="0" lang="en-US" sz="1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0</a:t>
                          </a:r>
                        </a:p>
                      </a:txBody>
                      <a:tcPr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da-DK" sz="1800" b="0" i="1" u="none" strike="noStrike" kern="1200" cap="none" spc="0" normalizeH="0" baseline="0" noProof="0" dirty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Consolas" panose="020B0609020204030204" pitchFamily="49" charset="0"/>
                                  </a:rPr>
                                  <m:t>∞</m:t>
                                </m:r>
                              </m:oMath>
                            </m:oMathPara>
                          </a14:m>
                          <a:endParaRPr kumimoji="0" lang="en-US" sz="1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da-DK" sz="1800" b="0" i="1" u="none" strike="noStrike" kern="1200" cap="none" spc="0" normalizeH="0" baseline="0" noProof="0" dirty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Consolas" panose="020B0609020204030204" pitchFamily="49" charset="0"/>
                                  </a:rPr>
                                  <m:t>∞</m:t>
                                </m:r>
                              </m:oMath>
                            </m:oMathPara>
                          </a14:m>
                          <a:endParaRPr kumimoji="0" lang="en-US" sz="1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da-DK" sz="1800" b="0" i="1" u="none" strike="noStrike" kern="1200" cap="none" spc="0" normalizeH="0" baseline="0" noProof="0" dirty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Consolas" panose="020B0609020204030204" pitchFamily="49" charset="0"/>
                                  </a:rPr>
                                  <m:t>∞</m:t>
                                </m:r>
                              </m:oMath>
                            </m:oMathPara>
                          </a14:m>
                          <a:endParaRPr kumimoji="0" lang="en-US" sz="1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da-DK" sz="1800" b="0" i="1" u="none" strike="noStrike" kern="1200" cap="none" spc="0" normalizeH="0" baseline="0" noProof="0" dirty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Consolas" panose="020B0609020204030204" pitchFamily="49" charset="0"/>
                                  </a:rPr>
                                  <m:t>∞</m:t>
                                </m:r>
                              </m:oMath>
                            </m:oMathPara>
                          </a14:m>
                          <a:endParaRPr kumimoji="0" lang="en-US" sz="1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71488298"/>
                      </a:ext>
                    </a:extLst>
                  </a:tr>
                  <a:tr h="313295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F</a:t>
                          </a:r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da-DK" sz="1800" b="0" i="1" u="none" strike="noStrike" kern="1200" cap="none" spc="0" normalizeH="0" baseline="0" noProof="0" dirty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Consolas" panose="020B0609020204030204" pitchFamily="49" charset="0"/>
                                  </a:rPr>
                                  <m:t>∞</m:t>
                                </m:r>
                              </m:oMath>
                            </m:oMathPara>
                          </a14:m>
                          <a:endParaRPr kumimoji="0" lang="en-US" sz="1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da-DK" sz="1800" b="0" i="1" u="none" strike="noStrike" kern="1200" cap="none" spc="0" normalizeH="0" baseline="0" noProof="0" dirty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Consolas" panose="020B0609020204030204" pitchFamily="49" charset="0"/>
                                  </a:rPr>
                                  <m:t>∞</m:t>
                                </m:r>
                              </m:oMath>
                            </m:oMathPara>
                          </a14:m>
                          <a:endParaRPr kumimoji="0" lang="en-US" sz="1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da-DK" sz="1800" b="0" i="1" u="none" strike="noStrike" kern="1200" cap="none" spc="0" normalizeH="0" baseline="0" noProof="0" dirty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Consolas" panose="020B0609020204030204" pitchFamily="49" charset="0"/>
                                  </a:rPr>
                                  <m:t>∞</m:t>
                                </m:r>
                              </m:oMath>
                            </m:oMathPara>
                          </a14:m>
                          <a:endParaRPr kumimoji="0" lang="en-US" sz="1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da-DK" sz="1800" b="0" i="1" u="none" strike="noStrike" kern="1200" cap="none" spc="0" normalizeH="0" baseline="0" noProof="0" dirty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Consolas" panose="020B0609020204030204" pitchFamily="49" charset="0"/>
                                  </a:rPr>
                                  <m:t>∞</m:t>
                                </m:r>
                              </m:oMath>
                            </m:oMathPara>
                          </a14:m>
                          <a:endParaRPr kumimoji="0" lang="en-US" sz="1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1800" b="0" i="1" u="none" strike="noStrike" kern="1200" cap="none" spc="0" normalizeH="0" baseline="0" noProof="0" dirty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Consolas" panose="020B0609020204030204" pitchFamily="49" charset="0"/>
                                  </a:rPr>
                                  <m:t>3</m:t>
                                </m:r>
                              </m:oMath>
                            </m:oMathPara>
                          </a14:m>
                          <a:endParaRPr lang="en-US" sz="18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0</a:t>
                          </a:r>
                        </a:p>
                      </a:txBody>
                      <a:tcPr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2</a:t>
                          </a:r>
                        </a:p>
                      </a:txBody>
                      <a:tcPr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3</a:t>
                          </a:r>
                        </a:p>
                      </a:txBody>
                      <a:tcPr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2</a:t>
                          </a:r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716078730"/>
                      </a:ext>
                    </a:extLst>
                  </a:tr>
                  <a:tr h="313295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G</a:t>
                          </a:r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da-DK" sz="1800" b="0" i="1" u="none" strike="noStrike" kern="1200" cap="none" spc="0" normalizeH="0" baseline="0" noProof="0" dirty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Consolas" panose="020B0609020204030204" pitchFamily="49" charset="0"/>
                                  </a:rPr>
                                  <m:t>∞</m:t>
                                </m:r>
                              </m:oMath>
                            </m:oMathPara>
                          </a14:m>
                          <a:endParaRPr kumimoji="0" lang="en-US" sz="1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da-DK" sz="1800" b="0" i="1" u="none" strike="noStrike" kern="1200" cap="none" spc="0" normalizeH="0" baseline="0" noProof="0" dirty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Consolas" panose="020B0609020204030204" pitchFamily="49" charset="0"/>
                                  </a:rPr>
                                  <m:t>∞</m:t>
                                </m:r>
                              </m:oMath>
                            </m:oMathPara>
                          </a14:m>
                          <a:endParaRPr kumimoji="0" lang="en-US" sz="1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da-DK" sz="1800" b="0" i="1" u="none" strike="noStrike" kern="1200" cap="none" spc="0" normalizeH="0" baseline="0" noProof="0" dirty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Consolas" panose="020B0609020204030204" pitchFamily="49" charset="0"/>
                                  </a:rPr>
                                  <m:t>∞</m:t>
                                </m:r>
                              </m:oMath>
                            </m:oMathPara>
                          </a14:m>
                          <a:endParaRPr kumimoji="0" lang="en-US" sz="1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da-DK" sz="1800" b="0" i="1" u="none" strike="noStrike" kern="1200" cap="none" spc="0" normalizeH="0" baseline="0" noProof="0" dirty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Consolas" panose="020B0609020204030204" pitchFamily="49" charset="0"/>
                                  </a:rPr>
                                  <m:t>∞</m:t>
                                </m:r>
                              </m:oMath>
                            </m:oMathPara>
                          </a14:m>
                          <a:endParaRPr kumimoji="0" lang="en-US" sz="1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</a:t>
                          </a:r>
                        </a:p>
                      </a:txBody>
                      <a:tcPr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da-DK" sz="1800" b="0" i="1" u="none" strike="noStrike" kern="1200" cap="none" spc="0" normalizeH="0" baseline="0" noProof="0" dirty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Consolas" panose="020B0609020204030204" pitchFamily="49" charset="0"/>
                                  </a:rPr>
                                  <m:t>∞</m:t>
                                </m:r>
                              </m:oMath>
                            </m:oMathPara>
                          </a14:m>
                          <a:endParaRPr lang="en-US" sz="18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0</a:t>
                          </a:r>
                        </a:p>
                      </a:txBody>
                      <a:tcPr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</a:t>
                          </a:r>
                        </a:p>
                      </a:txBody>
                      <a:tcPr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da-DK" sz="1800" b="0" i="1" u="none" strike="noStrike" kern="1200" cap="none" spc="0" normalizeH="0" baseline="0" noProof="0" dirty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Consolas" panose="020B0609020204030204" pitchFamily="49" charset="0"/>
                                  </a:rPr>
                                  <m:t>∞</m:t>
                                </m:r>
                              </m:oMath>
                            </m:oMathPara>
                          </a14:m>
                          <a:endParaRPr kumimoji="0" lang="en-US" sz="1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427870057"/>
                      </a:ext>
                    </a:extLst>
                  </a:tr>
                  <a:tr h="313295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H</a:t>
                          </a:r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da-DK" sz="1800" b="0" i="1" u="none" strike="noStrike" kern="1200" cap="none" spc="0" normalizeH="0" baseline="0" noProof="0" dirty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Consolas" panose="020B0609020204030204" pitchFamily="49" charset="0"/>
                                  </a:rPr>
                                  <m:t>∞</m:t>
                                </m:r>
                              </m:oMath>
                            </m:oMathPara>
                          </a14:m>
                          <a:endParaRPr kumimoji="0" lang="en-US" sz="1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da-DK" sz="1800" b="0" i="1" u="none" strike="noStrike" kern="1200" cap="none" spc="0" normalizeH="0" baseline="0" noProof="0" dirty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Consolas" panose="020B0609020204030204" pitchFamily="49" charset="0"/>
                                  </a:rPr>
                                  <m:t>∞</m:t>
                                </m:r>
                              </m:oMath>
                            </m:oMathPara>
                          </a14:m>
                          <a:endParaRPr kumimoji="0" lang="en-US" sz="1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da-DK" sz="1800" b="0" i="1" u="none" strike="noStrike" kern="1200" cap="none" spc="0" normalizeH="0" baseline="0" noProof="0" dirty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Consolas" panose="020B0609020204030204" pitchFamily="49" charset="0"/>
                                  </a:rPr>
                                  <m:t>∞</m:t>
                                </m:r>
                              </m:oMath>
                            </m:oMathPara>
                          </a14:m>
                          <a:endParaRPr kumimoji="0" lang="en-US" sz="1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da-DK" sz="1800" b="0" i="1" u="none" strike="noStrike" kern="1200" cap="none" spc="0" normalizeH="0" baseline="0" noProof="0" dirty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Consolas" panose="020B0609020204030204" pitchFamily="49" charset="0"/>
                                  </a:rPr>
                                  <m:t>∞</m:t>
                                </m:r>
                              </m:oMath>
                            </m:oMathPara>
                          </a14:m>
                          <a:endParaRPr kumimoji="0" lang="en-US" sz="1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da-DK" sz="1800" b="0" i="1" u="none" strike="noStrike" kern="1200" cap="none" spc="0" normalizeH="0" baseline="0" noProof="0" dirty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Consolas" panose="020B0609020204030204" pitchFamily="49" charset="0"/>
                                  </a:rPr>
                                  <m:t>∞</m:t>
                                </m:r>
                              </m:oMath>
                            </m:oMathPara>
                          </a14:m>
                          <a:endParaRPr kumimoji="0" lang="en-US" sz="1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da-DK" sz="1800" b="0" i="1" u="none" strike="noStrike" kern="1200" cap="none" spc="0" normalizeH="0" baseline="0" noProof="0" dirty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Consolas" panose="020B0609020204030204" pitchFamily="49" charset="0"/>
                                  </a:rPr>
                                  <m:t>∞</m:t>
                                </m:r>
                              </m:oMath>
                            </m:oMathPara>
                          </a14:m>
                          <a:endParaRPr kumimoji="0" lang="en-US" sz="1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da-DK" sz="1800" b="0" i="1" u="none" strike="noStrike" kern="1200" cap="none" spc="0" normalizeH="0" baseline="0" noProof="0" dirty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Consolas" panose="020B0609020204030204" pitchFamily="49" charset="0"/>
                                  </a:rPr>
                                  <m:t>∞</m:t>
                                </m:r>
                              </m:oMath>
                            </m:oMathPara>
                          </a14:m>
                          <a:endParaRPr kumimoji="0" lang="en-US" sz="1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0</a:t>
                          </a:r>
                        </a:p>
                      </a:txBody>
                      <a:tcPr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da-DK" sz="1800" b="0" i="1" u="none" strike="noStrike" kern="1200" cap="none" spc="0" normalizeH="0" baseline="0" noProof="0" dirty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Consolas" panose="020B0609020204030204" pitchFamily="49" charset="0"/>
                                  </a:rPr>
                                  <m:t>∞</m:t>
                                </m:r>
                              </m:oMath>
                            </m:oMathPara>
                          </a14:m>
                          <a:endParaRPr kumimoji="0" lang="en-US" sz="1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191504015"/>
                      </a:ext>
                    </a:extLst>
                  </a:tr>
                  <a:tr h="313295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I</a:t>
                          </a:r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da-DK" sz="1800" b="0" i="1" u="none" strike="noStrike" kern="1200" cap="none" spc="0" normalizeH="0" baseline="0" noProof="0" dirty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Consolas" panose="020B0609020204030204" pitchFamily="49" charset="0"/>
                                  </a:rPr>
                                  <m:t>∞</m:t>
                                </m:r>
                              </m:oMath>
                            </m:oMathPara>
                          </a14:m>
                          <a:endParaRPr kumimoji="0" lang="en-US" sz="1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da-DK" sz="1800" b="0" i="1" u="none" strike="noStrike" kern="1200" cap="none" spc="0" normalizeH="0" baseline="0" noProof="0" dirty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Consolas" panose="020B0609020204030204" pitchFamily="49" charset="0"/>
                                  </a:rPr>
                                  <m:t>∞</m:t>
                                </m:r>
                              </m:oMath>
                            </m:oMathPara>
                          </a14:m>
                          <a:endParaRPr kumimoji="0" lang="en-US" sz="1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da-DK" sz="1800" b="0" i="1" u="none" strike="noStrike" kern="1200" cap="none" spc="0" normalizeH="0" baseline="0" noProof="0" dirty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Consolas" panose="020B0609020204030204" pitchFamily="49" charset="0"/>
                                  </a:rPr>
                                  <m:t>∞</m:t>
                                </m:r>
                              </m:oMath>
                            </m:oMathPara>
                          </a14:m>
                          <a:endParaRPr kumimoji="0" lang="en-US" sz="1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da-DK" sz="1800" b="0" i="1" u="none" strike="noStrike" kern="1200" cap="none" spc="0" normalizeH="0" baseline="0" noProof="0" dirty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Consolas" panose="020B0609020204030204" pitchFamily="49" charset="0"/>
                                  </a:rPr>
                                  <m:t>∞</m:t>
                                </m:r>
                              </m:oMath>
                            </m:oMathPara>
                          </a14:m>
                          <a:endParaRPr kumimoji="0" lang="en-US" sz="1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da-DK" sz="1800" b="0" i="1" u="none" strike="noStrike" kern="1200" cap="none" spc="0" normalizeH="0" baseline="0" noProof="0" dirty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Consolas" panose="020B0609020204030204" pitchFamily="49" charset="0"/>
                                  </a:rPr>
                                  <m:t>∞</m:t>
                                </m:r>
                              </m:oMath>
                            </m:oMathPara>
                          </a14:m>
                          <a:endParaRPr kumimoji="0" lang="en-US" sz="1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da-DK" sz="1800" b="0" i="1" u="none" strike="noStrike" kern="1200" cap="none" spc="0" normalizeH="0" baseline="0" noProof="0" dirty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Consolas" panose="020B0609020204030204" pitchFamily="49" charset="0"/>
                                  </a:rPr>
                                  <m:t>∞</m:t>
                                </m:r>
                              </m:oMath>
                            </m:oMathPara>
                          </a14:m>
                          <a:endParaRPr kumimoji="0" lang="en-US" sz="1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da-DK" sz="1800" b="0" i="1" u="none" strike="noStrike" kern="1200" cap="none" spc="0" normalizeH="0" baseline="0" noProof="0" dirty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Consolas" panose="020B0609020204030204" pitchFamily="49" charset="0"/>
                                  </a:rPr>
                                  <m:t>∞</m:t>
                                </m:r>
                              </m:oMath>
                            </m:oMathPara>
                          </a14:m>
                          <a:endParaRPr kumimoji="0" lang="en-US" sz="1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</a:t>
                          </a:r>
                        </a:p>
                      </a:txBody>
                      <a:tcPr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0</a:t>
                          </a:r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84818174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8" name="Table 7">
                <a:extLst>
                  <a:ext uri="{FF2B5EF4-FFF2-40B4-BE49-F238E27FC236}">
                    <a16:creationId xmlns:a16="http://schemas.microsoft.com/office/drawing/2014/main" id="{772A40CF-78FD-475B-B30F-BF9028DCE5B5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862767684"/>
                  </p:ext>
                </p:extLst>
              </p:nvPr>
            </p:nvGraphicFramePr>
            <p:xfrm>
              <a:off x="6732030" y="2754316"/>
              <a:ext cx="4511790" cy="365760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451179">
                      <a:extLst>
                        <a:ext uri="{9D8B030D-6E8A-4147-A177-3AD203B41FA5}">
                          <a16:colId xmlns:a16="http://schemas.microsoft.com/office/drawing/2014/main" val="2390104614"/>
                        </a:ext>
                      </a:extLst>
                    </a:gridCol>
                    <a:gridCol w="451179">
                      <a:extLst>
                        <a:ext uri="{9D8B030D-6E8A-4147-A177-3AD203B41FA5}">
                          <a16:colId xmlns:a16="http://schemas.microsoft.com/office/drawing/2014/main" val="1182130856"/>
                        </a:ext>
                      </a:extLst>
                    </a:gridCol>
                    <a:gridCol w="451179">
                      <a:extLst>
                        <a:ext uri="{9D8B030D-6E8A-4147-A177-3AD203B41FA5}">
                          <a16:colId xmlns:a16="http://schemas.microsoft.com/office/drawing/2014/main" val="3666457308"/>
                        </a:ext>
                      </a:extLst>
                    </a:gridCol>
                    <a:gridCol w="451179">
                      <a:extLst>
                        <a:ext uri="{9D8B030D-6E8A-4147-A177-3AD203B41FA5}">
                          <a16:colId xmlns:a16="http://schemas.microsoft.com/office/drawing/2014/main" val="63938439"/>
                        </a:ext>
                      </a:extLst>
                    </a:gridCol>
                    <a:gridCol w="451179">
                      <a:extLst>
                        <a:ext uri="{9D8B030D-6E8A-4147-A177-3AD203B41FA5}">
                          <a16:colId xmlns:a16="http://schemas.microsoft.com/office/drawing/2014/main" val="3681467754"/>
                        </a:ext>
                      </a:extLst>
                    </a:gridCol>
                    <a:gridCol w="451179">
                      <a:extLst>
                        <a:ext uri="{9D8B030D-6E8A-4147-A177-3AD203B41FA5}">
                          <a16:colId xmlns:a16="http://schemas.microsoft.com/office/drawing/2014/main" val="3211458457"/>
                        </a:ext>
                      </a:extLst>
                    </a:gridCol>
                    <a:gridCol w="451179">
                      <a:extLst>
                        <a:ext uri="{9D8B030D-6E8A-4147-A177-3AD203B41FA5}">
                          <a16:colId xmlns:a16="http://schemas.microsoft.com/office/drawing/2014/main" val="2431317736"/>
                        </a:ext>
                      </a:extLst>
                    </a:gridCol>
                    <a:gridCol w="451179">
                      <a:extLst>
                        <a:ext uri="{9D8B030D-6E8A-4147-A177-3AD203B41FA5}">
                          <a16:colId xmlns:a16="http://schemas.microsoft.com/office/drawing/2014/main" val="185202485"/>
                        </a:ext>
                      </a:extLst>
                    </a:gridCol>
                    <a:gridCol w="451179">
                      <a:extLst>
                        <a:ext uri="{9D8B030D-6E8A-4147-A177-3AD203B41FA5}">
                          <a16:colId xmlns:a16="http://schemas.microsoft.com/office/drawing/2014/main" val="881670652"/>
                        </a:ext>
                      </a:extLst>
                    </a:gridCol>
                    <a:gridCol w="451179">
                      <a:extLst>
                        <a:ext uri="{9D8B030D-6E8A-4147-A177-3AD203B41FA5}">
                          <a16:colId xmlns:a16="http://schemas.microsoft.com/office/drawing/2014/main" val="3823630947"/>
                        </a:ext>
                      </a:extLst>
                    </a:gridCol>
                  </a:tblGrid>
                  <a:tr h="365760">
                    <a:tc>
                      <a:txBody>
                        <a:bodyPr/>
                        <a:lstStyle/>
                        <a:p>
                          <a:pPr algn="ctr"/>
                          <a:endParaRPr lang="en-US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A</a:t>
                          </a:r>
                        </a:p>
                      </a:txBody>
                      <a:tcPr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B</a:t>
                          </a:r>
                        </a:p>
                      </a:txBody>
                      <a:tcPr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C</a:t>
                          </a:r>
                        </a:p>
                      </a:txBody>
                      <a:tcPr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D</a:t>
                          </a:r>
                        </a:p>
                      </a:txBody>
                      <a:tcPr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E</a:t>
                          </a:r>
                        </a:p>
                      </a:txBody>
                      <a:tcPr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F</a:t>
                          </a:r>
                        </a:p>
                      </a:txBody>
                      <a:tcPr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G</a:t>
                          </a:r>
                        </a:p>
                      </a:txBody>
                      <a:tcPr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H</a:t>
                          </a:r>
                        </a:p>
                      </a:txBody>
                      <a:tcPr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I</a:t>
                          </a:r>
                        </a:p>
                      </a:txBody>
                      <a:tcPr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184907696"/>
                      </a:ext>
                    </a:extLst>
                  </a:tr>
                  <a:tr h="36576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A</a:t>
                          </a:r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0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2</a:t>
                          </a:r>
                        </a:p>
                      </a:txBody>
                      <a:tcPr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3</a:t>
                          </a:r>
                        </a:p>
                      </a:txBody>
                      <a:tcPr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5"/>
                          <a:stretch>
                            <a:fillRect l="-396000" t="-108333" r="-496000" b="-828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5"/>
                          <a:stretch>
                            <a:fillRect l="-502703" t="-108333" r="-402703" b="-828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5"/>
                          <a:stretch>
                            <a:fillRect l="-602703" t="-108333" r="-302703" b="-828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5"/>
                          <a:stretch>
                            <a:fillRect l="-702703" t="-108333" r="-202703" b="-828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5"/>
                          <a:stretch>
                            <a:fillRect l="-802703" t="-108333" r="-102703" b="-828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blipFill>
                          <a:blip r:embed="rId5"/>
                          <a:stretch>
                            <a:fillRect l="-902703" t="-108333" r="-2703" b="-82833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534235636"/>
                      </a:ext>
                    </a:extLst>
                  </a:tr>
                  <a:tr h="36576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B</a:t>
                          </a:r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blipFill>
                          <a:blip r:embed="rId5"/>
                          <a:stretch>
                            <a:fillRect l="-101351" t="-208333" r="-804054" b="-728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0</a:t>
                          </a:r>
                        </a:p>
                      </a:txBody>
                      <a:tcPr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5"/>
                          <a:stretch>
                            <a:fillRect l="-301351" t="-208333" r="-604054" b="-728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5"/>
                          <a:stretch>
                            <a:fillRect l="-396000" t="-208333" r="-496000" b="-728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5"/>
                          <a:stretch>
                            <a:fillRect l="-502703" t="-208333" r="-402703" b="-728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</a:t>
                          </a:r>
                        </a:p>
                      </a:txBody>
                      <a:tcPr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5"/>
                          <a:stretch>
                            <a:fillRect l="-702703" t="-208333" r="-202703" b="-728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en-US" sz="1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Times New Roman" panose="02020603050405020304" pitchFamily="18" charset="0"/>
                              <a:ea typeface="+mn-ea"/>
                              <a:cs typeface="Times New Roman" panose="02020603050405020304" pitchFamily="18" charset="0"/>
                            </a:rPr>
                            <a:t>4</a:t>
                          </a:r>
                        </a:p>
                      </a:txBody>
                      <a:tcPr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blipFill>
                          <a:blip r:embed="rId5"/>
                          <a:stretch>
                            <a:fillRect l="-902703" t="-208333" r="-2703" b="-72833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284291012"/>
                      </a:ext>
                    </a:extLst>
                  </a:tr>
                  <a:tr h="36576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C</a:t>
                          </a:r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blipFill>
                          <a:blip r:embed="rId5"/>
                          <a:stretch>
                            <a:fillRect l="-101351" t="-308333" r="-804054" b="-628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5"/>
                          <a:stretch>
                            <a:fillRect l="-201351" t="-308333" r="-704054" b="-628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0</a:t>
                          </a:r>
                        </a:p>
                      </a:txBody>
                      <a:tcPr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</a:t>
                          </a:r>
                        </a:p>
                      </a:txBody>
                      <a:tcPr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2</a:t>
                          </a:r>
                        </a:p>
                      </a:txBody>
                      <a:tcPr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5"/>
                          <a:stretch>
                            <a:fillRect l="-602703" t="-308333" r="-302703" b="-628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5"/>
                          <a:stretch>
                            <a:fillRect l="-702703" t="-308333" r="-202703" b="-628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5"/>
                          <a:stretch>
                            <a:fillRect l="-802703" t="-308333" r="-102703" b="-628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blipFill>
                          <a:blip r:embed="rId5"/>
                          <a:stretch>
                            <a:fillRect l="-902703" t="-308333" r="-2703" b="-62833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85092653"/>
                      </a:ext>
                    </a:extLst>
                  </a:tr>
                  <a:tr h="36576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D</a:t>
                          </a:r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blipFill>
                          <a:blip r:embed="rId5"/>
                          <a:stretch>
                            <a:fillRect l="-101351" t="-401639" r="-804054" b="-5180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5"/>
                          <a:stretch>
                            <a:fillRect l="-201351" t="-401639" r="-704054" b="-5180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5"/>
                          <a:stretch>
                            <a:fillRect l="-301351" t="-401639" r="-604054" b="-5180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0</a:t>
                          </a:r>
                        </a:p>
                      </a:txBody>
                      <a:tcPr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5"/>
                          <a:stretch>
                            <a:fillRect l="-502703" t="-401639" r="-402703" b="-5180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5"/>
                          <a:stretch>
                            <a:fillRect l="-602703" t="-401639" r="-302703" b="-5180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2</a:t>
                          </a:r>
                        </a:p>
                      </a:txBody>
                      <a:tcPr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5"/>
                          <a:stretch>
                            <a:fillRect l="-802703" t="-401639" r="-102703" b="-5180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blipFill>
                          <a:blip r:embed="rId5"/>
                          <a:stretch>
                            <a:fillRect l="-902703" t="-401639" r="-2703" b="-51803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973545156"/>
                      </a:ext>
                    </a:extLst>
                  </a:tr>
                  <a:tr h="36576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E</a:t>
                          </a:r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blipFill>
                          <a:blip r:embed="rId5"/>
                          <a:stretch>
                            <a:fillRect l="-101351" t="-510000" r="-804054" b="-426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5"/>
                          <a:stretch>
                            <a:fillRect l="-201351" t="-510000" r="-704054" b="-426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5"/>
                          <a:stretch>
                            <a:fillRect l="-301351" t="-510000" r="-604054" b="-426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5"/>
                          <a:stretch>
                            <a:fillRect l="-396000" t="-510000" r="-496000" b="-426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0</a:t>
                          </a:r>
                        </a:p>
                      </a:txBody>
                      <a:tcPr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5"/>
                          <a:stretch>
                            <a:fillRect l="-602703" t="-510000" r="-302703" b="-426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5"/>
                          <a:stretch>
                            <a:fillRect l="-702703" t="-510000" r="-202703" b="-426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5"/>
                          <a:stretch>
                            <a:fillRect l="-802703" t="-510000" r="-102703" b="-426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blipFill>
                          <a:blip r:embed="rId5"/>
                          <a:stretch>
                            <a:fillRect l="-902703" t="-510000" r="-2703" b="-42666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71488298"/>
                      </a:ext>
                    </a:extLst>
                  </a:tr>
                  <a:tr h="36576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F</a:t>
                          </a:r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blipFill>
                          <a:blip r:embed="rId5"/>
                          <a:stretch>
                            <a:fillRect l="-101351" t="-610000" r="-804054" b="-326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5"/>
                          <a:stretch>
                            <a:fillRect l="-201351" t="-610000" r="-704054" b="-326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5"/>
                          <a:stretch>
                            <a:fillRect l="-301351" t="-610000" r="-604054" b="-326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5"/>
                          <a:stretch>
                            <a:fillRect l="-396000" t="-610000" r="-496000" b="-326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5"/>
                          <a:stretch>
                            <a:fillRect l="-502703" t="-610000" r="-402703" b="-326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0</a:t>
                          </a:r>
                        </a:p>
                      </a:txBody>
                      <a:tcPr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2</a:t>
                          </a:r>
                        </a:p>
                      </a:txBody>
                      <a:tcPr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3</a:t>
                          </a:r>
                        </a:p>
                      </a:txBody>
                      <a:tcPr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2</a:t>
                          </a:r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716078730"/>
                      </a:ext>
                    </a:extLst>
                  </a:tr>
                  <a:tr h="36576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G</a:t>
                          </a:r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blipFill>
                          <a:blip r:embed="rId5"/>
                          <a:stretch>
                            <a:fillRect l="-101351" t="-710000" r="-804054" b="-226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5"/>
                          <a:stretch>
                            <a:fillRect l="-201351" t="-710000" r="-704054" b="-226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5"/>
                          <a:stretch>
                            <a:fillRect l="-301351" t="-710000" r="-604054" b="-226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5"/>
                          <a:stretch>
                            <a:fillRect l="-396000" t="-710000" r="-496000" b="-226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</a:t>
                          </a:r>
                        </a:p>
                      </a:txBody>
                      <a:tcPr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5"/>
                          <a:stretch>
                            <a:fillRect l="-602703" t="-710000" r="-302703" b="-226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0</a:t>
                          </a:r>
                        </a:p>
                      </a:txBody>
                      <a:tcPr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</a:t>
                          </a:r>
                        </a:p>
                      </a:txBody>
                      <a:tcPr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blipFill>
                          <a:blip r:embed="rId5"/>
                          <a:stretch>
                            <a:fillRect l="-902703" t="-710000" r="-2703" b="-22666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427870057"/>
                      </a:ext>
                    </a:extLst>
                  </a:tr>
                  <a:tr h="36576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H</a:t>
                          </a:r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blipFill>
                          <a:blip r:embed="rId5"/>
                          <a:stretch>
                            <a:fillRect l="-101351" t="-810000" r="-804054" b="-126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5"/>
                          <a:stretch>
                            <a:fillRect l="-201351" t="-810000" r="-704054" b="-126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5"/>
                          <a:stretch>
                            <a:fillRect l="-301351" t="-810000" r="-604054" b="-126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5"/>
                          <a:stretch>
                            <a:fillRect l="-396000" t="-810000" r="-496000" b="-126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5"/>
                          <a:stretch>
                            <a:fillRect l="-502703" t="-810000" r="-402703" b="-126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5"/>
                          <a:stretch>
                            <a:fillRect l="-602703" t="-810000" r="-302703" b="-126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5"/>
                          <a:stretch>
                            <a:fillRect l="-702703" t="-810000" r="-202703" b="-126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0</a:t>
                          </a:r>
                        </a:p>
                      </a:txBody>
                      <a:tcPr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blipFill>
                          <a:blip r:embed="rId5"/>
                          <a:stretch>
                            <a:fillRect l="-902703" t="-810000" r="-2703" b="-12666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191504015"/>
                      </a:ext>
                    </a:extLst>
                  </a:tr>
                  <a:tr h="36576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I</a:t>
                          </a:r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5"/>
                          <a:stretch>
                            <a:fillRect l="-101351" t="-910000" r="-804054" b="-26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5"/>
                          <a:stretch>
                            <a:fillRect l="-201351" t="-910000" r="-704054" b="-26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5"/>
                          <a:stretch>
                            <a:fillRect l="-301351" t="-910000" r="-604054" b="-26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5"/>
                          <a:stretch>
                            <a:fillRect l="-396000" t="-910000" r="-496000" b="-26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5"/>
                          <a:stretch>
                            <a:fillRect l="-502703" t="-910000" r="-402703" b="-26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5"/>
                          <a:stretch>
                            <a:fillRect l="-602703" t="-910000" r="-302703" b="-26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5"/>
                          <a:stretch>
                            <a:fillRect l="-702703" t="-910000" r="-202703" b="-26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</a:t>
                          </a:r>
                        </a:p>
                      </a:txBody>
                      <a:tcPr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0</a:t>
                          </a:r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84818174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261841177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F1AED336-3DA1-4A95-B451-5B0F2EEA972E}"/>
              </a:ext>
            </a:extLst>
          </p:cNvPr>
          <p:cNvSpPr/>
          <p:nvPr/>
        </p:nvSpPr>
        <p:spPr>
          <a:xfrm>
            <a:off x="1417143" y="354153"/>
            <a:ext cx="658128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/>
              <a:t>Matrix-Multiplication Based Algorithm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02E48128-38E2-404E-B807-B6D588EBE7A5}"/>
              </a:ext>
            </a:extLst>
          </p:cNvPr>
          <p:cNvSpPr/>
          <p:nvPr/>
        </p:nvSpPr>
        <p:spPr>
          <a:xfrm>
            <a:off x="1521315" y="1836718"/>
            <a:ext cx="8976923" cy="29546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63550" indent="-4635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sz="26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is computed by doubling powers . i.e., as A, A</a:t>
            </a:r>
            <a:r>
              <a:rPr lang="en-US" sz="26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A</a:t>
            </a:r>
            <a:r>
              <a:rPr lang="en-US" sz="26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A</a:t>
            </a:r>
            <a:r>
              <a:rPr lang="en-US" sz="26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and so on.</a:t>
            </a:r>
          </a:p>
          <a:p>
            <a:pPr marL="463550" indent="-4635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We need log n matrix multiplications, each taking time O(n</a:t>
            </a:r>
            <a:r>
              <a:rPr lang="en-US" sz="26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</a:p>
          <a:p>
            <a:pPr marL="463550" indent="-4635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serial complexity of this procedure is O(n</a:t>
            </a:r>
            <a:r>
              <a:rPr lang="en-US" sz="26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log n).</a:t>
            </a:r>
          </a:p>
          <a:p>
            <a:pPr marL="463550" indent="-4635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This algorithm is not optimal, since the best known algorithms have complexity O(n</a:t>
            </a:r>
            <a:r>
              <a:rPr lang="en-US" sz="26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</a:p>
        </p:txBody>
      </p:sp>
    </p:spTree>
    <p:extLst>
      <p:ext uri="{BB962C8B-B14F-4D97-AF65-F5344CB8AC3E}">
        <p14:creationId xmlns:p14="http://schemas.microsoft.com/office/powerpoint/2010/main" val="183385750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F1AED336-3DA1-4A95-B451-5B0F2EEA972E}"/>
              </a:ext>
            </a:extLst>
          </p:cNvPr>
          <p:cNvSpPr/>
          <p:nvPr/>
        </p:nvSpPr>
        <p:spPr>
          <a:xfrm>
            <a:off x="1417143" y="354153"/>
            <a:ext cx="7695184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/>
              <a:t>Matrix-Multiplication Based Algorithm : </a:t>
            </a:r>
          </a:p>
          <a:p>
            <a:r>
              <a:rPr lang="en-US" sz="3600" dirty="0"/>
              <a:t>Parallel Formulation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82005FAE-DCB6-40B3-9CCC-69A10D4F7752}"/>
                  </a:ext>
                </a:extLst>
              </p:cNvPr>
              <p:cNvSpPr/>
              <p:nvPr/>
            </p:nvSpPr>
            <p:spPr>
              <a:xfrm>
                <a:off x="1417143" y="2068214"/>
                <a:ext cx="9196842" cy="267541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342900" indent="-342900">
                  <a:spcAft>
                    <a:spcPts val="1200"/>
                  </a:spcAft>
                  <a:buFont typeface="Arial" panose="020B0604020202020204" pitchFamily="34" charset="0"/>
                  <a:buChar char="•"/>
                </a:pPr>
                <a:r>
                  <a:rPr lang="en-US" sz="2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Each of the log n matrix multiplications can be performed in parallel.</a:t>
                </a:r>
              </a:p>
              <a:p>
                <a:pPr marL="342900" indent="-342900">
                  <a:spcAft>
                    <a:spcPts val="1200"/>
                  </a:spcAft>
                  <a:buFont typeface="Arial" panose="020B0604020202020204" pitchFamily="34" charset="0"/>
                  <a:buChar char="•"/>
                </a:pPr>
                <a:r>
                  <a:rPr lang="en-US" sz="2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We can use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600" i="1" dirty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2600" i="1" dirty="0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2600" b="0" i="1" dirty="0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𝑛</m:t>
                            </m:r>
                          </m:e>
                          <m:sup>
                            <m:r>
                              <a:rPr lang="en-US" sz="2600" b="0" i="1" dirty="0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3</m:t>
                            </m:r>
                          </m:sup>
                        </m:sSup>
                      </m:num>
                      <m:den>
                        <m:r>
                          <m:rPr>
                            <m:sty m:val="p"/>
                          </m:rPr>
                          <a:rPr lang="en-US" sz="2600" i="1" dirty="0">
                            <a:latin typeface="Cambria Math" panose="02040503050406030204" pitchFamily="18" charset="0"/>
                          </a:rPr>
                          <m:t>log</m:t>
                        </m:r>
                        <m:r>
                          <a:rPr lang="en-US" sz="2600" i="1" dirty="0">
                            <a:latin typeface="Cambria Math" panose="02040503050406030204" pitchFamily="18" charset="0"/>
                          </a:rPr>
                          <m:t>⁡</m:t>
                        </m:r>
                        <m:r>
                          <a:rPr lang="en-US" sz="2600" i="1" dirty="0">
                            <a:latin typeface="Cambria Math" panose="02040503050406030204" pitchFamily="18" charset="0"/>
                          </a:rPr>
                          <m:t>𝑛</m:t>
                        </m:r>
                      </m:den>
                    </m:f>
                    <m:r>
                      <a:rPr lang="en-US" sz="2600" b="0" i="1" dirty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en-US" sz="2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processors to compute each matrix-matrix product in time log n.</a:t>
                </a:r>
              </a:p>
              <a:p>
                <a:pPr marL="342900" indent="-342900">
                  <a:spcAft>
                    <a:spcPts val="1200"/>
                  </a:spcAft>
                  <a:buFont typeface="Arial" panose="020B0604020202020204" pitchFamily="34" charset="0"/>
                  <a:buChar char="•"/>
                </a:pPr>
                <a:r>
                  <a:rPr lang="en-US" sz="2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The entire process takes O(log</a:t>
                </a:r>
                <a:r>
                  <a:rPr lang="en-US" sz="2600" baseline="30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sz="2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n) time.</a:t>
                </a:r>
              </a:p>
            </p:txBody>
          </p:sp>
        </mc:Choice>
        <mc:Fallback xmlns="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82005FAE-DCB6-40B3-9CCC-69A10D4F775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17143" y="2068214"/>
                <a:ext cx="9196842" cy="2675412"/>
              </a:xfrm>
              <a:prstGeom prst="rect">
                <a:avLst/>
              </a:prstGeom>
              <a:blipFill>
                <a:blip r:embed="rId2"/>
                <a:stretch>
                  <a:fillRect l="-994" t="-2050" b="-50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1520246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52FA90E1-7C34-4DC6-A158-F6E522322138}"/>
              </a:ext>
            </a:extLst>
          </p:cNvPr>
          <p:cNvSpPr/>
          <p:nvPr/>
        </p:nvSpPr>
        <p:spPr>
          <a:xfrm>
            <a:off x="1466983" y="929398"/>
            <a:ext cx="384304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</a:rPr>
              <a:t>Dijkstra's Algorithm</a:t>
            </a:r>
            <a:endParaRPr lang="en-US" sz="3600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87C0AC75-2DC5-473B-A15A-0D749B7D6822}"/>
              </a:ext>
            </a:extLst>
          </p:cNvPr>
          <p:cNvSpPr/>
          <p:nvPr/>
        </p:nvSpPr>
        <p:spPr>
          <a:xfrm>
            <a:off x="1740061" y="2539469"/>
            <a:ext cx="8769752" cy="15388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Execute n instances of the single-source shortest path problem, one for each of the n source vertices.</a:t>
            </a:r>
          </a:p>
          <a:p>
            <a:pPr marL="457200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Complexity is O(n</a:t>
            </a:r>
            <a:r>
              <a:rPr lang="en-US" sz="28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</a:p>
        </p:txBody>
      </p:sp>
    </p:spTree>
    <p:extLst>
      <p:ext uri="{BB962C8B-B14F-4D97-AF65-F5344CB8AC3E}">
        <p14:creationId xmlns:p14="http://schemas.microsoft.com/office/powerpoint/2010/main" val="19876371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52FA90E1-7C34-4DC6-A158-F6E522322138}"/>
              </a:ext>
            </a:extLst>
          </p:cNvPr>
          <p:cNvSpPr/>
          <p:nvPr/>
        </p:nvSpPr>
        <p:spPr>
          <a:xfrm>
            <a:off x="1466983" y="929398"/>
            <a:ext cx="783175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/>
              <a:t>Dijkstra's Algorithm: Parallel Formulation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87C0AC75-2DC5-473B-A15A-0D749B7D6822}"/>
              </a:ext>
            </a:extLst>
          </p:cNvPr>
          <p:cNvSpPr/>
          <p:nvPr/>
        </p:nvSpPr>
        <p:spPr>
          <a:xfrm>
            <a:off x="1740061" y="2539469"/>
            <a:ext cx="8769752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Two parallelization strategies </a:t>
            </a:r>
          </a:p>
          <a:p>
            <a:pPr marL="914400" indent="-457200">
              <a:spcAft>
                <a:spcPts val="1200"/>
              </a:spcAft>
              <a:buFont typeface="Courier New" panose="02070309020205020404" pitchFamily="49" charset="0"/>
              <a:buChar char="o"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execute each of the n shortest path problems on a different processor (source partitioned), or </a:t>
            </a:r>
          </a:p>
          <a:p>
            <a:pPr marL="914400" indent="-457200">
              <a:spcAft>
                <a:spcPts val="1200"/>
              </a:spcAft>
              <a:buFont typeface="Courier New" panose="02070309020205020404" pitchFamily="49" charset="0"/>
              <a:buChar char="o"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use a parallel formulation of the shortest path problem to increase concurrency (source parallel).</a:t>
            </a:r>
          </a:p>
        </p:txBody>
      </p:sp>
    </p:spTree>
    <p:extLst>
      <p:ext uri="{BB962C8B-B14F-4D97-AF65-F5344CB8AC3E}">
        <p14:creationId xmlns:p14="http://schemas.microsoft.com/office/powerpoint/2010/main" val="162070265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52FA90E1-7C34-4DC6-A158-F6E522322138}"/>
              </a:ext>
            </a:extLst>
          </p:cNvPr>
          <p:cNvSpPr/>
          <p:nvPr/>
        </p:nvSpPr>
        <p:spPr>
          <a:xfrm>
            <a:off x="1466982" y="929398"/>
            <a:ext cx="967943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/>
              <a:t>Dijkstra's Algorithm: </a:t>
            </a:r>
          </a:p>
          <a:p>
            <a:r>
              <a:rPr lang="en-US" sz="3600" dirty="0"/>
              <a:t>Source Partitioned Formulation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87C0AC75-2DC5-473B-A15A-0D749B7D6822}"/>
                  </a:ext>
                </a:extLst>
              </p:cNvPr>
              <p:cNvSpPr/>
              <p:nvPr/>
            </p:nvSpPr>
            <p:spPr>
              <a:xfrm>
                <a:off x="1740060" y="2539469"/>
                <a:ext cx="9070693" cy="375487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285750" indent="-285750">
                  <a:spcAft>
                    <a:spcPts val="1200"/>
                  </a:spcAft>
                  <a:buFont typeface="Arial" panose="020B0604020202020204" pitchFamily="34" charset="0"/>
                  <a:buChar char="•"/>
                </a:pPr>
                <a:r>
                  <a:rPr lang="en-US" sz="2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Use n processors, each processor P</a:t>
                </a:r>
                <a:r>
                  <a:rPr lang="en-US" sz="2600" baseline="-25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</a:t>
                </a:r>
                <a:r>
                  <a:rPr lang="en-US" sz="2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finds the shortest paths from vertex v</a:t>
                </a:r>
                <a:r>
                  <a:rPr lang="en-US" sz="2600" baseline="-25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</a:t>
                </a:r>
                <a:r>
                  <a:rPr lang="en-US" sz="2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to all other vertices by executing Dijkstra’s sequential single-source shortest paths algorithm.</a:t>
                </a:r>
              </a:p>
              <a:p>
                <a:pPr marL="285750" indent="-285750">
                  <a:spcAft>
                    <a:spcPts val="1200"/>
                  </a:spcAft>
                  <a:buFont typeface="Arial" panose="020B0604020202020204" pitchFamily="34" charset="0"/>
                  <a:buChar char="•"/>
                </a:pPr>
                <a:r>
                  <a:rPr lang="en-US" sz="2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It requires no </a:t>
                </a:r>
                <a:r>
                  <a:rPr lang="en-US" sz="26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interprocess</a:t>
                </a:r>
                <a:r>
                  <a:rPr lang="en-US" sz="2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communication (provided that the adjacency matrix is replicated at all processes).</a:t>
                </a:r>
              </a:p>
              <a:p>
                <a:pPr marL="285750" indent="-285750">
                  <a:spcAft>
                    <a:spcPts val="1200"/>
                  </a:spcAft>
                  <a:buFont typeface="Arial" panose="020B0604020202020204" pitchFamily="34" charset="0"/>
                  <a:buChar char="•"/>
                </a:pPr>
                <a:r>
                  <a:rPr lang="en-US" sz="2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The parallel run time of this formulation is: </a:t>
                </a:r>
                <a14:m>
                  <m:oMath xmlns:m="http://schemas.openxmlformats.org/officeDocument/2006/math">
                    <m:r>
                      <a:rPr lang="en-US" sz="2600" i="1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𝜃</m:t>
                    </m:r>
                    <m:r>
                      <m:rPr>
                        <m:nor/>
                      </m:rPr>
                      <a:rPr lang="en-US" sz="2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(</m:t>
                    </m:r>
                    <m:r>
                      <m:rPr>
                        <m:nor/>
                      </m:rPr>
                      <a:rPr lang="en-US" sz="2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n</m:t>
                    </m:r>
                    <m:r>
                      <m:rPr>
                        <m:nor/>
                      </m:rPr>
                      <a:rPr lang="en-US" sz="2600" baseline="30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2</m:t>
                    </m:r>
                    <m:r>
                      <m:rPr>
                        <m:nor/>
                      </m:rPr>
                      <a:rPr lang="en-US" sz="2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en-US" sz="2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  <a:p>
                <a:pPr marL="285750" indent="-285750">
                  <a:spcAft>
                    <a:spcPts val="1200"/>
                  </a:spcAft>
                  <a:buFont typeface="Arial" panose="020B0604020202020204" pitchFamily="34" charset="0"/>
                  <a:buChar char="•"/>
                </a:pPr>
                <a:r>
                  <a:rPr lang="en-US" sz="2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While the algorithm is cost optimal, it can only use n processors. Therefore, the </a:t>
                </a:r>
                <a:r>
                  <a:rPr lang="en-US" sz="26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isoefficiency</a:t>
                </a:r>
                <a:r>
                  <a:rPr lang="en-US" sz="2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due to concurrency is p</a:t>
                </a:r>
                <a:r>
                  <a:rPr lang="en-US" sz="2600" baseline="30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</a:t>
                </a:r>
                <a:r>
                  <a:rPr lang="en-US" sz="2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</p:txBody>
          </p:sp>
        </mc:Choice>
        <mc:Fallback xmlns="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87C0AC75-2DC5-473B-A15A-0D749B7D682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40060" y="2539469"/>
                <a:ext cx="9070693" cy="3754874"/>
              </a:xfrm>
              <a:prstGeom prst="rect">
                <a:avLst/>
              </a:prstGeom>
              <a:blipFill>
                <a:blip r:embed="rId2"/>
                <a:stretch>
                  <a:fillRect l="-1008" t="-1623" r="-1613" b="-308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96122892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52FA90E1-7C34-4DC6-A158-F6E522322138}"/>
              </a:ext>
            </a:extLst>
          </p:cNvPr>
          <p:cNvSpPr/>
          <p:nvPr/>
        </p:nvSpPr>
        <p:spPr>
          <a:xfrm>
            <a:off x="1566020" y="282362"/>
            <a:ext cx="967943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/>
              <a:t>Dijkstra's Algorithm: </a:t>
            </a:r>
          </a:p>
          <a:p>
            <a:r>
              <a:rPr lang="en-US" sz="3600" dirty="0"/>
              <a:t>Source Parallel Formulation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87C0AC75-2DC5-473B-A15A-0D749B7D6822}"/>
                  </a:ext>
                </a:extLst>
              </p:cNvPr>
              <p:cNvSpPr/>
              <p:nvPr/>
            </p:nvSpPr>
            <p:spPr>
              <a:xfrm>
                <a:off x="1566020" y="1586863"/>
                <a:ext cx="9190295" cy="523938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In this case, each of the shortest path problems is further executed in parallel. We can therefore use up to n</a:t>
                </a:r>
                <a:r>
                  <a:rPr lang="en-US" sz="2400" baseline="30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processors.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Given p processors (p &gt; n), each single source shortest path problem is executed by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𝑝</m:t>
                        </m:r>
                      </m:num>
                      <m:den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𝑛</m:t>
                        </m:r>
                      </m:den>
                    </m:f>
                    <m:r>
                      <a:rPr lang="en-US" sz="24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 </m:t>
                    </m:r>
                  </m:oMath>
                </a14:m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processors.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Using previous results, this takes time:</a:t>
                </a:r>
              </a:p>
              <a:p>
                <a:endPara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	   computation       communication</a:t>
                </a:r>
              </a:p>
              <a:p>
                <a:endPara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	T</a:t>
                </a:r>
                <a:r>
                  <a:rPr lang="en-US" sz="2400" baseline="-25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 </a:t>
                </a:r>
                <a14:m>
                  <m:oMath xmlns:m="http://schemas.openxmlformats.org/officeDocument/2006/math">
                    <m:r>
                      <a:rPr lang="en-US" sz="24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   </m:t>
                    </m:r>
                    <m:r>
                      <a:rPr lang="en-US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𝜃</m:t>
                    </m:r>
                  </m:oMath>
                </a14:m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240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𝑛</m:t>
                            </m:r>
                          </m:e>
                          <m:sup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3</m:t>
                            </m:r>
                          </m:sup>
                        </m:sSup>
                      </m:num>
                      <m:den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𝑝</m:t>
                        </m:r>
                      </m:den>
                    </m:f>
                  </m:oMath>
                </a14:m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)    +   </a:t>
                </a:r>
                <a14:m>
                  <m:oMath xmlns:m="http://schemas.openxmlformats.org/officeDocument/2006/math">
                    <m:r>
                      <a:rPr lang="en-US" sz="24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a:rPr lang="en-US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𝜃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(</m:t>
                    </m:r>
                    <m:func>
                      <m:funcPr>
                        <m:ctrlP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400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log</m:t>
                        </m:r>
                      </m:fName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𝑝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).</m:t>
                        </m:r>
                      </m:e>
                    </m:func>
                  </m:oMath>
                </a14:m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         (1)</a:t>
                </a:r>
              </a:p>
              <a:p>
                <a:endPara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For cost optimality, we have p = O(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24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𝑛</m:t>
                            </m:r>
                          </m:e>
                          <m:sup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func>
                          <m:func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sz="2400" b="0" i="0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log</m:t>
                            </m:r>
                          </m:fName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𝑛</m:t>
                            </m:r>
                          </m:e>
                        </m:func>
                      </m:den>
                    </m:f>
                  </m:oMath>
                </a14:m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) and the </a:t>
                </a:r>
                <a:r>
                  <a:rPr lang="en-US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isoefficiency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is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𝜃</m:t>
                    </m:r>
                    <m:r>
                      <a:rPr lang="en-US" sz="24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(</m:t>
                    </m:r>
                    <m:sSup>
                      <m:sSupPr>
                        <m:ctrlPr>
                          <a:rPr lang="en-US" sz="24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4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(</m:t>
                        </m:r>
                        <m:r>
                          <a:rPr lang="en-US" sz="24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𝑝</m:t>
                        </m:r>
                        <m:func>
                          <m:funcPr>
                            <m:ctrlPr>
                              <a:rPr lang="en-US" sz="2400" b="0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sz="2400" b="0" i="0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log</m:t>
                            </m:r>
                          </m:fName>
                          <m:e>
                            <m:r>
                              <a:rPr lang="en-US" sz="2400" b="0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𝑝</m:t>
                            </m:r>
                            <m:r>
                              <a:rPr lang="en-US" sz="2400" b="0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)</m:t>
                            </m:r>
                          </m:e>
                        </m:func>
                      </m:e>
                      <m:sup>
                        <m:r>
                          <a:rPr lang="en-US" sz="24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1.5</m:t>
                        </m:r>
                      </m:sup>
                    </m:sSup>
                    <m:r>
                      <a:rPr lang="en-US" sz="24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  )</m:t>
                    </m:r>
                  </m:oMath>
                </a14:m>
                <a:endPara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87C0AC75-2DC5-473B-A15A-0D749B7D682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66020" y="1586863"/>
                <a:ext cx="9190295" cy="5239383"/>
              </a:xfrm>
              <a:prstGeom prst="rect">
                <a:avLst/>
              </a:prstGeom>
              <a:blipFill>
                <a:blip r:embed="rId2"/>
                <a:stretch>
                  <a:fillRect l="-929" t="-930" r="-139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ight Brace 3">
            <a:extLst>
              <a:ext uri="{FF2B5EF4-FFF2-40B4-BE49-F238E27FC236}">
                <a16:creationId xmlns:a16="http://schemas.microsoft.com/office/drawing/2014/main" id="{7D6AD226-58F3-48B1-ACA2-E3F5C3056BD7}"/>
              </a:ext>
            </a:extLst>
          </p:cNvPr>
          <p:cNvSpPr/>
          <p:nvPr/>
        </p:nvSpPr>
        <p:spPr>
          <a:xfrm rot="16200000">
            <a:off x="4595149" y="4137947"/>
            <a:ext cx="231494" cy="914400"/>
          </a:xfrm>
          <a:prstGeom prst="rightBrac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ight Brace 4">
            <a:extLst>
              <a:ext uri="{FF2B5EF4-FFF2-40B4-BE49-F238E27FC236}">
                <a16:creationId xmlns:a16="http://schemas.microsoft.com/office/drawing/2014/main" id="{5D79A1C2-1EC9-4F4A-9CFD-07AB6291D251}"/>
              </a:ext>
            </a:extLst>
          </p:cNvPr>
          <p:cNvSpPr/>
          <p:nvPr/>
        </p:nvSpPr>
        <p:spPr>
          <a:xfrm rot="16200000">
            <a:off x="6357396" y="4050172"/>
            <a:ext cx="231494" cy="1101527"/>
          </a:xfrm>
          <a:prstGeom prst="rightBrac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31488407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E1509F7F-67D9-4D17-96FE-013C01822846}"/>
              </a:ext>
            </a:extLst>
          </p:cNvPr>
          <p:cNvSpPr/>
          <p:nvPr/>
        </p:nvSpPr>
        <p:spPr>
          <a:xfrm>
            <a:off x="1370048" y="477985"/>
            <a:ext cx="343895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/>
              <a:t>Floyd's Algorithm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72E783F0-5A5D-482D-80BF-870FE829608E}"/>
                  </a:ext>
                </a:extLst>
              </p:cNvPr>
              <p:cNvSpPr/>
              <p:nvPr/>
            </p:nvSpPr>
            <p:spPr>
              <a:xfrm>
                <a:off x="1450154" y="1583134"/>
                <a:ext cx="9592094" cy="461870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342900" indent="-342900">
                  <a:spcAft>
                    <a:spcPts val="1200"/>
                  </a:spcAft>
                  <a:buFont typeface="Arial" panose="020B0604020202020204" pitchFamily="34" charset="0"/>
                  <a:buChar char="•"/>
                </a:pPr>
                <a:r>
                  <a:rPr lang="en-US" sz="2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For any pair of vertices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v</m:t>
                    </m:r>
                    <m:r>
                      <m:rPr>
                        <m:nor/>
                      </m:rPr>
                      <a:rPr lang="en-US" sz="2600" baseline="-25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i</m:t>
                    </m:r>
                    <m:r>
                      <m:rPr>
                        <m:nor/>
                      </m:rPr>
                      <a:rPr lang="en-US" sz="2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, </m:t>
                    </m:r>
                    <m:r>
                      <m:rPr>
                        <m:nor/>
                      </m:rPr>
                      <a:rPr lang="en-US" sz="2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v</m:t>
                    </m:r>
                    <m:r>
                      <a:rPr lang="en-US" sz="2600" b="0" i="1" baseline="-25000" dirty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𝑗</m:t>
                    </m:r>
                  </m:oMath>
                </a14:m>
                <a:r>
                  <a:rPr lang="en-US" sz="2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600" i="1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∈</m:t>
                    </m:r>
                  </m:oMath>
                </a14:m>
                <a:r>
                  <a:rPr lang="en-US" sz="2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V , consider all paths from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v</m:t>
                    </m:r>
                    <m:r>
                      <m:rPr>
                        <m:nor/>
                      </m:rPr>
                      <a:rPr lang="en-US" sz="2600" baseline="-25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i</m:t>
                    </m:r>
                  </m:oMath>
                </a14:m>
                <a:r>
                  <a:rPr lang="en-US" sz="2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to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v</m:t>
                    </m:r>
                    <m:r>
                      <m:rPr>
                        <m:nor/>
                      </m:rPr>
                      <a:rPr lang="en-US" sz="2600" b="0" i="0" baseline="-250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j</m:t>
                    </m:r>
                    <m:r>
                      <a:rPr lang="en-US" sz="2600" i="1" baseline="-25000" dirty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en-US" sz="2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whose intermediate vertices belong to the set {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v</m:t>
                    </m:r>
                    <m:r>
                      <m:rPr>
                        <m:nor/>
                      </m:rPr>
                      <a:rPr lang="en-US" sz="2600" b="0" i="0" baseline="-250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1</m:t>
                    </m:r>
                    <m:r>
                      <m:rPr>
                        <m:nor/>
                      </m:rPr>
                      <a:rPr lang="en-US" sz="2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, </m:t>
                    </m:r>
                    <m:r>
                      <m:rPr>
                        <m:nor/>
                      </m:rPr>
                      <a:rPr lang="en-US" sz="2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v</m:t>
                    </m:r>
                    <m:r>
                      <a:rPr lang="en-US" sz="2600" b="0" i="1" baseline="-25000" dirty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2</m:t>
                    </m:r>
                  </m:oMath>
                </a14:m>
                <a:r>
                  <a:rPr lang="en-US" sz="2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…,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v</m:t>
                    </m:r>
                    <m:r>
                      <m:rPr>
                        <m:nor/>
                      </m:rPr>
                      <a:rPr lang="en-US" sz="2600" b="0" i="0" baseline="-250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k</m:t>
                    </m:r>
                    <m:r>
                      <m:rPr>
                        <m:nor/>
                      </m:rPr>
                      <a:rPr lang="en-US" sz="2600" b="0" i="0" baseline="-250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−1, </m:t>
                    </m:r>
                    <m:r>
                      <m:rPr>
                        <m:nor/>
                      </m:rPr>
                      <a:rPr lang="en-US" sz="2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v</m:t>
                    </m:r>
                    <m:r>
                      <a:rPr lang="en-US" sz="2600" b="0" i="1" baseline="-25000" dirty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𝑘</m:t>
                    </m:r>
                  </m:oMath>
                </a14:m>
                <a:r>
                  <a:rPr lang="en-US" sz="2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}. Let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2600" i="1" dirty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SupPr>
                      <m:e>
                        <m:r>
                          <a:rPr lang="en-US" sz="2600" b="0" i="1" dirty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𝑝</m:t>
                        </m:r>
                      </m:e>
                      <m:sub>
                        <m:r>
                          <a:rPr lang="en-US" sz="2600" b="0" i="1" dirty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𝑖</m:t>
                        </m:r>
                        <m:r>
                          <a:rPr lang="en-US" sz="2600" b="0" i="1" dirty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, </m:t>
                        </m:r>
                        <m:r>
                          <a:rPr lang="en-US" sz="2600" b="0" i="1" dirty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𝑗</m:t>
                        </m:r>
                      </m:sub>
                      <m:sup>
                        <m:r>
                          <a:rPr lang="en-US" sz="2600" b="0" i="1" dirty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(</m:t>
                        </m:r>
                        <m:r>
                          <a:rPr lang="en-US" sz="2600" b="0" i="1" dirty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𝑘</m:t>
                        </m:r>
                        <m:r>
                          <a:rPr lang="en-US" sz="2600" b="0" i="1" dirty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)</m:t>
                        </m:r>
                      </m:sup>
                    </m:sSubSup>
                  </m:oMath>
                </a14:m>
                <a:r>
                  <a:rPr lang="en-US" sz="2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(of weight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2600" i="1" dirty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SupPr>
                      <m:e>
                        <m:r>
                          <a:rPr lang="en-US" sz="2600" b="0" i="1" dirty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𝑑</m:t>
                        </m:r>
                      </m:e>
                      <m:sub>
                        <m:r>
                          <a:rPr lang="en-US" sz="2600" i="1" dirty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𝑖</m:t>
                        </m:r>
                        <m:r>
                          <a:rPr lang="en-US" sz="2600" i="1" dirty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, </m:t>
                        </m:r>
                        <m:r>
                          <a:rPr lang="en-US" sz="2600" i="1" dirty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𝑗</m:t>
                        </m:r>
                      </m:sub>
                      <m:sup>
                        <m:r>
                          <a:rPr lang="en-US" sz="2600" i="1" dirty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(</m:t>
                        </m:r>
                        <m:r>
                          <a:rPr lang="en-US" sz="2600" i="1" dirty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𝑘</m:t>
                        </m:r>
                        <m:r>
                          <a:rPr lang="en-US" sz="2600" i="1" dirty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)</m:t>
                        </m:r>
                      </m:sup>
                    </m:sSubSup>
                  </m:oMath>
                </a14:m>
                <a:r>
                  <a:rPr lang="en-US" sz="2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) be the minimum-weight path among them.</a:t>
                </a:r>
              </a:p>
              <a:p>
                <a:pPr marL="342900" indent="-342900">
                  <a:spcAft>
                    <a:spcPts val="1200"/>
                  </a:spcAft>
                  <a:buFont typeface="Arial" panose="020B0604020202020204" pitchFamily="34" charset="0"/>
                  <a:buChar char="•"/>
                </a:pPr>
                <a:r>
                  <a:rPr lang="en-US" sz="2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If vertex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v</m:t>
                    </m:r>
                    <m:r>
                      <a:rPr lang="en-US" sz="2600" i="1" baseline="-25000" dirty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𝑘</m:t>
                    </m:r>
                  </m:oMath>
                </a14:m>
                <a:r>
                  <a:rPr lang="en-US" sz="2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is not in the shortest path from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v</m:t>
                    </m:r>
                    <m:r>
                      <m:rPr>
                        <m:nor/>
                      </m:rPr>
                      <a:rPr lang="en-US" sz="2600" baseline="-25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i</m:t>
                    </m:r>
                  </m:oMath>
                </a14:m>
                <a:r>
                  <a:rPr lang="en-US" sz="2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to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v</m:t>
                    </m:r>
                    <m:r>
                      <a:rPr lang="en-US" sz="2600" i="1" baseline="-25000" dirty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𝑗</m:t>
                    </m:r>
                  </m:oMath>
                </a14:m>
                <a:r>
                  <a:rPr lang="en-US" sz="2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then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2600" i="1" dirty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SupPr>
                      <m:e>
                        <m:r>
                          <a:rPr lang="en-US" sz="2600" i="1" dirty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𝑝</m:t>
                        </m:r>
                      </m:e>
                      <m:sub>
                        <m:r>
                          <a:rPr lang="en-US" sz="2600" i="1" dirty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𝑖</m:t>
                        </m:r>
                        <m:r>
                          <a:rPr lang="en-US" sz="2600" i="1" dirty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, </m:t>
                        </m:r>
                        <m:r>
                          <a:rPr lang="en-US" sz="2600" i="1" dirty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𝑗</m:t>
                        </m:r>
                      </m:sub>
                      <m:sup>
                        <m:r>
                          <a:rPr lang="en-US" sz="2600" i="1" dirty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(</m:t>
                        </m:r>
                        <m:r>
                          <a:rPr lang="en-US" sz="2600" i="1" dirty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𝑘</m:t>
                        </m:r>
                        <m:r>
                          <a:rPr lang="en-US" sz="2600" i="1" dirty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)</m:t>
                        </m:r>
                      </m:sup>
                    </m:sSubSup>
                  </m:oMath>
                </a14:m>
                <a:r>
                  <a:rPr lang="en-US" sz="2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is the same as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2600" i="1" dirty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SupPr>
                      <m:e>
                        <m:r>
                          <a:rPr lang="en-US" sz="2600" i="1" dirty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𝑝</m:t>
                        </m:r>
                      </m:e>
                      <m:sub>
                        <m:r>
                          <a:rPr lang="en-US" sz="2600" i="1" dirty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𝑖</m:t>
                        </m:r>
                        <m:r>
                          <a:rPr lang="en-US" sz="2600" i="1" dirty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, </m:t>
                        </m:r>
                        <m:r>
                          <a:rPr lang="en-US" sz="2600" i="1" dirty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𝑗</m:t>
                        </m:r>
                      </m:sub>
                      <m:sup>
                        <m:r>
                          <a:rPr lang="en-US" sz="2600" i="1" dirty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(</m:t>
                        </m:r>
                        <m:r>
                          <a:rPr lang="en-US" sz="2600" i="1" dirty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𝑘</m:t>
                        </m:r>
                        <m:r>
                          <a:rPr lang="en-US" sz="2600" b="0" i="1" dirty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−1</m:t>
                        </m:r>
                        <m:r>
                          <a:rPr lang="en-US" sz="2600" i="1" dirty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)</m:t>
                        </m:r>
                      </m:sup>
                    </m:sSubSup>
                  </m:oMath>
                </a14:m>
                <a:r>
                  <a:rPr lang="en-US" sz="2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.</a:t>
                </a:r>
              </a:p>
              <a:p>
                <a:pPr marL="342900" indent="-342900">
                  <a:spcAft>
                    <a:spcPts val="1200"/>
                  </a:spcAft>
                  <a:buFont typeface="Arial" panose="020B0604020202020204" pitchFamily="34" charset="0"/>
                  <a:buChar char="•"/>
                </a:pPr>
                <a:r>
                  <a:rPr lang="en-US" sz="2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If 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v</m:t>
                    </m:r>
                    <m:r>
                      <a:rPr lang="en-US" sz="2600" i="1" baseline="-25000" dirty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𝑘</m:t>
                    </m:r>
                  </m:oMath>
                </a14:m>
                <a:r>
                  <a:rPr lang="en-US" sz="2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is in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2600" i="1" dirty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SupPr>
                      <m:e>
                        <m:r>
                          <a:rPr lang="en-US" sz="2600" i="1" dirty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𝑝</m:t>
                        </m:r>
                      </m:e>
                      <m:sub>
                        <m:r>
                          <a:rPr lang="en-US" sz="2600" i="1" dirty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𝑖</m:t>
                        </m:r>
                        <m:r>
                          <a:rPr lang="en-US" sz="2600" i="1" dirty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, </m:t>
                        </m:r>
                        <m:r>
                          <a:rPr lang="en-US" sz="2600" i="1" dirty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𝑗</m:t>
                        </m:r>
                      </m:sub>
                      <m:sup>
                        <m:r>
                          <a:rPr lang="en-US" sz="2600" i="1" dirty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(</m:t>
                        </m:r>
                        <m:r>
                          <a:rPr lang="en-US" sz="2600" i="1" dirty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𝑘</m:t>
                        </m:r>
                        <m:r>
                          <a:rPr lang="en-US" sz="2600" i="1" dirty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)</m:t>
                        </m:r>
                      </m:sup>
                    </m:sSubSup>
                  </m:oMath>
                </a14:m>
                <a:r>
                  <a:rPr lang="en-US" sz="2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then we can break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2600" i="1" dirty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SupPr>
                      <m:e>
                        <m:r>
                          <a:rPr lang="en-US" sz="2600" i="1" dirty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𝑝</m:t>
                        </m:r>
                      </m:e>
                      <m:sub>
                        <m:r>
                          <a:rPr lang="en-US" sz="2600" i="1" dirty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𝑖</m:t>
                        </m:r>
                        <m:r>
                          <a:rPr lang="en-US" sz="2600" i="1" dirty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, </m:t>
                        </m:r>
                        <m:r>
                          <a:rPr lang="en-US" sz="2600" i="1" dirty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𝑗</m:t>
                        </m:r>
                      </m:sub>
                      <m:sup>
                        <m:r>
                          <a:rPr lang="en-US" sz="2600" i="1" dirty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(</m:t>
                        </m:r>
                        <m:r>
                          <a:rPr lang="en-US" sz="2600" i="1" dirty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𝑘</m:t>
                        </m:r>
                        <m:r>
                          <a:rPr lang="en-US" sz="2600" i="1" dirty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)</m:t>
                        </m:r>
                      </m:sup>
                    </m:sSubSup>
                  </m:oMath>
                </a14:m>
                <a:r>
                  <a:rPr lang="en-US" sz="2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into two paths - one from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v</m:t>
                    </m:r>
                    <m:r>
                      <m:rPr>
                        <m:nor/>
                      </m:rPr>
                      <a:rPr lang="en-US" sz="2600" baseline="-25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i</m:t>
                    </m:r>
                  </m:oMath>
                </a14:m>
                <a:r>
                  <a:rPr lang="en-US" sz="2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to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v</m:t>
                    </m:r>
                    <m:r>
                      <a:rPr lang="en-US" sz="2600" i="1" baseline="-25000" dirty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𝑘</m:t>
                    </m:r>
                  </m:oMath>
                </a14:m>
                <a:r>
                  <a:rPr lang="en-US" sz="2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and one from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v</m:t>
                    </m:r>
                    <m:r>
                      <a:rPr lang="en-US" sz="2600" i="1" baseline="-25000" dirty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𝑘</m:t>
                    </m:r>
                  </m:oMath>
                </a14:m>
                <a:r>
                  <a:rPr lang="en-US" sz="2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to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v</m:t>
                    </m:r>
                    <m:r>
                      <m:rPr>
                        <m:nor/>
                      </m:rPr>
                      <a:rPr lang="en-US" sz="2600" baseline="-25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j</m:t>
                    </m:r>
                    <m:r>
                      <a:rPr lang="en-US" sz="2600" i="1" baseline="-25000" dirty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en-US" sz="2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Each of these paths uses vertices from {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v</m:t>
                    </m:r>
                    <m:r>
                      <m:rPr>
                        <m:nor/>
                      </m:rPr>
                      <a:rPr lang="en-US" sz="2600" baseline="-25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1</m:t>
                    </m:r>
                    <m:r>
                      <m:rPr>
                        <m:nor/>
                      </m:rPr>
                      <a:rPr lang="en-US" sz="2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, </m:t>
                    </m:r>
                    <m:r>
                      <m:rPr>
                        <m:nor/>
                      </m:rPr>
                      <a:rPr lang="en-US" sz="2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v</m:t>
                    </m:r>
                    <m:r>
                      <a:rPr lang="en-US" sz="2600" i="1" baseline="-25000" dirty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2</m:t>
                    </m:r>
                  </m:oMath>
                </a14:m>
                <a:r>
                  <a:rPr lang="en-US" sz="2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…,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v</m:t>
                    </m:r>
                    <m:r>
                      <m:rPr>
                        <m:nor/>
                      </m:rPr>
                      <a:rPr lang="en-US" sz="2600" baseline="-25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k</m:t>
                    </m:r>
                    <m:r>
                      <m:rPr>
                        <m:nor/>
                      </m:rPr>
                      <a:rPr lang="en-US" sz="2600" baseline="-25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−1 </m:t>
                    </m:r>
                  </m:oMath>
                </a14:m>
                <a:r>
                  <a:rPr lang="en-US" sz="2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}.</a:t>
                </a:r>
              </a:p>
            </p:txBody>
          </p:sp>
        </mc:Choice>
        <mc:Fallback xmlns="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72E783F0-5A5D-482D-80BF-870FE829608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50154" y="1583134"/>
                <a:ext cx="9592094" cy="4618700"/>
              </a:xfrm>
              <a:prstGeom prst="rect">
                <a:avLst/>
              </a:prstGeom>
              <a:blipFill>
                <a:blip r:embed="rId2"/>
                <a:stretch>
                  <a:fillRect l="-1017" t="-1321" b="-251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9602865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412346" y="643176"/>
            <a:ext cx="598388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/>
              <a:t>Definitions and Representation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1412347" y="1585884"/>
                <a:ext cx="9436166" cy="366254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285750" indent="-285750">
                  <a:spcAft>
                    <a:spcPts val="1200"/>
                  </a:spcAft>
                  <a:buFont typeface="Arial" panose="020B0604020202020204" pitchFamily="34" charset="0"/>
                  <a:buChar char="•"/>
                </a:pP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An </a:t>
                </a:r>
                <a:r>
                  <a:rPr lang="en-US" sz="2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undirected graph 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 is a pair (V, E), where V is a finite set of points called </a:t>
                </a:r>
                <a:r>
                  <a:rPr lang="en-US" sz="2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vertices 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and E is a finite set of </a:t>
                </a:r>
                <a:r>
                  <a:rPr lang="en-US" sz="2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edges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  <a:p>
                <a:pPr marL="285750" indent="-285750">
                  <a:spcAft>
                    <a:spcPts val="1200"/>
                  </a:spcAft>
                  <a:buFont typeface="Arial" panose="020B0604020202020204" pitchFamily="34" charset="0"/>
                  <a:buChar char="•"/>
                </a:pP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An edge e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∈</m:t>
                    </m:r>
                  </m:oMath>
                </a14:m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E is an unordered pair (u, v), where u, v </a:t>
                </a:r>
                <a14:m>
                  <m:oMath xmlns:m="http://schemas.openxmlformats.org/officeDocument/2006/math">
                    <m:r>
                      <a:rPr lang="en-US" sz="2400" i="1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∈</m:t>
                    </m:r>
                  </m:oMath>
                </a14:m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V .</a:t>
                </a:r>
              </a:p>
              <a:p>
                <a:pPr marL="285750" indent="-285750">
                  <a:spcAft>
                    <a:spcPts val="1200"/>
                  </a:spcAft>
                  <a:buFont typeface="Arial" panose="020B0604020202020204" pitchFamily="34" charset="0"/>
                  <a:buChar char="•"/>
                </a:pP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In a directed graph, the edge e is an ordered pair (u, v).  An edge (u, v) is </a:t>
                </a:r>
                <a:r>
                  <a:rPr lang="en-US" sz="2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incident from 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vertex u and is </a:t>
                </a:r>
                <a:r>
                  <a:rPr lang="en-US" sz="2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incident to 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vertex v.</a:t>
                </a:r>
              </a:p>
              <a:p>
                <a:pPr marL="285750" indent="-285750">
                  <a:spcAft>
                    <a:spcPts val="1200"/>
                  </a:spcAft>
                  <a:buFont typeface="Arial" panose="020B0604020202020204" pitchFamily="34" charset="0"/>
                  <a:buChar char="•"/>
                </a:pP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A </a:t>
                </a:r>
                <a:r>
                  <a:rPr lang="en-US" sz="2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path 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from a vertex v to a vertex u is a sequence </a:t>
                </a:r>
                <a14:m>
                  <m:oMath xmlns:m="http://schemas.openxmlformats.org/officeDocument/2006/math">
                    <m:r>
                      <a:rPr lang="en-US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〈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</a:t>
                </a:r>
                <a:r>
                  <a:rPr lang="en-US" sz="2400" baseline="-25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0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v</a:t>
                </a:r>
                <a:r>
                  <a:rPr lang="en-US" sz="2400" baseline="-25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 v</a:t>
                </a:r>
                <a:r>
                  <a:rPr lang="en-US" sz="2400" baseline="-25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…, </a:t>
                </a:r>
                <a:r>
                  <a:rPr lang="en-US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</a:t>
                </a:r>
                <a:r>
                  <a:rPr lang="en-US" sz="2400" baseline="-25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</a:t>
                </a:r>
                <a:r>
                  <a:rPr lang="en-US" sz="2400" dirty="0">
                    <a:ea typeface="Cambria Math" panose="020405030504060302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〉 </m:t>
                    </m:r>
                  </m:oMath>
                </a14:m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of vertices where v</a:t>
                </a:r>
                <a:r>
                  <a:rPr lang="en-US" sz="2400" baseline="-25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0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v, </a:t>
                </a:r>
                <a:r>
                  <a:rPr lang="en-US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</a:t>
                </a:r>
                <a:r>
                  <a:rPr lang="en-US" sz="2400" baseline="-25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u, and (v</a:t>
                </a:r>
                <a:r>
                  <a:rPr lang="en-US" sz="2400" baseline="-25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v</a:t>
                </a:r>
                <a:r>
                  <a:rPr lang="en-US" sz="2400" baseline="-25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i+1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 </a:t>
                </a:r>
                <a14:m>
                  <m:oMath xmlns:m="http://schemas.openxmlformats.org/officeDocument/2006/math">
                    <m:r>
                      <a:rPr lang="en-US" sz="2400" i="1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∈</m:t>
                    </m:r>
                  </m:oMath>
                </a14:m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E for </a:t>
                </a:r>
                <a:r>
                  <a:rPr lang="en-US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0, 1, …, k-1.</a:t>
                </a:r>
              </a:p>
              <a:p>
                <a:pPr marL="285750" indent="-285750">
                  <a:spcAft>
                    <a:spcPts val="1200"/>
                  </a:spcAft>
                  <a:buFont typeface="Arial" panose="020B0604020202020204" pitchFamily="34" charset="0"/>
                  <a:buChar char="•"/>
                </a:pP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The length of a path is defined as the number of edges in the path.</a:t>
                </a:r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12347" y="1585884"/>
                <a:ext cx="9436166" cy="3662541"/>
              </a:xfrm>
              <a:prstGeom prst="rect">
                <a:avLst/>
              </a:prstGeom>
              <a:blipFill rotWithShape="0">
                <a:blip r:embed="rId2"/>
                <a:stretch>
                  <a:fillRect l="-904" t="-1331" r="-1486" b="-28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8773181" y="597009"/>
                <a:ext cx="1980542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〈   〉</m:t>
                    </m:r>
                  </m:oMath>
                </a14:m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r>
                      <a:rPr lang="en-US" sz="2400" i="1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∈</m:t>
                    </m:r>
                    <m:r>
                      <a:rPr lang="en-US" sz="24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(</m:t>
                    </m:r>
                    <m:r>
                      <m:rPr>
                        <m:nor/>
                      </m:rPr>
                      <a:rPr lang="en-US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v</m:t>
                    </m:r>
                    <m:r>
                      <m:rPr>
                        <m:nor/>
                      </m:rPr>
                      <a:rPr lang="en-US" sz="2400" baseline="-25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i</m:t>
                    </m:r>
                    <m:r>
                      <m:rPr>
                        <m:nor/>
                      </m:rPr>
                      <a:rPr lang="en-US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, </m:t>
                    </m:r>
                    <m:r>
                      <m:rPr>
                        <m:nor/>
                      </m:rPr>
                      <a:rPr lang="en-US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vi</m:t>
                    </m:r>
                    <m:r>
                      <m:rPr>
                        <m:nor/>
                      </m:rPr>
                      <a:rPr lang="en-US" sz="2400" baseline="-25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+1)</m:t>
                    </m:r>
                  </m:oMath>
                </a14:m>
                <a:endParaRPr lang="en-US" sz="2400" dirty="0"/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73181" y="597009"/>
                <a:ext cx="1980542" cy="461665"/>
              </a:xfrm>
              <a:prstGeom prst="rect">
                <a:avLst/>
              </a:prstGeom>
              <a:blipFill rotWithShape="0">
                <a:blip r:embed="rId3"/>
                <a:stretch>
                  <a:fillRect l="-2462" r="-1846" b="-171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49155238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F2A59FEE-997C-429D-9AC8-23F5B6C7166D}"/>
              </a:ext>
            </a:extLst>
          </p:cNvPr>
          <p:cNvSpPr/>
          <p:nvPr/>
        </p:nvSpPr>
        <p:spPr>
          <a:xfrm>
            <a:off x="1370048" y="477985"/>
            <a:ext cx="343895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/>
              <a:t>Floyd's Algorithm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C2B31490-160A-482F-9326-400CE8827886}"/>
                  </a:ext>
                </a:extLst>
              </p:cNvPr>
              <p:cNvSpPr/>
              <p:nvPr/>
            </p:nvSpPr>
            <p:spPr>
              <a:xfrm>
                <a:off x="1506638" y="1427939"/>
                <a:ext cx="9178723" cy="400212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From our observations, the following recurrence relation follows:</a:t>
                </a:r>
              </a:p>
              <a:p>
                <a:endParaRPr lang="en-US" sz="26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en-US" sz="2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	     </a:t>
                </a:r>
                <a:r>
                  <a:rPr lang="en-US" sz="2600" dirty="0">
                    <a:cs typeface="Times New Roman" panose="02020603050405020304" pitchFamily="18" charset="0"/>
                  </a:rPr>
                  <a:t> w(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v</m:t>
                    </m:r>
                    <m:r>
                      <m:rPr>
                        <m:nor/>
                      </m:rPr>
                      <a:rPr lang="en-US" sz="2600" baseline="-25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i</m:t>
                    </m:r>
                    <m:r>
                      <m:rPr>
                        <m:nor/>
                      </m:rPr>
                      <a:rPr lang="en-US" sz="2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, </m:t>
                    </m:r>
                    <m:r>
                      <m:rPr>
                        <m:nor/>
                      </m:rPr>
                      <a:rPr lang="en-US" sz="2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v</m:t>
                    </m:r>
                    <m:r>
                      <a:rPr lang="en-US" sz="2600" i="1" baseline="-25000" dirty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𝑗</m:t>
                    </m:r>
                  </m:oMath>
                </a14:m>
                <a:r>
                  <a:rPr lang="en-US" sz="2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			              if k = 0</a:t>
                </a:r>
              </a:p>
              <a:p>
                <a:r>
                  <a:rPr lang="en-US" sz="2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2600" i="1" dirty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SupPr>
                      <m:e>
                        <m:r>
                          <a:rPr lang="en-US" sz="2600" i="1" dirty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𝑑</m:t>
                        </m:r>
                      </m:e>
                      <m:sub>
                        <m:r>
                          <a:rPr lang="en-US" sz="2600" i="1" dirty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𝑖</m:t>
                        </m:r>
                        <m:r>
                          <a:rPr lang="en-US" sz="2600" i="1" dirty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, </m:t>
                        </m:r>
                        <m:r>
                          <a:rPr lang="en-US" sz="2600" i="1" dirty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𝑗</m:t>
                        </m:r>
                      </m:sub>
                      <m:sup>
                        <m:r>
                          <a:rPr lang="en-US" sz="2600" i="1" dirty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(</m:t>
                        </m:r>
                        <m:r>
                          <a:rPr lang="en-US" sz="2600" i="1" dirty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𝑘</m:t>
                        </m:r>
                        <m:r>
                          <a:rPr lang="en-US" sz="2600" i="1" dirty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)</m:t>
                        </m:r>
                      </m:sup>
                    </m:sSubSup>
                  </m:oMath>
                </a14:m>
                <a:r>
                  <a:rPr lang="en-US" sz="2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  							(2)</a:t>
                </a:r>
              </a:p>
              <a:p>
                <a:r>
                  <a:rPr lang="en-US" sz="2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	      min{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2600" i="1" dirty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SupPr>
                      <m:e>
                        <m:r>
                          <a:rPr lang="en-US" sz="2600" i="1" dirty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𝑑</m:t>
                        </m:r>
                      </m:e>
                      <m:sub>
                        <m:r>
                          <a:rPr lang="en-US" sz="2600" i="1" dirty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𝑖</m:t>
                        </m:r>
                        <m:r>
                          <a:rPr lang="en-US" sz="2600" i="1" dirty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, </m:t>
                        </m:r>
                        <m:r>
                          <a:rPr lang="en-US" sz="2600" i="1" dirty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𝑗</m:t>
                        </m:r>
                      </m:sub>
                      <m:sup>
                        <m:r>
                          <a:rPr lang="en-US" sz="2600" i="1" dirty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(</m:t>
                        </m:r>
                        <m:r>
                          <a:rPr lang="en-US" sz="2600" i="1" dirty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𝑘</m:t>
                        </m:r>
                        <m:r>
                          <a:rPr lang="en-US" sz="2600" b="0" i="1" dirty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−1</m:t>
                        </m:r>
                        <m:r>
                          <a:rPr lang="en-US" sz="2600" i="1" dirty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)</m:t>
                        </m:r>
                      </m:sup>
                    </m:sSubSup>
                  </m:oMath>
                </a14:m>
                <a:r>
                  <a:rPr lang="en-US" sz="2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2600" i="1" dirty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SupPr>
                      <m:e>
                        <m:r>
                          <a:rPr lang="en-US" sz="2600" i="1" dirty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𝑑</m:t>
                        </m:r>
                      </m:e>
                      <m:sub>
                        <m:r>
                          <a:rPr lang="en-US" sz="2600" i="1" dirty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𝑖</m:t>
                        </m:r>
                        <m:r>
                          <a:rPr lang="en-US" sz="2600" i="1" dirty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, </m:t>
                        </m:r>
                        <m:r>
                          <a:rPr lang="en-US" sz="2600" b="0" i="1" dirty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𝑘</m:t>
                        </m:r>
                      </m:sub>
                      <m:sup>
                        <m:r>
                          <a:rPr lang="en-US" sz="2600" i="1" dirty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(</m:t>
                        </m:r>
                        <m:r>
                          <a:rPr lang="en-US" sz="2600" i="1" dirty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𝑘</m:t>
                        </m:r>
                        <m:r>
                          <a:rPr lang="en-US" sz="2600" i="1" dirty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−1)</m:t>
                        </m:r>
                      </m:sup>
                    </m:sSubSup>
                  </m:oMath>
                </a14:m>
                <a:r>
                  <a:rPr lang="en-US" sz="2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+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2600" i="1" dirty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SupPr>
                      <m:e>
                        <m:r>
                          <a:rPr lang="en-US" sz="2600" i="1" dirty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𝑑</m:t>
                        </m:r>
                      </m:e>
                      <m:sub>
                        <m:r>
                          <a:rPr lang="en-US" sz="2600" b="0" i="1" dirty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𝑘</m:t>
                        </m:r>
                        <m:r>
                          <a:rPr lang="en-US" sz="2600" i="1" dirty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, </m:t>
                        </m:r>
                        <m:r>
                          <a:rPr lang="en-US" sz="2600" i="1" dirty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𝑗</m:t>
                        </m:r>
                      </m:sub>
                      <m:sup>
                        <m:r>
                          <a:rPr lang="en-US" sz="2600" i="1" dirty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(</m:t>
                        </m:r>
                        <m:r>
                          <a:rPr lang="en-US" sz="2600" i="1" dirty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𝑘</m:t>
                        </m:r>
                        <m:r>
                          <a:rPr lang="en-US" sz="2600" i="1" dirty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−1)</m:t>
                        </m:r>
                      </m:sup>
                    </m:sSubSup>
                  </m:oMath>
                </a14:m>
                <a:r>
                  <a:rPr lang="en-US" sz="2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} if k </a:t>
                </a:r>
                <a14:m>
                  <m:oMath xmlns:m="http://schemas.openxmlformats.org/officeDocument/2006/math">
                    <m:r>
                      <a:rPr lang="en-US" sz="26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≥</m:t>
                    </m:r>
                  </m:oMath>
                </a14:m>
                <a:r>
                  <a:rPr lang="en-US" sz="2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1</a:t>
                </a:r>
              </a:p>
              <a:p>
                <a:endParaRPr lang="en-US" sz="26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endParaRPr lang="en-US" sz="26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en-US" sz="2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This equation must be computed for each pair of nodes and for k = 1, n. The serial complexity is O(n</a:t>
                </a:r>
                <a:r>
                  <a:rPr lang="en-US" sz="2600" baseline="30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</a:t>
                </a:r>
                <a:r>
                  <a:rPr lang="en-US" sz="2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).</a:t>
                </a:r>
              </a:p>
            </p:txBody>
          </p:sp>
        </mc:Choice>
        <mc:Fallback xmlns="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C2B31490-160A-482F-9326-400CE882788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06638" y="1427939"/>
                <a:ext cx="9178723" cy="4002121"/>
              </a:xfrm>
              <a:prstGeom prst="rect">
                <a:avLst/>
              </a:prstGeom>
              <a:blipFill>
                <a:blip r:embed="rId2"/>
                <a:stretch>
                  <a:fillRect l="-1195" t="-1370" r="-66" b="-28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ight Brace 3">
            <a:extLst>
              <a:ext uri="{FF2B5EF4-FFF2-40B4-BE49-F238E27FC236}">
                <a16:creationId xmlns:a16="http://schemas.microsoft.com/office/drawing/2014/main" id="{E9D77AA1-7FF6-4499-B983-E5F5809FF226}"/>
              </a:ext>
            </a:extLst>
          </p:cNvPr>
          <p:cNvSpPr/>
          <p:nvPr/>
        </p:nvSpPr>
        <p:spPr>
          <a:xfrm rot="10800000">
            <a:off x="3611301" y="2425845"/>
            <a:ext cx="185196" cy="1162306"/>
          </a:xfrm>
          <a:prstGeom prst="rightBrac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31319708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F2A59FEE-997C-429D-9AC8-23F5B6C7166D}"/>
              </a:ext>
            </a:extLst>
          </p:cNvPr>
          <p:cNvSpPr/>
          <p:nvPr/>
        </p:nvSpPr>
        <p:spPr>
          <a:xfrm>
            <a:off x="1370048" y="477985"/>
            <a:ext cx="343895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/>
              <a:t>Floyd's Algorithm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C2B31490-160A-482F-9326-400CE8827886}"/>
                  </a:ext>
                </a:extLst>
              </p:cNvPr>
              <p:cNvSpPr/>
              <p:nvPr/>
            </p:nvSpPr>
            <p:spPr>
              <a:xfrm>
                <a:off x="1032077" y="1603371"/>
                <a:ext cx="10519458" cy="372820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spcAft>
                    <a:spcPts val="600"/>
                  </a:spcAft>
                </a:pPr>
                <a:r>
                  <a:rPr lang="en-US" sz="2400" dirty="0">
                    <a:latin typeface="Consolas" panose="020B0609020204030204" pitchFamily="49" charset="0"/>
                  </a:rPr>
                  <a:t>1. 	</a:t>
                </a:r>
                <a:r>
                  <a:rPr lang="en-US" sz="2400" b="1" dirty="0">
                    <a:latin typeface="Consolas" panose="020B0609020204030204" pitchFamily="49" charset="0"/>
                  </a:rPr>
                  <a:t>procedure</a:t>
                </a:r>
                <a:r>
                  <a:rPr lang="en-US" sz="2400" dirty="0">
                    <a:latin typeface="Consolas" panose="020B0609020204030204" pitchFamily="49" charset="0"/>
                  </a:rPr>
                  <a:t> FLOYD_ALL_PAIRS_SP(A)</a:t>
                </a:r>
              </a:p>
              <a:p>
                <a:pPr>
                  <a:spcAft>
                    <a:spcPts val="600"/>
                  </a:spcAft>
                </a:pPr>
                <a:r>
                  <a:rPr lang="en-US" sz="2400" dirty="0">
                    <a:latin typeface="Consolas" panose="020B0609020204030204" pitchFamily="49" charset="0"/>
                  </a:rPr>
                  <a:t>2. 	</a:t>
                </a:r>
                <a:r>
                  <a:rPr lang="en-US" sz="2400" b="1" dirty="0">
                    <a:latin typeface="Consolas" panose="020B0609020204030204" pitchFamily="49" charset="0"/>
                  </a:rPr>
                  <a:t>begin</a:t>
                </a:r>
              </a:p>
              <a:p>
                <a:pPr>
                  <a:spcAft>
                    <a:spcPts val="600"/>
                  </a:spcAft>
                </a:pPr>
                <a:r>
                  <a:rPr lang="en-US" sz="2400" dirty="0">
                    <a:latin typeface="Consolas" panose="020B0609020204030204" pitchFamily="49" charset="0"/>
                  </a:rPr>
                  <a:t>3. 		D</a:t>
                </a:r>
                <a:r>
                  <a:rPr lang="en-US" sz="2400" baseline="30000" dirty="0">
                    <a:latin typeface="Consolas" panose="020B0609020204030204" pitchFamily="49" charset="0"/>
                  </a:rPr>
                  <a:t>(0) </a:t>
                </a:r>
                <a:r>
                  <a:rPr lang="en-US" sz="2400" dirty="0">
                    <a:latin typeface="Consolas" panose="020B0609020204030204" pitchFamily="49" charset="0"/>
                  </a:rPr>
                  <a:t>= A;</a:t>
                </a:r>
              </a:p>
              <a:p>
                <a:pPr>
                  <a:spcAft>
                    <a:spcPts val="600"/>
                  </a:spcAft>
                </a:pPr>
                <a:r>
                  <a:rPr lang="en-US" sz="2400" dirty="0">
                    <a:latin typeface="Consolas" panose="020B0609020204030204" pitchFamily="49" charset="0"/>
                  </a:rPr>
                  <a:t>4. 		</a:t>
                </a:r>
                <a:r>
                  <a:rPr lang="en-US" sz="2400" b="1" dirty="0">
                    <a:latin typeface="Consolas" panose="020B0609020204030204" pitchFamily="49" charset="0"/>
                  </a:rPr>
                  <a:t>for</a:t>
                </a:r>
                <a:r>
                  <a:rPr lang="en-US" sz="2400" dirty="0">
                    <a:latin typeface="Consolas" panose="020B0609020204030204" pitchFamily="49" charset="0"/>
                  </a:rPr>
                  <a:t> k := 1 </a:t>
                </a:r>
                <a:r>
                  <a:rPr lang="en-US" sz="2400" b="1" dirty="0">
                    <a:latin typeface="Consolas" panose="020B0609020204030204" pitchFamily="49" charset="0"/>
                  </a:rPr>
                  <a:t>to</a:t>
                </a:r>
                <a:r>
                  <a:rPr lang="en-US" sz="2400" dirty="0">
                    <a:latin typeface="Consolas" panose="020B0609020204030204" pitchFamily="49" charset="0"/>
                  </a:rPr>
                  <a:t> n </a:t>
                </a:r>
                <a:r>
                  <a:rPr lang="en-US" sz="2400" b="1" dirty="0">
                    <a:latin typeface="Consolas" panose="020B0609020204030204" pitchFamily="49" charset="0"/>
                  </a:rPr>
                  <a:t>do</a:t>
                </a:r>
              </a:p>
              <a:p>
                <a:pPr>
                  <a:spcAft>
                    <a:spcPts val="600"/>
                  </a:spcAft>
                </a:pPr>
                <a:r>
                  <a:rPr lang="pt-BR" sz="2400" dirty="0">
                    <a:latin typeface="Consolas" panose="020B0609020204030204" pitchFamily="49" charset="0"/>
                  </a:rPr>
                  <a:t>5. 			</a:t>
                </a:r>
                <a:r>
                  <a:rPr lang="en-US" sz="2400" b="1" dirty="0">
                    <a:latin typeface="Consolas" panose="020B0609020204030204" pitchFamily="49" charset="0"/>
                  </a:rPr>
                  <a:t> for</a:t>
                </a:r>
                <a:r>
                  <a:rPr lang="pt-BR" sz="2400" dirty="0">
                    <a:latin typeface="Consolas" panose="020B0609020204030204" pitchFamily="49" charset="0"/>
                  </a:rPr>
                  <a:t> i := 1 </a:t>
                </a:r>
                <a:r>
                  <a:rPr lang="en-US" sz="2400" b="1" dirty="0">
                    <a:latin typeface="Consolas" panose="020B0609020204030204" pitchFamily="49" charset="0"/>
                  </a:rPr>
                  <a:t>to</a:t>
                </a:r>
                <a:r>
                  <a:rPr lang="pt-BR" sz="2400" dirty="0">
                    <a:latin typeface="Consolas" panose="020B0609020204030204" pitchFamily="49" charset="0"/>
                  </a:rPr>
                  <a:t> n </a:t>
                </a:r>
                <a:r>
                  <a:rPr lang="en-US" sz="2400" b="1" dirty="0">
                    <a:latin typeface="Consolas" panose="020B0609020204030204" pitchFamily="49" charset="0"/>
                  </a:rPr>
                  <a:t>do</a:t>
                </a:r>
              </a:p>
              <a:p>
                <a:pPr>
                  <a:spcAft>
                    <a:spcPts val="600"/>
                  </a:spcAft>
                </a:pPr>
                <a:r>
                  <a:rPr lang="pt-BR" sz="2400" dirty="0">
                    <a:latin typeface="Consolas" panose="020B0609020204030204" pitchFamily="49" charset="0"/>
                  </a:rPr>
                  <a:t>6. 				</a:t>
                </a:r>
                <a:r>
                  <a:rPr lang="en-US" sz="2400" b="1" dirty="0">
                    <a:latin typeface="Consolas" panose="020B0609020204030204" pitchFamily="49" charset="0"/>
                  </a:rPr>
                  <a:t> for</a:t>
                </a:r>
                <a:r>
                  <a:rPr lang="pt-BR" sz="2400" dirty="0">
                    <a:latin typeface="Consolas" panose="020B0609020204030204" pitchFamily="49" charset="0"/>
                  </a:rPr>
                  <a:t> j := 1 </a:t>
                </a:r>
                <a:r>
                  <a:rPr lang="en-US" sz="2400" b="1" dirty="0">
                    <a:latin typeface="Consolas" panose="020B0609020204030204" pitchFamily="49" charset="0"/>
                  </a:rPr>
                  <a:t>to</a:t>
                </a:r>
                <a:r>
                  <a:rPr lang="pt-BR" sz="2400" dirty="0">
                    <a:latin typeface="Consolas" panose="020B0609020204030204" pitchFamily="49" charset="0"/>
                  </a:rPr>
                  <a:t> n </a:t>
                </a:r>
                <a:r>
                  <a:rPr lang="en-US" sz="2400" b="1" dirty="0">
                    <a:latin typeface="Consolas" panose="020B0609020204030204" pitchFamily="49" charset="0"/>
                  </a:rPr>
                  <a:t>do</a:t>
                </a:r>
              </a:p>
              <a:p>
                <a:pPr>
                  <a:spcAft>
                    <a:spcPts val="600"/>
                  </a:spcAft>
                </a:pPr>
                <a:r>
                  <a:rPr lang="en-US" sz="2400" dirty="0">
                    <a:latin typeface="Consolas" panose="020B0609020204030204" pitchFamily="49" charset="0"/>
                  </a:rPr>
                  <a:t>7.</a:t>
                </a:r>
                <a:r>
                  <a:rPr lang="en-US" sz="2400" dirty="0">
                    <a:latin typeface="Consolas" panose="020B0609020204030204" pitchFamily="49" charset="0"/>
                    <a:cs typeface="Times New Roman" panose="02020603050405020304" pitchFamily="18" charset="0"/>
                  </a:rPr>
                  <a:t>					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2400" i="1" dirty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SupPr>
                      <m:e>
                        <m:r>
                          <a:rPr lang="en-US" sz="2400" i="1" dirty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𝑑</m:t>
                        </m:r>
                      </m:e>
                      <m:sub>
                        <m:r>
                          <a:rPr lang="en-US" sz="2400" i="1" dirty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𝑖</m:t>
                        </m:r>
                        <m:r>
                          <a:rPr lang="en-US" sz="2400" i="1" dirty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, </m:t>
                        </m:r>
                        <m:r>
                          <a:rPr lang="en-US" sz="2400" i="1" dirty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𝑗</m:t>
                        </m:r>
                      </m:sub>
                      <m:sup>
                        <m:r>
                          <a:rPr lang="en-US" sz="2400" i="1" dirty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(</m:t>
                        </m:r>
                        <m:r>
                          <a:rPr lang="en-US" sz="2400" i="1" dirty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𝑘</m:t>
                        </m:r>
                        <m:r>
                          <a:rPr lang="en-US" sz="2400" i="1" dirty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)</m:t>
                        </m:r>
                      </m:sup>
                    </m:sSubSup>
                  </m:oMath>
                </a14:m>
                <a:r>
                  <a:rPr lang="en-US" sz="2400" dirty="0">
                    <a:latin typeface="Consolas" panose="020B0609020204030204" pitchFamily="49" charset="0"/>
                    <a:cs typeface="Times New Roman" panose="02020603050405020304" pitchFamily="18" charset="0"/>
                  </a:rPr>
                  <a:t> = min{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2400" i="1" dirty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SupPr>
                      <m:e>
                        <m:r>
                          <a:rPr lang="en-US" sz="2400" i="1" dirty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𝑑</m:t>
                        </m:r>
                      </m:e>
                      <m:sub>
                        <m:r>
                          <a:rPr lang="en-US" sz="2400" i="1" dirty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𝑖</m:t>
                        </m:r>
                        <m:r>
                          <a:rPr lang="en-US" sz="2400" i="1" dirty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, </m:t>
                        </m:r>
                        <m:r>
                          <a:rPr lang="en-US" sz="2400" i="1" dirty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𝑗</m:t>
                        </m:r>
                      </m:sub>
                      <m:sup>
                        <m:r>
                          <a:rPr lang="en-US" sz="2400" i="1" dirty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(</m:t>
                        </m:r>
                        <m:r>
                          <a:rPr lang="en-US" sz="2400" i="1" dirty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𝑘</m:t>
                        </m:r>
                        <m:r>
                          <a:rPr lang="en-US" sz="2400" b="0" i="1" dirty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−1</m:t>
                        </m:r>
                        <m:r>
                          <a:rPr lang="en-US" sz="2400" i="1" dirty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)</m:t>
                        </m:r>
                      </m:sup>
                    </m:sSubSup>
                  </m:oMath>
                </a14:m>
                <a:r>
                  <a:rPr lang="en-US" sz="2400" dirty="0">
                    <a:latin typeface="Consolas" panose="020B0609020204030204" pitchFamily="49" charset="0"/>
                    <a:cs typeface="Times New Roman" panose="02020603050405020304" pitchFamily="18" charset="0"/>
                  </a:rPr>
                  <a:t>,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2400" i="1" dirty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SupPr>
                      <m:e>
                        <m:r>
                          <a:rPr lang="en-US" sz="2400" i="1" dirty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𝑑</m:t>
                        </m:r>
                      </m:e>
                      <m:sub>
                        <m:r>
                          <a:rPr lang="en-US" sz="2400" i="1" dirty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𝑖</m:t>
                        </m:r>
                        <m:r>
                          <a:rPr lang="en-US" sz="2400" i="1" dirty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, </m:t>
                        </m:r>
                        <m:r>
                          <a:rPr lang="en-US" sz="2400" b="0" i="1" dirty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𝑘</m:t>
                        </m:r>
                      </m:sub>
                      <m:sup>
                        <m:r>
                          <a:rPr lang="en-US" sz="2400" i="1" dirty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(</m:t>
                        </m:r>
                        <m:r>
                          <a:rPr lang="en-US" sz="2400" i="1" dirty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𝑘</m:t>
                        </m:r>
                        <m:r>
                          <a:rPr lang="en-US" sz="2400" i="1" dirty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−1)</m:t>
                        </m:r>
                      </m:sup>
                    </m:sSubSup>
                    <m:r>
                      <a:rPr lang="en-US" sz="2400" b="0" i="0" dirty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en-US" sz="2400" dirty="0">
                    <a:latin typeface="Consolas" panose="020B0609020204030204" pitchFamily="49" charset="0"/>
                    <a:cs typeface="Times New Roman" panose="02020603050405020304" pitchFamily="18" charset="0"/>
                  </a:rPr>
                  <a:t>+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2400" i="1" dirty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SupPr>
                      <m:e>
                        <m:r>
                          <a:rPr lang="en-US" sz="2400" i="1" dirty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𝑑</m:t>
                        </m:r>
                      </m:e>
                      <m:sub>
                        <m:r>
                          <a:rPr lang="en-US" sz="2400" b="0" i="1" dirty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𝑘</m:t>
                        </m:r>
                        <m:r>
                          <a:rPr lang="en-US" sz="2400" i="1" dirty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, </m:t>
                        </m:r>
                        <m:r>
                          <a:rPr lang="en-US" sz="2400" i="1" dirty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𝑗</m:t>
                        </m:r>
                      </m:sub>
                      <m:sup>
                        <m:r>
                          <a:rPr lang="en-US" sz="2400" i="1" dirty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(</m:t>
                        </m:r>
                        <m:r>
                          <a:rPr lang="en-US" sz="2400" i="1" dirty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𝑘</m:t>
                        </m:r>
                        <m:r>
                          <a:rPr lang="en-US" sz="2400" i="1" dirty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−1)</m:t>
                        </m:r>
                      </m:sup>
                    </m:sSubSup>
                  </m:oMath>
                </a14:m>
                <a:r>
                  <a:rPr lang="en-US" sz="2400" dirty="0">
                    <a:latin typeface="Consolas" panose="020B0609020204030204" pitchFamily="49" charset="0"/>
                    <a:cs typeface="Times New Roman" panose="02020603050405020304" pitchFamily="18" charset="0"/>
                  </a:rPr>
                  <a:t>};</a:t>
                </a:r>
              </a:p>
              <a:p>
                <a:pPr>
                  <a:spcAft>
                    <a:spcPts val="600"/>
                  </a:spcAft>
                </a:pPr>
                <a:r>
                  <a:rPr lang="en-US" sz="2400" dirty="0">
                    <a:latin typeface="Consolas" panose="020B0609020204030204" pitchFamily="49" charset="0"/>
                  </a:rPr>
                  <a:t>8. </a:t>
                </a:r>
                <a:r>
                  <a:rPr lang="en-US" sz="2400" b="1" dirty="0">
                    <a:latin typeface="Consolas" panose="020B0609020204030204" pitchFamily="49" charset="0"/>
                  </a:rPr>
                  <a:t>end</a:t>
                </a:r>
                <a:r>
                  <a:rPr lang="en-US" sz="2400" dirty="0">
                    <a:latin typeface="Consolas" panose="020B0609020204030204" pitchFamily="49" charset="0"/>
                  </a:rPr>
                  <a:t> FLOYD_ALL_PAIRS_SP</a:t>
                </a:r>
                <a:endParaRPr lang="en-US" sz="2400" dirty="0">
                  <a:latin typeface="Consolas" panose="020B0609020204030204" pitchFamily="49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C2B31490-160A-482F-9326-400CE882788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32077" y="1603371"/>
                <a:ext cx="10519458" cy="3728200"/>
              </a:xfrm>
              <a:prstGeom prst="rect">
                <a:avLst/>
              </a:prstGeom>
              <a:blipFill>
                <a:blip r:embed="rId2"/>
                <a:stretch>
                  <a:fillRect l="-869" t="-1307" b="-27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Rectangle 4">
            <a:extLst>
              <a:ext uri="{FF2B5EF4-FFF2-40B4-BE49-F238E27FC236}">
                <a16:creationId xmlns:a16="http://schemas.microsoft.com/office/drawing/2014/main" id="{087B1203-6F0E-4093-A4D4-CA0C51540D6D}"/>
              </a:ext>
            </a:extLst>
          </p:cNvPr>
          <p:cNvSpPr/>
          <p:nvPr/>
        </p:nvSpPr>
        <p:spPr>
          <a:xfrm>
            <a:off x="1250067" y="5810627"/>
            <a:ext cx="971115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Floyd's all-pairs shortest paths algorithm. This program computes the all-pairs</a:t>
            </a:r>
          </a:p>
          <a:p>
            <a:pPr algn="ctr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shortest paths of the graph G = (V, E) with adjacency matrix A.</a:t>
            </a:r>
          </a:p>
        </p:txBody>
      </p:sp>
    </p:spTree>
    <p:extLst>
      <p:ext uri="{BB962C8B-B14F-4D97-AF65-F5344CB8AC3E}">
        <p14:creationId xmlns:p14="http://schemas.microsoft.com/office/powerpoint/2010/main" val="1677412284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C77E8501-9D13-42DD-B61A-FE8C07FD3FE1}"/>
              </a:ext>
            </a:extLst>
          </p:cNvPr>
          <p:cNvSpPr/>
          <p:nvPr/>
        </p:nvSpPr>
        <p:spPr>
          <a:xfrm>
            <a:off x="1346899" y="501134"/>
            <a:ext cx="880409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/>
              <a:t>Floyd's Algorithm: Parallel Formulation </a:t>
            </a:r>
          </a:p>
          <a:p>
            <a:r>
              <a:rPr lang="en-US" sz="3600" dirty="0"/>
              <a:t>			       Using 2-D Block Mapping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2E0CF5C0-7C37-4816-A0E1-7DC0FBD72FA6}"/>
                  </a:ext>
                </a:extLst>
              </p:cNvPr>
              <p:cNvSpPr/>
              <p:nvPr/>
            </p:nvSpPr>
            <p:spPr>
              <a:xfrm>
                <a:off x="1437190" y="2068080"/>
                <a:ext cx="9317620" cy="430720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342900" indent="-342900">
                  <a:spcAft>
                    <a:spcPts val="1200"/>
                  </a:spcAft>
                  <a:buFont typeface="Arial" panose="020B0604020202020204" pitchFamily="34" charset="0"/>
                  <a:buChar char="•"/>
                </a:pPr>
                <a:r>
                  <a:rPr lang="en-US" sz="2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Matrix D</a:t>
                </a:r>
                <a:r>
                  <a:rPr lang="en-US" sz="2600" baseline="30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(k) </a:t>
                </a:r>
                <a:r>
                  <a:rPr lang="en-US" sz="2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is divided into p blocks of size (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600" i="1" dirty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600" b="0" i="1" dirty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𝑛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en-US" sz="2600" b="0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2600" b="0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𝑝</m:t>
                            </m:r>
                          </m:e>
                        </m:rad>
                      </m:den>
                    </m:f>
                  </m:oMath>
                </a14:m>
                <a:r>
                  <a:rPr lang="en-US" sz="2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 x (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600" i="1" dirty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600" i="1" dirty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𝑛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en-US" sz="2600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2600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𝑝</m:t>
                            </m:r>
                          </m:e>
                        </m:rad>
                      </m:den>
                    </m:f>
                  </m:oMath>
                </a14:m>
                <a:r>
                  <a:rPr lang="en-US" sz="2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 .</a:t>
                </a:r>
              </a:p>
              <a:p>
                <a:pPr marL="342900" indent="-342900">
                  <a:spcAft>
                    <a:spcPts val="1200"/>
                  </a:spcAft>
                  <a:buFont typeface="Arial" panose="020B0604020202020204" pitchFamily="34" charset="0"/>
                  <a:buChar char="•"/>
                </a:pPr>
                <a:r>
                  <a:rPr lang="en-US" sz="2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Each processor updates its part of the matrix during each iteration.</a:t>
                </a:r>
              </a:p>
              <a:p>
                <a:pPr marL="342900" indent="-342900">
                  <a:spcAft>
                    <a:spcPts val="1200"/>
                  </a:spcAft>
                  <a:buFont typeface="Arial" panose="020B0604020202020204" pitchFamily="34" charset="0"/>
                  <a:buChar char="•"/>
                </a:pPr>
                <a:r>
                  <a:rPr lang="en-US" sz="2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To compute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2600" i="1" dirty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SupPr>
                      <m:e>
                        <m:r>
                          <a:rPr lang="en-US" sz="2600" i="1" dirty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𝑑</m:t>
                        </m:r>
                      </m:e>
                      <m:sub>
                        <m:r>
                          <a:rPr lang="en-US" sz="2600" b="0" i="1" dirty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𝑙</m:t>
                        </m:r>
                        <m:r>
                          <a:rPr lang="en-US" sz="2600" i="1" dirty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, </m:t>
                        </m:r>
                        <m:r>
                          <a:rPr lang="en-US" sz="2600" b="0" i="1" dirty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𝑟</m:t>
                        </m:r>
                      </m:sub>
                      <m:sup>
                        <m:r>
                          <a:rPr lang="en-US" sz="2600" i="1" dirty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(</m:t>
                        </m:r>
                        <m:r>
                          <a:rPr lang="en-US" sz="2600" i="1" dirty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𝑘</m:t>
                        </m:r>
                        <m:r>
                          <a:rPr lang="en-US" sz="2600" i="1" dirty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)</m:t>
                        </m:r>
                      </m:sup>
                    </m:sSubSup>
                  </m:oMath>
                </a14:m>
                <a:r>
                  <a:rPr lang="en-US" sz="2600" dirty="0">
                    <a:latin typeface="Consolas" panose="020B0609020204030204" pitchFamily="49" charset="0"/>
                    <a:cs typeface="Times New Roman" panose="02020603050405020304" pitchFamily="18" charset="0"/>
                  </a:rPr>
                  <a:t> </a:t>
                </a:r>
                <a:r>
                  <a:rPr lang="en-US" sz="2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processor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60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6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𝑃</m:t>
                        </m:r>
                      </m:e>
                      <m:sub>
                        <m:r>
                          <a:rPr lang="en-US" sz="26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𝑖</m:t>
                        </m:r>
                        <m:r>
                          <a:rPr lang="en-US" sz="26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,</m:t>
                        </m:r>
                        <m:r>
                          <a:rPr lang="en-US" sz="26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𝑗</m:t>
                        </m:r>
                      </m:sub>
                    </m:sSub>
                    <m:r>
                      <a:rPr lang="en-US" sz="26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 </m:t>
                    </m:r>
                  </m:oMath>
                </a14:m>
                <a:r>
                  <a:rPr lang="en-US" sz="2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must get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2600" i="1" dirty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SupPr>
                      <m:e>
                        <m:r>
                          <a:rPr lang="en-US" sz="2600" i="1" dirty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𝑑</m:t>
                        </m:r>
                      </m:e>
                      <m:sub>
                        <m:r>
                          <a:rPr lang="en-US" sz="2600" i="1" dirty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𝑙</m:t>
                        </m:r>
                        <m:r>
                          <a:rPr lang="en-US" sz="2600" i="1" dirty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, </m:t>
                        </m:r>
                        <m:r>
                          <a:rPr lang="en-US" sz="2600" b="0" i="1" dirty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𝑘</m:t>
                        </m:r>
                      </m:sub>
                      <m:sup>
                        <m:r>
                          <a:rPr lang="en-US" sz="2600" i="1" dirty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(</m:t>
                        </m:r>
                        <m:r>
                          <a:rPr lang="en-US" sz="2600" i="1" dirty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𝑘</m:t>
                        </m:r>
                        <m:r>
                          <a:rPr lang="en-US" sz="2600" b="0" i="1" dirty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−1</m:t>
                        </m:r>
                        <m:r>
                          <a:rPr lang="en-US" sz="2600" i="1" dirty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)</m:t>
                        </m:r>
                      </m:sup>
                    </m:sSubSup>
                    <m:r>
                      <a:rPr lang="en-US" sz="2600" i="1" dirty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a:rPr lang="en-US" sz="2600" b="0" i="1" dirty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en-US" sz="2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and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2600" i="1" dirty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SupPr>
                      <m:e>
                        <m:r>
                          <a:rPr lang="en-US" sz="2600" i="1" dirty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𝑑</m:t>
                        </m:r>
                      </m:e>
                      <m:sub>
                        <m:r>
                          <a:rPr lang="en-US" sz="2600" b="0" i="1" dirty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𝑘</m:t>
                        </m:r>
                        <m:r>
                          <a:rPr lang="en-US" sz="2600" i="1" dirty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, </m:t>
                        </m:r>
                        <m:r>
                          <a:rPr lang="en-US" sz="2600" i="1" dirty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𝑟</m:t>
                        </m:r>
                      </m:sub>
                      <m:sup>
                        <m:r>
                          <a:rPr lang="en-US" sz="2600" i="1" dirty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(</m:t>
                        </m:r>
                        <m:r>
                          <a:rPr lang="en-US" sz="2600" i="1" dirty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𝑘</m:t>
                        </m:r>
                        <m:r>
                          <a:rPr lang="en-US" sz="2600" b="0" i="1" dirty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−1</m:t>
                        </m:r>
                        <m:r>
                          <a:rPr lang="en-US" sz="2600" i="1" dirty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)</m:t>
                        </m:r>
                      </m:sup>
                    </m:sSubSup>
                    <m:r>
                      <a:rPr lang="en-US" sz="2600" i="1" dirty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en-US" sz="2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  <a:p>
                <a:pPr marL="342900" indent="-342900">
                  <a:spcAft>
                    <a:spcPts val="1200"/>
                  </a:spcAft>
                  <a:buFont typeface="Arial" panose="020B0604020202020204" pitchFamily="34" charset="0"/>
                  <a:buChar char="•"/>
                </a:pPr>
                <a:r>
                  <a:rPr lang="en-US" sz="2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In general, during the </a:t>
                </a:r>
                <a14:m>
                  <m:oMath xmlns:m="http://schemas.openxmlformats.org/officeDocument/2006/math">
                    <m:r>
                      <a:rPr lang="en-US" sz="2600" i="1" dirty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𝑘</m:t>
                    </m:r>
                    <m:r>
                      <a:rPr lang="en-US" sz="2600" i="1" baseline="30000" dirty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𝑡h</m:t>
                    </m:r>
                  </m:oMath>
                </a14:m>
                <a:r>
                  <a:rPr lang="en-US" sz="2600" baseline="30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iteration, each of the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26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en-US" sz="26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𝑝</m:t>
                        </m:r>
                      </m:e>
                    </m:rad>
                  </m:oMath>
                </a14:m>
                <a:r>
                  <a:rPr lang="en-US" sz="2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processes containing part of the </a:t>
                </a:r>
                <a14:m>
                  <m:oMath xmlns:m="http://schemas.openxmlformats.org/officeDocument/2006/math">
                    <m:r>
                      <a:rPr lang="en-US" sz="2600" i="1" dirty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𝑘</m:t>
                    </m:r>
                    <m:r>
                      <a:rPr lang="en-US" sz="2600" i="1" baseline="30000" dirty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𝑡h</m:t>
                    </m:r>
                  </m:oMath>
                </a14:m>
                <a:r>
                  <a:rPr lang="en-US" sz="2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row send it to the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26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en-US" sz="26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𝑝</m:t>
                        </m:r>
                      </m:e>
                    </m:rad>
                    <m:r>
                      <a:rPr lang="en-US" sz="26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 −1</m:t>
                    </m:r>
                  </m:oMath>
                </a14:m>
                <a:r>
                  <a:rPr lang="en-US" sz="2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processes in the same column.</a:t>
                </a:r>
              </a:p>
              <a:p>
                <a:pPr marL="342900" indent="-342900">
                  <a:spcAft>
                    <a:spcPts val="1200"/>
                  </a:spcAft>
                  <a:buFont typeface="Arial" panose="020B0604020202020204" pitchFamily="34" charset="0"/>
                  <a:buChar char="•"/>
                </a:pPr>
                <a:r>
                  <a:rPr lang="en-US" sz="2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Similarly, each of the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26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en-US" sz="26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𝑝</m:t>
                        </m:r>
                      </m:e>
                    </m:rad>
                  </m:oMath>
                </a14:m>
                <a:r>
                  <a:rPr lang="en-US" sz="2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processes containing part of the </a:t>
                </a:r>
                <a14:m>
                  <m:oMath xmlns:m="http://schemas.openxmlformats.org/officeDocument/2006/math">
                    <m:r>
                      <a:rPr lang="en-US" sz="2600" i="1" dirty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𝑘</m:t>
                    </m:r>
                    <m:r>
                      <a:rPr lang="en-US" sz="2600" i="1" baseline="30000" dirty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𝑡h</m:t>
                    </m:r>
                  </m:oMath>
                </a14:m>
                <a:r>
                  <a:rPr lang="en-US" sz="2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column sends it to the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26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en-US" sz="26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𝑝</m:t>
                        </m:r>
                      </m:e>
                    </m:rad>
                    <m:r>
                      <a:rPr lang="en-US" sz="2600" i="1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 −1</m:t>
                    </m:r>
                  </m:oMath>
                </a14:m>
                <a:r>
                  <a:rPr lang="en-US" sz="2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processes in the same row.</a:t>
                </a:r>
              </a:p>
            </p:txBody>
          </p:sp>
        </mc:Choice>
        <mc:Fallback xmlns="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2E0CF5C0-7C37-4816-A0E1-7DC0FBD72FA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37190" y="2068080"/>
                <a:ext cx="9317620" cy="4307205"/>
              </a:xfrm>
              <a:prstGeom prst="rect">
                <a:avLst/>
              </a:prstGeom>
              <a:blipFill>
                <a:blip r:embed="rId2"/>
                <a:stretch>
                  <a:fillRect l="-1047" t="-283" r="-982" b="-183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67455196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B033F175-6DC6-4E96-B9F3-FE8CE1D83C55}"/>
              </a:ext>
            </a:extLst>
          </p:cNvPr>
          <p:cNvSpPr/>
          <p:nvPr/>
        </p:nvSpPr>
        <p:spPr>
          <a:xfrm>
            <a:off x="1161704" y="304364"/>
            <a:ext cx="880409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/>
              <a:t>Floyd's Algorithm: Parallel Formulation </a:t>
            </a:r>
          </a:p>
          <a:p>
            <a:r>
              <a:rPr lang="en-US" sz="3600" dirty="0"/>
              <a:t>			       Using 2-D Block Mapping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3" name="Table 2">
                <a:extLst>
                  <a:ext uri="{FF2B5EF4-FFF2-40B4-BE49-F238E27FC236}">
                    <a16:creationId xmlns:a16="http://schemas.microsoft.com/office/drawing/2014/main" id="{F991FB19-D327-4916-AA7D-F8988211D4C8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464538295"/>
                  </p:ext>
                </p:extLst>
              </p:nvPr>
            </p:nvGraphicFramePr>
            <p:xfrm>
              <a:off x="1161703" y="1365820"/>
              <a:ext cx="4367169" cy="4628591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485241">
                      <a:extLst>
                        <a:ext uri="{9D8B030D-6E8A-4147-A177-3AD203B41FA5}">
                          <a16:colId xmlns:a16="http://schemas.microsoft.com/office/drawing/2014/main" val="686483613"/>
                        </a:ext>
                      </a:extLst>
                    </a:gridCol>
                    <a:gridCol w="485241">
                      <a:extLst>
                        <a:ext uri="{9D8B030D-6E8A-4147-A177-3AD203B41FA5}">
                          <a16:colId xmlns:a16="http://schemas.microsoft.com/office/drawing/2014/main" val="583505822"/>
                        </a:ext>
                      </a:extLst>
                    </a:gridCol>
                    <a:gridCol w="485241">
                      <a:extLst>
                        <a:ext uri="{9D8B030D-6E8A-4147-A177-3AD203B41FA5}">
                          <a16:colId xmlns:a16="http://schemas.microsoft.com/office/drawing/2014/main" val="2150714278"/>
                        </a:ext>
                      </a:extLst>
                    </a:gridCol>
                    <a:gridCol w="485241">
                      <a:extLst>
                        <a:ext uri="{9D8B030D-6E8A-4147-A177-3AD203B41FA5}">
                          <a16:colId xmlns:a16="http://schemas.microsoft.com/office/drawing/2014/main" val="3535476037"/>
                        </a:ext>
                      </a:extLst>
                    </a:gridCol>
                    <a:gridCol w="485241">
                      <a:extLst>
                        <a:ext uri="{9D8B030D-6E8A-4147-A177-3AD203B41FA5}">
                          <a16:colId xmlns:a16="http://schemas.microsoft.com/office/drawing/2014/main" val="1637664198"/>
                        </a:ext>
                      </a:extLst>
                    </a:gridCol>
                    <a:gridCol w="485241">
                      <a:extLst>
                        <a:ext uri="{9D8B030D-6E8A-4147-A177-3AD203B41FA5}">
                          <a16:colId xmlns:a16="http://schemas.microsoft.com/office/drawing/2014/main" val="410102857"/>
                        </a:ext>
                      </a:extLst>
                    </a:gridCol>
                    <a:gridCol w="485241">
                      <a:extLst>
                        <a:ext uri="{9D8B030D-6E8A-4147-A177-3AD203B41FA5}">
                          <a16:colId xmlns:a16="http://schemas.microsoft.com/office/drawing/2014/main" val="3235968315"/>
                        </a:ext>
                      </a:extLst>
                    </a:gridCol>
                    <a:gridCol w="485241">
                      <a:extLst>
                        <a:ext uri="{9D8B030D-6E8A-4147-A177-3AD203B41FA5}">
                          <a16:colId xmlns:a16="http://schemas.microsoft.com/office/drawing/2014/main" val="3339569903"/>
                        </a:ext>
                      </a:extLst>
                    </a:gridCol>
                    <a:gridCol w="485241">
                      <a:extLst>
                        <a:ext uri="{9D8B030D-6E8A-4147-A177-3AD203B41FA5}">
                          <a16:colId xmlns:a16="http://schemas.microsoft.com/office/drawing/2014/main" val="1083098350"/>
                        </a:ext>
                      </a:extLst>
                    </a:gridCol>
                  </a:tblGrid>
                  <a:tr h="507695">
                    <a:tc>
                      <a:txBody>
                        <a:bodyPr/>
                        <a:lstStyle/>
                        <a:p>
                          <a:pPr algn="ctr"/>
                          <a:endParaRPr lang="en-US" sz="14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US" sz="1400" i="1" dirty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1400" b="0" i="1" dirty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𝑛</m:t>
                                    </m:r>
                                  </m:num>
                                  <m:den>
                                    <m:rad>
                                      <m:radPr>
                                        <m:degHide m:val="on"/>
                                        <m:ctrlPr>
                                          <a:rPr lang="en-US" sz="1400" b="0" i="1" dirty="0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  <a:cs typeface="Times New Roman" panose="02020603050405020304" pitchFamily="18" charset="0"/>
                                          </a:rPr>
                                        </m:ctrlPr>
                                      </m:radPr>
                                      <m:deg/>
                                      <m:e>
                                        <m:r>
                                          <a:rPr lang="en-US" sz="1400" b="0" i="1" dirty="0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  <a:cs typeface="Times New Roman" panose="02020603050405020304" pitchFamily="18" charset="0"/>
                                          </a:rPr>
                                          <m:t>𝑝</m:t>
                                        </m:r>
                                      </m:e>
                                    </m:rad>
                                  </m:den>
                                </m:f>
                              </m:oMath>
                            </m:oMathPara>
                          </a14:m>
                          <a:endParaRPr lang="en-US" sz="1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964214126"/>
                      </a:ext>
                    </a:extLst>
                  </a:tr>
                  <a:tr h="515112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US" sz="1400" i="1" dirty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1400" b="0" i="1" dirty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𝑛</m:t>
                                    </m:r>
                                  </m:num>
                                  <m:den>
                                    <m:rad>
                                      <m:radPr>
                                        <m:degHide m:val="on"/>
                                        <m:ctrlPr>
                                          <a:rPr lang="en-US" sz="1400" b="0" i="1" dirty="0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  <a:cs typeface="Times New Roman" panose="02020603050405020304" pitchFamily="18" charset="0"/>
                                          </a:rPr>
                                        </m:ctrlPr>
                                      </m:radPr>
                                      <m:deg/>
                                      <m:e>
                                        <m:r>
                                          <a:rPr lang="en-US" sz="1400" b="0" i="1" dirty="0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  <a:cs typeface="Times New Roman" panose="02020603050405020304" pitchFamily="18" charset="0"/>
                                          </a:rPr>
                                          <m:t>𝑝</m:t>
                                        </m:r>
                                      </m:e>
                                    </m:rad>
                                  </m:den>
                                </m:f>
                              </m:oMath>
                            </m:oMathPara>
                          </a14:m>
                          <a:endParaRPr lang="en-US" sz="14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(1,1)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(1,2)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R w="12700" cap="flat" cmpd="sng" algn="ctr">
                          <a:solidFill>
                            <a:schemeClr val="tx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490030236"/>
                      </a:ext>
                    </a:extLst>
                  </a:tr>
                  <a:tr h="515112">
                    <a:tc>
                      <a:txBody>
                        <a:bodyPr/>
                        <a:lstStyle/>
                        <a:p>
                          <a:pPr algn="ctr"/>
                          <a:endParaRPr lang="en-US" sz="140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(2,1)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2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12700" cap="flat" cmpd="sng" algn="ctr">
                          <a:solidFill>
                            <a:schemeClr val="tx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R w="12700" cap="flat" cmpd="sng" algn="ctr">
                          <a:solidFill>
                            <a:schemeClr val="tx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25285784"/>
                      </a:ext>
                    </a:extLst>
                  </a:tr>
                  <a:tr h="515112">
                    <a:tc>
                      <a:txBody>
                        <a:bodyPr/>
                        <a:lstStyle/>
                        <a:p>
                          <a:pPr algn="ctr"/>
                          <a:endParaRPr lang="en-US" sz="140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12700" cap="flat" cmpd="sng" algn="ctr">
                          <a:solidFill>
                            <a:schemeClr val="tx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R w="12700" cap="flat" cmpd="sng" algn="ctr">
                          <a:solidFill>
                            <a:schemeClr val="tx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948004421"/>
                      </a:ext>
                    </a:extLst>
                  </a:tr>
                  <a:tr h="515112">
                    <a:tc>
                      <a:txBody>
                        <a:bodyPr/>
                        <a:lstStyle/>
                        <a:p>
                          <a:pPr algn="ctr"/>
                          <a:endParaRPr lang="en-US" sz="1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L>
                        <a:lnT w="12700" cap="flat" cmpd="sng" algn="ctr">
                          <a:solidFill>
                            <a:schemeClr val="tx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R w="12700" cap="flat" cmpd="sng" algn="ctr">
                          <a:solidFill>
                            <a:schemeClr val="tx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T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T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T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368663352"/>
                      </a:ext>
                    </a:extLst>
                  </a:tr>
                  <a:tr h="515112">
                    <a:tc>
                      <a:txBody>
                        <a:bodyPr/>
                        <a:lstStyle/>
                        <a:p>
                          <a:pPr algn="ctr"/>
                          <a:endParaRPr lang="en-US" sz="1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12700" cmpd="sng">
                          <a:noFill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R>
                        <a:lnB w="12700" cap="flat" cmpd="sng" algn="ctr">
                          <a:solidFill>
                            <a:schemeClr val="tx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R>
                        <a:lnB w="12700" cap="flat" cmpd="sng" algn="ctr">
                          <a:solidFill>
                            <a:schemeClr val="tx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R>
                        <a:lnB w="12700" cap="flat" cmpd="sng" algn="ctr">
                          <a:solidFill>
                            <a:schemeClr val="tx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973859883"/>
                      </a:ext>
                    </a:extLst>
                  </a:tr>
                  <a:tr h="515112">
                    <a:tc>
                      <a:txBody>
                        <a:bodyPr/>
                        <a:lstStyle/>
                        <a:p>
                          <a:pPr algn="ctr"/>
                          <a:endParaRPr lang="en-US" sz="140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(</a:t>
                          </a:r>
                          <a:r>
                            <a:rPr lang="en-US" sz="1600" dirty="0" err="1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i,j</a:t>
                          </a:r>
                          <a:r>
                            <a:rPr lang="en-US" sz="16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)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57688219"/>
                      </a:ext>
                    </a:extLst>
                  </a:tr>
                  <a:tr h="515112">
                    <a:tc>
                      <a:txBody>
                        <a:bodyPr/>
                        <a:lstStyle/>
                        <a:p>
                          <a:pPr algn="ctr"/>
                          <a:endParaRPr lang="en-US" sz="140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L>
                        <a:lnT w="12700" cap="flat" cmpd="sng" algn="ctr">
                          <a:solidFill>
                            <a:schemeClr val="tx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R w="12700" cap="flat" cmpd="sng" algn="ctr">
                          <a:solidFill>
                            <a:schemeClr val="tx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899556690"/>
                      </a:ext>
                    </a:extLst>
                  </a:tr>
                  <a:tr h="515112">
                    <a:tc>
                      <a:txBody>
                        <a:bodyPr/>
                        <a:lstStyle/>
                        <a:p>
                          <a:pPr algn="ctr"/>
                          <a:endParaRPr lang="en-US" sz="140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12700" cap="flat" cmpd="sng" algn="ctr">
                          <a:solidFill>
                            <a:schemeClr val="tx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R w="12700" cap="flat" cmpd="sng" algn="ctr">
                          <a:solidFill>
                            <a:schemeClr val="tx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448829181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3" name="Table 2">
                <a:extLst>
                  <a:ext uri="{FF2B5EF4-FFF2-40B4-BE49-F238E27FC236}">
                    <a16:creationId xmlns:a16="http://schemas.microsoft.com/office/drawing/2014/main" id="{F991FB19-D327-4916-AA7D-F8988211D4C8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464538295"/>
                  </p:ext>
                </p:extLst>
              </p:nvPr>
            </p:nvGraphicFramePr>
            <p:xfrm>
              <a:off x="1161703" y="1365820"/>
              <a:ext cx="4367169" cy="4628591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485241">
                      <a:extLst>
                        <a:ext uri="{9D8B030D-6E8A-4147-A177-3AD203B41FA5}">
                          <a16:colId xmlns:a16="http://schemas.microsoft.com/office/drawing/2014/main" val="686483613"/>
                        </a:ext>
                      </a:extLst>
                    </a:gridCol>
                    <a:gridCol w="485241">
                      <a:extLst>
                        <a:ext uri="{9D8B030D-6E8A-4147-A177-3AD203B41FA5}">
                          <a16:colId xmlns:a16="http://schemas.microsoft.com/office/drawing/2014/main" val="583505822"/>
                        </a:ext>
                      </a:extLst>
                    </a:gridCol>
                    <a:gridCol w="485241">
                      <a:extLst>
                        <a:ext uri="{9D8B030D-6E8A-4147-A177-3AD203B41FA5}">
                          <a16:colId xmlns:a16="http://schemas.microsoft.com/office/drawing/2014/main" val="2150714278"/>
                        </a:ext>
                      </a:extLst>
                    </a:gridCol>
                    <a:gridCol w="485241">
                      <a:extLst>
                        <a:ext uri="{9D8B030D-6E8A-4147-A177-3AD203B41FA5}">
                          <a16:colId xmlns:a16="http://schemas.microsoft.com/office/drawing/2014/main" val="3535476037"/>
                        </a:ext>
                      </a:extLst>
                    </a:gridCol>
                    <a:gridCol w="485241">
                      <a:extLst>
                        <a:ext uri="{9D8B030D-6E8A-4147-A177-3AD203B41FA5}">
                          <a16:colId xmlns:a16="http://schemas.microsoft.com/office/drawing/2014/main" val="1637664198"/>
                        </a:ext>
                      </a:extLst>
                    </a:gridCol>
                    <a:gridCol w="485241">
                      <a:extLst>
                        <a:ext uri="{9D8B030D-6E8A-4147-A177-3AD203B41FA5}">
                          <a16:colId xmlns:a16="http://schemas.microsoft.com/office/drawing/2014/main" val="410102857"/>
                        </a:ext>
                      </a:extLst>
                    </a:gridCol>
                    <a:gridCol w="485241">
                      <a:extLst>
                        <a:ext uri="{9D8B030D-6E8A-4147-A177-3AD203B41FA5}">
                          <a16:colId xmlns:a16="http://schemas.microsoft.com/office/drawing/2014/main" val="3235968315"/>
                        </a:ext>
                      </a:extLst>
                    </a:gridCol>
                    <a:gridCol w="485241">
                      <a:extLst>
                        <a:ext uri="{9D8B030D-6E8A-4147-A177-3AD203B41FA5}">
                          <a16:colId xmlns:a16="http://schemas.microsoft.com/office/drawing/2014/main" val="3339569903"/>
                        </a:ext>
                      </a:extLst>
                    </a:gridCol>
                    <a:gridCol w="485241">
                      <a:extLst>
                        <a:ext uri="{9D8B030D-6E8A-4147-A177-3AD203B41FA5}">
                          <a16:colId xmlns:a16="http://schemas.microsoft.com/office/drawing/2014/main" val="1083098350"/>
                        </a:ext>
                      </a:extLst>
                    </a:gridCol>
                  </a:tblGrid>
                  <a:tr h="507695">
                    <a:tc>
                      <a:txBody>
                        <a:bodyPr/>
                        <a:lstStyle/>
                        <a:p>
                          <a:pPr algn="ctr"/>
                          <a:endParaRPr lang="en-US" sz="14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102532" t="-1205" r="-710127" b="-81807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964214126"/>
                      </a:ext>
                    </a:extLst>
                  </a:tr>
                  <a:tr h="515112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blipFill>
                          <a:blip r:embed="rId2"/>
                          <a:stretch>
                            <a:fillRect l="-1250" t="-98824" r="-800000" b="-69882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(1,1)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(1,2)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R w="12700" cap="flat" cmpd="sng" algn="ctr">
                          <a:solidFill>
                            <a:schemeClr val="tx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490030236"/>
                      </a:ext>
                    </a:extLst>
                  </a:tr>
                  <a:tr h="515112">
                    <a:tc>
                      <a:txBody>
                        <a:bodyPr/>
                        <a:lstStyle/>
                        <a:p>
                          <a:pPr algn="ctr"/>
                          <a:endParaRPr lang="en-US" sz="140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(2,1)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2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12700" cap="flat" cmpd="sng" algn="ctr">
                          <a:solidFill>
                            <a:schemeClr val="tx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R w="12700" cap="flat" cmpd="sng" algn="ctr">
                          <a:solidFill>
                            <a:schemeClr val="tx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25285784"/>
                      </a:ext>
                    </a:extLst>
                  </a:tr>
                  <a:tr h="515112">
                    <a:tc>
                      <a:txBody>
                        <a:bodyPr/>
                        <a:lstStyle/>
                        <a:p>
                          <a:pPr algn="ctr"/>
                          <a:endParaRPr lang="en-US" sz="140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12700" cap="flat" cmpd="sng" algn="ctr">
                          <a:solidFill>
                            <a:schemeClr val="tx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R w="12700" cap="flat" cmpd="sng" algn="ctr">
                          <a:solidFill>
                            <a:schemeClr val="tx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948004421"/>
                      </a:ext>
                    </a:extLst>
                  </a:tr>
                  <a:tr h="515112">
                    <a:tc>
                      <a:txBody>
                        <a:bodyPr/>
                        <a:lstStyle/>
                        <a:p>
                          <a:pPr algn="ctr"/>
                          <a:endParaRPr lang="en-US" sz="1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L>
                        <a:lnT w="12700" cap="flat" cmpd="sng" algn="ctr">
                          <a:solidFill>
                            <a:schemeClr val="tx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R w="12700" cap="flat" cmpd="sng" algn="ctr">
                          <a:solidFill>
                            <a:schemeClr val="tx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T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T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T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368663352"/>
                      </a:ext>
                    </a:extLst>
                  </a:tr>
                  <a:tr h="515112">
                    <a:tc>
                      <a:txBody>
                        <a:bodyPr/>
                        <a:lstStyle/>
                        <a:p>
                          <a:pPr algn="ctr"/>
                          <a:endParaRPr lang="en-US" sz="1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12700" cmpd="sng">
                          <a:noFill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R>
                        <a:lnB w="12700" cap="flat" cmpd="sng" algn="ctr">
                          <a:solidFill>
                            <a:schemeClr val="tx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R>
                        <a:lnB w="12700" cap="flat" cmpd="sng" algn="ctr">
                          <a:solidFill>
                            <a:schemeClr val="tx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R>
                        <a:lnB w="12700" cap="flat" cmpd="sng" algn="ctr">
                          <a:solidFill>
                            <a:schemeClr val="tx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973859883"/>
                      </a:ext>
                    </a:extLst>
                  </a:tr>
                  <a:tr h="515112">
                    <a:tc>
                      <a:txBody>
                        <a:bodyPr/>
                        <a:lstStyle/>
                        <a:p>
                          <a:pPr algn="ctr"/>
                          <a:endParaRPr lang="en-US" sz="140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(</a:t>
                          </a:r>
                          <a:r>
                            <a:rPr lang="en-US" sz="1600" dirty="0" err="1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i,j</a:t>
                          </a:r>
                          <a:r>
                            <a:rPr lang="en-US" sz="16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)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57688219"/>
                      </a:ext>
                    </a:extLst>
                  </a:tr>
                  <a:tr h="515112">
                    <a:tc>
                      <a:txBody>
                        <a:bodyPr/>
                        <a:lstStyle/>
                        <a:p>
                          <a:pPr algn="ctr"/>
                          <a:endParaRPr lang="en-US" sz="140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L>
                        <a:lnT w="12700" cap="flat" cmpd="sng" algn="ctr">
                          <a:solidFill>
                            <a:schemeClr val="tx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R w="12700" cap="flat" cmpd="sng" algn="ctr">
                          <a:solidFill>
                            <a:schemeClr val="tx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899556690"/>
                      </a:ext>
                    </a:extLst>
                  </a:tr>
                  <a:tr h="515112">
                    <a:tc>
                      <a:txBody>
                        <a:bodyPr/>
                        <a:lstStyle/>
                        <a:p>
                          <a:pPr algn="ctr"/>
                          <a:endParaRPr lang="en-US" sz="140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12700" cap="flat" cmpd="sng" algn="ctr">
                          <a:solidFill>
                            <a:schemeClr val="tx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R w="12700" cap="flat" cmpd="sng" algn="ctr">
                          <a:solidFill>
                            <a:schemeClr val="tx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448829181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6" name="Oval 5">
            <a:extLst>
              <a:ext uri="{FF2B5EF4-FFF2-40B4-BE49-F238E27FC236}">
                <a16:creationId xmlns:a16="http://schemas.microsoft.com/office/drawing/2014/main" id="{1859356C-BEA0-40F5-964E-27A8554F7382}"/>
              </a:ext>
            </a:extLst>
          </p:cNvPr>
          <p:cNvSpPr/>
          <p:nvPr/>
        </p:nvSpPr>
        <p:spPr>
          <a:xfrm>
            <a:off x="7048982" y="2789499"/>
            <a:ext cx="57874" cy="4629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479928F0-076C-4FB9-A38F-81F2F13A17BA}"/>
              </a:ext>
            </a:extLst>
          </p:cNvPr>
          <p:cNvSpPr/>
          <p:nvPr/>
        </p:nvSpPr>
        <p:spPr>
          <a:xfrm>
            <a:off x="7201382" y="2791426"/>
            <a:ext cx="57874" cy="4629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43A28B25-F443-4D37-BF6C-E4C4F71C4E93}"/>
              </a:ext>
            </a:extLst>
          </p:cNvPr>
          <p:cNvSpPr/>
          <p:nvPr/>
        </p:nvSpPr>
        <p:spPr>
          <a:xfrm>
            <a:off x="7351857" y="2791424"/>
            <a:ext cx="57874" cy="4629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A82EB216-5420-4CF2-8776-5B4D7CBE0FF2}"/>
              </a:ext>
            </a:extLst>
          </p:cNvPr>
          <p:cNvSpPr/>
          <p:nvPr/>
        </p:nvSpPr>
        <p:spPr>
          <a:xfrm>
            <a:off x="7504257" y="2781774"/>
            <a:ext cx="57874" cy="4629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C3AF78B5-1B2F-41B9-81F6-9C86CD867207}"/>
              </a:ext>
            </a:extLst>
          </p:cNvPr>
          <p:cNvSpPr/>
          <p:nvPr/>
        </p:nvSpPr>
        <p:spPr>
          <a:xfrm>
            <a:off x="7654732" y="2781774"/>
            <a:ext cx="57874" cy="4629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05AE7A7E-F65B-476D-84B5-A252983C7F9D}"/>
              </a:ext>
            </a:extLst>
          </p:cNvPr>
          <p:cNvSpPr/>
          <p:nvPr/>
        </p:nvSpPr>
        <p:spPr>
          <a:xfrm>
            <a:off x="7807132" y="2783699"/>
            <a:ext cx="57874" cy="4629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4DEE0431-7894-4905-B9F4-8BAE49993AA4}"/>
              </a:ext>
            </a:extLst>
          </p:cNvPr>
          <p:cNvSpPr/>
          <p:nvPr/>
        </p:nvSpPr>
        <p:spPr>
          <a:xfrm>
            <a:off x="7959532" y="2774053"/>
            <a:ext cx="57874" cy="4629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509105F1-9588-4CD4-AFC6-FBA8975726CF}"/>
              </a:ext>
            </a:extLst>
          </p:cNvPr>
          <p:cNvSpPr/>
          <p:nvPr/>
        </p:nvSpPr>
        <p:spPr>
          <a:xfrm>
            <a:off x="8111932" y="2775978"/>
            <a:ext cx="57874" cy="4629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1C876CB3-26A3-4C3B-87A8-703B580A99D4}"/>
              </a:ext>
            </a:extLst>
          </p:cNvPr>
          <p:cNvSpPr/>
          <p:nvPr/>
        </p:nvSpPr>
        <p:spPr>
          <a:xfrm>
            <a:off x="8264332" y="2777903"/>
            <a:ext cx="57874" cy="4629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26F7069D-1CE0-4377-92B0-F3C713F4A1F2}"/>
              </a:ext>
            </a:extLst>
          </p:cNvPr>
          <p:cNvSpPr/>
          <p:nvPr/>
        </p:nvSpPr>
        <p:spPr>
          <a:xfrm>
            <a:off x="8416732" y="2779828"/>
            <a:ext cx="57874" cy="4629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6B589D9B-B85A-42B2-9B08-8367C019D05E}"/>
              </a:ext>
            </a:extLst>
          </p:cNvPr>
          <p:cNvSpPr/>
          <p:nvPr/>
        </p:nvSpPr>
        <p:spPr>
          <a:xfrm>
            <a:off x="8569132" y="2781753"/>
            <a:ext cx="57874" cy="4629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DF68A7C5-F54D-4D02-B18C-324E1FE058F4}"/>
              </a:ext>
            </a:extLst>
          </p:cNvPr>
          <p:cNvSpPr/>
          <p:nvPr/>
        </p:nvSpPr>
        <p:spPr>
          <a:xfrm>
            <a:off x="8721532" y="2783678"/>
            <a:ext cx="57874" cy="4629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F3AF2A6F-F6F0-4A4C-9E81-7AB51D6E0B31}"/>
              </a:ext>
            </a:extLst>
          </p:cNvPr>
          <p:cNvCxnSpPr/>
          <p:nvPr/>
        </p:nvCxnSpPr>
        <p:spPr>
          <a:xfrm>
            <a:off x="6890803" y="2653474"/>
            <a:ext cx="255800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Oval 19">
            <a:extLst>
              <a:ext uri="{FF2B5EF4-FFF2-40B4-BE49-F238E27FC236}">
                <a16:creationId xmlns:a16="http://schemas.microsoft.com/office/drawing/2014/main" id="{1A435409-01AA-4AB7-BAA0-021558E76833}"/>
              </a:ext>
            </a:extLst>
          </p:cNvPr>
          <p:cNvSpPr/>
          <p:nvPr/>
        </p:nvSpPr>
        <p:spPr>
          <a:xfrm>
            <a:off x="8873932" y="2785603"/>
            <a:ext cx="57874" cy="4629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87697FA1-7B11-41C0-868C-933A750D2651}"/>
              </a:ext>
            </a:extLst>
          </p:cNvPr>
          <p:cNvSpPr/>
          <p:nvPr/>
        </p:nvSpPr>
        <p:spPr>
          <a:xfrm>
            <a:off x="9026332" y="2787528"/>
            <a:ext cx="57874" cy="4629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137B3553-5E54-4559-9716-AFBFBED5FC86}"/>
              </a:ext>
            </a:extLst>
          </p:cNvPr>
          <p:cNvSpPr/>
          <p:nvPr/>
        </p:nvSpPr>
        <p:spPr>
          <a:xfrm>
            <a:off x="9178732" y="2789453"/>
            <a:ext cx="57874" cy="4629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DB02B56B-ED82-436E-9315-9F9AA5B917A0}"/>
              </a:ext>
            </a:extLst>
          </p:cNvPr>
          <p:cNvSpPr/>
          <p:nvPr/>
        </p:nvSpPr>
        <p:spPr>
          <a:xfrm>
            <a:off x="7062482" y="2941899"/>
            <a:ext cx="57874" cy="4629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0A21F40F-5958-4A31-BFB9-44E3EA5B991C}"/>
              </a:ext>
            </a:extLst>
          </p:cNvPr>
          <p:cNvSpPr/>
          <p:nvPr/>
        </p:nvSpPr>
        <p:spPr>
          <a:xfrm>
            <a:off x="7214882" y="2943826"/>
            <a:ext cx="57874" cy="4629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A5209665-B534-453A-B344-01F333DC15C9}"/>
              </a:ext>
            </a:extLst>
          </p:cNvPr>
          <p:cNvSpPr/>
          <p:nvPr/>
        </p:nvSpPr>
        <p:spPr>
          <a:xfrm>
            <a:off x="7365357" y="2943824"/>
            <a:ext cx="57874" cy="4629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92414D04-4C31-4DE0-B8F0-9BADABE162B7}"/>
              </a:ext>
            </a:extLst>
          </p:cNvPr>
          <p:cNvSpPr/>
          <p:nvPr/>
        </p:nvSpPr>
        <p:spPr>
          <a:xfrm>
            <a:off x="7517757" y="2934174"/>
            <a:ext cx="57874" cy="4629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7ADDF394-293A-474F-8D6A-EA86006707BA}"/>
              </a:ext>
            </a:extLst>
          </p:cNvPr>
          <p:cNvSpPr/>
          <p:nvPr/>
        </p:nvSpPr>
        <p:spPr>
          <a:xfrm>
            <a:off x="7668232" y="2934174"/>
            <a:ext cx="57874" cy="4629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A4C87F41-4324-4B0B-9494-3329042FA795}"/>
              </a:ext>
            </a:extLst>
          </p:cNvPr>
          <p:cNvSpPr/>
          <p:nvPr/>
        </p:nvSpPr>
        <p:spPr>
          <a:xfrm>
            <a:off x="7820632" y="2936099"/>
            <a:ext cx="57874" cy="4629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6CFE26C7-B412-4885-A868-BDFF4B19B2B1}"/>
              </a:ext>
            </a:extLst>
          </p:cNvPr>
          <p:cNvSpPr/>
          <p:nvPr/>
        </p:nvSpPr>
        <p:spPr>
          <a:xfrm>
            <a:off x="7973032" y="2926453"/>
            <a:ext cx="57874" cy="4629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DC5252A8-4DA0-4906-847E-DBB538022E01}"/>
              </a:ext>
            </a:extLst>
          </p:cNvPr>
          <p:cNvSpPr/>
          <p:nvPr/>
        </p:nvSpPr>
        <p:spPr>
          <a:xfrm>
            <a:off x="8125432" y="2928378"/>
            <a:ext cx="57874" cy="4629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7903D60D-68D4-4825-A3E4-369072363585}"/>
              </a:ext>
            </a:extLst>
          </p:cNvPr>
          <p:cNvSpPr/>
          <p:nvPr/>
        </p:nvSpPr>
        <p:spPr>
          <a:xfrm>
            <a:off x="8277832" y="2930303"/>
            <a:ext cx="57874" cy="4629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id="{BE59F5E5-C500-4AFF-8E86-00C59FA3AD54}"/>
              </a:ext>
            </a:extLst>
          </p:cNvPr>
          <p:cNvSpPr/>
          <p:nvPr/>
        </p:nvSpPr>
        <p:spPr>
          <a:xfrm>
            <a:off x="8430232" y="2932228"/>
            <a:ext cx="57874" cy="4629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Oval 32">
            <a:extLst>
              <a:ext uri="{FF2B5EF4-FFF2-40B4-BE49-F238E27FC236}">
                <a16:creationId xmlns:a16="http://schemas.microsoft.com/office/drawing/2014/main" id="{6CCFC203-5DA0-41EC-916F-8803F268045B}"/>
              </a:ext>
            </a:extLst>
          </p:cNvPr>
          <p:cNvSpPr/>
          <p:nvPr/>
        </p:nvSpPr>
        <p:spPr>
          <a:xfrm>
            <a:off x="8582632" y="2934153"/>
            <a:ext cx="57874" cy="4629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Oval 33">
            <a:extLst>
              <a:ext uri="{FF2B5EF4-FFF2-40B4-BE49-F238E27FC236}">
                <a16:creationId xmlns:a16="http://schemas.microsoft.com/office/drawing/2014/main" id="{A988738B-7794-40F6-93DE-424BFB117D77}"/>
              </a:ext>
            </a:extLst>
          </p:cNvPr>
          <p:cNvSpPr/>
          <p:nvPr/>
        </p:nvSpPr>
        <p:spPr>
          <a:xfrm>
            <a:off x="8735032" y="2936078"/>
            <a:ext cx="57874" cy="4629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Oval 34">
            <a:extLst>
              <a:ext uri="{FF2B5EF4-FFF2-40B4-BE49-F238E27FC236}">
                <a16:creationId xmlns:a16="http://schemas.microsoft.com/office/drawing/2014/main" id="{6025F35D-E1A0-476D-A703-53786D93CC5D}"/>
              </a:ext>
            </a:extLst>
          </p:cNvPr>
          <p:cNvSpPr/>
          <p:nvPr/>
        </p:nvSpPr>
        <p:spPr>
          <a:xfrm>
            <a:off x="8887432" y="2938003"/>
            <a:ext cx="57874" cy="4629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Oval 35">
            <a:extLst>
              <a:ext uri="{FF2B5EF4-FFF2-40B4-BE49-F238E27FC236}">
                <a16:creationId xmlns:a16="http://schemas.microsoft.com/office/drawing/2014/main" id="{4715FEC1-9AED-466A-BFCA-4D26B26146F9}"/>
              </a:ext>
            </a:extLst>
          </p:cNvPr>
          <p:cNvSpPr/>
          <p:nvPr/>
        </p:nvSpPr>
        <p:spPr>
          <a:xfrm>
            <a:off x="9039832" y="2939928"/>
            <a:ext cx="57874" cy="4629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Oval 36">
            <a:extLst>
              <a:ext uri="{FF2B5EF4-FFF2-40B4-BE49-F238E27FC236}">
                <a16:creationId xmlns:a16="http://schemas.microsoft.com/office/drawing/2014/main" id="{4206E064-4F88-445E-96DF-F2889E062222}"/>
              </a:ext>
            </a:extLst>
          </p:cNvPr>
          <p:cNvSpPr/>
          <p:nvPr/>
        </p:nvSpPr>
        <p:spPr>
          <a:xfrm>
            <a:off x="9192232" y="2941853"/>
            <a:ext cx="57874" cy="4629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8" name="Oval 247">
            <a:extLst>
              <a:ext uri="{FF2B5EF4-FFF2-40B4-BE49-F238E27FC236}">
                <a16:creationId xmlns:a16="http://schemas.microsoft.com/office/drawing/2014/main" id="{C93AACEF-0780-4974-86D3-173641C95D5D}"/>
              </a:ext>
            </a:extLst>
          </p:cNvPr>
          <p:cNvSpPr/>
          <p:nvPr/>
        </p:nvSpPr>
        <p:spPr>
          <a:xfrm>
            <a:off x="7064407" y="3094299"/>
            <a:ext cx="57874" cy="4629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9" name="Oval 248">
            <a:extLst>
              <a:ext uri="{FF2B5EF4-FFF2-40B4-BE49-F238E27FC236}">
                <a16:creationId xmlns:a16="http://schemas.microsoft.com/office/drawing/2014/main" id="{4C13E12F-CFF5-4570-9B23-AA2D9C7046F7}"/>
              </a:ext>
            </a:extLst>
          </p:cNvPr>
          <p:cNvSpPr/>
          <p:nvPr/>
        </p:nvSpPr>
        <p:spPr>
          <a:xfrm>
            <a:off x="7216807" y="3096226"/>
            <a:ext cx="57874" cy="4629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0" name="Oval 249">
            <a:extLst>
              <a:ext uri="{FF2B5EF4-FFF2-40B4-BE49-F238E27FC236}">
                <a16:creationId xmlns:a16="http://schemas.microsoft.com/office/drawing/2014/main" id="{29637239-3F9B-4A2C-B509-5579CDE9593B}"/>
              </a:ext>
            </a:extLst>
          </p:cNvPr>
          <p:cNvSpPr/>
          <p:nvPr/>
        </p:nvSpPr>
        <p:spPr>
          <a:xfrm>
            <a:off x="7367282" y="3096224"/>
            <a:ext cx="57874" cy="4629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1" name="Oval 250">
            <a:extLst>
              <a:ext uri="{FF2B5EF4-FFF2-40B4-BE49-F238E27FC236}">
                <a16:creationId xmlns:a16="http://schemas.microsoft.com/office/drawing/2014/main" id="{6068A050-448C-478B-B0E5-2CB9420F2A1E}"/>
              </a:ext>
            </a:extLst>
          </p:cNvPr>
          <p:cNvSpPr/>
          <p:nvPr/>
        </p:nvSpPr>
        <p:spPr>
          <a:xfrm>
            <a:off x="7519682" y="3086574"/>
            <a:ext cx="57874" cy="4629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2" name="Oval 251">
            <a:extLst>
              <a:ext uri="{FF2B5EF4-FFF2-40B4-BE49-F238E27FC236}">
                <a16:creationId xmlns:a16="http://schemas.microsoft.com/office/drawing/2014/main" id="{6D133CBD-27D7-48A0-9DBA-B8C8F4B00E0D}"/>
              </a:ext>
            </a:extLst>
          </p:cNvPr>
          <p:cNvSpPr/>
          <p:nvPr/>
        </p:nvSpPr>
        <p:spPr>
          <a:xfrm>
            <a:off x="7670157" y="3086574"/>
            <a:ext cx="57874" cy="4629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3" name="Oval 252">
            <a:extLst>
              <a:ext uri="{FF2B5EF4-FFF2-40B4-BE49-F238E27FC236}">
                <a16:creationId xmlns:a16="http://schemas.microsoft.com/office/drawing/2014/main" id="{6988115D-550C-4062-9629-4BBD0B1F9D4A}"/>
              </a:ext>
            </a:extLst>
          </p:cNvPr>
          <p:cNvSpPr/>
          <p:nvPr/>
        </p:nvSpPr>
        <p:spPr>
          <a:xfrm>
            <a:off x="7822557" y="3088499"/>
            <a:ext cx="57874" cy="4629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4" name="Oval 253">
            <a:extLst>
              <a:ext uri="{FF2B5EF4-FFF2-40B4-BE49-F238E27FC236}">
                <a16:creationId xmlns:a16="http://schemas.microsoft.com/office/drawing/2014/main" id="{1D0C0DDB-442D-4835-B95A-D34A9C60C7B8}"/>
              </a:ext>
            </a:extLst>
          </p:cNvPr>
          <p:cNvSpPr/>
          <p:nvPr/>
        </p:nvSpPr>
        <p:spPr>
          <a:xfrm>
            <a:off x="7974957" y="3078853"/>
            <a:ext cx="57874" cy="4629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5" name="Oval 254">
            <a:extLst>
              <a:ext uri="{FF2B5EF4-FFF2-40B4-BE49-F238E27FC236}">
                <a16:creationId xmlns:a16="http://schemas.microsoft.com/office/drawing/2014/main" id="{626445DA-4500-4497-862B-2D091DAB4121}"/>
              </a:ext>
            </a:extLst>
          </p:cNvPr>
          <p:cNvSpPr/>
          <p:nvPr/>
        </p:nvSpPr>
        <p:spPr>
          <a:xfrm>
            <a:off x="8127357" y="3080778"/>
            <a:ext cx="57874" cy="4629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6" name="Oval 255">
            <a:extLst>
              <a:ext uri="{FF2B5EF4-FFF2-40B4-BE49-F238E27FC236}">
                <a16:creationId xmlns:a16="http://schemas.microsoft.com/office/drawing/2014/main" id="{74132797-A992-4BC5-8A4A-9B5C37B502A4}"/>
              </a:ext>
            </a:extLst>
          </p:cNvPr>
          <p:cNvSpPr/>
          <p:nvPr/>
        </p:nvSpPr>
        <p:spPr>
          <a:xfrm>
            <a:off x="8279757" y="3082703"/>
            <a:ext cx="57874" cy="4629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7" name="Oval 256">
            <a:extLst>
              <a:ext uri="{FF2B5EF4-FFF2-40B4-BE49-F238E27FC236}">
                <a16:creationId xmlns:a16="http://schemas.microsoft.com/office/drawing/2014/main" id="{322D9CDB-3E3B-478B-98E2-252E5D6ACB2C}"/>
              </a:ext>
            </a:extLst>
          </p:cNvPr>
          <p:cNvSpPr/>
          <p:nvPr/>
        </p:nvSpPr>
        <p:spPr>
          <a:xfrm>
            <a:off x="8432157" y="3084628"/>
            <a:ext cx="57874" cy="4629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8" name="Oval 257">
            <a:extLst>
              <a:ext uri="{FF2B5EF4-FFF2-40B4-BE49-F238E27FC236}">
                <a16:creationId xmlns:a16="http://schemas.microsoft.com/office/drawing/2014/main" id="{6536B068-8FBF-42A5-A583-EA767699C0B3}"/>
              </a:ext>
            </a:extLst>
          </p:cNvPr>
          <p:cNvSpPr/>
          <p:nvPr/>
        </p:nvSpPr>
        <p:spPr>
          <a:xfrm>
            <a:off x="8584557" y="3086553"/>
            <a:ext cx="57874" cy="4629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9" name="Oval 258">
            <a:extLst>
              <a:ext uri="{FF2B5EF4-FFF2-40B4-BE49-F238E27FC236}">
                <a16:creationId xmlns:a16="http://schemas.microsoft.com/office/drawing/2014/main" id="{F6FB556F-A5FB-411C-85C5-19E95E195E3F}"/>
              </a:ext>
            </a:extLst>
          </p:cNvPr>
          <p:cNvSpPr/>
          <p:nvPr/>
        </p:nvSpPr>
        <p:spPr>
          <a:xfrm>
            <a:off x="8736957" y="3088478"/>
            <a:ext cx="57874" cy="4629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0" name="Oval 259">
            <a:extLst>
              <a:ext uri="{FF2B5EF4-FFF2-40B4-BE49-F238E27FC236}">
                <a16:creationId xmlns:a16="http://schemas.microsoft.com/office/drawing/2014/main" id="{C8742221-9B83-4546-A017-8FA08C3B25C8}"/>
              </a:ext>
            </a:extLst>
          </p:cNvPr>
          <p:cNvSpPr/>
          <p:nvPr/>
        </p:nvSpPr>
        <p:spPr>
          <a:xfrm>
            <a:off x="8889357" y="3090403"/>
            <a:ext cx="57874" cy="4629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1" name="Oval 260">
            <a:extLst>
              <a:ext uri="{FF2B5EF4-FFF2-40B4-BE49-F238E27FC236}">
                <a16:creationId xmlns:a16="http://schemas.microsoft.com/office/drawing/2014/main" id="{95B4A7C7-FDA1-4808-BDEF-AAA6709EA351}"/>
              </a:ext>
            </a:extLst>
          </p:cNvPr>
          <p:cNvSpPr/>
          <p:nvPr/>
        </p:nvSpPr>
        <p:spPr>
          <a:xfrm>
            <a:off x="9041757" y="3092328"/>
            <a:ext cx="57874" cy="4629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2" name="Oval 261">
            <a:extLst>
              <a:ext uri="{FF2B5EF4-FFF2-40B4-BE49-F238E27FC236}">
                <a16:creationId xmlns:a16="http://schemas.microsoft.com/office/drawing/2014/main" id="{4368960A-E1EB-4A8E-B48F-370D86BB3D5F}"/>
              </a:ext>
            </a:extLst>
          </p:cNvPr>
          <p:cNvSpPr/>
          <p:nvPr/>
        </p:nvSpPr>
        <p:spPr>
          <a:xfrm>
            <a:off x="9194157" y="3094253"/>
            <a:ext cx="57874" cy="4629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3" name="Oval 262">
            <a:extLst>
              <a:ext uri="{FF2B5EF4-FFF2-40B4-BE49-F238E27FC236}">
                <a16:creationId xmlns:a16="http://schemas.microsoft.com/office/drawing/2014/main" id="{6297C78C-D3AB-4506-9ACB-3D1E3DBBF333}"/>
              </a:ext>
            </a:extLst>
          </p:cNvPr>
          <p:cNvSpPr/>
          <p:nvPr/>
        </p:nvSpPr>
        <p:spPr>
          <a:xfrm>
            <a:off x="7066332" y="3246699"/>
            <a:ext cx="57874" cy="4629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4" name="Oval 263">
            <a:extLst>
              <a:ext uri="{FF2B5EF4-FFF2-40B4-BE49-F238E27FC236}">
                <a16:creationId xmlns:a16="http://schemas.microsoft.com/office/drawing/2014/main" id="{6CC8E243-C243-471E-B770-253A12BAA554}"/>
              </a:ext>
            </a:extLst>
          </p:cNvPr>
          <p:cNvSpPr/>
          <p:nvPr/>
        </p:nvSpPr>
        <p:spPr>
          <a:xfrm>
            <a:off x="7218732" y="3248626"/>
            <a:ext cx="57874" cy="4629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5" name="Oval 264">
            <a:extLst>
              <a:ext uri="{FF2B5EF4-FFF2-40B4-BE49-F238E27FC236}">
                <a16:creationId xmlns:a16="http://schemas.microsoft.com/office/drawing/2014/main" id="{A1A9F264-2D56-4605-9B91-E59A9CA89DF7}"/>
              </a:ext>
            </a:extLst>
          </p:cNvPr>
          <p:cNvSpPr/>
          <p:nvPr/>
        </p:nvSpPr>
        <p:spPr>
          <a:xfrm>
            <a:off x="7369207" y="3248624"/>
            <a:ext cx="57874" cy="4629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6" name="Oval 265">
            <a:extLst>
              <a:ext uri="{FF2B5EF4-FFF2-40B4-BE49-F238E27FC236}">
                <a16:creationId xmlns:a16="http://schemas.microsoft.com/office/drawing/2014/main" id="{B54BFF34-84D5-492D-80C0-13927B04C776}"/>
              </a:ext>
            </a:extLst>
          </p:cNvPr>
          <p:cNvSpPr/>
          <p:nvPr/>
        </p:nvSpPr>
        <p:spPr>
          <a:xfrm>
            <a:off x="7521607" y="3238974"/>
            <a:ext cx="57874" cy="4629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7" name="Oval 266">
            <a:extLst>
              <a:ext uri="{FF2B5EF4-FFF2-40B4-BE49-F238E27FC236}">
                <a16:creationId xmlns:a16="http://schemas.microsoft.com/office/drawing/2014/main" id="{27B47D49-9C79-4B6D-8823-89F2021E06CD}"/>
              </a:ext>
            </a:extLst>
          </p:cNvPr>
          <p:cNvSpPr/>
          <p:nvPr/>
        </p:nvSpPr>
        <p:spPr>
          <a:xfrm>
            <a:off x="7672082" y="3238974"/>
            <a:ext cx="57874" cy="4629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8" name="Oval 267">
            <a:extLst>
              <a:ext uri="{FF2B5EF4-FFF2-40B4-BE49-F238E27FC236}">
                <a16:creationId xmlns:a16="http://schemas.microsoft.com/office/drawing/2014/main" id="{6F1F8747-1502-4FF7-B163-1C6DAA099543}"/>
              </a:ext>
            </a:extLst>
          </p:cNvPr>
          <p:cNvSpPr/>
          <p:nvPr/>
        </p:nvSpPr>
        <p:spPr>
          <a:xfrm>
            <a:off x="7824482" y="3240899"/>
            <a:ext cx="57874" cy="4629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9" name="Oval 268">
            <a:extLst>
              <a:ext uri="{FF2B5EF4-FFF2-40B4-BE49-F238E27FC236}">
                <a16:creationId xmlns:a16="http://schemas.microsoft.com/office/drawing/2014/main" id="{349F94F8-596D-4ABC-98BE-4DAB57535301}"/>
              </a:ext>
            </a:extLst>
          </p:cNvPr>
          <p:cNvSpPr/>
          <p:nvPr/>
        </p:nvSpPr>
        <p:spPr>
          <a:xfrm>
            <a:off x="7976882" y="3231253"/>
            <a:ext cx="57874" cy="4629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0" name="Oval 269">
            <a:extLst>
              <a:ext uri="{FF2B5EF4-FFF2-40B4-BE49-F238E27FC236}">
                <a16:creationId xmlns:a16="http://schemas.microsoft.com/office/drawing/2014/main" id="{670C1490-8EBD-46A2-A76A-A820CEEEACA4}"/>
              </a:ext>
            </a:extLst>
          </p:cNvPr>
          <p:cNvSpPr/>
          <p:nvPr/>
        </p:nvSpPr>
        <p:spPr>
          <a:xfrm>
            <a:off x="8129282" y="3233178"/>
            <a:ext cx="57874" cy="4629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1" name="Oval 270">
            <a:extLst>
              <a:ext uri="{FF2B5EF4-FFF2-40B4-BE49-F238E27FC236}">
                <a16:creationId xmlns:a16="http://schemas.microsoft.com/office/drawing/2014/main" id="{598F80EB-D94A-4496-ACF6-E45BC6B508EA}"/>
              </a:ext>
            </a:extLst>
          </p:cNvPr>
          <p:cNvSpPr/>
          <p:nvPr/>
        </p:nvSpPr>
        <p:spPr>
          <a:xfrm>
            <a:off x="8281682" y="3235103"/>
            <a:ext cx="57874" cy="4629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2" name="Oval 271">
            <a:extLst>
              <a:ext uri="{FF2B5EF4-FFF2-40B4-BE49-F238E27FC236}">
                <a16:creationId xmlns:a16="http://schemas.microsoft.com/office/drawing/2014/main" id="{4D6AB7C6-5E92-45D8-8F2E-097FC0EF4571}"/>
              </a:ext>
            </a:extLst>
          </p:cNvPr>
          <p:cNvSpPr/>
          <p:nvPr/>
        </p:nvSpPr>
        <p:spPr>
          <a:xfrm>
            <a:off x="8434082" y="3237028"/>
            <a:ext cx="57874" cy="4629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3" name="Oval 272">
            <a:extLst>
              <a:ext uri="{FF2B5EF4-FFF2-40B4-BE49-F238E27FC236}">
                <a16:creationId xmlns:a16="http://schemas.microsoft.com/office/drawing/2014/main" id="{1D3120C9-5C12-4F4D-8E1F-8F2B7BA05958}"/>
              </a:ext>
            </a:extLst>
          </p:cNvPr>
          <p:cNvSpPr/>
          <p:nvPr/>
        </p:nvSpPr>
        <p:spPr>
          <a:xfrm>
            <a:off x="8586482" y="3238953"/>
            <a:ext cx="57874" cy="4629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4" name="Oval 273">
            <a:extLst>
              <a:ext uri="{FF2B5EF4-FFF2-40B4-BE49-F238E27FC236}">
                <a16:creationId xmlns:a16="http://schemas.microsoft.com/office/drawing/2014/main" id="{63CD9CF0-B815-4FD4-B739-8A668120F6A6}"/>
              </a:ext>
            </a:extLst>
          </p:cNvPr>
          <p:cNvSpPr/>
          <p:nvPr/>
        </p:nvSpPr>
        <p:spPr>
          <a:xfrm>
            <a:off x="8738882" y="3240878"/>
            <a:ext cx="57874" cy="4629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5" name="Oval 274">
            <a:extLst>
              <a:ext uri="{FF2B5EF4-FFF2-40B4-BE49-F238E27FC236}">
                <a16:creationId xmlns:a16="http://schemas.microsoft.com/office/drawing/2014/main" id="{D7E46C8D-F593-417A-9D9B-3C947EEB1E35}"/>
              </a:ext>
            </a:extLst>
          </p:cNvPr>
          <p:cNvSpPr/>
          <p:nvPr/>
        </p:nvSpPr>
        <p:spPr>
          <a:xfrm>
            <a:off x="8891282" y="3242803"/>
            <a:ext cx="57874" cy="4629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6" name="Oval 275">
            <a:extLst>
              <a:ext uri="{FF2B5EF4-FFF2-40B4-BE49-F238E27FC236}">
                <a16:creationId xmlns:a16="http://schemas.microsoft.com/office/drawing/2014/main" id="{5106BD0E-C135-478C-A07D-0E212989B4A1}"/>
              </a:ext>
            </a:extLst>
          </p:cNvPr>
          <p:cNvSpPr/>
          <p:nvPr/>
        </p:nvSpPr>
        <p:spPr>
          <a:xfrm>
            <a:off x="9043682" y="3244728"/>
            <a:ext cx="57874" cy="4629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7" name="Oval 276">
            <a:extLst>
              <a:ext uri="{FF2B5EF4-FFF2-40B4-BE49-F238E27FC236}">
                <a16:creationId xmlns:a16="http://schemas.microsoft.com/office/drawing/2014/main" id="{178FE68B-4DD6-4901-992D-C632A26FE66F}"/>
              </a:ext>
            </a:extLst>
          </p:cNvPr>
          <p:cNvSpPr/>
          <p:nvPr/>
        </p:nvSpPr>
        <p:spPr>
          <a:xfrm>
            <a:off x="9196082" y="3246653"/>
            <a:ext cx="57874" cy="4629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8" name="Oval 277">
            <a:extLst>
              <a:ext uri="{FF2B5EF4-FFF2-40B4-BE49-F238E27FC236}">
                <a16:creationId xmlns:a16="http://schemas.microsoft.com/office/drawing/2014/main" id="{5290E007-87B9-4B47-B43E-C4E09A3182B8}"/>
              </a:ext>
            </a:extLst>
          </p:cNvPr>
          <p:cNvSpPr/>
          <p:nvPr/>
        </p:nvSpPr>
        <p:spPr>
          <a:xfrm>
            <a:off x="7066332" y="3374024"/>
            <a:ext cx="57874" cy="4629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9" name="Oval 278">
            <a:extLst>
              <a:ext uri="{FF2B5EF4-FFF2-40B4-BE49-F238E27FC236}">
                <a16:creationId xmlns:a16="http://schemas.microsoft.com/office/drawing/2014/main" id="{E4B337E4-4480-436D-8BCC-AF893243F2FB}"/>
              </a:ext>
            </a:extLst>
          </p:cNvPr>
          <p:cNvSpPr/>
          <p:nvPr/>
        </p:nvSpPr>
        <p:spPr>
          <a:xfrm>
            <a:off x="7218732" y="3375951"/>
            <a:ext cx="57874" cy="4629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0" name="Oval 279">
            <a:extLst>
              <a:ext uri="{FF2B5EF4-FFF2-40B4-BE49-F238E27FC236}">
                <a16:creationId xmlns:a16="http://schemas.microsoft.com/office/drawing/2014/main" id="{8761FC36-DBD4-4169-9C3F-66B49650B3E2}"/>
              </a:ext>
            </a:extLst>
          </p:cNvPr>
          <p:cNvSpPr/>
          <p:nvPr/>
        </p:nvSpPr>
        <p:spPr>
          <a:xfrm>
            <a:off x="7369207" y="3375949"/>
            <a:ext cx="57874" cy="4629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1" name="Oval 280">
            <a:extLst>
              <a:ext uri="{FF2B5EF4-FFF2-40B4-BE49-F238E27FC236}">
                <a16:creationId xmlns:a16="http://schemas.microsoft.com/office/drawing/2014/main" id="{83EFFD6C-F5CD-4347-B544-32D1911D3B02}"/>
              </a:ext>
            </a:extLst>
          </p:cNvPr>
          <p:cNvSpPr/>
          <p:nvPr/>
        </p:nvSpPr>
        <p:spPr>
          <a:xfrm>
            <a:off x="7521607" y="3366299"/>
            <a:ext cx="57874" cy="4629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2" name="Oval 281">
            <a:extLst>
              <a:ext uri="{FF2B5EF4-FFF2-40B4-BE49-F238E27FC236}">
                <a16:creationId xmlns:a16="http://schemas.microsoft.com/office/drawing/2014/main" id="{63E3BDF8-017E-4B28-9908-01CAFD3498E3}"/>
              </a:ext>
            </a:extLst>
          </p:cNvPr>
          <p:cNvSpPr/>
          <p:nvPr/>
        </p:nvSpPr>
        <p:spPr>
          <a:xfrm>
            <a:off x="7672082" y="3366299"/>
            <a:ext cx="57874" cy="4629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3" name="Oval 282">
            <a:extLst>
              <a:ext uri="{FF2B5EF4-FFF2-40B4-BE49-F238E27FC236}">
                <a16:creationId xmlns:a16="http://schemas.microsoft.com/office/drawing/2014/main" id="{84E162C4-B856-458D-9550-27C7D9F7D7C9}"/>
              </a:ext>
            </a:extLst>
          </p:cNvPr>
          <p:cNvSpPr/>
          <p:nvPr/>
        </p:nvSpPr>
        <p:spPr>
          <a:xfrm>
            <a:off x="7824482" y="3368224"/>
            <a:ext cx="57874" cy="4629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4" name="Oval 283">
            <a:extLst>
              <a:ext uri="{FF2B5EF4-FFF2-40B4-BE49-F238E27FC236}">
                <a16:creationId xmlns:a16="http://schemas.microsoft.com/office/drawing/2014/main" id="{6C23D18E-F424-4FFE-A17C-303B0040CFC1}"/>
              </a:ext>
            </a:extLst>
          </p:cNvPr>
          <p:cNvSpPr/>
          <p:nvPr/>
        </p:nvSpPr>
        <p:spPr>
          <a:xfrm>
            <a:off x="7976882" y="3358578"/>
            <a:ext cx="57874" cy="4629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5" name="Oval 284">
            <a:extLst>
              <a:ext uri="{FF2B5EF4-FFF2-40B4-BE49-F238E27FC236}">
                <a16:creationId xmlns:a16="http://schemas.microsoft.com/office/drawing/2014/main" id="{26EF74DA-5344-4AE8-9ADE-B981914707EC}"/>
              </a:ext>
            </a:extLst>
          </p:cNvPr>
          <p:cNvSpPr/>
          <p:nvPr/>
        </p:nvSpPr>
        <p:spPr>
          <a:xfrm>
            <a:off x="8129282" y="3360503"/>
            <a:ext cx="57874" cy="4629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6" name="Oval 285">
            <a:extLst>
              <a:ext uri="{FF2B5EF4-FFF2-40B4-BE49-F238E27FC236}">
                <a16:creationId xmlns:a16="http://schemas.microsoft.com/office/drawing/2014/main" id="{D6DF1B3F-B54A-4FF5-AF6E-A88999677800}"/>
              </a:ext>
            </a:extLst>
          </p:cNvPr>
          <p:cNvSpPr/>
          <p:nvPr/>
        </p:nvSpPr>
        <p:spPr>
          <a:xfrm>
            <a:off x="8281682" y="3362428"/>
            <a:ext cx="57874" cy="4629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7" name="Oval 286">
            <a:extLst>
              <a:ext uri="{FF2B5EF4-FFF2-40B4-BE49-F238E27FC236}">
                <a16:creationId xmlns:a16="http://schemas.microsoft.com/office/drawing/2014/main" id="{89234445-43BA-4DCC-81BA-607525AD4A06}"/>
              </a:ext>
            </a:extLst>
          </p:cNvPr>
          <p:cNvSpPr/>
          <p:nvPr/>
        </p:nvSpPr>
        <p:spPr>
          <a:xfrm>
            <a:off x="8434082" y="3364353"/>
            <a:ext cx="57874" cy="4629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8" name="Oval 287">
            <a:extLst>
              <a:ext uri="{FF2B5EF4-FFF2-40B4-BE49-F238E27FC236}">
                <a16:creationId xmlns:a16="http://schemas.microsoft.com/office/drawing/2014/main" id="{B98DED63-02A1-44EA-9AAB-78A910483943}"/>
              </a:ext>
            </a:extLst>
          </p:cNvPr>
          <p:cNvSpPr/>
          <p:nvPr/>
        </p:nvSpPr>
        <p:spPr>
          <a:xfrm>
            <a:off x="8586482" y="3366278"/>
            <a:ext cx="57874" cy="4629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9" name="Oval 288">
            <a:extLst>
              <a:ext uri="{FF2B5EF4-FFF2-40B4-BE49-F238E27FC236}">
                <a16:creationId xmlns:a16="http://schemas.microsoft.com/office/drawing/2014/main" id="{3C056DDB-C0CA-42B6-86FF-4C64CBC74059}"/>
              </a:ext>
            </a:extLst>
          </p:cNvPr>
          <p:cNvSpPr/>
          <p:nvPr/>
        </p:nvSpPr>
        <p:spPr>
          <a:xfrm>
            <a:off x="8738882" y="3368203"/>
            <a:ext cx="57874" cy="4629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0" name="Oval 289">
            <a:extLst>
              <a:ext uri="{FF2B5EF4-FFF2-40B4-BE49-F238E27FC236}">
                <a16:creationId xmlns:a16="http://schemas.microsoft.com/office/drawing/2014/main" id="{095C39D7-4DF8-463B-9A04-356ABD3A566B}"/>
              </a:ext>
            </a:extLst>
          </p:cNvPr>
          <p:cNvSpPr/>
          <p:nvPr/>
        </p:nvSpPr>
        <p:spPr>
          <a:xfrm>
            <a:off x="8891282" y="3370128"/>
            <a:ext cx="57874" cy="4629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1" name="Oval 290">
            <a:extLst>
              <a:ext uri="{FF2B5EF4-FFF2-40B4-BE49-F238E27FC236}">
                <a16:creationId xmlns:a16="http://schemas.microsoft.com/office/drawing/2014/main" id="{811A0A24-BD05-404A-986D-E20F0ABF4B85}"/>
              </a:ext>
            </a:extLst>
          </p:cNvPr>
          <p:cNvSpPr/>
          <p:nvPr/>
        </p:nvSpPr>
        <p:spPr>
          <a:xfrm>
            <a:off x="9043682" y="3372053"/>
            <a:ext cx="57874" cy="4629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2" name="Oval 291">
            <a:extLst>
              <a:ext uri="{FF2B5EF4-FFF2-40B4-BE49-F238E27FC236}">
                <a16:creationId xmlns:a16="http://schemas.microsoft.com/office/drawing/2014/main" id="{8C498291-57E9-4B5F-AA51-4DDBC354C9DB}"/>
              </a:ext>
            </a:extLst>
          </p:cNvPr>
          <p:cNvSpPr/>
          <p:nvPr/>
        </p:nvSpPr>
        <p:spPr>
          <a:xfrm>
            <a:off x="9196082" y="3373978"/>
            <a:ext cx="57874" cy="4629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8" name="Oval 307">
            <a:extLst>
              <a:ext uri="{FF2B5EF4-FFF2-40B4-BE49-F238E27FC236}">
                <a16:creationId xmlns:a16="http://schemas.microsoft.com/office/drawing/2014/main" id="{9BF09F11-B5AF-47BC-AF46-4C3E23318875}"/>
              </a:ext>
            </a:extLst>
          </p:cNvPr>
          <p:cNvSpPr/>
          <p:nvPr/>
        </p:nvSpPr>
        <p:spPr>
          <a:xfrm>
            <a:off x="7045107" y="3526424"/>
            <a:ext cx="57874" cy="4629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9" name="Oval 308">
            <a:extLst>
              <a:ext uri="{FF2B5EF4-FFF2-40B4-BE49-F238E27FC236}">
                <a16:creationId xmlns:a16="http://schemas.microsoft.com/office/drawing/2014/main" id="{035396CA-2853-4E6F-9824-0D4CCB9DC2B2}"/>
              </a:ext>
            </a:extLst>
          </p:cNvPr>
          <p:cNvSpPr/>
          <p:nvPr/>
        </p:nvSpPr>
        <p:spPr>
          <a:xfrm>
            <a:off x="7197507" y="3528351"/>
            <a:ext cx="57874" cy="4629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0" name="Oval 309">
            <a:extLst>
              <a:ext uri="{FF2B5EF4-FFF2-40B4-BE49-F238E27FC236}">
                <a16:creationId xmlns:a16="http://schemas.microsoft.com/office/drawing/2014/main" id="{AB65180C-8395-438F-B410-424B3BA6DFB7}"/>
              </a:ext>
            </a:extLst>
          </p:cNvPr>
          <p:cNvSpPr/>
          <p:nvPr/>
        </p:nvSpPr>
        <p:spPr>
          <a:xfrm>
            <a:off x="7347982" y="3528349"/>
            <a:ext cx="57874" cy="4629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1" name="Oval 310">
            <a:extLst>
              <a:ext uri="{FF2B5EF4-FFF2-40B4-BE49-F238E27FC236}">
                <a16:creationId xmlns:a16="http://schemas.microsoft.com/office/drawing/2014/main" id="{49FDE2CC-F46C-43D5-B980-03A1AD5BAD0F}"/>
              </a:ext>
            </a:extLst>
          </p:cNvPr>
          <p:cNvSpPr/>
          <p:nvPr/>
        </p:nvSpPr>
        <p:spPr>
          <a:xfrm>
            <a:off x="7500382" y="3518699"/>
            <a:ext cx="57874" cy="4629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2" name="Oval 311">
            <a:extLst>
              <a:ext uri="{FF2B5EF4-FFF2-40B4-BE49-F238E27FC236}">
                <a16:creationId xmlns:a16="http://schemas.microsoft.com/office/drawing/2014/main" id="{5B475195-258B-4933-8744-A45F81A45DBB}"/>
              </a:ext>
            </a:extLst>
          </p:cNvPr>
          <p:cNvSpPr/>
          <p:nvPr/>
        </p:nvSpPr>
        <p:spPr>
          <a:xfrm>
            <a:off x="7650857" y="3518699"/>
            <a:ext cx="57874" cy="4629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3" name="Oval 312">
            <a:extLst>
              <a:ext uri="{FF2B5EF4-FFF2-40B4-BE49-F238E27FC236}">
                <a16:creationId xmlns:a16="http://schemas.microsoft.com/office/drawing/2014/main" id="{C7852339-49FB-4891-87DF-90A3049419AB}"/>
              </a:ext>
            </a:extLst>
          </p:cNvPr>
          <p:cNvSpPr/>
          <p:nvPr/>
        </p:nvSpPr>
        <p:spPr>
          <a:xfrm>
            <a:off x="7803257" y="3520624"/>
            <a:ext cx="57874" cy="4629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4" name="Oval 313">
            <a:extLst>
              <a:ext uri="{FF2B5EF4-FFF2-40B4-BE49-F238E27FC236}">
                <a16:creationId xmlns:a16="http://schemas.microsoft.com/office/drawing/2014/main" id="{C4D09A07-D1C8-46EA-8E21-C5C1445D7D0D}"/>
              </a:ext>
            </a:extLst>
          </p:cNvPr>
          <p:cNvSpPr/>
          <p:nvPr/>
        </p:nvSpPr>
        <p:spPr>
          <a:xfrm>
            <a:off x="7955657" y="3510978"/>
            <a:ext cx="57874" cy="4629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5" name="Oval 314">
            <a:extLst>
              <a:ext uri="{FF2B5EF4-FFF2-40B4-BE49-F238E27FC236}">
                <a16:creationId xmlns:a16="http://schemas.microsoft.com/office/drawing/2014/main" id="{D3FC63C9-60A0-4A59-B48F-63DDAAA79139}"/>
              </a:ext>
            </a:extLst>
          </p:cNvPr>
          <p:cNvSpPr/>
          <p:nvPr/>
        </p:nvSpPr>
        <p:spPr>
          <a:xfrm>
            <a:off x="8108057" y="3512903"/>
            <a:ext cx="57874" cy="4629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6" name="Oval 315">
            <a:extLst>
              <a:ext uri="{FF2B5EF4-FFF2-40B4-BE49-F238E27FC236}">
                <a16:creationId xmlns:a16="http://schemas.microsoft.com/office/drawing/2014/main" id="{93828CC5-EFE2-4B65-AB2A-0C1A5C7BA9CF}"/>
              </a:ext>
            </a:extLst>
          </p:cNvPr>
          <p:cNvSpPr/>
          <p:nvPr/>
        </p:nvSpPr>
        <p:spPr>
          <a:xfrm>
            <a:off x="8260457" y="3514828"/>
            <a:ext cx="57874" cy="4629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7" name="Oval 316">
            <a:extLst>
              <a:ext uri="{FF2B5EF4-FFF2-40B4-BE49-F238E27FC236}">
                <a16:creationId xmlns:a16="http://schemas.microsoft.com/office/drawing/2014/main" id="{DDEE0890-7980-48A3-9B30-83AEAFA6C3A2}"/>
              </a:ext>
            </a:extLst>
          </p:cNvPr>
          <p:cNvSpPr/>
          <p:nvPr/>
        </p:nvSpPr>
        <p:spPr>
          <a:xfrm>
            <a:off x="8412857" y="3516753"/>
            <a:ext cx="57874" cy="4629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8" name="Oval 317">
            <a:extLst>
              <a:ext uri="{FF2B5EF4-FFF2-40B4-BE49-F238E27FC236}">
                <a16:creationId xmlns:a16="http://schemas.microsoft.com/office/drawing/2014/main" id="{489E50CF-8634-4E96-A16B-5791C70B683E}"/>
              </a:ext>
            </a:extLst>
          </p:cNvPr>
          <p:cNvSpPr/>
          <p:nvPr/>
        </p:nvSpPr>
        <p:spPr>
          <a:xfrm>
            <a:off x="8565257" y="3518678"/>
            <a:ext cx="57874" cy="4629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9" name="Oval 318">
            <a:extLst>
              <a:ext uri="{FF2B5EF4-FFF2-40B4-BE49-F238E27FC236}">
                <a16:creationId xmlns:a16="http://schemas.microsoft.com/office/drawing/2014/main" id="{5072D64B-4F94-4A34-9548-454B73EAF51D}"/>
              </a:ext>
            </a:extLst>
          </p:cNvPr>
          <p:cNvSpPr/>
          <p:nvPr/>
        </p:nvSpPr>
        <p:spPr>
          <a:xfrm>
            <a:off x="8717657" y="3520603"/>
            <a:ext cx="57874" cy="4629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0" name="Oval 319">
            <a:extLst>
              <a:ext uri="{FF2B5EF4-FFF2-40B4-BE49-F238E27FC236}">
                <a16:creationId xmlns:a16="http://schemas.microsoft.com/office/drawing/2014/main" id="{68F5DAA0-64C1-4A6A-B3EA-545CE501AFC8}"/>
              </a:ext>
            </a:extLst>
          </p:cNvPr>
          <p:cNvSpPr/>
          <p:nvPr/>
        </p:nvSpPr>
        <p:spPr>
          <a:xfrm>
            <a:off x="8870057" y="3522528"/>
            <a:ext cx="57874" cy="4629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1" name="Oval 320">
            <a:extLst>
              <a:ext uri="{FF2B5EF4-FFF2-40B4-BE49-F238E27FC236}">
                <a16:creationId xmlns:a16="http://schemas.microsoft.com/office/drawing/2014/main" id="{3BBE71DF-0BF6-4257-9206-6644B1FAD01C}"/>
              </a:ext>
            </a:extLst>
          </p:cNvPr>
          <p:cNvSpPr/>
          <p:nvPr/>
        </p:nvSpPr>
        <p:spPr>
          <a:xfrm>
            <a:off x="9022457" y="3524453"/>
            <a:ext cx="57874" cy="4629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2" name="Oval 321">
            <a:extLst>
              <a:ext uri="{FF2B5EF4-FFF2-40B4-BE49-F238E27FC236}">
                <a16:creationId xmlns:a16="http://schemas.microsoft.com/office/drawing/2014/main" id="{2F9639A4-8ADD-4243-A40A-26A2F71EC82F}"/>
              </a:ext>
            </a:extLst>
          </p:cNvPr>
          <p:cNvSpPr/>
          <p:nvPr/>
        </p:nvSpPr>
        <p:spPr>
          <a:xfrm>
            <a:off x="9174857" y="3526378"/>
            <a:ext cx="57874" cy="4629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3" name="Oval 322">
            <a:extLst>
              <a:ext uri="{FF2B5EF4-FFF2-40B4-BE49-F238E27FC236}">
                <a16:creationId xmlns:a16="http://schemas.microsoft.com/office/drawing/2014/main" id="{7136C533-4D31-4F5E-9908-2D9285E2DFE1}"/>
              </a:ext>
            </a:extLst>
          </p:cNvPr>
          <p:cNvSpPr/>
          <p:nvPr/>
        </p:nvSpPr>
        <p:spPr>
          <a:xfrm>
            <a:off x="7047032" y="3678824"/>
            <a:ext cx="57874" cy="4629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4" name="Oval 323">
            <a:extLst>
              <a:ext uri="{FF2B5EF4-FFF2-40B4-BE49-F238E27FC236}">
                <a16:creationId xmlns:a16="http://schemas.microsoft.com/office/drawing/2014/main" id="{BE7E4B71-8074-4D51-9E37-8860816093F4}"/>
              </a:ext>
            </a:extLst>
          </p:cNvPr>
          <p:cNvSpPr/>
          <p:nvPr/>
        </p:nvSpPr>
        <p:spPr>
          <a:xfrm>
            <a:off x="7199432" y="3680751"/>
            <a:ext cx="57874" cy="4629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5" name="Oval 324">
            <a:extLst>
              <a:ext uri="{FF2B5EF4-FFF2-40B4-BE49-F238E27FC236}">
                <a16:creationId xmlns:a16="http://schemas.microsoft.com/office/drawing/2014/main" id="{3B9DD89B-26B7-4D75-88C9-EF96C3C88EF2}"/>
              </a:ext>
            </a:extLst>
          </p:cNvPr>
          <p:cNvSpPr/>
          <p:nvPr/>
        </p:nvSpPr>
        <p:spPr>
          <a:xfrm>
            <a:off x="7349907" y="3680749"/>
            <a:ext cx="57874" cy="4629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6" name="Oval 325">
            <a:extLst>
              <a:ext uri="{FF2B5EF4-FFF2-40B4-BE49-F238E27FC236}">
                <a16:creationId xmlns:a16="http://schemas.microsoft.com/office/drawing/2014/main" id="{A4404F80-80BC-4BAB-9C5C-CD869E85BB90}"/>
              </a:ext>
            </a:extLst>
          </p:cNvPr>
          <p:cNvSpPr/>
          <p:nvPr/>
        </p:nvSpPr>
        <p:spPr>
          <a:xfrm>
            <a:off x="7502307" y="3671099"/>
            <a:ext cx="57874" cy="4629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7" name="Oval 326">
            <a:extLst>
              <a:ext uri="{FF2B5EF4-FFF2-40B4-BE49-F238E27FC236}">
                <a16:creationId xmlns:a16="http://schemas.microsoft.com/office/drawing/2014/main" id="{823F18DA-9310-4DD9-A46E-3AD576A894E6}"/>
              </a:ext>
            </a:extLst>
          </p:cNvPr>
          <p:cNvSpPr/>
          <p:nvPr/>
        </p:nvSpPr>
        <p:spPr>
          <a:xfrm>
            <a:off x="7652782" y="3671099"/>
            <a:ext cx="57874" cy="4629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8" name="Oval 327">
            <a:extLst>
              <a:ext uri="{FF2B5EF4-FFF2-40B4-BE49-F238E27FC236}">
                <a16:creationId xmlns:a16="http://schemas.microsoft.com/office/drawing/2014/main" id="{B6E5DF5D-1FB5-46F9-A431-1746A8291F1D}"/>
              </a:ext>
            </a:extLst>
          </p:cNvPr>
          <p:cNvSpPr/>
          <p:nvPr/>
        </p:nvSpPr>
        <p:spPr>
          <a:xfrm>
            <a:off x="7805182" y="3673024"/>
            <a:ext cx="57874" cy="4629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9" name="Oval 328">
            <a:extLst>
              <a:ext uri="{FF2B5EF4-FFF2-40B4-BE49-F238E27FC236}">
                <a16:creationId xmlns:a16="http://schemas.microsoft.com/office/drawing/2014/main" id="{33FADDAB-C1AA-4CA0-886F-90B3A105735A}"/>
              </a:ext>
            </a:extLst>
          </p:cNvPr>
          <p:cNvSpPr/>
          <p:nvPr/>
        </p:nvSpPr>
        <p:spPr>
          <a:xfrm>
            <a:off x="7957582" y="3663378"/>
            <a:ext cx="57874" cy="4629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0" name="Oval 329">
            <a:extLst>
              <a:ext uri="{FF2B5EF4-FFF2-40B4-BE49-F238E27FC236}">
                <a16:creationId xmlns:a16="http://schemas.microsoft.com/office/drawing/2014/main" id="{B3EDE381-3ABB-4E4F-8913-1078142EBF58}"/>
              </a:ext>
            </a:extLst>
          </p:cNvPr>
          <p:cNvSpPr/>
          <p:nvPr/>
        </p:nvSpPr>
        <p:spPr>
          <a:xfrm>
            <a:off x="8109982" y="3665303"/>
            <a:ext cx="57874" cy="4629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1" name="Oval 330">
            <a:extLst>
              <a:ext uri="{FF2B5EF4-FFF2-40B4-BE49-F238E27FC236}">
                <a16:creationId xmlns:a16="http://schemas.microsoft.com/office/drawing/2014/main" id="{E9C586E9-D5BA-482A-BEA6-3D6AD7AD87E1}"/>
              </a:ext>
            </a:extLst>
          </p:cNvPr>
          <p:cNvSpPr/>
          <p:nvPr/>
        </p:nvSpPr>
        <p:spPr>
          <a:xfrm>
            <a:off x="8262382" y="3667228"/>
            <a:ext cx="57874" cy="4629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2" name="Oval 331">
            <a:extLst>
              <a:ext uri="{FF2B5EF4-FFF2-40B4-BE49-F238E27FC236}">
                <a16:creationId xmlns:a16="http://schemas.microsoft.com/office/drawing/2014/main" id="{D60E952F-D8AC-493E-A203-5EC3F11CE9E7}"/>
              </a:ext>
            </a:extLst>
          </p:cNvPr>
          <p:cNvSpPr/>
          <p:nvPr/>
        </p:nvSpPr>
        <p:spPr>
          <a:xfrm>
            <a:off x="8414782" y="3669153"/>
            <a:ext cx="57874" cy="4629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3" name="Oval 332">
            <a:extLst>
              <a:ext uri="{FF2B5EF4-FFF2-40B4-BE49-F238E27FC236}">
                <a16:creationId xmlns:a16="http://schemas.microsoft.com/office/drawing/2014/main" id="{A27C255F-6560-4E9A-83CB-F9CE4B81E046}"/>
              </a:ext>
            </a:extLst>
          </p:cNvPr>
          <p:cNvSpPr/>
          <p:nvPr/>
        </p:nvSpPr>
        <p:spPr>
          <a:xfrm>
            <a:off x="8567182" y="3671078"/>
            <a:ext cx="57874" cy="4629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4" name="Oval 333">
            <a:extLst>
              <a:ext uri="{FF2B5EF4-FFF2-40B4-BE49-F238E27FC236}">
                <a16:creationId xmlns:a16="http://schemas.microsoft.com/office/drawing/2014/main" id="{02A33EE5-E653-4A2F-A671-EA31D6C64DFE}"/>
              </a:ext>
            </a:extLst>
          </p:cNvPr>
          <p:cNvSpPr/>
          <p:nvPr/>
        </p:nvSpPr>
        <p:spPr>
          <a:xfrm>
            <a:off x="8719582" y="3673003"/>
            <a:ext cx="57874" cy="4629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5" name="Oval 334">
            <a:extLst>
              <a:ext uri="{FF2B5EF4-FFF2-40B4-BE49-F238E27FC236}">
                <a16:creationId xmlns:a16="http://schemas.microsoft.com/office/drawing/2014/main" id="{90182143-CE6F-4014-A767-9571C8867B7F}"/>
              </a:ext>
            </a:extLst>
          </p:cNvPr>
          <p:cNvSpPr/>
          <p:nvPr/>
        </p:nvSpPr>
        <p:spPr>
          <a:xfrm>
            <a:off x="8871982" y="3674928"/>
            <a:ext cx="57874" cy="4629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6" name="Oval 335">
            <a:extLst>
              <a:ext uri="{FF2B5EF4-FFF2-40B4-BE49-F238E27FC236}">
                <a16:creationId xmlns:a16="http://schemas.microsoft.com/office/drawing/2014/main" id="{2FBBCACF-2C11-451B-B419-EB34002F51C3}"/>
              </a:ext>
            </a:extLst>
          </p:cNvPr>
          <p:cNvSpPr/>
          <p:nvPr/>
        </p:nvSpPr>
        <p:spPr>
          <a:xfrm>
            <a:off x="9024382" y="3676853"/>
            <a:ext cx="57874" cy="4629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7" name="Oval 336">
            <a:extLst>
              <a:ext uri="{FF2B5EF4-FFF2-40B4-BE49-F238E27FC236}">
                <a16:creationId xmlns:a16="http://schemas.microsoft.com/office/drawing/2014/main" id="{DE59EBA8-FE52-4519-B1E9-145BCA796536}"/>
              </a:ext>
            </a:extLst>
          </p:cNvPr>
          <p:cNvSpPr/>
          <p:nvPr/>
        </p:nvSpPr>
        <p:spPr>
          <a:xfrm>
            <a:off x="9176782" y="3678778"/>
            <a:ext cx="57874" cy="4629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8" name="Oval 337">
            <a:extLst>
              <a:ext uri="{FF2B5EF4-FFF2-40B4-BE49-F238E27FC236}">
                <a16:creationId xmlns:a16="http://schemas.microsoft.com/office/drawing/2014/main" id="{AE20AF48-6E6B-4D10-A1E1-CA93F476E8EC}"/>
              </a:ext>
            </a:extLst>
          </p:cNvPr>
          <p:cNvSpPr/>
          <p:nvPr/>
        </p:nvSpPr>
        <p:spPr>
          <a:xfrm>
            <a:off x="7037386" y="3831224"/>
            <a:ext cx="57874" cy="4629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9" name="Oval 338">
            <a:extLst>
              <a:ext uri="{FF2B5EF4-FFF2-40B4-BE49-F238E27FC236}">
                <a16:creationId xmlns:a16="http://schemas.microsoft.com/office/drawing/2014/main" id="{F05F7C3B-0F33-4263-A927-9A4976051507}"/>
              </a:ext>
            </a:extLst>
          </p:cNvPr>
          <p:cNvSpPr/>
          <p:nvPr/>
        </p:nvSpPr>
        <p:spPr>
          <a:xfrm>
            <a:off x="7189786" y="3833151"/>
            <a:ext cx="57874" cy="4629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0" name="Oval 339">
            <a:extLst>
              <a:ext uri="{FF2B5EF4-FFF2-40B4-BE49-F238E27FC236}">
                <a16:creationId xmlns:a16="http://schemas.microsoft.com/office/drawing/2014/main" id="{4156F747-7FCB-4319-996C-B26D587EE77A}"/>
              </a:ext>
            </a:extLst>
          </p:cNvPr>
          <p:cNvSpPr/>
          <p:nvPr/>
        </p:nvSpPr>
        <p:spPr>
          <a:xfrm>
            <a:off x="7340261" y="3833149"/>
            <a:ext cx="57874" cy="4629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1" name="Oval 340">
            <a:extLst>
              <a:ext uri="{FF2B5EF4-FFF2-40B4-BE49-F238E27FC236}">
                <a16:creationId xmlns:a16="http://schemas.microsoft.com/office/drawing/2014/main" id="{AB43443E-E866-4031-8FB5-CEDF1A37CA4F}"/>
              </a:ext>
            </a:extLst>
          </p:cNvPr>
          <p:cNvSpPr/>
          <p:nvPr/>
        </p:nvSpPr>
        <p:spPr>
          <a:xfrm>
            <a:off x="7492661" y="3823499"/>
            <a:ext cx="57874" cy="4629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2" name="Oval 341">
            <a:extLst>
              <a:ext uri="{FF2B5EF4-FFF2-40B4-BE49-F238E27FC236}">
                <a16:creationId xmlns:a16="http://schemas.microsoft.com/office/drawing/2014/main" id="{0502F7D5-4778-40E6-80FF-BFE40C962EC2}"/>
              </a:ext>
            </a:extLst>
          </p:cNvPr>
          <p:cNvSpPr/>
          <p:nvPr/>
        </p:nvSpPr>
        <p:spPr>
          <a:xfrm>
            <a:off x="7643136" y="3823499"/>
            <a:ext cx="57874" cy="4629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3" name="Oval 342">
            <a:extLst>
              <a:ext uri="{FF2B5EF4-FFF2-40B4-BE49-F238E27FC236}">
                <a16:creationId xmlns:a16="http://schemas.microsoft.com/office/drawing/2014/main" id="{1D8E2D6A-F4F3-40B8-A6A4-E2EC12270111}"/>
              </a:ext>
            </a:extLst>
          </p:cNvPr>
          <p:cNvSpPr/>
          <p:nvPr/>
        </p:nvSpPr>
        <p:spPr>
          <a:xfrm>
            <a:off x="7795536" y="3825424"/>
            <a:ext cx="57874" cy="4629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4" name="Oval 343">
            <a:extLst>
              <a:ext uri="{FF2B5EF4-FFF2-40B4-BE49-F238E27FC236}">
                <a16:creationId xmlns:a16="http://schemas.microsoft.com/office/drawing/2014/main" id="{ADEEFB7D-6DF3-4D0B-84FB-C2EBBB9F2EB1}"/>
              </a:ext>
            </a:extLst>
          </p:cNvPr>
          <p:cNvSpPr/>
          <p:nvPr/>
        </p:nvSpPr>
        <p:spPr>
          <a:xfrm>
            <a:off x="7947936" y="3815778"/>
            <a:ext cx="57874" cy="4629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5" name="Oval 344">
            <a:extLst>
              <a:ext uri="{FF2B5EF4-FFF2-40B4-BE49-F238E27FC236}">
                <a16:creationId xmlns:a16="http://schemas.microsoft.com/office/drawing/2014/main" id="{C773724C-F545-4DD7-8E7D-EDA5C2308C84}"/>
              </a:ext>
            </a:extLst>
          </p:cNvPr>
          <p:cNvSpPr/>
          <p:nvPr/>
        </p:nvSpPr>
        <p:spPr>
          <a:xfrm>
            <a:off x="8100336" y="3817703"/>
            <a:ext cx="57874" cy="4629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6" name="Oval 345">
            <a:extLst>
              <a:ext uri="{FF2B5EF4-FFF2-40B4-BE49-F238E27FC236}">
                <a16:creationId xmlns:a16="http://schemas.microsoft.com/office/drawing/2014/main" id="{93FD0232-B99B-4BE5-BE0F-AA469D8D3E40}"/>
              </a:ext>
            </a:extLst>
          </p:cNvPr>
          <p:cNvSpPr/>
          <p:nvPr/>
        </p:nvSpPr>
        <p:spPr>
          <a:xfrm>
            <a:off x="8252736" y="3819628"/>
            <a:ext cx="57874" cy="4629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7" name="Oval 346">
            <a:extLst>
              <a:ext uri="{FF2B5EF4-FFF2-40B4-BE49-F238E27FC236}">
                <a16:creationId xmlns:a16="http://schemas.microsoft.com/office/drawing/2014/main" id="{6B1458C3-8A11-49A5-B1C6-8CB39A4FCC86}"/>
              </a:ext>
            </a:extLst>
          </p:cNvPr>
          <p:cNvSpPr/>
          <p:nvPr/>
        </p:nvSpPr>
        <p:spPr>
          <a:xfrm>
            <a:off x="8405136" y="3821553"/>
            <a:ext cx="57874" cy="4629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8" name="Oval 347">
            <a:extLst>
              <a:ext uri="{FF2B5EF4-FFF2-40B4-BE49-F238E27FC236}">
                <a16:creationId xmlns:a16="http://schemas.microsoft.com/office/drawing/2014/main" id="{2AA17374-755C-4313-9572-A67F81246E0F}"/>
              </a:ext>
            </a:extLst>
          </p:cNvPr>
          <p:cNvSpPr/>
          <p:nvPr/>
        </p:nvSpPr>
        <p:spPr>
          <a:xfrm>
            <a:off x="8557536" y="3823478"/>
            <a:ext cx="57874" cy="4629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9" name="Oval 348">
            <a:extLst>
              <a:ext uri="{FF2B5EF4-FFF2-40B4-BE49-F238E27FC236}">
                <a16:creationId xmlns:a16="http://schemas.microsoft.com/office/drawing/2014/main" id="{8EF04FAF-28BE-45F2-B183-5D9A00419BE9}"/>
              </a:ext>
            </a:extLst>
          </p:cNvPr>
          <p:cNvSpPr/>
          <p:nvPr/>
        </p:nvSpPr>
        <p:spPr>
          <a:xfrm>
            <a:off x="8709936" y="3825403"/>
            <a:ext cx="57874" cy="4629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0" name="Oval 349">
            <a:extLst>
              <a:ext uri="{FF2B5EF4-FFF2-40B4-BE49-F238E27FC236}">
                <a16:creationId xmlns:a16="http://schemas.microsoft.com/office/drawing/2014/main" id="{DD8B349F-7EDF-47B1-B9AF-C9674A236837}"/>
              </a:ext>
            </a:extLst>
          </p:cNvPr>
          <p:cNvSpPr/>
          <p:nvPr/>
        </p:nvSpPr>
        <p:spPr>
          <a:xfrm>
            <a:off x="8862336" y="3827328"/>
            <a:ext cx="57874" cy="4629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1" name="Oval 350">
            <a:extLst>
              <a:ext uri="{FF2B5EF4-FFF2-40B4-BE49-F238E27FC236}">
                <a16:creationId xmlns:a16="http://schemas.microsoft.com/office/drawing/2014/main" id="{3FDCD0A5-9567-4D34-8D89-ADFA7C5CD5CD}"/>
              </a:ext>
            </a:extLst>
          </p:cNvPr>
          <p:cNvSpPr/>
          <p:nvPr/>
        </p:nvSpPr>
        <p:spPr>
          <a:xfrm>
            <a:off x="9014736" y="3829253"/>
            <a:ext cx="57874" cy="4629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2" name="Oval 351">
            <a:extLst>
              <a:ext uri="{FF2B5EF4-FFF2-40B4-BE49-F238E27FC236}">
                <a16:creationId xmlns:a16="http://schemas.microsoft.com/office/drawing/2014/main" id="{32727841-775C-42C8-B688-7FEDE9C94619}"/>
              </a:ext>
            </a:extLst>
          </p:cNvPr>
          <p:cNvSpPr/>
          <p:nvPr/>
        </p:nvSpPr>
        <p:spPr>
          <a:xfrm>
            <a:off x="9167136" y="3831178"/>
            <a:ext cx="57874" cy="4629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3" name="Oval 352">
            <a:extLst>
              <a:ext uri="{FF2B5EF4-FFF2-40B4-BE49-F238E27FC236}">
                <a16:creationId xmlns:a16="http://schemas.microsoft.com/office/drawing/2014/main" id="{EE4E297F-F558-45ED-BD9E-C980626E4B6F}"/>
              </a:ext>
            </a:extLst>
          </p:cNvPr>
          <p:cNvSpPr/>
          <p:nvPr/>
        </p:nvSpPr>
        <p:spPr>
          <a:xfrm>
            <a:off x="7050889" y="3983624"/>
            <a:ext cx="57874" cy="4629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4" name="Oval 353">
            <a:extLst>
              <a:ext uri="{FF2B5EF4-FFF2-40B4-BE49-F238E27FC236}">
                <a16:creationId xmlns:a16="http://schemas.microsoft.com/office/drawing/2014/main" id="{D475A33F-BB87-4B1A-BF06-254348BE9B03}"/>
              </a:ext>
            </a:extLst>
          </p:cNvPr>
          <p:cNvSpPr/>
          <p:nvPr/>
        </p:nvSpPr>
        <p:spPr>
          <a:xfrm>
            <a:off x="7203289" y="3985551"/>
            <a:ext cx="57874" cy="4629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5" name="Oval 354">
            <a:extLst>
              <a:ext uri="{FF2B5EF4-FFF2-40B4-BE49-F238E27FC236}">
                <a16:creationId xmlns:a16="http://schemas.microsoft.com/office/drawing/2014/main" id="{5739D411-010F-4D30-9F0D-CAE6AD937502}"/>
              </a:ext>
            </a:extLst>
          </p:cNvPr>
          <p:cNvSpPr/>
          <p:nvPr/>
        </p:nvSpPr>
        <p:spPr>
          <a:xfrm>
            <a:off x="7353764" y="3985549"/>
            <a:ext cx="57874" cy="4629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6" name="Oval 355">
            <a:extLst>
              <a:ext uri="{FF2B5EF4-FFF2-40B4-BE49-F238E27FC236}">
                <a16:creationId xmlns:a16="http://schemas.microsoft.com/office/drawing/2014/main" id="{46C0549C-FF11-4D54-AA01-B12CED015CA2}"/>
              </a:ext>
            </a:extLst>
          </p:cNvPr>
          <p:cNvSpPr/>
          <p:nvPr/>
        </p:nvSpPr>
        <p:spPr>
          <a:xfrm>
            <a:off x="7506164" y="3975899"/>
            <a:ext cx="57874" cy="4629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7" name="Oval 356">
            <a:extLst>
              <a:ext uri="{FF2B5EF4-FFF2-40B4-BE49-F238E27FC236}">
                <a16:creationId xmlns:a16="http://schemas.microsoft.com/office/drawing/2014/main" id="{36F9FB41-AF99-46BA-8AE0-A1A8CEF73109}"/>
              </a:ext>
            </a:extLst>
          </p:cNvPr>
          <p:cNvSpPr/>
          <p:nvPr/>
        </p:nvSpPr>
        <p:spPr>
          <a:xfrm>
            <a:off x="7656639" y="3975899"/>
            <a:ext cx="57874" cy="4629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8" name="Oval 357">
            <a:extLst>
              <a:ext uri="{FF2B5EF4-FFF2-40B4-BE49-F238E27FC236}">
                <a16:creationId xmlns:a16="http://schemas.microsoft.com/office/drawing/2014/main" id="{26666DF2-A827-4390-B666-E029EC69EFFD}"/>
              </a:ext>
            </a:extLst>
          </p:cNvPr>
          <p:cNvSpPr/>
          <p:nvPr/>
        </p:nvSpPr>
        <p:spPr>
          <a:xfrm>
            <a:off x="7809039" y="3977824"/>
            <a:ext cx="57874" cy="4629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9" name="Oval 358">
            <a:extLst>
              <a:ext uri="{FF2B5EF4-FFF2-40B4-BE49-F238E27FC236}">
                <a16:creationId xmlns:a16="http://schemas.microsoft.com/office/drawing/2014/main" id="{E29165AA-EB05-44ED-8932-0FBC65DB867F}"/>
              </a:ext>
            </a:extLst>
          </p:cNvPr>
          <p:cNvSpPr/>
          <p:nvPr/>
        </p:nvSpPr>
        <p:spPr>
          <a:xfrm>
            <a:off x="7949864" y="3968178"/>
            <a:ext cx="57874" cy="4629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0" name="Oval 359">
            <a:extLst>
              <a:ext uri="{FF2B5EF4-FFF2-40B4-BE49-F238E27FC236}">
                <a16:creationId xmlns:a16="http://schemas.microsoft.com/office/drawing/2014/main" id="{3552D612-DFBE-4603-93D6-450790890138}"/>
              </a:ext>
            </a:extLst>
          </p:cNvPr>
          <p:cNvSpPr/>
          <p:nvPr/>
        </p:nvSpPr>
        <p:spPr>
          <a:xfrm>
            <a:off x="8102264" y="3970103"/>
            <a:ext cx="57874" cy="4629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1" name="Oval 360">
            <a:extLst>
              <a:ext uri="{FF2B5EF4-FFF2-40B4-BE49-F238E27FC236}">
                <a16:creationId xmlns:a16="http://schemas.microsoft.com/office/drawing/2014/main" id="{3DC10ADB-AF6E-45F5-9671-4B0853E6C1E0}"/>
              </a:ext>
            </a:extLst>
          </p:cNvPr>
          <p:cNvSpPr/>
          <p:nvPr/>
        </p:nvSpPr>
        <p:spPr>
          <a:xfrm>
            <a:off x="8266239" y="3972028"/>
            <a:ext cx="57874" cy="4629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2" name="Oval 361">
            <a:extLst>
              <a:ext uri="{FF2B5EF4-FFF2-40B4-BE49-F238E27FC236}">
                <a16:creationId xmlns:a16="http://schemas.microsoft.com/office/drawing/2014/main" id="{98B6871F-AB26-42FF-B71F-0ED250474078}"/>
              </a:ext>
            </a:extLst>
          </p:cNvPr>
          <p:cNvSpPr/>
          <p:nvPr/>
        </p:nvSpPr>
        <p:spPr>
          <a:xfrm>
            <a:off x="8418639" y="3973953"/>
            <a:ext cx="57874" cy="4629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3" name="Oval 362">
            <a:extLst>
              <a:ext uri="{FF2B5EF4-FFF2-40B4-BE49-F238E27FC236}">
                <a16:creationId xmlns:a16="http://schemas.microsoft.com/office/drawing/2014/main" id="{46F9B032-45D8-43DF-AFF7-17A143A4C268}"/>
              </a:ext>
            </a:extLst>
          </p:cNvPr>
          <p:cNvSpPr/>
          <p:nvPr/>
        </p:nvSpPr>
        <p:spPr>
          <a:xfrm>
            <a:off x="8571039" y="3975878"/>
            <a:ext cx="57874" cy="4629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4" name="Oval 363">
            <a:extLst>
              <a:ext uri="{FF2B5EF4-FFF2-40B4-BE49-F238E27FC236}">
                <a16:creationId xmlns:a16="http://schemas.microsoft.com/office/drawing/2014/main" id="{167B8EE6-07A2-4049-9821-EFEC92BEFE28}"/>
              </a:ext>
            </a:extLst>
          </p:cNvPr>
          <p:cNvSpPr/>
          <p:nvPr/>
        </p:nvSpPr>
        <p:spPr>
          <a:xfrm>
            <a:off x="8723439" y="3977803"/>
            <a:ext cx="57874" cy="4629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5" name="Oval 364">
            <a:extLst>
              <a:ext uri="{FF2B5EF4-FFF2-40B4-BE49-F238E27FC236}">
                <a16:creationId xmlns:a16="http://schemas.microsoft.com/office/drawing/2014/main" id="{D27991FE-E714-48D4-94F4-3057136991C3}"/>
              </a:ext>
            </a:extLst>
          </p:cNvPr>
          <p:cNvSpPr/>
          <p:nvPr/>
        </p:nvSpPr>
        <p:spPr>
          <a:xfrm>
            <a:off x="8875839" y="3979728"/>
            <a:ext cx="57874" cy="4629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6" name="Oval 365">
            <a:extLst>
              <a:ext uri="{FF2B5EF4-FFF2-40B4-BE49-F238E27FC236}">
                <a16:creationId xmlns:a16="http://schemas.microsoft.com/office/drawing/2014/main" id="{0A87C3CE-1069-4EA8-85A2-49588A1ECCBD}"/>
              </a:ext>
            </a:extLst>
          </p:cNvPr>
          <p:cNvSpPr/>
          <p:nvPr/>
        </p:nvSpPr>
        <p:spPr>
          <a:xfrm>
            <a:off x="9028239" y="3981653"/>
            <a:ext cx="57874" cy="4629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7" name="Oval 366">
            <a:extLst>
              <a:ext uri="{FF2B5EF4-FFF2-40B4-BE49-F238E27FC236}">
                <a16:creationId xmlns:a16="http://schemas.microsoft.com/office/drawing/2014/main" id="{F594170B-51C0-4853-859E-4D029D308066}"/>
              </a:ext>
            </a:extLst>
          </p:cNvPr>
          <p:cNvSpPr/>
          <p:nvPr/>
        </p:nvSpPr>
        <p:spPr>
          <a:xfrm>
            <a:off x="9180639" y="3983578"/>
            <a:ext cx="57874" cy="4629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7" name="Oval 406">
            <a:extLst>
              <a:ext uri="{FF2B5EF4-FFF2-40B4-BE49-F238E27FC236}">
                <a16:creationId xmlns:a16="http://schemas.microsoft.com/office/drawing/2014/main" id="{D04AA9E1-261C-442D-96D1-17DB94C38AAC}"/>
              </a:ext>
            </a:extLst>
          </p:cNvPr>
          <p:cNvSpPr/>
          <p:nvPr/>
        </p:nvSpPr>
        <p:spPr>
          <a:xfrm>
            <a:off x="7052814" y="4136024"/>
            <a:ext cx="57874" cy="4629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8" name="Oval 407">
            <a:extLst>
              <a:ext uri="{FF2B5EF4-FFF2-40B4-BE49-F238E27FC236}">
                <a16:creationId xmlns:a16="http://schemas.microsoft.com/office/drawing/2014/main" id="{8E3457B9-0AF4-40C2-ABD8-9886BA30359A}"/>
              </a:ext>
            </a:extLst>
          </p:cNvPr>
          <p:cNvSpPr/>
          <p:nvPr/>
        </p:nvSpPr>
        <p:spPr>
          <a:xfrm>
            <a:off x="7205214" y="4137951"/>
            <a:ext cx="57874" cy="4629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9" name="Oval 408">
            <a:extLst>
              <a:ext uri="{FF2B5EF4-FFF2-40B4-BE49-F238E27FC236}">
                <a16:creationId xmlns:a16="http://schemas.microsoft.com/office/drawing/2014/main" id="{846CEEC1-8AD4-4E90-AD0C-63669447868F}"/>
              </a:ext>
            </a:extLst>
          </p:cNvPr>
          <p:cNvSpPr/>
          <p:nvPr/>
        </p:nvSpPr>
        <p:spPr>
          <a:xfrm>
            <a:off x="7355689" y="4137949"/>
            <a:ext cx="57874" cy="4629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0" name="Oval 409">
            <a:extLst>
              <a:ext uri="{FF2B5EF4-FFF2-40B4-BE49-F238E27FC236}">
                <a16:creationId xmlns:a16="http://schemas.microsoft.com/office/drawing/2014/main" id="{C69ABBB0-083D-439C-BB53-8092F4B85BF3}"/>
              </a:ext>
            </a:extLst>
          </p:cNvPr>
          <p:cNvSpPr/>
          <p:nvPr/>
        </p:nvSpPr>
        <p:spPr>
          <a:xfrm>
            <a:off x="7508089" y="4128299"/>
            <a:ext cx="57874" cy="4629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1" name="Oval 410">
            <a:extLst>
              <a:ext uri="{FF2B5EF4-FFF2-40B4-BE49-F238E27FC236}">
                <a16:creationId xmlns:a16="http://schemas.microsoft.com/office/drawing/2014/main" id="{FE53C49A-B91E-4460-BC47-6948329E1BE8}"/>
              </a:ext>
            </a:extLst>
          </p:cNvPr>
          <p:cNvSpPr/>
          <p:nvPr/>
        </p:nvSpPr>
        <p:spPr>
          <a:xfrm>
            <a:off x="7658564" y="4128299"/>
            <a:ext cx="57874" cy="4629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2" name="Oval 411">
            <a:extLst>
              <a:ext uri="{FF2B5EF4-FFF2-40B4-BE49-F238E27FC236}">
                <a16:creationId xmlns:a16="http://schemas.microsoft.com/office/drawing/2014/main" id="{2157E870-BB0B-4C15-A503-6DF5E7F49E3B}"/>
              </a:ext>
            </a:extLst>
          </p:cNvPr>
          <p:cNvSpPr/>
          <p:nvPr/>
        </p:nvSpPr>
        <p:spPr>
          <a:xfrm>
            <a:off x="7810964" y="4130224"/>
            <a:ext cx="57874" cy="4629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3" name="Oval 412">
            <a:extLst>
              <a:ext uri="{FF2B5EF4-FFF2-40B4-BE49-F238E27FC236}">
                <a16:creationId xmlns:a16="http://schemas.microsoft.com/office/drawing/2014/main" id="{5E88B5E9-EB00-4438-A94B-B09A432328ED}"/>
              </a:ext>
            </a:extLst>
          </p:cNvPr>
          <p:cNvSpPr/>
          <p:nvPr/>
        </p:nvSpPr>
        <p:spPr>
          <a:xfrm>
            <a:off x="7951789" y="4120578"/>
            <a:ext cx="57874" cy="4629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4" name="Oval 413">
            <a:extLst>
              <a:ext uri="{FF2B5EF4-FFF2-40B4-BE49-F238E27FC236}">
                <a16:creationId xmlns:a16="http://schemas.microsoft.com/office/drawing/2014/main" id="{3BE206EA-7EDF-4115-99EB-60307D80652D}"/>
              </a:ext>
            </a:extLst>
          </p:cNvPr>
          <p:cNvSpPr/>
          <p:nvPr/>
        </p:nvSpPr>
        <p:spPr>
          <a:xfrm>
            <a:off x="8104189" y="4122503"/>
            <a:ext cx="57874" cy="4629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5" name="Oval 414">
            <a:extLst>
              <a:ext uri="{FF2B5EF4-FFF2-40B4-BE49-F238E27FC236}">
                <a16:creationId xmlns:a16="http://schemas.microsoft.com/office/drawing/2014/main" id="{74FE091B-DF62-4607-A15A-A9F19E33D0D2}"/>
              </a:ext>
            </a:extLst>
          </p:cNvPr>
          <p:cNvSpPr/>
          <p:nvPr/>
        </p:nvSpPr>
        <p:spPr>
          <a:xfrm>
            <a:off x="8268164" y="4124428"/>
            <a:ext cx="57874" cy="4629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6" name="Oval 415">
            <a:extLst>
              <a:ext uri="{FF2B5EF4-FFF2-40B4-BE49-F238E27FC236}">
                <a16:creationId xmlns:a16="http://schemas.microsoft.com/office/drawing/2014/main" id="{26B41C01-F1EC-48CF-B7A8-2AE2DA6AE277}"/>
              </a:ext>
            </a:extLst>
          </p:cNvPr>
          <p:cNvSpPr/>
          <p:nvPr/>
        </p:nvSpPr>
        <p:spPr>
          <a:xfrm>
            <a:off x="8420564" y="4126353"/>
            <a:ext cx="57874" cy="4629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7" name="Oval 416">
            <a:extLst>
              <a:ext uri="{FF2B5EF4-FFF2-40B4-BE49-F238E27FC236}">
                <a16:creationId xmlns:a16="http://schemas.microsoft.com/office/drawing/2014/main" id="{7C845049-EC0A-4CF6-AB5F-BFC9110CA014}"/>
              </a:ext>
            </a:extLst>
          </p:cNvPr>
          <p:cNvSpPr/>
          <p:nvPr/>
        </p:nvSpPr>
        <p:spPr>
          <a:xfrm>
            <a:off x="8572964" y="4128278"/>
            <a:ext cx="57874" cy="4629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8" name="Oval 417">
            <a:extLst>
              <a:ext uri="{FF2B5EF4-FFF2-40B4-BE49-F238E27FC236}">
                <a16:creationId xmlns:a16="http://schemas.microsoft.com/office/drawing/2014/main" id="{196C9C7D-94F3-4A66-9BBF-C33EAE2A38B4}"/>
              </a:ext>
            </a:extLst>
          </p:cNvPr>
          <p:cNvSpPr/>
          <p:nvPr/>
        </p:nvSpPr>
        <p:spPr>
          <a:xfrm>
            <a:off x="8725364" y="4130203"/>
            <a:ext cx="57874" cy="4629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9" name="Oval 418">
            <a:extLst>
              <a:ext uri="{FF2B5EF4-FFF2-40B4-BE49-F238E27FC236}">
                <a16:creationId xmlns:a16="http://schemas.microsoft.com/office/drawing/2014/main" id="{9EA4320A-EAB5-45C7-9402-418D0CFB27C7}"/>
              </a:ext>
            </a:extLst>
          </p:cNvPr>
          <p:cNvSpPr/>
          <p:nvPr/>
        </p:nvSpPr>
        <p:spPr>
          <a:xfrm>
            <a:off x="8877764" y="4132128"/>
            <a:ext cx="57874" cy="4629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0" name="Oval 419">
            <a:extLst>
              <a:ext uri="{FF2B5EF4-FFF2-40B4-BE49-F238E27FC236}">
                <a16:creationId xmlns:a16="http://schemas.microsoft.com/office/drawing/2014/main" id="{591E8136-F69E-4788-BA9E-29DB336C5C03}"/>
              </a:ext>
            </a:extLst>
          </p:cNvPr>
          <p:cNvSpPr/>
          <p:nvPr/>
        </p:nvSpPr>
        <p:spPr>
          <a:xfrm>
            <a:off x="9030164" y="4134053"/>
            <a:ext cx="57874" cy="4629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1" name="Oval 420">
            <a:extLst>
              <a:ext uri="{FF2B5EF4-FFF2-40B4-BE49-F238E27FC236}">
                <a16:creationId xmlns:a16="http://schemas.microsoft.com/office/drawing/2014/main" id="{A8F6B039-A3E5-426B-94D5-73C8A95F03C2}"/>
              </a:ext>
            </a:extLst>
          </p:cNvPr>
          <p:cNvSpPr/>
          <p:nvPr/>
        </p:nvSpPr>
        <p:spPr>
          <a:xfrm>
            <a:off x="9182564" y="4135978"/>
            <a:ext cx="57874" cy="4629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2" name="Oval 421">
            <a:extLst>
              <a:ext uri="{FF2B5EF4-FFF2-40B4-BE49-F238E27FC236}">
                <a16:creationId xmlns:a16="http://schemas.microsoft.com/office/drawing/2014/main" id="{46C166B6-D38E-4033-9395-AF91D6C22154}"/>
              </a:ext>
            </a:extLst>
          </p:cNvPr>
          <p:cNvSpPr/>
          <p:nvPr/>
        </p:nvSpPr>
        <p:spPr>
          <a:xfrm>
            <a:off x="7054739" y="4288424"/>
            <a:ext cx="57874" cy="4629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3" name="Oval 422">
            <a:extLst>
              <a:ext uri="{FF2B5EF4-FFF2-40B4-BE49-F238E27FC236}">
                <a16:creationId xmlns:a16="http://schemas.microsoft.com/office/drawing/2014/main" id="{0F92D9DE-7405-4B10-8667-EE58A64599FB}"/>
              </a:ext>
            </a:extLst>
          </p:cNvPr>
          <p:cNvSpPr/>
          <p:nvPr/>
        </p:nvSpPr>
        <p:spPr>
          <a:xfrm>
            <a:off x="7207139" y="4290351"/>
            <a:ext cx="57874" cy="4629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4" name="Oval 423">
            <a:extLst>
              <a:ext uri="{FF2B5EF4-FFF2-40B4-BE49-F238E27FC236}">
                <a16:creationId xmlns:a16="http://schemas.microsoft.com/office/drawing/2014/main" id="{59B17F22-6DEF-4DE4-B710-A849A113C396}"/>
              </a:ext>
            </a:extLst>
          </p:cNvPr>
          <p:cNvSpPr/>
          <p:nvPr/>
        </p:nvSpPr>
        <p:spPr>
          <a:xfrm>
            <a:off x="7357614" y="4290349"/>
            <a:ext cx="57874" cy="4629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5" name="Oval 424">
            <a:extLst>
              <a:ext uri="{FF2B5EF4-FFF2-40B4-BE49-F238E27FC236}">
                <a16:creationId xmlns:a16="http://schemas.microsoft.com/office/drawing/2014/main" id="{F7E29D09-3CF7-4E5E-8C9C-9608CD8381E8}"/>
              </a:ext>
            </a:extLst>
          </p:cNvPr>
          <p:cNvSpPr/>
          <p:nvPr/>
        </p:nvSpPr>
        <p:spPr>
          <a:xfrm>
            <a:off x="7510014" y="4280699"/>
            <a:ext cx="57874" cy="4629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6" name="Oval 425">
            <a:extLst>
              <a:ext uri="{FF2B5EF4-FFF2-40B4-BE49-F238E27FC236}">
                <a16:creationId xmlns:a16="http://schemas.microsoft.com/office/drawing/2014/main" id="{00F4EF89-DDCC-4667-AC49-CA1A6872CD7F}"/>
              </a:ext>
            </a:extLst>
          </p:cNvPr>
          <p:cNvSpPr/>
          <p:nvPr/>
        </p:nvSpPr>
        <p:spPr>
          <a:xfrm>
            <a:off x="7660489" y="4280699"/>
            <a:ext cx="57874" cy="4629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7" name="Oval 426">
            <a:extLst>
              <a:ext uri="{FF2B5EF4-FFF2-40B4-BE49-F238E27FC236}">
                <a16:creationId xmlns:a16="http://schemas.microsoft.com/office/drawing/2014/main" id="{339E97EA-F934-42D3-8300-AC0F6899CBA7}"/>
              </a:ext>
            </a:extLst>
          </p:cNvPr>
          <p:cNvSpPr/>
          <p:nvPr/>
        </p:nvSpPr>
        <p:spPr>
          <a:xfrm>
            <a:off x="7812889" y="4282624"/>
            <a:ext cx="57874" cy="4629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8" name="Oval 427">
            <a:extLst>
              <a:ext uri="{FF2B5EF4-FFF2-40B4-BE49-F238E27FC236}">
                <a16:creationId xmlns:a16="http://schemas.microsoft.com/office/drawing/2014/main" id="{DC2DC2E4-0C34-46DE-B830-C375284887F0}"/>
              </a:ext>
            </a:extLst>
          </p:cNvPr>
          <p:cNvSpPr/>
          <p:nvPr/>
        </p:nvSpPr>
        <p:spPr>
          <a:xfrm>
            <a:off x="7953714" y="4272978"/>
            <a:ext cx="57874" cy="4629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9" name="Oval 428">
            <a:extLst>
              <a:ext uri="{FF2B5EF4-FFF2-40B4-BE49-F238E27FC236}">
                <a16:creationId xmlns:a16="http://schemas.microsoft.com/office/drawing/2014/main" id="{554DD072-DFB5-4679-8D5D-3CD2925A6313}"/>
              </a:ext>
            </a:extLst>
          </p:cNvPr>
          <p:cNvSpPr/>
          <p:nvPr/>
        </p:nvSpPr>
        <p:spPr>
          <a:xfrm>
            <a:off x="8106114" y="4274903"/>
            <a:ext cx="57874" cy="4629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0" name="Oval 429">
            <a:extLst>
              <a:ext uri="{FF2B5EF4-FFF2-40B4-BE49-F238E27FC236}">
                <a16:creationId xmlns:a16="http://schemas.microsoft.com/office/drawing/2014/main" id="{9891AFB3-821C-4B81-9150-8B9C6FA8C917}"/>
              </a:ext>
            </a:extLst>
          </p:cNvPr>
          <p:cNvSpPr/>
          <p:nvPr/>
        </p:nvSpPr>
        <p:spPr>
          <a:xfrm>
            <a:off x="8270089" y="4276828"/>
            <a:ext cx="57874" cy="4629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1" name="Oval 430">
            <a:extLst>
              <a:ext uri="{FF2B5EF4-FFF2-40B4-BE49-F238E27FC236}">
                <a16:creationId xmlns:a16="http://schemas.microsoft.com/office/drawing/2014/main" id="{201CD2C3-006D-47FB-A3DB-133995A7BA91}"/>
              </a:ext>
            </a:extLst>
          </p:cNvPr>
          <p:cNvSpPr/>
          <p:nvPr/>
        </p:nvSpPr>
        <p:spPr>
          <a:xfrm>
            <a:off x="8422489" y="4278753"/>
            <a:ext cx="57874" cy="4629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2" name="Oval 431">
            <a:extLst>
              <a:ext uri="{FF2B5EF4-FFF2-40B4-BE49-F238E27FC236}">
                <a16:creationId xmlns:a16="http://schemas.microsoft.com/office/drawing/2014/main" id="{3AABCE1B-4407-4979-8D34-52CB1A320CA7}"/>
              </a:ext>
            </a:extLst>
          </p:cNvPr>
          <p:cNvSpPr/>
          <p:nvPr/>
        </p:nvSpPr>
        <p:spPr>
          <a:xfrm>
            <a:off x="8574889" y="4280678"/>
            <a:ext cx="57874" cy="4629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3" name="Oval 432">
            <a:extLst>
              <a:ext uri="{FF2B5EF4-FFF2-40B4-BE49-F238E27FC236}">
                <a16:creationId xmlns:a16="http://schemas.microsoft.com/office/drawing/2014/main" id="{02D4A615-0CFD-4210-907F-80870049BFA9}"/>
              </a:ext>
            </a:extLst>
          </p:cNvPr>
          <p:cNvSpPr/>
          <p:nvPr/>
        </p:nvSpPr>
        <p:spPr>
          <a:xfrm>
            <a:off x="8727289" y="4282603"/>
            <a:ext cx="57874" cy="4629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4" name="Oval 433">
            <a:extLst>
              <a:ext uri="{FF2B5EF4-FFF2-40B4-BE49-F238E27FC236}">
                <a16:creationId xmlns:a16="http://schemas.microsoft.com/office/drawing/2014/main" id="{8F5D2952-CEE7-40BA-B216-95C63C3E3934}"/>
              </a:ext>
            </a:extLst>
          </p:cNvPr>
          <p:cNvSpPr/>
          <p:nvPr/>
        </p:nvSpPr>
        <p:spPr>
          <a:xfrm>
            <a:off x="8879689" y="4284528"/>
            <a:ext cx="57874" cy="4629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5" name="Oval 434">
            <a:extLst>
              <a:ext uri="{FF2B5EF4-FFF2-40B4-BE49-F238E27FC236}">
                <a16:creationId xmlns:a16="http://schemas.microsoft.com/office/drawing/2014/main" id="{AC5CAD3F-BC0D-4CD9-9482-A5FA354EDAC1}"/>
              </a:ext>
            </a:extLst>
          </p:cNvPr>
          <p:cNvSpPr/>
          <p:nvPr/>
        </p:nvSpPr>
        <p:spPr>
          <a:xfrm>
            <a:off x="9032089" y="4286453"/>
            <a:ext cx="57874" cy="4629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6" name="Oval 435">
            <a:extLst>
              <a:ext uri="{FF2B5EF4-FFF2-40B4-BE49-F238E27FC236}">
                <a16:creationId xmlns:a16="http://schemas.microsoft.com/office/drawing/2014/main" id="{67282F3F-4A25-4A29-8886-7F6A79254620}"/>
              </a:ext>
            </a:extLst>
          </p:cNvPr>
          <p:cNvSpPr/>
          <p:nvPr/>
        </p:nvSpPr>
        <p:spPr>
          <a:xfrm>
            <a:off x="9184489" y="4288378"/>
            <a:ext cx="57874" cy="4629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7" name="Oval 436">
            <a:extLst>
              <a:ext uri="{FF2B5EF4-FFF2-40B4-BE49-F238E27FC236}">
                <a16:creationId xmlns:a16="http://schemas.microsoft.com/office/drawing/2014/main" id="{433DC963-016D-401D-A152-CB9453C782D4}"/>
              </a:ext>
            </a:extLst>
          </p:cNvPr>
          <p:cNvSpPr/>
          <p:nvPr/>
        </p:nvSpPr>
        <p:spPr>
          <a:xfrm>
            <a:off x="7045089" y="4440824"/>
            <a:ext cx="57874" cy="4629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8" name="Oval 437">
            <a:extLst>
              <a:ext uri="{FF2B5EF4-FFF2-40B4-BE49-F238E27FC236}">
                <a16:creationId xmlns:a16="http://schemas.microsoft.com/office/drawing/2014/main" id="{49C59393-CF97-41EC-B511-D6AFF40B8DFE}"/>
              </a:ext>
            </a:extLst>
          </p:cNvPr>
          <p:cNvSpPr/>
          <p:nvPr/>
        </p:nvSpPr>
        <p:spPr>
          <a:xfrm>
            <a:off x="7197489" y="4442751"/>
            <a:ext cx="57874" cy="4629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9" name="Oval 438">
            <a:extLst>
              <a:ext uri="{FF2B5EF4-FFF2-40B4-BE49-F238E27FC236}">
                <a16:creationId xmlns:a16="http://schemas.microsoft.com/office/drawing/2014/main" id="{91FB1267-CD22-4EF0-91F5-C5B3C89D6730}"/>
              </a:ext>
            </a:extLst>
          </p:cNvPr>
          <p:cNvSpPr/>
          <p:nvPr/>
        </p:nvSpPr>
        <p:spPr>
          <a:xfrm>
            <a:off x="7347964" y="4442749"/>
            <a:ext cx="57874" cy="4629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0" name="Oval 439">
            <a:extLst>
              <a:ext uri="{FF2B5EF4-FFF2-40B4-BE49-F238E27FC236}">
                <a16:creationId xmlns:a16="http://schemas.microsoft.com/office/drawing/2014/main" id="{FBF60673-BA47-49CE-9E45-D0694CBE466E}"/>
              </a:ext>
            </a:extLst>
          </p:cNvPr>
          <p:cNvSpPr/>
          <p:nvPr/>
        </p:nvSpPr>
        <p:spPr>
          <a:xfrm>
            <a:off x="7500364" y="4433099"/>
            <a:ext cx="57874" cy="4629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1" name="Oval 440">
            <a:extLst>
              <a:ext uri="{FF2B5EF4-FFF2-40B4-BE49-F238E27FC236}">
                <a16:creationId xmlns:a16="http://schemas.microsoft.com/office/drawing/2014/main" id="{0014C82E-B79F-4681-8B1F-DE3338A3C95A}"/>
              </a:ext>
            </a:extLst>
          </p:cNvPr>
          <p:cNvSpPr/>
          <p:nvPr/>
        </p:nvSpPr>
        <p:spPr>
          <a:xfrm>
            <a:off x="7650839" y="4433099"/>
            <a:ext cx="57874" cy="4629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2" name="Oval 441">
            <a:extLst>
              <a:ext uri="{FF2B5EF4-FFF2-40B4-BE49-F238E27FC236}">
                <a16:creationId xmlns:a16="http://schemas.microsoft.com/office/drawing/2014/main" id="{1B09ADB7-D1CB-40C8-81B1-39C46D59BEE0}"/>
              </a:ext>
            </a:extLst>
          </p:cNvPr>
          <p:cNvSpPr/>
          <p:nvPr/>
        </p:nvSpPr>
        <p:spPr>
          <a:xfrm>
            <a:off x="7803239" y="4435024"/>
            <a:ext cx="57874" cy="4629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3" name="Oval 442">
            <a:extLst>
              <a:ext uri="{FF2B5EF4-FFF2-40B4-BE49-F238E27FC236}">
                <a16:creationId xmlns:a16="http://schemas.microsoft.com/office/drawing/2014/main" id="{780124B7-2D95-42AC-8EB4-61396789A7C0}"/>
              </a:ext>
            </a:extLst>
          </p:cNvPr>
          <p:cNvSpPr/>
          <p:nvPr/>
        </p:nvSpPr>
        <p:spPr>
          <a:xfrm>
            <a:off x="7944064" y="4425378"/>
            <a:ext cx="57874" cy="4629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4" name="Oval 443">
            <a:extLst>
              <a:ext uri="{FF2B5EF4-FFF2-40B4-BE49-F238E27FC236}">
                <a16:creationId xmlns:a16="http://schemas.microsoft.com/office/drawing/2014/main" id="{4F1D18E4-4EC9-4C37-802A-69B4BB8558F1}"/>
              </a:ext>
            </a:extLst>
          </p:cNvPr>
          <p:cNvSpPr/>
          <p:nvPr/>
        </p:nvSpPr>
        <p:spPr>
          <a:xfrm>
            <a:off x="8096464" y="4427303"/>
            <a:ext cx="57874" cy="4629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5" name="Oval 444">
            <a:extLst>
              <a:ext uri="{FF2B5EF4-FFF2-40B4-BE49-F238E27FC236}">
                <a16:creationId xmlns:a16="http://schemas.microsoft.com/office/drawing/2014/main" id="{4BE522EA-74A0-4DE2-A369-1040243DCD5D}"/>
              </a:ext>
            </a:extLst>
          </p:cNvPr>
          <p:cNvSpPr/>
          <p:nvPr/>
        </p:nvSpPr>
        <p:spPr>
          <a:xfrm>
            <a:off x="8260439" y="4429228"/>
            <a:ext cx="57874" cy="4629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6" name="Oval 445">
            <a:extLst>
              <a:ext uri="{FF2B5EF4-FFF2-40B4-BE49-F238E27FC236}">
                <a16:creationId xmlns:a16="http://schemas.microsoft.com/office/drawing/2014/main" id="{53F1793F-4D78-48F1-9521-64FFF2956305}"/>
              </a:ext>
            </a:extLst>
          </p:cNvPr>
          <p:cNvSpPr/>
          <p:nvPr/>
        </p:nvSpPr>
        <p:spPr>
          <a:xfrm>
            <a:off x="8412839" y="4431153"/>
            <a:ext cx="57874" cy="4629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7" name="Oval 446">
            <a:extLst>
              <a:ext uri="{FF2B5EF4-FFF2-40B4-BE49-F238E27FC236}">
                <a16:creationId xmlns:a16="http://schemas.microsoft.com/office/drawing/2014/main" id="{82157DF2-F4BE-4351-91F0-9B9F52008835}"/>
              </a:ext>
            </a:extLst>
          </p:cNvPr>
          <p:cNvSpPr/>
          <p:nvPr/>
        </p:nvSpPr>
        <p:spPr>
          <a:xfrm>
            <a:off x="8565239" y="4433078"/>
            <a:ext cx="57874" cy="4629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8" name="Oval 447">
            <a:extLst>
              <a:ext uri="{FF2B5EF4-FFF2-40B4-BE49-F238E27FC236}">
                <a16:creationId xmlns:a16="http://schemas.microsoft.com/office/drawing/2014/main" id="{5673A6A9-159C-4990-93D4-91DC225EB1E0}"/>
              </a:ext>
            </a:extLst>
          </p:cNvPr>
          <p:cNvSpPr/>
          <p:nvPr/>
        </p:nvSpPr>
        <p:spPr>
          <a:xfrm>
            <a:off x="8717639" y="4435003"/>
            <a:ext cx="57874" cy="4629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9" name="Oval 448">
            <a:extLst>
              <a:ext uri="{FF2B5EF4-FFF2-40B4-BE49-F238E27FC236}">
                <a16:creationId xmlns:a16="http://schemas.microsoft.com/office/drawing/2014/main" id="{03DB7574-9929-46CE-9F4F-DEC91ABF3B77}"/>
              </a:ext>
            </a:extLst>
          </p:cNvPr>
          <p:cNvSpPr/>
          <p:nvPr/>
        </p:nvSpPr>
        <p:spPr>
          <a:xfrm>
            <a:off x="8870039" y="4436928"/>
            <a:ext cx="57874" cy="4629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0" name="Oval 449">
            <a:extLst>
              <a:ext uri="{FF2B5EF4-FFF2-40B4-BE49-F238E27FC236}">
                <a16:creationId xmlns:a16="http://schemas.microsoft.com/office/drawing/2014/main" id="{6DF2B1DF-6BA0-42BC-9B4C-408350A9AC3B}"/>
              </a:ext>
            </a:extLst>
          </p:cNvPr>
          <p:cNvSpPr/>
          <p:nvPr/>
        </p:nvSpPr>
        <p:spPr>
          <a:xfrm>
            <a:off x="9022439" y="4438853"/>
            <a:ext cx="57874" cy="4629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1" name="Oval 450">
            <a:extLst>
              <a:ext uri="{FF2B5EF4-FFF2-40B4-BE49-F238E27FC236}">
                <a16:creationId xmlns:a16="http://schemas.microsoft.com/office/drawing/2014/main" id="{53B8E11E-E105-4CFD-B997-31F00FAD6672}"/>
              </a:ext>
            </a:extLst>
          </p:cNvPr>
          <p:cNvSpPr/>
          <p:nvPr/>
        </p:nvSpPr>
        <p:spPr>
          <a:xfrm>
            <a:off x="9174839" y="4440778"/>
            <a:ext cx="57874" cy="4629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2" name="Oval 451">
            <a:extLst>
              <a:ext uri="{FF2B5EF4-FFF2-40B4-BE49-F238E27FC236}">
                <a16:creationId xmlns:a16="http://schemas.microsoft.com/office/drawing/2014/main" id="{E9876EE6-DB1D-4ABE-A1A8-66853A18FABF}"/>
              </a:ext>
            </a:extLst>
          </p:cNvPr>
          <p:cNvSpPr/>
          <p:nvPr/>
        </p:nvSpPr>
        <p:spPr>
          <a:xfrm>
            <a:off x="7058589" y="4593224"/>
            <a:ext cx="57874" cy="4629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3" name="Oval 452">
            <a:extLst>
              <a:ext uri="{FF2B5EF4-FFF2-40B4-BE49-F238E27FC236}">
                <a16:creationId xmlns:a16="http://schemas.microsoft.com/office/drawing/2014/main" id="{58C394D7-EB4C-4B36-A7A9-E7F36B57C2C0}"/>
              </a:ext>
            </a:extLst>
          </p:cNvPr>
          <p:cNvSpPr/>
          <p:nvPr/>
        </p:nvSpPr>
        <p:spPr>
          <a:xfrm>
            <a:off x="7210989" y="4595151"/>
            <a:ext cx="57874" cy="4629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4" name="Oval 453">
            <a:extLst>
              <a:ext uri="{FF2B5EF4-FFF2-40B4-BE49-F238E27FC236}">
                <a16:creationId xmlns:a16="http://schemas.microsoft.com/office/drawing/2014/main" id="{BB4F1789-9D85-46A6-9F2B-24BF61F24B8E}"/>
              </a:ext>
            </a:extLst>
          </p:cNvPr>
          <p:cNvSpPr/>
          <p:nvPr/>
        </p:nvSpPr>
        <p:spPr>
          <a:xfrm>
            <a:off x="7361464" y="4595149"/>
            <a:ext cx="57874" cy="4629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5" name="Oval 454">
            <a:extLst>
              <a:ext uri="{FF2B5EF4-FFF2-40B4-BE49-F238E27FC236}">
                <a16:creationId xmlns:a16="http://schemas.microsoft.com/office/drawing/2014/main" id="{8C442135-BDD7-49E6-996D-CC638350E39A}"/>
              </a:ext>
            </a:extLst>
          </p:cNvPr>
          <p:cNvSpPr/>
          <p:nvPr/>
        </p:nvSpPr>
        <p:spPr>
          <a:xfrm>
            <a:off x="7513864" y="4585499"/>
            <a:ext cx="57874" cy="4629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6" name="Oval 455">
            <a:extLst>
              <a:ext uri="{FF2B5EF4-FFF2-40B4-BE49-F238E27FC236}">
                <a16:creationId xmlns:a16="http://schemas.microsoft.com/office/drawing/2014/main" id="{835DEC89-3F2E-4C1C-B35E-DD2E675DD22B}"/>
              </a:ext>
            </a:extLst>
          </p:cNvPr>
          <p:cNvSpPr/>
          <p:nvPr/>
        </p:nvSpPr>
        <p:spPr>
          <a:xfrm>
            <a:off x="7664339" y="4585499"/>
            <a:ext cx="57874" cy="4629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7" name="Oval 456">
            <a:extLst>
              <a:ext uri="{FF2B5EF4-FFF2-40B4-BE49-F238E27FC236}">
                <a16:creationId xmlns:a16="http://schemas.microsoft.com/office/drawing/2014/main" id="{0B3384D9-AEDA-4440-8171-618B376D7353}"/>
              </a:ext>
            </a:extLst>
          </p:cNvPr>
          <p:cNvSpPr/>
          <p:nvPr/>
        </p:nvSpPr>
        <p:spPr>
          <a:xfrm>
            <a:off x="7816739" y="4587424"/>
            <a:ext cx="57874" cy="4629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8" name="Oval 457">
            <a:extLst>
              <a:ext uri="{FF2B5EF4-FFF2-40B4-BE49-F238E27FC236}">
                <a16:creationId xmlns:a16="http://schemas.microsoft.com/office/drawing/2014/main" id="{8676BA4F-EC4B-4764-AD09-3356EB99B444}"/>
              </a:ext>
            </a:extLst>
          </p:cNvPr>
          <p:cNvSpPr/>
          <p:nvPr/>
        </p:nvSpPr>
        <p:spPr>
          <a:xfrm>
            <a:off x="7957564" y="4577778"/>
            <a:ext cx="57874" cy="4629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9" name="Oval 458">
            <a:extLst>
              <a:ext uri="{FF2B5EF4-FFF2-40B4-BE49-F238E27FC236}">
                <a16:creationId xmlns:a16="http://schemas.microsoft.com/office/drawing/2014/main" id="{2B136E9C-BB36-4B80-AE2C-A93D58CB97E0}"/>
              </a:ext>
            </a:extLst>
          </p:cNvPr>
          <p:cNvSpPr/>
          <p:nvPr/>
        </p:nvSpPr>
        <p:spPr>
          <a:xfrm>
            <a:off x="8109964" y="4579703"/>
            <a:ext cx="57874" cy="4629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0" name="Oval 459">
            <a:extLst>
              <a:ext uri="{FF2B5EF4-FFF2-40B4-BE49-F238E27FC236}">
                <a16:creationId xmlns:a16="http://schemas.microsoft.com/office/drawing/2014/main" id="{E8B191F1-8C53-4C76-8421-2CBFF8439347}"/>
              </a:ext>
            </a:extLst>
          </p:cNvPr>
          <p:cNvSpPr/>
          <p:nvPr/>
        </p:nvSpPr>
        <p:spPr>
          <a:xfrm>
            <a:off x="8273939" y="4581628"/>
            <a:ext cx="57874" cy="4629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1" name="Oval 460">
            <a:extLst>
              <a:ext uri="{FF2B5EF4-FFF2-40B4-BE49-F238E27FC236}">
                <a16:creationId xmlns:a16="http://schemas.microsoft.com/office/drawing/2014/main" id="{B464D87B-72DC-438C-9DAC-CCF78373603A}"/>
              </a:ext>
            </a:extLst>
          </p:cNvPr>
          <p:cNvSpPr/>
          <p:nvPr/>
        </p:nvSpPr>
        <p:spPr>
          <a:xfrm>
            <a:off x="8426339" y="4583553"/>
            <a:ext cx="57874" cy="4629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2" name="Oval 461">
            <a:extLst>
              <a:ext uri="{FF2B5EF4-FFF2-40B4-BE49-F238E27FC236}">
                <a16:creationId xmlns:a16="http://schemas.microsoft.com/office/drawing/2014/main" id="{E7CE1330-8BA4-4D78-BA44-9F7C378DC505}"/>
              </a:ext>
            </a:extLst>
          </p:cNvPr>
          <p:cNvSpPr/>
          <p:nvPr/>
        </p:nvSpPr>
        <p:spPr>
          <a:xfrm>
            <a:off x="8578739" y="4585478"/>
            <a:ext cx="57874" cy="4629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3" name="Oval 462">
            <a:extLst>
              <a:ext uri="{FF2B5EF4-FFF2-40B4-BE49-F238E27FC236}">
                <a16:creationId xmlns:a16="http://schemas.microsoft.com/office/drawing/2014/main" id="{78329CD8-7546-4D26-B402-4637762F54CB}"/>
              </a:ext>
            </a:extLst>
          </p:cNvPr>
          <p:cNvSpPr/>
          <p:nvPr/>
        </p:nvSpPr>
        <p:spPr>
          <a:xfrm>
            <a:off x="8731139" y="4587403"/>
            <a:ext cx="57874" cy="4629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4" name="Oval 463">
            <a:extLst>
              <a:ext uri="{FF2B5EF4-FFF2-40B4-BE49-F238E27FC236}">
                <a16:creationId xmlns:a16="http://schemas.microsoft.com/office/drawing/2014/main" id="{7E939208-490D-435F-BB3A-2D4C30B6088C}"/>
              </a:ext>
            </a:extLst>
          </p:cNvPr>
          <p:cNvSpPr/>
          <p:nvPr/>
        </p:nvSpPr>
        <p:spPr>
          <a:xfrm>
            <a:off x="8883539" y="4589328"/>
            <a:ext cx="57874" cy="4629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5" name="Oval 464">
            <a:extLst>
              <a:ext uri="{FF2B5EF4-FFF2-40B4-BE49-F238E27FC236}">
                <a16:creationId xmlns:a16="http://schemas.microsoft.com/office/drawing/2014/main" id="{DF7AD64E-1D3E-4E72-A431-242BC8A1F999}"/>
              </a:ext>
            </a:extLst>
          </p:cNvPr>
          <p:cNvSpPr/>
          <p:nvPr/>
        </p:nvSpPr>
        <p:spPr>
          <a:xfrm>
            <a:off x="9035939" y="4591253"/>
            <a:ext cx="57874" cy="4629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6" name="Oval 465">
            <a:extLst>
              <a:ext uri="{FF2B5EF4-FFF2-40B4-BE49-F238E27FC236}">
                <a16:creationId xmlns:a16="http://schemas.microsoft.com/office/drawing/2014/main" id="{701A9E42-42D2-4DFF-8E77-31AC8413AB5A}"/>
              </a:ext>
            </a:extLst>
          </p:cNvPr>
          <p:cNvSpPr/>
          <p:nvPr/>
        </p:nvSpPr>
        <p:spPr>
          <a:xfrm>
            <a:off x="9188339" y="4593178"/>
            <a:ext cx="57874" cy="4629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7" name="Oval 466">
            <a:extLst>
              <a:ext uri="{FF2B5EF4-FFF2-40B4-BE49-F238E27FC236}">
                <a16:creationId xmlns:a16="http://schemas.microsoft.com/office/drawing/2014/main" id="{4D4FE023-1DAC-4B4A-BDAC-1264C0D7D56F}"/>
              </a:ext>
            </a:extLst>
          </p:cNvPr>
          <p:cNvSpPr/>
          <p:nvPr/>
        </p:nvSpPr>
        <p:spPr>
          <a:xfrm>
            <a:off x="7048939" y="4745624"/>
            <a:ext cx="57874" cy="4629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8" name="Oval 467">
            <a:extLst>
              <a:ext uri="{FF2B5EF4-FFF2-40B4-BE49-F238E27FC236}">
                <a16:creationId xmlns:a16="http://schemas.microsoft.com/office/drawing/2014/main" id="{F35032E5-D5FA-4E4A-AEC5-61E59A9751AB}"/>
              </a:ext>
            </a:extLst>
          </p:cNvPr>
          <p:cNvSpPr/>
          <p:nvPr/>
        </p:nvSpPr>
        <p:spPr>
          <a:xfrm>
            <a:off x="7201339" y="4747551"/>
            <a:ext cx="57874" cy="4629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9" name="Oval 468">
            <a:extLst>
              <a:ext uri="{FF2B5EF4-FFF2-40B4-BE49-F238E27FC236}">
                <a16:creationId xmlns:a16="http://schemas.microsoft.com/office/drawing/2014/main" id="{ABB29C02-BEF5-4439-8E11-AAEE4A308AA1}"/>
              </a:ext>
            </a:extLst>
          </p:cNvPr>
          <p:cNvSpPr/>
          <p:nvPr/>
        </p:nvSpPr>
        <p:spPr>
          <a:xfrm>
            <a:off x="7351814" y="4747549"/>
            <a:ext cx="57874" cy="4629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0" name="Oval 469">
            <a:extLst>
              <a:ext uri="{FF2B5EF4-FFF2-40B4-BE49-F238E27FC236}">
                <a16:creationId xmlns:a16="http://schemas.microsoft.com/office/drawing/2014/main" id="{5E1921D9-87BD-4652-9D33-F086D9155A45}"/>
              </a:ext>
            </a:extLst>
          </p:cNvPr>
          <p:cNvSpPr/>
          <p:nvPr/>
        </p:nvSpPr>
        <p:spPr>
          <a:xfrm>
            <a:off x="7504214" y="4737899"/>
            <a:ext cx="57874" cy="4629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1" name="Oval 470">
            <a:extLst>
              <a:ext uri="{FF2B5EF4-FFF2-40B4-BE49-F238E27FC236}">
                <a16:creationId xmlns:a16="http://schemas.microsoft.com/office/drawing/2014/main" id="{F94466EB-FC46-4C71-8ABA-CDCCAD9D26EA}"/>
              </a:ext>
            </a:extLst>
          </p:cNvPr>
          <p:cNvSpPr/>
          <p:nvPr/>
        </p:nvSpPr>
        <p:spPr>
          <a:xfrm>
            <a:off x="7654689" y="4737899"/>
            <a:ext cx="57874" cy="4629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2" name="Oval 471">
            <a:extLst>
              <a:ext uri="{FF2B5EF4-FFF2-40B4-BE49-F238E27FC236}">
                <a16:creationId xmlns:a16="http://schemas.microsoft.com/office/drawing/2014/main" id="{45226954-9CC1-4429-B748-02E0A569C786}"/>
              </a:ext>
            </a:extLst>
          </p:cNvPr>
          <p:cNvSpPr/>
          <p:nvPr/>
        </p:nvSpPr>
        <p:spPr>
          <a:xfrm>
            <a:off x="7807089" y="4739824"/>
            <a:ext cx="57874" cy="4629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3" name="Oval 472">
            <a:extLst>
              <a:ext uri="{FF2B5EF4-FFF2-40B4-BE49-F238E27FC236}">
                <a16:creationId xmlns:a16="http://schemas.microsoft.com/office/drawing/2014/main" id="{BA118D79-B920-44D3-9B50-56EB7FA5077D}"/>
              </a:ext>
            </a:extLst>
          </p:cNvPr>
          <p:cNvSpPr/>
          <p:nvPr/>
        </p:nvSpPr>
        <p:spPr>
          <a:xfrm>
            <a:off x="7947914" y="4730178"/>
            <a:ext cx="57874" cy="4629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4" name="Oval 473">
            <a:extLst>
              <a:ext uri="{FF2B5EF4-FFF2-40B4-BE49-F238E27FC236}">
                <a16:creationId xmlns:a16="http://schemas.microsoft.com/office/drawing/2014/main" id="{F218649E-5081-4394-BBC5-8CF43C4EFED5}"/>
              </a:ext>
            </a:extLst>
          </p:cNvPr>
          <p:cNvSpPr/>
          <p:nvPr/>
        </p:nvSpPr>
        <p:spPr>
          <a:xfrm>
            <a:off x="8100314" y="4732103"/>
            <a:ext cx="57874" cy="4629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5" name="Oval 474">
            <a:extLst>
              <a:ext uri="{FF2B5EF4-FFF2-40B4-BE49-F238E27FC236}">
                <a16:creationId xmlns:a16="http://schemas.microsoft.com/office/drawing/2014/main" id="{7B6663ED-1BD0-4FC6-A5CC-84A3D960B1EF}"/>
              </a:ext>
            </a:extLst>
          </p:cNvPr>
          <p:cNvSpPr/>
          <p:nvPr/>
        </p:nvSpPr>
        <p:spPr>
          <a:xfrm>
            <a:off x="8264289" y="4734028"/>
            <a:ext cx="57874" cy="4629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6" name="Oval 475">
            <a:extLst>
              <a:ext uri="{FF2B5EF4-FFF2-40B4-BE49-F238E27FC236}">
                <a16:creationId xmlns:a16="http://schemas.microsoft.com/office/drawing/2014/main" id="{23BA05B7-38D6-4D42-BA25-E931BD2280AC}"/>
              </a:ext>
            </a:extLst>
          </p:cNvPr>
          <p:cNvSpPr/>
          <p:nvPr/>
        </p:nvSpPr>
        <p:spPr>
          <a:xfrm>
            <a:off x="8416689" y="4735953"/>
            <a:ext cx="57874" cy="4629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7" name="Oval 476">
            <a:extLst>
              <a:ext uri="{FF2B5EF4-FFF2-40B4-BE49-F238E27FC236}">
                <a16:creationId xmlns:a16="http://schemas.microsoft.com/office/drawing/2014/main" id="{B553CD60-FB05-4424-BC33-FD3DCB758D94}"/>
              </a:ext>
            </a:extLst>
          </p:cNvPr>
          <p:cNvSpPr/>
          <p:nvPr/>
        </p:nvSpPr>
        <p:spPr>
          <a:xfrm>
            <a:off x="8569089" y="4737878"/>
            <a:ext cx="57874" cy="4629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8" name="Oval 477">
            <a:extLst>
              <a:ext uri="{FF2B5EF4-FFF2-40B4-BE49-F238E27FC236}">
                <a16:creationId xmlns:a16="http://schemas.microsoft.com/office/drawing/2014/main" id="{AAD992D9-112B-4DEE-9D89-1B5EAA736818}"/>
              </a:ext>
            </a:extLst>
          </p:cNvPr>
          <p:cNvSpPr/>
          <p:nvPr/>
        </p:nvSpPr>
        <p:spPr>
          <a:xfrm>
            <a:off x="8721489" y="4739803"/>
            <a:ext cx="57874" cy="4629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9" name="Oval 478">
            <a:extLst>
              <a:ext uri="{FF2B5EF4-FFF2-40B4-BE49-F238E27FC236}">
                <a16:creationId xmlns:a16="http://schemas.microsoft.com/office/drawing/2014/main" id="{7953EB2E-85B5-4B0D-92D7-DE954CBDF9EB}"/>
              </a:ext>
            </a:extLst>
          </p:cNvPr>
          <p:cNvSpPr/>
          <p:nvPr/>
        </p:nvSpPr>
        <p:spPr>
          <a:xfrm>
            <a:off x="8873889" y="4741728"/>
            <a:ext cx="57874" cy="4629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0" name="Oval 479">
            <a:extLst>
              <a:ext uri="{FF2B5EF4-FFF2-40B4-BE49-F238E27FC236}">
                <a16:creationId xmlns:a16="http://schemas.microsoft.com/office/drawing/2014/main" id="{F1008F76-4B7D-4773-BA48-59B74DA41F63}"/>
              </a:ext>
            </a:extLst>
          </p:cNvPr>
          <p:cNvSpPr/>
          <p:nvPr/>
        </p:nvSpPr>
        <p:spPr>
          <a:xfrm>
            <a:off x="9026289" y="4743653"/>
            <a:ext cx="57874" cy="4629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1" name="Oval 480">
            <a:extLst>
              <a:ext uri="{FF2B5EF4-FFF2-40B4-BE49-F238E27FC236}">
                <a16:creationId xmlns:a16="http://schemas.microsoft.com/office/drawing/2014/main" id="{E4FBCEE7-F7C1-4AB2-AEE1-AD9CF933171A}"/>
              </a:ext>
            </a:extLst>
          </p:cNvPr>
          <p:cNvSpPr/>
          <p:nvPr/>
        </p:nvSpPr>
        <p:spPr>
          <a:xfrm>
            <a:off x="9178689" y="4745578"/>
            <a:ext cx="57874" cy="4629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2" name="Oval 481">
            <a:extLst>
              <a:ext uri="{FF2B5EF4-FFF2-40B4-BE49-F238E27FC236}">
                <a16:creationId xmlns:a16="http://schemas.microsoft.com/office/drawing/2014/main" id="{FC11EB44-E026-4198-ADE8-8557C918753F}"/>
              </a:ext>
            </a:extLst>
          </p:cNvPr>
          <p:cNvSpPr/>
          <p:nvPr/>
        </p:nvSpPr>
        <p:spPr>
          <a:xfrm>
            <a:off x="7050864" y="4898024"/>
            <a:ext cx="57874" cy="4629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3" name="Oval 482">
            <a:extLst>
              <a:ext uri="{FF2B5EF4-FFF2-40B4-BE49-F238E27FC236}">
                <a16:creationId xmlns:a16="http://schemas.microsoft.com/office/drawing/2014/main" id="{0FD8582F-7D0A-4BDB-94AE-B9E0DE8765B2}"/>
              </a:ext>
            </a:extLst>
          </p:cNvPr>
          <p:cNvSpPr/>
          <p:nvPr/>
        </p:nvSpPr>
        <p:spPr>
          <a:xfrm>
            <a:off x="7203264" y="4899951"/>
            <a:ext cx="57874" cy="4629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4" name="Oval 483">
            <a:extLst>
              <a:ext uri="{FF2B5EF4-FFF2-40B4-BE49-F238E27FC236}">
                <a16:creationId xmlns:a16="http://schemas.microsoft.com/office/drawing/2014/main" id="{0A088AB7-2BD2-41AC-8110-3F664617A636}"/>
              </a:ext>
            </a:extLst>
          </p:cNvPr>
          <p:cNvSpPr/>
          <p:nvPr/>
        </p:nvSpPr>
        <p:spPr>
          <a:xfrm>
            <a:off x="7353739" y="4899949"/>
            <a:ext cx="57874" cy="4629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5" name="Oval 484">
            <a:extLst>
              <a:ext uri="{FF2B5EF4-FFF2-40B4-BE49-F238E27FC236}">
                <a16:creationId xmlns:a16="http://schemas.microsoft.com/office/drawing/2014/main" id="{7E2426E3-87EC-4E8B-AF2D-D36423B64D22}"/>
              </a:ext>
            </a:extLst>
          </p:cNvPr>
          <p:cNvSpPr/>
          <p:nvPr/>
        </p:nvSpPr>
        <p:spPr>
          <a:xfrm>
            <a:off x="7506139" y="4890299"/>
            <a:ext cx="57874" cy="4629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6" name="Oval 485">
            <a:extLst>
              <a:ext uri="{FF2B5EF4-FFF2-40B4-BE49-F238E27FC236}">
                <a16:creationId xmlns:a16="http://schemas.microsoft.com/office/drawing/2014/main" id="{2E540EA2-B772-4CA6-B33F-D4CB6B08F41D}"/>
              </a:ext>
            </a:extLst>
          </p:cNvPr>
          <p:cNvSpPr/>
          <p:nvPr/>
        </p:nvSpPr>
        <p:spPr>
          <a:xfrm>
            <a:off x="7656614" y="4890299"/>
            <a:ext cx="57874" cy="4629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7" name="Oval 486">
            <a:extLst>
              <a:ext uri="{FF2B5EF4-FFF2-40B4-BE49-F238E27FC236}">
                <a16:creationId xmlns:a16="http://schemas.microsoft.com/office/drawing/2014/main" id="{6FDB68BA-4264-4BBF-B4E2-081BAEF9F719}"/>
              </a:ext>
            </a:extLst>
          </p:cNvPr>
          <p:cNvSpPr/>
          <p:nvPr/>
        </p:nvSpPr>
        <p:spPr>
          <a:xfrm>
            <a:off x="7809014" y="4892224"/>
            <a:ext cx="57874" cy="4629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8" name="Oval 487">
            <a:extLst>
              <a:ext uri="{FF2B5EF4-FFF2-40B4-BE49-F238E27FC236}">
                <a16:creationId xmlns:a16="http://schemas.microsoft.com/office/drawing/2014/main" id="{4CE63125-0CAD-4718-9484-514044F282A6}"/>
              </a:ext>
            </a:extLst>
          </p:cNvPr>
          <p:cNvSpPr/>
          <p:nvPr/>
        </p:nvSpPr>
        <p:spPr>
          <a:xfrm>
            <a:off x="7949839" y="4882578"/>
            <a:ext cx="57874" cy="4629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9" name="Oval 488">
            <a:extLst>
              <a:ext uri="{FF2B5EF4-FFF2-40B4-BE49-F238E27FC236}">
                <a16:creationId xmlns:a16="http://schemas.microsoft.com/office/drawing/2014/main" id="{26AEC0A2-A5F1-4E63-BC5F-ED0FDC1A0380}"/>
              </a:ext>
            </a:extLst>
          </p:cNvPr>
          <p:cNvSpPr/>
          <p:nvPr/>
        </p:nvSpPr>
        <p:spPr>
          <a:xfrm>
            <a:off x="8102239" y="4884503"/>
            <a:ext cx="57874" cy="4629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0" name="Oval 489">
            <a:extLst>
              <a:ext uri="{FF2B5EF4-FFF2-40B4-BE49-F238E27FC236}">
                <a16:creationId xmlns:a16="http://schemas.microsoft.com/office/drawing/2014/main" id="{E409683B-92B4-4B52-9A3C-722171E60A8F}"/>
              </a:ext>
            </a:extLst>
          </p:cNvPr>
          <p:cNvSpPr/>
          <p:nvPr/>
        </p:nvSpPr>
        <p:spPr>
          <a:xfrm>
            <a:off x="8266214" y="4886428"/>
            <a:ext cx="57874" cy="4629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1" name="Oval 490">
            <a:extLst>
              <a:ext uri="{FF2B5EF4-FFF2-40B4-BE49-F238E27FC236}">
                <a16:creationId xmlns:a16="http://schemas.microsoft.com/office/drawing/2014/main" id="{FEB24B02-5BD9-4992-A8E2-51D134952BDA}"/>
              </a:ext>
            </a:extLst>
          </p:cNvPr>
          <p:cNvSpPr/>
          <p:nvPr/>
        </p:nvSpPr>
        <p:spPr>
          <a:xfrm>
            <a:off x="8418614" y="4888353"/>
            <a:ext cx="57874" cy="4629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2" name="Oval 491">
            <a:extLst>
              <a:ext uri="{FF2B5EF4-FFF2-40B4-BE49-F238E27FC236}">
                <a16:creationId xmlns:a16="http://schemas.microsoft.com/office/drawing/2014/main" id="{78EC5981-1954-48CA-BB49-4A6E1B8DF068}"/>
              </a:ext>
            </a:extLst>
          </p:cNvPr>
          <p:cNvSpPr/>
          <p:nvPr/>
        </p:nvSpPr>
        <p:spPr>
          <a:xfrm>
            <a:off x="8571014" y="4890278"/>
            <a:ext cx="57874" cy="4629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3" name="Oval 492">
            <a:extLst>
              <a:ext uri="{FF2B5EF4-FFF2-40B4-BE49-F238E27FC236}">
                <a16:creationId xmlns:a16="http://schemas.microsoft.com/office/drawing/2014/main" id="{1B479EC1-4930-4786-8726-39D2074ECE18}"/>
              </a:ext>
            </a:extLst>
          </p:cNvPr>
          <p:cNvSpPr/>
          <p:nvPr/>
        </p:nvSpPr>
        <p:spPr>
          <a:xfrm>
            <a:off x="8723414" y="4892203"/>
            <a:ext cx="57874" cy="4629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4" name="Oval 493">
            <a:extLst>
              <a:ext uri="{FF2B5EF4-FFF2-40B4-BE49-F238E27FC236}">
                <a16:creationId xmlns:a16="http://schemas.microsoft.com/office/drawing/2014/main" id="{222A919D-5283-45D5-A556-370DE4D005B2}"/>
              </a:ext>
            </a:extLst>
          </p:cNvPr>
          <p:cNvSpPr/>
          <p:nvPr/>
        </p:nvSpPr>
        <p:spPr>
          <a:xfrm>
            <a:off x="8875814" y="4894128"/>
            <a:ext cx="57874" cy="4629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5" name="Oval 494">
            <a:extLst>
              <a:ext uri="{FF2B5EF4-FFF2-40B4-BE49-F238E27FC236}">
                <a16:creationId xmlns:a16="http://schemas.microsoft.com/office/drawing/2014/main" id="{01346D2E-D725-4BE3-82C9-E136C38E747D}"/>
              </a:ext>
            </a:extLst>
          </p:cNvPr>
          <p:cNvSpPr/>
          <p:nvPr/>
        </p:nvSpPr>
        <p:spPr>
          <a:xfrm>
            <a:off x="9028214" y="4896053"/>
            <a:ext cx="57874" cy="4629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6" name="Oval 495">
            <a:extLst>
              <a:ext uri="{FF2B5EF4-FFF2-40B4-BE49-F238E27FC236}">
                <a16:creationId xmlns:a16="http://schemas.microsoft.com/office/drawing/2014/main" id="{2FE55C60-3B46-4E84-806B-62665EC7E5C0}"/>
              </a:ext>
            </a:extLst>
          </p:cNvPr>
          <p:cNvSpPr/>
          <p:nvPr/>
        </p:nvSpPr>
        <p:spPr>
          <a:xfrm>
            <a:off x="9180614" y="4897978"/>
            <a:ext cx="57874" cy="4629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97" name="Straight Connector 496">
            <a:extLst>
              <a:ext uri="{FF2B5EF4-FFF2-40B4-BE49-F238E27FC236}">
                <a16:creationId xmlns:a16="http://schemas.microsoft.com/office/drawing/2014/main" id="{4FBF6B7C-C830-433F-A08D-08DA22682A05}"/>
              </a:ext>
            </a:extLst>
          </p:cNvPr>
          <p:cNvCxnSpPr/>
          <p:nvPr/>
        </p:nvCxnSpPr>
        <p:spPr>
          <a:xfrm>
            <a:off x="6881153" y="5028230"/>
            <a:ext cx="255800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9" name="Straight Connector 498">
            <a:extLst>
              <a:ext uri="{FF2B5EF4-FFF2-40B4-BE49-F238E27FC236}">
                <a16:creationId xmlns:a16="http://schemas.microsoft.com/office/drawing/2014/main" id="{15A30BCD-17A0-4B75-90AC-649FC4689D25}"/>
              </a:ext>
            </a:extLst>
          </p:cNvPr>
          <p:cNvCxnSpPr/>
          <p:nvPr/>
        </p:nvCxnSpPr>
        <p:spPr>
          <a:xfrm>
            <a:off x="6890803" y="2653474"/>
            <a:ext cx="0" cy="23930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0" name="Straight Connector 499">
            <a:extLst>
              <a:ext uri="{FF2B5EF4-FFF2-40B4-BE49-F238E27FC236}">
                <a16:creationId xmlns:a16="http://schemas.microsoft.com/office/drawing/2014/main" id="{D3A94394-345A-4865-BB27-F936F637AB3E}"/>
              </a:ext>
            </a:extLst>
          </p:cNvPr>
          <p:cNvCxnSpPr/>
          <p:nvPr/>
        </p:nvCxnSpPr>
        <p:spPr>
          <a:xfrm>
            <a:off x="9439158" y="2647677"/>
            <a:ext cx="0" cy="23930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3" name="Straight Connector 502">
            <a:extLst>
              <a:ext uri="{FF2B5EF4-FFF2-40B4-BE49-F238E27FC236}">
                <a16:creationId xmlns:a16="http://schemas.microsoft.com/office/drawing/2014/main" id="{CA8160EE-705D-4FF2-95FA-31AA16C01974}"/>
              </a:ext>
            </a:extLst>
          </p:cNvPr>
          <p:cNvCxnSpPr/>
          <p:nvPr/>
        </p:nvCxnSpPr>
        <p:spPr>
          <a:xfrm flipV="1">
            <a:off x="4062714" y="2647677"/>
            <a:ext cx="2828089" cy="1839399"/>
          </a:xfrm>
          <a:prstGeom prst="line">
            <a:avLst/>
          </a:prstGeom>
          <a:ln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4" name="Straight Connector 503">
            <a:extLst>
              <a:ext uri="{FF2B5EF4-FFF2-40B4-BE49-F238E27FC236}">
                <a16:creationId xmlns:a16="http://schemas.microsoft.com/office/drawing/2014/main" id="{61DCCFD4-CA5B-414D-A8B9-33AAC684A681}"/>
              </a:ext>
            </a:extLst>
          </p:cNvPr>
          <p:cNvCxnSpPr>
            <a:cxnSpLocks/>
          </p:cNvCxnSpPr>
          <p:nvPr/>
        </p:nvCxnSpPr>
        <p:spPr>
          <a:xfrm flipV="1">
            <a:off x="4527632" y="3319048"/>
            <a:ext cx="2356375" cy="1191226"/>
          </a:xfrm>
          <a:prstGeom prst="line">
            <a:avLst/>
          </a:prstGeom>
          <a:ln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6" name="Straight Connector 505">
            <a:extLst>
              <a:ext uri="{FF2B5EF4-FFF2-40B4-BE49-F238E27FC236}">
                <a16:creationId xmlns:a16="http://schemas.microsoft.com/office/drawing/2014/main" id="{BF1D7089-7239-4CE5-A27C-F58E8C5C18C2}"/>
              </a:ext>
            </a:extLst>
          </p:cNvPr>
          <p:cNvCxnSpPr>
            <a:cxnSpLocks/>
          </p:cNvCxnSpPr>
          <p:nvPr/>
        </p:nvCxnSpPr>
        <p:spPr>
          <a:xfrm>
            <a:off x="4049168" y="4944276"/>
            <a:ext cx="2828089" cy="60756"/>
          </a:xfrm>
          <a:prstGeom prst="line">
            <a:avLst/>
          </a:prstGeom>
          <a:ln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8" name="Straight Connector 507">
            <a:extLst>
              <a:ext uri="{FF2B5EF4-FFF2-40B4-BE49-F238E27FC236}">
                <a16:creationId xmlns:a16="http://schemas.microsoft.com/office/drawing/2014/main" id="{63450E92-8352-4EC3-87E7-C92BDE05851F}"/>
              </a:ext>
            </a:extLst>
          </p:cNvPr>
          <p:cNvCxnSpPr>
            <a:cxnSpLocks/>
          </p:cNvCxnSpPr>
          <p:nvPr/>
        </p:nvCxnSpPr>
        <p:spPr>
          <a:xfrm flipV="1">
            <a:off x="4575621" y="4685849"/>
            <a:ext cx="2277770" cy="243027"/>
          </a:xfrm>
          <a:prstGeom prst="line">
            <a:avLst/>
          </a:prstGeom>
          <a:ln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11" name="Rectangle 510">
                <a:extLst>
                  <a:ext uri="{FF2B5EF4-FFF2-40B4-BE49-F238E27FC236}">
                    <a16:creationId xmlns:a16="http://schemas.microsoft.com/office/drawing/2014/main" id="{FDD42C19-7141-4240-B260-68EB20183D44}"/>
                  </a:ext>
                </a:extLst>
              </p:cNvPr>
              <p:cNvSpPr/>
              <p:nvPr/>
            </p:nvSpPr>
            <p:spPr>
              <a:xfrm>
                <a:off x="8497286" y="5220243"/>
                <a:ext cx="1034899" cy="5380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pt-BR" sz="2000" dirty="0">
                    <a:latin typeface="CMMI7"/>
                  </a:rPr>
                  <a:t>i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i="1" dirty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000" i="1" dirty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𝑛</m:t>
                        </m:r>
                      </m:num>
                      <m:den>
                        <m:r>
                          <a:rPr lang="en-US" sz="20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√</m:t>
                        </m:r>
                        <m:r>
                          <a:rPr lang="en-US" sz="20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𝑝</m:t>
                        </m:r>
                      </m:den>
                    </m:f>
                    <m:r>
                      <a:rPr lang="en-US" sz="2000" b="0" i="0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, </m:t>
                    </m:r>
                  </m:oMath>
                </a14:m>
                <a:r>
                  <a:rPr lang="pt-BR" sz="2000" dirty="0">
                    <a:latin typeface="CMMI7"/>
                  </a:rPr>
                  <a:t> j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dirty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i="1" dirty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𝑛</m:t>
                        </m:r>
                      </m:num>
                      <m:den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√</m:t>
                        </m:r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𝑝</m:t>
                        </m:r>
                      </m:den>
                    </m:f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511" name="Rectangle 510">
                <a:extLst>
                  <a:ext uri="{FF2B5EF4-FFF2-40B4-BE49-F238E27FC236}">
                    <a16:creationId xmlns:a16="http://schemas.microsoft.com/office/drawing/2014/main" id="{FDD42C19-7141-4240-B260-68EB20183D4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97286" y="5220243"/>
                <a:ext cx="1034899" cy="538032"/>
              </a:xfrm>
              <a:prstGeom prst="rect">
                <a:avLst/>
              </a:prstGeom>
              <a:blipFill>
                <a:blip r:embed="rId3"/>
                <a:stretch>
                  <a:fillRect l="-6471" b="-33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12" name="Rectangle 511">
                <a:extLst>
                  <a:ext uri="{FF2B5EF4-FFF2-40B4-BE49-F238E27FC236}">
                    <a16:creationId xmlns:a16="http://schemas.microsoft.com/office/drawing/2014/main" id="{6D319139-A0BA-4E9D-BD15-A904224BC1A3}"/>
                  </a:ext>
                </a:extLst>
              </p:cNvPr>
              <p:cNvSpPr/>
              <p:nvPr/>
            </p:nvSpPr>
            <p:spPr>
              <a:xfrm>
                <a:off x="5555614" y="1797067"/>
                <a:ext cx="2780092" cy="45974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pt-BR" dirty="0">
                    <a:latin typeface="CMR7"/>
                  </a:rPr>
                  <a:t>(</a:t>
                </a:r>
                <a:r>
                  <a:rPr lang="pt-BR" dirty="0">
                    <a:latin typeface="CMMI7"/>
                  </a:rPr>
                  <a:t>i </a:t>
                </a:r>
                <a:r>
                  <a:rPr lang="pt-BR" dirty="0">
                    <a:latin typeface="CMSY7~9e"/>
                  </a:rPr>
                  <a:t>-</a:t>
                </a:r>
                <a:r>
                  <a:rPr lang="pt-BR" dirty="0">
                    <a:latin typeface="CMR7"/>
                  </a:rPr>
                  <a:t>1)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1600" i="1" dirty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1600" i="1" dirty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𝑛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en-US" sz="1600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1600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𝑝</m:t>
                            </m:r>
                          </m:e>
                        </m:rad>
                      </m:den>
                    </m:f>
                    <m:r>
                      <a:rPr lang="en-US" sz="16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pt-BR" dirty="0">
                    <a:latin typeface="CMR7"/>
                  </a:rPr>
                  <a:t>+ 1</a:t>
                </a:r>
                <a:r>
                  <a:rPr lang="pt-BR" dirty="0">
                    <a:latin typeface="CMMI7"/>
                  </a:rPr>
                  <a:t>,  </a:t>
                </a:r>
                <a:r>
                  <a:rPr lang="pt-BR" dirty="0">
                    <a:latin typeface="CMR7"/>
                  </a:rPr>
                  <a:t>(</a:t>
                </a:r>
                <a:r>
                  <a:rPr lang="pt-BR" dirty="0">
                    <a:latin typeface="CMMI7"/>
                  </a:rPr>
                  <a:t>j </a:t>
                </a:r>
                <a:r>
                  <a:rPr lang="pt-BR" dirty="0">
                    <a:latin typeface="CMSY7~9e"/>
                  </a:rPr>
                  <a:t>- </a:t>
                </a:r>
                <a:r>
                  <a:rPr lang="pt-BR" dirty="0">
                    <a:latin typeface="CMR7"/>
                  </a:rPr>
                  <a:t>1)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1600" i="1" dirty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1600" i="1" dirty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𝑛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en-US" sz="1600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1600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𝑝</m:t>
                            </m:r>
                          </m:e>
                        </m:rad>
                      </m:den>
                    </m:f>
                  </m:oMath>
                </a14:m>
                <a:r>
                  <a:rPr lang="pt-BR" dirty="0">
                    <a:latin typeface="CMR7"/>
                  </a:rPr>
                  <a:t> + 1</a:t>
                </a:r>
                <a:endParaRPr lang="en-US" dirty="0"/>
              </a:p>
            </p:txBody>
          </p:sp>
        </mc:Choice>
        <mc:Fallback xmlns="">
          <p:sp>
            <p:nvSpPr>
              <p:cNvPr id="512" name="Rectangle 511">
                <a:extLst>
                  <a:ext uri="{FF2B5EF4-FFF2-40B4-BE49-F238E27FC236}">
                    <a16:creationId xmlns:a16="http://schemas.microsoft.com/office/drawing/2014/main" id="{6D319139-A0BA-4E9D-BD15-A904224BC1A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55614" y="1797067"/>
                <a:ext cx="2780092" cy="459741"/>
              </a:xfrm>
              <a:prstGeom prst="rect">
                <a:avLst/>
              </a:prstGeom>
              <a:blipFill>
                <a:blip r:embed="rId4"/>
                <a:stretch>
                  <a:fillRect l="-1754" t="-5333" b="-4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13" name="Rectangle 512">
            <a:extLst>
              <a:ext uri="{FF2B5EF4-FFF2-40B4-BE49-F238E27FC236}">
                <a16:creationId xmlns:a16="http://schemas.microsoft.com/office/drawing/2014/main" id="{A7F7CA81-A7A4-4A0F-99E5-DDA8F6CD136A}"/>
              </a:ext>
            </a:extLst>
          </p:cNvPr>
          <p:cNvSpPr/>
          <p:nvPr/>
        </p:nvSpPr>
        <p:spPr>
          <a:xfrm>
            <a:off x="5654854" y="5388943"/>
            <a:ext cx="44114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latin typeface="Times-Roman"/>
              </a:rPr>
              <a:t>(a)</a:t>
            </a:r>
            <a:endParaRPr lang="en-US" dirty="0"/>
          </a:p>
        </p:txBody>
      </p:sp>
      <p:sp>
        <p:nvSpPr>
          <p:cNvPr id="514" name="Rectangle 513">
            <a:extLst>
              <a:ext uri="{FF2B5EF4-FFF2-40B4-BE49-F238E27FC236}">
                <a16:creationId xmlns:a16="http://schemas.microsoft.com/office/drawing/2014/main" id="{E32FBAD7-C11A-4A82-A4DB-763C3E61F5EB}"/>
              </a:ext>
            </a:extLst>
          </p:cNvPr>
          <p:cNvSpPr/>
          <p:nvPr/>
        </p:nvSpPr>
        <p:spPr>
          <a:xfrm>
            <a:off x="7589760" y="5104548"/>
            <a:ext cx="45397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latin typeface="Times-Roman"/>
              </a:rPr>
              <a:t>(b)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15" name="Rectangle 514">
                <a:extLst>
                  <a:ext uri="{FF2B5EF4-FFF2-40B4-BE49-F238E27FC236}">
                    <a16:creationId xmlns:a16="http://schemas.microsoft.com/office/drawing/2014/main" id="{F18CA281-4D13-462F-B778-AFA15A5B002D}"/>
                  </a:ext>
                </a:extLst>
              </p:cNvPr>
              <p:cNvSpPr/>
              <p:nvPr/>
            </p:nvSpPr>
            <p:spPr>
              <a:xfrm>
                <a:off x="1672513" y="6091088"/>
                <a:ext cx="7674044" cy="73090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000" dirty="0">
                    <a:latin typeface="AvantGarde-Book"/>
                  </a:rPr>
                  <a:t>(a) Matrix </a:t>
                </a:r>
                <a:r>
                  <a:rPr lang="en-US" sz="2000" dirty="0">
                    <a:latin typeface="CMMI10"/>
                  </a:rPr>
                  <a:t>D</a:t>
                </a:r>
                <a:r>
                  <a:rPr lang="en-US" sz="2000" baseline="30000" dirty="0">
                    <a:latin typeface="CMR7"/>
                  </a:rPr>
                  <a:t>(</a:t>
                </a:r>
                <a:r>
                  <a:rPr lang="en-US" sz="2000" baseline="30000" dirty="0">
                    <a:latin typeface="CMMI7"/>
                  </a:rPr>
                  <a:t>k</a:t>
                </a:r>
                <a:r>
                  <a:rPr lang="en-US" sz="2000" baseline="30000" dirty="0">
                    <a:latin typeface="CMR7"/>
                  </a:rPr>
                  <a:t>) </a:t>
                </a:r>
                <a:r>
                  <a:rPr lang="en-US" sz="2000" dirty="0">
                    <a:latin typeface="AvantGarde-Book"/>
                  </a:rPr>
                  <a:t>distributed by 2-D block mapping into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20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en-US" sz="20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𝑝</m:t>
                        </m:r>
                      </m:e>
                    </m:rad>
                  </m:oMath>
                </a14:m>
                <a:r>
                  <a:rPr lang="en-US" sz="2000" dirty="0">
                    <a:latin typeface="CMMI10"/>
                  </a:rPr>
                  <a:t> x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20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en-US" sz="20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𝑝</m:t>
                        </m:r>
                      </m:e>
                    </m:rad>
                  </m:oMath>
                </a14:m>
                <a:r>
                  <a:rPr 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>
                    <a:latin typeface="AvantGarde-Book"/>
                  </a:rPr>
                  <a:t>subblocks, and (b) the subblock of </a:t>
                </a:r>
                <a:r>
                  <a:rPr lang="en-US" sz="2000" dirty="0">
                    <a:latin typeface="CMMI10"/>
                  </a:rPr>
                  <a:t>D</a:t>
                </a:r>
                <a:r>
                  <a:rPr lang="en-US" sz="2000" baseline="30000" dirty="0">
                    <a:latin typeface="CMR7"/>
                  </a:rPr>
                  <a:t>(</a:t>
                </a:r>
                <a:r>
                  <a:rPr lang="en-US" sz="2000" baseline="30000" dirty="0">
                    <a:latin typeface="CMMI7"/>
                  </a:rPr>
                  <a:t>k</a:t>
                </a:r>
                <a:r>
                  <a:rPr lang="en-US" sz="2000" baseline="30000" dirty="0">
                    <a:latin typeface="CMR7"/>
                  </a:rPr>
                  <a:t>) </a:t>
                </a:r>
                <a:r>
                  <a:rPr lang="en-US" sz="2000" dirty="0">
                    <a:latin typeface="AvantGarde-Book"/>
                  </a:rPr>
                  <a:t>assigned to process </a:t>
                </a:r>
                <a:r>
                  <a:rPr lang="en-US" sz="2000" dirty="0" err="1">
                    <a:latin typeface="CMMI10"/>
                  </a:rPr>
                  <a:t>P</a:t>
                </a:r>
                <a:r>
                  <a:rPr lang="en-US" sz="2000" baseline="-25000" dirty="0" err="1">
                    <a:latin typeface="CMMI7"/>
                  </a:rPr>
                  <a:t>i,j</a:t>
                </a:r>
                <a:r>
                  <a:rPr lang="en-US" sz="2000" dirty="0">
                    <a:latin typeface="AvantGarde-Book"/>
                  </a:rPr>
                  <a:t>.</a:t>
                </a:r>
                <a:endParaRPr lang="en-US" sz="2000" dirty="0"/>
              </a:p>
            </p:txBody>
          </p:sp>
        </mc:Choice>
        <mc:Fallback xmlns="">
          <p:sp>
            <p:nvSpPr>
              <p:cNvPr id="515" name="Rectangle 514">
                <a:extLst>
                  <a:ext uri="{FF2B5EF4-FFF2-40B4-BE49-F238E27FC236}">
                    <a16:creationId xmlns:a16="http://schemas.microsoft.com/office/drawing/2014/main" id="{F18CA281-4D13-462F-B778-AFA15A5B002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72513" y="6091088"/>
                <a:ext cx="7674044" cy="730906"/>
              </a:xfrm>
              <a:prstGeom prst="rect">
                <a:avLst/>
              </a:prstGeom>
              <a:blipFill>
                <a:blip r:embed="rId5"/>
                <a:stretch>
                  <a:fillRect l="-794" t="-3333" r="-79" b="-11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96217348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2A26CD45-9F26-4C8B-A508-0022C21CAFB1}"/>
              </a:ext>
            </a:extLst>
          </p:cNvPr>
          <p:cNvSpPr/>
          <p:nvPr/>
        </p:nvSpPr>
        <p:spPr>
          <a:xfrm>
            <a:off x="601885" y="350663"/>
            <a:ext cx="1103067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/>
              <a:t>Floyd's Algorithm: Parallel Formulation Using 2-D Block Mapping </a:t>
            </a: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214A0A89-AD28-432B-9360-6A96DA6D861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75691891"/>
              </p:ext>
            </p:extLst>
          </p:nvPr>
        </p:nvGraphicFramePr>
        <p:xfrm>
          <a:off x="949123" y="935438"/>
          <a:ext cx="4199679" cy="39198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66631">
                  <a:extLst>
                    <a:ext uri="{9D8B030D-6E8A-4147-A177-3AD203B41FA5}">
                      <a16:colId xmlns:a16="http://schemas.microsoft.com/office/drawing/2014/main" val="850015352"/>
                    </a:ext>
                  </a:extLst>
                </a:gridCol>
                <a:gridCol w="466631">
                  <a:extLst>
                    <a:ext uri="{9D8B030D-6E8A-4147-A177-3AD203B41FA5}">
                      <a16:colId xmlns:a16="http://schemas.microsoft.com/office/drawing/2014/main" val="1131699176"/>
                    </a:ext>
                  </a:extLst>
                </a:gridCol>
                <a:gridCol w="466631">
                  <a:extLst>
                    <a:ext uri="{9D8B030D-6E8A-4147-A177-3AD203B41FA5}">
                      <a16:colId xmlns:a16="http://schemas.microsoft.com/office/drawing/2014/main" val="552651207"/>
                    </a:ext>
                  </a:extLst>
                </a:gridCol>
                <a:gridCol w="466631">
                  <a:extLst>
                    <a:ext uri="{9D8B030D-6E8A-4147-A177-3AD203B41FA5}">
                      <a16:colId xmlns:a16="http://schemas.microsoft.com/office/drawing/2014/main" val="3271365075"/>
                    </a:ext>
                  </a:extLst>
                </a:gridCol>
                <a:gridCol w="466631">
                  <a:extLst>
                    <a:ext uri="{9D8B030D-6E8A-4147-A177-3AD203B41FA5}">
                      <a16:colId xmlns:a16="http://schemas.microsoft.com/office/drawing/2014/main" val="1526770632"/>
                    </a:ext>
                  </a:extLst>
                </a:gridCol>
                <a:gridCol w="466631">
                  <a:extLst>
                    <a:ext uri="{9D8B030D-6E8A-4147-A177-3AD203B41FA5}">
                      <a16:colId xmlns:a16="http://schemas.microsoft.com/office/drawing/2014/main" val="392872227"/>
                    </a:ext>
                  </a:extLst>
                </a:gridCol>
                <a:gridCol w="466631">
                  <a:extLst>
                    <a:ext uri="{9D8B030D-6E8A-4147-A177-3AD203B41FA5}">
                      <a16:colId xmlns:a16="http://schemas.microsoft.com/office/drawing/2014/main" val="1038992349"/>
                    </a:ext>
                  </a:extLst>
                </a:gridCol>
                <a:gridCol w="466631">
                  <a:extLst>
                    <a:ext uri="{9D8B030D-6E8A-4147-A177-3AD203B41FA5}">
                      <a16:colId xmlns:a16="http://schemas.microsoft.com/office/drawing/2014/main" val="1155656985"/>
                    </a:ext>
                  </a:extLst>
                </a:gridCol>
                <a:gridCol w="466631">
                  <a:extLst>
                    <a:ext uri="{9D8B030D-6E8A-4147-A177-3AD203B41FA5}">
                      <a16:colId xmlns:a16="http://schemas.microsoft.com/office/drawing/2014/main" val="521931124"/>
                    </a:ext>
                  </a:extLst>
                </a:gridCol>
              </a:tblGrid>
              <a:tr h="4355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41198040"/>
                  </a:ext>
                </a:extLst>
              </a:tr>
              <a:tr h="4355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16641950"/>
                  </a:ext>
                </a:extLst>
              </a:tr>
              <a:tr h="4355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16092177"/>
                  </a:ext>
                </a:extLst>
              </a:tr>
              <a:tr h="4355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30287343"/>
                  </a:ext>
                </a:extLst>
              </a:tr>
              <a:tr h="4355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30408701"/>
                  </a:ext>
                </a:extLst>
              </a:tr>
              <a:tr h="4355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78112577"/>
                  </a:ext>
                </a:extLst>
              </a:tr>
              <a:tr h="4355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9299512"/>
                  </a:ext>
                </a:extLst>
              </a:tr>
              <a:tr h="4355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31243485"/>
                  </a:ext>
                </a:extLst>
              </a:tr>
              <a:tr h="4355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19800776"/>
                  </a:ext>
                </a:extLst>
              </a:tr>
            </a:tbl>
          </a:graphicData>
        </a:graphic>
      </p:graphicFrame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17C826D8-4196-472D-B814-D64CEABCC48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60676496"/>
              </p:ext>
            </p:extLst>
          </p:nvPr>
        </p:nvGraphicFramePr>
        <p:xfrm>
          <a:off x="5557264" y="949962"/>
          <a:ext cx="4199679" cy="39198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66631">
                  <a:extLst>
                    <a:ext uri="{9D8B030D-6E8A-4147-A177-3AD203B41FA5}">
                      <a16:colId xmlns:a16="http://schemas.microsoft.com/office/drawing/2014/main" val="850015352"/>
                    </a:ext>
                  </a:extLst>
                </a:gridCol>
                <a:gridCol w="466631">
                  <a:extLst>
                    <a:ext uri="{9D8B030D-6E8A-4147-A177-3AD203B41FA5}">
                      <a16:colId xmlns:a16="http://schemas.microsoft.com/office/drawing/2014/main" val="1131699176"/>
                    </a:ext>
                  </a:extLst>
                </a:gridCol>
                <a:gridCol w="466631">
                  <a:extLst>
                    <a:ext uri="{9D8B030D-6E8A-4147-A177-3AD203B41FA5}">
                      <a16:colId xmlns:a16="http://schemas.microsoft.com/office/drawing/2014/main" val="552651207"/>
                    </a:ext>
                  </a:extLst>
                </a:gridCol>
                <a:gridCol w="466631">
                  <a:extLst>
                    <a:ext uri="{9D8B030D-6E8A-4147-A177-3AD203B41FA5}">
                      <a16:colId xmlns:a16="http://schemas.microsoft.com/office/drawing/2014/main" val="3271365075"/>
                    </a:ext>
                  </a:extLst>
                </a:gridCol>
                <a:gridCol w="466631">
                  <a:extLst>
                    <a:ext uri="{9D8B030D-6E8A-4147-A177-3AD203B41FA5}">
                      <a16:colId xmlns:a16="http://schemas.microsoft.com/office/drawing/2014/main" val="1526770632"/>
                    </a:ext>
                  </a:extLst>
                </a:gridCol>
                <a:gridCol w="466631">
                  <a:extLst>
                    <a:ext uri="{9D8B030D-6E8A-4147-A177-3AD203B41FA5}">
                      <a16:colId xmlns:a16="http://schemas.microsoft.com/office/drawing/2014/main" val="392872227"/>
                    </a:ext>
                  </a:extLst>
                </a:gridCol>
                <a:gridCol w="466631">
                  <a:extLst>
                    <a:ext uri="{9D8B030D-6E8A-4147-A177-3AD203B41FA5}">
                      <a16:colId xmlns:a16="http://schemas.microsoft.com/office/drawing/2014/main" val="1038992349"/>
                    </a:ext>
                  </a:extLst>
                </a:gridCol>
                <a:gridCol w="466631">
                  <a:extLst>
                    <a:ext uri="{9D8B030D-6E8A-4147-A177-3AD203B41FA5}">
                      <a16:colId xmlns:a16="http://schemas.microsoft.com/office/drawing/2014/main" val="1155656985"/>
                    </a:ext>
                  </a:extLst>
                </a:gridCol>
                <a:gridCol w="466631">
                  <a:extLst>
                    <a:ext uri="{9D8B030D-6E8A-4147-A177-3AD203B41FA5}">
                      <a16:colId xmlns:a16="http://schemas.microsoft.com/office/drawing/2014/main" val="521931124"/>
                    </a:ext>
                  </a:extLst>
                </a:gridCol>
              </a:tblGrid>
              <a:tr h="4355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41198040"/>
                  </a:ext>
                </a:extLst>
              </a:tr>
              <a:tr h="4355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16641950"/>
                  </a:ext>
                </a:extLst>
              </a:tr>
              <a:tr h="4355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16092177"/>
                  </a:ext>
                </a:extLst>
              </a:tr>
              <a:tr h="4355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30287343"/>
                  </a:ext>
                </a:extLst>
              </a:tr>
              <a:tr h="4355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30408701"/>
                  </a:ext>
                </a:extLst>
              </a:tr>
              <a:tr h="4355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78112577"/>
                  </a:ext>
                </a:extLst>
              </a:tr>
              <a:tr h="4355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9299512"/>
                  </a:ext>
                </a:extLst>
              </a:tr>
              <a:tr h="4355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31243485"/>
                  </a:ext>
                </a:extLst>
              </a:tr>
              <a:tr h="4355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19800776"/>
                  </a:ext>
                </a:extLst>
              </a:tr>
            </a:tbl>
          </a:graphicData>
        </a:graphic>
      </p:graphicFrame>
      <p:sp>
        <p:nvSpPr>
          <p:cNvPr id="10" name="TextBox 9">
            <a:extLst>
              <a:ext uri="{FF2B5EF4-FFF2-40B4-BE49-F238E27FC236}">
                <a16:creationId xmlns:a16="http://schemas.microsoft.com/office/drawing/2014/main" id="{341090BA-3BC4-4076-945A-AE797B38B3A2}"/>
              </a:ext>
            </a:extLst>
          </p:cNvPr>
          <p:cNvSpPr txBox="1"/>
          <p:nvPr/>
        </p:nvSpPr>
        <p:spPr>
          <a:xfrm>
            <a:off x="2050646" y="902825"/>
            <a:ext cx="11208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k column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EFD52B3-5617-4C38-8CEA-5FD53FDAFAD6}"/>
              </a:ext>
            </a:extLst>
          </p:cNvPr>
          <p:cNvSpPr txBox="1"/>
          <p:nvPr/>
        </p:nvSpPr>
        <p:spPr>
          <a:xfrm>
            <a:off x="651567" y="2280520"/>
            <a:ext cx="7629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k row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112141DA-5EFB-4505-8FC0-69051ABA43AB}"/>
                  </a:ext>
                </a:extLst>
              </p:cNvPr>
              <p:cNvSpPr txBox="1"/>
              <p:nvPr/>
            </p:nvSpPr>
            <p:spPr>
              <a:xfrm>
                <a:off x="1501319" y="3600721"/>
                <a:ext cx="762969" cy="46410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i="1" dirty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SupPr>
                        <m:e>
                          <m:r>
                            <a:rPr lang="en-US" i="1" dirty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𝑑</m:t>
                          </m:r>
                        </m:e>
                        <m:sub>
                          <m:r>
                            <a:rPr lang="en-US" i="1" dirty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𝑙</m:t>
                          </m:r>
                          <m:r>
                            <a:rPr lang="en-US" i="1" dirty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, </m:t>
                          </m:r>
                          <m:r>
                            <a:rPr lang="en-US" i="1" dirty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𝑘</m:t>
                          </m:r>
                        </m:sub>
                        <m:sup>
                          <m:r>
                            <a:rPr lang="en-US" i="1" dirty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(</m:t>
                          </m:r>
                          <m:r>
                            <a:rPr lang="en-US" i="1" dirty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𝑘</m:t>
                          </m:r>
                          <m:r>
                            <a:rPr lang="en-US" i="1" dirty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−1)</m:t>
                          </m:r>
                        </m:sup>
                      </m:sSub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112141DA-5EFB-4505-8FC0-69051ABA43A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01319" y="3600721"/>
                <a:ext cx="762969" cy="464101"/>
              </a:xfrm>
              <a:prstGeom prst="rect">
                <a:avLst/>
              </a:prstGeom>
              <a:blipFill>
                <a:blip r:embed="rId2"/>
                <a:stretch>
                  <a:fillRect r="-32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F02A84A8-A342-461E-993F-2148BF255F4D}"/>
                  </a:ext>
                </a:extLst>
              </p:cNvPr>
              <p:cNvSpPr txBox="1"/>
              <p:nvPr/>
            </p:nvSpPr>
            <p:spPr>
              <a:xfrm>
                <a:off x="4342421" y="3509237"/>
                <a:ext cx="762969" cy="46410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i="1" dirty="0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SupPr>
                        <m:e>
                          <m:r>
                            <a:rPr lang="en-US" i="1" dirty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𝑑</m:t>
                          </m:r>
                        </m:e>
                        <m:sub>
                          <m:r>
                            <a:rPr lang="en-US" i="1" dirty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𝑙</m:t>
                          </m:r>
                          <m:r>
                            <a:rPr lang="en-US" i="1" dirty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, </m:t>
                          </m:r>
                          <m:r>
                            <a:rPr lang="en-US" b="0" i="1" dirty="0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𝑟</m:t>
                          </m:r>
                        </m:sub>
                        <m:sup>
                          <m:r>
                            <a:rPr lang="en-US" i="1" dirty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(</m:t>
                          </m:r>
                          <m:r>
                            <a:rPr lang="en-US" i="1" dirty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𝑘</m:t>
                          </m:r>
                          <m:r>
                            <a:rPr lang="en-US" i="1" dirty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)</m:t>
                          </m:r>
                        </m:sup>
                      </m:sSub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F02A84A8-A342-461E-993F-2148BF255F4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42421" y="3509237"/>
                <a:ext cx="762969" cy="464101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FD4910F0-3842-47C0-B4AB-1C3C380DD020}"/>
                  </a:ext>
                </a:extLst>
              </p:cNvPr>
              <p:cNvSpPr txBox="1"/>
              <p:nvPr/>
            </p:nvSpPr>
            <p:spPr>
              <a:xfrm>
                <a:off x="4301914" y="1737369"/>
                <a:ext cx="762969" cy="44287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i="1" dirty="0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SupPr>
                        <m:e>
                          <m:r>
                            <a:rPr lang="en-US" i="1" dirty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𝑑</m:t>
                          </m:r>
                        </m:e>
                        <m:sub>
                          <m:r>
                            <a:rPr lang="en-US" i="1" dirty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𝑙</m:t>
                          </m:r>
                          <m:r>
                            <a:rPr lang="en-US" b="0" i="1" dirty="0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𝑘</m:t>
                          </m:r>
                          <m:r>
                            <a:rPr lang="en-US" i="1" dirty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 </m:t>
                          </m:r>
                          <m:r>
                            <a:rPr lang="en-US" b="0" i="1" dirty="0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𝑟</m:t>
                          </m:r>
                        </m:sub>
                        <m:sup>
                          <m:r>
                            <a:rPr lang="en-US" i="1" dirty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(</m:t>
                          </m:r>
                          <m:r>
                            <a:rPr lang="en-US" i="1" dirty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𝑘</m:t>
                          </m:r>
                          <m:r>
                            <a:rPr lang="en-US" i="1" dirty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−1)</m:t>
                          </m:r>
                        </m:sup>
                      </m:sSub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FD4910F0-3842-47C0-B4AB-1C3C380DD02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01914" y="1737369"/>
                <a:ext cx="762969" cy="442878"/>
              </a:xfrm>
              <a:prstGeom prst="rect">
                <a:avLst/>
              </a:prstGeom>
              <a:blipFill>
                <a:blip r:embed="rId4"/>
                <a:stretch>
                  <a:fillRect r="-2400" b="-274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5B841158-129F-4AF1-97BB-20575C885FEB}"/>
              </a:ext>
            </a:extLst>
          </p:cNvPr>
          <p:cNvCxnSpPr>
            <a:cxnSpLocks/>
          </p:cNvCxnSpPr>
          <p:nvPr/>
        </p:nvCxnSpPr>
        <p:spPr>
          <a:xfrm flipH="1">
            <a:off x="2623592" y="1267527"/>
            <a:ext cx="1" cy="3848481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70311ED7-C1B7-4956-B084-AB3E7E86594C}"/>
              </a:ext>
            </a:extLst>
          </p:cNvPr>
          <p:cNvCxnSpPr/>
          <p:nvPr/>
        </p:nvCxnSpPr>
        <p:spPr>
          <a:xfrm>
            <a:off x="1316125" y="2465184"/>
            <a:ext cx="4004848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7F963ABC-3F56-4780-861E-DB080BEA54B3}"/>
              </a:ext>
            </a:extLst>
          </p:cNvPr>
          <p:cNvCxnSpPr/>
          <p:nvPr/>
        </p:nvCxnSpPr>
        <p:spPr>
          <a:xfrm>
            <a:off x="3981691" y="2465186"/>
            <a:ext cx="0" cy="1044051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2E9DA8BC-991D-4B10-A99A-13A1B7985674}"/>
              </a:ext>
            </a:extLst>
          </p:cNvPr>
          <p:cNvCxnSpPr/>
          <p:nvPr/>
        </p:nvCxnSpPr>
        <p:spPr>
          <a:xfrm>
            <a:off x="2604304" y="3786471"/>
            <a:ext cx="1111169" cy="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Oval 23">
            <a:extLst>
              <a:ext uri="{FF2B5EF4-FFF2-40B4-BE49-F238E27FC236}">
                <a16:creationId xmlns:a16="http://schemas.microsoft.com/office/drawing/2014/main" id="{88362254-C866-496B-8040-63B4A89D629B}"/>
              </a:ext>
            </a:extLst>
          </p:cNvPr>
          <p:cNvSpPr/>
          <p:nvPr/>
        </p:nvSpPr>
        <p:spPr>
          <a:xfrm>
            <a:off x="3932011" y="2406748"/>
            <a:ext cx="99359" cy="116873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FFDE529F-6497-4844-832A-12A6754FEEB3}"/>
              </a:ext>
            </a:extLst>
          </p:cNvPr>
          <p:cNvSpPr/>
          <p:nvPr/>
        </p:nvSpPr>
        <p:spPr>
          <a:xfrm>
            <a:off x="3940189" y="3728034"/>
            <a:ext cx="99359" cy="116873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BA03BB33-517A-4C39-BC66-EC0FF69D8366}"/>
              </a:ext>
            </a:extLst>
          </p:cNvPr>
          <p:cNvSpPr/>
          <p:nvPr/>
        </p:nvSpPr>
        <p:spPr>
          <a:xfrm flipH="1" flipV="1">
            <a:off x="2569579" y="3728837"/>
            <a:ext cx="99358" cy="116866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2CF0BEEC-E0CA-4066-A5BE-149FBC368348}"/>
              </a:ext>
            </a:extLst>
          </p:cNvPr>
          <p:cNvSpPr/>
          <p:nvPr/>
        </p:nvSpPr>
        <p:spPr>
          <a:xfrm>
            <a:off x="601885" y="4309205"/>
            <a:ext cx="60463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>
                <a:latin typeface="Times-Roman"/>
              </a:rPr>
              <a:t>(a)</a:t>
            </a:r>
            <a:endParaRPr lang="en-US" sz="2000" dirty="0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53B0AE07-EC53-4178-8383-EC0AD301423A}"/>
              </a:ext>
            </a:extLst>
          </p:cNvPr>
          <p:cNvSpPr txBox="1"/>
          <p:nvPr/>
        </p:nvSpPr>
        <p:spPr>
          <a:xfrm>
            <a:off x="6729220" y="898195"/>
            <a:ext cx="11208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k column</a:t>
            </a:r>
          </a:p>
        </p:txBody>
      </p: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D97DB998-10E6-4EDD-8705-CB442DEC40B8}"/>
              </a:ext>
            </a:extLst>
          </p:cNvPr>
          <p:cNvCxnSpPr>
            <a:cxnSpLocks/>
          </p:cNvCxnSpPr>
          <p:nvPr/>
        </p:nvCxnSpPr>
        <p:spPr>
          <a:xfrm flipH="1">
            <a:off x="7174371" y="1282051"/>
            <a:ext cx="1" cy="3848481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F335D567-791B-4722-80FD-7D63714DAB6E}"/>
              </a:ext>
            </a:extLst>
          </p:cNvPr>
          <p:cNvCxnSpPr/>
          <p:nvPr/>
        </p:nvCxnSpPr>
        <p:spPr>
          <a:xfrm>
            <a:off x="5847612" y="2476759"/>
            <a:ext cx="4004848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C7326C12-6333-4D4A-BEC6-0260A306D416}"/>
              </a:ext>
            </a:extLst>
          </p:cNvPr>
          <p:cNvCxnSpPr/>
          <p:nvPr/>
        </p:nvCxnSpPr>
        <p:spPr>
          <a:xfrm>
            <a:off x="7278053" y="1608881"/>
            <a:ext cx="465410" cy="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B9244996-4B06-470B-9A19-49134A1BA248}"/>
              </a:ext>
            </a:extLst>
          </p:cNvPr>
          <p:cNvCxnSpPr/>
          <p:nvPr/>
        </p:nvCxnSpPr>
        <p:spPr>
          <a:xfrm>
            <a:off x="7278053" y="2018611"/>
            <a:ext cx="465410" cy="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id="{81B08A25-CE9C-48AB-A5F6-96E4C02F6F23}"/>
              </a:ext>
            </a:extLst>
          </p:cNvPr>
          <p:cNvCxnSpPr/>
          <p:nvPr/>
        </p:nvCxnSpPr>
        <p:spPr>
          <a:xfrm>
            <a:off x="7278771" y="2476759"/>
            <a:ext cx="465410" cy="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210886F4-D4A3-4722-B2DA-89ECBFE45D99}"/>
              </a:ext>
            </a:extLst>
          </p:cNvPr>
          <p:cNvCxnSpPr/>
          <p:nvPr/>
        </p:nvCxnSpPr>
        <p:spPr>
          <a:xfrm>
            <a:off x="7255621" y="3135598"/>
            <a:ext cx="465410" cy="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>
            <a:extLst>
              <a:ext uri="{FF2B5EF4-FFF2-40B4-BE49-F238E27FC236}">
                <a16:creationId xmlns:a16="http://schemas.microsoft.com/office/drawing/2014/main" id="{3202675C-E54E-4A26-8119-B789CB7C47BB}"/>
              </a:ext>
            </a:extLst>
          </p:cNvPr>
          <p:cNvCxnSpPr/>
          <p:nvPr/>
        </p:nvCxnSpPr>
        <p:spPr>
          <a:xfrm>
            <a:off x="7267196" y="3821982"/>
            <a:ext cx="465410" cy="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>
            <a:extLst>
              <a:ext uri="{FF2B5EF4-FFF2-40B4-BE49-F238E27FC236}">
                <a16:creationId xmlns:a16="http://schemas.microsoft.com/office/drawing/2014/main" id="{A7B2854B-5457-4642-9574-16B5E0BABDE1}"/>
              </a:ext>
            </a:extLst>
          </p:cNvPr>
          <p:cNvCxnSpPr/>
          <p:nvPr/>
        </p:nvCxnSpPr>
        <p:spPr>
          <a:xfrm>
            <a:off x="7278771" y="4228180"/>
            <a:ext cx="465410" cy="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>
            <a:extLst>
              <a:ext uri="{FF2B5EF4-FFF2-40B4-BE49-F238E27FC236}">
                <a16:creationId xmlns:a16="http://schemas.microsoft.com/office/drawing/2014/main" id="{11FB0EE8-EB49-46C3-9792-8358A7FC061E}"/>
              </a:ext>
            </a:extLst>
          </p:cNvPr>
          <p:cNvCxnSpPr/>
          <p:nvPr/>
        </p:nvCxnSpPr>
        <p:spPr>
          <a:xfrm>
            <a:off x="7278771" y="4646799"/>
            <a:ext cx="465410" cy="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>
            <a:extLst>
              <a:ext uri="{FF2B5EF4-FFF2-40B4-BE49-F238E27FC236}">
                <a16:creationId xmlns:a16="http://schemas.microsoft.com/office/drawing/2014/main" id="{1FB61AB6-969A-4234-8100-20AED3F2CC9F}"/>
              </a:ext>
            </a:extLst>
          </p:cNvPr>
          <p:cNvCxnSpPr>
            <a:cxnSpLocks/>
          </p:cNvCxnSpPr>
          <p:nvPr/>
        </p:nvCxnSpPr>
        <p:spPr>
          <a:xfrm flipH="1">
            <a:off x="6643869" y="4658720"/>
            <a:ext cx="440062" cy="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>
            <a:extLst>
              <a:ext uri="{FF2B5EF4-FFF2-40B4-BE49-F238E27FC236}">
                <a16:creationId xmlns:a16="http://schemas.microsoft.com/office/drawing/2014/main" id="{3FE97787-B19F-4213-B992-4E3989DE7D5E}"/>
              </a:ext>
            </a:extLst>
          </p:cNvPr>
          <p:cNvCxnSpPr>
            <a:cxnSpLocks/>
          </p:cNvCxnSpPr>
          <p:nvPr/>
        </p:nvCxnSpPr>
        <p:spPr>
          <a:xfrm flipH="1">
            <a:off x="6643869" y="4224233"/>
            <a:ext cx="440062" cy="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>
            <a:extLst>
              <a:ext uri="{FF2B5EF4-FFF2-40B4-BE49-F238E27FC236}">
                <a16:creationId xmlns:a16="http://schemas.microsoft.com/office/drawing/2014/main" id="{2A04DF20-D303-44E4-A1FD-D2ADFA3AE96F}"/>
              </a:ext>
            </a:extLst>
          </p:cNvPr>
          <p:cNvCxnSpPr>
            <a:cxnSpLocks/>
          </p:cNvCxnSpPr>
          <p:nvPr/>
        </p:nvCxnSpPr>
        <p:spPr>
          <a:xfrm flipH="1">
            <a:off x="6643869" y="3816104"/>
            <a:ext cx="440062" cy="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>
            <a:extLst>
              <a:ext uri="{FF2B5EF4-FFF2-40B4-BE49-F238E27FC236}">
                <a16:creationId xmlns:a16="http://schemas.microsoft.com/office/drawing/2014/main" id="{9594A3E9-9EE4-42FB-A923-2F30F944072F}"/>
              </a:ext>
            </a:extLst>
          </p:cNvPr>
          <p:cNvCxnSpPr>
            <a:cxnSpLocks/>
          </p:cNvCxnSpPr>
          <p:nvPr/>
        </p:nvCxnSpPr>
        <p:spPr>
          <a:xfrm flipH="1">
            <a:off x="6643869" y="3145560"/>
            <a:ext cx="440062" cy="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Arrow Connector 46">
            <a:extLst>
              <a:ext uri="{FF2B5EF4-FFF2-40B4-BE49-F238E27FC236}">
                <a16:creationId xmlns:a16="http://schemas.microsoft.com/office/drawing/2014/main" id="{AF40516A-B8C4-4293-8D13-F39B599DA6A7}"/>
              </a:ext>
            </a:extLst>
          </p:cNvPr>
          <p:cNvCxnSpPr>
            <a:cxnSpLocks/>
          </p:cNvCxnSpPr>
          <p:nvPr/>
        </p:nvCxnSpPr>
        <p:spPr>
          <a:xfrm flipH="1">
            <a:off x="6643869" y="2018611"/>
            <a:ext cx="440062" cy="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Arrow Connector 47">
            <a:extLst>
              <a:ext uri="{FF2B5EF4-FFF2-40B4-BE49-F238E27FC236}">
                <a16:creationId xmlns:a16="http://schemas.microsoft.com/office/drawing/2014/main" id="{CBA032A6-364F-4745-BAA7-3EF8DEA08094}"/>
              </a:ext>
            </a:extLst>
          </p:cNvPr>
          <p:cNvCxnSpPr>
            <a:cxnSpLocks/>
          </p:cNvCxnSpPr>
          <p:nvPr/>
        </p:nvCxnSpPr>
        <p:spPr>
          <a:xfrm flipH="1">
            <a:off x="6655444" y="1608881"/>
            <a:ext cx="440062" cy="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Arrow Connector 48">
            <a:extLst>
              <a:ext uri="{FF2B5EF4-FFF2-40B4-BE49-F238E27FC236}">
                <a16:creationId xmlns:a16="http://schemas.microsoft.com/office/drawing/2014/main" id="{8915A689-D888-48BD-B2DB-16C09C513D87}"/>
              </a:ext>
            </a:extLst>
          </p:cNvPr>
          <p:cNvCxnSpPr>
            <a:cxnSpLocks/>
          </p:cNvCxnSpPr>
          <p:nvPr/>
        </p:nvCxnSpPr>
        <p:spPr>
          <a:xfrm flipH="1">
            <a:off x="6655444" y="2464360"/>
            <a:ext cx="440062" cy="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Arrow Connector 49">
            <a:extLst>
              <a:ext uri="{FF2B5EF4-FFF2-40B4-BE49-F238E27FC236}">
                <a16:creationId xmlns:a16="http://schemas.microsoft.com/office/drawing/2014/main" id="{E6985E0E-CE7A-4AB4-959F-832E3AE1F313}"/>
              </a:ext>
            </a:extLst>
          </p:cNvPr>
          <p:cNvCxnSpPr>
            <a:cxnSpLocks/>
          </p:cNvCxnSpPr>
          <p:nvPr/>
        </p:nvCxnSpPr>
        <p:spPr>
          <a:xfrm flipV="1">
            <a:off x="6263838" y="2048889"/>
            <a:ext cx="0" cy="385016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Arrow Connector 51">
            <a:extLst>
              <a:ext uri="{FF2B5EF4-FFF2-40B4-BE49-F238E27FC236}">
                <a16:creationId xmlns:a16="http://schemas.microsoft.com/office/drawing/2014/main" id="{B61D8658-A442-4320-8223-49200409323A}"/>
              </a:ext>
            </a:extLst>
          </p:cNvPr>
          <p:cNvCxnSpPr>
            <a:cxnSpLocks/>
          </p:cNvCxnSpPr>
          <p:nvPr/>
        </p:nvCxnSpPr>
        <p:spPr>
          <a:xfrm flipV="1">
            <a:off x="6659313" y="2050815"/>
            <a:ext cx="0" cy="385016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Arrow Connector 52">
            <a:extLst>
              <a:ext uri="{FF2B5EF4-FFF2-40B4-BE49-F238E27FC236}">
                <a16:creationId xmlns:a16="http://schemas.microsoft.com/office/drawing/2014/main" id="{70CD4BB6-FF58-47AF-9F3C-D90B88C26942}"/>
              </a:ext>
            </a:extLst>
          </p:cNvPr>
          <p:cNvCxnSpPr>
            <a:cxnSpLocks/>
          </p:cNvCxnSpPr>
          <p:nvPr/>
        </p:nvCxnSpPr>
        <p:spPr>
          <a:xfrm flipV="1">
            <a:off x="7170531" y="2052741"/>
            <a:ext cx="0" cy="385016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Arrow Connector 53">
            <a:extLst>
              <a:ext uri="{FF2B5EF4-FFF2-40B4-BE49-F238E27FC236}">
                <a16:creationId xmlns:a16="http://schemas.microsoft.com/office/drawing/2014/main" id="{85F1F977-3D27-4AF4-AB82-45E4CA8EF743}"/>
              </a:ext>
            </a:extLst>
          </p:cNvPr>
          <p:cNvCxnSpPr>
            <a:cxnSpLocks/>
          </p:cNvCxnSpPr>
          <p:nvPr/>
        </p:nvCxnSpPr>
        <p:spPr>
          <a:xfrm flipV="1">
            <a:off x="7890099" y="2043095"/>
            <a:ext cx="0" cy="385016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Arrow Connector 54">
            <a:extLst>
              <a:ext uri="{FF2B5EF4-FFF2-40B4-BE49-F238E27FC236}">
                <a16:creationId xmlns:a16="http://schemas.microsoft.com/office/drawing/2014/main" id="{7675CE66-51E6-48BF-8D63-A42ED265F2EE}"/>
              </a:ext>
            </a:extLst>
          </p:cNvPr>
          <p:cNvCxnSpPr>
            <a:cxnSpLocks/>
          </p:cNvCxnSpPr>
          <p:nvPr/>
        </p:nvCxnSpPr>
        <p:spPr>
          <a:xfrm flipV="1">
            <a:off x="8574936" y="2045025"/>
            <a:ext cx="0" cy="385016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Arrow Connector 55">
            <a:extLst>
              <a:ext uri="{FF2B5EF4-FFF2-40B4-BE49-F238E27FC236}">
                <a16:creationId xmlns:a16="http://schemas.microsoft.com/office/drawing/2014/main" id="{6AC4642B-D085-4343-A282-D94F431FE588}"/>
              </a:ext>
            </a:extLst>
          </p:cNvPr>
          <p:cNvCxnSpPr>
            <a:cxnSpLocks/>
          </p:cNvCxnSpPr>
          <p:nvPr/>
        </p:nvCxnSpPr>
        <p:spPr>
          <a:xfrm flipV="1">
            <a:off x="9028281" y="2058526"/>
            <a:ext cx="0" cy="385016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Arrow Connector 56">
            <a:extLst>
              <a:ext uri="{FF2B5EF4-FFF2-40B4-BE49-F238E27FC236}">
                <a16:creationId xmlns:a16="http://schemas.microsoft.com/office/drawing/2014/main" id="{063A082F-65BC-479E-8AA2-B0BC884C5372}"/>
              </a:ext>
            </a:extLst>
          </p:cNvPr>
          <p:cNvCxnSpPr>
            <a:cxnSpLocks/>
          </p:cNvCxnSpPr>
          <p:nvPr/>
        </p:nvCxnSpPr>
        <p:spPr>
          <a:xfrm flipV="1">
            <a:off x="9504776" y="2060451"/>
            <a:ext cx="0" cy="385016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Arrow Connector 57">
            <a:extLst>
              <a:ext uri="{FF2B5EF4-FFF2-40B4-BE49-F238E27FC236}">
                <a16:creationId xmlns:a16="http://schemas.microsoft.com/office/drawing/2014/main" id="{74F31C1F-3518-4829-A54E-E0A26A9E36DF}"/>
              </a:ext>
            </a:extLst>
          </p:cNvPr>
          <p:cNvCxnSpPr>
            <a:cxnSpLocks/>
          </p:cNvCxnSpPr>
          <p:nvPr/>
        </p:nvCxnSpPr>
        <p:spPr>
          <a:xfrm>
            <a:off x="7890099" y="2529637"/>
            <a:ext cx="0" cy="405416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Arrow Connector 59">
            <a:extLst>
              <a:ext uri="{FF2B5EF4-FFF2-40B4-BE49-F238E27FC236}">
                <a16:creationId xmlns:a16="http://schemas.microsoft.com/office/drawing/2014/main" id="{7FBDA86B-E028-43C8-A224-BDB90AFC194C}"/>
              </a:ext>
            </a:extLst>
          </p:cNvPr>
          <p:cNvCxnSpPr>
            <a:cxnSpLocks/>
          </p:cNvCxnSpPr>
          <p:nvPr/>
        </p:nvCxnSpPr>
        <p:spPr>
          <a:xfrm>
            <a:off x="7170531" y="2523920"/>
            <a:ext cx="0" cy="405416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Arrow Connector 60">
            <a:extLst>
              <a:ext uri="{FF2B5EF4-FFF2-40B4-BE49-F238E27FC236}">
                <a16:creationId xmlns:a16="http://schemas.microsoft.com/office/drawing/2014/main" id="{26949978-89BB-44F4-8BB6-BC7669B32329}"/>
              </a:ext>
            </a:extLst>
          </p:cNvPr>
          <p:cNvCxnSpPr>
            <a:cxnSpLocks/>
          </p:cNvCxnSpPr>
          <p:nvPr/>
        </p:nvCxnSpPr>
        <p:spPr>
          <a:xfrm>
            <a:off x="6655444" y="2523059"/>
            <a:ext cx="0" cy="405416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Arrow Connector 61">
            <a:extLst>
              <a:ext uri="{FF2B5EF4-FFF2-40B4-BE49-F238E27FC236}">
                <a16:creationId xmlns:a16="http://schemas.microsoft.com/office/drawing/2014/main" id="{4B135573-4DC9-4E7F-8415-BAD4C2225E91}"/>
              </a:ext>
            </a:extLst>
          </p:cNvPr>
          <p:cNvCxnSpPr>
            <a:cxnSpLocks/>
          </p:cNvCxnSpPr>
          <p:nvPr/>
        </p:nvCxnSpPr>
        <p:spPr>
          <a:xfrm>
            <a:off x="6254193" y="2511484"/>
            <a:ext cx="0" cy="405416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Arrow Connector 62">
            <a:extLst>
              <a:ext uri="{FF2B5EF4-FFF2-40B4-BE49-F238E27FC236}">
                <a16:creationId xmlns:a16="http://schemas.microsoft.com/office/drawing/2014/main" id="{230F2D2E-F3F7-4F43-B89D-A95559124353}"/>
              </a:ext>
            </a:extLst>
          </p:cNvPr>
          <p:cNvCxnSpPr>
            <a:cxnSpLocks/>
          </p:cNvCxnSpPr>
          <p:nvPr/>
        </p:nvCxnSpPr>
        <p:spPr>
          <a:xfrm>
            <a:off x="8571125" y="2529637"/>
            <a:ext cx="0" cy="405416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Arrow Connector 63">
            <a:extLst>
              <a:ext uri="{FF2B5EF4-FFF2-40B4-BE49-F238E27FC236}">
                <a16:creationId xmlns:a16="http://schemas.microsoft.com/office/drawing/2014/main" id="{EE022011-9EE8-4EA9-8302-0235BED29223}"/>
              </a:ext>
            </a:extLst>
          </p:cNvPr>
          <p:cNvCxnSpPr>
            <a:cxnSpLocks/>
          </p:cNvCxnSpPr>
          <p:nvPr/>
        </p:nvCxnSpPr>
        <p:spPr>
          <a:xfrm>
            <a:off x="9028281" y="2523059"/>
            <a:ext cx="0" cy="405416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Arrow Connector 64">
            <a:extLst>
              <a:ext uri="{FF2B5EF4-FFF2-40B4-BE49-F238E27FC236}">
                <a16:creationId xmlns:a16="http://schemas.microsoft.com/office/drawing/2014/main" id="{F573C133-4ED5-4842-AB70-8166937762EE}"/>
              </a:ext>
            </a:extLst>
          </p:cNvPr>
          <p:cNvCxnSpPr>
            <a:cxnSpLocks/>
          </p:cNvCxnSpPr>
          <p:nvPr/>
        </p:nvCxnSpPr>
        <p:spPr>
          <a:xfrm>
            <a:off x="9504776" y="2523059"/>
            <a:ext cx="0" cy="405416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6" name="Rectangle 65">
            <a:extLst>
              <a:ext uri="{FF2B5EF4-FFF2-40B4-BE49-F238E27FC236}">
                <a16:creationId xmlns:a16="http://schemas.microsoft.com/office/drawing/2014/main" id="{2EE4E0EC-0E21-421A-8949-7AEDE6A39CA1}"/>
              </a:ext>
            </a:extLst>
          </p:cNvPr>
          <p:cNvSpPr/>
          <p:nvPr/>
        </p:nvSpPr>
        <p:spPr>
          <a:xfrm>
            <a:off x="10002942" y="4336497"/>
            <a:ext cx="48282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>
                <a:latin typeface="Times-Roman"/>
              </a:rPr>
              <a:t>(b)</a:t>
            </a:r>
            <a:endParaRPr lang="en-US" sz="2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7" name="Rectangle 66">
                <a:extLst>
                  <a:ext uri="{FF2B5EF4-FFF2-40B4-BE49-F238E27FC236}">
                    <a16:creationId xmlns:a16="http://schemas.microsoft.com/office/drawing/2014/main" id="{2E0221B0-7363-4F70-A037-AF2325F2CBF9}"/>
                  </a:ext>
                </a:extLst>
              </p:cNvPr>
              <p:cNvSpPr/>
              <p:nvPr/>
            </p:nvSpPr>
            <p:spPr>
              <a:xfrm>
                <a:off x="1200741" y="4956863"/>
                <a:ext cx="9726823" cy="170046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(a) Communication patterns used in the 2-D block mapping.  When computing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2400" i="1" dirty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SupPr>
                      <m:e>
                        <m:r>
                          <a:rPr lang="en-US" sz="2400" i="1" dirty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𝑑</m:t>
                        </m:r>
                      </m:e>
                      <m:sub>
                        <m:r>
                          <a:rPr lang="en-US" sz="2400" b="0" i="1" dirty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𝑖</m:t>
                        </m:r>
                        <m:r>
                          <a:rPr lang="en-US" sz="2400" i="1" dirty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, </m:t>
                        </m:r>
                        <m:r>
                          <a:rPr lang="en-US" sz="2400" b="0" i="1" dirty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𝑗</m:t>
                        </m:r>
                      </m:sub>
                      <m:sup>
                        <m:r>
                          <a:rPr lang="en-US" sz="2400" i="1" dirty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(</m:t>
                        </m:r>
                        <m:r>
                          <a:rPr lang="en-US" sz="2400" i="1" dirty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𝑘</m:t>
                        </m:r>
                        <m:r>
                          <a:rPr lang="en-US" sz="2400" i="1" dirty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)</m:t>
                        </m:r>
                      </m:sup>
                    </m:sSubSup>
                  </m:oMath>
                </a14:m>
                <a:r>
                  <a:rPr lang="en-US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information must be sent to the highlighted process from two other processes along the same row and column. (b) The row and column of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24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en-US" sz="24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𝑝</m:t>
                        </m:r>
                      </m:e>
                    </m:rad>
                  </m:oMath>
                </a14:m>
                <a:r>
                  <a:rPr lang="en-US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processes that contain the </a:t>
                </a:r>
                <a14:m>
                  <m:oMath xmlns:m="http://schemas.openxmlformats.org/officeDocument/2006/math">
                    <m:r>
                      <a:rPr lang="en-US" sz="2400" i="1" dirty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𝑘</m:t>
                    </m:r>
                    <m:r>
                      <a:rPr lang="en-US" sz="2400" i="1" baseline="30000" dirty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𝑡h</m:t>
                    </m:r>
                  </m:oMath>
                </a14:m>
                <a:r>
                  <a:rPr lang="en-US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row and column send them along process columns and rows.</a:t>
                </a:r>
              </a:p>
            </p:txBody>
          </p:sp>
        </mc:Choice>
        <mc:Fallback xmlns="">
          <p:sp>
            <p:nvSpPr>
              <p:cNvPr id="67" name="Rectangle 66">
                <a:extLst>
                  <a:ext uri="{FF2B5EF4-FFF2-40B4-BE49-F238E27FC236}">
                    <a16:creationId xmlns:a16="http://schemas.microsoft.com/office/drawing/2014/main" id="{2E0221B0-7363-4F70-A037-AF2325F2CBF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00741" y="4956863"/>
                <a:ext cx="9726823" cy="1700466"/>
              </a:xfrm>
              <a:prstGeom prst="rect">
                <a:avLst/>
              </a:prstGeom>
              <a:blipFill>
                <a:blip r:embed="rId5"/>
                <a:stretch>
                  <a:fillRect l="-815" r="-627" b="-537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17030556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7EB51A60-3CB1-4095-955C-A89648284BED}"/>
              </a:ext>
            </a:extLst>
          </p:cNvPr>
          <p:cNvSpPr/>
          <p:nvPr/>
        </p:nvSpPr>
        <p:spPr>
          <a:xfrm>
            <a:off x="613457" y="350663"/>
            <a:ext cx="1101909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/>
              <a:t>Floyd's Algorithm: Parallel Formulation Using 2-D Block Mapping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D3309CC1-EF2B-48F1-A692-44987EA737E1}"/>
                  </a:ext>
                </a:extLst>
              </p:cNvPr>
              <p:cNvSpPr/>
              <p:nvPr/>
            </p:nvSpPr>
            <p:spPr>
              <a:xfrm>
                <a:off x="1182548" y="935438"/>
                <a:ext cx="9686080" cy="599843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1.     </a:t>
                </a:r>
                <a:r>
                  <a:rPr lang="en-US" sz="2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procedure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FLOYD_2DBLOCK(D</a:t>
                </a:r>
                <a:r>
                  <a:rPr lang="en-US" sz="2400" baseline="30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(0) 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</a:p>
              <a:p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2.     </a:t>
                </a:r>
                <a:r>
                  <a:rPr lang="en-US" sz="2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begin</a:t>
                </a:r>
              </a:p>
              <a:p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3.     </a:t>
                </a:r>
                <a:r>
                  <a:rPr lang="en-US" sz="2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for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k := 1 </a:t>
                </a:r>
                <a:r>
                  <a:rPr lang="en-US" sz="2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to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n </a:t>
                </a:r>
                <a:r>
                  <a:rPr lang="en-US" sz="2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do</a:t>
                </a:r>
              </a:p>
              <a:p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4.         </a:t>
                </a:r>
                <a:r>
                  <a:rPr lang="en-US" sz="2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begin</a:t>
                </a:r>
              </a:p>
              <a:p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5. 	    each process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𝑃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𝑖</m:t>
                        </m:r>
                        <m:r>
                          <a:rPr lang="en-US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,</m:t>
                        </m:r>
                        <m:r>
                          <a:rPr lang="en-US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𝑗</m:t>
                        </m:r>
                      </m:sub>
                    </m:sSub>
                    <m:r>
                      <a:rPr lang="en-US" sz="2400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that has a segment of the </a:t>
                </a:r>
                <a14:m>
                  <m:oMath xmlns:m="http://schemas.openxmlformats.org/officeDocument/2006/math">
                    <m:r>
                      <a:rPr lang="en-US" sz="2400" i="1" dirty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𝑘</m:t>
                    </m:r>
                    <m:r>
                      <a:rPr lang="en-US" sz="2400" i="1" baseline="30000" dirty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𝑡h</m:t>
                    </m:r>
                  </m:oMath>
                </a14:m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row of D</a:t>
                </a:r>
                <a:r>
                  <a:rPr lang="en-US" sz="2400" baseline="30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(k-1) 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;	    		broadcasts it to the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𝑃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∗</m:t>
                        </m:r>
                        <m:r>
                          <a:rPr lang="en-US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,</m:t>
                        </m:r>
                        <m:r>
                          <a:rPr lang="en-US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𝑗</m:t>
                        </m:r>
                      </m:sub>
                    </m:sSub>
                    <m:r>
                      <a:rPr lang="en-US" sz="2400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processes;</a:t>
                </a:r>
              </a:p>
              <a:p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6. 	    each process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𝑃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𝑖</m:t>
                        </m:r>
                        <m:r>
                          <a:rPr lang="en-US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,</m:t>
                        </m:r>
                        <m:r>
                          <a:rPr lang="en-US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𝑗</m:t>
                        </m:r>
                      </m:sub>
                    </m:sSub>
                    <m:r>
                      <a:rPr lang="en-US" sz="2400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that has a segment of the </a:t>
                </a:r>
                <a14:m>
                  <m:oMath xmlns:m="http://schemas.openxmlformats.org/officeDocument/2006/math">
                    <m:r>
                      <a:rPr lang="en-US" sz="2400" i="1" dirty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𝑘</m:t>
                    </m:r>
                    <m:r>
                      <a:rPr lang="en-US" sz="2400" i="1" baseline="30000" dirty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𝑡h</m:t>
                    </m:r>
                  </m:oMath>
                </a14:m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column of D</a:t>
                </a:r>
                <a:r>
                  <a:rPr lang="en-US" sz="2400" baseline="30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(k-1) 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; 			broadcasts it to the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𝑃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𝑖</m:t>
                        </m:r>
                        <m:r>
                          <a:rPr lang="en-US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,∗</m:t>
                        </m:r>
                      </m:sub>
                    </m:sSub>
                    <m:r>
                      <a:rPr lang="en-US" sz="2400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processes;</a:t>
                </a:r>
              </a:p>
              <a:p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7.             each process waits to receive the needed segments;</a:t>
                </a:r>
              </a:p>
              <a:p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8.             each process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𝑃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𝑖</m:t>
                        </m:r>
                        <m:r>
                          <a:rPr lang="en-US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,</m:t>
                        </m:r>
                        <m:r>
                          <a:rPr lang="en-US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𝑗</m:t>
                        </m:r>
                      </m:sub>
                    </m:sSub>
                    <m:r>
                      <a:rPr lang="en-US" sz="2400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computes its part of the D</a:t>
                </a:r>
                <a:r>
                  <a:rPr lang="en-US" sz="2400" baseline="30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(k) 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matrix;</a:t>
                </a:r>
              </a:p>
              <a:p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9.          </a:t>
                </a:r>
                <a:r>
                  <a:rPr lang="en-US" sz="2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end</a:t>
                </a:r>
              </a:p>
              <a:p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10.    </a:t>
                </a:r>
                <a:r>
                  <a:rPr lang="en-US" sz="2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end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FLOYD_2DBLOCK</a:t>
                </a:r>
              </a:p>
              <a:p>
                <a:endParaRPr lang="en-US" sz="2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Floyd's parallel formulation using the 2-D block mapping.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𝑃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∗</m:t>
                        </m:r>
                        <m:r>
                          <a:rPr lang="en-US" sz="20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,</m:t>
                        </m:r>
                        <m:r>
                          <a:rPr lang="en-US" sz="20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𝑗</m:t>
                        </m:r>
                      </m:sub>
                    </m:sSub>
                    <m:r>
                      <a:rPr lang="en-US" sz="2000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denotes all the</a:t>
                </a:r>
              </a:p>
              <a:p>
                <a:r>
                  <a:rPr 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processes in the </a:t>
                </a:r>
                <a14:m>
                  <m:oMath xmlns:m="http://schemas.openxmlformats.org/officeDocument/2006/math">
                    <m:r>
                      <a:rPr lang="en-US" sz="2000" b="0" i="1" dirty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𝑗</m:t>
                    </m:r>
                    <m:r>
                      <a:rPr lang="en-US" sz="2000" i="1" baseline="30000" dirty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𝑡h</m:t>
                    </m:r>
                  </m:oMath>
                </a14:m>
                <a:r>
                  <a:rPr 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column,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000" b="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𝑃</m:t>
                        </m:r>
                      </m:e>
                      <m:sub>
                        <m:r>
                          <a:rPr lang="en-US" sz="2000" b="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𝑖</m:t>
                        </m:r>
                        <m:r>
                          <a:rPr lang="en-US" sz="2000" b="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,∗</m:t>
                        </m:r>
                      </m:sub>
                    </m:sSub>
                    <m:r>
                      <a:rPr lang="en-US" sz="2000" b="0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denotes all the processes in the </a:t>
                </a:r>
                <a14:m>
                  <m:oMath xmlns:m="http://schemas.openxmlformats.org/officeDocument/2006/math">
                    <m:r>
                      <a:rPr lang="en-US" sz="2000" b="0" i="1" dirty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𝑖</m:t>
                    </m:r>
                    <m:r>
                      <a:rPr lang="en-US" sz="2000" i="1" baseline="30000" dirty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𝑡h</m:t>
                    </m:r>
                  </m:oMath>
                </a14:m>
                <a:r>
                  <a:rPr 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row.</a:t>
                </a:r>
              </a:p>
              <a:p>
                <a:r>
                  <a:rPr 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The matrix D</a:t>
                </a:r>
                <a:r>
                  <a:rPr lang="en-US" sz="2000" baseline="30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(0) </a:t>
                </a:r>
                <a:r>
                  <a:rPr 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is the adjacency matrix.</a:t>
                </a:r>
              </a:p>
            </p:txBody>
          </p:sp>
        </mc:Choice>
        <mc:Fallback xmlns="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D3309CC1-EF2B-48F1-A692-44987EA737E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82548" y="935438"/>
                <a:ext cx="9686080" cy="5998437"/>
              </a:xfrm>
              <a:prstGeom prst="rect">
                <a:avLst/>
              </a:prstGeom>
              <a:blipFill>
                <a:blip r:embed="rId2"/>
                <a:stretch>
                  <a:fillRect l="-1007" t="-81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78709732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178FCDEE-B1D2-4A20-88D5-5BE86B08232B}"/>
              </a:ext>
            </a:extLst>
          </p:cNvPr>
          <p:cNvSpPr/>
          <p:nvPr/>
        </p:nvSpPr>
        <p:spPr>
          <a:xfrm>
            <a:off x="613457" y="350663"/>
            <a:ext cx="1101909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/>
              <a:t>Floyd's Algorithm: Parallel Formulation Using 2-D Block Mapping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0046D909-7F9A-426F-AB85-744835C212EC}"/>
                  </a:ext>
                </a:extLst>
              </p:cNvPr>
              <p:cNvSpPr/>
              <p:nvPr/>
            </p:nvSpPr>
            <p:spPr>
              <a:xfrm>
                <a:off x="985035" y="1205219"/>
                <a:ext cx="9649427" cy="504734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342900" indent="-342900">
                  <a:spcAft>
                    <a:spcPts val="1200"/>
                  </a:spcAft>
                  <a:buFont typeface="Arial" panose="020B0604020202020204" pitchFamily="34" charset="0"/>
                  <a:buChar char="•"/>
                </a:pP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During each iteration of the algorithm, the </a:t>
                </a:r>
                <a14:m>
                  <m:oMath xmlns:m="http://schemas.openxmlformats.org/officeDocument/2006/math">
                    <m:r>
                      <a:rPr lang="en-US" sz="2400" i="1" dirty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𝑘</m:t>
                    </m:r>
                    <m:r>
                      <a:rPr lang="en-US" sz="2400" i="1" baseline="30000" dirty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𝑡h</m:t>
                    </m:r>
                  </m:oMath>
                </a14:m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row and </a:t>
                </a:r>
                <a14:m>
                  <m:oMath xmlns:m="http://schemas.openxmlformats.org/officeDocument/2006/math">
                    <m:r>
                      <a:rPr lang="en-US" sz="2400" i="1" dirty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𝑘</m:t>
                    </m:r>
                    <m:r>
                      <a:rPr lang="en-US" sz="2400" i="1" baseline="30000" dirty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𝑡h</m:t>
                    </m:r>
                  </m:oMath>
                </a14:m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column of processors perform a one-to-all broadcast along their rows/columns.</a:t>
                </a:r>
              </a:p>
              <a:p>
                <a:pPr marL="342900" indent="-342900">
                  <a:spcAft>
                    <a:spcPts val="1200"/>
                  </a:spcAft>
                  <a:buFont typeface="Arial" panose="020B0604020202020204" pitchFamily="34" charset="0"/>
                  <a:buChar char="•"/>
                </a:pP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The size of this broadcast is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 dirty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400" i="1" dirty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𝑛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en-US" sz="2400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2400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𝑝</m:t>
                            </m:r>
                          </m:e>
                        </m:rad>
                      </m:den>
                    </m:f>
                    <m:r>
                      <a:rPr lang="en-US" sz="2400" i="1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elements, taking time </a:t>
                </a:r>
                <a14:m>
                  <m:oMath xmlns:m="http://schemas.openxmlformats.org/officeDocument/2006/math">
                    <m:r>
                      <a:rPr lang="en-US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𝜃</m:t>
                    </m:r>
                  </m:oMath>
                </a14:m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𝑛</m:t>
                        </m:r>
                        <m:func>
                          <m:func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sz="2400" b="0" i="0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log</m:t>
                            </m:r>
                          </m:fName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𝑝</m:t>
                            </m:r>
                          </m:e>
                        </m:func>
                      </m:num>
                      <m:den>
                        <m:rad>
                          <m:radPr>
                            <m:degHide m:val="on"/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𝑝</m:t>
                            </m:r>
                          </m:e>
                        </m:rad>
                      </m:den>
                    </m:f>
                  </m:oMath>
                </a14:m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).</a:t>
                </a:r>
              </a:p>
              <a:p>
                <a:pPr marL="342900" indent="-342900">
                  <a:spcAft>
                    <a:spcPts val="1200"/>
                  </a:spcAft>
                  <a:buFont typeface="Arial" panose="020B0604020202020204" pitchFamily="34" charset="0"/>
                  <a:buChar char="•"/>
                </a:pP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The synchronization step takes time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𝜃</m:t>
                    </m:r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(</m:t>
                    </m:r>
                    <m:func>
                      <m:funcPr>
                        <m:ctrlP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40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log</m:t>
                        </m:r>
                      </m:fName>
                      <m:e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𝑝</m:t>
                        </m:r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).</m:t>
                        </m:r>
                      </m:e>
                    </m:func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endPara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342900" indent="-342900">
                  <a:spcAft>
                    <a:spcPts val="1200"/>
                  </a:spcAft>
                  <a:buFont typeface="Arial" panose="020B0604020202020204" pitchFamily="34" charset="0"/>
                  <a:buChar char="•"/>
                </a:pP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The computation time is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𝜃</m:t>
                    </m:r>
                  </m:oMath>
                </a14:m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 dirty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2400" i="1" dirty="0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2400" b="0" i="1" dirty="0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𝑛</m:t>
                            </m:r>
                          </m:e>
                          <m:sup>
                            <m:r>
                              <a:rPr lang="en-US" sz="2400" b="0" i="1" dirty="0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r>
                          <a:rPr lang="en-US" sz="2400" b="0" i="1" dirty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𝑝</m:t>
                        </m:r>
                      </m:den>
                    </m:f>
                  </m:oMath>
                </a14:m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).</a:t>
                </a:r>
              </a:p>
              <a:p>
                <a:pPr marL="342900" indent="-342900">
                  <a:spcAft>
                    <a:spcPts val="1200"/>
                  </a:spcAft>
                  <a:buFont typeface="Arial" panose="020B0604020202020204" pitchFamily="34" charset="0"/>
                  <a:buChar char="•"/>
                </a:pP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The parallel run time of the 2-D block mapping formulation of Floyd's algorithm is</a:t>
                </a:r>
              </a:p>
              <a:p>
                <a:pPr>
                  <a:spcAft>
                    <a:spcPts val="1200"/>
                  </a:spcAft>
                </a:pP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               computation       communication</a:t>
                </a:r>
              </a:p>
              <a:p>
                <a:pPr>
                  <a:spcAft>
                    <a:spcPts val="1200"/>
                  </a:spcAft>
                </a:pP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	T</a:t>
                </a:r>
                <a:r>
                  <a:rPr lang="en-US" sz="2400" baseline="-25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 </a:t>
                </a:r>
                <a14:m>
                  <m:oMath xmlns:m="http://schemas.openxmlformats.org/officeDocument/2006/math">
                    <m:r>
                      <a:rPr lang="en-US" sz="240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   </m:t>
                    </m:r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𝜃</m:t>
                    </m:r>
                  </m:oMath>
                </a14:m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24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𝑛</m:t>
                            </m:r>
                          </m:e>
                          <m:sup>
                            <m:r>
                              <a:rPr lang="en-US" sz="24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3</m:t>
                            </m:r>
                          </m:sup>
                        </m:sSup>
                      </m:num>
                      <m:den>
                        <m:r>
                          <a:rPr lang="en-US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𝑝</m:t>
                        </m:r>
                      </m:den>
                    </m:f>
                  </m:oMath>
                </a14:m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)    +   </a:t>
                </a:r>
                <a14:m>
                  <m:oMath xmlns:m="http://schemas.openxmlformats.org/officeDocument/2006/math">
                    <m:r>
                      <a:rPr lang="en-US" sz="240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𝜃</m:t>
                    </m:r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(</m:t>
                    </m:r>
                    <m:f>
                      <m:fPr>
                        <m:ctrlPr>
                          <a:rPr lang="en-US" sz="2400" i="1" dirty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2400" i="1" dirty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2400" i="1" dirty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𝑛</m:t>
                            </m:r>
                          </m:e>
                          <m:sup>
                            <m:r>
                              <a:rPr lang="en-US" sz="2400" i="1" dirty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r>
                          <a:rPr lang="en-US" sz="2400" i="1" dirty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𝑝</m:t>
                        </m:r>
                      </m:den>
                    </m:f>
                    <m:func>
                      <m:funcPr>
                        <m:ctrlP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40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log</m:t>
                        </m:r>
                      </m:fName>
                      <m:e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𝑝</m:t>
                        </m:r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).</m:t>
                        </m:r>
                      </m:e>
                    </m:func>
                  </m:oMath>
                </a14:m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</a:p>
            </p:txBody>
          </p:sp>
        </mc:Choice>
        <mc:Fallback xmlns="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0046D909-7F9A-426F-AB85-744835C212E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5035" y="1205219"/>
                <a:ext cx="9649427" cy="5047344"/>
              </a:xfrm>
              <a:prstGeom prst="rect">
                <a:avLst/>
              </a:prstGeom>
              <a:blipFill>
                <a:blip r:embed="rId2"/>
                <a:stretch>
                  <a:fillRect l="-885" t="-96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ight Brace 3">
            <a:extLst>
              <a:ext uri="{FF2B5EF4-FFF2-40B4-BE49-F238E27FC236}">
                <a16:creationId xmlns:a16="http://schemas.microsoft.com/office/drawing/2014/main" id="{9F6B94A2-C7E5-4698-A280-86154DAFC627}"/>
              </a:ext>
            </a:extLst>
          </p:cNvPr>
          <p:cNvSpPr/>
          <p:nvPr/>
        </p:nvSpPr>
        <p:spPr>
          <a:xfrm rot="16200000">
            <a:off x="4055887" y="5079834"/>
            <a:ext cx="231494" cy="914400"/>
          </a:xfrm>
          <a:prstGeom prst="rightBrac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ight Brace 4">
            <a:extLst>
              <a:ext uri="{FF2B5EF4-FFF2-40B4-BE49-F238E27FC236}">
                <a16:creationId xmlns:a16="http://schemas.microsoft.com/office/drawing/2014/main" id="{48F5DF7D-871A-4572-AE95-29B8961A7FF1}"/>
              </a:ext>
            </a:extLst>
          </p:cNvPr>
          <p:cNvSpPr/>
          <p:nvPr/>
        </p:nvSpPr>
        <p:spPr>
          <a:xfrm rot="16200000">
            <a:off x="5872964" y="5079833"/>
            <a:ext cx="231494" cy="914400"/>
          </a:xfrm>
          <a:prstGeom prst="rightBrac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07862582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178FCDEE-B1D2-4A20-88D5-5BE86B08232B}"/>
              </a:ext>
            </a:extLst>
          </p:cNvPr>
          <p:cNvSpPr/>
          <p:nvPr/>
        </p:nvSpPr>
        <p:spPr>
          <a:xfrm>
            <a:off x="613457" y="350663"/>
            <a:ext cx="1101909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/>
              <a:t>Floyd's Algorithm: Parallel Formulation Using 2-D Block Mapping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0046D909-7F9A-426F-AB85-744835C212EC}"/>
                  </a:ext>
                </a:extLst>
              </p:cNvPr>
              <p:cNvSpPr/>
              <p:nvPr/>
            </p:nvSpPr>
            <p:spPr>
              <a:xfrm>
                <a:off x="1067097" y="2389249"/>
                <a:ext cx="9649427" cy="22745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457200" indent="-457200">
                  <a:spcAft>
                    <a:spcPts val="1200"/>
                  </a:spcAft>
                  <a:buFont typeface="Arial" panose="020B0604020202020204" pitchFamily="34" charset="0"/>
                  <a:buChar char="•"/>
                </a:pPr>
                <a:r>
                  <a:rPr lang="en-US" sz="2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The above formulation can use O (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60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260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26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𝑛</m:t>
                            </m:r>
                          </m:e>
                          <m:sup>
                            <m:r>
                              <a:rPr lang="en-US" sz="26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sSup>
                          <m:sSupPr>
                            <m:ctrlPr>
                              <a:rPr lang="en-US" sz="260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26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𝑙𝑜𝑔</m:t>
                            </m:r>
                          </m:e>
                          <m:sup>
                            <m:r>
                              <a:rPr lang="en-US" sz="26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26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𝑛</m:t>
                        </m:r>
                      </m:den>
                    </m:f>
                    <m:r>
                      <a:rPr lang="en-US" sz="26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en-US" sz="2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 processors cost optimally.</a:t>
                </a:r>
              </a:p>
              <a:p>
                <a:pPr marL="457200" indent="-457200">
                  <a:spcAft>
                    <a:spcPts val="1200"/>
                  </a:spcAft>
                  <a:buFont typeface="Arial" panose="020B0604020202020204" pitchFamily="34" charset="0"/>
                  <a:buChar char="•"/>
                </a:pPr>
                <a:r>
                  <a:rPr lang="en-US" sz="2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The </a:t>
                </a:r>
                <a:r>
                  <a:rPr lang="en-US" sz="26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isoefficiency</a:t>
                </a:r>
                <a:r>
                  <a:rPr lang="en-US" sz="2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of this formulation is (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600" i="1" dirty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600" b="0" i="1" dirty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𝑝</m:t>
                        </m:r>
                      </m:e>
                      <m:sup>
                        <m:r>
                          <a:rPr lang="en-US" sz="2600" b="0" i="1" dirty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1.5</m:t>
                        </m:r>
                      </m:sup>
                    </m:sSup>
                    <m:r>
                      <a:rPr lang="en-US" sz="2600" i="1" dirty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  <m:sSup>
                      <m:sSupPr>
                        <m:ctrlPr>
                          <a:rPr lang="en-US" sz="2600" i="1" dirty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600" b="0" i="1" dirty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𝑙𝑜𝑔</m:t>
                        </m:r>
                      </m:e>
                      <m:sup>
                        <m:r>
                          <a:rPr lang="en-US" sz="2600" b="0" i="1" dirty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3</m:t>
                        </m:r>
                      </m:sup>
                    </m:sSup>
                    <m:r>
                      <a:rPr lang="en-US" sz="2600" i="1" dirty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𝑝</m:t>
                    </m:r>
                  </m:oMath>
                </a14:m>
                <a:r>
                  <a:rPr lang="en-US" sz="2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).</a:t>
                </a:r>
              </a:p>
              <a:p>
                <a:pPr marL="457200" indent="-457200">
                  <a:spcAft>
                    <a:spcPts val="1200"/>
                  </a:spcAft>
                  <a:buFont typeface="Arial" panose="020B0604020202020204" pitchFamily="34" charset="0"/>
                  <a:buChar char="•"/>
                </a:pPr>
                <a:r>
                  <a:rPr lang="en-US" sz="2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This algorithm can be further improved by relaxing the strict synchronization after each iteration.	 		</a:t>
                </a:r>
              </a:p>
            </p:txBody>
          </p:sp>
        </mc:Choice>
        <mc:Fallback xmlns="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0046D909-7F9A-426F-AB85-744835C212E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67097" y="2389249"/>
                <a:ext cx="9649427" cy="2274597"/>
              </a:xfrm>
              <a:prstGeom prst="rect">
                <a:avLst/>
              </a:prstGeom>
              <a:blipFill>
                <a:blip r:embed="rId2"/>
                <a:stretch>
                  <a:fillRect l="-948" r="-505" b="-589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68022438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BF87E8C6-31E9-42DB-8F25-D0B09DDFDE01}"/>
              </a:ext>
            </a:extLst>
          </p:cNvPr>
          <p:cNvSpPr/>
          <p:nvPr/>
        </p:nvSpPr>
        <p:spPr>
          <a:xfrm>
            <a:off x="1363734" y="573402"/>
            <a:ext cx="977318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/>
              <a:t>Floyd's Algorithm: Speeding Things Up by Pipelining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4619110E-413C-47B8-B15F-052D49C486C0}"/>
                  </a:ext>
                </a:extLst>
              </p:cNvPr>
              <p:cNvSpPr/>
              <p:nvPr/>
            </p:nvSpPr>
            <p:spPr>
              <a:xfrm>
                <a:off x="1690051" y="2148898"/>
                <a:ext cx="9120554" cy="283154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457200" indent="-457200">
                  <a:spcAft>
                    <a:spcPts val="1200"/>
                  </a:spcAft>
                  <a:buFont typeface="Arial" panose="020B0604020202020204" pitchFamily="34" charset="0"/>
                  <a:buChar char="•"/>
                </a:pP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The synchronization step in parallel Floyd's algorithm can be removed without affecting the correctness of the algorithm.</a:t>
                </a:r>
              </a:p>
              <a:p>
                <a:pPr marL="457200" indent="-457200">
                  <a:spcAft>
                    <a:spcPts val="1200"/>
                  </a:spcAft>
                  <a:buFont typeface="Arial" panose="020B0604020202020204" pitchFamily="34" charset="0"/>
                  <a:buChar char="•"/>
                </a:pP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 process starts working on the </a:t>
                </a:r>
                <a14:m>
                  <m:oMath xmlns:m="http://schemas.openxmlformats.org/officeDocument/2006/math">
                    <m:r>
                      <a:rPr lang="en-US" sz="2800" i="1" dirty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𝑘</m:t>
                    </m:r>
                    <m:r>
                      <a:rPr lang="en-US" sz="2800" i="1" baseline="30000" dirty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𝑡h</m:t>
                    </m:r>
                  </m:oMath>
                </a14:m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iteration as soon as it has computed (</a:t>
                </a:r>
                <a14:m>
                  <m:oMath xmlns:m="http://schemas.openxmlformats.org/officeDocument/2006/math">
                    <m:r>
                      <a:rPr lang="en-US" sz="2800" i="1" dirty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𝑘</m:t>
                    </m:r>
                    <m:r>
                      <a:rPr lang="en-US" sz="2800" b="0" i="1" dirty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−1)</m:t>
                    </m:r>
                    <m:r>
                      <a:rPr lang="en-US" sz="2800" i="1" baseline="30000" dirty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𝑡h</m:t>
                    </m:r>
                  </m:oMath>
                </a14:m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iteration and has the relevant parts of the D</a:t>
                </a:r>
                <a:r>
                  <a:rPr lang="en-US" sz="2800" baseline="30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(k-1) 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matrix.</a:t>
                </a:r>
                <a:r>
                  <a:rPr lang="en-US" sz="2800" baseline="30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endPara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4619110E-413C-47B8-B15F-052D49C486C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90051" y="2148898"/>
                <a:ext cx="9120554" cy="2831544"/>
              </a:xfrm>
              <a:prstGeom prst="rect">
                <a:avLst/>
              </a:prstGeom>
              <a:blipFill>
                <a:blip r:embed="rId2"/>
                <a:stretch>
                  <a:fillRect l="-1203" t="-2371" r="-936" b="-517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58541946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BF87E8C6-31E9-42DB-8F25-D0B09DDFDE01}"/>
              </a:ext>
            </a:extLst>
          </p:cNvPr>
          <p:cNvSpPr/>
          <p:nvPr/>
        </p:nvSpPr>
        <p:spPr>
          <a:xfrm>
            <a:off x="1363734" y="573402"/>
            <a:ext cx="977318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/>
              <a:t>Floyd's Algorithm: Speeding Things Up by Pipelining</a:t>
            </a: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1A0FED96-4E41-4637-930B-CC4BC207861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97073801"/>
              </p:ext>
            </p:extLst>
          </p:nvPr>
        </p:nvGraphicFramePr>
        <p:xfrm>
          <a:off x="1844431" y="1634066"/>
          <a:ext cx="8128003" cy="2595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27723">
                  <a:extLst>
                    <a:ext uri="{9D8B030D-6E8A-4147-A177-3AD203B41FA5}">
                      <a16:colId xmlns:a16="http://schemas.microsoft.com/office/drawing/2014/main" val="690856665"/>
                    </a:ext>
                  </a:extLst>
                </a:gridCol>
                <a:gridCol w="710028">
                  <a:extLst>
                    <a:ext uri="{9D8B030D-6E8A-4147-A177-3AD203B41FA5}">
                      <a16:colId xmlns:a16="http://schemas.microsoft.com/office/drawing/2014/main" val="2506508973"/>
                    </a:ext>
                  </a:extLst>
                </a:gridCol>
                <a:gridCol w="710028">
                  <a:extLst>
                    <a:ext uri="{9D8B030D-6E8A-4147-A177-3AD203B41FA5}">
                      <a16:colId xmlns:a16="http://schemas.microsoft.com/office/drawing/2014/main" val="3215971883"/>
                    </a:ext>
                  </a:extLst>
                </a:gridCol>
                <a:gridCol w="710028">
                  <a:extLst>
                    <a:ext uri="{9D8B030D-6E8A-4147-A177-3AD203B41FA5}">
                      <a16:colId xmlns:a16="http://schemas.microsoft.com/office/drawing/2014/main" val="958595053"/>
                    </a:ext>
                  </a:extLst>
                </a:gridCol>
                <a:gridCol w="710028">
                  <a:extLst>
                    <a:ext uri="{9D8B030D-6E8A-4147-A177-3AD203B41FA5}">
                      <a16:colId xmlns:a16="http://schemas.microsoft.com/office/drawing/2014/main" val="1092117970"/>
                    </a:ext>
                  </a:extLst>
                </a:gridCol>
                <a:gridCol w="710028">
                  <a:extLst>
                    <a:ext uri="{9D8B030D-6E8A-4147-A177-3AD203B41FA5}">
                      <a16:colId xmlns:a16="http://schemas.microsoft.com/office/drawing/2014/main" val="1744190545"/>
                    </a:ext>
                  </a:extLst>
                </a:gridCol>
                <a:gridCol w="710028">
                  <a:extLst>
                    <a:ext uri="{9D8B030D-6E8A-4147-A177-3AD203B41FA5}">
                      <a16:colId xmlns:a16="http://schemas.microsoft.com/office/drawing/2014/main" val="3002014177"/>
                    </a:ext>
                  </a:extLst>
                </a:gridCol>
                <a:gridCol w="710028">
                  <a:extLst>
                    <a:ext uri="{9D8B030D-6E8A-4147-A177-3AD203B41FA5}">
                      <a16:colId xmlns:a16="http://schemas.microsoft.com/office/drawing/2014/main" val="3527333674"/>
                    </a:ext>
                  </a:extLst>
                </a:gridCol>
                <a:gridCol w="710028">
                  <a:extLst>
                    <a:ext uri="{9D8B030D-6E8A-4147-A177-3AD203B41FA5}">
                      <a16:colId xmlns:a16="http://schemas.microsoft.com/office/drawing/2014/main" val="1872276148"/>
                    </a:ext>
                  </a:extLst>
                </a:gridCol>
                <a:gridCol w="710028">
                  <a:extLst>
                    <a:ext uri="{9D8B030D-6E8A-4147-A177-3AD203B41FA5}">
                      <a16:colId xmlns:a16="http://schemas.microsoft.com/office/drawing/2014/main" val="901564778"/>
                    </a:ext>
                  </a:extLst>
                </a:gridCol>
                <a:gridCol w="710028">
                  <a:extLst>
                    <a:ext uri="{9D8B030D-6E8A-4147-A177-3AD203B41FA5}">
                      <a16:colId xmlns:a16="http://schemas.microsoft.com/office/drawing/2014/main" val="15088512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800" b="0" dirty="0">
                          <a:solidFill>
                            <a:schemeClr val="tx1"/>
                          </a:solidFill>
                        </a:rPr>
                        <a:t>t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2590574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b="0" dirty="0">
                          <a:solidFill>
                            <a:schemeClr val="tx1"/>
                          </a:solidFill>
                        </a:rPr>
                        <a:t>t + 1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8325299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b="0" dirty="0">
                          <a:solidFill>
                            <a:schemeClr val="tx1"/>
                          </a:solidFill>
                        </a:rPr>
                        <a:t>t + 2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4606086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b="0" dirty="0">
                          <a:solidFill>
                            <a:schemeClr val="tx1"/>
                          </a:solidFill>
                        </a:rPr>
                        <a:t>t + 3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8278036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b="0" dirty="0">
                          <a:solidFill>
                            <a:schemeClr val="tx1"/>
                          </a:solidFill>
                        </a:rPr>
                        <a:t>t + 4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2254226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b="0" dirty="0">
                          <a:solidFill>
                            <a:schemeClr val="tx1"/>
                          </a:solidFill>
                        </a:rPr>
                        <a:t>t + 5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0838192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sz="18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     1        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   2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   3          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   4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    5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    6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    7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    8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    9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  10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04669395"/>
                  </a:ext>
                </a:extLst>
              </a:tr>
            </a:tbl>
          </a:graphicData>
        </a:graphic>
      </p:graphicFrame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C3104AC1-24BF-44A0-AA41-2D6AB0DF9E1A}"/>
              </a:ext>
            </a:extLst>
          </p:cNvPr>
          <p:cNvCxnSpPr/>
          <p:nvPr/>
        </p:nvCxnSpPr>
        <p:spPr>
          <a:xfrm>
            <a:off x="3247292" y="1817077"/>
            <a:ext cx="6318739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00042481-29ED-49FD-8060-06034F9E4432}"/>
              </a:ext>
            </a:extLst>
          </p:cNvPr>
          <p:cNvCxnSpPr/>
          <p:nvPr/>
        </p:nvCxnSpPr>
        <p:spPr>
          <a:xfrm>
            <a:off x="3247292" y="2192215"/>
            <a:ext cx="6318739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96130F3A-7126-46F2-9E06-59930755739C}"/>
              </a:ext>
            </a:extLst>
          </p:cNvPr>
          <p:cNvCxnSpPr/>
          <p:nvPr/>
        </p:nvCxnSpPr>
        <p:spPr>
          <a:xfrm>
            <a:off x="3247292" y="2602523"/>
            <a:ext cx="6318739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AFDE6A1A-A3B3-4391-B9EA-0DF44E724293}"/>
              </a:ext>
            </a:extLst>
          </p:cNvPr>
          <p:cNvCxnSpPr/>
          <p:nvPr/>
        </p:nvCxnSpPr>
        <p:spPr>
          <a:xfrm>
            <a:off x="3247292" y="2932006"/>
            <a:ext cx="6318739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3E33D84F-FAE5-4F7A-8591-11125364AC18}"/>
              </a:ext>
            </a:extLst>
          </p:cNvPr>
          <p:cNvCxnSpPr/>
          <p:nvPr/>
        </p:nvCxnSpPr>
        <p:spPr>
          <a:xfrm>
            <a:off x="3247292" y="3283699"/>
            <a:ext cx="6318739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93227DF6-A30B-41A9-9437-22FF25B6BC6F}"/>
              </a:ext>
            </a:extLst>
          </p:cNvPr>
          <p:cNvCxnSpPr/>
          <p:nvPr/>
        </p:nvCxnSpPr>
        <p:spPr>
          <a:xfrm>
            <a:off x="3247292" y="3658838"/>
            <a:ext cx="6318739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Oval 12">
            <a:extLst>
              <a:ext uri="{FF2B5EF4-FFF2-40B4-BE49-F238E27FC236}">
                <a16:creationId xmlns:a16="http://schemas.microsoft.com/office/drawing/2014/main" id="{B73FF368-3614-4B2F-B733-E101688D304C}"/>
              </a:ext>
            </a:extLst>
          </p:cNvPr>
          <p:cNvSpPr/>
          <p:nvPr/>
        </p:nvSpPr>
        <p:spPr>
          <a:xfrm>
            <a:off x="3124199" y="1703169"/>
            <a:ext cx="246185" cy="246185"/>
          </a:xfrm>
          <a:prstGeom prst="ellipse">
            <a:avLst/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D73E2144-322B-45A4-B3EA-960488947B52}"/>
              </a:ext>
            </a:extLst>
          </p:cNvPr>
          <p:cNvSpPr/>
          <p:nvPr/>
        </p:nvSpPr>
        <p:spPr>
          <a:xfrm>
            <a:off x="3124198" y="2078307"/>
            <a:ext cx="246185" cy="246185"/>
          </a:xfrm>
          <a:prstGeom prst="ellipse">
            <a:avLst/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3C415DF1-D16D-455F-9544-15B29EDBD14A}"/>
              </a:ext>
            </a:extLst>
          </p:cNvPr>
          <p:cNvSpPr/>
          <p:nvPr/>
        </p:nvSpPr>
        <p:spPr>
          <a:xfrm>
            <a:off x="3124197" y="2453445"/>
            <a:ext cx="246185" cy="246185"/>
          </a:xfrm>
          <a:prstGeom prst="ellipse">
            <a:avLst/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5D4B1334-3A7C-429F-B1F7-D2ECF6A9DF11}"/>
              </a:ext>
            </a:extLst>
          </p:cNvPr>
          <p:cNvSpPr/>
          <p:nvPr/>
        </p:nvSpPr>
        <p:spPr>
          <a:xfrm>
            <a:off x="3124196" y="2816860"/>
            <a:ext cx="246185" cy="246185"/>
          </a:xfrm>
          <a:prstGeom prst="ellipse">
            <a:avLst/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055660A4-3215-40B3-AB42-22CA2264237E}"/>
              </a:ext>
            </a:extLst>
          </p:cNvPr>
          <p:cNvSpPr/>
          <p:nvPr/>
        </p:nvSpPr>
        <p:spPr>
          <a:xfrm>
            <a:off x="3124196" y="3165001"/>
            <a:ext cx="246185" cy="246185"/>
          </a:xfrm>
          <a:prstGeom prst="ellipse">
            <a:avLst/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49E2C61D-B94D-44CC-953B-98946F1EFB20}"/>
              </a:ext>
            </a:extLst>
          </p:cNvPr>
          <p:cNvSpPr/>
          <p:nvPr/>
        </p:nvSpPr>
        <p:spPr>
          <a:xfrm>
            <a:off x="3124195" y="3529655"/>
            <a:ext cx="246185" cy="246185"/>
          </a:xfrm>
          <a:prstGeom prst="ellipse">
            <a:avLst/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EC361681-DEA4-41DD-B7F2-30F4D3E359D8}"/>
              </a:ext>
            </a:extLst>
          </p:cNvPr>
          <p:cNvSpPr/>
          <p:nvPr/>
        </p:nvSpPr>
        <p:spPr>
          <a:xfrm>
            <a:off x="3792415" y="1703169"/>
            <a:ext cx="246185" cy="246185"/>
          </a:xfrm>
          <a:prstGeom prst="ellipse">
            <a:avLst/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4DD91BCA-B552-4AF3-A5C3-074CE238FAC2}"/>
              </a:ext>
            </a:extLst>
          </p:cNvPr>
          <p:cNvSpPr/>
          <p:nvPr/>
        </p:nvSpPr>
        <p:spPr>
          <a:xfrm>
            <a:off x="3792415" y="2066584"/>
            <a:ext cx="246185" cy="246185"/>
          </a:xfrm>
          <a:prstGeom prst="ellipse">
            <a:avLst/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2D5D49A3-3DFE-470A-9687-63C7960617B3}"/>
              </a:ext>
            </a:extLst>
          </p:cNvPr>
          <p:cNvSpPr/>
          <p:nvPr/>
        </p:nvSpPr>
        <p:spPr>
          <a:xfrm>
            <a:off x="3792415" y="2478654"/>
            <a:ext cx="246185" cy="246185"/>
          </a:xfrm>
          <a:prstGeom prst="ellipse">
            <a:avLst/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513F957D-5E28-4586-AA53-683E9A137A41}"/>
              </a:ext>
            </a:extLst>
          </p:cNvPr>
          <p:cNvSpPr/>
          <p:nvPr/>
        </p:nvSpPr>
        <p:spPr>
          <a:xfrm>
            <a:off x="3792415" y="2808137"/>
            <a:ext cx="246185" cy="246185"/>
          </a:xfrm>
          <a:prstGeom prst="ellipse">
            <a:avLst/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6F971AA6-331B-4032-8057-72E80E405BB3}"/>
              </a:ext>
            </a:extLst>
          </p:cNvPr>
          <p:cNvSpPr/>
          <p:nvPr/>
        </p:nvSpPr>
        <p:spPr>
          <a:xfrm>
            <a:off x="3792415" y="3160606"/>
            <a:ext cx="246185" cy="246185"/>
          </a:xfrm>
          <a:prstGeom prst="ellipse">
            <a:avLst/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CC77EBC0-C101-4471-A663-36037610EDA5}"/>
              </a:ext>
            </a:extLst>
          </p:cNvPr>
          <p:cNvSpPr/>
          <p:nvPr/>
        </p:nvSpPr>
        <p:spPr>
          <a:xfrm>
            <a:off x="3792415" y="3512298"/>
            <a:ext cx="246185" cy="246185"/>
          </a:xfrm>
          <a:prstGeom prst="ellipse">
            <a:avLst/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EC0C3BF5-DD7F-4CF8-A940-16963306D14B}"/>
              </a:ext>
            </a:extLst>
          </p:cNvPr>
          <p:cNvSpPr/>
          <p:nvPr/>
        </p:nvSpPr>
        <p:spPr>
          <a:xfrm>
            <a:off x="4472354" y="1693982"/>
            <a:ext cx="246185" cy="246185"/>
          </a:xfrm>
          <a:prstGeom prst="ellipse">
            <a:avLst/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64A08AC3-0B54-468F-9C8D-C6B060C95440}"/>
              </a:ext>
            </a:extLst>
          </p:cNvPr>
          <p:cNvSpPr/>
          <p:nvPr/>
        </p:nvSpPr>
        <p:spPr>
          <a:xfrm>
            <a:off x="4472354" y="2057400"/>
            <a:ext cx="246185" cy="246185"/>
          </a:xfrm>
          <a:prstGeom prst="ellipse">
            <a:avLst/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5D1DECFC-6360-4348-9E64-2D00315941E9}"/>
              </a:ext>
            </a:extLst>
          </p:cNvPr>
          <p:cNvSpPr/>
          <p:nvPr/>
        </p:nvSpPr>
        <p:spPr>
          <a:xfrm>
            <a:off x="4472354" y="2444261"/>
            <a:ext cx="246185" cy="246185"/>
          </a:xfrm>
          <a:prstGeom prst="ellipse">
            <a:avLst/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B625786F-A6C7-4A9D-A1FC-DA831FBF32CF}"/>
              </a:ext>
            </a:extLst>
          </p:cNvPr>
          <p:cNvSpPr/>
          <p:nvPr/>
        </p:nvSpPr>
        <p:spPr>
          <a:xfrm>
            <a:off x="4472354" y="2807676"/>
            <a:ext cx="246185" cy="246185"/>
          </a:xfrm>
          <a:prstGeom prst="ellipse">
            <a:avLst/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F20C59F5-D87C-4C04-B4BB-CCFFE937500F}"/>
              </a:ext>
            </a:extLst>
          </p:cNvPr>
          <p:cNvSpPr/>
          <p:nvPr/>
        </p:nvSpPr>
        <p:spPr>
          <a:xfrm>
            <a:off x="4472354" y="3170474"/>
            <a:ext cx="246185" cy="246185"/>
          </a:xfrm>
          <a:prstGeom prst="ellipse">
            <a:avLst/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id="{22A63BF6-3EAC-434B-A3D7-384387779A3E}"/>
              </a:ext>
            </a:extLst>
          </p:cNvPr>
          <p:cNvSpPr/>
          <p:nvPr/>
        </p:nvSpPr>
        <p:spPr>
          <a:xfrm>
            <a:off x="4472354" y="3530112"/>
            <a:ext cx="246185" cy="246185"/>
          </a:xfrm>
          <a:prstGeom prst="ellipse">
            <a:avLst/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Oval 33">
            <a:extLst>
              <a:ext uri="{FF2B5EF4-FFF2-40B4-BE49-F238E27FC236}">
                <a16:creationId xmlns:a16="http://schemas.microsoft.com/office/drawing/2014/main" id="{0100DD3E-CD36-4089-9B68-625D1C85F81E}"/>
              </a:ext>
            </a:extLst>
          </p:cNvPr>
          <p:cNvSpPr/>
          <p:nvPr/>
        </p:nvSpPr>
        <p:spPr>
          <a:xfrm>
            <a:off x="5152293" y="1693982"/>
            <a:ext cx="246185" cy="246185"/>
          </a:xfrm>
          <a:prstGeom prst="ellipse">
            <a:avLst/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Oval 34">
            <a:extLst>
              <a:ext uri="{FF2B5EF4-FFF2-40B4-BE49-F238E27FC236}">
                <a16:creationId xmlns:a16="http://schemas.microsoft.com/office/drawing/2014/main" id="{398790FB-F3D5-4F3C-9D7B-FAFAA88DABD4}"/>
              </a:ext>
            </a:extLst>
          </p:cNvPr>
          <p:cNvSpPr/>
          <p:nvPr/>
        </p:nvSpPr>
        <p:spPr>
          <a:xfrm>
            <a:off x="5152293" y="2066584"/>
            <a:ext cx="246185" cy="246185"/>
          </a:xfrm>
          <a:prstGeom prst="ellipse">
            <a:avLst/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Oval 35">
            <a:extLst>
              <a:ext uri="{FF2B5EF4-FFF2-40B4-BE49-F238E27FC236}">
                <a16:creationId xmlns:a16="http://schemas.microsoft.com/office/drawing/2014/main" id="{F29777FA-B089-4AEE-B2DA-3147E4032FE3}"/>
              </a:ext>
            </a:extLst>
          </p:cNvPr>
          <p:cNvSpPr/>
          <p:nvPr/>
        </p:nvSpPr>
        <p:spPr>
          <a:xfrm>
            <a:off x="5152293" y="3177184"/>
            <a:ext cx="246185" cy="246185"/>
          </a:xfrm>
          <a:prstGeom prst="ellipse">
            <a:avLst/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Oval 36">
            <a:extLst>
              <a:ext uri="{FF2B5EF4-FFF2-40B4-BE49-F238E27FC236}">
                <a16:creationId xmlns:a16="http://schemas.microsoft.com/office/drawing/2014/main" id="{0CD5BF60-F091-478C-915E-141327C9CFD3}"/>
              </a:ext>
            </a:extLst>
          </p:cNvPr>
          <p:cNvSpPr/>
          <p:nvPr/>
        </p:nvSpPr>
        <p:spPr>
          <a:xfrm>
            <a:off x="5169879" y="2488616"/>
            <a:ext cx="246185" cy="246185"/>
          </a:xfrm>
          <a:prstGeom prst="ellipse">
            <a:avLst/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Oval 37">
            <a:extLst>
              <a:ext uri="{FF2B5EF4-FFF2-40B4-BE49-F238E27FC236}">
                <a16:creationId xmlns:a16="http://schemas.microsoft.com/office/drawing/2014/main" id="{10387512-68CB-4A96-807E-3C334DE025AB}"/>
              </a:ext>
            </a:extLst>
          </p:cNvPr>
          <p:cNvSpPr/>
          <p:nvPr/>
        </p:nvSpPr>
        <p:spPr>
          <a:xfrm>
            <a:off x="5165965" y="2816860"/>
            <a:ext cx="246185" cy="246185"/>
          </a:xfrm>
          <a:prstGeom prst="ellipse">
            <a:avLst/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Oval 39">
            <a:extLst>
              <a:ext uri="{FF2B5EF4-FFF2-40B4-BE49-F238E27FC236}">
                <a16:creationId xmlns:a16="http://schemas.microsoft.com/office/drawing/2014/main" id="{C1E7C732-2B74-4121-8B16-40D6F626BE17}"/>
              </a:ext>
            </a:extLst>
          </p:cNvPr>
          <p:cNvSpPr/>
          <p:nvPr/>
        </p:nvSpPr>
        <p:spPr>
          <a:xfrm>
            <a:off x="5165964" y="3539799"/>
            <a:ext cx="246185" cy="246185"/>
          </a:xfrm>
          <a:prstGeom prst="ellipse">
            <a:avLst/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Oval 40">
            <a:extLst>
              <a:ext uri="{FF2B5EF4-FFF2-40B4-BE49-F238E27FC236}">
                <a16:creationId xmlns:a16="http://schemas.microsoft.com/office/drawing/2014/main" id="{32FF09C6-0C3B-4A63-B78E-1DD1D495DD95}"/>
              </a:ext>
            </a:extLst>
          </p:cNvPr>
          <p:cNvSpPr/>
          <p:nvPr/>
        </p:nvSpPr>
        <p:spPr>
          <a:xfrm>
            <a:off x="5904519" y="1693982"/>
            <a:ext cx="246185" cy="246185"/>
          </a:xfrm>
          <a:prstGeom prst="ellipse">
            <a:avLst/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Oval 41">
            <a:extLst>
              <a:ext uri="{FF2B5EF4-FFF2-40B4-BE49-F238E27FC236}">
                <a16:creationId xmlns:a16="http://schemas.microsoft.com/office/drawing/2014/main" id="{25505E37-9F18-48B8-8AEB-DFB92B870CC8}"/>
              </a:ext>
            </a:extLst>
          </p:cNvPr>
          <p:cNvSpPr/>
          <p:nvPr/>
        </p:nvSpPr>
        <p:spPr>
          <a:xfrm>
            <a:off x="5904519" y="2069122"/>
            <a:ext cx="246185" cy="246185"/>
          </a:xfrm>
          <a:prstGeom prst="ellipse">
            <a:avLst/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Oval 42">
            <a:extLst>
              <a:ext uri="{FF2B5EF4-FFF2-40B4-BE49-F238E27FC236}">
                <a16:creationId xmlns:a16="http://schemas.microsoft.com/office/drawing/2014/main" id="{2A527F10-EB63-4B5C-ACF9-DC878A6B1CB7}"/>
              </a:ext>
            </a:extLst>
          </p:cNvPr>
          <p:cNvSpPr/>
          <p:nvPr/>
        </p:nvSpPr>
        <p:spPr>
          <a:xfrm>
            <a:off x="5926011" y="2453703"/>
            <a:ext cx="246185" cy="246185"/>
          </a:xfrm>
          <a:prstGeom prst="ellipse">
            <a:avLst/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Oval 43">
            <a:extLst>
              <a:ext uri="{FF2B5EF4-FFF2-40B4-BE49-F238E27FC236}">
                <a16:creationId xmlns:a16="http://schemas.microsoft.com/office/drawing/2014/main" id="{AB35C875-B5E4-48B9-BBB7-FDF59A5BA9EB}"/>
              </a:ext>
            </a:extLst>
          </p:cNvPr>
          <p:cNvSpPr/>
          <p:nvPr/>
        </p:nvSpPr>
        <p:spPr>
          <a:xfrm>
            <a:off x="5931879" y="2831123"/>
            <a:ext cx="246185" cy="246185"/>
          </a:xfrm>
          <a:prstGeom prst="ellipse">
            <a:avLst/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Oval 44">
            <a:extLst>
              <a:ext uri="{FF2B5EF4-FFF2-40B4-BE49-F238E27FC236}">
                <a16:creationId xmlns:a16="http://schemas.microsoft.com/office/drawing/2014/main" id="{068EF125-7529-468B-B5DE-8ACFED94D473}"/>
              </a:ext>
            </a:extLst>
          </p:cNvPr>
          <p:cNvSpPr/>
          <p:nvPr/>
        </p:nvSpPr>
        <p:spPr>
          <a:xfrm>
            <a:off x="5926010" y="3147646"/>
            <a:ext cx="246185" cy="246185"/>
          </a:xfrm>
          <a:prstGeom prst="ellipse">
            <a:avLst/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Oval 45">
            <a:extLst>
              <a:ext uri="{FF2B5EF4-FFF2-40B4-BE49-F238E27FC236}">
                <a16:creationId xmlns:a16="http://schemas.microsoft.com/office/drawing/2014/main" id="{39A313B5-F1EE-44C3-BAE4-2A3FEF810C38}"/>
              </a:ext>
            </a:extLst>
          </p:cNvPr>
          <p:cNvSpPr/>
          <p:nvPr/>
        </p:nvSpPr>
        <p:spPr>
          <a:xfrm>
            <a:off x="5923077" y="3510488"/>
            <a:ext cx="246185" cy="246185"/>
          </a:xfrm>
          <a:prstGeom prst="ellipse">
            <a:avLst/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Oval 47">
            <a:extLst>
              <a:ext uri="{FF2B5EF4-FFF2-40B4-BE49-F238E27FC236}">
                <a16:creationId xmlns:a16="http://schemas.microsoft.com/office/drawing/2014/main" id="{F1FE8113-DF1D-4D2F-940F-C0C95E28245E}"/>
              </a:ext>
            </a:extLst>
          </p:cNvPr>
          <p:cNvSpPr/>
          <p:nvPr/>
        </p:nvSpPr>
        <p:spPr>
          <a:xfrm>
            <a:off x="6645024" y="1705450"/>
            <a:ext cx="246185" cy="246185"/>
          </a:xfrm>
          <a:prstGeom prst="ellipse">
            <a:avLst/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Oval 48">
            <a:extLst>
              <a:ext uri="{FF2B5EF4-FFF2-40B4-BE49-F238E27FC236}">
                <a16:creationId xmlns:a16="http://schemas.microsoft.com/office/drawing/2014/main" id="{886F6505-F0A6-45B0-A967-D06DF4B6736B}"/>
              </a:ext>
            </a:extLst>
          </p:cNvPr>
          <p:cNvSpPr/>
          <p:nvPr/>
        </p:nvSpPr>
        <p:spPr>
          <a:xfrm>
            <a:off x="7346462" y="1693981"/>
            <a:ext cx="246185" cy="246185"/>
          </a:xfrm>
          <a:prstGeom prst="ellipse">
            <a:avLst/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Oval 49">
            <a:extLst>
              <a:ext uri="{FF2B5EF4-FFF2-40B4-BE49-F238E27FC236}">
                <a16:creationId xmlns:a16="http://schemas.microsoft.com/office/drawing/2014/main" id="{B73294D6-77C5-43C8-9541-A7BB2E6CD735}"/>
              </a:ext>
            </a:extLst>
          </p:cNvPr>
          <p:cNvSpPr/>
          <p:nvPr/>
        </p:nvSpPr>
        <p:spPr>
          <a:xfrm>
            <a:off x="6645024" y="2092283"/>
            <a:ext cx="246185" cy="246185"/>
          </a:xfrm>
          <a:prstGeom prst="ellipse">
            <a:avLst/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Oval 50">
            <a:extLst>
              <a:ext uri="{FF2B5EF4-FFF2-40B4-BE49-F238E27FC236}">
                <a16:creationId xmlns:a16="http://schemas.microsoft.com/office/drawing/2014/main" id="{2AA09EAF-4B39-445C-8418-8567B23637AA}"/>
              </a:ext>
            </a:extLst>
          </p:cNvPr>
          <p:cNvSpPr/>
          <p:nvPr/>
        </p:nvSpPr>
        <p:spPr>
          <a:xfrm>
            <a:off x="6621578" y="2468326"/>
            <a:ext cx="246185" cy="246185"/>
          </a:xfrm>
          <a:prstGeom prst="ellipse">
            <a:avLst/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Oval 51">
            <a:extLst>
              <a:ext uri="{FF2B5EF4-FFF2-40B4-BE49-F238E27FC236}">
                <a16:creationId xmlns:a16="http://schemas.microsoft.com/office/drawing/2014/main" id="{D5B8C880-33F2-4418-8797-DEEBA8A2C199}"/>
              </a:ext>
            </a:extLst>
          </p:cNvPr>
          <p:cNvSpPr/>
          <p:nvPr/>
        </p:nvSpPr>
        <p:spPr>
          <a:xfrm>
            <a:off x="6645024" y="2807676"/>
            <a:ext cx="246185" cy="246185"/>
          </a:xfrm>
          <a:prstGeom prst="ellipse">
            <a:avLst/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Oval 52">
            <a:extLst>
              <a:ext uri="{FF2B5EF4-FFF2-40B4-BE49-F238E27FC236}">
                <a16:creationId xmlns:a16="http://schemas.microsoft.com/office/drawing/2014/main" id="{8C3061EE-09F9-44A5-8421-530385364EFE}"/>
              </a:ext>
            </a:extLst>
          </p:cNvPr>
          <p:cNvSpPr/>
          <p:nvPr/>
        </p:nvSpPr>
        <p:spPr>
          <a:xfrm>
            <a:off x="6645024" y="3183379"/>
            <a:ext cx="246185" cy="246185"/>
          </a:xfrm>
          <a:prstGeom prst="ellipse">
            <a:avLst/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Oval 53">
            <a:extLst>
              <a:ext uri="{FF2B5EF4-FFF2-40B4-BE49-F238E27FC236}">
                <a16:creationId xmlns:a16="http://schemas.microsoft.com/office/drawing/2014/main" id="{7498A5CF-BE99-4ADE-98BD-14E817DA9075}"/>
              </a:ext>
            </a:extLst>
          </p:cNvPr>
          <p:cNvSpPr/>
          <p:nvPr/>
        </p:nvSpPr>
        <p:spPr>
          <a:xfrm>
            <a:off x="6645024" y="3546565"/>
            <a:ext cx="246185" cy="246185"/>
          </a:xfrm>
          <a:prstGeom prst="ellipse">
            <a:avLst/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Oval 55">
            <a:extLst>
              <a:ext uri="{FF2B5EF4-FFF2-40B4-BE49-F238E27FC236}">
                <a16:creationId xmlns:a16="http://schemas.microsoft.com/office/drawing/2014/main" id="{A2A5E059-58EB-41A7-81FC-688F3578C395}"/>
              </a:ext>
            </a:extLst>
          </p:cNvPr>
          <p:cNvSpPr/>
          <p:nvPr/>
        </p:nvSpPr>
        <p:spPr>
          <a:xfrm>
            <a:off x="7343530" y="2069513"/>
            <a:ext cx="246185" cy="246185"/>
          </a:xfrm>
          <a:prstGeom prst="ellipse">
            <a:avLst/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Oval 56">
            <a:extLst>
              <a:ext uri="{FF2B5EF4-FFF2-40B4-BE49-F238E27FC236}">
                <a16:creationId xmlns:a16="http://schemas.microsoft.com/office/drawing/2014/main" id="{1F4A470D-7CBB-4F10-A854-E18CA86B587E}"/>
              </a:ext>
            </a:extLst>
          </p:cNvPr>
          <p:cNvSpPr/>
          <p:nvPr/>
        </p:nvSpPr>
        <p:spPr>
          <a:xfrm>
            <a:off x="8096727" y="2058631"/>
            <a:ext cx="246185" cy="246185"/>
          </a:xfrm>
          <a:prstGeom prst="ellipse">
            <a:avLst/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Oval 57">
            <a:extLst>
              <a:ext uri="{FF2B5EF4-FFF2-40B4-BE49-F238E27FC236}">
                <a16:creationId xmlns:a16="http://schemas.microsoft.com/office/drawing/2014/main" id="{B0BFD03E-1B87-4387-9A71-565B8BE1AD91}"/>
              </a:ext>
            </a:extLst>
          </p:cNvPr>
          <p:cNvSpPr/>
          <p:nvPr/>
        </p:nvSpPr>
        <p:spPr>
          <a:xfrm>
            <a:off x="8778627" y="1706750"/>
            <a:ext cx="246185" cy="246185"/>
          </a:xfrm>
          <a:prstGeom prst="ellipse">
            <a:avLst/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Oval 58">
            <a:extLst>
              <a:ext uri="{FF2B5EF4-FFF2-40B4-BE49-F238E27FC236}">
                <a16:creationId xmlns:a16="http://schemas.microsoft.com/office/drawing/2014/main" id="{FE8B81A2-AAA9-430B-A038-9A9754406E16}"/>
              </a:ext>
            </a:extLst>
          </p:cNvPr>
          <p:cNvSpPr/>
          <p:nvPr/>
        </p:nvSpPr>
        <p:spPr>
          <a:xfrm>
            <a:off x="8096727" y="1706750"/>
            <a:ext cx="246185" cy="246185"/>
          </a:xfrm>
          <a:prstGeom prst="ellipse">
            <a:avLst/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Oval 59">
            <a:extLst>
              <a:ext uri="{FF2B5EF4-FFF2-40B4-BE49-F238E27FC236}">
                <a16:creationId xmlns:a16="http://schemas.microsoft.com/office/drawing/2014/main" id="{9F4AE5A6-EEF3-4687-8165-1901B283054E}"/>
              </a:ext>
            </a:extLst>
          </p:cNvPr>
          <p:cNvSpPr/>
          <p:nvPr/>
        </p:nvSpPr>
        <p:spPr>
          <a:xfrm>
            <a:off x="8108462" y="2455981"/>
            <a:ext cx="246185" cy="246185"/>
          </a:xfrm>
          <a:prstGeom prst="ellipse">
            <a:avLst/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Oval 60">
            <a:extLst>
              <a:ext uri="{FF2B5EF4-FFF2-40B4-BE49-F238E27FC236}">
                <a16:creationId xmlns:a16="http://schemas.microsoft.com/office/drawing/2014/main" id="{82F6FEEB-9E3E-42AF-8CE3-FE86B0A71495}"/>
              </a:ext>
            </a:extLst>
          </p:cNvPr>
          <p:cNvSpPr/>
          <p:nvPr/>
        </p:nvSpPr>
        <p:spPr>
          <a:xfrm>
            <a:off x="8100645" y="2796124"/>
            <a:ext cx="246185" cy="246185"/>
          </a:xfrm>
          <a:prstGeom prst="ellipse">
            <a:avLst/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Oval 61">
            <a:extLst>
              <a:ext uri="{FF2B5EF4-FFF2-40B4-BE49-F238E27FC236}">
                <a16:creationId xmlns:a16="http://schemas.microsoft.com/office/drawing/2014/main" id="{C8B4BD42-5489-4434-8085-166ECE257D1F}"/>
              </a:ext>
            </a:extLst>
          </p:cNvPr>
          <p:cNvSpPr/>
          <p:nvPr/>
        </p:nvSpPr>
        <p:spPr>
          <a:xfrm>
            <a:off x="8104540" y="3111970"/>
            <a:ext cx="246185" cy="246185"/>
          </a:xfrm>
          <a:prstGeom prst="ellipse">
            <a:avLst/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Oval 62">
            <a:extLst>
              <a:ext uri="{FF2B5EF4-FFF2-40B4-BE49-F238E27FC236}">
                <a16:creationId xmlns:a16="http://schemas.microsoft.com/office/drawing/2014/main" id="{308ECC81-95D1-4576-A106-8429A418F085}"/>
              </a:ext>
            </a:extLst>
          </p:cNvPr>
          <p:cNvSpPr/>
          <p:nvPr/>
        </p:nvSpPr>
        <p:spPr>
          <a:xfrm>
            <a:off x="8108462" y="3489241"/>
            <a:ext cx="246185" cy="246185"/>
          </a:xfrm>
          <a:prstGeom prst="ellipse">
            <a:avLst/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Oval 64">
            <a:extLst>
              <a:ext uri="{FF2B5EF4-FFF2-40B4-BE49-F238E27FC236}">
                <a16:creationId xmlns:a16="http://schemas.microsoft.com/office/drawing/2014/main" id="{96AC8D97-3E53-4274-AFD2-0BDD7C189B25}"/>
              </a:ext>
            </a:extLst>
          </p:cNvPr>
          <p:cNvSpPr/>
          <p:nvPr/>
        </p:nvSpPr>
        <p:spPr>
          <a:xfrm>
            <a:off x="7312258" y="2477116"/>
            <a:ext cx="246185" cy="246185"/>
          </a:xfrm>
          <a:prstGeom prst="ellipse">
            <a:avLst/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Oval 65">
            <a:extLst>
              <a:ext uri="{FF2B5EF4-FFF2-40B4-BE49-F238E27FC236}">
                <a16:creationId xmlns:a16="http://schemas.microsoft.com/office/drawing/2014/main" id="{1D587C17-27BD-4050-8300-D86C092F460F}"/>
              </a:ext>
            </a:extLst>
          </p:cNvPr>
          <p:cNvSpPr/>
          <p:nvPr/>
        </p:nvSpPr>
        <p:spPr>
          <a:xfrm>
            <a:off x="7334736" y="2807676"/>
            <a:ext cx="246185" cy="246185"/>
          </a:xfrm>
          <a:prstGeom prst="ellipse">
            <a:avLst/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Oval 66">
            <a:extLst>
              <a:ext uri="{FF2B5EF4-FFF2-40B4-BE49-F238E27FC236}">
                <a16:creationId xmlns:a16="http://schemas.microsoft.com/office/drawing/2014/main" id="{48A9CFD0-5F46-4CF1-BB96-B9FD5408FCBF}"/>
              </a:ext>
            </a:extLst>
          </p:cNvPr>
          <p:cNvSpPr/>
          <p:nvPr/>
        </p:nvSpPr>
        <p:spPr>
          <a:xfrm>
            <a:off x="7311290" y="3147646"/>
            <a:ext cx="246185" cy="246185"/>
          </a:xfrm>
          <a:prstGeom prst="ellipse">
            <a:avLst/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Oval 67">
            <a:extLst>
              <a:ext uri="{FF2B5EF4-FFF2-40B4-BE49-F238E27FC236}">
                <a16:creationId xmlns:a16="http://schemas.microsoft.com/office/drawing/2014/main" id="{56008A4A-BF5A-4203-B7B9-5C277CC83ACC}"/>
              </a:ext>
            </a:extLst>
          </p:cNvPr>
          <p:cNvSpPr/>
          <p:nvPr/>
        </p:nvSpPr>
        <p:spPr>
          <a:xfrm>
            <a:off x="7325933" y="3522781"/>
            <a:ext cx="246185" cy="246185"/>
          </a:xfrm>
          <a:prstGeom prst="ellipse">
            <a:avLst/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Oval 69">
            <a:extLst>
              <a:ext uri="{FF2B5EF4-FFF2-40B4-BE49-F238E27FC236}">
                <a16:creationId xmlns:a16="http://schemas.microsoft.com/office/drawing/2014/main" id="{42D9226D-B272-4B7C-8C31-8DCDF7B1B851}"/>
              </a:ext>
            </a:extLst>
          </p:cNvPr>
          <p:cNvSpPr/>
          <p:nvPr/>
        </p:nvSpPr>
        <p:spPr>
          <a:xfrm>
            <a:off x="8784489" y="2093812"/>
            <a:ext cx="246185" cy="246185"/>
          </a:xfrm>
          <a:prstGeom prst="ellipse">
            <a:avLst/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Oval 70">
            <a:extLst>
              <a:ext uri="{FF2B5EF4-FFF2-40B4-BE49-F238E27FC236}">
                <a16:creationId xmlns:a16="http://schemas.microsoft.com/office/drawing/2014/main" id="{7EFD2BDA-41DA-4947-AF64-7564C0D913AE}"/>
              </a:ext>
            </a:extLst>
          </p:cNvPr>
          <p:cNvSpPr/>
          <p:nvPr/>
        </p:nvSpPr>
        <p:spPr>
          <a:xfrm>
            <a:off x="9446784" y="2079350"/>
            <a:ext cx="246185" cy="246185"/>
          </a:xfrm>
          <a:prstGeom prst="ellipse">
            <a:avLst/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2" name="Oval 71">
            <a:extLst>
              <a:ext uri="{FF2B5EF4-FFF2-40B4-BE49-F238E27FC236}">
                <a16:creationId xmlns:a16="http://schemas.microsoft.com/office/drawing/2014/main" id="{048E1F30-CE91-40B1-8DF3-447547C328B5}"/>
              </a:ext>
            </a:extLst>
          </p:cNvPr>
          <p:cNvSpPr/>
          <p:nvPr/>
        </p:nvSpPr>
        <p:spPr>
          <a:xfrm>
            <a:off x="9444819" y="2479145"/>
            <a:ext cx="246185" cy="246185"/>
          </a:xfrm>
          <a:prstGeom prst="ellipse">
            <a:avLst/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" name="Oval 73">
            <a:extLst>
              <a:ext uri="{FF2B5EF4-FFF2-40B4-BE49-F238E27FC236}">
                <a16:creationId xmlns:a16="http://schemas.microsoft.com/office/drawing/2014/main" id="{1558BBBC-2BE7-4424-AA24-F7950D6F403D}"/>
              </a:ext>
            </a:extLst>
          </p:cNvPr>
          <p:cNvSpPr/>
          <p:nvPr/>
        </p:nvSpPr>
        <p:spPr>
          <a:xfrm>
            <a:off x="9443915" y="3512297"/>
            <a:ext cx="246185" cy="246185"/>
          </a:xfrm>
          <a:prstGeom prst="ellipse">
            <a:avLst/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Oval 74">
            <a:extLst>
              <a:ext uri="{FF2B5EF4-FFF2-40B4-BE49-F238E27FC236}">
                <a16:creationId xmlns:a16="http://schemas.microsoft.com/office/drawing/2014/main" id="{8C6EB972-6EA5-46DB-9446-F8CD8E32A91D}"/>
              </a:ext>
            </a:extLst>
          </p:cNvPr>
          <p:cNvSpPr/>
          <p:nvPr/>
        </p:nvSpPr>
        <p:spPr>
          <a:xfrm>
            <a:off x="9443915" y="3149216"/>
            <a:ext cx="246185" cy="246185"/>
          </a:xfrm>
          <a:prstGeom prst="ellipse">
            <a:avLst/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6" name="Oval 75">
            <a:extLst>
              <a:ext uri="{FF2B5EF4-FFF2-40B4-BE49-F238E27FC236}">
                <a16:creationId xmlns:a16="http://schemas.microsoft.com/office/drawing/2014/main" id="{9B825095-5E5A-4EAD-9B1B-28EF36330859}"/>
              </a:ext>
            </a:extLst>
          </p:cNvPr>
          <p:cNvSpPr/>
          <p:nvPr/>
        </p:nvSpPr>
        <p:spPr>
          <a:xfrm>
            <a:off x="9444888" y="2784564"/>
            <a:ext cx="246185" cy="246185"/>
          </a:xfrm>
          <a:prstGeom prst="ellipse">
            <a:avLst/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" name="Oval 76">
            <a:extLst>
              <a:ext uri="{FF2B5EF4-FFF2-40B4-BE49-F238E27FC236}">
                <a16:creationId xmlns:a16="http://schemas.microsoft.com/office/drawing/2014/main" id="{457C20E6-10F0-41CB-9A7D-6F8B5B09DB2D}"/>
              </a:ext>
            </a:extLst>
          </p:cNvPr>
          <p:cNvSpPr/>
          <p:nvPr/>
        </p:nvSpPr>
        <p:spPr>
          <a:xfrm>
            <a:off x="8784488" y="2831903"/>
            <a:ext cx="246185" cy="246185"/>
          </a:xfrm>
          <a:prstGeom prst="ellipse">
            <a:avLst/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8" name="Oval 77">
            <a:extLst>
              <a:ext uri="{FF2B5EF4-FFF2-40B4-BE49-F238E27FC236}">
                <a16:creationId xmlns:a16="http://schemas.microsoft.com/office/drawing/2014/main" id="{F26B73D1-A465-4E6E-82ED-487CF831B602}"/>
              </a:ext>
            </a:extLst>
          </p:cNvPr>
          <p:cNvSpPr/>
          <p:nvPr/>
        </p:nvSpPr>
        <p:spPr>
          <a:xfrm>
            <a:off x="8780582" y="3159534"/>
            <a:ext cx="246185" cy="246185"/>
          </a:xfrm>
          <a:prstGeom prst="ellipse">
            <a:avLst/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9" name="Oval 78">
            <a:extLst>
              <a:ext uri="{FF2B5EF4-FFF2-40B4-BE49-F238E27FC236}">
                <a16:creationId xmlns:a16="http://schemas.microsoft.com/office/drawing/2014/main" id="{2E3D17FA-9848-4A91-93EF-E55CCE2A1110}"/>
              </a:ext>
            </a:extLst>
          </p:cNvPr>
          <p:cNvSpPr/>
          <p:nvPr/>
        </p:nvSpPr>
        <p:spPr>
          <a:xfrm>
            <a:off x="8776649" y="3512297"/>
            <a:ext cx="246185" cy="246185"/>
          </a:xfrm>
          <a:prstGeom prst="ellipse">
            <a:avLst/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" name="Oval 80">
            <a:extLst>
              <a:ext uri="{FF2B5EF4-FFF2-40B4-BE49-F238E27FC236}">
                <a16:creationId xmlns:a16="http://schemas.microsoft.com/office/drawing/2014/main" id="{29CFCD87-BFDD-4441-9FD9-0E2B42E51BB0}"/>
              </a:ext>
            </a:extLst>
          </p:cNvPr>
          <p:cNvSpPr/>
          <p:nvPr/>
        </p:nvSpPr>
        <p:spPr>
          <a:xfrm>
            <a:off x="9443915" y="1693981"/>
            <a:ext cx="246185" cy="246185"/>
          </a:xfrm>
          <a:prstGeom prst="ellipse">
            <a:avLst/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2" name="Oval 81">
            <a:extLst>
              <a:ext uri="{FF2B5EF4-FFF2-40B4-BE49-F238E27FC236}">
                <a16:creationId xmlns:a16="http://schemas.microsoft.com/office/drawing/2014/main" id="{94CAA402-952B-49E0-B0A5-AB20D7952B2A}"/>
              </a:ext>
            </a:extLst>
          </p:cNvPr>
          <p:cNvSpPr/>
          <p:nvPr/>
        </p:nvSpPr>
        <p:spPr>
          <a:xfrm>
            <a:off x="8780582" y="2458294"/>
            <a:ext cx="246185" cy="246185"/>
          </a:xfrm>
          <a:prstGeom prst="ellipse">
            <a:avLst/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3" name="TextBox 82">
            <a:extLst>
              <a:ext uri="{FF2B5EF4-FFF2-40B4-BE49-F238E27FC236}">
                <a16:creationId xmlns:a16="http://schemas.microsoft.com/office/drawing/2014/main" id="{30824D9A-DE82-4275-BDD0-AB288F57C404}"/>
              </a:ext>
            </a:extLst>
          </p:cNvPr>
          <p:cNvSpPr txBox="1"/>
          <p:nvPr/>
        </p:nvSpPr>
        <p:spPr>
          <a:xfrm>
            <a:off x="896809" y="1826261"/>
            <a:ext cx="877296" cy="3659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Time</a:t>
            </a:r>
          </a:p>
        </p:txBody>
      </p:sp>
      <p:sp>
        <p:nvSpPr>
          <p:cNvPr id="84" name="TextBox 83">
            <a:extLst>
              <a:ext uri="{FF2B5EF4-FFF2-40B4-BE49-F238E27FC236}">
                <a16:creationId xmlns:a16="http://schemas.microsoft.com/office/drawing/2014/main" id="{81E49455-26E5-4199-B2A7-226F4B8B92FF}"/>
              </a:ext>
            </a:extLst>
          </p:cNvPr>
          <p:cNvSpPr txBox="1"/>
          <p:nvPr/>
        </p:nvSpPr>
        <p:spPr>
          <a:xfrm>
            <a:off x="10042760" y="3858529"/>
            <a:ext cx="13403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Processors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5" name="Rectangle 84">
                <a:extLst>
                  <a:ext uri="{FF2B5EF4-FFF2-40B4-BE49-F238E27FC236}">
                    <a16:creationId xmlns:a16="http://schemas.microsoft.com/office/drawing/2014/main" id="{F3CAA007-D8EE-43C4-A00B-26426A3D041C}"/>
                  </a:ext>
                </a:extLst>
              </p:cNvPr>
              <p:cNvSpPr/>
              <p:nvPr/>
            </p:nvSpPr>
            <p:spPr>
              <a:xfrm>
                <a:off x="1363734" y="4329878"/>
                <a:ext cx="9847384" cy="224676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Communication protocol followed in the pipelined 2-D block mapping formulation of Floyd's algorithm. Assume that process 4 at time t has just computed a segment of the </a:t>
                </a:r>
                <a14:m>
                  <m:oMath xmlns:m="http://schemas.openxmlformats.org/officeDocument/2006/math">
                    <m:r>
                      <a:rPr lang="en-US" sz="2000" i="1" dirty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𝑘</m:t>
                    </m:r>
                    <m:r>
                      <a:rPr lang="en-US" sz="2000" i="1" baseline="30000" dirty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𝑡h</m:t>
                    </m:r>
                  </m:oMath>
                </a14:m>
                <a:r>
                  <a:rPr 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column of the D</a:t>
                </a:r>
                <a:r>
                  <a:rPr lang="en-US" sz="2000" baseline="30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(k-1) </a:t>
                </a:r>
                <a:r>
                  <a:rPr 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matrix. It sends the segment to processes 3 and 5. These processes receive the segment at time t + 1 (where the time unit is the time it takes for a matrix segment to travel over the communication link between adjacent processes). Similarly, processes farther away from process 4 receive the segment later. Process 1 (at the boundary) does not forward the segment after receiving it.</a:t>
                </a:r>
              </a:p>
            </p:txBody>
          </p:sp>
        </mc:Choice>
        <mc:Fallback xmlns="">
          <p:sp>
            <p:nvSpPr>
              <p:cNvPr id="85" name="Rectangle 84">
                <a:extLst>
                  <a:ext uri="{FF2B5EF4-FFF2-40B4-BE49-F238E27FC236}">
                    <a16:creationId xmlns:a16="http://schemas.microsoft.com/office/drawing/2014/main" id="{F3CAA007-D8EE-43C4-A00B-26426A3D041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63734" y="4329878"/>
                <a:ext cx="9847384" cy="2246769"/>
              </a:xfrm>
              <a:prstGeom prst="rect">
                <a:avLst/>
              </a:prstGeom>
              <a:blipFill>
                <a:blip r:embed="rId2"/>
                <a:stretch>
                  <a:fillRect l="-681" t="-1355" b="-379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0191755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162974" y="637829"/>
            <a:ext cx="612559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</a:rPr>
              <a:t>Definitions and Representation</a:t>
            </a:r>
          </a:p>
        </p:txBody>
      </p:sp>
      <p:sp>
        <p:nvSpPr>
          <p:cNvPr id="3" name="Oval 2"/>
          <p:cNvSpPr/>
          <p:nvPr/>
        </p:nvSpPr>
        <p:spPr>
          <a:xfrm>
            <a:off x="2539014" y="2272683"/>
            <a:ext cx="514904" cy="488272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4" name="Oval 3"/>
          <p:cNvSpPr/>
          <p:nvPr/>
        </p:nvSpPr>
        <p:spPr>
          <a:xfrm>
            <a:off x="4058575" y="2028547"/>
            <a:ext cx="514904" cy="488272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5" name="Oval 4"/>
          <p:cNvSpPr/>
          <p:nvPr/>
        </p:nvSpPr>
        <p:spPr>
          <a:xfrm>
            <a:off x="3053918" y="3188563"/>
            <a:ext cx="514904" cy="488272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6" name="Oval 5"/>
          <p:cNvSpPr/>
          <p:nvPr/>
        </p:nvSpPr>
        <p:spPr>
          <a:xfrm>
            <a:off x="4181381" y="3188563"/>
            <a:ext cx="514904" cy="488272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</a:p>
        </p:txBody>
      </p:sp>
      <p:sp>
        <p:nvSpPr>
          <p:cNvPr id="7" name="Oval 6"/>
          <p:cNvSpPr/>
          <p:nvPr/>
        </p:nvSpPr>
        <p:spPr>
          <a:xfrm>
            <a:off x="1926455" y="3517036"/>
            <a:ext cx="514904" cy="488272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8" name="Oval 7"/>
          <p:cNvSpPr/>
          <p:nvPr/>
        </p:nvSpPr>
        <p:spPr>
          <a:xfrm>
            <a:off x="3053918" y="4177086"/>
            <a:ext cx="514904" cy="488272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cxnSp>
        <p:nvCxnSpPr>
          <p:cNvPr id="11" name="Straight Connector 10"/>
          <p:cNvCxnSpPr>
            <a:stCxn id="3" idx="4"/>
            <a:endCxn id="5" idx="0"/>
          </p:cNvCxnSpPr>
          <p:nvPr/>
        </p:nvCxnSpPr>
        <p:spPr>
          <a:xfrm>
            <a:off x="2796466" y="2760955"/>
            <a:ext cx="514904" cy="42760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2793065" y="2760955"/>
            <a:ext cx="1460321" cy="49911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>
            <a:endCxn id="6" idx="2"/>
          </p:cNvCxnSpPr>
          <p:nvPr/>
        </p:nvCxnSpPr>
        <p:spPr>
          <a:xfrm flipV="1">
            <a:off x="3568822" y="3432699"/>
            <a:ext cx="612559" cy="5421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>
            <a:stCxn id="5" idx="4"/>
            <a:endCxn id="8" idx="0"/>
          </p:cNvCxnSpPr>
          <p:nvPr/>
        </p:nvCxnSpPr>
        <p:spPr>
          <a:xfrm>
            <a:off x="3311370" y="3676835"/>
            <a:ext cx="0" cy="500251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>
            <a:stCxn id="7" idx="5"/>
            <a:endCxn id="8" idx="1"/>
          </p:cNvCxnSpPr>
          <p:nvPr/>
        </p:nvCxnSpPr>
        <p:spPr>
          <a:xfrm>
            <a:off x="2365953" y="3933802"/>
            <a:ext cx="763371" cy="31479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>
            <a:endCxn id="7" idx="0"/>
          </p:cNvCxnSpPr>
          <p:nvPr/>
        </p:nvCxnSpPr>
        <p:spPr>
          <a:xfrm flipH="1">
            <a:off x="2183907" y="2745220"/>
            <a:ext cx="525504" cy="77181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>
            <a:endCxn id="4" idx="2"/>
          </p:cNvCxnSpPr>
          <p:nvPr/>
        </p:nvCxnSpPr>
        <p:spPr>
          <a:xfrm flipV="1">
            <a:off x="3050516" y="2272683"/>
            <a:ext cx="1008059" cy="208383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Arc 26"/>
          <p:cNvSpPr/>
          <p:nvPr/>
        </p:nvSpPr>
        <p:spPr>
          <a:xfrm rot="1155891">
            <a:off x="2987566" y="2318374"/>
            <a:ext cx="2353120" cy="2397327"/>
          </a:xfrm>
          <a:prstGeom prst="arc">
            <a:avLst>
              <a:gd name="adj1" fmla="val 16124775"/>
              <a:gd name="adj2" fmla="val 6141461"/>
            </a:avLst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Oval 27"/>
          <p:cNvSpPr/>
          <p:nvPr/>
        </p:nvSpPr>
        <p:spPr>
          <a:xfrm>
            <a:off x="7066454" y="2028547"/>
            <a:ext cx="514904" cy="488272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</a:p>
        </p:txBody>
      </p:sp>
      <p:sp>
        <p:nvSpPr>
          <p:cNvPr id="29" name="Oval 28"/>
          <p:cNvSpPr/>
          <p:nvPr/>
        </p:nvSpPr>
        <p:spPr>
          <a:xfrm>
            <a:off x="8852517" y="2008450"/>
            <a:ext cx="514904" cy="488272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30" name="Oval 29"/>
          <p:cNvSpPr/>
          <p:nvPr/>
        </p:nvSpPr>
        <p:spPr>
          <a:xfrm>
            <a:off x="6291721" y="3176840"/>
            <a:ext cx="514904" cy="488272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31" name="Oval 30"/>
          <p:cNvSpPr/>
          <p:nvPr/>
        </p:nvSpPr>
        <p:spPr>
          <a:xfrm>
            <a:off x="7841942" y="3176840"/>
            <a:ext cx="514904" cy="488272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32" name="Oval 31"/>
          <p:cNvSpPr/>
          <p:nvPr/>
        </p:nvSpPr>
        <p:spPr>
          <a:xfrm>
            <a:off x="7066454" y="4420035"/>
            <a:ext cx="514904" cy="488272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33" name="Oval 32"/>
          <p:cNvSpPr/>
          <p:nvPr/>
        </p:nvSpPr>
        <p:spPr>
          <a:xfrm>
            <a:off x="9216501" y="3932950"/>
            <a:ext cx="514904" cy="488272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cxnSp>
        <p:nvCxnSpPr>
          <p:cNvPr id="36" name="Straight Arrow Connector 35"/>
          <p:cNvCxnSpPr>
            <a:stCxn id="28" idx="4"/>
            <a:endCxn id="30" idx="0"/>
          </p:cNvCxnSpPr>
          <p:nvPr/>
        </p:nvCxnSpPr>
        <p:spPr>
          <a:xfrm flipH="1">
            <a:off x="6549173" y="2516819"/>
            <a:ext cx="774733" cy="660021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>
            <a:endCxn id="31" idx="0"/>
          </p:cNvCxnSpPr>
          <p:nvPr/>
        </p:nvCxnSpPr>
        <p:spPr>
          <a:xfrm>
            <a:off x="7341662" y="2502126"/>
            <a:ext cx="757732" cy="674714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/>
          <p:cNvCxnSpPr>
            <a:stCxn id="30" idx="6"/>
            <a:endCxn id="31" idx="2"/>
          </p:cNvCxnSpPr>
          <p:nvPr/>
        </p:nvCxnSpPr>
        <p:spPr>
          <a:xfrm>
            <a:off x="6806625" y="3420976"/>
            <a:ext cx="1035317" cy="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/>
          <p:cNvCxnSpPr>
            <a:endCxn id="32" idx="0"/>
          </p:cNvCxnSpPr>
          <p:nvPr/>
        </p:nvCxnSpPr>
        <p:spPr>
          <a:xfrm flipH="1">
            <a:off x="7323906" y="3665112"/>
            <a:ext cx="754534" cy="754923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/>
          <p:cNvCxnSpPr>
            <a:endCxn id="32" idx="0"/>
          </p:cNvCxnSpPr>
          <p:nvPr/>
        </p:nvCxnSpPr>
        <p:spPr>
          <a:xfrm>
            <a:off x="6618457" y="3650419"/>
            <a:ext cx="705449" cy="769616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Arrow Connector 50"/>
          <p:cNvCxnSpPr>
            <a:endCxn id="28" idx="6"/>
          </p:cNvCxnSpPr>
          <p:nvPr/>
        </p:nvCxnSpPr>
        <p:spPr>
          <a:xfrm flipH="1">
            <a:off x="7581358" y="2272683"/>
            <a:ext cx="1261212" cy="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Arrow Connector 52"/>
          <p:cNvCxnSpPr>
            <a:endCxn id="33" idx="0"/>
          </p:cNvCxnSpPr>
          <p:nvPr/>
        </p:nvCxnSpPr>
        <p:spPr>
          <a:xfrm>
            <a:off x="9216261" y="2488578"/>
            <a:ext cx="257692" cy="1444372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Arrow Connector 54"/>
          <p:cNvCxnSpPr>
            <a:endCxn id="32" idx="6"/>
          </p:cNvCxnSpPr>
          <p:nvPr/>
        </p:nvCxnSpPr>
        <p:spPr>
          <a:xfrm flipH="1">
            <a:off x="7581358" y="4248592"/>
            <a:ext cx="1648426" cy="415579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Curved Connector 57"/>
          <p:cNvCxnSpPr/>
          <p:nvPr/>
        </p:nvCxnSpPr>
        <p:spPr>
          <a:xfrm rot="5400000" flipH="1" flipV="1">
            <a:off x="7325260" y="2692647"/>
            <a:ext cx="1994819" cy="1604017"/>
          </a:xfrm>
          <a:prstGeom prst="curvedConnector3">
            <a:avLst>
              <a:gd name="adj1" fmla="val 15287"/>
            </a:avLst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" name="Rectangle 64"/>
          <p:cNvSpPr/>
          <p:nvPr/>
        </p:nvSpPr>
        <p:spPr>
          <a:xfrm>
            <a:off x="3445868" y="1937546"/>
            <a:ext cx="31290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i="1" dirty="0">
                <a:latin typeface="Times-Italic"/>
              </a:rPr>
              <a:t>e</a:t>
            </a:r>
            <a:endParaRPr lang="en-US" dirty="0"/>
          </a:p>
        </p:txBody>
      </p:sp>
      <p:sp>
        <p:nvSpPr>
          <p:cNvPr id="66" name="Rectangle 65"/>
          <p:cNvSpPr/>
          <p:nvPr/>
        </p:nvSpPr>
        <p:spPr>
          <a:xfrm>
            <a:off x="9396283" y="2992174"/>
            <a:ext cx="2487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i="1" dirty="0">
                <a:latin typeface="Times-Italic"/>
              </a:rPr>
              <a:t>f</a:t>
            </a:r>
            <a:endParaRPr lang="en-US" dirty="0"/>
          </a:p>
        </p:txBody>
      </p:sp>
      <p:sp>
        <p:nvSpPr>
          <p:cNvPr id="67" name="Rectangle 66"/>
          <p:cNvSpPr/>
          <p:nvPr/>
        </p:nvSpPr>
        <p:spPr>
          <a:xfrm>
            <a:off x="3573096" y="5060486"/>
            <a:ext cx="46679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latin typeface="Times-Roman"/>
              </a:rPr>
              <a:t>(a)</a:t>
            </a:r>
            <a:endParaRPr lang="en-US" dirty="0"/>
          </a:p>
        </p:txBody>
      </p:sp>
      <p:sp>
        <p:nvSpPr>
          <p:cNvPr id="68" name="Rectangle 67"/>
          <p:cNvSpPr/>
          <p:nvPr/>
        </p:nvSpPr>
        <p:spPr>
          <a:xfrm>
            <a:off x="7632600" y="5149129"/>
            <a:ext cx="46679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latin typeface="Times-Roman"/>
              </a:rPr>
              <a:t>(b)</a:t>
            </a:r>
            <a:endParaRPr lang="en-US" dirty="0"/>
          </a:p>
        </p:txBody>
      </p:sp>
      <p:sp>
        <p:nvSpPr>
          <p:cNvPr id="69" name="Rectangle 68"/>
          <p:cNvSpPr/>
          <p:nvPr/>
        </p:nvSpPr>
        <p:spPr>
          <a:xfrm>
            <a:off x="3129324" y="5733560"/>
            <a:ext cx="628152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(a) An undirected graph and  (b) a directed graph.</a:t>
            </a:r>
          </a:p>
        </p:txBody>
      </p:sp>
    </p:spTree>
    <p:extLst>
      <p:ext uri="{BB962C8B-B14F-4D97-AF65-F5344CB8AC3E}">
        <p14:creationId xmlns:p14="http://schemas.microsoft.com/office/powerpoint/2010/main" val="3630489717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32AFF2DB-F007-4775-AA28-F14FEDA488D2}"/>
              </a:ext>
            </a:extLst>
          </p:cNvPr>
          <p:cNvSpPr/>
          <p:nvPr/>
        </p:nvSpPr>
        <p:spPr>
          <a:xfrm>
            <a:off x="1328565" y="327217"/>
            <a:ext cx="977318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/>
              <a:t>Floyd's Algorithm: Speeding Things Up by Pipelining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82C8E884-0AF7-4F68-8645-3F4EDB547758}"/>
                  </a:ext>
                </a:extLst>
              </p:cNvPr>
              <p:cNvSpPr/>
              <p:nvPr/>
            </p:nvSpPr>
            <p:spPr>
              <a:xfrm>
                <a:off x="1400907" y="1113418"/>
                <a:ext cx="9911861" cy="55109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In each step,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 dirty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400" i="1" dirty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𝑛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en-US" sz="2400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2400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𝑝</m:t>
                            </m:r>
                          </m:e>
                        </m:rad>
                      </m:den>
                    </m:f>
                    <m:r>
                      <a:rPr lang="en-US" sz="2400" i="1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elements of the first row are sent from process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𝑃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𝑖</m:t>
                        </m:r>
                        <m:r>
                          <a:rPr lang="en-US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,</m:t>
                        </m:r>
                        <m:r>
                          <a:rPr lang="en-US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𝑗</m:t>
                        </m:r>
                      </m:sub>
                    </m:sSub>
                    <m:r>
                      <a:rPr lang="en-US" sz="2400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to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𝑃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𝑖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+1</m:t>
                        </m:r>
                        <m:r>
                          <a:rPr lang="en-US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,</m:t>
                        </m:r>
                        <m:r>
                          <a:rPr lang="en-US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𝑗</m:t>
                        </m:r>
                      </m:sub>
                    </m:sSub>
                  </m:oMath>
                </a14:m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Similarly, elements of the first column are sent from process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𝑃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𝑖</m:t>
                        </m:r>
                        <m:r>
                          <a:rPr lang="en-US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,</m:t>
                        </m:r>
                        <m:r>
                          <a:rPr lang="en-US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𝑗</m:t>
                        </m:r>
                      </m:sub>
                    </m:sSub>
                    <m:r>
                      <a:rPr lang="en-US" sz="2400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to process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𝑃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𝑖</m:t>
                        </m:r>
                        <m:r>
                          <a:rPr lang="en-US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,</m:t>
                        </m:r>
                        <m:r>
                          <a:rPr lang="en-US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𝑗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+1</m:t>
                        </m:r>
                      </m:sub>
                    </m:sSub>
                  </m:oMath>
                </a14:m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Each such step takes time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𝜃</m:t>
                    </m:r>
                  </m:oMath>
                </a14:m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 dirty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400" i="1" dirty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𝑛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en-US" sz="2400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2400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𝑝</m:t>
                            </m:r>
                          </m:e>
                        </m:rad>
                      </m:den>
                    </m:f>
                    <m:r>
                      <a:rPr lang="en-US" sz="2400" i="1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).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After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𝜃</m:t>
                    </m:r>
                  </m:oMath>
                </a14:m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24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en-US" sz="24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𝑝</m:t>
                        </m:r>
                      </m:e>
                    </m:rad>
                  </m:oMath>
                </a14:m>
                <a:r>
                  <a:rPr lang="en-US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 steps, process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dirty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400" i="1" dirty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𝑃</m:t>
                        </m:r>
                      </m:e>
                      <m:sub>
                        <m:rad>
                          <m:radPr>
                            <m:degHide m:val="on"/>
                            <m:ctrlPr>
                              <a:rPr lang="en-US" sz="2400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2400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𝑝</m:t>
                            </m:r>
                          </m:e>
                        </m:rad>
                        <m:r>
                          <a:rPr lang="en-US" sz="24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, </m:t>
                        </m:r>
                        <m:rad>
                          <m:radPr>
                            <m:degHide m:val="on"/>
                            <m:ctrlPr>
                              <a:rPr lang="en-US" sz="2400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2400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𝑝</m:t>
                            </m:r>
                          </m:e>
                        </m:rad>
                      </m:sub>
                    </m:sSub>
                    <m:r>
                      <a:rPr lang="en-US" sz="2400" i="1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gets the relevant elements of the first row and first column in time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𝜃</m:t>
                    </m:r>
                  </m:oMath>
                </a14:m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(n).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The values of successive rows and columns follow after time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𝜃</m:t>
                    </m:r>
                  </m:oMath>
                </a14:m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 dirty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400" i="1" dirty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𝑛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en-US" sz="2400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2400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𝑝</m:t>
                            </m:r>
                          </m:e>
                        </m:rad>
                      </m:den>
                    </m:f>
                    <m:r>
                      <a:rPr lang="en-US" sz="2400" i="1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 in a pipelined mode.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Process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dirty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400" b="0" i="1" dirty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𝑃</m:t>
                        </m:r>
                      </m:e>
                      <m:sub>
                        <m:rad>
                          <m:radPr>
                            <m:degHide m:val="on"/>
                            <m:ctrlPr>
                              <a:rPr lang="en-US" sz="2400" b="0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2400" b="0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𝑝</m:t>
                            </m:r>
                          </m:e>
                        </m:rad>
                        <m:r>
                          <a:rPr lang="en-US" sz="24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, </m:t>
                        </m:r>
                        <m:rad>
                          <m:radPr>
                            <m:degHide m:val="on"/>
                            <m:ctrlPr>
                              <a:rPr lang="en-US" sz="2400" b="0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2400" b="0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𝑝</m:t>
                            </m:r>
                          </m:e>
                        </m:rad>
                      </m:sub>
                    </m:sSub>
                    <m:r>
                      <a:rPr lang="en-US" sz="2400" b="0" i="1" dirty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finishes its share of the shortest path computation in time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𝜃</m:t>
                    </m:r>
                  </m:oMath>
                </a14:m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24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𝑛</m:t>
                            </m:r>
                          </m:e>
                          <m:sup>
                            <m:r>
                              <a:rPr lang="en-US" sz="24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3</m:t>
                            </m:r>
                          </m:sup>
                        </m:sSup>
                      </m:num>
                      <m:den>
                        <m:r>
                          <a:rPr lang="en-US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𝑝</m:t>
                        </m:r>
                      </m:den>
                    </m:f>
                  </m:oMath>
                </a14:m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)    +   </a:t>
                </a:r>
                <a14:m>
                  <m:oMath xmlns:m="http://schemas.openxmlformats.org/officeDocument/2006/math">
                    <m:r>
                      <a:rPr lang="en-US" sz="240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a:rPr lang="en-US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𝜃</m:t>
                    </m:r>
                  </m:oMath>
                </a14:m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(n).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When process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dirty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400" i="1" dirty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𝑃</m:t>
                        </m:r>
                      </m:e>
                      <m:sub>
                        <m:rad>
                          <m:radPr>
                            <m:degHide m:val="on"/>
                            <m:ctrlPr>
                              <a:rPr lang="en-US" sz="2400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2400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𝑝</m:t>
                            </m:r>
                          </m:e>
                        </m:rad>
                        <m:r>
                          <a:rPr lang="en-US" sz="24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, </m:t>
                        </m:r>
                        <m:rad>
                          <m:radPr>
                            <m:degHide m:val="on"/>
                            <m:ctrlPr>
                              <a:rPr lang="en-US" sz="2400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2400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𝑝</m:t>
                            </m:r>
                          </m:e>
                        </m:rad>
                      </m:sub>
                    </m:sSub>
                    <m:r>
                      <a:rPr lang="en-US" sz="2400" i="1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has finished the </a:t>
                </a:r>
                <a14:m>
                  <m:oMath xmlns:m="http://schemas.openxmlformats.org/officeDocument/2006/math">
                    <m:r>
                      <a:rPr lang="en-US" sz="2400" b="0" i="1" dirty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lang="en-US" sz="2400" b="0" i="1" dirty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𝑛</m:t>
                    </m:r>
                    <m:r>
                      <a:rPr lang="en-US" sz="2400" b="0" i="1" dirty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−1)</m:t>
                    </m:r>
                    <m:r>
                      <a:rPr lang="en-US" sz="2400" i="1" baseline="30000" dirty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𝑡h</m:t>
                    </m:r>
                  </m:oMath>
                </a14:m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iteration, it sends the relevant values of the n</a:t>
                </a:r>
                <a14:m>
                  <m:oMath xmlns:m="http://schemas.openxmlformats.org/officeDocument/2006/math">
                    <m:r>
                      <a:rPr lang="en-US" sz="2400" i="1" baseline="30000" dirty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𝑡h</m:t>
                    </m:r>
                  </m:oMath>
                </a14:m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row and column to the other processes.</a:t>
                </a:r>
              </a:p>
            </p:txBody>
          </p:sp>
        </mc:Choice>
        <mc:Fallback xmlns="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82C8E884-0AF7-4F68-8645-3F4EDB54775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00907" y="1113418"/>
                <a:ext cx="9911861" cy="5510932"/>
              </a:xfrm>
              <a:prstGeom prst="rect">
                <a:avLst/>
              </a:prstGeom>
              <a:blipFill>
                <a:blip r:embed="rId2"/>
                <a:stretch>
                  <a:fillRect l="-861" t="-111" r="-923" b="-165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97385061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7C03CE55-3DC0-4262-BEB0-36E7615E6498}"/>
              </a:ext>
            </a:extLst>
          </p:cNvPr>
          <p:cNvSpPr/>
          <p:nvPr/>
        </p:nvSpPr>
        <p:spPr>
          <a:xfrm>
            <a:off x="1328565" y="327217"/>
            <a:ext cx="977318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/>
              <a:t>Floyd's Algorithm: Speeding Things Up by Pipelining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1AC7E47E-78CA-4965-85BC-7683298DCC88}"/>
                  </a:ext>
                </a:extLst>
              </p:cNvPr>
              <p:cNvSpPr/>
              <p:nvPr/>
            </p:nvSpPr>
            <p:spPr>
              <a:xfrm>
                <a:off x="1535723" y="1443841"/>
                <a:ext cx="9366739" cy="360207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457200" indent="-457200">
                  <a:buFont typeface="Arial" panose="020B0604020202020204" pitchFamily="34" charset="0"/>
                  <a:buChar char="•"/>
                </a:pP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The overall parallel run time of this formulation is</a:t>
                </a:r>
              </a:p>
              <a:p>
                <a:endPara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endPara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>
                  <a:spcAft>
                    <a:spcPts val="1200"/>
                  </a:spcAft>
                </a:pP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	 computation       communication</a:t>
                </a:r>
              </a:p>
              <a:p>
                <a:pPr>
                  <a:spcAft>
                    <a:spcPts val="1200"/>
                  </a:spcAft>
                </a:pP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	T</a:t>
                </a:r>
                <a:r>
                  <a:rPr lang="en-US" sz="2400" baseline="-25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 </a:t>
                </a:r>
                <a14:m>
                  <m:oMath xmlns:m="http://schemas.openxmlformats.org/officeDocument/2006/math">
                    <m:r>
                      <a:rPr lang="en-US" sz="240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   </m:t>
                    </m:r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𝜃</m:t>
                    </m:r>
                  </m:oMath>
                </a14:m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24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𝑛</m:t>
                            </m:r>
                          </m:e>
                          <m:sup>
                            <m:r>
                              <a:rPr lang="en-US" sz="24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3</m:t>
                            </m:r>
                          </m:sup>
                        </m:sSup>
                      </m:num>
                      <m:den>
                        <m:r>
                          <a:rPr lang="en-US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𝑝</m:t>
                        </m:r>
                      </m:den>
                    </m:f>
                  </m:oMath>
                </a14:m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)    +   </a:t>
                </a:r>
                <a14:m>
                  <m:oMath xmlns:m="http://schemas.openxmlformats.org/officeDocument/2006/math">
                    <m:r>
                      <a:rPr lang="en-US" sz="240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𝜃</m:t>
                    </m:r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𝑛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The pipelined formulation of Floyd's algorithm uses up to O</a:t>
                </a:r>
                <a:r>
                  <a:rPr lang="en-US" sz="2400" dirty="0">
                    <a:ea typeface="Cambria Math" panose="020405030504060302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4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(</m:t>
                        </m:r>
                        <m:r>
                          <a:rPr lang="en-US" sz="24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𝑛</m:t>
                        </m:r>
                      </m:e>
                      <m:sup>
                        <m:r>
                          <a:rPr lang="en-US" sz="24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  <m:r>
                          <a:rPr lang="en-US" sz="240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</m:sup>
                    </m:sSup>
                    <m:r>
                      <a:rPr lang="en-US" sz="2400" i="1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processes efficiently.</a:t>
                </a:r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The corresponding </a:t>
                </a:r>
                <a:r>
                  <a:rPr lang="en-US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isoefficiency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is </a:t>
                </a:r>
                <a14:m>
                  <m:oMath xmlns:m="http://schemas.openxmlformats.org/officeDocument/2006/math">
                    <m:r>
                      <a:rPr lang="en-US" sz="2400" i="1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𝜃</m:t>
                    </m:r>
                    <m:sSup>
                      <m:sSupPr>
                        <m:ctrlPr>
                          <a:rPr lang="en-US" sz="24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4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(</m:t>
                        </m:r>
                        <m:r>
                          <a:rPr lang="en-US" sz="24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𝑝</m:t>
                        </m:r>
                      </m:e>
                      <m:sup>
                        <m:r>
                          <a:rPr lang="en-US" sz="24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1.5</m:t>
                        </m:r>
                      </m:sup>
                    </m:sSup>
                    <m:r>
                      <a:rPr lang="en-US" sz="2400" i="1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  )</m:t>
                    </m:r>
                  </m:oMath>
                </a14:m>
                <a:endPara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1AC7E47E-78CA-4965-85BC-7683298DCC8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35723" y="1443841"/>
                <a:ext cx="9366739" cy="3602076"/>
              </a:xfrm>
              <a:prstGeom prst="rect">
                <a:avLst/>
              </a:prstGeom>
              <a:blipFill>
                <a:blip r:embed="rId2"/>
                <a:stretch>
                  <a:fillRect l="-911" t="-1354" b="-304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ight Brace 3">
            <a:extLst>
              <a:ext uri="{FF2B5EF4-FFF2-40B4-BE49-F238E27FC236}">
                <a16:creationId xmlns:a16="http://schemas.microsoft.com/office/drawing/2014/main" id="{3C29A69E-1847-4F1E-B307-5643480F79B9}"/>
              </a:ext>
            </a:extLst>
          </p:cNvPr>
          <p:cNvSpPr/>
          <p:nvPr/>
        </p:nvSpPr>
        <p:spPr>
          <a:xfrm rot="16200000">
            <a:off x="4583426" y="2671932"/>
            <a:ext cx="231494" cy="914400"/>
          </a:xfrm>
          <a:prstGeom prst="rightBrac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ight Brace 4">
            <a:extLst>
              <a:ext uri="{FF2B5EF4-FFF2-40B4-BE49-F238E27FC236}">
                <a16:creationId xmlns:a16="http://schemas.microsoft.com/office/drawing/2014/main" id="{82F83D02-A62C-4F8D-A888-D82EFB2EE718}"/>
              </a:ext>
            </a:extLst>
          </p:cNvPr>
          <p:cNvSpPr/>
          <p:nvPr/>
        </p:nvSpPr>
        <p:spPr>
          <a:xfrm rot="16200000">
            <a:off x="6099412" y="2671932"/>
            <a:ext cx="231494" cy="914400"/>
          </a:xfrm>
          <a:prstGeom prst="rightBrac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8166278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761523AB-2302-45A0-ABEE-AA8D97FF7DDD}"/>
              </a:ext>
            </a:extLst>
          </p:cNvPr>
          <p:cNvSpPr/>
          <p:nvPr/>
        </p:nvSpPr>
        <p:spPr>
          <a:xfrm>
            <a:off x="1474041" y="325287"/>
            <a:ext cx="680647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/>
              <a:t>All-pairs Shortest Path: Comparison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A6B97E28-5B91-4196-8564-FFA2DD9F6B31}"/>
              </a:ext>
            </a:extLst>
          </p:cNvPr>
          <p:cNvSpPr/>
          <p:nvPr/>
        </p:nvSpPr>
        <p:spPr>
          <a:xfrm>
            <a:off x="1535724" y="1201505"/>
            <a:ext cx="915572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performance and scalability of the all-pairs shortest paths algorithms on various architectures with O(p) bisection bandwidth. Similar run times apply to all k - d cube architectures, provided that processes are properly mapped to the underlying processors.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Table 3">
                <a:extLst>
                  <a:ext uri="{FF2B5EF4-FFF2-40B4-BE49-F238E27FC236}">
                    <a16:creationId xmlns:a16="http://schemas.microsoft.com/office/drawing/2014/main" id="{1D1069C7-2FD0-45BB-AC96-A6A2223A27E2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509766940"/>
                  </p:ext>
                </p:extLst>
              </p:nvPr>
            </p:nvGraphicFramePr>
            <p:xfrm>
              <a:off x="1474041" y="3001052"/>
              <a:ext cx="9311191" cy="3305965"/>
            </p:xfrm>
            <a:graphic>
              <a:graphicData uri="http://schemas.openxmlformats.org/drawingml/2006/table">
                <a:tbl>
                  <a:tblPr firstRow="1" bandRow="1">
                    <a:tableStyleId>{00A15C55-8517-42AA-B614-E9B94910E393}</a:tableStyleId>
                  </a:tblPr>
                  <a:tblGrid>
                    <a:gridCol w="2696290">
                      <a:extLst>
                        <a:ext uri="{9D8B030D-6E8A-4147-A177-3AD203B41FA5}">
                          <a16:colId xmlns:a16="http://schemas.microsoft.com/office/drawing/2014/main" val="2171216196"/>
                        </a:ext>
                      </a:extLst>
                    </a:gridCol>
                    <a:gridCol w="2240918">
                      <a:extLst>
                        <a:ext uri="{9D8B030D-6E8A-4147-A177-3AD203B41FA5}">
                          <a16:colId xmlns:a16="http://schemas.microsoft.com/office/drawing/2014/main" val="1966914008"/>
                        </a:ext>
                      </a:extLst>
                    </a:gridCol>
                    <a:gridCol w="2228933">
                      <a:extLst>
                        <a:ext uri="{9D8B030D-6E8A-4147-A177-3AD203B41FA5}">
                          <a16:colId xmlns:a16="http://schemas.microsoft.com/office/drawing/2014/main" val="1922443776"/>
                        </a:ext>
                      </a:extLst>
                    </a:gridCol>
                    <a:gridCol w="2145050">
                      <a:extLst>
                        <a:ext uri="{9D8B030D-6E8A-4147-A177-3AD203B41FA5}">
                          <a16:colId xmlns:a16="http://schemas.microsoft.com/office/drawing/2014/main" val="4163144219"/>
                        </a:ext>
                      </a:extLst>
                    </a:gridCol>
                  </a:tblGrid>
                  <a:tr h="411884">
                    <a:tc>
                      <a:txBody>
                        <a:bodyPr/>
                        <a:lstStyle/>
                        <a:p>
                          <a:endParaRPr lang="en-US" sz="20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T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Maximum Number</a:t>
                          </a:r>
                        </a:p>
                      </a:txBody>
                      <a:tcPr>
                        <a:lnT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T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T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262069865"/>
                      </a:ext>
                    </a:extLst>
                  </a:tr>
                  <a:tr h="411884">
                    <a:tc>
                      <a:txBody>
                        <a:bodyPr/>
                        <a:lstStyle/>
                        <a:p>
                          <a:endParaRPr lang="en-US" sz="20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of Processes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Corresponding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 err="1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Isoefficiency</a:t>
                          </a:r>
                          <a:endParaRPr lang="en-US" sz="20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856835699"/>
                      </a:ext>
                    </a:extLst>
                  </a:tr>
                  <a:tr h="411884">
                    <a:tc>
                      <a:txBody>
                        <a:bodyPr/>
                        <a:lstStyle/>
                        <a:p>
                          <a:endParaRPr lang="en-US" sz="2000" b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B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For E = </a:t>
                          </a:r>
                          <a14:m>
                            <m:oMath xmlns:m="http://schemas.openxmlformats.org/officeDocument/2006/math">
                              <m: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𝜃</m:t>
                              </m:r>
                            </m:oMath>
                          </a14:m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(1)</a:t>
                          </a:r>
                        </a:p>
                      </a:txBody>
                      <a:tcPr>
                        <a:lnB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Parallel Run Time</a:t>
                          </a:r>
                        </a:p>
                      </a:txBody>
                      <a:tcPr>
                        <a:lnB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Function</a:t>
                          </a:r>
                        </a:p>
                      </a:txBody>
                      <a:tcPr>
                        <a:lnB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414928267"/>
                      </a:ext>
                    </a:extLst>
                  </a:tr>
                  <a:tr h="411884">
                    <a:tc>
                      <a:txBody>
                        <a:bodyPr/>
                        <a:lstStyle/>
                        <a:p>
                          <a:r>
                            <a:rPr lang="en-US" sz="1800" b="0" i="0" u="none" strike="noStrike" kern="1200" baseline="0" dirty="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Dijkstra source-partitioned</a:t>
                          </a:r>
                          <a:endParaRPr lang="en-US" sz="20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T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14:m>
                            <m:oMath xmlns:m="http://schemas.openxmlformats.org/officeDocument/2006/math">
                              <m:r>
                                <a:rPr lang="en-US" sz="20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𝜃</m:t>
                              </m:r>
                            </m:oMath>
                          </a14:m>
                          <a:r>
                            <a:rPr lang="en-US" sz="20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(n)</a:t>
                          </a:r>
                          <a:endParaRPr lang="en-US" sz="20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T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r>
                                  <a:rPr lang="en-US" sz="20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𝜃</m:t>
                                </m:r>
                                <m:r>
                                  <a:rPr lang="en-US" sz="20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( </m:t>
                                </m:r>
                                <m:sSup>
                                  <m:sSupPr>
                                    <m:ctrlPr>
                                      <a:rPr lang="en-US" sz="20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0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𝑛</m:t>
                                    </m:r>
                                  </m:e>
                                  <m:sup>
                                    <m:r>
                                      <a:rPr lang="en-US" sz="20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  <m:r>
                                  <a:rPr lang="en-US" sz="20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US" sz="20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T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r>
                                  <a:rPr lang="en-US" sz="2000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𝜃</m:t>
                                </m:r>
                                <m:r>
                                  <a:rPr lang="en-US" sz="2000" b="0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(</m:t>
                                </m:r>
                                <m:sSup>
                                  <m:sSupPr>
                                    <m:ctrlPr>
                                      <a:rPr lang="en-US" sz="2000" b="0" i="1" dirty="0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000" b="0" i="1" dirty="0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 </m:t>
                                    </m:r>
                                    <m:r>
                                      <a:rPr lang="en-US" sz="2000" b="0" i="1" dirty="0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𝑝</m:t>
                                    </m:r>
                                  </m:e>
                                  <m:sup>
                                    <m:r>
                                      <a:rPr lang="en-US" sz="2000" b="0" i="1" dirty="0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3</m:t>
                                    </m:r>
                                  </m:sup>
                                </m:sSup>
                                <m:r>
                                  <a:rPr lang="en-US" sz="2000" b="0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 )</m:t>
                                </m:r>
                              </m:oMath>
                            </m:oMathPara>
                          </a14:m>
                          <a:endParaRPr lang="en-US" sz="20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T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extLst>
                      <a:ext uri="{0D108BD9-81ED-4DB2-BD59-A6C34878D82A}">
                        <a16:rowId xmlns:a16="http://schemas.microsoft.com/office/drawing/2014/main" val="3853891220"/>
                      </a:ext>
                    </a:extLst>
                  </a:tr>
                  <a:tr h="415515">
                    <a:tc>
                      <a:txBody>
                        <a:bodyPr/>
                        <a:lstStyle/>
                        <a:p>
                          <a:r>
                            <a:rPr lang="en-US" sz="1800" b="0" i="0" u="none" strike="noStrike" kern="1200" baseline="0" dirty="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Dijkstra source-parallel</a:t>
                          </a:r>
                          <a:endParaRPr lang="en-US" sz="20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r>
                                  <a:rPr lang="en-US" sz="20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𝜃</m:t>
                                </m:r>
                                <m:r>
                                  <a:rPr lang="en-US" sz="20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( </m:t>
                                </m:r>
                                <m:sSup>
                                  <m:sSupPr>
                                    <m:ctrlPr>
                                      <a:rPr lang="en-US" sz="20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0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𝑛</m:t>
                                    </m:r>
                                  </m:e>
                                  <m:sup>
                                    <m:r>
                                      <a:rPr lang="en-US" sz="20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  <m:func>
                                  <m:funcPr>
                                    <m:ctrlPr>
                                      <a:rPr lang="en-US" sz="20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funcPr>
                                  <m:fName>
                                    <m:r>
                                      <a:rPr lang="en-US" sz="20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/</m:t>
                                    </m:r>
                                    <m:r>
                                      <m:rPr>
                                        <m:sty m:val="p"/>
                                      </m:rPr>
                                      <a:rPr lang="en-US" sz="2000" b="0" i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log</m:t>
                                    </m:r>
                                  </m:fName>
                                  <m:e>
                                    <m:r>
                                      <a:rPr lang="en-US" sz="20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𝑛</m:t>
                                    </m:r>
                                  </m:e>
                                </m:func>
                                <m:r>
                                  <a:rPr lang="en-US" sz="20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US" sz="20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r>
                                  <a:rPr lang="en-US" sz="20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𝜃</m:t>
                                </m:r>
                                <m:r>
                                  <a:rPr lang="en-US" sz="20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(</m:t>
                                </m:r>
                                <m:r>
                                  <m:rPr>
                                    <m:nor/>
                                  </m:rPr>
                                  <a:rPr lang="en-US" sz="2000" dirty="0" smtClean="0">
                                    <a:latin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n</m:t>
                                </m:r>
                                <m:func>
                                  <m:funcPr>
                                    <m:ctrlPr>
                                      <a:rPr lang="en-US" sz="20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funcPr>
                                  <m:fName>
                                    <m:r>
                                      <m:rPr>
                                        <m:sty m:val="p"/>
                                      </m:rPr>
                                      <a:rPr lang="en-US" sz="2000" b="0" i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log</m:t>
                                    </m:r>
                                  </m:fName>
                                  <m:e>
                                    <m:r>
                                      <a:rPr lang="en-US" sz="20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𝑛</m:t>
                                    </m:r>
                                  </m:e>
                                </m:func>
                                <m:r>
                                  <a:rPr lang="en-US" sz="20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US" sz="20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/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r>
                                  <a:rPr lang="en-US" sz="2000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𝜃</m:t>
                                </m:r>
                                <m:r>
                                  <a:rPr lang="en-US" sz="2000" b="0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(</m:t>
                                </m:r>
                                <m:sSup>
                                  <m:sSupPr>
                                    <m:ctrlPr>
                                      <a:rPr lang="en-US" sz="2000" b="0" i="1" dirty="0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000" b="0" i="1" dirty="0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(</m:t>
                                    </m:r>
                                    <m:r>
                                      <a:rPr lang="en-US" sz="2000" b="0" i="1" dirty="0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𝑝</m:t>
                                    </m:r>
                                    <m:func>
                                      <m:funcPr>
                                        <m:ctrlPr>
                                          <a:rPr lang="en-US" sz="2000" b="0" i="1" dirty="0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  <a:cs typeface="Times New Roman" panose="02020603050405020304" pitchFamily="18" charset="0"/>
                                          </a:rPr>
                                        </m:ctrlPr>
                                      </m:funcPr>
                                      <m:fName>
                                        <m:r>
                                          <m:rPr>
                                            <m:sty m:val="p"/>
                                          </m:rPr>
                                          <a:rPr lang="en-US" sz="2000" b="0" i="0" dirty="0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  <a:cs typeface="Times New Roman" panose="02020603050405020304" pitchFamily="18" charset="0"/>
                                          </a:rPr>
                                          <m:t>log</m:t>
                                        </m:r>
                                      </m:fName>
                                      <m:e>
                                        <m:r>
                                          <a:rPr lang="en-US" sz="2000" b="0" i="1" dirty="0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  <a:cs typeface="Times New Roman" panose="02020603050405020304" pitchFamily="18" charset="0"/>
                                          </a:rPr>
                                          <m:t>𝑝</m:t>
                                        </m:r>
                                        <m:r>
                                          <a:rPr lang="en-US" sz="2000" b="0" i="1" dirty="0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  <a:cs typeface="Times New Roman" panose="02020603050405020304" pitchFamily="18" charset="0"/>
                                          </a:rPr>
                                          <m:t>)</m:t>
                                        </m:r>
                                      </m:e>
                                    </m:func>
                                  </m:e>
                                  <m:sup>
                                    <m:r>
                                      <a:rPr lang="en-US" sz="2000" b="0" i="1" dirty="0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1.5</m:t>
                                    </m:r>
                                  </m:sup>
                                </m:sSup>
                                <m:r>
                                  <a:rPr lang="en-US" sz="2000" b="0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  )</m:t>
                                </m:r>
                              </m:oMath>
                            </m:oMathPara>
                          </a14:m>
                          <a:endParaRPr lang="en-US" sz="20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503575039"/>
                      </a:ext>
                    </a:extLst>
                  </a:tr>
                  <a:tr h="411884">
                    <a:tc>
                      <a:txBody>
                        <a:bodyPr/>
                        <a:lstStyle/>
                        <a:p>
                          <a:r>
                            <a:rPr lang="en-US" sz="1800" b="0" i="0" u="none" strike="noStrike" kern="1200" baseline="0" dirty="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Floyd 1-D block</a:t>
                          </a:r>
                          <a:endParaRPr lang="en-US" sz="20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r>
                                  <a:rPr lang="en-US" sz="20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𝜃</m:t>
                                </m:r>
                                <m:r>
                                  <a:rPr lang="en-US" sz="20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(</m:t>
                                </m:r>
                                <m:r>
                                  <m:rPr>
                                    <m:nor/>
                                  </m:rPr>
                                  <a:rPr lang="en-US" sz="2000" dirty="0" smtClean="0">
                                    <a:latin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n</m:t>
                                </m:r>
                                <m:func>
                                  <m:funcPr>
                                    <m:ctrlPr>
                                      <a:rPr lang="en-US" sz="20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funcPr>
                                  <m:fName>
                                    <m:r>
                                      <a:rPr lang="en-US" sz="20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/</m:t>
                                    </m:r>
                                    <m:r>
                                      <m:rPr>
                                        <m:sty m:val="p"/>
                                      </m:rPr>
                                      <a:rPr lang="en-US" sz="2000" b="0" i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log</m:t>
                                    </m:r>
                                  </m:fName>
                                  <m:e>
                                    <m:r>
                                      <a:rPr lang="en-US" sz="20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𝑛</m:t>
                                    </m:r>
                                  </m:e>
                                </m:func>
                                <m:r>
                                  <a:rPr lang="en-US" sz="20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US" sz="20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r>
                                  <a:rPr lang="en-US" sz="20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𝜃</m:t>
                                </m:r>
                                <m:r>
                                  <a:rPr lang="en-US" sz="20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( </m:t>
                                </m:r>
                                <m:sSup>
                                  <m:sSupPr>
                                    <m:ctrlPr>
                                      <a:rPr lang="en-US" sz="20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0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𝑛</m:t>
                                    </m:r>
                                  </m:e>
                                  <m:sup>
                                    <m:r>
                                      <a:rPr lang="en-US" sz="20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  <m:func>
                                  <m:funcPr>
                                    <m:ctrlPr>
                                      <a:rPr lang="en-US" sz="20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funcPr>
                                  <m:fName>
                                    <m:r>
                                      <m:rPr>
                                        <m:sty m:val="p"/>
                                      </m:rPr>
                                      <a:rPr lang="en-US" sz="2000" b="0" i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log</m:t>
                                    </m:r>
                                  </m:fName>
                                  <m:e>
                                    <m:r>
                                      <a:rPr lang="en-US" sz="20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𝑛</m:t>
                                    </m:r>
                                  </m:e>
                                </m:func>
                                <m:r>
                                  <a:rPr lang="en-US" sz="20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US" sz="20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/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r>
                                  <a:rPr lang="en-US" sz="2000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𝜃</m:t>
                                </m:r>
                                <m:r>
                                  <a:rPr lang="en-US" sz="2000" b="0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(</m:t>
                                </m:r>
                                <m:sSup>
                                  <m:sSupPr>
                                    <m:ctrlPr>
                                      <a:rPr lang="en-US" sz="2000" b="0" i="1" dirty="0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000" b="0" i="1" dirty="0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(</m:t>
                                    </m:r>
                                    <m:r>
                                      <a:rPr lang="en-US" sz="2000" b="0" i="1" dirty="0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𝑝</m:t>
                                    </m:r>
                                    <m:func>
                                      <m:funcPr>
                                        <m:ctrlPr>
                                          <a:rPr lang="en-US" sz="2000" b="0" i="1" dirty="0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  <a:cs typeface="Times New Roman" panose="02020603050405020304" pitchFamily="18" charset="0"/>
                                          </a:rPr>
                                        </m:ctrlPr>
                                      </m:funcPr>
                                      <m:fName>
                                        <m:r>
                                          <m:rPr>
                                            <m:sty m:val="p"/>
                                          </m:rPr>
                                          <a:rPr lang="en-US" sz="2000" b="0" i="0" dirty="0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  <a:cs typeface="Times New Roman" panose="02020603050405020304" pitchFamily="18" charset="0"/>
                                          </a:rPr>
                                          <m:t>log</m:t>
                                        </m:r>
                                      </m:fName>
                                      <m:e>
                                        <m:r>
                                          <a:rPr lang="en-US" sz="2000" b="0" i="1" dirty="0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  <a:cs typeface="Times New Roman" panose="02020603050405020304" pitchFamily="18" charset="0"/>
                                          </a:rPr>
                                          <m:t>𝑝</m:t>
                                        </m:r>
                                        <m:r>
                                          <a:rPr lang="en-US" sz="2000" b="0" i="1" dirty="0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  <a:cs typeface="Times New Roman" panose="02020603050405020304" pitchFamily="18" charset="0"/>
                                          </a:rPr>
                                          <m:t>)</m:t>
                                        </m:r>
                                      </m:e>
                                    </m:func>
                                  </m:e>
                                  <m:sup>
                                    <m:r>
                                      <a:rPr lang="en-US" sz="2000" b="0" i="1" dirty="0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3</m:t>
                                    </m:r>
                                  </m:sup>
                                </m:sSup>
                                <m:r>
                                  <a:rPr lang="en-US" sz="2000" b="0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  )</m:t>
                                </m:r>
                              </m:oMath>
                            </m:oMathPara>
                          </a14:m>
                          <a:endParaRPr lang="en-US" sz="20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140918822"/>
                      </a:ext>
                    </a:extLst>
                  </a:tr>
                  <a:tr h="415515">
                    <a:tc>
                      <a:txBody>
                        <a:bodyPr/>
                        <a:lstStyle/>
                        <a:p>
                          <a:r>
                            <a:rPr lang="en-US" sz="1800" b="0" i="0" u="none" strike="noStrike" kern="1200" baseline="0" dirty="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Floyd 2-D block</a:t>
                          </a:r>
                          <a:endParaRPr lang="en-US" sz="20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r>
                                  <a:rPr lang="en-US" sz="20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𝜃</m:t>
                                </m:r>
                                <m:r>
                                  <a:rPr lang="en-US" sz="20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(</m:t>
                                </m:r>
                                <m:sSup>
                                  <m:sSupPr>
                                    <m:ctrlPr>
                                      <a:rPr lang="en-US" sz="20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0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𝑛</m:t>
                                    </m:r>
                                  </m:e>
                                  <m:sup>
                                    <m:r>
                                      <a:rPr lang="en-US" sz="20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  <m:sSup>
                                  <m:sSupPr>
                                    <m:ctrlPr>
                                      <a:rPr lang="en-US" sz="20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0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/</m:t>
                                    </m:r>
                                    <m:r>
                                      <a:rPr lang="en-US" sz="20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𝑙𝑜𝑔</m:t>
                                    </m:r>
                                  </m:e>
                                  <m:sup>
                                    <m:r>
                                      <a:rPr lang="en-US" sz="20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  <m:r>
                                  <a:rPr lang="en-US" sz="20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𝑛</m:t>
                                </m:r>
                                <m:r>
                                  <a:rPr lang="en-US" sz="20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 )</m:t>
                                </m:r>
                              </m:oMath>
                            </m:oMathPara>
                          </a14:m>
                          <a:endParaRPr lang="en-US" sz="20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/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r>
                                  <a:rPr lang="en-US" sz="20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𝜃</m:t>
                                </m:r>
                                <m:r>
                                  <a:rPr lang="en-US" sz="20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(</m:t>
                                </m:r>
                                <m:r>
                                  <a:rPr lang="en-US" sz="20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𝑛</m:t>
                                </m:r>
                                <m:r>
                                  <a:rPr lang="en-US" sz="20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 </m:t>
                                </m:r>
                                <m:sSup>
                                  <m:sSupPr>
                                    <m:ctrlPr>
                                      <a:rPr lang="en-US" sz="20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0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𝑙𝑜𝑔</m:t>
                                    </m:r>
                                  </m:e>
                                  <m:sup>
                                    <m:r>
                                      <a:rPr lang="en-US" sz="20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  <m:r>
                                  <a:rPr lang="en-US" sz="20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𝑛</m:t>
                                </m:r>
                                <m:r>
                                  <a:rPr lang="en-US" sz="20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 )</m:t>
                                </m:r>
                              </m:oMath>
                            </m:oMathPara>
                          </a14:m>
                          <a:endParaRPr lang="en-US" sz="20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r>
                                  <a:rPr lang="en-US" sz="2000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𝜃</m:t>
                                </m:r>
                                <m:r>
                                  <a:rPr lang="en-US" sz="2000" b="0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(</m:t>
                                </m:r>
                                <m:sSup>
                                  <m:sSupPr>
                                    <m:ctrlPr>
                                      <a:rPr lang="en-US" sz="2000" b="0" i="1" dirty="0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000" b="0" i="1" dirty="0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𝑝</m:t>
                                    </m:r>
                                  </m:e>
                                  <m:sup>
                                    <m:r>
                                      <a:rPr lang="en-US" sz="2000" b="0" i="1" dirty="0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1.5</m:t>
                                    </m:r>
                                  </m:sup>
                                </m:sSup>
                                <m:r>
                                  <a:rPr lang="en-US" sz="2000" b="0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 </m:t>
                                </m:r>
                                <m:sSup>
                                  <m:sSupPr>
                                    <m:ctrlPr>
                                      <a:rPr lang="en-US" sz="2000" b="0" i="1" dirty="0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000" b="0" i="1" dirty="0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𝑙𝑜𝑔</m:t>
                                    </m:r>
                                  </m:e>
                                  <m:sup>
                                    <m:r>
                                      <a:rPr lang="en-US" sz="2000" b="0" i="1" dirty="0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3</m:t>
                                    </m:r>
                                  </m:sup>
                                </m:sSup>
                                <m:r>
                                  <a:rPr lang="en-US" sz="2000" b="0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𝑝</m:t>
                                </m:r>
                                <m:r>
                                  <a:rPr lang="en-US" sz="2000" b="0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US" sz="20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543221454"/>
                      </a:ext>
                    </a:extLst>
                  </a:tr>
                  <a:tr h="415515">
                    <a:tc>
                      <a:txBody>
                        <a:bodyPr/>
                        <a:lstStyle/>
                        <a:p>
                          <a:r>
                            <a:rPr lang="en-US" sz="1800" b="0" i="0" u="none" strike="noStrike" kern="1200" baseline="0" dirty="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Floyd pipelined 2-D block</a:t>
                          </a:r>
                          <a:endParaRPr lang="en-US" sz="20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B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r>
                                  <a:rPr lang="en-US" sz="20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𝜃</m:t>
                                </m:r>
                                <m:r>
                                  <a:rPr lang="en-US" sz="20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( </m:t>
                                </m:r>
                                <m:sSup>
                                  <m:sSupPr>
                                    <m:ctrlPr>
                                      <a:rPr lang="en-US" sz="20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0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𝑛</m:t>
                                    </m:r>
                                  </m:e>
                                  <m:sup>
                                    <m:r>
                                      <a:rPr lang="en-US" sz="20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  <m:r>
                                  <a:rPr lang="en-US" sz="20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US" sz="20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B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r>
                                <a:rPr lang="en-US" sz="20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𝜃</m:t>
                              </m:r>
                            </m:oMath>
                          </a14:m>
                          <a:r>
                            <a:rPr lang="en-US" sz="20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(n)</a:t>
                          </a:r>
                          <a:endParaRPr lang="en-US" sz="20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B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r>
                                  <a:rPr lang="en-US" sz="2000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𝜃</m:t>
                                </m:r>
                                <m:r>
                                  <a:rPr lang="en-US" sz="2000" b="0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(</m:t>
                                </m:r>
                                <m:sSup>
                                  <m:sSupPr>
                                    <m:ctrlPr>
                                      <a:rPr lang="en-US" sz="2000" b="0" i="1" dirty="0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000" b="0" i="1" dirty="0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 </m:t>
                                    </m:r>
                                    <m:r>
                                      <a:rPr lang="en-US" sz="2000" b="0" i="1" dirty="0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𝑝</m:t>
                                    </m:r>
                                  </m:e>
                                  <m:sup>
                                    <m:r>
                                      <a:rPr lang="en-US" sz="2000" b="0" i="1" dirty="0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1.5</m:t>
                                    </m:r>
                                  </m:sup>
                                </m:sSup>
                                <m:r>
                                  <a:rPr lang="en-US" sz="2000" b="0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  )</m:t>
                                </m:r>
                              </m:oMath>
                            </m:oMathPara>
                          </a14:m>
                          <a:endParaRPr lang="en-US" sz="20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B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3915335698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Table 3">
                <a:extLst>
                  <a:ext uri="{FF2B5EF4-FFF2-40B4-BE49-F238E27FC236}">
                    <a16:creationId xmlns:a16="http://schemas.microsoft.com/office/drawing/2014/main" id="{1D1069C7-2FD0-45BB-AC96-A6A2223A27E2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509766940"/>
                  </p:ext>
                </p:extLst>
              </p:nvPr>
            </p:nvGraphicFramePr>
            <p:xfrm>
              <a:off x="1474041" y="3001052"/>
              <a:ext cx="9311191" cy="3305965"/>
            </p:xfrm>
            <a:graphic>
              <a:graphicData uri="http://schemas.openxmlformats.org/drawingml/2006/table">
                <a:tbl>
                  <a:tblPr firstRow="1" bandRow="1">
                    <a:tableStyleId>{00A15C55-8517-42AA-B614-E9B94910E393}</a:tableStyleId>
                  </a:tblPr>
                  <a:tblGrid>
                    <a:gridCol w="2696290">
                      <a:extLst>
                        <a:ext uri="{9D8B030D-6E8A-4147-A177-3AD203B41FA5}">
                          <a16:colId xmlns:a16="http://schemas.microsoft.com/office/drawing/2014/main" val="2171216196"/>
                        </a:ext>
                      </a:extLst>
                    </a:gridCol>
                    <a:gridCol w="2240918">
                      <a:extLst>
                        <a:ext uri="{9D8B030D-6E8A-4147-A177-3AD203B41FA5}">
                          <a16:colId xmlns:a16="http://schemas.microsoft.com/office/drawing/2014/main" val="1966914008"/>
                        </a:ext>
                      </a:extLst>
                    </a:gridCol>
                    <a:gridCol w="2228933">
                      <a:extLst>
                        <a:ext uri="{9D8B030D-6E8A-4147-A177-3AD203B41FA5}">
                          <a16:colId xmlns:a16="http://schemas.microsoft.com/office/drawing/2014/main" val="1922443776"/>
                        </a:ext>
                      </a:extLst>
                    </a:gridCol>
                    <a:gridCol w="2145050">
                      <a:extLst>
                        <a:ext uri="{9D8B030D-6E8A-4147-A177-3AD203B41FA5}">
                          <a16:colId xmlns:a16="http://schemas.microsoft.com/office/drawing/2014/main" val="4163144219"/>
                        </a:ext>
                      </a:extLst>
                    </a:gridCol>
                  </a:tblGrid>
                  <a:tr h="411884">
                    <a:tc>
                      <a:txBody>
                        <a:bodyPr/>
                        <a:lstStyle/>
                        <a:p>
                          <a:endParaRPr lang="en-US" sz="20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T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Maximum Number</a:t>
                          </a:r>
                        </a:p>
                      </a:txBody>
                      <a:tcPr>
                        <a:lnT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T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T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262069865"/>
                      </a:ext>
                    </a:extLst>
                  </a:tr>
                  <a:tr h="411884">
                    <a:tc>
                      <a:txBody>
                        <a:bodyPr/>
                        <a:lstStyle/>
                        <a:p>
                          <a:endParaRPr lang="en-US" sz="20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of Processes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Corresponding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 err="1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Isoefficiency</a:t>
                          </a:r>
                          <a:endParaRPr lang="en-US" sz="20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856835699"/>
                      </a:ext>
                    </a:extLst>
                  </a:tr>
                  <a:tr h="411884">
                    <a:tc>
                      <a:txBody>
                        <a:bodyPr/>
                        <a:lstStyle/>
                        <a:p>
                          <a:endParaRPr lang="en-US" sz="2000" b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B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B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120652" t="-205882" r="-196467" b="-52058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Parallel Run Time</a:t>
                          </a:r>
                        </a:p>
                      </a:txBody>
                      <a:tcPr>
                        <a:lnB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Function</a:t>
                          </a:r>
                        </a:p>
                      </a:txBody>
                      <a:tcPr>
                        <a:lnB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414928267"/>
                      </a:ext>
                    </a:extLst>
                  </a:tr>
                  <a:tr h="411884">
                    <a:tc>
                      <a:txBody>
                        <a:bodyPr/>
                        <a:lstStyle/>
                        <a:p>
                          <a:r>
                            <a:rPr lang="en-US" sz="1800" b="0" i="0" u="none" strike="noStrike" kern="1200" baseline="0" dirty="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Dijkstra source-partitioned</a:t>
                          </a:r>
                          <a:endParaRPr lang="en-US" sz="20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T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T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blipFill>
                          <a:blip r:embed="rId2"/>
                          <a:stretch>
                            <a:fillRect l="-120652" t="-305882" r="-196467" b="-42058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T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blipFill>
                          <a:blip r:embed="rId2"/>
                          <a:stretch>
                            <a:fillRect l="-221858" t="-305882" r="-97541" b="-42058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T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blipFill>
                          <a:blip r:embed="rId2"/>
                          <a:stretch>
                            <a:fillRect l="-334659" t="-305882" r="-1420" b="-420588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853891220"/>
                      </a:ext>
                    </a:extLst>
                  </a:tr>
                  <a:tr h="415515">
                    <a:tc>
                      <a:txBody>
                        <a:bodyPr/>
                        <a:lstStyle/>
                        <a:p>
                          <a:r>
                            <a:rPr lang="en-US" sz="1800" b="0" i="0" u="none" strike="noStrike" kern="1200" baseline="0" dirty="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Dijkstra source-parallel</a:t>
                          </a:r>
                          <a:endParaRPr lang="en-US" sz="20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20652" t="-405882" r="-196467" b="-32058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221858" t="-405882" r="-97541" b="-32058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334659" t="-405882" r="-1420" b="-320588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503575039"/>
                      </a:ext>
                    </a:extLst>
                  </a:tr>
                  <a:tr h="411884">
                    <a:tc>
                      <a:txBody>
                        <a:bodyPr/>
                        <a:lstStyle/>
                        <a:p>
                          <a:r>
                            <a:rPr lang="en-US" sz="1800" b="0" i="0" u="none" strike="noStrike" kern="1200" baseline="0" dirty="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Floyd 1-D block</a:t>
                          </a:r>
                          <a:endParaRPr lang="en-US" sz="20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20652" t="-505882" r="-196467" b="-22058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221858" t="-505882" r="-97541" b="-22058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334659" t="-505882" r="-1420" b="-220588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140918822"/>
                      </a:ext>
                    </a:extLst>
                  </a:tr>
                  <a:tr h="415515">
                    <a:tc>
                      <a:txBody>
                        <a:bodyPr/>
                        <a:lstStyle/>
                        <a:p>
                          <a:r>
                            <a:rPr lang="en-US" sz="1800" b="0" i="0" u="none" strike="noStrike" kern="1200" baseline="0" dirty="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Floyd 2-D block</a:t>
                          </a:r>
                          <a:endParaRPr lang="en-US" sz="20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20652" t="-605882" r="-196467" b="-12058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221858" t="-605882" r="-97541" b="-12058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334659" t="-605882" r="-1420" b="-120588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543221454"/>
                      </a:ext>
                    </a:extLst>
                  </a:tr>
                  <a:tr h="415515">
                    <a:tc>
                      <a:txBody>
                        <a:bodyPr/>
                        <a:lstStyle/>
                        <a:p>
                          <a:r>
                            <a:rPr lang="en-US" sz="1800" b="0" i="0" u="none" strike="noStrike" kern="1200" baseline="0" dirty="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Floyd pipelined 2-D block</a:t>
                          </a:r>
                          <a:endParaRPr lang="en-US" sz="20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B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B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120652" t="-705882" r="-196467" b="-2058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B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221858" t="-705882" r="-97541" b="-2058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B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334659" t="-705882" r="-1420" b="-20588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915335698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3481226637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E30D5757-AC00-4FE7-A982-4CF147E3DA95}"/>
              </a:ext>
            </a:extLst>
          </p:cNvPr>
          <p:cNvSpPr/>
          <p:nvPr/>
        </p:nvSpPr>
        <p:spPr>
          <a:xfrm>
            <a:off x="1309634" y="747318"/>
            <a:ext cx="348146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/>
              <a:t>Transitive Closure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5D627C91-BB8C-4639-BE42-7E37738E0020}"/>
                  </a:ext>
                </a:extLst>
              </p:cNvPr>
              <p:cNvSpPr/>
              <p:nvPr/>
            </p:nvSpPr>
            <p:spPr>
              <a:xfrm>
                <a:off x="1488830" y="1995662"/>
                <a:ext cx="9331569" cy="437619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457200" indent="-457200">
                  <a:spcAft>
                    <a:spcPts val="1200"/>
                  </a:spcAft>
                  <a:buFont typeface="Arial" panose="020B0604020202020204" pitchFamily="34" charset="0"/>
                  <a:buChar char="•"/>
                </a:pP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If G = (V, </a:t>
                </a:r>
                <a14:m>
                  <m:oMath xmlns:m="http://schemas.openxmlformats.org/officeDocument/2006/math">
                    <m:r>
                      <a:rPr lang="en-US" sz="2800" i="1" dirty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𝐸</m:t>
                    </m:r>
                  </m:oMath>
                </a14:m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 is a graph, then the transitive closure of G is defined as the graph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i="1" dirty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800" b="0" i="1" dirty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𝐺</m:t>
                        </m:r>
                      </m:e>
                      <m:sup>
                        <m:r>
                          <a:rPr lang="en-US" sz="2800" i="1" dirty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∗</m:t>
                        </m:r>
                      </m:sup>
                    </m:sSup>
                  </m:oMath>
                </a14:m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(V,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i="1" dirty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800" i="1" dirty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𝐸</m:t>
                        </m:r>
                      </m:e>
                      <m:sup>
                        <m:r>
                          <a:rPr lang="en-US" sz="2800" i="1" dirty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∗</m:t>
                        </m:r>
                      </m:sup>
                    </m:sSup>
                  </m:oMath>
                </a14:m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), where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i="1" dirty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800" b="0" i="1" dirty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𝐸</m:t>
                        </m:r>
                      </m:e>
                      <m:sup>
                        <m:r>
                          <a:rPr lang="en-US" sz="2800" i="1" dirty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∗</m:t>
                        </m:r>
                      </m:sup>
                    </m:sSup>
                  </m:oMath>
                </a14:m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{</a:t>
                </a:r>
                <a14:m>
                  <m:oMath xmlns:m="http://schemas.openxmlformats.org/officeDocument/2006/math">
                    <m:r>
                      <a:rPr lang="en-US" sz="2800" i="1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(</m:t>
                    </m:r>
                    <m:r>
                      <m:rPr>
                        <m:nor/>
                      </m:rPr>
                      <a:rPr lang="en-US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v</m:t>
                    </m:r>
                    <m:r>
                      <m:rPr>
                        <m:nor/>
                      </m:rPr>
                      <a:rPr lang="en-US" sz="2800" baseline="-25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i</m:t>
                    </m:r>
                    <m:r>
                      <m:rPr>
                        <m:nor/>
                      </m:rPr>
                      <a:rPr lang="en-US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, </m:t>
                    </m:r>
                    <m:r>
                      <m:rPr>
                        <m:nor/>
                      </m:rPr>
                      <a:rPr lang="en-US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vj</m:t>
                    </m:r>
                    <m:r>
                      <m:rPr>
                        <m:nor/>
                      </m:rPr>
                      <a:rPr lang="en-US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)</m:t>
                    </m:r>
                    <m:r>
                      <a:rPr lang="en-US" sz="2800" i="1" dirty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| there is a path from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v</m:t>
                    </m:r>
                    <m:r>
                      <m:rPr>
                        <m:nor/>
                      </m:rPr>
                      <a:rPr lang="en-US" sz="2800" baseline="-25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i</m:t>
                    </m:r>
                  </m:oMath>
                </a14:m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to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v</m:t>
                    </m:r>
                    <m:r>
                      <m:rPr>
                        <m:nor/>
                      </m:rPr>
                      <a:rPr lang="en-US" sz="2800" b="0" i="0" baseline="-250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j</m:t>
                    </m:r>
                  </m:oMath>
                </a14:m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in G}.</a:t>
                </a:r>
              </a:p>
              <a:p>
                <a:pPr marL="457200" indent="-457200">
                  <a:spcAft>
                    <a:spcPts val="1200"/>
                  </a:spcAft>
                  <a:buFont typeface="Arial" panose="020B0604020202020204" pitchFamily="34" charset="0"/>
                  <a:buChar char="•"/>
                </a:pP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The connectivity matrix of G is a matrix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i="1" dirty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800" b="0" i="1" dirty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𝐴</m:t>
                        </m:r>
                      </m:e>
                      <m:sup>
                        <m:r>
                          <a:rPr lang="en-US" sz="2800" b="0" i="1" dirty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∗</m:t>
                        </m:r>
                      </m:sup>
                    </m:sSup>
                  </m:oMath>
                </a14:m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(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2800" b="0" i="1" dirty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SupPr>
                      <m:e>
                        <m:r>
                          <a:rPr lang="en-US" sz="2800" b="0" i="1" dirty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𝑎</m:t>
                        </m:r>
                      </m:e>
                      <m:sub>
                        <m:r>
                          <a:rPr lang="en-US" sz="2800" b="0" i="1" dirty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𝑖</m:t>
                        </m:r>
                        <m:r>
                          <a:rPr lang="en-US" sz="2800" b="0" i="1" dirty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, </m:t>
                        </m:r>
                        <m:r>
                          <a:rPr lang="en-US" sz="2800" b="0" i="1" dirty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𝑗</m:t>
                        </m:r>
                      </m:sub>
                      <m:sup>
                        <m:r>
                          <a:rPr lang="en-US" sz="2800" b="0" i="1" dirty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∗</m:t>
                        </m:r>
                      </m:sup>
                    </m:sSubSup>
                  </m:oMath>
                </a14:m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 such that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2800" i="1" dirty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SupPr>
                      <m:e>
                        <m:r>
                          <a:rPr lang="en-US" sz="2800" i="1" dirty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𝑎</m:t>
                        </m:r>
                      </m:e>
                      <m:sub>
                        <m:r>
                          <a:rPr lang="en-US" sz="2800" i="1" dirty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𝑖</m:t>
                        </m:r>
                        <m:r>
                          <a:rPr lang="en-US" sz="2800" i="1" dirty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, </m:t>
                        </m:r>
                        <m:r>
                          <a:rPr lang="en-US" sz="2800" i="1" dirty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𝑗</m:t>
                        </m:r>
                      </m:sub>
                      <m:sup>
                        <m:r>
                          <a:rPr lang="en-US" sz="2800" i="1" dirty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∗</m:t>
                        </m:r>
                      </m:sup>
                    </m:sSubSup>
                    <m:r>
                      <a:rPr lang="en-US" sz="2800" i="1" dirty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 1 if there is a path from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v</m:t>
                    </m:r>
                    <m:r>
                      <m:rPr>
                        <m:nor/>
                      </m:rPr>
                      <a:rPr lang="en-US" sz="2800" baseline="-25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i</m:t>
                    </m:r>
                  </m:oMath>
                </a14:m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to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v</m:t>
                    </m:r>
                    <m:r>
                      <m:rPr>
                        <m:nor/>
                      </m:rPr>
                      <a:rPr lang="en-US" sz="2800" b="0" i="0" baseline="-250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j</m:t>
                    </m:r>
                  </m:oMath>
                </a14:m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or </a:t>
                </a:r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j, and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2800" i="1" dirty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SupPr>
                      <m:e>
                        <m:r>
                          <a:rPr lang="en-US" sz="2800" i="1" dirty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𝑎</m:t>
                        </m:r>
                      </m:e>
                      <m:sub>
                        <m:r>
                          <a:rPr lang="en-US" sz="2800" i="1" dirty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𝑖</m:t>
                        </m:r>
                        <m:r>
                          <a:rPr lang="en-US" sz="2800" i="1" dirty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, </m:t>
                        </m:r>
                        <m:r>
                          <a:rPr lang="en-US" sz="2800" i="1" dirty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𝑗</m:t>
                        </m:r>
                      </m:sub>
                      <m:sup>
                        <m:r>
                          <a:rPr lang="en-US" sz="2800" i="1" dirty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∗</m:t>
                        </m:r>
                      </m:sup>
                    </m:sSubSup>
                    <m:r>
                      <a:rPr lang="en-US" sz="2800" i="1" dirty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 1 otherwise.</a:t>
                </a:r>
              </a:p>
              <a:p>
                <a:pPr marL="457200" indent="-457200">
                  <a:spcAft>
                    <a:spcPts val="1200"/>
                  </a:spcAft>
                  <a:buFont typeface="Arial" panose="020B0604020202020204" pitchFamily="34" charset="0"/>
                  <a:buChar char="•"/>
                </a:pP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To compute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i="1" dirty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800" i="1" dirty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𝐴</m:t>
                        </m:r>
                      </m:e>
                      <m:sup>
                        <m:r>
                          <a:rPr lang="en-US" sz="2800" i="1" dirty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∗</m:t>
                        </m:r>
                      </m:sup>
                    </m:sSup>
                  </m:oMath>
                </a14:m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we assign a weight of 1 to each edge of </a:t>
                </a:r>
                <a14:m>
                  <m:oMath xmlns:m="http://schemas.openxmlformats.org/officeDocument/2006/math">
                    <m:r>
                      <a:rPr lang="en-US" sz="2800" i="1" dirty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𝐸</m:t>
                    </m:r>
                    <m:r>
                      <a:rPr lang="en-US" sz="2800" i="1" dirty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 </m:t>
                    </m:r>
                  </m:oMath>
                </a14:m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and use any of the all-pairs shortest paths algorithms on this weighted graph.</a:t>
                </a:r>
              </a:p>
            </p:txBody>
          </p:sp>
        </mc:Choice>
        <mc:Fallback xmlns="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5D627C91-BB8C-4639-BE42-7E37738E002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88830" y="1995662"/>
                <a:ext cx="9331569" cy="4376198"/>
              </a:xfrm>
              <a:prstGeom prst="rect">
                <a:avLst/>
              </a:prstGeom>
              <a:blipFill>
                <a:blip r:embed="rId2"/>
                <a:stretch>
                  <a:fillRect l="-1176" t="-1393" r="-2025" b="-292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10832490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74892190-9174-464B-A7A7-C60FC15BE15B}"/>
              </a:ext>
            </a:extLst>
          </p:cNvPr>
          <p:cNvSpPr/>
          <p:nvPr/>
        </p:nvSpPr>
        <p:spPr>
          <a:xfrm>
            <a:off x="1261142" y="688704"/>
            <a:ext cx="469750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/>
              <a:t>Connected Components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606CAD1C-8372-4837-AD96-6246109F9758}"/>
              </a:ext>
            </a:extLst>
          </p:cNvPr>
          <p:cNvSpPr/>
          <p:nvPr/>
        </p:nvSpPr>
        <p:spPr>
          <a:xfrm>
            <a:off x="1359877" y="1607458"/>
            <a:ext cx="934329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connected components of an undirected graph are the equivalence classes of vertices under the “is reachable from” relation.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431709EE-42D7-4A55-889A-4C931E2943DA}"/>
              </a:ext>
            </a:extLst>
          </p:cNvPr>
          <p:cNvSpPr/>
          <p:nvPr/>
        </p:nvSpPr>
        <p:spPr>
          <a:xfrm>
            <a:off x="1359877" y="5018874"/>
            <a:ext cx="871024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graph with three connected components: {1, 2, 3, 4}, {5, 6, 7},</a:t>
            </a: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and {8, 9}.</a:t>
            </a: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AE759DDA-7DAB-409C-934B-9AA8E9A1D2A0}"/>
              </a:ext>
            </a:extLst>
          </p:cNvPr>
          <p:cNvSpPr/>
          <p:nvPr/>
        </p:nvSpPr>
        <p:spPr>
          <a:xfrm>
            <a:off x="3065080" y="2734128"/>
            <a:ext cx="511502" cy="488272"/>
          </a:xfrm>
          <a:prstGeom prst="ellipse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84FB6CBA-C1AA-4FBF-9337-C0DDF8CB2D37}"/>
              </a:ext>
            </a:extLst>
          </p:cNvPr>
          <p:cNvSpPr/>
          <p:nvPr/>
        </p:nvSpPr>
        <p:spPr>
          <a:xfrm>
            <a:off x="4356620" y="2734128"/>
            <a:ext cx="511502" cy="488272"/>
          </a:xfrm>
          <a:prstGeom prst="ellipse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67E91C16-18A8-4C11-B3BB-F375C8E203E0}"/>
              </a:ext>
            </a:extLst>
          </p:cNvPr>
          <p:cNvSpPr/>
          <p:nvPr/>
        </p:nvSpPr>
        <p:spPr>
          <a:xfrm>
            <a:off x="4386594" y="4069044"/>
            <a:ext cx="511502" cy="488272"/>
          </a:xfrm>
          <a:prstGeom prst="ellipse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7926CE9C-94A6-4FBB-A117-B45ECFACB509}"/>
              </a:ext>
            </a:extLst>
          </p:cNvPr>
          <p:cNvSpPr/>
          <p:nvPr/>
        </p:nvSpPr>
        <p:spPr>
          <a:xfrm>
            <a:off x="3068045" y="4066270"/>
            <a:ext cx="511502" cy="488272"/>
          </a:xfrm>
          <a:prstGeom prst="ellipse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4D2466A0-8B1C-4FCB-A685-1D1BFD4D6146}"/>
              </a:ext>
            </a:extLst>
          </p:cNvPr>
          <p:cNvSpPr/>
          <p:nvPr/>
        </p:nvSpPr>
        <p:spPr>
          <a:xfrm>
            <a:off x="5520021" y="2734851"/>
            <a:ext cx="511502" cy="488272"/>
          </a:xfrm>
          <a:prstGeom prst="ellipse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A34E8752-5A7B-4624-A1EE-70C82B777331}"/>
              </a:ext>
            </a:extLst>
          </p:cNvPr>
          <p:cNvSpPr/>
          <p:nvPr/>
        </p:nvSpPr>
        <p:spPr>
          <a:xfrm>
            <a:off x="5520021" y="4066270"/>
            <a:ext cx="511502" cy="488272"/>
          </a:xfrm>
          <a:prstGeom prst="ellipse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B17EEE43-F950-40B7-8106-3C3AC48E7907}"/>
              </a:ext>
            </a:extLst>
          </p:cNvPr>
          <p:cNvSpPr/>
          <p:nvPr/>
        </p:nvSpPr>
        <p:spPr>
          <a:xfrm>
            <a:off x="6838570" y="4016200"/>
            <a:ext cx="511502" cy="488272"/>
          </a:xfrm>
          <a:prstGeom prst="ellipse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78768B5A-CA1E-4413-9D6E-CD270473C9E8}"/>
              </a:ext>
            </a:extLst>
          </p:cNvPr>
          <p:cNvSpPr/>
          <p:nvPr/>
        </p:nvSpPr>
        <p:spPr>
          <a:xfrm>
            <a:off x="8102805" y="3990070"/>
            <a:ext cx="511502" cy="488272"/>
          </a:xfrm>
          <a:prstGeom prst="ellipse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05ADD55F-A60D-43F0-A212-88325E3EB7A8}"/>
              </a:ext>
            </a:extLst>
          </p:cNvPr>
          <p:cNvSpPr/>
          <p:nvPr/>
        </p:nvSpPr>
        <p:spPr>
          <a:xfrm>
            <a:off x="8102805" y="2687236"/>
            <a:ext cx="511502" cy="488272"/>
          </a:xfrm>
          <a:prstGeom prst="ellipse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353C507F-4374-4E00-BA09-C14A063976F7}"/>
              </a:ext>
            </a:extLst>
          </p:cNvPr>
          <p:cNvCxnSpPr>
            <a:stCxn id="5" idx="4"/>
            <a:endCxn id="8" idx="0"/>
          </p:cNvCxnSpPr>
          <p:nvPr/>
        </p:nvCxnSpPr>
        <p:spPr>
          <a:xfrm>
            <a:off x="3320831" y="3222400"/>
            <a:ext cx="2965" cy="84387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C8BC672F-705E-4C64-8FAF-ABEE69884C65}"/>
              </a:ext>
            </a:extLst>
          </p:cNvPr>
          <p:cNvCxnSpPr/>
          <p:nvPr/>
        </p:nvCxnSpPr>
        <p:spPr>
          <a:xfrm>
            <a:off x="4639380" y="3222400"/>
            <a:ext cx="2965" cy="84387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5C0B2CBF-63F7-4B36-97CC-0DB153D64F73}"/>
              </a:ext>
            </a:extLst>
          </p:cNvPr>
          <p:cNvCxnSpPr/>
          <p:nvPr/>
        </p:nvCxnSpPr>
        <p:spPr>
          <a:xfrm>
            <a:off x="5768803" y="3262746"/>
            <a:ext cx="2965" cy="84387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569CE58E-4BBE-4360-BEE7-CA5B1FFF48EA}"/>
              </a:ext>
            </a:extLst>
          </p:cNvPr>
          <p:cNvCxnSpPr/>
          <p:nvPr/>
        </p:nvCxnSpPr>
        <p:spPr>
          <a:xfrm>
            <a:off x="8358556" y="3172330"/>
            <a:ext cx="2965" cy="84387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24A9F051-3B64-4C7B-B996-0C53D9323973}"/>
              </a:ext>
            </a:extLst>
          </p:cNvPr>
          <p:cNvCxnSpPr>
            <a:cxnSpLocks/>
            <a:endCxn id="11" idx="0"/>
          </p:cNvCxnSpPr>
          <p:nvPr/>
        </p:nvCxnSpPr>
        <p:spPr>
          <a:xfrm>
            <a:off x="5910584" y="3172330"/>
            <a:ext cx="1183737" cy="84387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B0DA3B00-B40C-4A49-BFCC-A8E9ABE211AE}"/>
              </a:ext>
            </a:extLst>
          </p:cNvPr>
          <p:cNvCxnSpPr>
            <a:cxnSpLocks/>
            <a:endCxn id="7" idx="1"/>
          </p:cNvCxnSpPr>
          <p:nvPr/>
        </p:nvCxnSpPr>
        <p:spPr>
          <a:xfrm>
            <a:off x="3435307" y="3193164"/>
            <a:ext cx="1026195" cy="947386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DE5607A5-02BF-485B-A168-1AC5130BE185}"/>
              </a:ext>
            </a:extLst>
          </p:cNvPr>
          <p:cNvCxnSpPr>
            <a:cxnSpLocks/>
            <a:stCxn id="8" idx="6"/>
            <a:endCxn id="7" idx="2"/>
          </p:cNvCxnSpPr>
          <p:nvPr/>
        </p:nvCxnSpPr>
        <p:spPr>
          <a:xfrm>
            <a:off x="3579547" y="4310406"/>
            <a:ext cx="807047" cy="2774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5BC7EDD1-62AC-4371-94FE-8C5DD6273FEE}"/>
              </a:ext>
            </a:extLst>
          </p:cNvPr>
          <p:cNvCxnSpPr>
            <a:cxnSpLocks/>
          </p:cNvCxnSpPr>
          <p:nvPr/>
        </p:nvCxnSpPr>
        <p:spPr>
          <a:xfrm>
            <a:off x="6047857" y="4261759"/>
            <a:ext cx="807047" cy="2774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2831225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74892190-9174-464B-A7A7-C60FC15BE15B}"/>
              </a:ext>
            </a:extLst>
          </p:cNvPr>
          <p:cNvSpPr/>
          <p:nvPr/>
        </p:nvSpPr>
        <p:spPr>
          <a:xfrm>
            <a:off x="1003932" y="594667"/>
            <a:ext cx="1032686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/>
              <a:t>Connected Components: Depth-First Search Based Algorithm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606CAD1C-8372-4837-AD96-6246109F9758}"/>
              </a:ext>
            </a:extLst>
          </p:cNvPr>
          <p:cNvSpPr/>
          <p:nvPr/>
        </p:nvSpPr>
        <p:spPr>
          <a:xfrm>
            <a:off x="1124153" y="1198027"/>
            <a:ext cx="958546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Perform DFS on the graph to get a forest - each tree in the forest corresponds to a separate connected component.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431709EE-42D7-4A55-889A-4C931E2943DA}"/>
              </a:ext>
            </a:extLst>
          </p:cNvPr>
          <p:cNvSpPr/>
          <p:nvPr/>
        </p:nvSpPr>
        <p:spPr>
          <a:xfrm>
            <a:off x="958588" y="5991275"/>
            <a:ext cx="990399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Part (b) is a depth-first forest obtained from depth-first traversal of the graph in part (a). Each of these trees is a connected component of the graph in part (a).</a:t>
            </a: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AE759DDA-7DAB-409C-934B-9AA8E9A1D2A0}"/>
              </a:ext>
            </a:extLst>
          </p:cNvPr>
          <p:cNvSpPr/>
          <p:nvPr/>
        </p:nvSpPr>
        <p:spPr>
          <a:xfrm>
            <a:off x="3065080" y="2206593"/>
            <a:ext cx="511502" cy="488272"/>
          </a:xfrm>
          <a:prstGeom prst="ellipse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84FB6CBA-C1AA-4FBF-9337-C0DDF8CB2D37}"/>
              </a:ext>
            </a:extLst>
          </p:cNvPr>
          <p:cNvSpPr/>
          <p:nvPr/>
        </p:nvSpPr>
        <p:spPr>
          <a:xfrm>
            <a:off x="4356620" y="2206593"/>
            <a:ext cx="511502" cy="488272"/>
          </a:xfrm>
          <a:prstGeom prst="ellipse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67E91C16-18A8-4C11-B3BB-F375C8E203E0}"/>
              </a:ext>
            </a:extLst>
          </p:cNvPr>
          <p:cNvSpPr/>
          <p:nvPr/>
        </p:nvSpPr>
        <p:spPr>
          <a:xfrm>
            <a:off x="4386594" y="3541509"/>
            <a:ext cx="511502" cy="488272"/>
          </a:xfrm>
          <a:prstGeom prst="ellipse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7926CE9C-94A6-4FBB-A117-B45ECFACB509}"/>
              </a:ext>
            </a:extLst>
          </p:cNvPr>
          <p:cNvSpPr/>
          <p:nvPr/>
        </p:nvSpPr>
        <p:spPr>
          <a:xfrm>
            <a:off x="3068045" y="3538735"/>
            <a:ext cx="511502" cy="488272"/>
          </a:xfrm>
          <a:prstGeom prst="ellipse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4D2466A0-8B1C-4FCB-A685-1D1BFD4D6146}"/>
              </a:ext>
            </a:extLst>
          </p:cNvPr>
          <p:cNvSpPr/>
          <p:nvPr/>
        </p:nvSpPr>
        <p:spPr>
          <a:xfrm>
            <a:off x="5520021" y="2207316"/>
            <a:ext cx="511502" cy="488272"/>
          </a:xfrm>
          <a:prstGeom prst="ellipse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A34E8752-5A7B-4624-A1EE-70C82B777331}"/>
              </a:ext>
            </a:extLst>
          </p:cNvPr>
          <p:cNvSpPr/>
          <p:nvPr/>
        </p:nvSpPr>
        <p:spPr>
          <a:xfrm>
            <a:off x="5520021" y="3538735"/>
            <a:ext cx="511502" cy="488272"/>
          </a:xfrm>
          <a:prstGeom prst="ellipse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B17EEE43-F950-40B7-8106-3C3AC48E7907}"/>
              </a:ext>
            </a:extLst>
          </p:cNvPr>
          <p:cNvSpPr/>
          <p:nvPr/>
        </p:nvSpPr>
        <p:spPr>
          <a:xfrm>
            <a:off x="7279507" y="2984893"/>
            <a:ext cx="511502" cy="488272"/>
          </a:xfrm>
          <a:prstGeom prst="ellipse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78768B5A-CA1E-4413-9D6E-CD270473C9E8}"/>
              </a:ext>
            </a:extLst>
          </p:cNvPr>
          <p:cNvSpPr/>
          <p:nvPr/>
        </p:nvSpPr>
        <p:spPr>
          <a:xfrm>
            <a:off x="8501389" y="3511426"/>
            <a:ext cx="511502" cy="488272"/>
          </a:xfrm>
          <a:prstGeom prst="ellipse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05ADD55F-A60D-43F0-A212-88325E3EB7A8}"/>
              </a:ext>
            </a:extLst>
          </p:cNvPr>
          <p:cNvSpPr/>
          <p:nvPr/>
        </p:nvSpPr>
        <p:spPr>
          <a:xfrm>
            <a:off x="8102805" y="2159701"/>
            <a:ext cx="511502" cy="488272"/>
          </a:xfrm>
          <a:prstGeom prst="ellipse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353C507F-4374-4E00-BA09-C14A063976F7}"/>
              </a:ext>
            </a:extLst>
          </p:cNvPr>
          <p:cNvCxnSpPr>
            <a:stCxn id="5" idx="4"/>
            <a:endCxn id="8" idx="0"/>
          </p:cNvCxnSpPr>
          <p:nvPr/>
        </p:nvCxnSpPr>
        <p:spPr>
          <a:xfrm>
            <a:off x="3320831" y="2694865"/>
            <a:ext cx="2965" cy="84387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C8BC672F-705E-4C64-8FAF-ABEE69884C65}"/>
              </a:ext>
            </a:extLst>
          </p:cNvPr>
          <p:cNvCxnSpPr/>
          <p:nvPr/>
        </p:nvCxnSpPr>
        <p:spPr>
          <a:xfrm>
            <a:off x="4639380" y="2694865"/>
            <a:ext cx="2965" cy="84387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5C0B2CBF-63F7-4B36-97CC-0DB153D64F73}"/>
              </a:ext>
            </a:extLst>
          </p:cNvPr>
          <p:cNvCxnSpPr/>
          <p:nvPr/>
        </p:nvCxnSpPr>
        <p:spPr>
          <a:xfrm>
            <a:off x="5768803" y="2735211"/>
            <a:ext cx="2965" cy="84387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569CE58E-4BBE-4360-BEE7-CA5B1FFF48EA}"/>
              </a:ext>
            </a:extLst>
          </p:cNvPr>
          <p:cNvCxnSpPr>
            <a:cxnSpLocks/>
            <a:stCxn id="13" idx="4"/>
            <a:endCxn id="12" idx="0"/>
          </p:cNvCxnSpPr>
          <p:nvPr/>
        </p:nvCxnSpPr>
        <p:spPr>
          <a:xfrm>
            <a:off x="8358556" y="2647973"/>
            <a:ext cx="398584" cy="863453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24A9F051-3B64-4C7B-B996-0C53D9323973}"/>
              </a:ext>
            </a:extLst>
          </p:cNvPr>
          <p:cNvCxnSpPr>
            <a:cxnSpLocks/>
            <a:endCxn id="10" idx="1"/>
          </p:cNvCxnSpPr>
          <p:nvPr/>
        </p:nvCxnSpPr>
        <p:spPr>
          <a:xfrm>
            <a:off x="4754523" y="2654519"/>
            <a:ext cx="840406" cy="955722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B0DA3B00-B40C-4A49-BFCC-A8E9ABE211AE}"/>
              </a:ext>
            </a:extLst>
          </p:cNvPr>
          <p:cNvCxnSpPr>
            <a:cxnSpLocks/>
            <a:endCxn id="7" idx="1"/>
          </p:cNvCxnSpPr>
          <p:nvPr/>
        </p:nvCxnSpPr>
        <p:spPr>
          <a:xfrm>
            <a:off x="3435307" y="2665629"/>
            <a:ext cx="1026195" cy="947386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DE5607A5-02BF-485B-A168-1AC5130BE185}"/>
              </a:ext>
            </a:extLst>
          </p:cNvPr>
          <p:cNvCxnSpPr>
            <a:cxnSpLocks/>
            <a:stCxn id="8" idx="6"/>
            <a:endCxn id="7" idx="2"/>
          </p:cNvCxnSpPr>
          <p:nvPr/>
        </p:nvCxnSpPr>
        <p:spPr>
          <a:xfrm>
            <a:off x="3579547" y="3782871"/>
            <a:ext cx="807047" cy="2774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5BC7EDD1-62AC-4371-94FE-8C5DD6273FEE}"/>
              </a:ext>
            </a:extLst>
          </p:cNvPr>
          <p:cNvCxnSpPr>
            <a:cxnSpLocks/>
            <a:stCxn id="7" idx="6"/>
            <a:endCxn id="10" idx="2"/>
          </p:cNvCxnSpPr>
          <p:nvPr/>
        </p:nvCxnSpPr>
        <p:spPr>
          <a:xfrm flipV="1">
            <a:off x="4898096" y="3782871"/>
            <a:ext cx="621925" cy="2774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Oval 24">
            <a:extLst>
              <a:ext uri="{FF2B5EF4-FFF2-40B4-BE49-F238E27FC236}">
                <a16:creationId xmlns:a16="http://schemas.microsoft.com/office/drawing/2014/main" id="{D725EA8A-4C59-4C36-84AA-7E04DAE9A435}"/>
              </a:ext>
            </a:extLst>
          </p:cNvPr>
          <p:cNvSpPr/>
          <p:nvPr/>
        </p:nvSpPr>
        <p:spPr>
          <a:xfrm>
            <a:off x="9542584" y="2735210"/>
            <a:ext cx="656351" cy="594143"/>
          </a:xfrm>
          <a:prstGeom prst="ellipse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</a:p>
        </p:txBody>
      </p: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DB1F2EB4-9676-45D2-9E4C-B38E1468B30E}"/>
              </a:ext>
            </a:extLst>
          </p:cNvPr>
          <p:cNvCxnSpPr>
            <a:cxnSpLocks/>
            <a:endCxn id="11" idx="7"/>
          </p:cNvCxnSpPr>
          <p:nvPr/>
        </p:nvCxnSpPr>
        <p:spPr>
          <a:xfrm flipH="1">
            <a:off x="7716101" y="2603776"/>
            <a:ext cx="533584" cy="452623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D880A27C-22A6-4CB4-A5A9-A863CB685590}"/>
              </a:ext>
            </a:extLst>
          </p:cNvPr>
          <p:cNvCxnSpPr>
            <a:cxnSpLocks/>
            <a:endCxn id="25" idx="1"/>
          </p:cNvCxnSpPr>
          <p:nvPr/>
        </p:nvCxnSpPr>
        <p:spPr>
          <a:xfrm>
            <a:off x="8581296" y="2553166"/>
            <a:ext cx="1057408" cy="269054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0E379F12-9252-462F-8107-3BCF38F75CBB}"/>
              </a:ext>
            </a:extLst>
          </p:cNvPr>
          <p:cNvCxnSpPr>
            <a:cxnSpLocks/>
            <a:endCxn id="12" idx="2"/>
          </p:cNvCxnSpPr>
          <p:nvPr/>
        </p:nvCxnSpPr>
        <p:spPr>
          <a:xfrm>
            <a:off x="7728989" y="3334474"/>
            <a:ext cx="772400" cy="421088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Oval 40">
            <a:extLst>
              <a:ext uri="{FF2B5EF4-FFF2-40B4-BE49-F238E27FC236}">
                <a16:creationId xmlns:a16="http://schemas.microsoft.com/office/drawing/2014/main" id="{AC585AB3-DA18-4D33-B90F-35B21AA9ADFA}"/>
              </a:ext>
            </a:extLst>
          </p:cNvPr>
          <p:cNvSpPr/>
          <p:nvPr/>
        </p:nvSpPr>
        <p:spPr>
          <a:xfrm>
            <a:off x="3106111" y="4139673"/>
            <a:ext cx="511502" cy="488272"/>
          </a:xfrm>
          <a:prstGeom prst="ellipse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42" name="Oval 41">
            <a:extLst>
              <a:ext uri="{FF2B5EF4-FFF2-40B4-BE49-F238E27FC236}">
                <a16:creationId xmlns:a16="http://schemas.microsoft.com/office/drawing/2014/main" id="{159A0355-7D3F-4256-BD6C-EBDB618A35E0}"/>
              </a:ext>
            </a:extLst>
          </p:cNvPr>
          <p:cNvSpPr/>
          <p:nvPr/>
        </p:nvSpPr>
        <p:spPr>
          <a:xfrm>
            <a:off x="4397651" y="4139673"/>
            <a:ext cx="511502" cy="488272"/>
          </a:xfrm>
          <a:prstGeom prst="ellipse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43" name="Oval 42">
            <a:extLst>
              <a:ext uri="{FF2B5EF4-FFF2-40B4-BE49-F238E27FC236}">
                <a16:creationId xmlns:a16="http://schemas.microsoft.com/office/drawing/2014/main" id="{BAFEDF03-986A-4BC5-BC51-B49C883D6A5E}"/>
              </a:ext>
            </a:extLst>
          </p:cNvPr>
          <p:cNvSpPr/>
          <p:nvPr/>
        </p:nvSpPr>
        <p:spPr>
          <a:xfrm>
            <a:off x="4427625" y="5474589"/>
            <a:ext cx="511502" cy="488272"/>
          </a:xfrm>
          <a:prstGeom prst="ellipse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44" name="Oval 43">
            <a:extLst>
              <a:ext uri="{FF2B5EF4-FFF2-40B4-BE49-F238E27FC236}">
                <a16:creationId xmlns:a16="http://schemas.microsoft.com/office/drawing/2014/main" id="{11E0B879-46EA-442D-BC3A-FA7F6AE4F08B}"/>
              </a:ext>
            </a:extLst>
          </p:cNvPr>
          <p:cNvSpPr/>
          <p:nvPr/>
        </p:nvSpPr>
        <p:spPr>
          <a:xfrm>
            <a:off x="3109076" y="5471815"/>
            <a:ext cx="511502" cy="488272"/>
          </a:xfrm>
          <a:prstGeom prst="ellipse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45" name="Oval 44">
            <a:extLst>
              <a:ext uri="{FF2B5EF4-FFF2-40B4-BE49-F238E27FC236}">
                <a16:creationId xmlns:a16="http://schemas.microsoft.com/office/drawing/2014/main" id="{304AED1F-DBE6-44F8-B999-9875D6106E31}"/>
              </a:ext>
            </a:extLst>
          </p:cNvPr>
          <p:cNvSpPr/>
          <p:nvPr/>
        </p:nvSpPr>
        <p:spPr>
          <a:xfrm>
            <a:off x="5561052" y="4140396"/>
            <a:ext cx="511502" cy="488272"/>
          </a:xfrm>
          <a:prstGeom prst="ellipse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</a:p>
        </p:txBody>
      </p:sp>
      <p:sp>
        <p:nvSpPr>
          <p:cNvPr id="46" name="Oval 45">
            <a:extLst>
              <a:ext uri="{FF2B5EF4-FFF2-40B4-BE49-F238E27FC236}">
                <a16:creationId xmlns:a16="http://schemas.microsoft.com/office/drawing/2014/main" id="{383A0307-B398-415E-B735-30F257FC6AB5}"/>
              </a:ext>
            </a:extLst>
          </p:cNvPr>
          <p:cNvSpPr/>
          <p:nvPr/>
        </p:nvSpPr>
        <p:spPr>
          <a:xfrm>
            <a:off x="5561052" y="5471815"/>
            <a:ext cx="511502" cy="488272"/>
          </a:xfrm>
          <a:prstGeom prst="ellipse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47" name="Oval 46">
            <a:extLst>
              <a:ext uri="{FF2B5EF4-FFF2-40B4-BE49-F238E27FC236}">
                <a16:creationId xmlns:a16="http://schemas.microsoft.com/office/drawing/2014/main" id="{051B1DB2-69DF-4144-AC46-A3B66C8A1053}"/>
              </a:ext>
            </a:extLst>
          </p:cNvPr>
          <p:cNvSpPr/>
          <p:nvPr/>
        </p:nvSpPr>
        <p:spPr>
          <a:xfrm>
            <a:off x="7320538" y="4917973"/>
            <a:ext cx="511502" cy="488272"/>
          </a:xfrm>
          <a:prstGeom prst="ellipse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</a:p>
        </p:txBody>
      </p:sp>
      <p:sp>
        <p:nvSpPr>
          <p:cNvPr id="48" name="Oval 47">
            <a:extLst>
              <a:ext uri="{FF2B5EF4-FFF2-40B4-BE49-F238E27FC236}">
                <a16:creationId xmlns:a16="http://schemas.microsoft.com/office/drawing/2014/main" id="{2667BDD6-3B49-4043-AB84-E366C48A4488}"/>
              </a:ext>
            </a:extLst>
          </p:cNvPr>
          <p:cNvSpPr/>
          <p:nvPr/>
        </p:nvSpPr>
        <p:spPr>
          <a:xfrm>
            <a:off x="8542420" y="5444506"/>
            <a:ext cx="511502" cy="488272"/>
          </a:xfrm>
          <a:prstGeom prst="ellipse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</a:p>
        </p:txBody>
      </p:sp>
      <p:sp>
        <p:nvSpPr>
          <p:cNvPr id="49" name="Oval 48">
            <a:extLst>
              <a:ext uri="{FF2B5EF4-FFF2-40B4-BE49-F238E27FC236}">
                <a16:creationId xmlns:a16="http://schemas.microsoft.com/office/drawing/2014/main" id="{27869270-4D61-4FFA-9834-528943C5B8E2}"/>
              </a:ext>
            </a:extLst>
          </p:cNvPr>
          <p:cNvSpPr/>
          <p:nvPr/>
        </p:nvSpPr>
        <p:spPr>
          <a:xfrm>
            <a:off x="8143836" y="4092781"/>
            <a:ext cx="511502" cy="488272"/>
          </a:xfrm>
          <a:prstGeom prst="ellipse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</a:p>
        </p:txBody>
      </p:sp>
      <p:cxnSp>
        <p:nvCxnSpPr>
          <p:cNvPr id="50" name="Straight Connector 49">
            <a:extLst>
              <a:ext uri="{FF2B5EF4-FFF2-40B4-BE49-F238E27FC236}">
                <a16:creationId xmlns:a16="http://schemas.microsoft.com/office/drawing/2014/main" id="{A5B20077-5FDC-4D10-843A-CDC629231CF2}"/>
              </a:ext>
            </a:extLst>
          </p:cNvPr>
          <p:cNvCxnSpPr>
            <a:stCxn id="41" idx="4"/>
            <a:endCxn id="44" idx="0"/>
          </p:cNvCxnSpPr>
          <p:nvPr/>
        </p:nvCxnSpPr>
        <p:spPr>
          <a:xfrm>
            <a:off x="3361862" y="4627945"/>
            <a:ext cx="2965" cy="84387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>
            <a:extLst>
              <a:ext uri="{FF2B5EF4-FFF2-40B4-BE49-F238E27FC236}">
                <a16:creationId xmlns:a16="http://schemas.microsoft.com/office/drawing/2014/main" id="{C536CBCE-9826-4268-826D-AF9754EE7363}"/>
              </a:ext>
            </a:extLst>
          </p:cNvPr>
          <p:cNvCxnSpPr/>
          <p:nvPr/>
        </p:nvCxnSpPr>
        <p:spPr>
          <a:xfrm>
            <a:off x="5809834" y="4668291"/>
            <a:ext cx="2965" cy="84387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>
            <a:extLst>
              <a:ext uri="{FF2B5EF4-FFF2-40B4-BE49-F238E27FC236}">
                <a16:creationId xmlns:a16="http://schemas.microsoft.com/office/drawing/2014/main" id="{9F2BC946-66B7-4434-AEBA-64EF7B93ABB4}"/>
              </a:ext>
            </a:extLst>
          </p:cNvPr>
          <p:cNvCxnSpPr>
            <a:cxnSpLocks/>
            <a:endCxn id="46" idx="1"/>
          </p:cNvCxnSpPr>
          <p:nvPr/>
        </p:nvCxnSpPr>
        <p:spPr>
          <a:xfrm>
            <a:off x="4795554" y="4587599"/>
            <a:ext cx="840406" cy="955722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>
            <a:extLst>
              <a:ext uri="{FF2B5EF4-FFF2-40B4-BE49-F238E27FC236}">
                <a16:creationId xmlns:a16="http://schemas.microsoft.com/office/drawing/2014/main" id="{127A3240-8ED7-40BA-B590-ADA75D25079F}"/>
              </a:ext>
            </a:extLst>
          </p:cNvPr>
          <p:cNvCxnSpPr>
            <a:cxnSpLocks/>
            <a:stCxn id="44" idx="6"/>
            <a:endCxn id="43" idx="2"/>
          </p:cNvCxnSpPr>
          <p:nvPr/>
        </p:nvCxnSpPr>
        <p:spPr>
          <a:xfrm>
            <a:off x="3620578" y="5715951"/>
            <a:ext cx="807047" cy="2774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>
            <a:extLst>
              <a:ext uri="{FF2B5EF4-FFF2-40B4-BE49-F238E27FC236}">
                <a16:creationId xmlns:a16="http://schemas.microsoft.com/office/drawing/2014/main" id="{0A444114-7941-4F7E-BF85-89735384202C}"/>
              </a:ext>
            </a:extLst>
          </p:cNvPr>
          <p:cNvCxnSpPr>
            <a:cxnSpLocks/>
            <a:stCxn id="43" idx="6"/>
            <a:endCxn id="46" idx="2"/>
          </p:cNvCxnSpPr>
          <p:nvPr/>
        </p:nvCxnSpPr>
        <p:spPr>
          <a:xfrm flipV="1">
            <a:off x="4939127" y="5715951"/>
            <a:ext cx="621925" cy="2774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Oval 57">
            <a:extLst>
              <a:ext uri="{FF2B5EF4-FFF2-40B4-BE49-F238E27FC236}">
                <a16:creationId xmlns:a16="http://schemas.microsoft.com/office/drawing/2014/main" id="{879C4F19-D354-439B-9920-9ACADA7F1513}"/>
              </a:ext>
            </a:extLst>
          </p:cNvPr>
          <p:cNvSpPr/>
          <p:nvPr/>
        </p:nvSpPr>
        <p:spPr>
          <a:xfrm>
            <a:off x="9583615" y="4668290"/>
            <a:ext cx="656351" cy="594143"/>
          </a:xfrm>
          <a:prstGeom prst="ellipse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</a:p>
        </p:txBody>
      </p:sp>
      <p:cxnSp>
        <p:nvCxnSpPr>
          <p:cNvPr id="59" name="Straight Connector 58">
            <a:extLst>
              <a:ext uri="{FF2B5EF4-FFF2-40B4-BE49-F238E27FC236}">
                <a16:creationId xmlns:a16="http://schemas.microsoft.com/office/drawing/2014/main" id="{B6B69A88-5B9F-441E-B8FA-64150F7787F1}"/>
              </a:ext>
            </a:extLst>
          </p:cNvPr>
          <p:cNvCxnSpPr>
            <a:cxnSpLocks/>
            <a:endCxn id="47" idx="7"/>
          </p:cNvCxnSpPr>
          <p:nvPr/>
        </p:nvCxnSpPr>
        <p:spPr>
          <a:xfrm flipH="1">
            <a:off x="7757132" y="4536856"/>
            <a:ext cx="533584" cy="452623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>
            <a:extLst>
              <a:ext uri="{FF2B5EF4-FFF2-40B4-BE49-F238E27FC236}">
                <a16:creationId xmlns:a16="http://schemas.microsoft.com/office/drawing/2014/main" id="{74D42C35-43A8-4487-B16C-761D21ADFF46}"/>
              </a:ext>
            </a:extLst>
          </p:cNvPr>
          <p:cNvCxnSpPr>
            <a:cxnSpLocks/>
            <a:endCxn id="58" idx="1"/>
          </p:cNvCxnSpPr>
          <p:nvPr/>
        </p:nvCxnSpPr>
        <p:spPr>
          <a:xfrm>
            <a:off x="8622327" y="4486246"/>
            <a:ext cx="1057408" cy="269054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Connector 60">
            <a:extLst>
              <a:ext uri="{FF2B5EF4-FFF2-40B4-BE49-F238E27FC236}">
                <a16:creationId xmlns:a16="http://schemas.microsoft.com/office/drawing/2014/main" id="{DA64CC5D-A958-4242-A1B8-1C3C8CA548A6}"/>
              </a:ext>
            </a:extLst>
          </p:cNvPr>
          <p:cNvCxnSpPr>
            <a:cxnSpLocks/>
            <a:endCxn id="48" idx="2"/>
          </p:cNvCxnSpPr>
          <p:nvPr/>
        </p:nvCxnSpPr>
        <p:spPr>
          <a:xfrm>
            <a:off x="7770020" y="5267554"/>
            <a:ext cx="772400" cy="421088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Rectangle 61">
            <a:extLst>
              <a:ext uri="{FF2B5EF4-FFF2-40B4-BE49-F238E27FC236}">
                <a16:creationId xmlns:a16="http://schemas.microsoft.com/office/drawing/2014/main" id="{D38159AC-87A1-451E-AB47-77033C1222A7}"/>
              </a:ext>
            </a:extLst>
          </p:cNvPr>
          <p:cNvSpPr/>
          <p:nvPr/>
        </p:nvSpPr>
        <p:spPr>
          <a:xfrm>
            <a:off x="6569721" y="2203782"/>
            <a:ext cx="57834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>
                <a:latin typeface="Times-Roman"/>
              </a:rPr>
              <a:t>(a)</a:t>
            </a:r>
            <a:endParaRPr lang="en-US" sz="2000" dirty="0"/>
          </a:p>
        </p:txBody>
      </p:sp>
      <p:sp>
        <p:nvSpPr>
          <p:cNvPr id="63" name="Rectangle 62">
            <a:extLst>
              <a:ext uri="{FF2B5EF4-FFF2-40B4-BE49-F238E27FC236}">
                <a16:creationId xmlns:a16="http://schemas.microsoft.com/office/drawing/2014/main" id="{D72AB4BA-8141-47C2-B3E2-A4F58BFD81A8}"/>
              </a:ext>
            </a:extLst>
          </p:cNvPr>
          <p:cNvSpPr/>
          <p:nvPr/>
        </p:nvSpPr>
        <p:spPr>
          <a:xfrm>
            <a:off x="6617479" y="4135564"/>
            <a:ext cx="48282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>
                <a:latin typeface="Times-Roman"/>
              </a:rPr>
              <a:t>(b)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621680954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C6587F75-59BF-48DE-9663-93ABFE986E6E}"/>
              </a:ext>
            </a:extLst>
          </p:cNvPr>
          <p:cNvSpPr/>
          <p:nvPr/>
        </p:nvSpPr>
        <p:spPr>
          <a:xfrm>
            <a:off x="1301261" y="571221"/>
            <a:ext cx="776084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/>
              <a:t>Connected Components: Parallel Formulation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8BBCF966-8FB9-4BFE-8780-CA4D710B021A}"/>
              </a:ext>
            </a:extLst>
          </p:cNvPr>
          <p:cNvSpPr/>
          <p:nvPr/>
        </p:nvSpPr>
        <p:spPr>
          <a:xfrm>
            <a:off x="1406768" y="2045566"/>
            <a:ext cx="8827477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Partition the graph across processors and run independent connected component algorithms on each processor. At this point, we have p spanning forests.</a:t>
            </a:r>
          </a:p>
          <a:p>
            <a:pPr marL="457200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 the second step, spanning forests are merged pairwise until only one spanning forest remains.</a:t>
            </a:r>
          </a:p>
        </p:txBody>
      </p:sp>
    </p:spTree>
    <p:extLst>
      <p:ext uri="{BB962C8B-B14F-4D97-AF65-F5344CB8AC3E}">
        <p14:creationId xmlns:p14="http://schemas.microsoft.com/office/powerpoint/2010/main" val="1199705879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74892190-9174-464B-A7A7-C60FC15BE15B}"/>
              </a:ext>
            </a:extLst>
          </p:cNvPr>
          <p:cNvSpPr/>
          <p:nvPr/>
        </p:nvSpPr>
        <p:spPr>
          <a:xfrm>
            <a:off x="1261142" y="688704"/>
            <a:ext cx="868622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/>
              <a:t>Connected Components: Parallel Formulation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431709EE-42D7-4A55-889A-4C931E2943DA}"/>
              </a:ext>
            </a:extLst>
          </p:cNvPr>
          <p:cNvSpPr/>
          <p:nvPr/>
        </p:nvSpPr>
        <p:spPr>
          <a:xfrm>
            <a:off x="1261142" y="5551163"/>
            <a:ext cx="871024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Computing connected components in parallel. The adjacency</a:t>
            </a: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matrix of the graph G in (a) is partitioned into two parts (b).</a:t>
            </a: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AE759DDA-7DAB-409C-934B-9AA8E9A1D2A0}"/>
              </a:ext>
            </a:extLst>
          </p:cNvPr>
          <p:cNvSpPr/>
          <p:nvPr/>
        </p:nvSpPr>
        <p:spPr>
          <a:xfrm>
            <a:off x="3065452" y="1840610"/>
            <a:ext cx="511502" cy="488272"/>
          </a:xfrm>
          <a:prstGeom prst="ellipse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84FB6CBA-C1AA-4FBF-9337-C0DDF8CB2D37}"/>
              </a:ext>
            </a:extLst>
          </p:cNvPr>
          <p:cNvSpPr/>
          <p:nvPr/>
        </p:nvSpPr>
        <p:spPr>
          <a:xfrm>
            <a:off x="4157739" y="2687236"/>
            <a:ext cx="511502" cy="488272"/>
          </a:xfrm>
          <a:prstGeom prst="ellipse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67E91C16-18A8-4C11-B3BB-F375C8E203E0}"/>
              </a:ext>
            </a:extLst>
          </p:cNvPr>
          <p:cNvSpPr/>
          <p:nvPr/>
        </p:nvSpPr>
        <p:spPr>
          <a:xfrm>
            <a:off x="3115390" y="3898510"/>
            <a:ext cx="511502" cy="488272"/>
          </a:xfrm>
          <a:prstGeom prst="ellipse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7926CE9C-94A6-4FBB-A117-B45ECFACB509}"/>
              </a:ext>
            </a:extLst>
          </p:cNvPr>
          <p:cNvSpPr/>
          <p:nvPr/>
        </p:nvSpPr>
        <p:spPr>
          <a:xfrm>
            <a:off x="2219647" y="3222400"/>
            <a:ext cx="511502" cy="488272"/>
          </a:xfrm>
          <a:prstGeom prst="ellipse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4D2466A0-8B1C-4FCB-A685-1D1BFD4D6146}"/>
              </a:ext>
            </a:extLst>
          </p:cNvPr>
          <p:cNvSpPr/>
          <p:nvPr/>
        </p:nvSpPr>
        <p:spPr>
          <a:xfrm>
            <a:off x="5182176" y="2723446"/>
            <a:ext cx="511502" cy="488272"/>
          </a:xfrm>
          <a:prstGeom prst="ellipse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A34E8752-5A7B-4624-A1EE-70C82B777331}"/>
              </a:ext>
            </a:extLst>
          </p:cNvPr>
          <p:cNvSpPr/>
          <p:nvPr/>
        </p:nvSpPr>
        <p:spPr>
          <a:xfrm>
            <a:off x="4446250" y="3930102"/>
            <a:ext cx="511502" cy="488272"/>
          </a:xfrm>
          <a:prstGeom prst="ellipse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B17EEE43-F950-40B7-8106-3C3AC48E7907}"/>
              </a:ext>
            </a:extLst>
          </p:cNvPr>
          <p:cNvSpPr/>
          <p:nvPr/>
        </p:nvSpPr>
        <p:spPr>
          <a:xfrm>
            <a:off x="4729928" y="1765064"/>
            <a:ext cx="511502" cy="488272"/>
          </a:xfrm>
          <a:prstGeom prst="ellipse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353C507F-4374-4E00-BA09-C14A063976F7}"/>
              </a:ext>
            </a:extLst>
          </p:cNvPr>
          <p:cNvCxnSpPr>
            <a:stCxn id="5" idx="4"/>
            <a:endCxn id="8" idx="0"/>
          </p:cNvCxnSpPr>
          <p:nvPr/>
        </p:nvCxnSpPr>
        <p:spPr>
          <a:xfrm flipH="1">
            <a:off x="2475398" y="2328882"/>
            <a:ext cx="845805" cy="893518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C8BC672F-705E-4C64-8FAF-ABEE69884C65}"/>
              </a:ext>
            </a:extLst>
          </p:cNvPr>
          <p:cNvCxnSpPr>
            <a:cxnSpLocks/>
            <a:stCxn id="6" idx="3"/>
            <a:endCxn id="7" idx="7"/>
          </p:cNvCxnSpPr>
          <p:nvPr/>
        </p:nvCxnSpPr>
        <p:spPr>
          <a:xfrm flipH="1">
            <a:off x="3551984" y="3104002"/>
            <a:ext cx="680663" cy="866014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5C0B2CBF-63F7-4B36-97CC-0DB153D64F73}"/>
              </a:ext>
            </a:extLst>
          </p:cNvPr>
          <p:cNvCxnSpPr>
            <a:cxnSpLocks/>
            <a:endCxn id="10" idx="0"/>
          </p:cNvCxnSpPr>
          <p:nvPr/>
        </p:nvCxnSpPr>
        <p:spPr>
          <a:xfrm>
            <a:off x="4444044" y="3189781"/>
            <a:ext cx="257957" cy="740321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569CE58E-4BBE-4360-BEE7-CA5B1FFF48EA}"/>
              </a:ext>
            </a:extLst>
          </p:cNvPr>
          <p:cNvCxnSpPr>
            <a:cxnSpLocks/>
            <a:endCxn id="6" idx="1"/>
          </p:cNvCxnSpPr>
          <p:nvPr/>
        </p:nvCxnSpPr>
        <p:spPr>
          <a:xfrm>
            <a:off x="3446113" y="2269826"/>
            <a:ext cx="786534" cy="488916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24A9F051-3B64-4C7B-B996-0C53D9323973}"/>
              </a:ext>
            </a:extLst>
          </p:cNvPr>
          <p:cNvCxnSpPr>
            <a:cxnSpLocks/>
          </p:cNvCxnSpPr>
          <p:nvPr/>
        </p:nvCxnSpPr>
        <p:spPr>
          <a:xfrm>
            <a:off x="5040247" y="2225421"/>
            <a:ext cx="352238" cy="498859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B0DA3B00-B40C-4A49-BFCC-A8E9ABE211AE}"/>
              </a:ext>
            </a:extLst>
          </p:cNvPr>
          <p:cNvCxnSpPr>
            <a:cxnSpLocks/>
            <a:stCxn id="5" idx="4"/>
            <a:endCxn id="7" idx="0"/>
          </p:cNvCxnSpPr>
          <p:nvPr/>
        </p:nvCxnSpPr>
        <p:spPr>
          <a:xfrm>
            <a:off x="3321203" y="2328882"/>
            <a:ext cx="49938" cy="1569628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DE5607A5-02BF-485B-A168-1AC5130BE185}"/>
              </a:ext>
            </a:extLst>
          </p:cNvPr>
          <p:cNvCxnSpPr>
            <a:cxnSpLocks/>
            <a:stCxn id="8" idx="5"/>
            <a:endCxn id="7" idx="2"/>
          </p:cNvCxnSpPr>
          <p:nvPr/>
        </p:nvCxnSpPr>
        <p:spPr>
          <a:xfrm>
            <a:off x="2656241" y="3639166"/>
            <a:ext cx="459149" cy="50348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5BC7EDD1-62AC-4371-94FE-8C5DD6273FEE}"/>
              </a:ext>
            </a:extLst>
          </p:cNvPr>
          <p:cNvCxnSpPr>
            <a:cxnSpLocks/>
          </p:cNvCxnSpPr>
          <p:nvPr/>
        </p:nvCxnSpPr>
        <p:spPr>
          <a:xfrm>
            <a:off x="3626892" y="4174238"/>
            <a:ext cx="807047" cy="2774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39" name="Table 38">
            <a:extLst>
              <a:ext uri="{FF2B5EF4-FFF2-40B4-BE49-F238E27FC236}">
                <a16:creationId xmlns:a16="http://schemas.microsoft.com/office/drawing/2014/main" id="{C257A1B8-88FC-4B07-B9AD-A2FF439D175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72456890"/>
              </p:ext>
            </p:extLst>
          </p:nvPr>
        </p:nvGraphicFramePr>
        <p:xfrm>
          <a:off x="6799517" y="1620642"/>
          <a:ext cx="3516792" cy="2966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9599">
                  <a:extLst>
                    <a:ext uri="{9D8B030D-6E8A-4147-A177-3AD203B41FA5}">
                      <a16:colId xmlns:a16="http://schemas.microsoft.com/office/drawing/2014/main" val="520160832"/>
                    </a:ext>
                  </a:extLst>
                </a:gridCol>
                <a:gridCol w="439599">
                  <a:extLst>
                    <a:ext uri="{9D8B030D-6E8A-4147-A177-3AD203B41FA5}">
                      <a16:colId xmlns:a16="http://schemas.microsoft.com/office/drawing/2014/main" val="822840760"/>
                    </a:ext>
                  </a:extLst>
                </a:gridCol>
                <a:gridCol w="439599">
                  <a:extLst>
                    <a:ext uri="{9D8B030D-6E8A-4147-A177-3AD203B41FA5}">
                      <a16:colId xmlns:a16="http://schemas.microsoft.com/office/drawing/2014/main" val="1869827838"/>
                    </a:ext>
                  </a:extLst>
                </a:gridCol>
                <a:gridCol w="439599">
                  <a:extLst>
                    <a:ext uri="{9D8B030D-6E8A-4147-A177-3AD203B41FA5}">
                      <a16:colId xmlns:a16="http://schemas.microsoft.com/office/drawing/2014/main" val="2915298877"/>
                    </a:ext>
                  </a:extLst>
                </a:gridCol>
                <a:gridCol w="439599">
                  <a:extLst>
                    <a:ext uri="{9D8B030D-6E8A-4147-A177-3AD203B41FA5}">
                      <a16:colId xmlns:a16="http://schemas.microsoft.com/office/drawing/2014/main" val="1915154578"/>
                    </a:ext>
                  </a:extLst>
                </a:gridCol>
                <a:gridCol w="439599">
                  <a:extLst>
                    <a:ext uri="{9D8B030D-6E8A-4147-A177-3AD203B41FA5}">
                      <a16:colId xmlns:a16="http://schemas.microsoft.com/office/drawing/2014/main" val="3077790905"/>
                    </a:ext>
                  </a:extLst>
                </a:gridCol>
                <a:gridCol w="439599">
                  <a:extLst>
                    <a:ext uri="{9D8B030D-6E8A-4147-A177-3AD203B41FA5}">
                      <a16:colId xmlns:a16="http://schemas.microsoft.com/office/drawing/2014/main" val="454492339"/>
                    </a:ext>
                  </a:extLst>
                </a:gridCol>
                <a:gridCol w="439599">
                  <a:extLst>
                    <a:ext uri="{9D8B030D-6E8A-4147-A177-3AD203B41FA5}">
                      <a16:colId xmlns:a16="http://schemas.microsoft.com/office/drawing/2014/main" val="416829115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2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3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4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5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6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7</a:t>
                      </a:r>
                    </a:p>
                  </a:txBody>
                  <a:tcPr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7035807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6816848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2</a:t>
                      </a:r>
                    </a:p>
                  </a:txBody>
                  <a:tcPr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0154608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3</a:t>
                      </a:r>
                    </a:p>
                  </a:txBody>
                  <a:tcPr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608197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4</a:t>
                      </a:r>
                    </a:p>
                  </a:txBody>
                  <a:tcPr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826993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5</a:t>
                      </a:r>
                    </a:p>
                  </a:txBody>
                  <a:tcPr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299899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6</a:t>
                      </a:r>
                    </a:p>
                  </a:txBody>
                  <a:tcPr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0</a:t>
                      </a:r>
                      <a:endParaRPr kumimoji="0" lang="en-US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0</a:t>
                      </a:r>
                      <a:endParaRPr kumimoji="0" lang="en-US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0</a:t>
                      </a:r>
                      <a:endParaRPr kumimoji="0" lang="en-US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0</a:t>
                      </a:r>
                      <a:endParaRPr kumimoji="0" lang="en-US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6829048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7</a:t>
                      </a:r>
                    </a:p>
                  </a:txBody>
                  <a:tcPr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0</a:t>
                      </a:r>
                      <a:endParaRPr kumimoji="0" lang="en-US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0</a:t>
                      </a:r>
                      <a:endParaRPr kumimoji="0" lang="en-US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0</a:t>
                      </a:r>
                      <a:endParaRPr kumimoji="0" lang="en-US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67727715"/>
                  </a:ext>
                </a:extLst>
              </a:tr>
            </a:tbl>
          </a:graphicData>
        </a:graphic>
      </p:graphicFrame>
      <p:sp>
        <p:nvSpPr>
          <p:cNvPr id="40" name="TextBox 39">
            <a:extLst>
              <a:ext uri="{FF2B5EF4-FFF2-40B4-BE49-F238E27FC236}">
                <a16:creationId xmlns:a16="http://schemas.microsoft.com/office/drawing/2014/main" id="{27E3E5DA-852A-4E3F-AB0D-3E6441356D39}"/>
              </a:ext>
            </a:extLst>
          </p:cNvPr>
          <p:cNvSpPr txBox="1"/>
          <p:nvPr/>
        </p:nvSpPr>
        <p:spPr>
          <a:xfrm>
            <a:off x="10341099" y="2480175"/>
            <a:ext cx="13822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Processor 1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8CE1CDBB-6010-45E9-8DA1-08C11258CEB8}"/>
              </a:ext>
            </a:extLst>
          </p:cNvPr>
          <p:cNvSpPr txBox="1"/>
          <p:nvPr/>
        </p:nvSpPr>
        <p:spPr>
          <a:xfrm>
            <a:off x="10316309" y="3590604"/>
            <a:ext cx="13822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Processor 2</a:t>
            </a: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9400BE49-F48C-477B-8580-1AAE8D1E419A}"/>
              </a:ext>
            </a:extLst>
          </p:cNvPr>
          <p:cNvSpPr/>
          <p:nvPr/>
        </p:nvSpPr>
        <p:spPr>
          <a:xfrm>
            <a:off x="3791501" y="4662239"/>
            <a:ext cx="46839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>
                <a:latin typeface="Times-Roman"/>
              </a:rPr>
              <a:t>(a)</a:t>
            </a:r>
            <a:endParaRPr lang="en-US" sz="2000" dirty="0"/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EADBC17E-F37D-499A-A19A-68E854ED583A}"/>
              </a:ext>
            </a:extLst>
          </p:cNvPr>
          <p:cNvSpPr/>
          <p:nvPr/>
        </p:nvSpPr>
        <p:spPr>
          <a:xfrm>
            <a:off x="8089515" y="4706591"/>
            <a:ext cx="48282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>
                <a:latin typeface="Times-Roman"/>
              </a:rPr>
              <a:t>(b)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783802831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74892190-9174-464B-A7A7-C60FC15BE15B}"/>
              </a:ext>
            </a:extLst>
          </p:cNvPr>
          <p:cNvSpPr/>
          <p:nvPr/>
        </p:nvSpPr>
        <p:spPr>
          <a:xfrm>
            <a:off x="1261142" y="688704"/>
            <a:ext cx="868622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/>
              <a:t>Connected Components: Parallel Formulation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431709EE-42D7-4A55-889A-4C931E2943DA}"/>
              </a:ext>
            </a:extLst>
          </p:cNvPr>
          <p:cNvSpPr/>
          <p:nvPr/>
        </p:nvSpPr>
        <p:spPr>
          <a:xfrm>
            <a:off x="1261142" y="5457299"/>
            <a:ext cx="941363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Each process gets a subgraph of G ((c) and (e)). Each process then</a:t>
            </a: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computes the spanning forest of the subgraph ((d) and (f)).</a:t>
            </a: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Finally, the two spanning trees are merged to form the solution.</a:t>
            </a: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AE759DDA-7DAB-409C-934B-9AA8E9A1D2A0}"/>
              </a:ext>
            </a:extLst>
          </p:cNvPr>
          <p:cNvSpPr/>
          <p:nvPr/>
        </p:nvSpPr>
        <p:spPr>
          <a:xfrm>
            <a:off x="3065452" y="1840610"/>
            <a:ext cx="511502" cy="488272"/>
          </a:xfrm>
          <a:prstGeom prst="ellipse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84FB6CBA-C1AA-4FBF-9337-C0DDF8CB2D37}"/>
              </a:ext>
            </a:extLst>
          </p:cNvPr>
          <p:cNvSpPr/>
          <p:nvPr/>
        </p:nvSpPr>
        <p:spPr>
          <a:xfrm>
            <a:off x="4157739" y="2687236"/>
            <a:ext cx="511502" cy="488272"/>
          </a:xfrm>
          <a:prstGeom prst="ellipse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67E91C16-18A8-4C11-B3BB-F375C8E203E0}"/>
              </a:ext>
            </a:extLst>
          </p:cNvPr>
          <p:cNvSpPr/>
          <p:nvPr/>
        </p:nvSpPr>
        <p:spPr>
          <a:xfrm>
            <a:off x="3115390" y="3898510"/>
            <a:ext cx="511502" cy="488272"/>
          </a:xfrm>
          <a:prstGeom prst="ellipse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7926CE9C-94A6-4FBB-A117-B45ECFACB509}"/>
              </a:ext>
            </a:extLst>
          </p:cNvPr>
          <p:cNvSpPr/>
          <p:nvPr/>
        </p:nvSpPr>
        <p:spPr>
          <a:xfrm>
            <a:off x="2219647" y="3222400"/>
            <a:ext cx="511502" cy="488272"/>
          </a:xfrm>
          <a:prstGeom prst="ellipse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4D2466A0-8B1C-4FCB-A685-1D1BFD4D6146}"/>
              </a:ext>
            </a:extLst>
          </p:cNvPr>
          <p:cNvSpPr/>
          <p:nvPr/>
        </p:nvSpPr>
        <p:spPr>
          <a:xfrm>
            <a:off x="5182176" y="2723446"/>
            <a:ext cx="511502" cy="488272"/>
          </a:xfrm>
          <a:prstGeom prst="ellipse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A34E8752-5A7B-4624-A1EE-70C82B777331}"/>
              </a:ext>
            </a:extLst>
          </p:cNvPr>
          <p:cNvSpPr/>
          <p:nvPr/>
        </p:nvSpPr>
        <p:spPr>
          <a:xfrm>
            <a:off x="4446250" y="3930102"/>
            <a:ext cx="511502" cy="488272"/>
          </a:xfrm>
          <a:prstGeom prst="ellipse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B17EEE43-F950-40B7-8106-3C3AC48E7907}"/>
              </a:ext>
            </a:extLst>
          </p:cNvPr>
          <p:cNvSpPr/>
          <p:nvPr/>
        </p:nvSpPr>
        <p:spPr>
          <a:xfrm>
            <a:off x="4729928" y="1765064"/>
            <a:ext cx="511502" cy="488272"/>
          </a:xfrm>
          <a:prstGeom prst="ellipse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353C507F-4374-4E00-BA09-C14A063976F7}"/>
              </a:ext>
            </a:extLst>
          </p:cNvPr>
          <p:cNvCxnSpPr>
            <a:stCxn id="5" idx="4"/>
            <a:endCxn id="8" idx="0"/>
          </p:cNvCxnSpPr>
          <p:nvPr/>
        </p:nvCxnSpPr>
        <p:spPr>
          <a:xfrm flipH="1">
            <a:off x="2475398" y="2328882"/>
            <a:ext cx="845805" cy="893518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C8BC672F-705E-4C64-8FAF-ABEE69884C65}"/>
              </a:ext>
            </a:extLst>
          </p:cNvPr>
          <p:cNvCxnSpPr>
            <a:cxnSpLocks/>
            <a:stCxn id="6" idx="3"/>
            <a:endCxn id="7" idx="7"/>
          </p:cNvCxnSpPr>
          <p:nvPr/>
        </p:nvCxnSpPr>
        <p:spPr>
          <a:xfrm flipH="1">
            <a:off x="3551984" y="3104002"/>
            <a:ext cx="680663" cy="866014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5C0B2CBF-63F7-4B36-97CC-0DB153D64F73}"/>
              </a:ext>
            </a:extLst>
          </p:cNvPr>
          <p:cNvCxnSpPr>
            <a:cxnSpLocks/>
            <a:endCxn id="10" idx="0"/>
          </p:cNvCxnSpPr>
          <p:nvPr/>
        </p:nvCxnSpPr>
        <p:spPr>
          <a:xfrm>
            <a:off x="4444044" y="3189781"/>
            <a:ext cx="257957" cy="740321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569CE58E-4BBE-4360-BEE7-CA5B1FFF48EA}"/>
              </a:ext>
            </a:extLst>
          </p:cNvPr>
          <p:cNvCxnSpPr>
            <a:cxnSpLocks/>
            <a:endCxn id="6" idx="1"/>
          </p:cNvCxnSpPr>
          <p:nvPr/>
        </p:nvCxnSpPr>
        <p:spPr>
          <a:xfrm>
            <a:off x="3446113" y="2269826"/>
            <a:ext cx="786534" cy="488916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B0DA3B00-B40C-4A49-BFCC-A8E9ABE211AE}"/>
              </a:ext>
            </a:extLst>
          </p:cNvPr>
          <p:cNvCxnSpPr>
            <a:cxnSpLocks/>
            <a:stCxn id="5" idx="4"/>
            <a:endCxn id="7" idx="0"/>
          </p:cNvCxnSpPr>
          <p:nvPr/>
        </p:nvCxnSpPr>
        <p:spPr>
          <a:xfrm>
            <a:off x="3321203" y="2328882"/>
            <a:ext cx="49938" cy="1569628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DE5607A5-02BF-485B-A168-1AC5130BE185}"/>
              </a:ext>
            </a:extLst>
          </p:cNvPr>
          <p:cNvCxnSpPr>
            <a:cxnSpLocks/>
            <a:stCxn id="8" idx="5"/>
            <a:endCxn id="7" idx="2"/>
          </p:cNvCxnSpPr>
          <p:nvPr/>
        </p:nvCxnSpPr>
        <p:spPr>
          <a:xfrm>
            <a:off x="2656241" y="3639166"/>
            <a:ext cx="459149" cy="50348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5BC7EDD1-62AC-4371-94FE-8C5DD6273FEE}"/>
              </a:ext>
            </a:extLst>
          </p:cNvPr>
          <p:cNvCxnSpPr>
            <a:cxnSpLocks/>
          </p:cNvCxnSpPr>
          <p:nvPr/>
        </p:nvCxnSpPr>
        <p:spPr>
          <a:xfrm>
            <a:off x="3626892" y="4174238"/>
            <a:ext cx="807047" cy="2774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Oval 20">
            <a:extLst>
              <a:ext uri="{FF2B5EF4-FFF2-40B4-BE49-F238E27FC236}">
                <a16:creationId xmlns:a16="http://schemas.microsoft.com/office/drawing/2014/main" id="{B190E64B-2D1F-4DE2-A026-B379C2E15B56}"/>
              </a:ext>
            </a:extLst>
          </p:cNvPr>
          <p:cNvSpPr/>
          <p:nvPr/>
        </p:nvSpPr>
        <p:spPr>
          <a:xfrm>
            <a:off x="7599878" y="1933155"/>
            <a:ext cx="511502" cy="488272"/>
          </a:xfrm>
          <a:prstGeom prst="ellipse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CABAB069-163D-4B58-860A-59F15F368A43}"/>
              </a:ext>
            </a:extLst>
          </p:cNvPr>
          <p:cNvSpPr/>
          <p:nvPr/>
        </p:nvSpPr>
        <p:spPr>
          <a:xfrm>
            <a:off x="8692165" y="2779781"/>
            <a:ext cx="511502" cy="488272"/>
          </a:xfrm>
          <a:prstGeom prst="ellipse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29D70621-CB11-478D-83EC-A65F5255F9D1}"/>
              </a:ext>
            </a:extLst>
          </p:cNvPr>
          <p:cNvSpPr/>
          <p:nvPr/>
        </p:nvSpPr>
        <p:spPr>
          <a:xfrm>
            <a:off x="7649816" y="3991055"/>
            <a:ext cx="511502" cy="488272"/>
          </a:xfrm>
          <a:prstGeom prst="ellipse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03B124E1-1DA6-4C27-9570-F68AC70233F5}"/>
              </a:ext>
            </a:extLst>
          </p:cNvPr>
          <p:cNvSpPr/>
          <p:nvPr/>
        </p:nvSpPr>
        <p:spPr>
          <a:xfrm>
            <a:off x="6754073" y="3314945"/>
            <a:ext cx="511502" cy="488272"/>
          </a:xfrm>
          <a:prstGeom prst="ellipse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4FED9978-5D89-4E78-9585-0118CB1AA658}"/>
              </a:ext>
            </a:extLst>
          </p:cNvPr>
          <p:cNvSpPr/>
          <p:nvPr/>
        </p:nvSpPr>
        <p:spPr>
          <a:xfrm>
            <a:off x="9716602" y="2815991"/>
            <a:ext cx="511502" cy="488272"/>
          </a:xfrm>
          <a:prstGeom prst="ellipse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4A9FF61F-8CC4-4A94-85E8-5BA50BCC5752}"/>
              </a:ext>
            </a:extLst>
          </p:cNvPr>
          <p:cNvSpPr/>
          <p:nvPr/>
        </p:nvSpPr>
        <p:spPr>
          <a:xfrm>
            <a:off x="8980676" y="4022647"/>
            <a:ext cx="511502" cy="488272"/>
          </a:xfrm>
          <a:prstGeom prst="ellipse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84C830FD-42E6-4ACA-AFDC-4F12B148D60E}"/>
              </a:ext>
            </a:extLst>
          </p:cNvPr>
          <p:cNvSpPr/>
          <p:nvPr/>
        </p:nvSpPr>
        <p:spPr>
          <a:xfrm>
            <a:off x="9264354" y="1857609"/>
            <a:ext cx="511502" cy="488272"/>
          </a:xfrm>
          <a:prstGeom prst="ellipse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</a:p>
        </p:txBody>
      </p: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11B0012C-E558-4A35-97C8-1DD1D2A83E0E}"/>
              </a:ext>
            </a:extLst>
          </p:cNvPr>
          <p:cNvCxnSpPr>
            <a:stCxn id="21" idx="4"/>
            <a:endCxn id="26" idx="0"/>
          </p:cNvCxnSpPr>
          <p:nvPr/>
        </p:nvCxnSpPr>
        <p:spPr>
          <a:xfrm flipH="1">
            <a:off x="7009824" y="2421427"/>
            <a:ext cx="845805" cy="893518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E271BD03-A593-4CA4-B90C-2A3D5ECB6187}"/>
              </a:ext>
            </a:extLst>
          </p:cNvPr>
          <p:cNvCxnSpPr>
            <a:cxnSpLocks/>
            <a:stCxn id="23" idx="3"/>
            <a:endCxn id="25" idx="7"/>
          </p:cNvCxnSpPr>
          <p:nvPr/>
        </p:nvCxnSpPr>
        <p:spPr>
          <a:xfrm flipH="1">
            <a:off x="8086410" y="3196547"/>
            <a:ext cx="680663" cy="866014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9EEEA70E-E4F6-404E-9193-CAB3E162C3C9}"/>
              </a:ext>
            </a:extLst>
          </p:cNvPr>
          <p:cNvCxnSpPr>
            <a:cxnSpLocks/>
            <a:stCxn id="26" idx="5"/>
            <a:endCxn id="25" idx="2"/>
          </p:cNvCxnSpPr>
          <p:nvPr/>
        </p:nvCxnSpPr>
        <p:spPr>
          <a:xfrm>
            <a:off x="7190667" y="3731711"/>
            <a:ext cx="459149" cy="50348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75CF3F4B-CF7E-4256-B2E3-08B85A4DDF65}"/>
              </a:ext>
            </a:extLst>
          </p:cNvPr>
          <p:cNvCxnSpPr>
            <a:cxnSpLocks/>
          </p:cNvCxnSpPr>
          <p:nvPr/>
        </p:nvCxnSpPr>
        <p:spPr>
          <a:xfrm>
            <a:off x="8161318" y="4266783"/>
            <a:ext cx="807047" cy="2774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Freeform: Shape 2">
            <a:extLst>
              <a:ext uri="{FF2B5EF4-FFF2-40B4-BE49-F238E27FC236}">
                <a16:creationId xmlns:a16="http://schemas.microsoft.com/office/drawing/2014/main" id="{AD316112-6A6D-4F6A-9745-98BCAC8F7AF5}"/>
              </a:ext>
            </a:extLst>
          </p:cNvPr>
          <p:cNvSpPr/>
          <p:nvPr/>
        </p:nvSpPr>
        <p:spPr>
          <a:xfrm>
            <a:off x="6271846" y="1699846"/>
            <a:ext cx="3681046" cy="3270739"/>
          </a:xfrm>
          <a:custGeom>
            <a:avLst/>
            <a:gdLst>
              <a:gd name="connsiteX0" fmla="*/ 738554 w 3681046"/>
              <a:gd name="connsiteY0" fmla="*/ 140677 h 3270739"/>
              <a:gd name="connsiteX1" fmla="*/ 644769 w 3681046"/>
              <a:gd name="connsiteY1" fmla="*/ 246185 h 3270739"/>
              <a:gd name="connsiteX2" fmla="*/ 539262 w 3681046"/>
              <a:gd name="connsiteY2" fmla="*/ 328246 h 3270739"/>
              <a:gd name="connsiteX3" fmla="*/ 504092 w 3681046"/>
              <a:gd name="connsiteY3" fmla="*/ 410308 h 3270739"/>
              <a:gd name="connsiteX4" fmla="*/ 492369 w 3681046"/>
              <a:gd name="connsiteY4" fmla="*/ 445477 h 3270739"/>
              <a:gd name="connsiteX5" fmla="*/ 468923 w 3681046"/>
              <a:gd name="connsiteY5" fmla="*/ 492369 h 3270739"/>
              <a:gd name="connsiteX6" fmla="*/ 433754 w 3681046"/>
              <a:gd name="connsiteY6" fmla="*/ 574431 h 3270739"/>
              <a:gd name="connsiteX7" fmla="*/ 386862 w 3681046"/>
              <a:gd name="connsiteY7" fmla="*/ 644769 h 3270739"/>
              <a:gd name="connsiteX8" fmla="*/ 339969 w 3681046"/>
              <a:gd name="connsiteY8" fmla="*/ 703385 h 3270739"/>
              <a:gd name="connsiteX9" fmla="*/ 304800 w 3681046"/>
              <a:gd name="connsiteY9" fmla="*/ 785446 h 3270739"/>
              <a:gd name="connsiteX10" fmla="*/ 281354 w 3681046"/>
              <a:gd name="connsiteY10" fmla="*/ 820616 h 3270739"/>
              <a:gd name="connsiteX11" fmla="*/ 269631 w 3681046"/>
              <a:gd name="connsiteY11" fmla="*/ 855785 h 3270739"/>
              <a:gd name="connsiteX12" fmla="*/ 246185 w 3681046"/>
              <a:gd name="connsiteY12" fmla="*/ 902677 h 3270739"/>
              <a:gd name="connsiteX13" fmla="*/ 199292 w 3681046"/>
              <a:gd name="connsiteY13" fmla="*/ 1008185 h 3270739"/>
              <a:gd name="connsiteX14" fmla="*/ 152400 w 3681046"/>
              <a:gd name="connsiteY14" fmla="*/ 1125416 h 3270739"/>
              <a:gd name="connsiteX15" fmla="*/ 128954 w 3681046"/>
              <a:gd name="connsiteY15" fmla="*/ 1207477 h 3270739"/>
              <a:gd name="connsiteX16" fmla="*/ 117231 w 3681046"/>
              <a:gd name="connsiteY16" fmla="*/ 1254369 h 3270739"/>
              <a:gd name="connsiteX17" fmla="*/ 93785 w 3681046"/>
              <a:gd name="connsiteY17" fmla="*/ 1289539 h 3270739"/>
              <a:gd name="connsiteX18" fmla="*/ 82062 w 3681046"/>
              <a:gd name="connsiteY18" fmla="*/ 1359877 h 3270739"/>
              <a:gd name="connsiteX19" fmla="*/ 58616 w 3681046"/>
              <a:gd name="connsiteY19" fmla="*/ 1430216 h 3270739"/>
              <a:gd name="connsiteX20" fmla="*/ 46892 w 3681046"/>
              <a:gd name="connsiteY20" fmla="*/ 1524000 h 3270739"/>
              <a:gd name="connsiteX21" fmla="*/ 11723 w 3681046"/>
              <a:gd name="connsiteY21" fmla="*/ 1606062 h 3270739"/>
              <a:gd name="connsiteX22" fmla="*/ 0 w 3681046"/>
              <a:gd name="connsiteY22" fmla="*/ 1652954 h 3270739"/>
              <a:gd name="connsiteX23" fmla="*/ 11723 w 3681046"/>
              <a:gd name="connsiteY23" fmla="*/ 2192216 h 3270739"/>
              <a:gd name="connsiteX24" fmla="*/ 58616 w 3681046"/>
              <a:gd name="connsiteY24" fmla="*/ 2344616 h 3270739"/>
              <a:gd name="connsiteX25" fmla="*/ 105508 w 3681046"/>
              <a:gd name="connsiteY25" fmla="*/ 2414954 h 3270739"/>
              <a:gd name="connsiteX26" fmla="*/ 117231 w 3681046"/>
              <a:gd name="connsiteY26" fmla="*/ 2450123 h 3270739"/>
              <a:gd name="connsiteX27" fmla="*/ 152400 w 3681046"/>
              <a:gd name="connsiteY27" fmla="*/ 2461846 h 3270739"/>
              <a:gd name="connsiteX28" fmla="*/ 211016 w 3681046"/>
              <a:gd name="connsiteY28" fmla="*/ 2520462 h 3270739"/>
              <a:gd name="connsiteX29" fmla="*/ 281354 w 3681046"/>
              <a:gd name="connsiteY29" fmla="*/ 2579077 h 3270739"/>
              <a:gd name="connsiteX30" fmla="*/ 351692 w 3681046"/>
              <a:gd name="connsiteY30" fmla="*/ 2602523 h 3270739"/>
              <a:gd name="connsiteX31" fmla="*/ 398585 w 3681046"/>
              <a:gd name="connsiteY31" fmla="*/ 2625969 h 3270739"/>
              <a:gd name="connsiteX32" fmla="*/ 492369 w 3681046"/>
              <a:gd name="connsiteY32" fmla="*/ 2661139 h 3270739"/>
              <a:gd name="connsiteX33" fmla="*/ 527539 w 3681046"/>
              <a:gd name="connsiteY33" fmla="*/ 2684585 h 3270739"/>
              <a:gd name="connsiteX34" fmla="*/ 597877 w 3681046"/>
              <a:gd name="connsiteY34" fmla="*/ 2708031 h 3270739"/>
              <a:gd name="connsiteX35" fmla="*/ 656492 w 3681046"/>
              <a:gd name="connsiteY35" fmla="*/ 2731477 h 3270739"/>
              <a:gd name="connsiteX36" fmla="*/ 691662 w 3681046"/>
              <a:gd name="connsiteY36" fmla="*/ 2743200 h 3270739"/>
              <a:gd name="connsiteX37" fmla="*/ 738554 w 3681046"/>
              <a:gd name="connsiteY37" fmla="*/ 2766646 h 3270739"/>
              <a:gd name="connsiteX38" fmla="*/ 820616 w 3681046"/>
              <a:gd name="connsiteY38" fmla="*/ 2790092 h 3270739"/>
              <a:gd name="connsiteX39" fmla="*/ 879231 w 3681046"/>
              <a:gd name="connsiteY39" fmla="*/ 2813539 h 3270739"/>
              <a:gd name="connsiteX40" fmla="*/ 914400 w 3681046"/>
              <a:gd name="connsiteY40" fmla="*/ 2836985 h 3270739"/>
              <a:gd name="connsiteX41" fmla="*/ 961292 w 3681046"/>
              <a:gd name="connsiteY41" fmla="*/ 2848708 h 3270739"/>
              <a:gd name="connsiteX42" fmla="*/ 1066800 w 3681046"/>
              <a:gd name="connsiteY42" fmla="*/ 2895600 h 3270739"/>
              <a:gd name="connsiteX43" fmla="*/ 1090246 w 3681046"/>
              <a:gd name="connsiteY43" fmla="*/ 2930769 h 3270739"/>
              <a:gd name="connsiteX44" fmla="*/ 1125416 w 3681046"/>
              <a:gd name="connsiteY44" fmla="*/ 2942492 h 3270739"/>
              <a:gd name="connsiteX45" fmla="*/ 1207477 w 3681046"/>
              <a:gd name="connsiteY45" fmla="*/ 2965939 h 3270739"/>
              <a:gd name="connsiteX46" fmla="*/ 1254369 w 3681046"/>
              <a:gd name="connsiteY46" fmla="*/ 2989385 h 3270739"/>
              <a:gd name="connsiteX47" fmla="*/ 1277816 w 3681046"/>
              <a:gd name="connsiteY47" fmla="*/ 3012831 h 3270739"/>
              <a:gd name="connsiteX48" fmla="*/ 1312985 w 3681046"/>
              <a:gd name="connsiteY48" fmla="*/ 3024554 h 3270739"/>
              <a:gd name="connsiteX49" fmla="*/ 1395046 w 3681046"/>
              <a:gd name="connsiteY49" fmla="*/ 3071446 h 3270739"/>
              <a:gd name="connsiteX50" fmla="*/ 1477108 w 3681046"/>
              <a:gd name="connsiteY50" fmla="*/ 3083169 h 3270739"/>
              <a:gd name="connsiteX51" fmla="*/ 1524000 w 3681046"/>
              <a:gd name="connsiteY51" fmla="*/ 3094892 h 3270739"/>
              <a:gd name="connsiteX52" fmla="*/ 1688123 w 3681046"/>
              <a:gd name="connsiteY52" fmla="*/ 3130062 h 3270739"/>
              <a:gd name="connsiteX53" fmla="*/ 1828800 w 3681046"/>
              <a:gd name="connsiteY53" fmla="*/ 3165231 h 3270739"/>
              <a:gd name="connsiteX54" fmla="*/ 1992923 w 3681046"/>
              <a:gd name="connsiteY54" fmla="*/ 3188677 h 3270739"/>
              <a:gd name="connsiteX55" fmla="*/ 2086708 w 3681046"/>
              <a:gd name="connsiteY55" fmla="*/ 3200400 h 3270739"/>
              <a:gd name="connsiteX56" fmla="*/ 2262554 w 3681046"/>
              <a:gd name="connsiteY56" fmla="*/ 3235569 h 3270739"/>
              <a:gd name="connsiteX57" fmla="*/ 2567354 w 3681046"/>
              <a:gd name="connsiteY57" fmla="*/ 3270739 h 3270739"/>
              <a:gd name="connsiteX58" fmla="*/ 3247292 w 3681046"/>
              <a:gd name="connsiteY58" fmla="*/ 3259016 h 3270739"/>
              <a:gd name="connsiteX59" fmla="*/ 3270739 w 3681046"/>
              <a:gd name="connsiteY59" fmla="*/ 3235569 h 3270739"/>
              <a:gd name="connsiteX60" fmla="*/ 3317631 w 3681046"/>
              <a:gd name="connsiteY60" fmla="*/ 3223846 h 3270739"/>
              <a:gd name="connsiteX61" fmla="*/ 3423139 w 3681046"/>
              <a:gd name="connsiteY61" fmla="*/ 3176954 h 3270739"/>
              <a:gd name="connsiteX62" fmla="*/ 3481754 w 3681046"/>
              <a:gd name="connsiteY62" fmla="*/ 3153508 h 3270739"/>
              <a:gd name="connsiteX63" fmla="*/ 3505200 w 3681046"/>
              <a:gd name="connsiteY63" fmla="*/ 3118339 h 3270739"/>
              <a:gd name="connsiteX64" fmla="*/ 3563816 w 3681046"/>
              <a:gd name="connsiteY64" fmla="*/ 3071446 h 3270739"/>
              <a:gd name="connsiteX65" fmla="*/ 3598985 w 3681046"/>
              <a:gd name="connsiteY65" fmla="*/ 3001108 h 3270739"/>
              <a:gd name="connsiteX66" fmla="*/ 3622431 w 3681046"/>
              <a:gd name="connsiteY66" fmla="*/ 2965939 h 3270739"/>
              <a:gd name="connsiteX67" fmla="*/ 3669323 w 3681046"/>
              <a:gd name="connsiteY67" fmla="*/ 2848708 h 3270739"/>
              <a:gd name="connsiteX68" fmla="*/ 3681046 w 3681046"/>
              <a:gd name="connsiteY68" fmla="*/ 2813539 h 3270739"/>
              <a:gd name="connsiteX69" fmla="*/ 3669323 w 3681046"/>
              <a:gd name="connsiteY69" fmla="*/ 2391508 h 3270739"/>
              <a:gd name="connsiteX70" fmla="*/ 3634154 w 3681046"/>
              <a:gd name="connsiteY70" fmla="*/ 2368062 h 3270739"/>
              <a:gd name="connsiteX71" fmla="*/ 3598985 w 3681046"/>
              <a:gd name="connsiteY71" fmla="*/ 2332892 h 3270739"/>
              <a:gd name="connsiteX72" fmla="*/ 3540369 w 3681046"/>
              <a:gd name="connsiteY72" fmla="*/ 2286000 h 3270739"/>
              <a:gd name="connsiteX73" fmla="*/ 3493477 w 3681046"/>
              <a:gd name="connsiteY73" fmla="*/ 2203939 h 3270739"/>
              <a:gd name="connsiteX74" fmla="*/ 3470031 w 3681046"/>
              <a:gd name="connsiteY74" fmla="*/ 2157046 h 3270739"/>
              <a:gd name="connsiteX75" fmla="*/ 3458308 w 3681046"/>
              <a:gd name="connsiteY75" fmla="*/ 2121877 h 3270739"/>
              <a:gd name="connsiteX76" fmla="*/ 3434862 w 3681046"/>
              <a:gd name="connsiteY76" fmla="*/ 2086708 h 3270739"/>
              <a:gd name="connsiteX77" fmla="*/ 3399692 w 3681046"/>
              <a:gd name="connsiteY77" fmla="*/ 2004646 h 3270739"/>
              <a:gd name="connsiteX78" fmla="*/ 3387969 w 3681046"/>
              <a:gd name="connsiteY78" fmla="*/ 1969477 h 3270739"/>
              <a:gd name="connsiteX79" fmla="*/ 3364523 w 3681046"/>
              <a:gd name="connsiteY79" fmla="*/ 1887416 h 3270739"/>
              <a:gd name="connsiteX80" fmla="*/ 3352800 w 3681046"/>
              <a:gd name="connsiteY80" fmla="*/ 1770185 h 3270739"/>
              <a:gd name="connsiteX81" fmla="*/ 3282462 w 3681046"/>
              <a:gd name="connsiteY81" fmla="*/ 1664677 h 3270739"/>
              <a:gd name="connsiteX82" fmla="*/ 3235569 w 3681046"/>
              <a:gd name="connsiteY82" fmla="*/ 1570892 h 3270739"/>
              <a:gd name="connsiteX83" fmla="*/ 3176954 w 3681046"/>
              <a:gd name="connsiteY83" fmla="*/ 1488831 h 3270739"/>
              <a:gd name="connsiteX84" fmla="*/ 3141785 w 3681046"/>
              <a:gd name="connsiteY84" fmla="*/ 1406769 h 3270739"/>
              <a:gd name="connsiteX85" fmla="*/ 3130062 w 3681046"/>
              <a:gd name="connsiteY85" fmla="*/ 1371600 h 3270739"/>
              <a:gd name="connsiteX86" fmla="*/ 3106616 w 3681046"/>
              <a:gd name="connsiteY86" fmla="*/ 1324708 h 3270739"/>
              <a:gd name="connsiteX87" fmla="*/ 3094892 w 3681046"/>
              <a:gd name="connsiteY87" fmla="*/ 1289539 h 3270739"/>
              <a:gd name="connsiteX88" fmla="*/ 3071446 w 3681046"/>
              <a:gd name="connsiteY88" fmla="*/ 1266092 h 3270739"/>
              <a:gd name="connsiteX89" fmla="*/ 3036277 w 3681046"/>
              <a:gd name="connsiteY89" fmla="*/ 1184031 h 3270739"/>
              <a:gd name="connsiteX90" fmla="*/ 3001108 w 3681046"/>
              <a:gd name="connsiteY90" fmla="*/ 1113692 h 3270739"/>
              <a:gd name="connsiteX91" fmla="*/ 2954216 w 3681046"/>
              <a:gd name="connsiteY91" fmla="*/ 1043354 h 3270739"/>
              <a:gd name="connsiteX92" fmla="*/ 2907323 w 3681046"/>
              <a:gd name="connsiteY92" fmla="*/ 996462 h 3270739"/>
              <a:gd name="connsiteX93" fmla="*/ 2883877 w 3681046"/>
              <a:gd name="connsiteY93" fmla="*/ 961292 h 3270739"/>
              <a:gd name="connsiteX94" fmla="*/ 2813539 w 3681046"/>
              <a:gd name="connsiteY94" fmla="*/ 937846 h 3270739"/>
              <a:gd name="connsiteX95" fmla="*/ 2754923 w 3681046"/>
              <a:gd name="connsiteY95" fmla="*/ 890954 h 3270739"/>
              <a:gd name="connsiteX96" fmla="*/ 2672862 w 3681046"/>
              <a:gd name="connsiteY96" fmla="*/ 844062 h 3270739"/>
              <a:gd name="connsiteX97" fmla="*/ 2590800 w 3681046"/>
              <a:gd name="connsiteY97" fmla="*/ 785446 h 3270739"/>
              <a:gd name="connsiteX98" fmla="*/ 2543908 w 3681046"/>
              <a:gd name="connsiteY98" fmla="*/ 750277 h 3270739"/>
              <a:gd name="connsiteX99" fmla="*/ 2497016 w 3681046"/>
              <a:gd name="connsiteY99" fmla="*/ 726831 h 3270739"/>
              <a:gd name="connsiteX100" fmla="*/ 2438400 w 3681046"/>
              <a:gd name="connsiteY100" fmla="*/ 668216 h 3270739"/>
              <a:gd name="connsiteX101" fmla="*/ 2414954 w 3681046"/>
              <a:gd name="connsiteY101" fmla="*/ 644769 h 3270739"/>
              <a:gd name="connsiteX102" fmla="*/ 2368062 w 3681046"/>
              <a:gd name="connsiteY102" fmla="*/ 539262 h 3270739"/>
              <a:gd name="connsiteX103" fmla="*/ 2332892 w 3681046"/>
              <a:gd name="connsiteY103" fmla="*/ 480646 h 3270739"/>
              <a:gd name="connsiteX104" fmla="*/ 2309446 w 3681046"/>
              <a:gd name="connsiteY104" fmla="*/ 410308 h 3270739"/>
              <a:gd name="connsiteX105" fmla="*/ 2250831 w 3681046"/>
              <a:gd name="connsiteY105" fmla="*/ 351692 h 3270739"/>
              <a:gd name="connsiteX106" fmla="*/ 2168769 w 3681046"/>
              <a:gd name="connsiteY106" fmla="*/ 281354 h 3270739"/>
              <a:gd name="connsiteX107" fmla="*/ 2051539 w 3681046"/>
              <a:gd name="connsiteY107" fmla="*/ 246185 h 3270739"/>
              <a:gd name="connsiteX108" fmla="*/ 2004646 w 3681046"/>
              <a:gd name="connsiteY108" fmla="*/ 222739 h 3270739"/>
              <a:gd name="connsiteX109" fmla="*/ 1922585 w 3681046"/>
              <a:gd name="connsiteY109" fmla="*/ 199292 h 3270739"/>
              <a:gd name="connsiteX110" fmla="*/ 1887416 w 3681046"/>
              <a:gd name="connsiteY110" fmla="*/ 175846 h 3270739"/>
              <a:gd name="connsiteX111" fmla="*/ 1793631 w 3681046"/>
              <a:gd name="connsiteY111" fmla="*/ 140677 h 3270739"/>
              <a:gd name="connsiteX112" fmla="*/ 1711569 w 3681046"/>
              <a:gd name="connsiteY112" fmla="*/ 93785 h 3270739"/>
              <a:gd name="connsiteX113" fmla="*/ 1676400 w 3681046"/>
              <a:gd name="connsiteY113" fmla="*/ 82062 h 3270739"/>
              <a:gd name="connsiteX114" fmla="*/ 1594339 w 3681046"/>
              <a:gd name="connsiteY114" fmla="*/ 35169 h 3270739"/>
              <a:gd name="connsiteX115" fmla="*/ 1535723 w 3681046"/>
              <a:gd name="connsiteY115" fmla="*/ 23446 h 3270739"/>
              <a:gd name="connsiteX116" fmla="*/ 1207477 w 3681046"/>
              <a:gd name="connsiteY116" fmla="*/ 0 h 3270739"/>
              <a:gd name="connsiteX117" fmla="*/ 937846 w 3681046"/>
              <a:gd name="connsiteY117" fmla="*/ 23446 h 3270739"/>
              <a:gd name="connsiteX118" fmla="*/ 890954 w 3681046"/>
              <a:gd name="connsiteY118" fmla="*/ 35169 h 3270739"/>
              <a:gd name="connsiteX119" fmla="*/ 855785 w 3681046"/>
              <a:gd name="connsiteY119" fmla="*/ 46892 h 32707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</a:cxnLst>
            <a:rect l="l" t="t" r="r" b="b"/>
            <a:pathLst>
              <a:path w="3681046" h="3270739">
                <a:moveTo>
                  <a:pt x="738554" y="140677"/>
                </a:moveTo>
                <a:cubicBezTo>
                  <a:pt x="719627" y="164336"/>
                  <a:pt x="672449" y="227732"/>
                  <a:pt x="644769" y="246185"/>
                </a:cubicBezTo>
                <a:cubicBezTo>
                  <a:pt x="560637" y="302273"/>
                  <a:pt x="594356" y="273152"/>
                  <a:pt x="539262" y="328246"/>
                </a:cubicBezTo>
                <a:cubicBezTo>
                  <a:pt x="511771" y="410722"/>
                  <a:pt x="547550" y="308909"/>
                  <a:pt x="504092" y="410308"/>
                </a:cubicBezTo>
                <a:cubicBezTo>
                  <a:pt x="499224" y="421666"/>
                  <a:pt x="497237" y="434119"/>
                  <a:pt x="492369" y="445477"/>
                </a:cubicBezTo>
                <a:cubicBezTo>
                  <a:pt x="485485" y="461540"/>
                  <a:pt x="475807" y="476306"/>
                  <a:pt x="468923" y="492369"/>
                </a:cubicBezTo>
                <a:cubicBezTo>
                  <a:pt x="444667" y="548967"/>
                  <a:pt x="472635" y="509629"/>
                  <a:pt x="433754" y="574431"/>
                </a:cubicBezTo>
                <a:cubicBezTo>
                  <a:pt x="419256" y="598594"/>
                  <a:pt x="406787" y="624843"/>
                  <a:pt x="386862" y="644769"/>
                </a:cubicBezTo>
                <a:cubicBezTo>
                  <a:pt x="353453" y="678179"/>
                  <a:pt x="369547" y="659020"/>
                  <a:pt x="339969" y="703385"/>
                </a:cubicBezTo>
                <a:cubicBezTo>
                  <a:pt x="326817" y="742842"/>
                  <a:pt x="327978" y="744884"/>
                  <a:pt x="304800" y="785446"/>
                </a:cubicBezTo>
                <a:cubicBezTo>
                  <a:pt x="297810" y="797679"/>
                  <a:pt x="287655" y="808014"/>
                  <a:pt x="281354" y="820616"/>
                </a:cubicBezTo>
                <a:cubicBezTo>
                  <a:pt x="275828" y="831669"/>
                  <a:pt x="274499" y="844427"/>
                  <a:pt x="269631" y="855785"/>
                </a:cubicBezTo>
                <a:cubicBezTo>
                  <a:pt x="262747" y="871848"/>
                  <a:pt x="252675" y="886451"/>
                  <a:pt x="246185" y="902677"/>
                </a:cubicBezTo>
                <a:cubicBezTo>
                  <a:pt x="204333" y="1007307"/>
                  <a:pt x="244401" y="940524"/>
                  <a:pt x="199292" y="1008185"/>
                </a:cubicBezTo>
                <a:cubicBezTo>
                  <a:pt x="173165" y="1112692"/>
                  <a:pt x="198631" y="1079183"/>
                  <a:pt x="152400" y="1125416"/>
                </a:cubicBezTo>
                <a:cubicBezTo>
                  <a:pt x="115752" y="1272008"/>
                  <a:pt x="162590" y="1089751"/>
                  <a:pt x="128954" y="1207477"/>
                </a:cubicBezTo>
                <a:cubicBezTo>
                  <a:pt x="124528" y="1222969"/>
                  <a:pt x="123578" y="1239560"/>
                  <a:pt x="117231" y="1254369"/>
                </a:cubicBezTo>
                <a:cubicBezTo>
                  <a:pt x="111681" y="1267319"/>
                  <a:pt x="101600" y="1277816"/>
                  <a:pt x="93785" y="1289539"/>
                </a:cubicBezTo>
                <a:cubicBezTo>
                  <a:pt x="89877" y="1312985"/>
                  <a:pt x="87827" y="1336817"/>
                  <a:pt x="82062" y="1359877"/>
                </a:cubicBezTo>
                <a:cubicBezTo>
                  <a:pt x="76068" y="1383854"/>
                  <a:pt x="58616" y="1430216"/>
                  <a:pt x="58616" y="1430216"/>
                </a:cubicBezTo>
                <a:cubicBezTo>
                  <a:pt x="54708" y="1461477"/>
                  <a:pt x="52528" y="1493004"/>
                  <a:pt x="46892" y="1524000"/>
                </a:cubicBezTo>
                <a:cubicBezTo>
                  <a:pt x="40042" y="1561673"/>
                  <a:pt x="25988" y="1568022"/>
                  <a:pt x="11723" y="1606062"/>
                </a:cubicBezTo>
                <a:cubicBezTo>
                  <a:pt x="6066" y="1621148"/>
                  <a:pt x="3908" y="1637323"/>
                  <a:pt x="0" y="1652954"/>
                </a:cubicBezTo>
                <a:cubicBezTo>
                  <a:pt x="3908" y="1832708"/>
                  <a:pt x="4813" y="2012552"/>
                  <a:pt x="11723" y="2192216"/>
                </a:cubicBezTo>
                <a:cubicBezTo>
                  <a:pt x="13742" y="2244722"/>
                  <a:pt x="31635" y="2299649"/>
                  <a:pt x="58616" y="2344616"/>
                </a:cubicBezTo>
                <a:cubicBezTo>
                  <a:pt x="73114" y="2368779"/>
                  <a:pt x="96597" y="2388221"/>
                  <a:pt x="105508" y="2414954"/>
                </a:cubicBezTo>
                <a:cubicBezTo>
                  <a:pt x="109416" y="2426677"/>
                  <a:pt x="108493" y="2441385"/>
                  <a:pt x="117231" y="2450123"/>
                </a:cubicBezTo>
                <a:cubicBezTo>
                  <a:pt x="125969" y="2458861"/>
                  <a:pt x="140677" y="2457938"/>
                  <a:pt x="152400" y="2461846"/>
                </a:cubicBezTo>
                <a:cubicBezTo>
                  <a:pt x="195384" y="2526324"/>
                  <a:pt x="152400" y="2471616"/>
                  <a:pt x="211016" y="2520462"/>
                </a:cubicBezTo>
                <a:cubicBezTo>
                  <a:pt x="242568" y="2546755"/>
                  <a:pt x="243931" y="2562445"/>
                  <a:pt x="281354" y="2579077"/>
                </a:cubicBezTo>
                <a:cubicBezTo>
                  <a:pt x="303938" y="2589114"/>
                  <a:pt x="329587" y="2591471"/>
                  <a:pt x="351692" y="2602523"/>
                </a:cubicBezTo>
                <a:cubicBezTo>
                  <a:pt x="367323" y="2610338"/>
                  <a:pt x="382522" y="2619085"/>
                  <a:pt x="398585" y="2625969"/>
                </a:cubicBezTo>
                <a:cubicBezTo>
                  <a:pt x="469608" y="2656407"/>
                  <a:pt x="395220" y="2612564"/>
                  <a:pt x="492369" y="2661139"/>
                </a:cubicBezTo>
                <a:cubicBezTo>
                  <a:pt x="504971" y="2667440"/>
                  <a:pt x="514664" y="2678863"/>
                  <a:pt x="527539" y="2684585"/>
                </a:cubicBezTo>
                <a:cubicBezTo>
                  <a:pt x="550123" y="2694622"/>
                  <a:pt x="574930" y="2698852"/>
                  <a:pt x="597877" y="2708031"/>
                </a:cubicBezTo>
                <a:cubicBezTo>
                  <a:pt x="617415" y="2715846"/>
                  <a:pt x="636788" y="2724088"/>
                  <a:pt x="656492" y="2731477"/>
                </a:cubicBezTo>
                <a:cubicBezTo>
                  <a:pt x="668063" y="2735816"/>
                  <a:pt x="680304" y="2738332"/>
                  <a:pt x="691662" y="2743200"/>
                </a:cubicBezTo>
                <a:cubicBezTo>
                  <a:pt x="707725" y="2750084"/>
                  <a:pt x="722491" y="2759762"/>
                  <a:pt x="738554" y="2766646"/>
                </a:cubicBezTo>
                <a:cubicBezTo>
                  <a:pt x="778073" y="2783583"/>
                  <a:pt x="775993" y="2775217"/>
                  <a:pt x="820616" y="2790092"/>
                </a:cubicBezTo>
                <a:cubicBezTo>
                  <a:pt x="840580" y="2796747"/>
                  <a:pt x="860409" y="2804128"/>
                  <a:pt x="879231" y="2813539"/>
                </a:cubicBezTo>
                <a:cubicBezTo>
                  <a:pt x="891833" y="2819840"/>
                  <a:pt x="901450" y="2831435"/>
                  <a:pt x="914400" y="2836985"/>
                </a:cubicBezTo>
                <a:cubicBezTo>
                  <a:pt x="929209" y="2843332"/>
                  <a:pt x="946007" y="2843613"/>
                  <a:pt x="961292" y="2848708"/>
                </a:cubicBezTo>
                <a:cubicBezTo>
                  <a:pt x="1006199" y="2863677"/>
                  <a:pt x="1025945" y="2875172"/>
                  <a:pt x="1066800" y="2895600"/>
                </a:cubicBezTo>
                <a:cubicBezTo>
                  <a:pt x="1074615" y="2907323"/>
                  <a:pt x="1079244" y="2921968"/>
                  <a:pt x="1090246" y="2930769"/>
                </a:cubicBezTo>
                <a:cubicBezTo>
                  <a:pt x="1099896" y="2938489"/>
                  <a:pt x="1113534" y="2939097"/>
                  <a:pt x="1125416" y="2942492"/>
                </a:cubicBezTo>
                <a:cubicBezTo>
                  <a:pt x="1155153" y="2950989"/>
                  <a:pt x="1179375" y="2953895"/>
                  <a:pt x="1207477" y="2965939"/>
                </a:cubicBezTo>
                <a:cubicBezTo>
                  <a:pt x="1223540" y="2972823"/>
                  <a:pt x="1239828" y="2979691"/>
                  <a:pt x="1254369" y="2989385"/>
                </a:cubicBezTo>
                <a:cubicBezTo>
                  <a:pt x="1263566" y="2995516"/>
                  <a:pt x="1268338" y="3007144"/>
                  <a:pt x="1277816" y="3012831"/>
                </a:cubicBezTo>
                <a:cubicBezTo>
                  <a:pt x="1288412" y="3019189"/>
                  <a:pt x="1301932" y="3019028"/>
                  <a:pt x="1312985" y="3024554"/>
                </a:cubicBezTo>
                <a:cubicBezTo>
                  <a:pt x="1351182" y="3043653"/>
                  <a:pt x="1349831" y="3059115"/>
                  <a:pt x="1395046" y="3071446"/>
                </a:cubicBezTo>
                <a:cubicBezTo>
                  <a:pt x="1421704" y="3078716"/>
                  <a:pt x="1449922" y="3078226"/>
                  <a:pt x="1477108" y="3083169"/>
                </a:cubicBezTo>
                <a:cubicBezTo>
                  <a:pt x="1492960" y="3086051"/>
                  <a:pt x="1508369" y="3090984"/>
                  <a:pt x="1524000" y="3094892"/>
                </a:cubicBezTo>
                <a:cubicBezTo>
                  <a:pt x="1584281" y="3155176"/>
                  <a:pt x="1521263" y="3102252"/>
                  <a:pt x="1688123" y="3130062"/>
                </a:cubicBezTo>
                <a:cubicBezTo>
                  <a:pt x="1735801" y="3138008"/>
                  <a:pt x="1780838" y="3159236"/>
                  <a:pt x="1828800" y="3165231"/>
                </a:cubicBezTo>
                <a:cubicBezTo>
                  <a:pt x="2125398" y="3202305"/>
                  <a:pt x="1756288" y="3154872"/>
                  <a:pt x="1992923" y="3188677"/>
                </a:cubicBezTo>
                <a:cubicBezTo>
                  <a:pt x="2024111" y="3193132"/>
                  <a:pt x="2055682" y="3194925"/>
                  <a:pt x="2086708" y="3200400"/>
                </a:cubicBezTo>
                <a:cubicBezTo>
                  <a:pt x="2276937" y="3233969"/>
                  <a:pt x="2116092" y="3214646"/>
                  <a:pt x="2262554" y="3235569"/>
                </a:cubicBezTo>
                <a:cubicBezTo>
                  <a:pt x="2334291" y="3245817"/>
                  <a:pt x="2532304" y="3266844"/>
                  <a:pt x="2567354" y="3270739"/>
                </a:cubicBezTo>
                <a:cubicBezTo>
                  <a:pt x="2794000" y="3266831"/>
                  <a:pt x="3020895" y="3270336"/>
                  <a:pt x="3247292" y="3259016"/>
                </a:cubicBezTo>
                <a:cubicBezTo>
                  <a:pt x="3258331" y="3258464"/>
                  <a:pt x="3260853" y="3240512"/>
                  <a:pt x="3270739" y="3235569"/>
                </a:cubicBezTo>
                <a:cubicBezTo>
                  <a:pt x="3285150" y="3228364"/>
                  <a:pt x="3302346" y="3228941"/>
                  <a:pt x="3317631" y="3223846"/>
                </a:cubicBezTo>
                <a:cubicBezTo>
                  <a:pt x="3387128" y="3200680"/>
                  <a:pt x="3361863" y="3204188"/>
                  <a:pt x="3423139" y="3176954"/>
                </a:cubicBezTo>
                <a:cubicBezTo>
                  <a:pt x="3442369" y="3168408"/>
                  <a:pt x="3462216" y="3161323"/>
                  <a:pt x="3481754" y="3153508"/>
                </a:cubicBezTo>
                <a:cubicBezTo>
                  <a:pt x="3489569" y="3141785"/>
                  <a:pt x="3495237" y="3128302"/>
                  <a:pt x="3505200" y="3118339"/>
                </a:cubicBezTo>
                <a:cubicBezTo>
                  <a:pt x="3566128" y="3057410"/>
                  <a:pt x="3517413" y="3129449"/>
                  <a:pt x="3563816" y="3071446"/>
                </a:cubicBezTo>
                <a:cubicBezTo>
                  <a:pt x="3608610" y="3015455"/>
                  <a:pt x="3570095" y="3058888"/>
                  <a:pt x="3598985" y="3001108"/>
                </a:cubicBezTo>
                <a:cubicBezTo>
                  <a:pt x="3605286" y="2988506"/>
                  <a:pt x="3615441" y="2978172"/>
                  <a:pt x="3622431" y="2965939"/>
                </a:cubicBezTo>
                <a:cubicBezTo>
                  <a:pt x="3650029" y="2917642"/>
                  <a:pt x="3650109" y="2906350"/>
                  <a:pt x="3669323" y="2848708"/>
                </a:cubicBezTo>
                <a:lnTo>
                  <a:pt x="3681046" y="2813539"/>
                </a:lnTo>
                <a:cubicBezTo>
                  <a:pt x="3677138" y="2672862"/>
                  <a:pt x="3684055" y="2531466"/>
                  <a:pt x="3669323" y="2391508"/>
                </a:cubicBezTo>
                <a:cubicBezTo>
                  <a:pt x="3667848" y="2377496"/>
                  <a:pt x="3644978" y="2377082"/>
                  <a:pt x="3634154" y="2368062"/>
                </a:cubicBezTo>
                <a:cubicBezTo>
                  <a:pt x="3621418" y="2357448"/>
                  <a:pt x="3611721" y="2343506"/>
                  <a:pt x="3598985" y="2332892"/>
                </a:cubicBezTo>
                <a:cubicBezTo>
                  <a:pt x="3510235" y="2258933"/>
                  <a:pt x="3608598" y="2354226"/>
                  <a:pt x="3540369" y="2286000"/>
                </a:cubicBezTo>
                <a:cubicBezTo>
                  <a:pt x="3469510" y="2144283"/>
                  <a:pt x="3559762" y="2319939"/>
                  <a:pt x="3493477" y="2203939"/>
                </a:cubicBezTo>
                <a:cubicBezTo>
                  <a:pt x="3484807" y="2188766"/>
                  <a:pt x="3476915" y="2173109"/>
                  <a:pt x="3470031" y="2157046"/>
                </a:cubicBezTo>
                <a:cubicBezTo>
                  <a:pt x="3465163" y="2145688"/>
                  <a:pt x="3463834" y="2132930"/>
                  <a:pt x="3458308" y="2121877"/>
                </a:cubicBezTo>
                <a:cubicBezTo>
                  <a:pt x="3452007" y="2109275"/>
                  <a:pt x="3442677" y="2098431"/>
                  <a:pt x="3434862" y="2086708"/>
                </a:cubicBezTo>
                <a:cubicBezTo>
                  <a:pt x="3410464" y="1989116"/>
                  <a:pt x="3440172" y="2085605"/>
                  <a:pt x="3399692" y="2004646"/>
                </a:cubicBezTo>
                <a:cubicBezTo>
                  <a:pt x="3394166" y="1993593"/>
                  <a:pt x="3391520" y="1981313"/>
                  <a:pt x="3387969" y="1969477"/>
                </a:cubicBezTo>
                <a:cubicBezTo>
                  <a:pt x="3379794" y="1942229"/>
                  <a:pt x="3372338" y="1914770"/>
                  <a:pt x="3364523" y="1887416"/>
                </a:cubicBezTo>
                <a:cubicBezTo>
                  <a:pt x="3360615" y="1848339"/>
                  <a:pt x="3364514" y="1807669"/>
                  <a:pt x="3352800" y="1770185"/>
                </a:cubicBezTo>
                <a:cubicBezTo>
                  <a:pt x="3343030" y="1738921"/>
                  <a:pt x="3299070" y="1697893"/>
                  <a:pt x="3282462" y="1664677"/>
                </a:cubicBezTo>
                <a:cubicBezTo>
                  <a:pt x="3266831" y="1633415"/>
                  <a:pt x="3254957" y="1599974"/>
                  <a:pt x="3235569" y="1570892"/>
                </a:cubicBezTo>
                <a:cubicBezTo>
                  <a:pt x="3201285" y="1519466"/>
                  <a:pt x="3220577" y="1546994"/>
                  <a:pt x="3176954" y="1488831"/>
                </a:cubicBezTo>
                <a:cubicBezTo>
                  <a:pt x="3152556" y="1391240"/>
                  <a:pt x="3182264" y="1487727"/>
                  <a:pt x="3141785" y="1406769"/>
                </a:cubicBezTo>
                <a:cubicBezTo>
                  <a:pt x="3136259" y="1395716"/>
                  <a:pt x="3134930" y="1382958"/>
                  <a:pt x="3130062" y="1371600"/>
                </a:cubicBezTo>
                <a:cubicBezTo>
                  <a:pt x="3123178" y="1355537"/>
                  <a:pt x="3113500" y="1340771"/>
                  <a:pt x="3106616" y="1324708"/>
                </a:cubicBezTo>
                <a:cubicBezTo>
                  <a:pt x="3101748" y="1313350"/>
                  <a:pt x="3101250" y="1300135"/>
                  <a:pt x="3094892" y="1289539"/>
                </a:cubicBezTo>
                <a:cubicBezTo>
                  <a:pt x="3089205" y="1280061"/>
                  <a:pt x="3079261" y="1273908"/>
                  <a:pt x="3071446" y="1266092"/>
                </a:cubicBezTo>
                <a:cubicBezTo>
                  <a:pt x="3037790" y="1131468"/>
                  <a:pt x="3084852" y="1297372"/>
                  <a:pt x="3036277" y="1184031"/>
                </a:cubicBezTo>
                <a:cubicBezTo>
                  <a:pt x="3003868" y="1108410"/>
                  <a:pt x="3048298" y="1160884"/>
                  <a:pt x="3001108" y="1113692"/>
                </a:cubicBezTo>
                <a:cubicBezTo>
                  <a:pt x="2974186" y="1006003"/>
                  <a:pt x="3013094" y="1116950"/>
                  <a:pt x="2954216" y="1043354"/>
                </a:cubicBezTo>
                <a:cubicBezTo>
                  <a:pt x="2908744" y="986515"/>
                  <a:pt x="2984055" y="1022039"/>
                  <a:pt x="2907323" y="996462"/>
                </a:cubicBezTo>
                <a:cubicBezTo>
                  <a:pt x="2899508" y="984739"/>
                  <a:pt x="2895825" y="968760"/>
                  <a:pt x="2883877" y="961292"/>
                </a:cubicBezTo>
                <a:cubicBezTo>
                  <a:pt x="2862919" y="948193"/>
                  <a:pt x="2813539" y="937846"/>
                  <a:pt x="2813539" y="937846"/>
                </a:cubicBezTo>
                <a:cubicBezTo>
                  <a:pt x="2787864" y="912172"/>
                  <a:pt x="2789428" y="910671"/>
                  <a:pt x="2754923" y="890954"/>
                </a:cubicBezTo>
                <a:cubicBezTo>
                  <a:pt x="2721661" y="871947"/>
                  <a:pt x="2701423" y="868543"/>
                  <a:pt x="2672862" y="844062"/>
                </a:cubicBezTo>
                <a:cubicBezTo>
                  <a:pt x="2602059" y="783374"/>
                  <a:pt x="2655421" y="806986"/>
                  <a:pt x="2590800" y="785446"/>
                </a:cubicBezTo>
                <a:cubicBezTo>
                  <a:pt x="2575169" y="773723"/>
                  <a:pt x="2560476" y="760632"/>
                  <a:pt x="2543908" y="750277"/>
                </a:cubicBezTo>
                <a:cubicBezTo>
                  <a:pt x="2529089" y="741015"/>
                  <a:pt x="2510810" y="737560"/>
                  <a:pt x="2497016" y="726831"/>
                </a:cubicBezTo>
                <a:cubicBezTo>
                  <a:pt x="2475205" y="709867"/>
                  <a:pt x="2457939" y="687755"/>
                  <a:pt x="2438400" y="668216"/>
                </a:cubicBezTo>
                <a:lnTo>
                  <a:pt x="2414954" y="644769"/>
                </a:lnTo>
                <a:cubicBezTo>
                  <a:pt x="2387053" y="561065"/>
                  <a:pt x="2405217" y="594995"/>
                  <a:pt x="2368062" y="539262"/>
                </a:cubicBezTo>
                <a:cubicBezTo>
                  <a:pt x="2316864" y="385664"/>
                  <a:pt x="2397258" y="609376"/>
                  <a:pt x="2332892" y="480646"/>
                </a:cubicBezTo>
                <a:cubicBezTo>
                  <a:pt x="2321839" y="458541"/>
                  <a:pt x="2326921" y="427784"/>
                  <a:pt x="2309446" y="410308"/>
                </a:cubicBezTo>
                <a:lnTo>
                  <a:pt x="2250831" y="351692"/>
                </a:lnTo>
                <a:cubicBezTo>
                  <a:pt x="2227588" y="328449"/>
                  <a:pt x="2200908" y="295638"/>
                  <a:pt x="2168769" y="281354"/>
                </a:cubicBezTo>
                <a:cubicBezTo>
                  <a:pt x="2024471" y="217222"/>
                  <a:pt x="2160659" y="287105"/>
                  <a:pt x="2051539" y="246185"/>
                </a:cubicBezTo>
                <a:cubicBezTo>
                  <a:pt x="2035176" y="240049"/>
                  <a:pt x="2021009" y="228875"/>
                  <a:pt x="2004646" y="222739"/>
                </a:cubicBezTo>
                <a:cubicBezTo>
                  <a:pt x="1974586" y="211467"/>
                  <a:pt x="1950934" y="213467"/>
                  <a:pt x="1922585" y="199292"/>
                </a:cubicBezTo>
                <a:cubicBezTo>
                  <a:pt x="1909983" y="192991"/>
                  <a:pt x="1900018" y="182147"/>
                  <a:pt x="1887416" y="175846"/>
                </a:cubicBezTo>
                <a:cubicBezTo>
                  <a:pt x="1790266" y="127271"/>
                  <a:pt x="1864654" y="171116"/>
                  <a:pt x="1793631" y="140677"/>
                </a:cubicBezTo>
                <a:cubicBezTo>
                  <a:pt x="1649766" y="79020"/>
                  <a:pt x="1829303" y="152651"/>
                  <a:pt x="1711569" y="93785"/>
                </a:cubicBezTo>
                <a:cubicBezTo>
                  <a:pt x="1700516" y="88259"/>
                  <a:pt x="1687453" y="87588"/>
                  <a:pt x="1676400" y="82062"/>
                </a:cubicBezTo>
                <a:cubicBezTo>
                  <a:pt x="1624950" y="56337"/>
                  <a:pt x="1655992" y="55720"/>
                  <a:pt x="1594339" y="35169"/>
                </a:cubicBezTo>
                <a:cubicBezTo>
                  <a:pt x="1575436" y="28868"/>
                  <a:pt x="1555377" y="26722"/>
                  <a:pt x="1535723" y="23446"/>
                </a:cubicBezTo>
                <a:cubicBezTo>
                  <a:pt x="1405010" y="1661"/>
                  <a:pt x="1384107" y="8411"/>
                  <a:pt x="1207477" y="0"/>
                </a:cubicBezTo>
                <a:cubicBezTo>
                  <a:pt x="1117600" y="7815"/>
                  <a:pt x="1027510" y="13483"/>
                  <a:pt x="937846" y="23446"/>
                </a:cubicBezTo>
                <a:cubicBezTo>
                  <a:pt x="921833" y="25225"/>
                  <a:pt x="906446" y="30743"/>
                  <a:pt x="890954" y="35169"/>
                </a:cubicBezTo>
                <a:cubicBezTo>
                  <a:pt x="879072" y="38564"/>
                  <a:pt x="855785" y="46892"/>
                  <a:pt x="855785" y="46892"/>
                </a:cubicBezTo>
              </a:path>
            </a:pathLst>
          </a:custGeom>
          <a:noFill/>
          <a:ln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Freeform: Shape 42">
            <a:extLst>
              <a:ext uri="{FF2B5EF4-FFF2-40B4-BE49-F238E27FC236}">
                <a16:creationId xmlns:a16="http://schemas.microsoft.com/office/drawing/2014/main" id="{11E0E5D7-9760-440C-BCF4-F98BD936B609}"/>
              </a:ext>
            </a:extLst>
          </p:cNvPr>
          <p:cNvSpPr/>
          <p:nvPr/>
        </p:nvSpPr>
        <p:spPr>
          <a:xfrm>
            <a:off x="8953345" y="1523728"/>
            <a:ext cx="1116778" cy="1031903"/>
          </a:xfrm>
          <a:custGeom>
            <a:avLst/>
            <a:gdLst>
              <a:gd name="connsiteX0" fmla="*/ 1116778 w 1116778"/>
              <a:gd name="connsiteY0" fmla="*/ 586426 h 1031903"/>
              <a:gd name="connsiteX1" fmla="*/ 1081609 w 1116778"/>
              <a:gd name="connsiteY1" fmla="*/ 422303 h 1031903"/>
              <a:gd name="connsiteX2" fmla="*/ 1034717 w 1116778"/>
              <a:gd name="connsiteY2" fmla="*/ 363687 h 1031903"/>
              <a:gd name="connsiteX3" fmla="*/ 976101 w 1116778"/>
              <a:gd name="connsiteY3" fmla="*/ 293349 h 1031903"/>
              <a:gd name="connsiteX4" fmla="*/ 905763 w 1116778"/>
              <a:gd name="connsiteY4" fmla="*/ 258180 h 1031903"/>
              <a:gd name="connsiteX5" fmla="*/ 811978 w 1116778"/>
              <a:gd name="connsiteY5" fmla="*/ 199564 h 1031903"/>
              <a:gd name="connsiteX6" fmla="*/ 683024 w 1116778"/>
              <a:gd name="connsiteY6" fmla="*/ 152672 h 1031903"/>
              <a:gd name="connsiteX7" fmla="*/ 647855 w 1116778"/>
              <a:gd name="connsiteY7" fmla="*/ 129226 h 1031903"/>
              <a:gd name="connsiteX8" fmla="*/ 589240 w 1116778"/>
              <a:gd name="connsiteY8" fmla="*/ 117503 h 1031903"/>
              <a:gd name="connsiteX9" fmla="*/ 518901 w 1116778"/>
              <a:gd name="connsiteY9" fmla="*/ 82334 h 1031903"/>
              <a:gd name="connsiteX10" fmla="*/ 483732 w 1116778"/>
              <a:gd name="connsiteY10" fmla="*/ 70610 h 1031903"/>
              <a:gd name="connsiteX11" fmla="*/ 366501 w 1116778"/>
              <a:gd name="connsiteY11" fmla="*/ 11995 h 1031903"/>
              <a:gd name="connsiteX12" fmla="*/ 331332 w 1116778"/>
              <a:gd name="connsiteY12" fmla="*/ 272 h 1031903"/>
              <a:gd name="connsiteX13" fmla="*/ 296163 w 1116778"/>
              <a:gd name="connsiteY13" fmla="*/ 23718 h 1031903"/>
              <a:gd name="connsiteX14" fmla="*/ 202378 w 1116778"/>
              <a:gd name="connsiteY14" fmla="*/ 105780 h 1031903"/>
              <a:gd name="connsiteX15" fmla="*/ 178932 w 1116778"/>
              <a:gd name="connsiteY15" fmla="*/ 140949 h 1031903"/>
              <a:gd name="connsiteX16" fmla="*/ 167209 w 1116778"/>
              <a:gd name="connsiteY16" fmla="*/ 176118 h 1031903"/>
              <a:gd name="connsiteX17" fmla="*/ 108593 w 1116778"/>
              <a:gd name="connsiteY17" fmla="*/ 234734 h 1031903"/>
              <a:gd name="connsiteX18" fmla="*/ 61701 w 1116778"/>
              <a:gd name="connsiteY18" fmla="*/ 293349 h 1031903"/>
              <a:gd name="connsiteX19" fmla="*/ 14809 w 1116778"/>
              <a:gd name="connsiteY19" fmla="*/ 387134 h 1031903"/>
              <a:gd name="connsiteX20" fmla="*/ 14809 w 1116778"/>
              <a:gd name="connsiteY20" fmla="*/ 703657 h 1031903"/>
              <a:gd name="connsiteX21" fmla="*/ 26532 w 1116778"/>
              <a:gd name="connsiteY21" fmla="*/ 750549 h 1031903"/>
              <a:gd name="connsiteX22" fmla="*/ 61701 w 1116778"/>
              <a:gd name="connsiteY22" fmla="*/ 785718 h 1031903"/>
              <a:gd name="connsiteX23" fmla="*/ 96870 w 1116778"/>
              <a:gd name="connsiteY23" fmla="*/ 832610 h 1031903"/>
              <a:gd name="connsiteX24" fmla="*/ 143763 w 1116778"/>
              <a:gd name="connsiteY24" fmla="*/ 902949 h 1031903"/>
              <a:gd name="connsiteX25" fmla="*/ 167209 w 1116778"/>
              <a:gd name="connsiteY25" fmla="*/ 938118 h 1031903"/>
              <a:gd name="connsiteX26" fmla="*/ 214101 w 1116778"/>
              <a:gd name="connsiteY26" fmla="*/ 949841 h 1031903"/>
              <a:gd name="connsiteX27" fmla="*/ 249270 w 1116778"/>
              <a:gd name="connsiteY27" fmla="*/ 973287 h 1031903"/>
              <a:gd name="connsiteX28" fmla="*/ 296163 w 1116778"/>
              <a:gd name="connsiteY28" fmla="*/ 985010 h 1031903"/>
              <a:gd name="connsiteX29" fmla="*/ 401670 w 1116778"/>
              <a:gd name="connsiteY29" fmla="*/ 1008457 h 1031903"/>
              <a:gd name="connsiteX30" fmla="*/ 436840 w 1116778"/>
              <a:gd name="connsiteY30" fmla="*/ 1031903 h 1031903"/>
              <a:gd name="connsiteX31" fmla="*/ 788532 w 1116778"/>
              <a:gd name="connsiteY31" fmla="*/ 1020180 h 1031903"/>
              <a:gd name="connsiteX32" fmla="*/ 823701 w 1116778"/>
              <a:gd name="connsiteY32" fmla="*/ 1008457 h 1031903"/>
              <a:gd name="connsiteX33" fmla="*/ 882317 w 1116778"/>
              <a:gd name="connsiteY33" fmla="*/ 973287 h 1031903"/>
              <a:gd name="connsiteX34" fmla="*/ 917486 w 1116778"/>
              <a:gd name="connsiteY34" fmla="*/ 938118 h 1031903"/>
              <a:gd name="connsiteX35" fmla="*/ 999547 w 1116778"/>
              <a:gd name="connsiteY35" fmla="*/ 891226 h 1031903"/>
              <a:gd name="connsiteX36" fmla="*/ 1034717 w 1116778"/>
              <a:gd name="connsiteY36" fmla="*/ 820887 h 1031903"/>
              <a:gd name="connsiteX37" fmla="*/ 1046440 w 1116778"/>
              <a:gd name="connsiteY37" fmla="*/ 762272 h 1031903"/>
              <a:gd name="connsiteX38" fmla="*/ 1081609 w 1116778"/>
              <a:gd name="connsiteY38" fmla="*/ 750549 h 1031903"/>
              <a:gd name="connsiteX39" fmla="*/ 1105055 w 1116778"/>
              <a:gd name="connsiteY39" fmla="*/ 691934 h 10319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</a:cxnLst>
            <a:rect l="l" t="t" r="r" b="b"/>
            <a:pathLst>
              <a:path w="1116778" h="1031903">
                <a:moveTo>
                  <a:pt x="1116778" y="586426"/>
                </a:moveTo>
                <a:cubicBezTo>
                  <a:pt x="1111818" y="546742"/>
                  <a:pt x="1107308" y="460852"/>
                  <a:pt x="1081609" y="422303"/>
                </a:cubicBezTo>
                <a:cubicBezTo>
                  <a:pt x="1009454" y="314071"/>
                  <a:pt x="1101527" y="447199"/>
                  <a:pt x="1034717" y="363687"/>
                </a:cubicBezTo>
                <a:cubicBezTo>
                  <a:pt x="1010004" y="332796"/>
                  <a:pt x="1011901" y="317216"/>
                  <a:pt x="976101" y="293349"/>
                </a:cubicBezTo>
                <a:cubicBezTo>
                  <a:pt x="870359" y="222855"/>
                  <a:pt x="1016439" y="350410"/>
                  <a:pt x="905763" y="258180"/>
                </a:cubicBezTo>
                <a:cubicBezTo>
                  <a:pt x="836463" y="200430"/>
                  <a:pt x="910419" y="238940"/>
                  <a:pt x="811978" y="199564"/>
                </a:cubicBezTo>
                <a:cubicBezTo>
                  <a:pt x="742749" y="130335"/>
                  <a:pt x="815651" y="188843"/>
                  <a:pt x="683024" y="152672"/>
                </a:cubicBezTo>
                <a:cubicBezTo>
                  <a:pt x="669431" y="148965"/>
                  <a:pt x="661047" y="134173"/>
                  <a:pt x="647855" y="129226"/>
                </a:cubicBezTo>
                <a:cubicBezTo>
                  <a:pt x="629198" y="122230"/>
                  <a:pt x="608778" y="121411"/>
                  <a:pt x="589240" y="117503"/>
                </a:cubicBezTo>
                <a:cubicBezTo>
                  <a:pt x="565794" y="105780"/>
                  <a:pt x="542855" y="92981"/>
                  <a:pt x="518901" y="82334"/>
                </a:cubicBezTo>
                <a:cubicBezTo>
                  <a:pt x="507609" y="77315"/>
                  <a:pt x="493787" y="77793"/>
                  <a:pt x="483732" y="70610"/>
                </a:cubicBezTo>
                <a:cubicBezTo>
                  <a:pt x="386800" y="1372"/>
                  <a:pt x="494379" y="33308"/>
                  <a:pt x="366501" y="11995"/>
                </a:cubicBezTo>
                <a:cubicBezTo>
                  <a:pt x="354778" y="8087"/>
                  <a:pt x="343521" y="-1759"/>
                  <a:pt x="331332" y="272"/>
                </a:cubicBezTo>
                <a:cubicBezTo>
                  <a:pt x="317434" y="2588"/>
                  <a:pt x="306766" y="14440"/>
                  <a:pt x="296163" y="23718"/>
                </a:cubicBezTo>
                <a:cubicBezTo>
                  <a:pt x="186438" y="119728"/>
                  <a:pt x="281518" y="53020"/>
                  <a:pt x="202378" y="105780"/>
                </a:cubicBezTo>
                <a:cubicBezTo>
                  <a:pt x="194563" y="117503"/>
                  <a:pt x="185233" y="128347"/>
                  <a:pt x="178932" y="140949"/>
                </a:cubicBezTo>
                <a:cubicBezTo>
                  <a:pt x="173406" y="152002"/>
                  <a:pt x="174623" y="166232"/>
                  <a:pt x="167209" y="176118"/>
                </a:cubicBezTo>
                <a:cubicBezTo>
                  <a:pt x="150630" y="198223"/>
                  <a:pt x="125854" y="213157"/>
                  <a:pt x="108593" y="234734"/>
                </a:cubicBezTo>
                <a:lnTo>
                  <a:pt x="61701" y="293349"/>
                </a:lnTo>
                <a:cubicBezTo>
                  <a:pt x="34760" y="374173"/>
                  <a:pt x="55730" y="346211"/>
                  <a:pt x="14809" y="387134"/>
                </a:cubicBezTo>
                <a:cubicBezTo>
                  <a:pt x="-6032" y="533023"/>
                  <a:pt x="-3811" y="480217"/>
                  <a:pt x="14809" y="703657"/>
                </a:cubicBezTo>
                <a:cubicBezTo>
                  <a:pt x="16147" y="719713"/>
                  <a:pt x="18538" y="736560"/>
                  <a:pt x="26532" y="750549"/>
                </a:cubicBezTo>
                <a:cubicBezTo>
                  <a:pt x="34757" y="764943"/>
                  <a:pt x="50912" y="773130"/>
                  <a:pt x="61701" y="785718"/>
                </a:cubicBezTo>
                <a:cubicBezTo>
                  <a:pt x="74416" y="800553"/>
                  <a:pt x="85665" y="816604"/>
                  <a:pt x="96870" y="832610"/>
                </a:cubicBezTo>
                <a:cubicBezTo>
                  <a:pt x="113030" y="855695"/>
                  <a:pt x="128132" y="879503"/>
                  <a:pt x="143763" y="902949"/>
                </a:cubicBezTo>
                <a:cubicBezTo>
                  <a:pt x="151578" y="914672"/>
                  <a:pt x="153540" y="934701"/>
                  <a:pt x="167209" y="938118"/>
                </a:cubicBezTo>
                <a:lnTo>
                  <a:pt x="214101" y="949841"/>
                </a:lnTo>
                <a:cubicBezTo>
                  <a:pt x="225824" y="957656"/>
                  <a:pt x="236320" y="967737"/>
                  <a:pt x="249270" y="973287"/>
                </a:cubicBezTo>
                <a:cubicBezTo>
                  <a:pt x="264079" y="979634"/>
                  <a:pt x="280364" y="981850"/>
                  <a:pt x="296163" y="985010"/>
                </a:cubicBezTo>
                <a:cubicBezTo>
                  <a:pt x="326178" y="991013"/>
                  <a:pt x="371251" y="993248"/>
                  <a:pt x="401670" y="1008457"/>
                </a:cubicBezTo>
                <a:cubicBezTo>
                  <a:pt x="414272" y="1014758"/>
                  <a:pt x="425117" y="1024088"/>
                  <a:pt x="436840" y="1031903"/>
                </a:cubicBezTo>
                <a:cubicBezTo>
                  <a:pt x="554071" y="1027995"/>
                  <a:pt x="671451" y="1027276"/>
                  <a:pt x="788532" y="1020180"/>
                </a:cubicBezTo>
                <a:cubicBezTo>
                  <a:pt x="800866" y="1019432"/>
                  <a:pt x="813105" y="1014815"/>
                  <a:pt x="823701" y="1008457"/>
                </a:cubicBezTo>
                <a:cubicBezTo>
                  <a:pt x="904159" y="960181"/>
                  <a:pt x="782689" y="1006495"/>
                  <a:pt x="882317" y="973287"/>
                </a:cubicBezTo>
                <a:cubicBezTo>
                  <a:pt x="894040" y="961564"/>
                  <a:pt x="903092" y="946343"/>
                  <a:pt x="917486" y="938118"/>
                </a:cubicBezTo>
                <a:cubicBezTo>
                  <a:pt x="998268" y="891957"/>
                  <a:pt x="934663" y="969087"/>
                  <a:pt x="999547" y="891226"/>
                </a:cubicBezTo>
                <a:cubicBezTo>
                  <a:pt x="1020012" y="866668"/>
                  <a:pt x="1027164" y="851098"/>
                  <a:pt x="1034717" y="820887"/>
                </a:cubicBezTo>
                <a:cubicBezTo>
                  <a:pt x="1039550" y="801557"/>
                  <a:pt x="1035387" y="778851"/>
                  <a:pt x="1046440" y="762272"/>
                </a:cubicBezTo>
                <a:cubicBezTo>
                  <a:pt x="1053295" y="751990"/>
                  <a:pt x="1069886" y="754457"/>
                  <a:pt x="1081609" y="750549"/>
                </a:cubicBezTo>
                <a:cubicBezTo>
                  <a:pt x="1094672" y="698296"/>
                  <a:pt x="1081939" y="715050"/>
                  <a:pt x="1105055" y="691934"/>
                </a:cubicBezTo>
              </a:path>
            </a:pathLst>
          </a:custGeom>
          <a:noFill/>
          <a:ln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Freeform: Shape 43">
            <a:extLst>
              <a:ext uri="{FF2B5EF4-FFF2-40B4-BE49-F238E27FC236}">
                <a16:creationId xmlns:a16="http://schemas.microsoft.com/office/drawing/2014/main" id="{68643F75-E35C-42CC-AA76-C05C322F9E7B}"/>
              </a:ext>
            </a:extLst>
          </p:cNvPr>
          <p:cNvSpPr/>
          <p:nvPr/>
        </p:nvSpPr>
        <p:spPr>
          <a:xfrm>
            <a:off x="9589477" y="2666925"/>
            <a:ext cx="836953" cy="838275"/>
          </a:xfrm>
          <a:custGeom>
            <a:avLst/>
            <a:gdLst>
              <a:gd name="connsiteX0" fmla="*/ 621323 w 836953"/>
              <a:gd name="connsiteY0" fmla="*/ 29383 h 838275"/>
              <a:gd name="connsiteX1" fmla="*/ 46892 w 836953"/>
              <a:gd name="connsiteY1" fmla="*/ 76275 h 838275"/>
              <a:gd name="connsiteX2" fmla="*/ 23446 w 836953"/>
              <a:gd name="connsiteY2" fmla="*/ 111444 h 838275"/>
              <a:gd name="connsiteX3" fmla="*/ 0 w 836953"/>
              <a:gd name="connsiteY3" fmla="*/ 299013 h 838275"/>
              <a:gd name="connsiteX4" fmla="*/ 11723 w 836953"/>
              <a:gd name="connsiteY4" fmla="*/ 662429 h 838275"/>
              <a:gd name="connsiteX5" fmla="*/ 58615 w 836953"/>
              <a:gd name="connsiteY5" fmla="*/ 732767 h 838275"/>
              <a:gd name="connsiteX6" fmla="*/ 222738 w 836953"/>
              <a:gd name="connsiteY6" fmla="*/ 767937 h 838275"/>
              <a:gd name="connsiteX7" fmla="*/ 293077 w 836953"/>
              <a:gd name="connsiteY7" fmla="*/ 791383 h 838275"/>
              <a:gd name="connsiteX8" fmla="*/ 386861 w 836953"/>
              <a:gd name="connsiteY8" fmla="*/ 814829 h 838275"/>
              <a:gd name="connsiteX9" fmla="*/ 562707 w 836953"/>
              <a:gd name="connsiteY9" fmla="*/ 826552 h 838275"/>
              <a:gd name="connsiteX10" fmla="*/ 597877 w 836953"/>
              <a:gd name="connsiteY10" fmla="*/ 838275 h 838275"/>
              <a:gd name="connsiteX11" fmla="*/ 668215 w 836953"/>
              <a:gd name="connsiteY11" fmla="*/ 791383 h 838275"/>
              <a:gd name="connsiteX12" fmla="*/ 715107 w 836953"/>
              <a:gd name="connsiteY12" fmla="*/ 779660 h 838275"/>
              <a:gd name="connsiteX13" fmla="*/ 738554 w 836953"/>
              <a:gd name="connsiteY13" fmla="*/ 756213 h 838275"/>
              <a:gd name="connsiteX14" fmla="*/ 773723 w 836953"/>
              <a:gd name="connsiteY14" fmla="*/ 732767 h 838275"/>
              <a:gd name="connsiteX15" fmla="*/ 797169 w 836953"/>
              <a:gd name="connsiteY15" fmla="*/ 662429 h 838275"/>
              <a:gd name="connsiteX16" fmla="*/ 820615 w 836953"/>
              <a:gd name="connsiteY16" fmla="*/ 627260 h 838275"/>
              <a:gd name="connsiteX17" fmla="*/ 820615 w 836953"/>
              <a:gd name="connsiteY17" fmla="*/ 310737 h 838275"/>
              <a:gd name="connsiteX18" fmla="*/ 773723 w 836953"/>
              <a:gd name="connsiteY18" fmla="*/ 240398 h 838275"/>
              <a:gd name="connsiteX19" fmla="*/ 750277 w 836953"/>
              <a:gd name="connsiteY19" fmla="*/ 158337 h 838275"/>
              <a:gd name="connsiteX20" fmla="*/ 715107 w 836953"/>
              <a:gd name="connsiteY20" fmla="*/ 134890 h 838275"/>
              <a:gd name="connsiteX21" fmla="*/ 691661 w 836953"/>
              <a:gd name="connsiteY21" fmla="*/ 99721 h 838275"/>
              <a:gd name="connsiteX22" fmla="*/ 679938 w 836953"/>
              <a:gd name="connsiteY22" fmla="*/ 52829 h 8382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836953" h="838275">
                <a:moveTo>
                  <a:pt x="621323" y="29383"/>
                </a:moveTo>
                <a:cubicBezTo>
                  <a:pt x="506062" y="31944"/>
                  <a:pt x="186529" y="-63362"/>
                  <a:pt x="46892" y="76275"/>
                </a:cubicBezTo>
                <a:cubicBezTo>
                  <a:pt x="36929" y="86238"/>
                  <a:pt x="31261" y="99721"/>
                  <a:pt x="23446" y="111444"/>
                </a:cubicBezTo>
                <a:cubicBezTo>
                  <a:pt x="13794" y="169357"/>
                  <a:pt x="0" y="242661"/>
                  <a:pt x="0" y="299013"/>
                </a:cubicBezTo>
                <a:cubicBezTo>
                  <a:pt x="0" y="420215"/>
                  <a:pt x="4606" y="541436"/>
                  <a:pt x="11723" y="662429"/>
                </a:cubicBezTo>
                <a:cubicBezTo>
                  <a:pt x="13360" y="690265"/>
                  <a:pt x="35273" y="719799"/>
                  <a:pt x="58615" y="732767"/>
                </a:cubicBezTo>
                <a:cubicBezTo>
                  <a:pt x="107110" y="759708"/>
                  <a:pt x="170375" y="761391"/>
                  <a:pt x="222738" y="767937"/>
                </a:cubicBezTo>
                <a:lnTo>
                  <a:pt x="293077" y="791383"/>
                </a:lnTo>
                <a:cubicBezTo>
                  <a:pt x="328349" y="803140"/>
                  <a:pt x="346442" y="810787"/>
                  <a:pt x="386861" y="814829"/>
                </a:cubicBezTo>
                <a:cubicBezTo>
                  <a:pt x="445315" y="820674"/>
                  <a:pt x="504092" y="822644"/>
                  <a:pt x="562707" y="826552"/>
                </a:cubicBezTo>
                <a:cubicBezTo>
                  <a:pt x="574430" y="830460"/>
                  <a:pt x="585520" y="838275"/>
                  <a:pt x="597877" y="838275"/>
                </a:cubicBezTo>
                <a:cubicBezTo>
                  <a:pt x="643629" y="838275"/>
                  <a:pt x="631211" y="812528"/>
                  <a:pt x="668215" y="791383"/>
                </a:cubicBezTo>
                <a:cubicBezTo>
                  <a:pt x="682204" y="783389"/>
                  <a:pt x="699476" y="783568"/>
                  <a:pt x="715107" y="779660"/>
                </a:cubicBezTo>
                <a:cubicBezTo>
                  <a:pt x="722923" y="771844"/>
                  <a:pt x="729923" y="763118"/>
                  <a:pt x="738554" y="756213"/>
                </a:cubicBezTo>
                <a:cubicBezTo>
                  <a:pt x="749556" y="747411"/>
                  <a:pt x="766256" y="744715"/>
                  <a:pt x="773723" y="732767"/>
                </a:cubicBezTo>
                <a:cubicBezTo>
                  <a:pt x="786822" y="711809"/>
                  <a:pt x="783460" y="682993"/>
                  <a:pt x="797169" y="662429"/>
                </a:cubicBezTo>
                <a:lnTo>
                  <a:pt x="820615" y="627260"/>
                </a:lnTo>
                <a:cubicBezTo>
                  <a:pt x="835454" y="508543"/>
                  <a:pt x="848402" y="449672"/>
                  <a:pt x="820615" y="310737"/>
                </a:cubicBezTo>
                <a:cubicBezTo>
                  <a:pt x="815089" y="283105"/>
                  <a:pt x="773723" y="240398"/>
                  <a:pt x="773723" y="240398"/>
                </a:cubicBezTo>
                <a:cubicBezTo>
                  <a:pt x="772957" y="237335"/>
                  <a:pt x="756393" y="165981"/>
                  <a:pt x="750277" y="158337"/>
                </a:cubicBezTo>
                <a:cubicBezTo>
                  <a:pt x="741475" y="147335"/>
                  <a:pt x="726830" y="142706"/>
                  <a:pt x="715107" y="134890"/>
                </a:cubicBezTo>
                <a:cubicBezTo>
                  <a:pt x="707292" y="123167"/>
                  <a:pt x="697211" y="112671"/>
                  <a:pt x="691661" y="99721"/>
                </a:cubicBezTo>
                <a:cubicBezTo>
                  <a:pt x="685314" y="84912"/>
                  <a:pt x="679938" y="52829"/>
                  <a:pt x="679938" y="52829"/>
                </a:cubicBezTo>
              </a:path>
            </a:pathLst>
          </a:custGeom>
          <a:noFill/>
          <a:ln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6D6AA12E-9069-456F-883A-3AB02FB010A2}"/>
              </a:ext>
            </a:extLst>
          </p:cNvPr>
          <p:cNvSpPr/>
          <p:nvPr/>
        </p:nvSpPr>
        <p:spPr>
          <a:xfrm>
            <a:off x="3791501" y="4662239"/>
            <a:ext cx="46839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>
                <a:latin typeface="Times-Roman"/>
              </a:rPr>
              <a:t>(c)</a:t>
            </a:r>
            <a:endParaRPr lang="en-US" sz="2000" dirty="0"/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0E633EB3-D92F-4ABA-975A-C59A7E315786}"/>
              </a:ext>
            </a:extLst>
          </p:cNvPr>
          <p:cNvSpPr/>
          <p:nvPr/>
        </p:nvSpPr>
        <p:spPr>
          <a:xfrm>
            <a:off x="6498322" y="4632862"/>
            <a:ext cx="51150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>
                <a:latin typeface="Times-Roman"/>
              </a:rPr>
              <a:t>(d)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949815638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74892190-9174-464B-A7A7-C60FC15BE15B}"/>
              </a:ext>
            </a:extLst>
          </p:cNvPr>
          <p:cNvSpPr/>
          <p:nvPr/>
        </p:nvSpPr>
        <p:spPr>
          <a:xfrm>
            <a:off x="1261142" y="688704"/>
            <a:ext cx="868622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/>
              <a:t>Connected Components: Parallel Formulation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431709EE-42D7-4A55-889A-4C931E2943DA}"/>
              </a:ext>
            </a:extLst>
          </p:cNvPr>
          <p:cNvSpPr/>
          <p:nvPr/>
        </p:nvSpPr>
        <p:spPr>
          <a:xfrm>
            <a:off x="1261142" y="5457299"/>
            <a:ext cx="941363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Each process gets a subgraph of G ((c) and (e)). Each process then</a:t>
            </a: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computes the spanning forest of the subgraph ((d) and (f)).</a:t>
            </a: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Finally, the two spanning trees are merged to form the solution.</a:t>
            </a: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AE759DDA-7DAB-409C-934B-9AA8E9A1D2A0}"/>
              </a:ext>
            </a:extLst>
          </p:cNvPr>
          <p:cNvSpPr/>
          <p:nvPr/>
        </p:nvSpPr>
        <p:spPr>
          <a:xfrm>
            <a:off x="3065452" y="1840610"/>
            <a:ext cx="511502" cy="488272"/>
          </a:xfrm>
          <a:prstGeom prst="ellipse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84FB6CBA-C1AA-4FBF-9337-C0DDF8CB2D37}"/>
              </a:ext>
            </a:extLst>
          </p:cNvPr>
          <p:cNvSpPr/>
          <p:nvPr/>
        </p:nvSpPr>
        <p:spPr>
          <a:xfrm>
            <a:off x="4157739" y="2687236"/>
            <a:ext cx="511502" cy="488272"/>
          </a:xfrm>
          <a:prstGeom prst="ellipse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67E91C16-18A8-4C11-B3BB-F375C8E203E0}"/>
              </a:ext>
            </a:extLst>
          </p:cNvPr>
          <p:cNvSpPr/>
          <p:nvPr/>
        </p:nvSpPr>
        <p:spPr>
          <a:xfrm>
            <a:off x="3115390" y="3898510"/>
            <a:ext cx="511502" cy="488272"/>
          </a:xfrm>
          <a:prstGeom prst="ellipse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7926CE9C-94A6-4FBB-A117-B45ECFACB509}"/>
              </a:ext>
            </a:extLst>
          </p:cNvPr>
          <p:cNvSpPr/>
          <p:nvPr/>
        </p:nvSpPr>
        <p:spPr>
          <a:xfrm>
            <a:off x="2219647" y="3222400"/>
            <a:ext cx="511502" cy="488272"/>
          </a:xfrm>
          <a:prstGeom prst="ellipse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4D2466A0-8B1C-4FCB-A685-1D1BFD4D6146}"/>
              </a:ext>
            </a:extLst>
          </p:cNvPr>
          <p:cNvSpPr/>
          <p:nvPr/>
        </p:nvSpPr>
        <p:spPr>
          <a:xfrm>
            <a:off x="5182176" y="2723446"/>
            <a:ext cx="511502" cy="488272"/>
          </a:xfrm>
          <a:prstGeom prst="ellipse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A34E8752-5A7B-4624-A1EE-70C82B777331}"/>
              </a:ext>
            </a:extLst>
          </p:cNvPr>
          <p:cNvSpPr/>
          <p:nvPr/>
        </p:nvSpPr>
        <p:spPr>
          <a:xfrm>
            <a:off x="4446250" y="3930102"/>
            <a:ext cx="511502" cy="488272"/>
          </a:xfrm>
          <a:prstGeom prst="ellipse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B17EEE43-F950-40B7-8106-3C3AC48E7907}"/>
              </a:ext>
            </a:extLst>
          </p:cNvPr>
          <p:cNvSpPr/>
          <p:nvPr/>
        </p:nvSpPr>
        <p:spPr>
          <a:xfrm>
            <a:off x="4729928" y="1765064"/>
            <a:ext cx="511502" cy="488272"/>
          </a:xfrm>
          <a:prstGeom prst="ellipse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C8BC672F-705E-4C64-8FAF-ABEE69884C65}"/>
              </a:ext>
            </a:extLst>
          </p:cNvPr>
          <p:cNvCxnSpPr>
            <a:cxnSpLocks/>
            <a:stCxn id="6" idx="3"/>
            <a:endCxn id="7" idx="7"/>
          </p:cNvCxnSpPr>
          <p:nvPr/>
        </p:nvCxnSpPr>
        <p:spPr>
          <a:xfrm flipH="1">
            <a:off x="3551984" y="3104002"/>
            <a:ext cx="680663" cy="866014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5C0B2CBF-63F7-4B36-97CC-0DB153D64F73}"/>
              </a:ext>
            </a:extLst>
          </p:cNvPr>
          <p:cNvCxnSpPr>
            <a:cxnSpLocks/>
            <a:endCxn id="10" idx="0"/>
          </p:cNvCxnSpPr>
          <p:nvPr/>
        </p:nvCxnSpPr>
        <p:spPr>
          <a:xfrm>
            <a:off x="4444044" y="3189781"/>
            <a:ext cx="257957" cy="740321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569CE58E-4BBE-4360-BEE7-CA5B1FFF48EA}"/>
              </a:ext>
            </a:extLst>
          </p:cNvPr>
          <p:cNvCxnSpPr>
            <a:cxnSpLocks/>
            <a:endCxn id="6" idx="1"/>
          </p:cNvCxnSpPr>
          <p:nvPr/>
        </p:nvCxnSpPr>
        <p:spPr>
          <a:xfrm>
            <a:off x="3446113" y="2269826"/>
            <a:ext cx="786534" cy="488916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DE5607A5-02BF-485B-A168-1AC5130BE185}"/>
              </a:ext>
            </a:extLst>
          </p:cNvPr>
          <p:cNvCxnSpPr>
            <a:cxnSpLocks/>
            <a:endCxn id="9" idx="0"/>
          </p:cNvCxnSpPr>
          <p:nvPr/>
        </p:nvCxnSpPr>
        <p:spPr>
          <a:xfrm>
            <a:off x="5120345" y="2228349"/>
            <a:ext cx="317582" cy="495097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5BC7EDD1-62AC-4371-94FE-8C5DD6273FEE}"/>
              </a:ext>
            </a:extLst>
          </p:cNvPr>
          <p:cNvCxnSpPr>
            <a:cxnSpLocks/>
          </p:cNvCxnSpPr>
          <p:nvPr/>
        </p:nvCxnSpPr>
        <p:spPr>
          <a:xfrm>
            <a:off x="3626892" y="4174238"/>
            <a:ext cx="807047" cy="2774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Oval 20">
            <a:extLst>
              <a:ext uri="{FF2B5EF4-FFF2-40B4-BE49-F238E27FC236}">
                <a16:creationId xmlns:a16="http://schemas.microsoft.com/office/drawing/2014/main" id="{B190E64B-2D1F-4DE2-A026-B379C2E15B56}"/>
              </a:ext>
            </a:extLst>
          </p:cNvPr>
          <p:cNvSpPr/>
          <p:nvPr/>
        </p:nvSpPr>
        <p:spPr>
          <a:xfrm>
            <a:off x="7599878" y="1933155"/>
            <a:ext cx="511502" cy="488272"/>
          </a:xfrm>
          <a:prstGeom prst="ellipse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CABAB069-163D-4B58-860A-59F15F368A43}"/>
              </a:ext>
            </a:extLst>
          </p:cNvPr>
          <p:cNvSpPr/>
          <p:nvPr/>
        </p:nvSpPr>
        <p:spPr>
          <a:xfrm>
            <a:off x="8692165" y="2779781"/>
            <a:ext cx="511502" cy="488272"/>
          </a:xfrm>
          <a:prstGeom prst="ellipse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29D70621-CB11-478D-83EC-A65F5255F9D1}"/>
              </a:ext>
            </a:extLst>
          </p:cNvPr>
          <p:cNvSpPr/>
          <p:nvPr/>
        </p:nvSpPr>
        <p:spPr>
          <a:xfrm>
            <a:off x="7649816" y="3991055"/>
            <a:ext cx="511502" cy="488272"/>
          </a:xfrm>
          <a:prstGeom prst="ellipse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03B124E1-1DA6-4C27-9570-F68AC70233F5}"/>
              </a:ext>
            </a:extLst>
          </p:cNvPr>
          <p:cNvSpPr/>
          <p:nvPr/>
        </p:nvSpPr>
        <p:spPr>
          <a:xfrm>
            <a:off x="6754073" y="3314945"/>
            <a:ext cx="511502" cy="488272"/>
          </a:xfrm>
          <a:prstGeom prst="ellipse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4FED9978-5D89-4E78-9585-0118CB1AA658}"/>
              </a:ext>
            </a:extLst>
          </p:cNvPr>
          <p:cNvSpPr/>
          <p:nvPr/>
        </p:nvSpPr>
        <p:spPr>
          <a:xfrm>
            <a:off x="9716602" y="2815991"/>
            <a:ext cx="511502" cy="488272"/>
          </a:xfrm>
          <a:prstGeom prst="ellipse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4A9FF61F-8CC4-4A94-85E8-5BA50BCC5752}"/>
              </a:ext>
            </a:extLst>
          </p:cNvPr>
          <p:cNvSpPr/>
          <p:nvPr/>
        </p:nvSpPr>
        <p:spPr>
          <a:xfrm>
            <a:off x="8980676" y="4022647"/>
            <a:ext cx="511502" cy="488272"/>
          </a:xfrm>
          <a:prstGeom prst="ellipse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84C830FD-42E6-4ACA-AFDC-4F12B148D60E}"/>
              </a:ext>
            </a:extLst>
          </p:cNvPr>
          <p:cNvSpPr/>
          <p:nvPr/>
        </p:nvSpPr>
        <p:spPr>
          <a:xfrm>
            <a:off x="9264354" y="1857609"/>
            <a:ext cx="511502" cy="488272"/>
          </a:xfrm>
          <a:prstGeom prst="ellipse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</a:p>
        </p:txBody>
      </p: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E271BD03-A593-4CA4-B90C-2A3D5ECB6187}"/>
              </a:ext>
            </a:extLst>
          </p:cNvPr>
          <p:cNvCxnSpPr>
            <a:cxnSpLocks/>
            <a:stCxn id="23" idx="3"/>
            <a:endCxn id="25" idx="7"/>
          </p:cNvCxnSpPr>
          <p:nvPr/>
        </p:nvCxnSpPr>
        <p:spPr>
          <a:xfrm flipH="1">
            <a:off x="8086410" y="3196547"/>
            <a:ext cx="680663" cy="866014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9EEEA70E-E4F6-404E-9193-CAB3E162C3C9}"/>
              </a:ext>
            </a:extLst>
          </p:cNvPr>
          <p:cNvCxnSpPr>
            <a:cxnSpLocks/>
            <a:endCxn id="23" idx="1"/>
          </p:cNvCxnSpPr>
          <p:nvPr/>
        </p:nvCxnSpPr>
        <p:spPr>
          <a:xfrm>
            <a:off x="8005529" y="2360577"/>
            <a:ext cx="761544" cy="49071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75CF3F4B-CF7E-4256-B2E3-08B85A4DDF65}"/>
              </a:ext>
            </a:extLst>
          </p:cNvPr>
          <p:cNvCxnSpPr>
            <a:cxnSpLocks/>
          </p:cNvCxnSpPr>
          <p:nvPr/>
        </p:nvCxnSpPr>
        <p:spPr>
          <a:xfrm>
            <a:off x="8161318" y="4266783"/>
            <a:ext cx="807047" cy="2774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Rectangle 44">
            <a:extLst>
              <a:ext uri="{FF2B5EF4-FFF2-40B4-BE49-F238E27FC236}">
                <a16:creationId xmlns:a16="http://schemas.microsoft.com/office/drawing/2014/main" id="{6D6AA12E-9069-456F-883A-3AB02FB010A2}"/>
              </a:ext>
            </a:extLst>
          </p:cNvPr>
          <p:cNvSpPr/>
          <p:nvPr/>
        </p:nvSpPr>
        <p:spPr>
          <a:xfrm>
            <a:off x="3791501" y="4662239"/>
            <a:ext cx="46839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>
                <a:latin typeface="Times-Roman"/>
              </a:rPr>
              <a:t>(e)</a:t>
            </a:r>
            <a:endParaRPr lang="en-US" sz="2000" dirty="0"/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0E633EB3-D92F-4ABA-975A-C59A7E315786}"/>
              </a:ext>
            </a:extLst>
          </p:cNvPr>
          <p:cNvSpPr/>
          <p:nvPr/>
        </p:nvSpPr>
        <p:spPr>
          <a:xfrm>
            <a:off x="6498322" y="4632862"/>
            <a:ext cx="51150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>
                <a:latin typeface="Times-Roman"/>
              </a:rPr>
              <a:t>(f)</a:t>
            </a:r>
            <a:endParaRPr lang="en-US" sz="2000" dirty="0"/>
          </a:p>
        </p:txBody>
      </p: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F4B1E378-6DD7-4528-AAE8-E5FD06FBC9F8}"/>
              </a:ext>
            </a:extLst>
          </p:cNvPr>
          <p:cNvCxnSpPr>
            <a:cxnSpLocks/>
          </p:cNvCxnSpPr>
          <p:nvPr/>
        </p:nvCxnSpPr>
        <p:spPr>
          <a:xfrm>
            <a:off x="9616480" y="2321970"/>
            <a:ext cx="317582" cy="495097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48D58A40-0DD7-4913-9D09-2A275D8B8012}"/>
              </a:ext>
            </a:extLst>
          </p:cNvPr>
          <p:cNvSpPr/>
          <p:nvPr/>
        </p:nvSpPr>
        <p:spPr>
          <a:xfrm>
            <a:off x="6635262" y="3165231"/>
            <a:ext cx="786552" cy="844061"/>
          </a:xfrm>
          <a:custGeom>
            <a:avLst/>
            <a:gdLst>
              <a:gd name="connsiteX0" fmla="*/ 46892 w 786552"/>
              <a:gd name="connsiteY0" fmla="*/ 128954 h 844061"/>
              <a:gd name="connsiteX1" fmla="*/ 93784 w 786552"/>
              <a:gd name="connsiteY1" fmla="*/ 70338 h 844061"/>
              <a:gd name="connsiteX2" fmla="*/ 152400 w 786552"/>
              <a:gd name="connsiteY2" fmla="*/ 58615 h 844061"/>
              <a:gd name="connsiteX3" fmla="*/ 199292 w 786552"/>
              <a:gd name="connsiteY3" fmla="*/ 46892 h 844061"/>
              <a:gd name="connsiteX4" fmla="*/ 269630 w 786552"/>
              <a:gd name="connsiteY4" fmla="*/ 23446 h 844061"/>
              <a:gd name="connsiteX5" fmla="*/ 386861 w 786552"/>
              <a:gd name="connsiteY5" fmla="*/ 0 h 844061"/>
              <a:gd name="connsiteX6" fmla="*/ 574430 w 786552"/>
              <a:gd name="connsiteY6" fmla="*/ 11723 h 844061"/>
              <a:gd name="connsiteX7" fmla="*/ 679938 w 786552"/>
              <a:gd name="connsiteY7" fmla="*/ 58615 h 844061"/>
              <a:gd name="connsiteX8" fmla="*/ 715107 w 786552"/>
              <a:gd name="connsiteY8" fmla="*/ 93784 h 844061"/>
              <a:gd name="connsiteX9" fmla="*/ 750276 w 786552"/>
              <a:gd name="connsiteY9" fmla="*/ 164123 h 844061"/>
              <a:gd name="connsiteX10" fmla="*/ 785446 w 786552"/>
              <a:gd name="connsiteY10" fmla="*/ 234461 h 844061"/>
              <a:gd name="connsiteX11" fmla="*/ 773723 w 786552"/>
              <a:gd name="connsiteY11" fmla="*/ 586154 h 844061"/>
              <a:gd name="connsiteX12" fmla="*/ 703384 w 786552"/>
              <a:gd name="connsiteY12" fmla="*/ 656492 h 844061"/>
              <a:gd name="connsiteX13" fmla="*/ 679938 w 786552"/>
              <a:gd name="connsiteY13" fmla="*/ 703384 h 844061"/>
              <a:gd name="connsiteX14" fmla="*/ 644769 w 786552"/>
              <a:gd name="connsiteY14" fmla="*/ 726831 h 844061"/>
              <a:gd name="connsiteX15" fmla="*/ 586153 w 786552"/>
              <a:gd name="connsiteY15" fmla="*/ 785446 h 844061"/>
              <a:gd name="connsiteX16" fmla="*/ 562707 w 786552"/>
              <a:gd name="connsiteY16" fmla="*/ 820615 h 844061"/>
              <a:gd name="connsiteX17" fmla="*/ 504092 w 786552"/>
              <a:gd name="connsiteY17" fmla="*/ 832338 h 844061"/>
              <a:gd name="connsiteX18" fmla="*/ 468923 w 786552"/>
              <a:gd name="connsiteY18" fmla="*/ 844061 h 844061"/>
              <a:gd name="connsiteX19" fmla="*/ 246184 w 786552"/>
              <a:gd name="connsiteY19" fmla="*/ 832338 h 844061"/>
              <a:gd name="connsiteX20" fmla="*/ 211015 w 786552"/>
              <a:gd name="connsiteY20" fmla="*/ 820615 h 844061"/>
              <a:gd name="connsiteX21" fmla="*/ 175846 w 786552"/>
              <a:gd name="connsiteY21" fmla="*/ 785446 h 844061"/>
              <a:gd name="connsiteX22" fmla="*/ 164123 w 786552"/>
              <a:gd name="connsiteY22" fmla="*/ 750277 h 844061"/>
              <a:gd name="connsiteX23" fmla="*/ 140676 w 786552"/>
              <a:gd name="connsiteY23" fmla="*/ 726831 h 844061"/>
              <a:gd name="connsiteX24" fmla="*/ 93784 w 786552"/>
              <a:gd name="connsiteY24" fmla="*/ 656492 h 844061"/>
              <a:gd name="connsiteX25" fmla="*/ 70338 w 786552"/>
              <a:gd name="connsiteY25" fmla="*/ 621323 h 844061"/>
              <a:gd name="connsiteX26" fmla="*/ 58615 w 786552"/>
              <a:gd name="connsiteY26" fmla="*/ 574431 h 844061"/>
              <a:gd name="connsiteX27" fmla="*/ 0 w 786552"/>
              <a:gd name="connsiteY27" fmla="*/ 468923 h 844061"/>
              <a:gd name="connsiteX28" fmla="*/ 11723 w 786552"/>
              <a:gd name="connsiteY28" fmla="*/ 328246 h 844061"/>
              <a:gd name="connsiteX29" fmla="*/ 35169 w 786552"/>
              <a:gd name="connsiteY29" fmla="*/ 257907 h 844061"/>
              <a:gd name="connsiteX30" fmla="*/ 46892 w 786552"/>
              <a:gd name="connsiteY30" fmla="*/ 199292 h 8440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786552" h="844061">
                <a:moveTo>
                  <a:pt x="46892" y="128954"/>
                </a:moveTo>
                <a:cubicBezTo>
                  <a:pt x="62523" y="109415"/>
                  <a:pt x="72965" y="84217"/>
                  <a:pt x="93784" y="70338"/>
                </a:cubicBezTo>
                <a:cubicBezTo>
                  <a:pt x="110363" y="59285"/>
                  <a:pt x="132949" y="62937"/>
                  <a:pt x="152400" y="58615"/>
                </a:cubicBezTo>
                <a:cubicBezTo>
                  <a:pt x="168128" y="55120"/>
                  <a:pt x="183860" y="51522"/>
                  <a:pt x="199292" y="46892"/>
                </a:cubicBezTo>
                <a:cubicBezTo>
                  <a:pt x="222964" y="39790"/>
                  <a:pt x="245654" y="29440"/>
                  <a:pt x="269630" y="23446"/>
                </a:cubicBezTo>
                <a:cubicBezTo>
                  <a:pt x="339583" y="5958"/>
                  <a:pt x="300630" y="14372"/>
                  <a:pt x="386861" y="0"/>
                </a:cubicBezTo>
                <a:cubicBezTo>
                  <a:pt x="449384" y="3908"/>
                  <a:pt x="512359" y="3259"/>
                  <a:pt x="574430" y="11723"/>
                </a:cubicBezTo>
                <a:cubicBezTo>
                  <a:pt x="611102" y="16724"/>
                  <a:pt x="651018" y="34515"/>
                  <a:pt x="679938" y="58615"/>
                </a:cubicBezTo>
                <a:cubicBezTo>
                  <a:pt x="692674" y="69229"/>
                  <a:pt x="703384" y="82061"/>
                  <a:pt x="715107" y="93784"/>
                </a:cubicBezTo>
                <a:cubicBezTo>
                  <a:pt x="744570" y="182175"/>
                  <a:pt x="704829" y="73231"/>
                  <a:pt x="750276" y="164123"/>
                </a:cubicBezTo>
                <a:cubicBezTo>
                  <a:pt x="798813" y="261193"/>
                  <a:pt x="718253" y="133672"/>
                  <a:pt x="785446" y="234461"/>
                </a:cubicBezTo>
                <a:cubicBezTo>
                  <a:pt x="781538" y="351692"/>
                  <a:pt x="796111" y="471014"/>
                  <a:pt x="773723" y="586154"/>
                </a:cubicBezTo>
                <a:cubicBezTo>
                  <a:pt x="767394" y="618702"/>
                  <a:pt x="718213" y="626835"/>
                  <a:pt x="703384" y="656492"/>
                </a:cubicBezTo>
                <a:cubicBezTo>
                  <a:pt x="695569" y="672123"/>
                  <a:pt x="691126" y="689959"/>
                  <a:pt x="679938" y="703384"/>
                </a:cubicBezTo>
                <a:cubicBezTo>
                  <a:pt x="670918" y="714208"/>
                  <a:pt x="656492" y="719015"/>
                  <a:pt x="644769" y="726831"/>
                </a:cubicBezTo>
                <a:cubicBezTo>
                  <a:pt x="582247" y="820614"/>
                  <a:pt x="664307" y="707293"/>
                  <a:pt x="586153" y="785446"/>
                </a:cubicBezTo>
                <a:cubicBezTo>
                  <a:pt x="576190" y="795409"/>
                  <a:pt x="574940" y="813625"/>
                  <a:pt x="562707" y="820615"/>
                </a:cubicBezTo>
                <a:cubicBezTo>
                  <a:pt x="545407" y="830501"/>
                  <a:pt x="523422" y="827505"/>
                  <a:pt x="504092" y="832338"/>
                </a:cubicBezTo>
                <a:cubicBezTo>
                  <a:pt x="492104" y="835335"/>
                  <a:pt x="480646" y="840153"/>
                  <a:pt x="468923" y="844061"/>
                </a:cubicBezTo>
                <a:cubicBezTo>
                  <a:pt x="394677" y="840153"/>
                  <a:pt x="320228" y="839069"/>
                  <a:pt x="246184" y="832338"/>
                </a:cubicBezTo>
                <a:cubicBezTo>
                  <a:pt x="233878" y="831219"/>
                  <a:pt x="221297" y="827470"/>
                  <a:pt x="211015" y="820615"/>
                </a:cubicBezTo>
                <a:cubicBezTo>
                  <a:pt x="197221" y="811419"/>
                  <a:pt x="187569" y="797169"/>
                  <a:pt x="175846" y="785446"/>
                </a:cubicBezTo>
                <a:cubicBezTo>
                  <a:pt x="171938" y="773723"/>
                  <a:pt x="170481" y="760873"/>
                  <a:pt x="164123" y="750277"/>
                </a:cubicBezTo>
                <a:cubicBezTo>
                  <a:pt x="158436" y="740799"/>
                  <a:pt x="147308" y="735673"/>
                  <a:pt x="140676" y="726831"/>
                </a:cubicBezTo>
                <a:cubicBezTo>
                  <a:pt x="123769" y="704288"/>
                  <a:pt x="109415" y="679938"/>
                  <a:pt x="93784" y="656492"/>
                </a:cubicBezTo>
                <a:lnTo>
                  <a:pt x="70338" y="621323"/>
                </a:lnTo>
                <a:cubicBezTo>
                  <a:pt x="66430" y="605692"/>
                  <a:pt x="65820" y="588842"/>
                  <a:pt x="58615" y="574431"/>
                </a:cubicBezTo>
                <a:cubicBezTo>
                  <a:pt x="-22005" y="413190"/>
                  <a:pt x="32419" y="566179"/>
                  <a:pt x="0" y="468923"/>
                </a:cubicBezTo>
                <a:cubicBezTo>
                  <a:pt x="3908" y="422031"/>
                  <a:pt x="3987" y="374661"/>
                  <a:pt x="11723" y="328246"/>
                </a:cubicBezTo>
                <a:cubicBezTo>
                  <a:pt x="15786" y="303868"/>
                  <a:pt x="30322" y="282142"/>
                  <a:pt x="35169" y="257907"/>
                </a:cubicBezTo>
                <a:lnTo>
                  <a:pt x="46892" y="199292"/>
                </a:lnTo>
              </a:path>
            </a:pathLst>
          </a:custGeom>
          <a:noFill/>
          <a:ln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0043321E-057D-443C-9365-6FFA5C597B63}"/>
              </a:ext>
            </a:extLst>
          </p:cNvPr>
          <p:cNvSpPr/>
          <p:nvPr/>
        </p:nvSpPr>
        <p:spPr>
          <a:xfrm>
            <a:off x="7338646" y="1688123"/>
            <a:ext cx="2391508" cy="3059723"/>
          </a:xfrm>
          <a:custGeom>
            <a:avLst/>
            <a:gdLst>
              <a:gd name="connsiteX0" fmla="*/ 11723 w 2391508"/>
              <a:gd name="connsiteY0" fmla="*/ 445477 h 3059723"/>
              <a:gd name="connsiteX1" fmla="*/ 46892 w 2391508"/>
              <a:gd name="connsiteY1" fmla="*/ 586154 h 3059723"/>
              <a:gd name="connsiteX2" fmla="*/ 82062 w 2391508"/>
              <a:gd name="connsiteY2" fmla="*/ 609600 h 3059723"/>
              <a:gd name="connsiteX3" fmla="*/ 105508 w 2391508"/>
              <a:gd name="connsiteY3" fmla="*/ 668215 h 3059723"/>
              <a:gd name="connsiteX4" fmla="*/ 128954 w 2391508"/>
              <a:gd name="connsiteY4" fmla="*/ 691662 h 3059723"/>
              <a:gd name="connsiteX5" fmla="*/ 164123 w 2391508"/>
              <a:gd name="connsiteY5" fmla="*/ 738554 h 3059723"/>
              <a:gd name="connsiteX6" fmla="*/ 211016 w 2391508"/>
              <a:gd name="connsiteY6" fmla="*/ 797169 h 3059723"/>
              <a:gd name="connsiteX7" fmla="*/ 257908 w 2391508"/>
              <a:gd name="connsiteY7" fmla="*/ 832339 h 3059723"/>
              <a:gd name="connsiteX8" fmla="*/ 281354 w 2391508"/>
              <a:gd name="connsiteY8" fmla="*/ 867508 h 3059723"/>
              <a:gd name="connsiteX9" fmla="*/ 316523 w 2391508"/>
              <a:gd name="connsiteY9" fmla="*/ 914400 h 3059723"/>
              <a:gd name="connsiteX10" fmla="*/ 328246 w 2391508"/>
              <a:gd name="connsiteY10" fmla="*/ 973015 h 3059723"/>
              <a:gd name="connsiteX11" fmla="*/ 375139 w 2391508"/>
              <a:gd name="connsiteY11" fmla="*/ 1019908 h 3059723"/>
              <a:gd name="connsiteX12" fmla="*/ 398585 w 2391508"/>
              <a:gd name="connsiteY12" fmla="*/ 1066800 h 3059723"/>
              <a:gd name="connsiteX13" fmla="*/ 468923 w 2391508"/>
              <a:gd name="connsiteY13" fmla="*/ 1148862 h 3059723"/>
              <a:gd name="connsiteX14" fmla="*/ 504092 w 2391508"/>
              <a:gd name="connsiteY14" fmla="*/ 1172308 h 3059723"/>
              <a:gd name="connsiteX15" fmla="*/ 550985 w 2391508"/>
              <a:gd name="connsiteY15" fmla="*/ 1254369 h 3059723"/>
              <a:gd name="connsiteX16" fmla="*/ 574431 w 2391508"/>
              <a:gd name="connsiteY16" fmla="*/ 1336431 h 3059723"/>
              <a:gd name="connsiteX17" fmla="*/ 550985 w 2391508"/>
              <a:gd name="connsiteY17" fmla="*/ 1652954 h 3059723"/>
              <a:gd name="connsiteX18" fmla="*/ 539262 w 2391508"/>
              <a:gd name="connsiteY18" fmla="*/ 1688123 h 3059723"/>
              <a:gd name="connsiteX19" fmla="*/ 504092 w 2391508"/>
              <a:gd name="connsiteY19" fmla="*/ 1735015 h 3059723"/>
              <a:gd name="connsiteX20" fmla="*/ 492369 w 2391508"/>
              <a:gd name="connsiteY20" fmla="*/ 1770185 h 3059723"/>
              <a:gd name="connsiteX21" fmla="*/ 433754 w 2391508"/>
              <a:gd name="connsiteY21" fmla="*/ 1852246 h 3059723"/>
              <a:gd name="connsiteX22" fmla="*/ 398585 w 2391508"/>
              <a:gd name="connsiteY22" fmla="*/ 1910862 h 3059723"/>
              <a:gd name="connsiteX23" fmla="*/ 339969 w 2391508"/>
              <a:gd name="connsiteY23" fmla="*/ 2016369 h 3059723"/>
              <a:gd name="connsiteX24" fmla="*/ 316523 w 2391508"/>
              <a:gd name="connsiteY24" fmla="*/ 2051539 h 3059723"/>
              <a:gd name="connsiteX25" fmla="*/ 281354 w 2391508"/>
              <a:gd name="connsiteY25" fmla="*/ 2133600 h 3059723"/>
              <a:gd name="connsiteX26" fmla="*/ 257908 w 2391508"/>
              <a:gd name="connsiteY26" fmla="*/ 2203939 h 3059723"/>
              <a:gd name="connsiteX27" fmla="*/ 246185 w 2391508"/>
              <a:gd name="connsiteY27" fmla="*/ 2239108 h 3059723"/>
              <a:gd name="connsiteX28" fmla="*/ 234462 w 2391508"/>
              <a:gd name="connsiteY28" fmla="*/ 2286000 h 3059723"/>
              <a:gd name="connsiteX29" fmla="*/ 211016 w 2391508"/>
              <a:gd name="connsiteY29" fmla="*/ 2332892 h 3059723"/>
              <a:gd name="connsiteX30" fmla="*/ 175846 w 2391508"/>
              <a:gd name="connsiteY30" fmla="*/ 2414954 h 3059723"/>
              <a:gd name="connsiteX31" fmla="*/ 164123 w 2391508"/>
              <a:gd name="connsiteY31" fmla="*/ 2497015 h 3059723"/>
              <a:gd name="connsiteX32" fmla="*/ 152400 w 2391508"/>
              <a:gd name="connsiteY32" fmla="*/ 2590800 h 3059723"/>
              <a:gd name="connsiteX33" fmla="*/ 117231 w 2391508"/>
              <a:gd name="connsiteY33" fmla="*/ 2708031 h 3059723"/>
              <a:gd name="connsiteX34" fmla="*/ 164123 w 2391508"/>
              <a:gd name="connsiteY34" fmla="*/ 2895600 h 3059723"/>
              <a:gd name="connsiteX35" fmla="*/ 234462 w 2391508"/>
              <a:gd name="connsiteY35" fmla="*/ 2907323 h 3059723"/>
              <a:gd name="connsiteX36" fmla="*/ 269631 w 2391508"/>
              <a:gd name="connsiteY36" fmla="*/ 2930769 h 3059723"/>
              <a:gd name="connsiteX37" fmla="*/ 339969 w 2391508"/>
              <a:gd name="connsiteY37" fmla="*/ 2954215 h 3059723"/>
              <a:gd name="connsiteX38" fmla="*/ 375139 w 2391508"/>
              <a:gd name="connsiteY38" fmla="*/ 2965939 h 3059723"/>
              <a:gd name="connsiteX39" fmla="*/ 422031 w 2391508"/>
              <a:gd name="connsiteY39" fmla="*/ 2989385 h 3059723"/>
              <a:gd name="connsiteX40" fmla="*/ 457200 w 2391508"/>
              <a:gd name="connsiteY40" fmla="*/ 3012831 h 3059723"/>
              <a:gd name="connsiteX41" fmla="*/ 1066800 w 2391508"/>
              <a:gd name="connsiteY41" fmla="*/ 3024554 h 3059723"/>
              <a:gd name="connsiteX42" fmla="*/ 1195754 w 2391508"/>
              <a:gd name="connsiteY42" fmla="*/ 3059723 h 3059723"/>
              <a:gd name="connsiteX43" fmla="*/ 1688123 w 2391508"/>
              <a:gd name="connsiteY43" fmla="*/ 3048000 h 3059723"/>
              <a:gd name="connsiteX44" fmla="*/ 1887416 w 2391508"/>
              <a:gd name="connsiteY44" fmla="*/ 3024554 h 3059723"/>
              <a:gd name="connsiteX45" fmla="*/ 1992923 w 2391508"/>
              <a:gd name="connsiteY45" fmla="*/ 2989385 h 3059723"/>
              <a:gd name="connsiteX46" fmla="*/ 2028092 w 2391508"/>
              <a:gd name="connsiteY46" fmla="*/ 2977662 h 3059723"/>
              <a:gd name="connsiteX47" fmla="*/ 2074985 w 2391508"/>
              <a:gd name="connsiteY47" fmla="*/ 2965939 h 3059723"/>
              <a:gd name="connsiteX48" fmla="*/ 2157046 w 2391508"/>
              <a:gd name="connsiteY48" fmla="*/ 2919046 h 3059723"/>
              <a:gd name="connsiteX49" fmla="*/ 2203939 w 2391508"/>
              <a:gd name="connsiteY49" fmla="*/ 2907323 h 3059723"/>
              <a:gd name="connsiteX50" fmla="*/ 2286000 w 2391508"/>
              <a:gd name="connsiteY50" fmla="*/ 2860431 h 3059723"/>
              <a:gd name="connsiteX51" fmla="*/ 2356339 w 2391508"/>
              <a:gd name="connsiteY51" fmla="*/ 2801815 h 3059723"/>
              <a:gd name="connsiteX52" fmla="*/ 2368062 w 2391508"/>
              <a:gd name="connsiteY52" fmla="*/ 2766646 h 3059723"/>
              <a:gd name="connsiteX53" fmla="*/ 2391508 w 2391508"/>
              <a:gd name="connsiteY53" fmla="*/ 2614246 h 3059723"/>
              <a:gd name="connsiteX54" fmla="*/ 2368062 w 2391508"/>
              <a:gd name="connsiteY54" fmla="*/ 2239108 h 3059723"/>
              <a:gd name="connsiteX55" fmla="*/ 2356339 w 2391508"/>
              <a:gd name="connsiteY55" fmla="*/ 2203939 h 3059723"/>
              <a:gd name="connsiteX56" fmla="*/ 2309446 w 2391508"/>
              <a:gd name="connsiteY56" fmla="*/ 2145323 h 3059723"/>
              <a:gd name="connsiteX57" fmla="*/ 2297723 w 2391508"/>
              <a:gd name="connsiteY57" fmla="*/ 2110154 h 3059723"/>
              <a:gd name="connsiteX58" fmla="*/ 2227385 w 2391508"/>
              <a:gd name="connsiteY58" fmla="*/ 1946031 h 3059723"/>
              <a:gd name="connsiteX59" fmla="*/ 2227385 w 2391508"/>
              <a:gd name="connsiteY59" fmla="*/ 1946031 h 3059723"/>
              <a:gd name="connsiteX60" fmla="*/ 2203939 w 2391508"/>
              <a:gd name="connsiteY60" fmla="*/ 1887415 h 3059723"/>
              <a:gd name="connsiteX61" fmla="*/ 2180492 w 2391508"/>
              <a:gd name="connsiteY61" fmla="*/ 1817077 h 3059723"/>
              <a:gd name="connsiteX62" fmla="*/ 2145323 w 2391508"/>
              <a:gd name="connsiteY62" fmla="*/ 1711569 h 3059723"/>
              <a:gd name="connsiteX63" fmla="*/ 2133600 w 2391508"/>
              <a:gd name="connsiteY63" fmla="*/ 1594339 h 3059723"/>
              <a:gd name="connsiteX64" fmla="*/ 2121877 w 2391508"/>
              <a:gd name="connsiteY64" fmla="*/ 1559169 h 3059723"/>
              <a:gd name="connsiteX65" fmla="*/ 2086708 w 2391508"/>
              <a:gd name="connsiteY65" fmla="*/ 1524000 h 3059723"/>
              <a:gd name="connsiteX66" fmla="*/ 2074985 w 2391508"/>
              <a:gd name="connsiteY66" fmla="*/ 1488831 h 3059723"/>
              <a:gd name="connsiteX67" fmla="*/ 2063262 w 2391508"/>
              <a:gd name="connsiteY67" fmla="*/ 1441939 h 3059723"/>
              <a:gd name="connsiteX68" fmla="*/ 2039816 w 2391508"/>
              <a:gd name="connsiteY68" fmla="*/ 1406769 h 3059723"/>
              <a:gd name="connsiteX69" fmla="*/ 2016369 w 2391508"/>
              <a:gd name="connsiteY69" fmla="*/ 1336431 h 3059723"/>
              <a:gd name="connsiteX70" fmla="*/ 2004646 w 2391508"/>
              <a:gd name="connsiteY70" fmla="*/ 1301262 h 3059723"/>
              <a:gd name="connsiteX71" fmla="*/ 1934308 w 2391508"/>
              <a:gd name="connsiteY71" fmla="*/ 1207477 h 3059723"/>
              <a:gd name="connsiteX72" fmla="*/ 1922585 w 2391508"/>
              <a:gd name="connsiteY72" fmla="*/ 1172308 h 3059723"/>
              <a:gd name="connsiteX73" fmla="*/ 1863969 w 2391508"/>
              <a:gd name="connsiteY73" fmla="*/ 1113692 h 3059723"/>
              <a:gd name="connsiteX74" fmla="*/ 1793631 w 2391508"/>
              <a:gd name="connsiteY74" fmla="*/ 1055077 h 3059723"/>
              <a:gd name="connsiteX75" fmla="*/ 1711569 w 2391508"/>
              <a:gd name="connsiteY75" fmla="*/ 961292 h 3059723"/>
              <a:gd name="connsiteX76" fmla="*/ 1676400 w 2391508"/>
              <a:gd name="connsiteY76" fmla="*/ 926123 h 3059723"/>
              <a:gd name="connsiteX77" fmla="*/ 1594339 w 2391508"/>
              <a:gd name="connsiteY77" fmla="*/ 879231 h 3059723"/>
              <a:gd name="connsiteX78" fmla="*/ 1500554 w 2391508"/>
              <a:gd name="connsiteY78" fmla="*/ 797169 h 3059723"/>
              <a:gd name="connsiteX79" fmla="*/ 1453662 w 2391508"/>
              <a:gd name="connsiteY79" fmla="*/ 715108 h 3059723"/>
              <a:gd name="connsiteX80" fmla="*/ 1406769 w 2391508"/>
              <a:gd name="connsiteY80" fmla="*/ 633046 h 3059723"/>
              <a:gd name="connsiteX81" fmla="*/ 1359877 w 2391508"/>
              <a:gd name="connsiteY81" fmla="*/ 550985 h 3059723"/>
              <a:gd name="connsiteX82" fmla="*/ 1348154 w 2391508"/>
              <a:gd name="connsiteY82" fmla="*/ 515815 h 3059723"/>
              <a:gd name="connsiteX83" fmla="*/ 1324708 w 2391508"/>
              <a:gd name="connsiteY83" fmla="*/ 468923 h 3059723"/>
              <a:gd name="connsiteX84" fmla="*/ 1312985 w 2391508"/>
              <a:gd name="connsiteY84" fmla="*/ 433754 h 3059723"/>
              <a:gd name="connsiteX85" fmla="*/ 1289539 w 2391508"/>
              <a:gd name="connsiteY85" fmla="*/ 398585 h 3059723"/>
              <a:gd name="connsiteX86" fmla="*/ 1242646 w 2391508"/>
              <a:gd name="connsiteY86" fmla="*/ 304800 h 3059723"/>
              <a:gd name="connsiteX87" fmla="*/ 1207477 w 2391508"/>
              <a:gd name="connsiteY87" fmla="*/ 281354 h 3059723"/>
              <a:gd name="connsiteX88" fmla="*/ 1137139 w 2391508"/>
              <a:gd name="connsiteY88" fmla="*/ 234462 h 3059723"/>
              <a:gd name="connsiteX89" fmla="*/ 1101969 w 2391508"/>
              <a:gd name="connsiteY89" fmla="*/ 211015 h 3059723"/>
              <a:gd name="connsiteX90" fmla="*/ 1066800 w 2391508"/>
              <a:gd name="connsiteY90" fmla="*/ 175846 h 3059723"/>
              <a:gd name="connsiteX91" fmla="*/ 1031631 w 2391508"/>
              <a:gd name="connsiteY91" fmla="*/ 164123 h 3059723"/>
              <a:gd name="connsiteX92" fmla="*/ 984739 w 2391508"/>
              <a:gd name="connsiteY92" fmla="*/ 128954 h 3059723"/>
              <a:gd name="connsiteX93" fmla="*/ 961292 w 2391508"/>
              <a:gd name="connsiteY93" fmla="*/ 105508 h 3059723"/>
              <a:gd name="connsiteX94" fmla="*/ 879231 w 2391508"/>
              <a:gd name="connsiteY94" fmla="*/ 82062 h 3059723"/>
              <a:gd name="connsiteX95" fmla="*/ 844062 w 2391508"/>
              <a:gd name="connsiteY95" fmla="*/ 58615 h 3059723"/>
              <a:gd name="connsiteX96" fmla="*/ 808892 w 2391508"/>
              <a:gd name="connsiteY96" fmla="*/ 46892 h 3059723"/>
              <a:gd name="connsiteX97" fmla="*/ 726831 w 2391508"/>
              <a:gd name="connsiteY97" fmla="*/ 23446 h 3059723"/>
              <a:gd name="connsiteX98" fmla="*/ 562708 w 2391508"/>
              <a:gd name="connsiteY98" fmla="*/ 0 h 3059723"/>
              <a:gd name="connsiteX99" fmla="*/ 457200 w 2391508"/>
              <a:gd name="connsiteY99" fmla="*/ 11723 h 3059723"/>
              <a:gd name="connsiteX100" fmla="*/ 363416 w 2391508"/>
              <a:gd name="connsiteY100" fmla="*/ 35169 h 3059723"/>
              <a:gd name="connsiteX101" fmla="*/ 281354 w 2391508"/>
              <a:gd name="connsiteY101" fmla="*/ 46892 h 3059723"/>
              <a:gd name="connsiteX102" fmla="*/ 246185 w 2391508"/>
              <a:gd name="connsiteY102" fmla="*/ 70339 h 3059723"/>
              <a:gd name="connsiteX103" fmla="*/ 199292 w 2391508"/>
              <a:gd name="connsiteY103" fmla="*/ 82062 h 3059723"/>
              <a:gd name="connsiteX104" fmla="*/ 164123 w 2391508"/>
              <a:gd name="connsiteY104" fmla="*/ 117231 h 3059723"/>
              <a:gd name="connsiteX105" fmla="*/ 128954 w 2391508"/>
              <a:gd name="connsiteY105" fmla="*/ 128954 h 3059723"/>
              <a:gd name="connsiteX106" fmla="*/ 93785 w 2391508"/>
              <a:gd name="connsiteY106" fmla="*/ 152400 h 3059723"/>
              <a:gd name="connsiteX107" fmla="*/ 70339 w 2391508"/>
              <a:gd name="connsiteY107" fmla="*/ 187569 h 3059723"/>
              <a:gd name="connsiteX108" fmla="*/ 46892 w 2391508"/>
              <a:gd name="connsiteY108" fmla="*/ 281354 h 3059723"/>
              <a:gd name="connsiteX109" fmla="*/ 23446 w 2391508"/>
              <a:gd name="connsiteY109" fmla="*/ 351692 h 3059723"/>
              <a:gd name="connsiteX110" fmla="*/ 0 w 2391508"/>
              <a:gd name="connsiteY110" fmla="*/ 386862 h 30597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</a:cxnLst>
            <a:rect l="l" t="t" r="r" b="b"/>
            <a:pathLst>
              <a:path w="2391508" h="3059723">
                <a:moveTo>
                  <a:pt x="11723" y="445477"/>
                </a:moveTo>
                <a:cubicBezTo>
                  <a:pt x="14481" y="462023"/>
                  <a:pt x="29476" y="574544"/>
                  <a:pt x="46892" y="586154"/>
                </a:cubicBezTo>
                <a:lnTo>
                  <a:pt x="82062" y="609600"/>
                </a:lnTo>
                <a:cubicBezTo>
                  <a:pt x="89877" y="629138"/>
                  <a:pt x="95068" y="649944"/>
                  <a:pt x="105508" y="668215"/>
                </a:cubicBezTo>
                <a:cubicBezTo>
                  <a:pt x="110992" y="677812"/>
                  <a:pt x="121878" y="683171"/>
                  <a:pt x="128954" y="691662"/>
                </a:cubicBezTo>
                <a:cubicBezTo>
                  <a:pt x="141462" y="706672"/>
                  <a:pt x="152767" y="722655"/>
                  <a:pt x="164123" y="738554"/>
                </a:cubicBezTo>
                <a:cubicBezTo>
                  <a:pt x="186397" y="769737"/>
                  <a:pt x="183335" y="774102"/>
                  <a:pt x="211016" y="797169"/>
                </a:cubicBezTo>
                <a:cubicBezTo>
                  <a:pt x="226026" y="809677"/>
                  <a:pt x="244092" y="818523"/>
                  <a:pt x="257908" y="832339"/>
                </a:cubicBezTo>
                <a:cubicBezTo>
                  <a:pt x="267871" y="842302"/>
                  <a:pt x="273165" y="856043"/>
                  <a:pt x="281354" y="867508"/>
                </a:cubicBezTo>
                <a:cubicBezTo>
                  <a:pt x="292710" y="883407"/>
                  <a:pt x="304800" y="898769"/>
                  <a:pt x="316523" y="914400"/>
                </a:cubicBezTo>
                <a:cubicBezTo>
                  <a:pt x="320431" y="933938"/>
                  <a:pt x="318569" y="955597"/>
                  <a:pt x="328246" y="973015"/>
                </a:cubicBezTo>
                <a:cubicBezTo>
                  <a:pt x="338981" y="992339"/>
                  <a:pt x="375139" y="1019908"/>
                  <a:pt x="375139" y="1019908"/>
                </a:cubicBezTo>
                <a:cubicBezTo>
                  <a:pt x="382954" y="1035539"/>
                  <a:pt x="389323" y="1051981"/>
                  <a:pt x="398585" y="1066800"/>
                </a:cubicBezTo>
                <a:cubicBezTo>
                  <a:pt x="415458" y="1093796"/>
                  <a:pt x="443905" y="1128013"/>
                  <a:pt x="468923" y="1148862"/>
                </a:cubicBezTo>
                <a:cubicBezTo>
                  <a:pt x="479747" y="1157882"/>
                  <a:pt x="492369" y="1164493"/>
                  <a:pt x="504092" y="1172308"/>
                </a:cubicBezTo>
                <a:cubicBezTo>
                  <a:pt x="530975" y="1252950"/>
                  <a:pt x="494203" y="1155000"/>
                  <a:pt x="550985" y="1254369"/>
                </a:cubicBezTo>
                <a:cubicBezTo>
                  <a:pt x="558459" y="1267449"/>
                  <a:pt x="571893" y="1326281"/>
                  <a:pt x="574431" y="1336431"/>
                </a:cubicBezTo>
                <a:cubicBezTo>
                  <a:pt x="566616" y="1441939"/>
                  <a:pt x="561512" y="1547682"/>
                  <a:pt x="550985" y="1652954"/>
                </a:cubicBezTo>
                <a:cubicBezTo>
                  <a:pt x="549755" y="1665250"/>
                  <a:pt x="545393" y="1677394"/>
                  <a:pt x="539262" y="1688123"/>
                </a:cubicBezTo>
                <a:cubicBezTo>
                  <a:pt x="529568" y="1705087"/>
                  <a:pt x="515815" y="1719384"/>
                  <a:pt x="504092" y="1735015"/>
                </a:cubicBezTo>
                <a:cubicBezTo>
                  <a:pt x="500184" y="1746738"/>
                  <a:pt x="498500" y="1759456"/>
                  <a:pt x="492369" y="1770185"/>
                </a:cubicBezTo>
                <a:cubicBezTo>
                  <a:pt x="471127" y="1807359"/>
                  <a:pt x="451899" y="1815956"/>
                  <a:pt x="433754" y="1852246"/>
                </a:cubicBezTo>
                <a:cubicBezTo>
                  <a:pt x="403317" y="1913120"/>
                  <a:pt x="444381" y="1865064"/>
                  <a:pt x="398585" y="1910862"/>
                </a:cubicBezTo>
                <a:cubicBezTo>
                  <a:pt x="377951" y="1972765"/>
                  <a:pt x="393717" y="1935747"/>
                  <a:pt x="339969" y="2016369"/>
                </a:cubicBezTo>
                <a:lnTo>
                  <a:pt x="316523" y="2051539"/>
                </a:lnTo>
                <a:cubicBezTo>
                  <a:pt x="285512" y="2175585"/>
                  <a:pt x="327616" y="2029509"/>
                  <a:pt x="281354" y="2133600"/>
                </a:cubicBezTo>
                <a:cubicBezTo>
                  <a:pt x="271317" y="2156184"/>
                  <a:pt x="265723" y="2180493"/>
                  <a:pt x="257908" y="2203939"/>
                </a:cubicBezTo>
                <a:cubicBezTo>
                  <a:pt x="254000" y="2215662"/>
                  <a:pt x="249182" y="2227120"/>
                  <a:pt x="246185" y="2239108"/>
                </a:cubicBezTo>
                <a:cubicBezTo>
                  <a:pt x="242277" y="2254739"/>
                  <a:pt x="240119" y="2270914"/>
                  <a:pt x="234462" y="2286000"/>
                </a:cubicBezTo>
                <a:cubicBezTo>
                  <a:pt x="228326" y="2302363"/>
                  <a:pt x="217152" y="2316529"/>
                  <a:pt x="211016" y="2332892"/>
                </a:cubicBezTo>
                <a:cubicBezTo>
                  <a:pt x="178572" y="2419407"/>
                  <a:pt x="223360" y="2343684"/>
                  <a:pt x="175846" y="2414954"/>
                </a:cubicBezTo>
                <a:cubicBezTo>
                  <a:pt x="171938" y="2442308"/>
                  <a:pt x="167775" y="2469626"/>
                  <a:pt x="164123" y="2497015"/>
                </a:cubicBezTo>
                <a:cubicBezTo>
                  <a:pt x="159959" y="2528244"/>
                  <a:pt x="158579" y="2559907"/>
                  <a:pt x="152400" y="2590800"/>
                </a:cubicBezTo>
                <a:cubicBezTo>
                  <a:pt x="145689" y="2624353"/>
                  <a:pt x="129206" y="2672105"/>
                  <a:pt x="117231" y="2708031"/>
                </a:cubicBezTo>
                <a:cubicBezTo>
                  <a:pt x="122286" y="2778797"/>
                  <a:pt x="85289" y="2869322"/>
                  <a:pt x="164123" y="2895600"/>
                </a:cubicBezTo>
                <a:cubicBezTo>
                  <a:pt x="186673" y="2903117"/>
                  <a:pt x="211016" y="2903415"/>
                  <a:pt x="234462" y="2907323"/>
                </a:cubicBezTo>
                <a:cubicBezTo>
                  <a:pt x="246185" y="2915138"/>
                  <a:pt x="256756" y="2925047"/>
                  <a:pt x="269631" y="2930769"/>
                </a:cubicBezTo>
                <a:cubicBezTo>
                  <a:pt x="292215" y="2940806"/>
                  <a:pt x="316523" y="2946400"/>
                  <a:pt x="339969" y="2954215"/>
                </a:cubicBezTo>
                <a:cubicBezTo>
                  <a:pt x="351692" y="2958123"/>
                  <a:pt x="364086" y="2960413"/>
                  <a:pt x="375139" y="2965939"/>
                </a:cubicBezTo>
                <a:cubicBezTo>
                  <a:pt x="390770" y="2973754"/>
                  <a:pt x="406858" y="2980715"/>
                  <a:pt x="422031" y="2989385"/>
                </a:cubicBezTo>
                <a:cubicBezTo>
                  <a:pt x="434264" y="2996375"/>
                  <a:pt x="443132" y="3012064"/>
                  <a:pt x="457200" y="3012831"/>
                </a:cubicBezTo>
                <a:cubicBezTo>
                  <a:pt x="660136" y="3023900"/>
                  <a:pt x="863600" y="3020646"/>
                  <a:pt x="1066800" y="3024554"/>
                </a:cubicBezTo>
                <a:cubicBezTo>
                  <a:pt x="1172573" y="3050997"/>
                  <a:pt x="1130015" y="3037810"/>
                  <a:pt x="1195754" y="3059723"/>
                </a:cubicBezTo>
                <a:lnTo>
                  <a:pt x="1688123" y="3048000"/>
                </a:lnTo>
                <a:cubicBezTo>
                  <a:pt x="1803050" y="3043743"/>
                  <a:pt x="1801971" y="3041643"/>
                  <a:pt x="1887416" y="3024554"/>
                </a:cubicBezTo>
                <a:cubicBezTo>
                  <a:pt x="1948604" y="2983762"/>
                  <a:pt x="1898158" y="3010444"/>
                  <a:pt x="1992923" y="2989385"/>
                </a:cubicBezTo>
                <a:cubicBezTo>
                  <a:pt x="2004986" y="2986704"/>
                  <a:pt x="2016210" y="2981057"/>
                  <a:pt x="2028092" y="2977662"/>
                </a:cubicBezTo>
                <a:cubicBezTo>
                  <a:pt x="2043584" y="2973236"/>
                  <a:pt x="2059354" y="2969847"/>
                  <a:pt x="2074985" y="2965939"/>
                </a:cubicBezTo>
                <a:cubicBezTo>
                  <a:pt x="2104139" y="2946502"/>
                  <a:pt x="2123047" y="2931795"/>
                  <a:pt x="2157046" y="2919046"/>
                </a:cubicBezTo>
                <a:cubicBezTo>
                  <a:pt x="2172132" y="2913389"/>
                  <a:pt x="2188308" y="2911231"/>
                  <a:pt x="2203939" y="2907323"/>
                </a:cubicBezTo>
                <a:cubicBezTo>
                  <a:pt x="2222328" y="2898128"/>
                  <a:pt x="2269430" y="2877001"/>
                  <a:pt x="2286000" y="2860431"/>
                </a:cubicBezTo>
                <a:cubicBezTo>
                  <a:pt x="2352281" y="2794150"/>
                  <a:pt x="2255737" y="2852117"/>
                  <a:pt x="2356339" y="2801815"/>
                </a:cubicBezTo>
                <a:cubicBezTo>
                  <a:pt x="2360247" y="2790092"/>
                  <a:pt x="2366183" y="2778859"/>
                  <a:pt x="2368062" y="2766646"/>
                </a:cubicBezTo>
                <a:cubicBezTo>
                  <a:pt x="2393967" y="2598261"/>
                  <a:pt x="2363291" y="2698898"/>
                  <a:pt x="2391508" y="2614246"/>
                </a:cubicBezTo>
                <a:cubicBezTo>
                  <a:pt x="2384518" y="2418531"/>
                  <a:pt x="2405558" y="2370344"/>
                  <a:pt x="2368062" y="2239108"/>
                </a:cubicBezTo>
                <a:cubicBezTo>
                  <a:pt x="2364667" y="2227226"/>
                  <a:pt x="2362697" y="2214535"/>
                  <a:pt x="2356339" y="2203939"/>
                </a:cubicBezTo>
                <a:cubicBezTo>
                  <a:pt x="2290919" y="2094906"/>
                  <a:pt x="2379827" y="2286086"/>
                  <a:pt x="2309446" y="2145323"/>
                </a:cubicBezTo>
                <a:cubicBezTo>
                  <a:pt x="2303920" y="2134270"/>
                  <a:pt x="2302836" y="2121404"/>
                  <a:pt x="2297723" y="2110154"/>
                </a:cubicBezTo>
                <a:cubicBezTo>
                  <a:pt x="2225292" y="1950806"/>
                  <a:pt x="2272127" y="2080256"/>
                  <a:pt x="2227385" y="1946031"/>
                </a:cubicBezTo>
                <a:lnTo>
                  <a:pt x="2227385" y="1946031"/>
                </a:lnTo>
                <a:cubicBezTo>
                  <a:pt x="2219570" y="1926492"/>
                  <a:pt x="2211131" y="1907192"/>
                  <a:pt x="2203939" y="1887415"/>
                </a:cubicBezTo>
                <a:cubicBezTo>
                  <a:pt x="2195493" y="1864189"/>
                  <a:pt x="2189671" y="1840024"/>
                  <a:pt x="2180492" y="1817077"/>
                </a:cubicBezTo>
                <a:cubicBezTo>
                  <a:pt x="2151062" y="1743502"/>
                  <a:pt x="2162150" y="1778877"/>
                  <a:pt x="2145323" y="1711569"/>
                </a:cubicBezTo>
                <a:cubicBezTo>
                  <a:pt x="2141415" y="1672492"/>
                  <a:pt x="2139571" y="1633154"/>
                  <a:pt x="2133600" y="1594339"/>
                </a:cubicBezTo>
                <a:cubicBezTo>
                  <a:pt x="2131721" y="1582125"/>
                  <a:pt x="2128732" y="1569451"/>
                  <a:pt x="2121877" y="1559169"/>
                </a:cubicBezTo>
                <a:cubicBezTo>
                  <a:pt x="2112681" y="1545375"/>
                  <a:pt x="2098431" y="1535723"/>
                  <a:pt x="2086708" y="1524000"/>
                </a:cubicBezTo>
                <a:cubicBezTo>
                  <a:pt x="2082800" y="1512277"/>
                  <a:pt x="2078380" y="1500713"/>
                  <a:pt x="2074985" y="1488831"/>
                </a:cubicBezTo>
                <a:cubicBezTo>
                  <a:pt x="2070559" y="1473339"/>
                  <a:pt x="2069609" y="1456748"/>
                  <a:pt x="2063262" y="1441939"/>
                </a:cubicBezTo>
                <a:cubicBezTo>
                  <a:pt x="2057712" y="1428989"/>
                  <a:pt x="2045538" y="1419644"/>
                  <a:pt x="2039816" y="1406769"/>
                </a:cubicBezTo>
                <a:cubicBezTo>
                  <a:pt x="2029778" y="1384185"/>
                  <a:pt x="2024185" y="1359877"/>
                  <a:pt x="2016369" y="1336431"/>
                </a:cubicBezTo>
                <a:cubicBezTo>
                  <a:pt x="2012461" y="1324708"/>
                  <a:pt x="2013384" y="1310000"/>
                  <a:pt x="2004646" y="1301262"/>
                </a:cubicBezTo>
                <a:cubicBezTo>
                  <a:pt x="1976874" y="1273489"/>
                  <a:pt x="1947563" y="1247242"/>
                  <a:pt x="1934308" y="1207477"/>
                </a:cubicBezTo>
                <a:cubicBezTo>
                  <a:pt x="1930400" y="1195754"/>
                  <a:pt x="1929999" y="1182194"/>
                  <a:pt x="1922585" y="1172308"/>
                </a:cubicBezTo>
                <a:cubicBezTo>
                  <a:pt x="1906006" y="1150203"/>
                  <a:pt x="1883508" y="1133231"/>
                  <a:pt x="1863969" y="1113692"/>
                </a:cubicBezTo>
                <a:cubicBezTo>
                  <a:pt x="1818837" y="1068560"/>
                  <a:pt x="1842594" y="1087719"/>
                  <a:pt x="1793631" y="1055077"/>
                </a:cubicBezTo>
                <a:cubicBezTo>
                  <a:pt x="1709618" y="929057"/>
                  <a:pt x="1784838" y="1022350"/>
                  <a:pt x="1711569" y="961292"/>
                </a:cubicBezTo>
                <a:cubicBezTo>
                  <a:pt x="1698833" y="950678"/>
                  <a:pt x="1689891" y="935759"/>
                  <a:pt x="1676400" y="926123"/>
                </a:cubicBezTo>
                <a:cubicBezTo>
                  <a:pt x="1617507" y="884057"/>
                  <a:pt x="1643564" y="922303"/>
                  <a:pt x="1594339" y="879231"/>
                </a:cubicBezTo>
                <a:cubicBezTo>
                  <a:pt x="1484614" y="783221"/>
                  <a:pt x="1579694" y="849929"/>
                  <a:pt x="1500554" y="797169"/>
                </a:cubicBezTo>
                <a:cubicBezTo>
                  <a:pt x="1429695" y="655452"/>
                  <a:pt x="1519947" y="831108"/>
                  <a:pt x="1453662" y="715108"/>
                </a:cubicBezTo>
                <a:cubicBezTo>
                  <a:pt x="1394176" y="611006"/>
                  <a:pt x="1463887" y="718719"/>
                  <a:pt x="1406769" y="633046"/>
                </a:cubicBezTo>
                <a:cubicBezTo>
                  <a:pt x="1379889" y="552407"/>
                  <a:pt x="1416656" y="650349"/>
                  <a:pt x="1359877" y="550985"/>
                </a:cubicBezTo>
                <a:cubicBezTo>
                  <a:pt x="1353746" y="540256"/>
                  <a:pt x="1353022" y="527173"/>
                  <a:pt x="1348154" y="515815"/>
                </a:cubicBezTo>
                <a:cubicBezTo>
                  <a:pt x="1341270" y="499752"/>
                  <a:pt x="1331592" y="484986"/>
                  <a:pt x="1324708" y="468923"/>
                </a:cubicBezTo>
                <a:cubicBezTo>
                  <a:pt x="1319840" y="457565"/>
                  <a:pt x="1318511" y="444807"/>
                  <a:pt x="1312985" y="433754"/>
                </a:cubicBezTo>
                <a:cubicBezTo>
                  <a:pt x="1306684" y="421152"/>
                  <a:pt x="1295840" y="411187"/>
                  <a:pt x="1289539" y="398585"/>
                </a:cubicBezTo>
                <a:cubicBezTo>
                  <a:pt x="1272748" y="365003"/>
                  <a:pt x="1269805" y="331959"/>
                  <a:pt x="1242646" y="304800"/>
                </a:cubicBezTo>
                <a:cubicBezTo>
                  <a:pt x="1232683" y="294837"/>
                  <a:pt x="1218301" y="290374"/>
                  <a:pt x="1207477" y="281354"/>
                </a:cubicBezTo>
                <a:cubicBezTo>
                  <a:pt x="1148935" y="232569"/>
                  <a:pt x="1198945" y="255064"/>
                  <a:pt x="1137139" y="234462"/>
                </a:cubicBezTo>
                <a:cubicBezTo>
                  <a:pt x="1125416" y="226646"/>
                  <a:pt x="1112793" y="220035"/>
                  <a:pt x="1101969" y="211015"/>
                </a:cubicBezTo>
                <a:cubicBezTo>
                  <a:pt x="1089233" y="200401"/>
                  <a:pt x="1080594" y="185042"/>
                  <a:pt x="1066800" y="175846"/>
                </a:cubicBezTo>
                <a:cubicBezTo>
                  <a:pt x="1056518" y="168991"/>
                  <a:pt x="1043354" y="168031"/>
                  <a:pt x="1031631" y="164123"/>
                </a:cubicBezTo>
                <a:cubicBezTo>
                  <a:pt x="1016000" y="152400"/>
                  <a:pt x="999749" y="141462"/>
                  <a:pt x="984739" y="128954"/>
                </a:cubicBezTo>
                <a:cubicBezTo>
                  <a:pt x="976248" y="121878"/>
                  <a:pt x="970770" y="111195"/>
                  <a:pt x="961292" y="105508"/>
                </a:cubicBezTo>
                <a:cubicBezTo>
                  <a:pt x="949279" y="98300"/>
                  <a:pt x="887991" y="84252"/>
                  <a:pt x="879231" y="82062"/>
                </a:cubicBezTo>
                <a:cubicBezTo>
                  <a:pt x="867508" y="74246"/>
                  <a:pt x="856664" y="64916"/>
                  <a:pt x="844062" y="58615"/>
                </a:cubicBezTo>
                <a:cubicBezTo>
                  <a:pt x="833009" y="53089"/>
                  <a:pt x="820728" y="50443"/>
                  <a:pt x="808892" y="46892"/>
                </a:cubicBezTo>
                <a:cubicBezTo>
                  <a:pt x="781644" y="38718"/>
                  <a:pt x="754551" y="29843"/>
                  <a:pt x="726831" y="23446"/>
                </a:cubicBezTo>
                <a:cubicBezTo>
                  <a:pt x="686881" y="14227"/>
                  <a:pt x="598612" y="4488"/>
                  <a:pt x="562708" y="0"/>
                </a:cubicBezTo>
                <a:cubicBezTo>
                  <a:pt x="527539" y="3908"/>
                  <a:pt x="492230" y="6719"/>
                  <a:pt x="457200" y="11723"/>
                </a:cubicBezTo>
                <a:cubicBezTo>
                  <a:pt x="253758" y="40786"/>
                  <a:pt x="499791" y="7894"/>
                  <a:pt x="363416" y="35169"/>
                </a:cubicBezTo>
                <a:cubicBezTo>
                  <a:pt x="336321" y="40588"/>
                  <a:pt x="308708" y="42984"/>
                  <a:pt x="281354" y="46892"/>
                </a:cubicBezTo>
                <a:cubicBezTo>
                  <a:pt x="269631" y="54708"/>
                  <a:pt x="259135" y="64789"/>
                  <a:pt x="246185" y="70339"/>
                </a:cubicBezTo>
                <a:cubicBezTo>
                  <a:pt x="231376" y="76686"/>
                  <a:pt x="213281" y="74068"/>
                  <a:pt x="199292" y="82062"/>
                </a:cubicBezTo>
                <a:cubicBezTo>
                  <a:pt x="184898" y="90287"/>
                  <a:pt x="177917" y="108035"/>
                  <a:pt x="164123" y="117231"/>
                </a:cubicBezTo>
                <a:cubicBezTo>
                  <a:pt x="153841" y="124086"/>
                  <a:pt x="140007" y="123428"/>
                  <a:pt x="128954" y="128954"/>
                </a:cubicBezTo>
                <a:cubicBezTo>
                  <a:pt x="116352" y="135255"/>
                  <a:pt x="105508" y="144585"/>
                  <a:pt x="93785" y="152400"/>
                </a:cubicBezTo>
                <a:cubicBezTo>
                  <a:pt x="85970" y="164123"/>
                  <a:pt x="75154" y="174328"/>
                  <a:pt x="70339" y="187569"/>
                </a:cubicBezTo>
                <a:cubicBezTo>
                  <a:pt x="59327" y="217853"/>
                  <a:pt x="57082" y="250784"/>
                  <a:pt x="46892" y="281354"/>
                </a:cubicBezTo>
                <a:lnTo>
                  <a:pt x="23446" y="351692"/>
                </a:lnTo>
                <a:cubicBezTo>
                  <a:pt x="10487" y="390569"/>
                  <a:pt x="24081" y="386862"/>
                  <a:pt x="0" y="386862"/>
                </a:cubicBezTo>
              </a:path>
            </a:pathLst>
          </a:custGeom>
          <a:noFill/>
          <a:ln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48763E34-601B-4967-A277-401DB6D76481}"/>
              </a:ext>
            </a:extLst>
          </p:cNvPr>
          <p:cNvSpPr/>
          <p:nvPr/>
        </p:nvSpPr>
        <p:spPr>
          <a:xfrm>
            <a:off x="9097108" y="1594338"/>
            <a:ext cx="1254369" cy="1882023"/>
          </a:xfrm>
          <a:custGeom>
            <a:avLst/>
            <a:gdLst>
              <a:gd name="connsiteX0" fmla="*/ 175846 w 1254369"/>
              <a:gd name="connsiteY0" fmla="*/ 0 h 1882023"/>
              <a:gd name="connsiteX1" fmla="*/ 105507 w 1254369"/>
              <a:gd name="connsiteY1" fmla="*/ 46893 h 1882023"/>
              <a:gd name="connsiteX2" fmla="*/ 82061 w 1254369"/>
              <a:gd name="connsiteY2" fmla="*/ 82062 h 1882023"/>
              <a:gd name="connsiteX3" fmla="*/ 35169 w 1254369"/>
              <a:gd name="connsiteY3" fmla="*/ 199293 h 1882023"/>
              <a:gd name="connsiteX4" fmla="*/ 23446 w 1254369"/>
              <a:gd name="connsiteY4" fmla="*/ 246185 h 1882023"/>
              <a:gd name="connsiteX5" fmla="*/ 0 w 1254369"/>
              <a:gd name="connsiteY5" fmla="*/ 316524 h 1882023"/>
              <a:gd name="connsiteX6" fmla="*/ 11723 w 1254369"/>
              <a:gd name="connsiteY6" fmla="*/ 574431 h 1882023"/>
              <a:gd name="connsiteX7" fmla="*/ 23446 w 1254369"/>
              <a:gd name="connsiteY7" fmla="*/ 621324 h 1882023"/>
              <a:gd name="connsiteX8" fmla="*/ 82061 w 1254369"/>
              <a:gd name="connsiteY8" fmla="*/ 691662 h 1882023"/>
              <a:gd name="connsiteX9" fmla="*/ 117230 w 1254369"/>
              <a:gd name="connsiteY9" fmla="*/ 773724 h 1882023"/>
              <a:gd name="connsiteX10" fmla="*/ 175846 w 1254369"/>
              <a:gd name="connsiteY10" fmla="*/ 867508 h 1882023"/>
              <a:gd name="connsiteX11" fmla="*/ 199292 w 1254369"/>
              <a:gd name="connsiteY11" fmla="*/ 902677 h 1882023"/>
              <a:gd name="connsiteX12" fmla="*/ 246184 w 1254369"/>
              <a:gd name="connsiteY12" fmla="*/ 961293 h 1882023"/>
              <a:gd name="connsiteX13" fmla="*/ 269630 w 1254369"/>
              <a:gd name="connsiteY13" fmla="*/ 1008185 h 1882023"/>
              <a:gd name="connsiteX14" fmla="*/ 281354 w 1254369"/>
              <a:gd name="connsiteY14" fmla="*/ 1043354 h 1882023"/>
              <a:gd name="connsiteX15" fmla="*/ 339969 w 1254369"/>
              <a:gd name="connsiteY15" fmla="*/ 1113693 h 1882023"/>
              <a:gd name="connsiteX16" fmla="*/ 375138 w 1254369"/>
              <a:gd name="connsiteY16" fmla="*/ 1207477 h 1882023"/>
              <a:gd name="connsiteX17" fmla="*/ 398584 w 1254369"/>
              <a:gd name="connsiteY17" fmla="*/ 1277816 h 1882023"/>
              <a:gd name="connsiteX18" fmla="*/ 433754 w 1254369"/>
              <a:gd name="connsiteY18" fmla="*/ 1324708 h 1882023"/>
              <a:gd name="connsiteX19" fmla="*/ 468923 w 1254369"/>
              <a:gd name="connsiteY19" fmla="*/ 1465385 h 1882023"/>
              <a:gd name="connsiteX20" fmla="*/ 492369 w 1254369"/>
              <a:gd name="connsiteY20" fmla="*/ 1606062 h 1882023"/>
              <a:gd name="connsiteX21" fmla="*/ 504092 w 1254369"/>
              <a:gd name="connsiteY21" fmla="*/ 1676400 h 1882023"/>
              <a:gd name="connsiteX22" fmla="*/ 527538 w 1254369"/>
              <a:gd name="connsiteY22" fmla="*/ 1711570 h 1882023"/>
              <a:gd name="connsiteX23" fmla="*/ 550984 w 1254369"/>
              <a:gd name="connsiteY23" fmla="*/ 1758462 h 1882023"/>
              <a:gd name="connsiteX24" fmla="*/ 621323 w 1254369"/>
              <a:gd name="connsiteY24" fmla="*/ 1828800 h 1882023"/>
              <a:gd name="connsiteX25" fmla="*/ 644769 w 1254369"/>
              <a:gd name="connsiteY25" fmla="*/ 1852247 h 1882023"/>
              <a:gd name="connsiteX26" fmla="*/ 902677 w 1254369"/>
              <a:gd name="connsiteY26" fmla="*/ 1863970 h 1882023"/>
              <a:gd name="connsiteX27" fmla="*/ 1219200 w 1254369"/>
              <a:gd name="connsiteY27" fmla="*/ 1817077 h 1882023"/>
              <a:gd name="connsiteX28" fmla="*/ 1230923 w 1254369"/>
              <a:gd name="connsiteY28" fmla="*/ 1781908 h 1882023"/>
              <a:gd name="connsiteX29" fmla="*/ 1242646 w 1254369"/>
              <a:gd name="connsiteY29" fmla="*/ 1430216 h 1882023"/>
              <a:gd name="connsiteX30" fmla="*/ 1254369 w 1254369"/>
              <a:gd name="connsiteY30" fmla="*/ 1395047 h 1882023"/>
              <a:gd name="connsiteX31" fmla="*/ 1242646 w 1254369"/>
              <a:gd name="connsiteY31" fmla="*/ 1101970 h 1882023"/>
              <a:gd name="connsiteX32" fmla="*/ 1230923 w 1254369"/>
              <a:gd name="connsiteY32" fmla="*/ 1055077 h 1882023"/>
              <a:gd name="connsiteX33" fmla="*/ 1207477 w 1254369"/>
              <a:gd name="connsiteY33" fmla="*/ 1008185 h 1882023"/>
              <a:gd name="connsiteX34" fmla="*/ 1172307 w 1254369"/>
              <a:gd name="connsiteY34" fmla="*/ 961293 h 1882023"/>
              <a:gd name="connsiteX35" fmla="*/ 1125415 w 1254369"/>
              <a:gd name="connsiteY35" fmla="*/ 879231 h 1882023"/>
              <a:gd name="connsiteX36" fmla="*/ 1113692 w 1254369"/>
              <a:gd name="connsiteY36" fmla="*/ 844062 h 1882023"/>
              <a:gd name="connsiteX37" fmla="*/ 1090246 w 1254369"/>
              <a:gd name="connsiteY37" fmla="*/ 797170 h 1882023"/>
              <a:gd name="connsiteX38" fmla="*/ 1055077 w 1254369"/>
              <a:gd name="connsiteY38" fmla="*/ 679939 h 1882023"/>
              <a:gd name="connsiteX39" fmla="*/ 1043354 w 1254369"/>
              <a:gd name="connsiteY39" fmla="*/ 609600 h 1882023"/>
              <a:gd name="connsiteX40" fmla="*/ 1019907 w 1254369"/>
              <a:gd name="connsiteY40" fmla="*/ 539262 h 1882023"/>
              <a:gd name="connsiteX41" fmla="*/ 984738 w 1254369"/>
              <a:gd name="connsiteY41" fmla="*/ 504093 h 1882023"/>
              <a:gd name="connsiteX42" fmla="*/ 961292 w 1254369"/>
              <a:gd name="connsiteY42" fmla="*/ 457200 h 1882023"/>
              <a:gd name="connsiteX43" fmla="*/ 914400 w 1254369"/>
              <a:gd name="connsiteY43" fmla="*/ 386862 h 1882023"/>
              <a:gd name="connsiteX44" fmla="*/ 890954 w 1254369"/>
              <a:gd name="connsiteY44" fmla="*/ 351693 h 1882023"/>
              <a:gd name="connsiteX45" fmla="*/ 844061 w 1254369"/>
              <a:gd name="connsiteY45" fmla="*/ 281354 h 1882023"/>
              <a:gd name="connsiteX46" fmla="*/ 820615 w 1254369"/>
              <a:gd name="connsiteY46" fmla="*/ 246185 h 1882023"/>
              <a:gd name="connsiteX47" fmla="*/ 785446 w 1254369"/>
              <a:gd name="connsiteY47" fmla="*/ 222739 h 1882023"/>
              <a:gd name="connsiteX48" fmla="*/ 750277 w 1254369"/>
              <a:gd name="connsiteY48" fmla="*/ 187570 h 1882023"/>
              <a:gd name="connsiteX49" fmla="*/ 703384 w 1254369"/>
              <a:gd name="connsiteY49" fmla="*/ 175847 h 1882023"/>
              <a:gd name="connsiteX50" fmla="*/ 586154 w 1254369"/>
              <a:gd name="connsiteY50" fmla="*/ 128954 h 1882023"/>
              <a:gd name="connsiteX51" fmla="*/ 539261 w 1254369"/>
              <a:gd name="connsiteY51" fmla="*/ 93785 h 1882023"/>
              <a:gd name="connsiteX52" fmla="*/ 398584 w 1254369"/>
              <a:gd name="connsiteY52" fmla="*/ 58616 h 1882023"/>
              <a:gd name="connsiteX53" fmla="*/ 269630 w 1254369"/>
              <a:gd name="connsiteY53" fmla="*/ 46893 h 1882023"/>
              <a:gd name="connsiteX54" fmla="*/ 234461 w 1254369"/>
              <a:gd name="connsiteY54" fmla="*/ 23447 h 18820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</a:cxnLst>
            <a:rect l="l" t="t" r="r" b="b"/>
            <a:pathLst>
              <a:path w="1254369" h="1882023">
                <a:moveTo>
                  <a:pt x="175846" y="0"/>
                </a:moveTo>
                <a:cubicBezTo>
                  <a:pt x="152400" y="15631"/>
                  <a:pt x="126714" y="28337"/>
                  <a:pt x="105507" y="46893"/>
                </a:cubicBezTo>
                <a:cubicBezTo>
                  <a:pt x="94904" y="56171"/>
                  <a:pt x="89051" y="69829"/>
                  <a:pt x="82061" y="82062"/>
                </a:cubicBezTo>
                <a:cubicBezTo>
                  <a:pt x="60500" y="119794"/>
                  <a:pt x="45844" y="156592"/>
                  <a:pt x="35169" y="199293"/>
                </a:cubicBezTo>
                <a:cubicBezTo>
                  <a:pt x="31261" y="214924"/>
                  <a:pt x="28076" y="230753"/>
                  <a:pt x="23446" y="246185"/>
                </a:cubicBezTo>
                <a:cubicBezTo>
                  <a:pt x="16344" y="269857"/>
                  <a:pt x="0" y="316524"/>
                  <a:pt x="0" y="316524"/>
                </a:cubicBezTo>
                <a:cubicBezTo>
                  <a:pt x="3908" y="402493"/>
                  <a:pt x="5123" y="488627"/>
                  <a:pt x="11723" y="574431"/>
                </a:cubicBezTo>
                <a:cubicBezTo>
                  <a:pt x="12959" y="590496"/>
                  <a:pt x="17099" y="606515"/>
                  <a:pt x="23446" y="621324"/>
                </a:cubicBezTo>
                <a:cubicBezTo>
                  <a:pt x="35687" y="649886"/>
                  <a:pt x="60936" y="670537"/>
                  <a:pt x="82061" y="691662"/>
                </a:cubicBezTo>
                <a:cubicBezTo>
                  <a:pt x="113070" y="815697"/>
                  <a:pt x="70970" y="669640"/>
                  <a:pt x="117230" y="773724"/>
                </a:cubicBezTo>
                <a:cubicBezTo>
                  <a:pt x="158348" y="866239"/>
                  <a:pt x="112579" y="825330"/>
                  <a:pt x="175846" y="867508"/>
                </a:cubicBezTo>
                <a:cubicBezTo>
                  <a:pt x="183661" y="879231"/>
                  <a:pt x="190491" y="891675"/>
                  <a:pt x="199292" y="902677"/>
                </a:cubicBezTo>
                <a:cubicBezTo>
                  <a:pt x="237802" y="950815"/>
                  <a:pt x="210104" y="898153"/>
                  <a:pt x="246184" y="961293"/>
                </a:cubicBezTo>
                <a:cubicBezTo>
                  <a:pt x="254854" y="976466"/>
                  <a:pt x="262746" y="992122"/>
                  <a:pt x="269630" y="1008185"/>
                </a:cubicBezTo>
                <a:cubicBezTo>
                  <a:pt x="274498" y="1019543"/>
                  <a:pt x="274499" y="1033072"/>
                  <a:pt x="281354" y="1043354"/>
                </a:cubicBezTo>
                <a:cubicBezTo>
                  <a:pt x="378328" y="1188815"/>
                  <a:pt x="263269" y="979468"/>
                  <a:pt x="339969" y="1113693"/>
                </a:cubicBezTo>
                <a:cubicBezTo>
                  <a:pt x="373070" y="1171620"/>
                  <a:pt x="356918" y="1146744"/>
                  <a:pt x="375138" y="1207477"/>
                </a:cubicBezTo>
                <a:cubicBezTo>
                  <a:pt x="382240" y="1231149"/>
                  <a:pt x="383755" y="1258045"/>
                  <a:pt x="398584" y="1277816"/>
                </a:cubicBezTo>
                <a:lnTo>
                  <a:pt x="433754" y="1324708"/>
                </a:lnTo>
                <a:cubicBezTo>
                  <a:pt x="479318" y="1598098"/>
                  <a:pt x="406999" y="1186724"/>
                  <a:pt x="468923" y="1465385"/>
                </a:cubicBezTo>
                <a:cubicBezTo>
                  <a:pt x="479236" y="1511792"/>
                  <a:pt x="484554" y="1559170"/>
                  <a:pt x="492369" y="1606062"/>
                </a:cubicBezTo>
                <a:cubicBezTo>
                  <a:pt x="496277" y="1629508"/>
                  <a:pt x="490907" y="1656622"/>
                  <a:pt x="504092" y="1676400"/>
                </a:cubicBezTo>
                <a:cubicBezTo>
                  <a:pt x="511907" y="1688123"/>
                  <a:pt x="520548" y="1699337"/>
                  <a:pt x="527538" y="1711570"/>
                </a:cubicBezTo>
                <a:cubicBezTo>
                  <a:pt x="536208" y="1726743"/>
                  <a:pt x="540067" y="1744816"/>
                  <a:pt x="550984" y="1758462"/>
                </a:cubicBezTo>
                <a:cubicBezTo>
                  <a:pt x="571698" y="1784354"/>
                  <a:pt x="597877" y="1805354"/>
                  <a:pt x="621323" y="1828800"/>
                </a:cubicBezTo>
                <a:cubicBezTo>
                  <a:pt x="629139" y="1836616"/>
                  <a:pt x="633728" y="1851745"/>
                  <a:pt x="644769" y="1852247"/>
                </a:cubicBezTo>
                <a:lnTo>
                  <a:pt x="902677" y="1863970"/>
                </a:lnTo>
                <a:cubicBezTo>
                  <a:pt x="1072332" y="1857184"/>
                  <a:pt x="1161337" y="1932805"/>
                  <a:pt x="1219200" y="1817077"/>
                </a:cubicBezTo>
                <a:cubicBezTo>
                  <a:pt x="1224726" y="1806024"/>
                  <a:pt x="1227015" y="1793631"/>
                  <a:pt x="1230923" y="1781908"/>
                </a:cubicBezTo>
                <a:cubicBezTo>
                  <a:pt x="1234831" y="1664677"/>
                  <a:pt x="1235550" y="1547297"/>
                  <a:pt x="1242646" y="1430216"/>
                </a:cubicBezTo>
                <a:cubicBezTo>
                  <a:pt x="1243394" y="1417882"/>
                  <a:pt x="1254369" y="1407404"/>
                  <a:pt x="1254369" y="1395047"/>
                </a:cubicBezTo>
                <a:cubicBezTo>
                  <a:pt x="1254369" y="1297277"/>
                  <a:pt x="1249373" y="1199509"/>
                  <a:pt x="1242646" y="1101970"/>
                </a:cubicBezTo>
                <a:cubicBezTo>
                  <a:pt x="1241537" y="1085896"/>
                  <a:pt x="1236580" y="1070163"/>
                  <a:pt x="1230923" y="1055077"/>
                </a:cubicBezTo>
                <a:cubicBezTo>
                  <a:pt x="1224787" y="1038714"/>
                  <a:pt x="1216739" y="1023004"/>
                  <a:pt x="1207477" y="1008185"/>
                </a:cubicBezTo>
                <a:cubicBezTo>
                  <a:pt x="1197121" y="991616"/>
                  <a:pt x="1184030" y="976924"/>
                  <a:pt x="1172307" y="961293"/>
                </a:cubicBezTo>
                <a:cubicBezTo>
                  <a:pt x="1145428" y="880656"/>
                  <a:pt x="1182193" y="978593"/>
                  <a:pt x="1125415" y="879231"/>
                </a:cubicBezTo>
                <a:cubicBezTo>
                  <a:pt x="1119284" y="868502"/>
                  <a:pt x="1118560" y="855420"/>
                  <a:pt x="1113692" y="844062"/>
                </a:cubicBezTo>
                <a:cubicBezTo>
                  <a:pt x="1106808" y="827999"/>
                  <a:pt x="1096736" y="813396"/>
                  <a:pt x="1090246" y="797170"/>
                </a:cubicBezTo>
                <a:cubicBezTo>
                  <a:pt x="1078285" y="767267"/>
                  <a:pt x="1061986" y="714483"/>
                  <a:pt x="1055077" y="679939"/>
                </a:cubicBezTo>
                <a:cubicBezTo>
                  <a:pt x="1050415" y="656631"/>
                  <a:pt x="1049119" y="632660"/>
                  <a:pt x="1043354" y="609600"/>
                </a:cubicBezTo>
                <a:cubicBezTo>
                  <a:pt x="1037360" y="585624"/>
                  <a:pt x="1037383" y="556738"/>
                  <a:pt x="1019907" y="539262"/>
                </a:cubicBezTo>
                <a:lnTo>
                  <a:pt x="984738" y="504093"/>
                </a:lnTo>
                <a:cubicBezTo>
                  <a:pt x="976923" y="488462"/>
                  <a:pt x="970283" y="472186"/>
                  <a:pt x="961292" y="457200"/>
                </a:cubicBezTo>
                <a:cubicBezTo>
                  <a:pt x="946794" y="433037"/>
                  <a:pt x="930031" y="410308"/>
                  <a:pt x="914400" y="386862"/>
                </a:cubicBezTo>
                <a:lnTo>
                  <a:pt x="890954" y="351693"/>
                </a:lnTo>
                <a:lnTo>
                  <a:pt x="844061" y="281354"/>
                </a:lnTo>
                <a:cubicBezTo>
                  <a:pt x="836246" y="269631"/>
                  <a:pt x="832338" y="254000"/>
                  <a:pt x="820615" y="246185"/>
                </a:cubicBezTo>
                <a:cubicBezTo>
                  <a:pt x="808892" y="238370"/>
                  <a:pt x="796270" y="231759"/>
                  <a:pt x="785446" y="222739"/>
                </a:cubicBezTo>
                <a:cubicBezTo>
                  <a:pt x="772710" y="212125"/>
                  <a:pt x="764671" y="195795"/>
                  <a:pt x="750277" y="187570"/>
                </a:cubicBezTo>
                <a:cubicBezTo>
                  <a:pt x="736288" y="179576"/>
                  <a:pt x="719015" y="179755"/>
                  <a:pt x="703384" y="175847"/>
                </a:cubicBezTo>
                <a:cubicBezTo>
                  <a:pt x="482223" y="43147"/>
                  <a:pt x="794312" y="221468"/>
                  <a:pt x="586154" y="128954"/>
                </a:cubicBezTo>
                <a:cubicBezTo>
                  <a:pt x="568299" y="121019"/>
                  <a:pt x="556737" y="102523"/>
                  <a:pt x="539261" y="93785"/>
                </a:cubicBezTo>
                <a:cubicBezTo>
                  <a:pt x="499487" y="73898"/>
                  <a:pt x="442216" y="63749"/>
                  <a:pt x="398584" y="58616"/>
                </a:cubicBezTo>
                <a:cubicBezTo>
                  <a:pt x="355718" y="53573"/>
                  <a:pt x="312615" y="50801"/>
                  <a:pt x="269630" y="46893"/>
                </a:cubicBezTo>
                <a:lnTo>
                  <a:pt x="234461" y="23447"/>
                </a:lnTo>
              </a:path>
            </a:pathLst>
          </a:custGeom>
          <a:noFill/>
          <a:ln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861964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341325" y="723076"/>
            <a:ext cx="598388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/>
              <a:t>Definitions and Representation</a:t>
            </a:r>
          </a:p>
        </p:txBody>
      </p:sp>
      <p:sp>
        <p:nvSpPr>
          <p:cNvPr id="3" name="Rectangle 2"/>
          <p:cNvSpPr/>
          <p:nvPr/>
        </p:nvSpPr>
        <p:spPr>
          <a:xfrm>
            <a:off x="1341325" y="2127462"/>
            <a:ext cx="8779219" cy="26161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61963" indent="-461963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 undirected graph is 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connected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if every pair of vertices is   connected by a path.</a:t>
            </a:r>
          </a:p>
          <a:p>
            <a:pPr marL="461963" indent="-461963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forest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is an acyclic graph, and a 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tree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is a connected acyclic graph.</a:t>
            </a:r>
          </a:p>
          <a:p>
            <a:pPr marL="461963" indent="-461963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 graph that has weights associated with each edge is called a 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weighted graph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769831074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7BE3BE25-3EAF-458D-9D6C-6EDEF7DBE4EA}"/>
              </a:ext>
            </a:extLst>
          </p:cNvPr>
          <p:cNvSpPr/>
          <p:nvPr/>
        </p:nvSpPr>
        <p:spPr>
          <a:xfrm>
            <a:off x="1261142" y="688704"/>
            <a:ext cx="868622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/>
              <a:t>Connected Components: Parallel Formulation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E2583E40-5FBF-4227-9944-7FE1D9F9BA2C}"/>
              </a:ext>
            </a:extLst>
          </p:cNvPr>
          <p:cNvSpPr/>
          <p:nvPr/>
        </p:nvSpPr>
        <p:spPr>
          <a:xfrm>
            <a:off x="1430215" y="2413338"/>
            <a:ext cx="9202616" cy="37548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 merge pairs of spanning forests efficiently, the algorithm uses disjoint sets of edges.</a:t>
            </a:r>
          </a:p>
          <a:p>
            <a:pPr marL="457200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We define the following operations on the disjoint sets:                </a:t>
            </a:r>
          </a:p>
          <a:p>
            <a:pPr marL="914400" lvl="1" indent="-457200">
              <a:spcAft>
                <a:spcPts val="1200"/>
              </a:spcAft>
              <a:buFont typeface="Courier New" panose="02070309020205020404" pitchFamily="49" charset="0"/>
              <a:buChar char="o"/>
            </a:pP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find(x) returns a pointer to the representative element of the set containing x. Each set has its own unique representative.        </a:t>
            </a:r>
          </a:p>
          <a:p>
            <a:pPr marL="914400" lvl="1" indent="-457200">
              <a:spcAft>
                <a:spcPts val="1200"/>
              </a:spcAft>
              <a:buFont typeface="Courier New" panose="02070309020205020404" pitchFamily="49" charset="0"/>
              <a:buChar char="o"/>
            </a:pP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union(x, y) unites the sets containing the elements x and y. The two sets are assumed to be disjoint prior to the operation.</a:t>
            </a:r>
          </a:p>
        </p:txBody>
      </p:sp>
    </p:spTree>
    <p:extLst>
      <p:ext uri="{BB962C8B-B14F-4D97-AF65-F5344CB8AC3E}">
        <p14:creationId xmlns:p14="http://schemas.microsoft.com/office/powerpoint/2010/main" val="363105959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7BE3BE25-3EAF-458D-9D6C-6EDEF7DBE4EA}"/>
              </a:ext>
            </a:extLst>
          </p:cNvPr>
          <p:cNvSpPr/>
          <p:nvPr/>
        </p:nvSpPr>
        <p:spPr>
          <a:xfrm>
            <a:off x="1261142" y="688704"/>
            <a:ext cx="868622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/>
              <a:t>Connected Components: Parallel Formulation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E2583E40-5FBF-4227-9944-7FE1D9F9BA2C}"/>
              </a:ext>
            </a:extLst>
          </p:cNvPr>
          <p:cNvSpPr/>
          <p:nvPr/>
        </p:nvSpPr>
        <p:spPr>
          <a:xfrm>
            <a:off x="1395046" y="1886883"/>
            <a:ext cx="8827477" cy="35086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For merging forest A into forest B, for each edge (u; v) of A, a find operation is performed to determine if the vertices are in the same tree of B.</a:t>
            </a:r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If not, then the two trees (sets) of B containing u and v are united by a union operation.</a:t>
            </a:r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Otherwise, no union operation is necessary.</a:t>
            </a:r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Hence, merging A and B requires at most 2(n - 1) find operations and (n - 1) union operations.</a:t>
            </a:r>
          </a:p>
        </p:txBody>
      </p:sp>
    </p:spTree>
    <p:extLst>
      <p:ext uri="{BB962C8B-B14F-4D97-AF65-F5344CB8AC3E}">
        <p14:creationId xmlns:p14="http://schemas.microsoft.com/office/powerpoint/2010/main" val="2277794760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6C22479A-5D6E-4F54-9663-0FF5798A8C14}"/>
              </a:ext>
            </a:extLst>
          </p:cNvPr>
          <p:cNvSpPr/>
          <p:nvPr/>
        </p:nvSpPr>
        <p:spPr>
          <a:xfrm>
            <a:off x="1308034" y="606642"/>
            <a:ext cx="993752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/>
              <a:t>Connected Components: Parallel 1-D Block Mapping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C04AC138-4A12-4172-8B73-64A6727CBE24}"/>
                  </a:ext>
                </a:extLst>
              </p:cNvPr>
              <p:cNvSpPr/>
              <p:nvPr/>
            </p:nvSpPr>
            <p:spPr>
              <a:xfrm>
                <a:off x="1406769" y="1749477"/>
                <a:ext cx="9319846" cy="442287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457200" indent="-457200">
                  <a:spcAft>
                    <a:spcPts val="1200"/>
                  </a:spcAft>
                  <a:buFont typeface="Arial" panose="020B0604020202020204" pitchFamily="34" charset="0"/>
                  <a:buChar char="•"/>
                </a:pPr>
                <a:r>
                  <a:rPr lang="en-US" sz="2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The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𝑛</m:t>
                    </m:r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en-US" sz="2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sz="2400" dirty="0">
                    <a:ea typeface="Cambria Math" panose="020405030504060302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𝑛</m:t>
                    </m:r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en-US" sz="2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adjacency matrix is partitioned into </a:t>
                </a:r>
                <a14:m>
                  <m:oMath xmlns:m="http://schemas.openxmlformats.org/officeDocument/2006/math">
                    <m:r>
                      <a:rPr lang="en-US" sz="2600" i="1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𝑝</m:t>
                    </m:r>
                  </m:oMath>
                </a14:m>
                <a:r>
                  <a:rPr lang="en-US" sz="2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blocks.</a:t>
                </a:r>
              </a:p>
              <a:p>
                <a:pPr marL="457200" indent="-457200">
                  <a:spcAft>
                    <a:spcPts val="1200"/>
                  </a:spcAft>
                  <a:buFont typeface="Arial" panose="020B0604020202020204" pitchFamily="34" charset="0"/>
                  <a:buChar char="•"/>
                </a:pPr>
                <a:r>
                  <a:rPr lang="en-US" sz="2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Each processor can compute its local spanning forest in time </a:t>
                </a:r>
                <a14:m>
                  <m:oMath xmlns:m="http://schemas.openxmlformats.org/officeDocument/2006/math">
                    <m:r>
                      <a:rPr lang="en-US" sz="26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𝜃</m:t>
                    </m:r>
                  </m:oMath>
                </a14:m>
                <a:r>
                  <a:rPr lang="en-US" sz="2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6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26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26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𝑛</m:t>
                            </m:r>
                          </m:e>
                          <m:sup>
                            <m:r>
                              <a:rPr lang="en-US" sz="26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3</m:t>
                            </m:r>
                          </m:sup>
                        </m:sSup>
                      </m:num>
                      <m:den>
                        <m:r>
                          <a:rPr lang="en-US" sz="26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𝑝</m:t>
                        </m:r>
                      </m:den>
                    </m:f>
                  </m:oMath>
                </a14:m>
                <a:r>
                  <a:rPr lang="en-US" sz="2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). </a:t>
                </a:r>
              </a:p>
              <a:p>
                <a:pPr marL="457200" indent="-457200">
                  <a:spcAft>
                    <a:spcPts val="1200"/>
                  </a:spcAft>
                  <a:buFont typeface="Arial" panose="020B0604020202020204" pitchFamily="34" charset="0"/>
                  <a:buChar char="•"/>
                </a:pPr>
                <a:r>
                  <a:rPr lang="en-US" sz="2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Merging is done by embedding a logical tree into the topology. There are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26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6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log</m:t>
                        </m:r>
                      </m:fName>
                      <m:e>
                        <m:r>
                          <a:rPr lang="en-US" sz="26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𝑝</m:t>
                        </m:r>
                        <m:r>
                          <a:rPr lang="en-US" sz="26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</m:e>
                    </m:func>
                    <m:r>
                      <a:rPr lang="en-US" sz="2600" i="1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en-US" sz="2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merging stages, and each takes time </a:t>
                </a:r>
                <a14:m>
                  <m:oMath xmlns:m="http://schemas.openxmlformats.org/officeDocument/2006/math">
                    <m:r>
                      <a:rPr lang="en-US" sz="26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𝜃</m:t>
                    </m:r>
                  </m:oMath>
                </a14:m>
                <a:r>
                  <a:rPr lang="en-US" sz="2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𝑛</m:t>
                    </m:r>
                  </m:oMath>
                </a14:m>
                <a:r>
                  <a:rPr lang="en-US" sz="2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). Thus, the cost due to merging is </a:t>
                </a:r>
                <a14:m>
                  <m:oMath xmlns:m="http://schemas.openxmlformats.org/officeDocument/2006/math">
                    <m:r>
                      <a:rPr lang="en-US" sz="26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𝜃</m:t>
                    </m:r>
                  </m:oMath>
                </a14:m>
                <a:r>
                  <a:rPr lang="en-US" sz="2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𝑛</m:t>
                    </m:r>
                  </m:oMath>
                </a14:m>
                <a:r>
                  <a:rPr lang="en-US" sz="2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26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6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log</m:t>
                        </m:r>
                      </m:fName>
                      <m:e>
                        <m:r>
                          <a:rPr lang="en-US" sz="26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𝑝</m:t>
                        </m:r>
                        <m:r>
                          <a:rPr lang="en-US" sz="26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)</m:t>
                        </m:r>
                      </m:e>
                    </m:func>
                  </m:oMath>
                </a14:m>
                <a:r>
                  <a:rPr lang="en-US" sz="2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  <a:p>
                <a:pPr marL="457200" indent="-457200">
                  <a:spcAft>
                    <a:spcPts val="1200"/>
                  </a:spcAft>
                  <a:buFont typeface="Arial" panose="020B0604020202020204" pitchFamily="34" charset="0"/>
                  <a:buChar char="•"/>
                </a:pPr>
                <a:r>
                  <a:rPr lang="en-US" sz="2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During each merging stage, spanning forests are sent between nearest neighbors. Recall that </a:t>
                </a:r>
                <a14:m>
                  <m:oMath xmlns:m="http://schemas.openxmlformats.org/officeDocument/2006/math">
                    <m:r>
                      <a:rPr lang="en-US" sz="26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𝜃</m:t>
                    </m:r>
                  </m:oMath>
                </a14:m>
                <a:r>
                  <a:rPr lang="en-US" sz="2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𝑛</m:t>
                    </m:r>
                  </m:oMath>
                </a14:m>
                <a:r>
                  <a:rPr lang="en-US" sz="2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 edges of the spanning forest are transmitted.</a:t>
                </a:r>
              </a:p>
            </p:txBody>
          </p:sp>
        </mc:Choice>
        <mc:Fallback xmlns="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C04AC138-4A12-4172-8B73-64A6727CBE2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06769" y="1749477"/>
                <a:ext cx="9319846" cy="4422877"/>
              </a:xfrm>
              <a:prstGeom prst="rect">
                <a:avLst/>
              </a:prstGeom>
              <a:blipFill>
                <a:blip r:embed="rId2"/>
                <a:stretch>
                  <a:fillRect l="-1046" t="-1240" b="-247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0734881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6C22479A-5D6E-4F54-9663-0FF5798A8C14}"/>
              </a:ext>
            </a:extLst>
          </p:cNvPr>
          <p:cNvSpPr/>
          <p:nvPr/>
        </p:nvSpPr>
        <p:spPr>
          <a:xfrm>
            <a:off x="1308034" y="606642"/>
            <a:ext cx="993752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/>
              <a:t>Connected Components: Parallel 1-D Block Mapping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C04AC138-4A12-4172-8B73-64A6727CBE24}"/>
                  </a:ext>
                </a:extLst>
              </p:cNvPr>
              <p:cNvSpPr/>
              <p:nvPr/>
            </p:nvSpPr>
            <p:spPr>
              <a:xfrm>
                <a:off x="1406769" y="1749477"/>
                <a:ext cx="9319846" cy="429085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457200" indent="-457200">
                  <a:buFont typeface="Arial" panose="020B0604020202020204" pitchFamily="34" charset="0"/>
                  <a:buChar char="•"/>
                </a:pPr>
                <a:r>
                  <a:rPr lang="en-US" sz="2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The parallel run time of the connected-component algorithm is</a:t>
                </a:r>
              </a:p>
              <a:p>
                <a:endPara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	 local computation       forest merging</a:t>
                </a:r>
              </a:p>
              <a:p>
                <a:endPara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	T</a:t>
                </a:r>
                <a:r>
                  <a:rPr lang="en-US" sz="2800" baseline="-25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 </a:t>
                </a:r>
                <a14:m>
                  <m:oMath xmlns:m="http://schemas.openxmlformats.org/officeDocument/2006/math">
                    <m:r>
                      <a:rPr lang="en-US" sz="280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   </m:t>
                    </m:r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𝜃</m:t>
                    </m:r>
                  </m:oMath>
                </a14:m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28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𝑛</m:t>
                            </m:r>
                          </m:e>
                          <m:sup>
                            <m:r>
                              <a:rPr lang="en-US" sz="28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r>
                          <a:rPr lang="en-US" sz="28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𝑝</m:t>
                        </m:r>
                      </m:den>
                    </m:f>
                  </m:oMath>
                </a14:m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)       +       </a:t>
                </a:r>
                <a14:m>
                  <m:oMath xmlns:m="http://schemas.openxmlformats.org/officeDocument/2006/math">
                    <m:r>
                      <a:rPr lang="en-US" sz="280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𝜃</m:t>
                    </m:r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𝑛</m:t>
                    </m:r>
                    <m:func>
                      <m:funcPr>
                        <m:ctrlP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80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log</m:t>
                        </m:r>
                      </m:fName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𝑝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).</m:t>
                        </m:r>
                      </m:e>
                    </m:func>
                  </m:oMath>
                </a14:m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endParaRPr lang="en-US" sz="26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endParaRPr lang="en-US" sz="26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endParaRPr lang="en-US" sz="26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r>
                  <a:rPr lang="en-US" sz="2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For a cost-optimal formulation </a:t>
                </a:r>
                <a14:m>
                  <m:oMath xmlns:m="http://schemas.openxmlformats.org/officeDocument/2006/math">
                    <m:r>
                      <a:rPr lang="en-US" sz="2600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𝑝</m:t>
                    </m:r>
                  </m:oMath>
                </a14:m>
                <a:r>
                  <a:rPr lang="en-US" sz="2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O(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60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6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𝑛</m:t>
                        </m:r>
                      </m:num>
                      <m:den>
                        <m:func>
                          <m:funcPr>
                            <m:ctrlPr>
                              <a:rPr lang="en-US" sz="26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sz="2600" b="0" i="0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log</m:t>
                            </m:r>
                          </m:fName>
                          <m:e>
                            <m:r>
                              <a:rPr lang="en-US" sz="26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𝑛</m:t>
                            </m:r>
                          </m:e>
                        </m:func>
                      </m:den>
                    </m:f>
                  </m:oMath>
                </a14:m>
                <a:r>
                  <a:rPr lang="en-US" sz="2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). The corresponding </a:t>
                </a:r>
                <a:r>
                  <a:rPr lang="en-US" sz="26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isoefficiency</a:t>
                </a:r>
                <a:r>
                  <a:rPr lang="en-US" sz="2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is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𝜃</m:t>
                    </m:r>
                  </m:oMath>
                </a14:m>
                <a:r>
                  <a:rPr lang="en-US" sz="2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60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6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𝑝</m:t>
                        </m:r>
                      </m:e>
                      <m:sup>
                        <m:r>
                          <a:rPr lang="en-US" sz="26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sSup>
                      <m:sSupPr>
                        <m:ctrlPr>
                          <a:rPr lang="en-US" sz="260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6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𝑙𝑜𝑔</m:t>
                        </m:r>
                      </m:e>
                      <m:sup>
                        <m:r>
                          <a:rPr lang="en-US" sz="26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en-US" sz="26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𝑝</m:t>
                    </m:r>
                  </m:oMath>
                </a14:m>
                <a:r>
                  <a:rPr lang="en-US" sz="2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).</a:t>
                </a:r>
              </a:p>
            </p:txBody>
          </p:sp>
        </mc:Choice>
        <mc:Fallback xmlns="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C04AC138-4A12-4172-8B73-64A6727CBE2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06769" y="1749477"/>
                <a:ext cx="9319846" cy="4290855"/>
              </a:xfrm>
              <a:prstGeom prst="rect">
                <a:avLst/>
              </a:prstGeom>
              <a:blipFill>
                <a:blip r:embed="rId2"/>
                <a:stretch>
                  <a:fillRect l="-1046" t="-1278" r="-1243" b="-25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ight Brace 3">
            <a:extLst>
              <a:ext uri="{FF2B5EF4-FFF2-40B4-BE49-F238E27FC236}">
                <a16:creationId xmlns:a16="http://schemas.microsoft.com/office/drawing/2014/main" id="{6AA13C46-0916-43D6-9956-2BFC2507A528}"/>
              </a:ext>
            </a:extLst>
          </p:cNvPr>
          <p:cNvSpPr/>
          <p:nvPr/>
        </p:nvSpPr>
        <p:spPr>
          <a:xfrm rot="16200000">
            <a:off x="4630319" y="2856053"/>
            <a:ext cx="231494" cy="914400"/>
          </a:xfrm>
          <a:prstGeom prst="rightBrac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ight Brace 4">
            <a:extLst>
              <a:ext uri="{FF2B5EF4-FFF2-40B4-BE49-F238E27FC236}">
                <a16:creationId xmlns:a16="http://schemas.microsoft.com/office/drawing/2014/main" id="{7D82C871-3625-4A78-AE46-DA100958983E}"/>
              </a:ext>
            </a:extLst>
          </p:cNvPr>
          <p:cNvSpPr/>
          <p:nvPr/>
        </p:nvSpPr>
        <p:spPr>
          <a:xfrm rot="16200000">
            <a:off x="7391993" y="2856053"/>
            <a:ext cx="231494" cy="914400"/>
          </a:xfrm>
          <a:prstGeom prst="rightBrac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54495463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A3C419BB-89AC-4344-95ED-3A77EF4D3097}"/>
              </a:ext>
            </a:extLst>
          </p:cNvPr>
          <p:cNvSpPr/>
          <p:nvPr/>
        </p:nvSpPr>
        <p:spPr>
          <a:xfrm>
            <a:off x="1272968" y="383904"/>
            <a:ext cx="564314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/>
              <a:t>Algorithms for Sparse Graphs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CE3785C3-A297-47B8-971E-79DB7BA34D5C}"/>
              </a:ext>
            </a:extLst>
          </p:cNvPr>
          <p:cNvSpPr/>
          <p:nvPr/>
        </p:nvSpPr>
        <p:spPr>
          <a:xfrm>
            <a:off x="1272968" y="1030235"/>
            <a:ext cx="9336417" cy="51706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graph G = (V, E) is sparse if |E| is much smaller than | V |</a:t>
            </a:r>
            <a:r>
              <a:rPr lang="en-US" sz="24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(a)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</a:t>
            </a:r>
          </a:p>
          <a:p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Examples of sparse graphs: (a) a linear graph, in which each vertex has two incident edges; (b) a grid graph, in which each vertex has four incident vertices; and (c) a random sparse graph.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884C4755-593E-4196-8BA0-EECA42A77E8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74621753"/>
              </p:ext>
            </p:extLst>
          </p:nvPr>
        </p:nvGraphicFramePr>
        <p:xfrm>
          <a:off x="6729987" y="1646754"/>
          <a:ext cx="2337819" cy="201235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87412">
                  <a:extLst>
                    <a:ext uri="{9D8B030D-6E8A-4147-A177-3AD203B41FA5}">
                      <a16:colId xmlns:a16="http://schemas.microsoft.com/office/drawing/2014/main" val="137181804"/>
                    </a:ext>
                  </a:extLst>
                </a:gridCol>
                <a:gridCol w="583469">
                  <a:extLst>
                    <a:ext uri="{9D8B030D-6E8A-4147-A177-3AD203B41FA5}">
                      <a16:colId xmlns:a16="http://schemas.microsoft.com/office/drawing/2014/main" val="1796625408"/>
                    </a:ext>
                  </a:extLst>
                </a:gridCol>
                <a:gridCol w="583469">
                  <a:extLst>
                    <a:ext uri="{9D8B030D-6E8A-4147-A177-3AD203B41FA5}">
                      <a16:colId xmlns:a16="http://schemas.microsoft.com/office/drawing/2014/main" val="2023525817"/>
                    </a:ext>
                  </a:extLst>
                </a:gridCol>
                <a:gridCol w="583469">
                  <a:extLst>
                    <a:ext uri="{9D8B030D-6E8A-4147-A177-3AD203B41FA5}">
                      <a16:colId xmlns:a16="http://schemas.microsoft.com/office/drawing/2014/main" val="408564844"/>
                    </a:ext>
                  </a:extLst>
                </a:gridCol>
              </a:tblGrid>
              <a:tr h="395079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R w="285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T w="285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90854774"/>
                  </a:ext>
                </a:extLst>
              </a:tr>
              <a:tr h="395079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R w="285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T w="285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87542935"/>
                  </a:ext>
                </a:extLst>
              </a:tr>
              <a:tr h="395079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R w="285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T w="285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67088495"/>
                  </a:ext>
                </a:extLst>
              </a:tr>
              <a:tr h="432042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B w="285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B w="285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37729249"/>
                  </a:ext>
                </a:extLst>
              </a:tr>
              <a:tr h="395079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96144457"/>
                  </a:ext>
                </a:extLst>
              </a:tr>
            </a:tbl>
          </a:graphicData>
        </a:graphic>
      </p:graphicFrame>
      <p:sp>
        <p:nvSpPr>
          <p:cNvPr id="6" name="Oval 5">
            <a:extLst>
              <a:ext uri="{FF2B5EF4-FFF2-40B4-BE49-F238E27FC236}">
                <a16:creationId xmlns:a16="http://schemas.microsoft.com/office/drawing/2014/main" id="{2BFF1579-DF6B-4C69-A8CF-B304BC91DA69}"/>
              </a:ext>
            </a:extLst>
          </p:cNvPr>
          <p:cNvSpPr/>
          <p:nvPr/>
        </p:nvSpPr>
        <p:spPr>
          <a:xfrm>
            <a:off x="6634792" y="1947026"/>
            <a:ext cx="187569" cy="187325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72A91AA0-2747-4B80-B97B-4BFF8ACDD58E}"/>
              </a:ext>
            </a:extLst>
          </p:cNvPr>
          <p:cNvSpPr/>
          <p:nvPr/>
        </p:nvSpPr>
        <p:spPr>
          <a:xfrm>
            <a:off x="2227846" y="1800484"/>
            <a:ext cx="187569" cy="187325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9A63D4B6-DEFE-492D-8194-988DDE44C062}"/>
              </a:ext>
            </a:extLst>
          </p:cNvPr>
          <p:cNvSpPr/>
          <p:nvPr/>
        </p:nvSpPr>
        <p:spPr>
          <a:xfrm>
            <a:off x="1793629" y="2877317"/>
            <a:ext cx="187569" cy="187325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80E0EEEB-9516-4222-A296-41B7716548BA}"/>
              </a:ext>
            </a:extLst>
          </p:cNvPr>
          <p:cNvSpPr/>
          <p:nvPr/>
        </p:nvSpPr>
        <p:spPr>
          <a:xfrm>
            <a:off x="2004645" y="3688242"/>
            <a:ext cx="187569" cy="187325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D30501BB-C870-472E-B9CA-B91274505AA2}"/>
              </a:ext>
            </a:extLst>
          </p:cNvPr>
          <p:cNvSpPr/>
          <p:nvPr/>
        </p:nvSpPr>
        <p:spPr>
          <a:xfrm>
            <a:off x="2733147" y="3927352"/>
            <a:ext cx="187569" cy="187325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5DE025B1-3D84-4646-ADC8-DA5041F4BD62}"/>
              </a:ext>
            </a:extLst>
          </p:cNvPr>
          <p:cNvSpPr/>
          <p:nvPr/>
        </p:nvSpPr>
        <p:spPr>
          <a:xfrm>
            <a:off x="3401647" y="4208827"/>
            <a:ext cx="187569" cy="187325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B398ADA9-C126-42C5-8FCB-532CDCA6F7AE}"/>
              </a:ext>
            </a:extLst>
          </p:cNvPr>
          <p:cNvSpPr/>
          <p:nvPr/>
        </p:nvSpPr>
        <p:spPr>
          <a:xfrm>
            <a:off x="3248963" y="3500917"/>
            <a:ext cx="187569" cy="187325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BFDEEA6D-2823-4ADD-B455-71C0591A1DAA}"/>
              </a:ext>
            </a:extLst>
          </p:cNvPr>
          <p:cNvSpPr/>
          <p:nvPr/>
        </p:nvSpPr>
        <p:spPr>
          <a:xfrm>
            <a:off x="3906973" y="3793869"/>
            <a:ext cx="187569" cy="187325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1E96172A-D621-4925-A19E-AF68EBBB9707}"/>
              </a:ext>
            </a:extLst>
          </p:cNvPr>
          <p:cNvSpPr/>
          <p:nvPr/>
        </p:nvSpPr>
        <p:spPr>
          <a:xfrm>
            <a:off x="2651084" y="2765904"/>
            <a:ext cx="187569" cy="187325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F0624303-E659-4AC3-910B-40CF4A95A37F}"/>
              </a:ext>
            </a:extLst>
          </p:cNvPr>
          <p:cNvSpPr/>
          <p:nvPr/>
        </p:nvSpPr>
        <p:spPr>
          <a:xfrm>
            <a:off x="3600102" y="2783435"/>
            <a:ext cx="187569" cy="187325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CEA4B0DC-57F8-42F1-A31D-8A6E903A8A4A}"/>
              </a:ext>
            </a:extLst>
          </p:cNvPr>
          <p:cNvSpPr/>
          <p:nvPr/>
        </p:nvSpPr>
        <p:spPr>
          <a:xfrm>
            <a:off x="4494103" y="3049582"/>
            <a:ext cx="187569" cy="187325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F0965A2B-37C4-4372-BEA7-50EF8F5854F2}"/>
              </a:ext>
            </a:extLst>
          </p:cNvPr>
          <p:cNvSpPr/>
          <p:nvPr/>
        </p:nvSpPr>
        <p:spPr>
          <a:xfrm>
            <a:off x="4306534" y="4384550"/>
            <a:ext cx="187569" cy="187325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64F6F129-C9CA-4349-8DAC-C58041EAA898}"/>
              </a:ext>
            </a:extLst>
          </p:cNvPr>
          <p:cNvCxnSpPr>
            <a:cxnSpLocks/>
            <a:endCxn id="4" idx="0"/>
          </p:cNvCxnSpPr>
          <p:nvPr/>
        </p:nvCxnSpPr>
        <p:spPr>
          <a:xfrm flipV="1">
            <a:off x="6721231" y="1646754"/>
            <a:ext cx="1177665" cy="150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AA5E76EC-04B1-46F6-A9AA-11C6E94C13DD}"/>
              </a:ext>
            </a:extLst>
          </p:cNvPr>
          <p:cNvCxnSpPr>
            <a:cxnSpLocks/>
          </p:cNvCxnSpPr>
          <p:nvPr/>
        </p:nvCxnSpPr>
        <p:spPr>
          <a:xfrm>
            <a:off x="6721231" y="2039649"/>
            <a:ext cx="1180585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78F82C15-B78B-4E25-89AB-A7CD0214B751}"/>
              </a:ext>
            </a:extLst>
          </p:cNvPr>
          <p:cNvCxnSpPr>
            <a:cxnSpLocks/>
          </p:cNvCxnSpPr>
          <p:nvPr/>
        </p:nvCxnSpPr>
        <p:spPr>
          <a:xfrm>
            <a:off x="6721231" y="2403065"/>
            <a:ext cx="1180585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C739D453-C057-42FB-B237-C5A441228FCE}"/>
              </a:ext>
            </a:extLst>
          </p:cNvPr>
          <p:cNvCxnSpPr>
            <a:cxnSpLocks/>
          </p:cNvCxnSpPr>
          <p:nvPr/>
        </p:nvCxnSpPr>
        <p:spPr>
          <a:xfrm>
            <a:off x="6732954" y="2801649"/>
            <a:ext cx="1160585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9C9DC728-E29E-4B2E-A3AA-563FEE559ED3}"/>
              </a:ext>
            </a:extLst>
          </p:cNvPr>
          <p:cNvCxnSpPr>
            <a:cxnSpLocks/>
          </p:cNvCxnSpPr>
          <p:nvPr/>
        </p:nvCxnSpPr>
        <p:spPr>
          <a:xfrm>
            <a:off x="6721230" y="1640821"/>
            <a:ext cx="8757" cy="1125083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22B7B54F-0B9C-4B0A-BCD0-FBC3A90115DC}"/>
              </a:ext>
            </a:extLst>
          </p:cNvPr>
          <p:cNvCxnSpPr>
            <a:cxnSpLocks/>
            <a:endCxn id="4" idx="2"/>
          </p:cNvCxnSpPr>
          <p:nvPr/>
        </p:nvCxnSpPr>
        <p:spPr>
          <a:xfrm flipV="1">
            <a:off x="6749047" y="3659112"/>
            <a:ext cx="1149849" cy="1212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3EC48468-776B-44A2-89A4-2BAF2AD9C42B}"/>
              </a:ext>
            </a:extLst>
          </p:cNvPr>
          <p:cNvCxnSpPr>
            <a:cxnSpLocks/>
          </p:cNvCxnSpPr>
          <p:nvPr/>
        </p:nvCxnSpPr>
        <p:spPr>
          <a:xfrm>
            <a:off x="7307385" y="1676566"/>
            <a:ext cx="0" cy="1125083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E4E4C815-9A5C-4A81-8573-0BB267A44F64}"/>
              </a:ext>
            </a:extLst>
          </p:cNvPr>
          <p:cNvCxnSpPr>
            <a:cxnSpLocks/>
            <a:stCxn id="4" idx="0"/>
          </p:cNvCxnSpPr>
          <p:nvPr/>
        </p:nvCxnSpPr>
        <p:spPr>
          <a:xfrm>
            <a:off x="7898896" y="1646754"/>
            <a:ext cx="29270" cy="1125083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32407A6E-A332-4657-AB5E-3082AF4E705E}"/>
              </a:ext>
            </a:extLst>
          </p:cNvPr>
          <p:cNvCxnSpPr>
            <a:cxnSpLocks/>
          </p:cNvCxnSpPr>
          <p:nvPr/>
        </p:nvCxnSpPr>
        <p:spPr>
          <a:xfrm>
            <a:off x="9067807" y="1700951"/>
            <a:ext cx="1" cy="1125083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" name="Oval 62">
            <a:extLst>
              <a:ext uri="{FF2B5EF4-FFF2-40B4-BE49-F238E27FC236}">
                <a16:creationId xmlns:a16="http://schemas.microsoft.com/office/drawing/2014/main" id="{6079B9F6-1884-4F79-B917-D4EE93BB9D44}"/>
              </a:ext>
            </a:extLst>
          </p:cNvPr>
          <p:cNvSpPr/>
          <p:nvPr/>
        </p:nvSpPr>
        <p:spPr>
          <a:xfrm flipH="1">
            <a:off x="6601097" y="2296625"/>
            <a:ext cx="187568" cy="195159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Oval 63">
            <a:extLst>
              <a:ext uri="{FF2B5EF4-FFF2-40B4-BE49-F238E27FC236}">
                <a16:creationId xmlns:a16="http://schemas.microsoft.com/office/drawing/2014/main" id="{C540B8E3-F383-4B99-AF5E-B7F7FC571F96}"/>
              </a:ext>
            </a:extLst>
          </p:cNvPr>
          <p:cNvSpPr/>
          <p:nvPr/>
        </p:nvSpPr>
        <p:spPr>
          <a:xfrm>
            <a:off x="6646034" y="1934501"/>
            <a:ext cx="187569" cy="187325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Oval 64">
            <a:extLst>
              <a:ext uri="{FF2B5EF4-FFF2-40B4-BE49-F238E27FC236}">
                <a16:creationId xmlns:a16="http://schemas.microsoft.com/office/drawing/2014/main" id="{243D26CB-2D3E-48DA-BCA1-DC6ABD7C7396}"/>
              </a:ext>
            </a:extLst>
          </p:cNvPr>
          <p:cNvSpPr/>
          <p:nvPr/>
        </p:nvSpPr>
        <p:spPr>
          <a:xfrm>
            <a:off x="6623068" y="1571086"/>
            <a:ext cx="187569" cy="187325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Oval 65">
            <a:extLst>
              <a:ext uri="{FF2B5EF4-FFF2-40B4-BE49-F238E27FC236}">
                <a16:creationId xmlns:a16="http://schemas.microsoft.com/office/drawing/2014/main" id="{96CAE63B-DD93-4B12-881A-824C9DD5C958}"/>
              </a:ext>
            </a:extLst>
          </p:cNvPr>
          <p:cNvSpPr/>
          <p:nvPr/>
        </p:nvSpPr>
        <p:spPr>
          <a:xfrm>
            <a:off x="7214578" y="1559370"/>
            <a:ext cx="187569" cy="187325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Oval 66">
            <a:extLst>
              <a:ext uri="{FF2B5EF4-FFF2-40B4-BE49-F238E27FC236}">
                <a16:creationId xmlns:a16="http://schemas.microsoft.com/office/drawing/2014/main" id="{90DC53B1-C739-42C9-8267-0F6E98C983A8}"/>
              </a:ext>
            </a:extLst>
          </p:cNvPr>
          <p:cNvSpPr/>
          <p:nvPr/>
        </p:nvSpPr>
        <p:spPr>
          <a:xfrm>
            <a:off x="7826106" y="1513626"/>
            <a:ext cx="187569" cy="187325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Oval 67">
            <a:extLst>
              <a:ext uri="{FF2B5EF4-FFF2-40B4-BE49-F238E27FC236}">
                <a16:creationId xmlns:a16="http://schemas.microsoft.com/office/drawing/2014/main" id="{EFE06125-AF12-4444-8155-9515E4EE4D41}"/>
              </a:ext>
            </a:extLst>
          </p:cNvPr>
          <p:cNvSpPr/>
          <p:nvPr/>
        </p:nvSpPr>
        <p:spPr>
          <a:xfrm>
            <a:off x="8953028" y="1554018"/>
            <a:ext cx="187567" cy="187324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9" name="Oval 68">
            <a:extLst>
              <a:ext uri="{FF2B5EF4-FFF2-40B4-BE49-F238E27FC236}">
                <a16:creationId xmlns:a16="http://schemas.microsoft.com/office/drawing/2014/main" id="{95966CE1-3DB0-4591-A053-147929F4A34C}"/>
              </a:ext>
            </a:extLst>
          </p:cNvPr>
          <p:cNvSpPr/>
          <p:nvPr/>
        </p:nvSpPr>
        <p:spPr>
          <a:xfrm>
            <a:off x="8950568" y="1970555"/>
            <a:ext cx="187569" cy="187325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Oval 69">
            <a:extLst>
              <a:ext uri="{FF2B5EF4-FFF2-40B4-BE49-F238E27FC236}">
                <a16:creationId xmlns:a16="http://schemas.microsoft.com/office/drawing/2014/main" id="{55C9623C-39DB-488D-BA9E-9A999F6657BC}"/>
              </a:ext>
            </a:extLst>
          </p:cNvPr>
          <p:cNvSpPr/>
          <p:nvPr/>
        </p:nvSpPr>
        <p:spPr>
          <a:xfrm>
            <a:off x="7834381" y="1922786"/>
            <a:ext cx="187569" cy="187325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Oval 70">
            <a:extLst>
              <a:ext uri="{FF2B5EF4-FFF2-40B4-BE49-F238E27FC236}">
                <a16:creationId xmlns:a16="http://schemas.microsoft.com/office/drawing/2014/main" id="{F7A913F1-0BB0-4555-A026-C3CF3E52DF7C}"/>
              </a:ext>
            </a:extLst>
          </p:cNvPr>
          <p:cNvSpPr/>
          <p:nvPr/>
        </p:nvSpPr>
        <p:spPr>
          <a:xfrm>
            <a:off x="7200126" y="1947025"/>
            <a:ext cx="187569" cy="187325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2" name="Oval 71">
            <a:extLst>
              <a:ext uri="{FF2B5EF4-FFF2-40B4-BE49-F238E27FC236}">
                <a16:creationId xmlns:a16="http://schemas.microsoft.com/office/drawing/2014/main" id="{68C24CBC-5B4B-4936-82A9-57DED1320831}"/>
              </a:ext>
            </a:extLst>
          </p:cNvPr>
          <p:cNvSpPr/>
          <p:nvPr/>
        </p:nvSpPr>
        <p:spPr>
          <a:xfrm>
            <a:off x="7200126" y="2306064"/>
            <a:ext cx="187569" cy="187325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Oval 72">
            <a:extLst>
              <a:ext uri="{FF2B5EF4-FFF2-40B4-BE49-F238E27FC236}">
                <a16:creationId xmlns:a16="http://schemas.microsoft.com/office/drawing/2014/main" id="{1DCD733F-DA63-445F-8E59-30F91E6ACDEA}"/>
              </a:ext>
            </a:extLst>
          </p:cNvPr>
          <p:cNvSpPr/>
          <p:nvPr/>
        </p:nvSpPr>
        <p:spPr>
          <a:xfrm>
            <a:off x="7821506" y="2294585"/>
            <a:ext cx="187569" cy="187325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" name="Oval 73">
            <a:extLst>
              <a:ext uri="{FF2B5EF4-FFF2-40B4-BE49-F238E27FC236}">
                <a16:creationId xmlns:a16="http://schemas.microsoft.com/office/drawing/2014/main" id="{CBFCC586-5BA6-46F0-999A-781A618006ED}"/>
              </a:ext>
            </a:extLst>
          </p:cNvPr>
          <p:cNvSpPr/>
          <p:nvPr/>
        </p:nvSpPr>
        <p:spPr>
          <a:xfrm>
            <a:off x="8973044" y="2309402"/>
            <a:ext cx="187569" cy="187325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Oval 74">
            <a:extLst>
              <a:ext uri="{FF2B5EF4-FFF2-40B4-BE49-F238E27FC236}">
                <a16:creationId xmlns:a16="http://schemas.microsoft.com/office/drawing/2014/main" id="{212B5EE3-55C6-43DC-8E94-E0DAAFC4809A}"/>
              </a:ext>
            </a:extLst>
          </p:cNvPr>
          <p:cNvSpPr/>
          <p:nvPr/>
        </p:nvSpPr>
        <p:spPr>
          <a:xfrm>
            <a:off x="6639168" y="2657207"/>
            <a:ext cx="187569" cy="187325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6" name="Oval 75">
            <a:extLst>
              <a:ext uri="{FF2B5EF4-FFF2-40B4-BE49-F238E27FC236}">
                <a16:creationId xmlns:a16="http://schemas.microsoft.com/office/drawing/2014/main" id="{54171603-D405-43E7-9614-8F387F8A7413}"/>
              </a:ext>
            </a:extLst>
          </p:cNvPr>
          <p:cNvSpPr/>
          <p:nvPr/>
        </p:nvSpPr>
        <p:spPr>
          <a:xfrm>
            <a:off x="7200126" y="2689992"/>
            <a:ext cx="187569" cy="187325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" name="Oval 76">
            <a:extLst>
              <a:ext uri="{FF2B5EF4-FFF2-40B4-BE49-F238E27FC236}">
                <a16:creationId xmlns:a16="http://schemas.microsoft.com/office/drawing/2014/main" id="{B781F6C3-488A-4868-8418-426BDD164568}"/>
              </a:ext>
            </a:extLst>
          </p:cNvPr>
          <p:cNvSpPr/>
          <p:nvPr/>
        </p:nvSpPr>
        <p:spPr>
          <a:xfrm>
            <a:off x="7810671" y="2701375"/>
            <a:ext cx="187569" cy="187325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8" name="Oval 77">
            <a:extLst>
              <a:ext uri="{FF2B5EF4-FFF2-40B4-BE49-F238E27FC236}">
                <a16:creationId xmlns:a16="http://schemas.microsoft.com/office/drawing/2014/main" id="{92CC7D36-2E85-4D7A-A982-7E2FB4188189}"/>
              </a:ext>
            </a:extLst>
          </p:cNvPr>
          <p:cNvSpPr/>
          <p:nvPr/>
        </p:nvSpPr>
        <p:spPr>
          <a:xfrm>
            <a:off x="8972267" y="2761022"/>
            <a:ext cx="187569" cy="187325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9" name="Oval 78">
            <a:extLst>
              <a:ext uri="{FF2B5EF4-FFF2-40B4-BE49-F238E27FC236}">
                <a16:creationId xmlns:a16="http://schemas.microsoft.com/office/drawing/2014/main" id="{1EE26A7B-A04E-4532-AA19-082E1345472A}"/>
              </a:ext>
            </a:extLst>
          </p:cNvPr>
          <p:cNvSpPr/>
          <p:nvPr/>
        </p:nvSpPr>
        <p:spPr>
          <a:xfrm>
            <a:off x="8964324" y="3547444"/>
            <a:ext cx="187569" cy="187325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0" name="Oval 79">
            <a:extLst>
              <a:ext uri="{FF2B5EF4-FFF2-40B4-BE49-F238E27FC236}">
                <a16:creationId xmlns:a16="http://schemas.microsoft.com/office/drawing/2014/main" id="{03D15C0B-ED7F-4131-B2AE-35C4C8E5339C}"/>
              </a:ext>
            </a:extLst>
          </p:cNvPr>
          <p:cNvSpPr/>
          <p:nvPr/>
        </p:nvSpPr>
        <p:spPr>
          <a:xfrm>
            <a:off x="7819746" y="3521248"/>
            <a:ext cx="187569" cy="187325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" name="Oval 80">
            <a:extLst>
              <a:ext uri="{FF2B5EF4-FFF2-40B4-BE49-F238E27FC236}">
                <a16:creationId xmlns:a16="http://schemas.microsoft.com/office/drawing/2014/main" id="{5C8FB541-26FD-44DD-B4E5-8926924E7C46}"/>
              </a:ext>
            </a:extLst>
          </p:cNvPr>
          <p:cNvSpPr/>
          <p:nvPr/>
        </p:nvSpPr>
        <p:spPr>
          <a:xfrm>
            <a:off x="7247457" y="3557644"/>
            <a:ext cx="187569" cy="187325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2" name="Oval 81">
            <a:extLst>
              <a:ext uri="{FF2B5EF4-FFF2-40B4-BE49-F238E27FC236}">
                <a16:creationId xmlns:a16="http://schemas.microsoft.com/office/drawing/2014/main" id="{B8A4AB86-E382-419D-9995-8D5A57905F47}"/>
              </a:ext>
            </a:extLst>
          </p:cNvPr>
          <p:cNvSpPr/>
          <p:nvPr/>
        </p:nvSpPr>
        <p:spPr>
          <a:xfrm>
            <a:off x="6638073" y="3570096"/>
            <a:ext cx="187569" cy="187325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83" name="Table 82">
            <a:extLst>
              <a:ext uri="{FF2B5EF4-FFF2-40B4-BE49-F238E27FC236}">
                <a16:creationId xmlns:a16="http://schemas.microsoft.com/office/drawing/2014/main" id="{97B99832-B571-40D7-BB17-1BD42A9E167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91726277"/>
              </p:ext>
            </p:extLst>
          </p:nvPr>
        </p:nvGraphicFramePr>
        <p:xfrm>
          <a:off x="2301632" y="1894148"/>
          <a:ext cx="2411045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82209">
                  <a:extLst>
                    <a:ext uri="{9D8B030D-6E8A-4147-A177-3AD203B41FA5}">
                      <a16:colId xmlns:a16="http://schemas.microsoft.com/office/drawing/2014/main" val="2939368092"/>
                    </a:ext>
                  </a:extLst>
                </a:gridCol>
                <a:gridCol w="580682">
                  <a:extLst>
                    <a:ext uri="{9D8B030D-6E8A-4147-A177-3AD203B41FA5}">
                      <a16:colId xmlns:a16="http://schemas.microsoft.com/office/drawing/2014/main" val="4251550073"/>
                    </a:ext>
                  </a:extLst>
                </a:gridCol>
                <a:gridCol w="383736">
                  <a:extLst>
                    <a:ext uri="{9D8B030D-6E8A-4147-A177-3AD203B41FA5}">
                      <a16:colId xmlns:a16="http://schemas.microsoft.com/office/drawing/2014/main" val="2785082714"/>
                    </a:ext>
                  </a:extLst>
                </a:gridCol>
                <a:gridCol w="482209">
                  <a:extLst>
                    <a:ext uri="{9D8B030D-6E8A-4147-A177-3AD203B41FA5}">
                      <a16:colId xmlns:a16="http://schemas.microsoft.com/office/drawing/2014/main" val="259207056"/>
                    </a:ext>
                  </a:extLst>
                </a:gridCol>
                <a:gridCol w="482209">
                  <a:extLst>
                    <a:ext uri="{9D8B030D-6E8A-4147-A177-3AD203B41FA5}">
                      <a16:colId xmlns:a16="http://schemas.microsoft.com/office/drawing/2014/main" val="286459479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T w="285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T w="285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4890795"/>
                  </a:ext>
                </a:extLst>
              </a:tr>
            </a:tbl>
          </a:graphicData>
        </a:graphic>
      </p:graphicFrame>
      <p:cxnSp>
        <p:nvCxnSpPr>
          <p:cNvPr id="85" name="Straight Connector 84">
            <a:extLst>
              <a:ext uri="{FF2B5EF4-FFF2-40B4-BE49-F238E27FC236}">
                <a16:creationId xmlns:a16="http://schemas.microsoft.com/office/drawing/2014/main" id="{9C543CB9-2866-4F4C-B3A3-C7DE085A3C47}"/>
              </a:ext>
            </a:extLst>
          </p:cNvPr>
          <p:cNvCxnSpPr>
            <a:cxnSpLocks/>
          </p:cNvCxnSpPr>
          <p:nvPr/>
        </p:nvCxnSpPr>
        <p:spPr>
          <a:xfrm>
            <a:off x="2301632" y="1894148"/>
            <a:ext cx="1438029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7" name="Oval 86">
            <a:extLst>
              <a:ext uri="{FF2B5EF4-FFF2-40B4-BE49-F238E27FC236}">
                <a16:creationId xmlns:a16="http://schemas.microsoft.com/office/drawing/2014/main" id="{AC627D7F-3BB6-4F6C-8DF9-AAF39CABDF21}"/>
              </a:ext>
            </a:extLst>
          </p:cNvPr>
          <p:cNvSpPr/>
          <p:nvPr/>
        </p:nvSpPr>
        <p:spPr>
          <a:xfrm>
            <a:off x="2227846" y="1826754"/>
            <a:ext cx="187569" cy="187325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8" name="Oval 87">
            <a:extLst>
              <a:ext uri="{FF2B5EF4-FFF2-40B4-BE49-F238E27FC236}">
                <a16:creationId xmlns:a16="http://schemas.microsoft.com/office/drawing/2014/main" id="{999B0CC6-1180-4847-9D7C-B319C6E75797}"/>
              </a:ext>
            </a:extLst>
          </p:cNvPr>
          <p:cNvSpPr/>
          <p:nvPr/>
        </p:nvSpPr>
        <p:spPr>
          <a:xfrm>
            <a:off x="2768316" y="1801439"/>
            <a:ext cx="187569" cy="187325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9" name="Oval 88">
            <a:extLst>
              <a:ext uri="{FF2B5EF4-FFF2-40B4-BE49-F238E27FC236}">
                <a16:creationId xmlns:a16="http://schemas.microsoft.com/office/drawing/2014/main" id="{08B5E025-CEEC-488A-9C67-7F3201A990A8}"/>
              </a:ext>
            </a:extLst>
          </p:cNvPr>
          <p:cNvSpPr/>
          <p:nvPr/>
        </p:nvSpPr>
        <p:spPr>
          <a:xfrm>
            <a:off x="3342748" y="1800484"/>
            <a:ext cx="187569" cy="187325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0" name="Oval 89">
            <a:extLst>
              <a:ext uri="{FF2B5EF4-FFF2-40B4-BE49-F238E27FC236}">
                <a16:creationId xmlns:a16="http://schemas.microsoft.com/office/drawing/2014/main" id="{9AA35249-DFBC-4FC4-A553-D78AB68A225D}"/>
              </a:ext>
            </a:extLst>
          </p:cNvPr>
          <p:cNvSpPr/>
          <p:nvPr/>
        </p:nvSpPr>
        <p:spPr>
          <a:xfrm>
            <a:off x="4552718" y="1800484"/>
            <a:ext cx="187569" cy="187325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1" name="Oval 90">
            <a:extLst>
              <a:ext uri="{FF2B5EF4-FFF2-40B4-BE49-F238E27FC236}">
                <a16:creationId xmlns:a16="http://schemas.microsoft.com/office/drawing/2014/main" id="{9C48A12D-ACF3-45A9-8308-7C253F52095C}"/>
              </a:ext>
            </a:extLst>
          </p:cNvPr>
          <p:cNvSpPr/>
          <p:nvPr/>
        </p:nvSpPr>
        <p:spPr>
          <a:xfrm>
            <a:off x="4580328" y="3828550"/>
            <a:ext cx="187569" cy="187325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2" name="Oval 91">
            <a:extLst>
              <a:ext uri="{FF2B5EF4-FFF2-40B4-BE49-F238E27FC236}">
                <a16:creationId xmlns:a16="http://schemas.microsoft.com/office/drawing/2014/main" id="{B3D0E3E5-8A04-4CB4-BBA8-4A175F778314}"/>
              </a:ext>
            </a:extLst>
          </p:cNvPr>
          <p:cNvSpPr/>
          <p:nvPr/>
        </p:nvSpPr>
        <p:spPr>
          <a:xfrm>
            <a:off x="5012129" y="4407752"/>
            <a:ext cx="187569" cy="187325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4" name="Oval 93">
            <a:extLst>
              <a:ext uri="{FF2B5EF4-FFF2-40B4-BE49-F238E27FC236}">
                <a16:creationId xmlns:a16="http://schemas.microsoft.com/office/drawing/2014/main" id="{B9C68A2E-0312-4736-9B1D-D6D54A9330DE}"/>
              </a:ext>
            </a:extLst>
          </p:cNvPr>
          <p:cNvSpPr/>
          <p:nvPr/>
        </p:nvSpPr>
        <p:spPr>
          <a:xfrm>
            <a:off x="5025850" y="2768756"/>
            <a:ext cx="187569" cy="187325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5" name="Oval 94">
            <a:extLst>
              <a:ext uri="{FF2B5EF4-FFF2-40B4-BE49-F238E27FC236}">
                <a16:creationId xmlns:a16="http://schemas.microsoft.com/office/drawing/2014/main" id="{3B0C970F-8C92-4ADB-B4E2-538B319CBE15}"/>
              </a:ext>
            </a:extLst>
          </p:cNvPr>
          <p:cNvSpPr/>
          <p:nvPr/>
        </p:nvSpPr>
        <p:spPr>
          <a:xfrm>
            <a:off x="5716116" y="2689684"/>
            <a:ext cx="187569" cy="187325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6" name="Oval 95">
            <a:extLst>
              <a:ext uri="{FF2B5EF4-FFF2-40B4-BE49-F238E27FC236}">
                <a16:creationId xmlns:a16="http://schemas.microsoft.com/office/drawing/2014/main" id="{D857626F-9D27-4CFE-8030-E4005033B8A2}"/>
              </a:ext>
            </a:extLst>
          </p:cNvPr>
          <p:cNvSpPr/>
          <p:nvPr/>
        </p:nvSpPr>
        <p:spPr>
          <a:xfrm>
            <a:off x="5368229" y="3303575"/>
            <a:ext cx="187569" cy="187325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7" name="Oval 96">
            <a:extLst>
              <a:ext uri="{FF2B5EF4-FFF2-40B4-BE49-F238E27FC236}">
                <a16:creationId xmlns:a16="http://schemas.microsoft.com/office/drawing/2014/main" id="{A00C2A15-44E0-45F6-80B7-98B076B2F33E}"/>
              </a:ext>
            </a:extLst>
          </p:cNvPr>
          <p:cNvSpPr/>
          <p:nvPr/>
        </p:nvSpPr>
        <p:spPr>
          <a:xfrm>
            <a:off x="5622331" y="4114677"/>
            <a:ext cx="187569" cy="187325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8" name="Oval 97">
            <a:extLst>
              <a:ext uri="{FF2B5EF4-FFF2-40B4-BE49-F238E27FC236}">
                <a16:creationId xmlns:a16="http://schemas.microsoft.com/office/drawing/2014/main" id="{ABCD3348-32C0-4427-8ED4-BA244EF4A4A0}"/>
              </a:ext>
            </a:extLst>
          </p:cNvPr>
          <p:cNvSpPr/>
          <p:nvPr/>
        </p:nvSpPr>
        <p:spPr>
          <a:xfrm>
            <a:off x="6091323" y="3594579"/>
            <a:ext cx="187569" cy="187325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9" name="Straight Connector 98">
            <a:extLst>
              <a:ext uri="{FF2B5EF4-FFF2-40B4-BE49-F238E27FC236}">
                <a16:creationId xmlns:a16="http://schemas.microsoft.com/office/drawing/2014/main" id="{BFDC9174-F3AF-46C0-AA5E-C15B95160E63}"/>
              </a:ext>
            </a:extLst>
          </p:cNvPr>
          <p:cNvCxnSpPr>
            <a:cxnSpLocks/>
            <a:endCxn id="9" idx="1"/>
          </p:cNvCxnSpPr>
          <p:nvPr/>
        </p:nvCxnSpPr>
        <p:spPr>
          <a:xfrm>
            <a:off x="1887413" y="3064642"/>
            <a:ext cx="144701" cy="651033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1" name="Straight Connector 100">
            <a:extLst>
              <a:ext uri="{FF2B5EF4-FFF2-40B4-BE49-F238E27FC236}">
                <a16:creationId xmlns:a16="http://schemas.microsoft.com/office/drawing/2014/main" id="{0DDC569D-62F5-40DE-8861-07F63D35C4AF}"/>
              </a:ext>
            </a:extLst>
          </p:cNvPr>
          <p:cNvCxnSpPr>
            <a:cxnSpLocks/>
            <a:stCxn id="12" idx="5"/>
            <a:endCxn id="13" idx="2"/>
          </p:cNvCxnSpPr>
          <p:nvPr/>
        </p:nvCxnSpPr>
        <p:spPr>
          <a:xfrm>
            <a:off x="3409063" y="3660809"/>
            <a:ext cx="497910" cy="226723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" name="Straight Connector 103">
            <a:extLst>
              <a:ext uri="{FF2B5EF4-FFF2-40B4-BE49-F238E27FC236}">
                <a16:creationId xmlns:a16="http://schemas.microsoft.com/office/drawing/2014/main" id="{238B0831-F07C-42E3-97B3-5295A7B8549E}"/>
              </a:ext>
            </a:extLst>
          </p:cNvPr>
          <p:cNvCxnSpPr>
            <a:cxnSpLocks/>
          </p:cNvCxnSpPr>
          <p:nvPr/>
        </p:nvCxnSpPr>
        <p:spPr>
          <a:xfrm>
            <a:off x="2915934" y="4068695"/>
            <a:ext cx="497910" cy="226723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5" name="Straight Connector 104">
            <a:extLst>
              <a:ext uri="{FF2B5EF4-FFF2-40B4-BE49-F238E27FC236}">
                <a16:creationId xmlns:a16="http://schemas.microsoft.com/office/drawing/2014/main" id="{B6E250C6-8BBB-46A6-99CC-CC125FB8645F}"/>
              </a:ext>
            </a:extLst>
          </p:cNvPr>
          <p:cNvCxnSpPr>
            <a:cxnSpLocks/>
            <a:endCxn id="92" idx="1"/>
          </p:cNvCxnSpPr>
          <p:nvPr/>
        </p:nvCxnSpPr>
        <p:spPr>
          <a:xfrm>
            <a:off x="4701788" y="4015875"/>
            <a:ext cx="337810" cy="41931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7" name="Straight Connector 106">
            <a:extLst>
              <a:ext uri="{FF2B5EF4-FFF2-40B4-BE49-F238E27FC236}">
                <a16:creationId xmlns:a16="http://schemas.microsoft.com/office/drawing/2014/main" id="{A1D555C5-4319-407A-9B6F-B558E8ABC4CA}"/>
              </a:ext>
            </a:extLst>
          </p:cNvPr>
          <p:cNvCxnSpPr>
            <a:cxnSpLocks/>
            <a:endCxn id="96" idx="1"/>
          </p:cNvCxnSpPr>
          <p:nvPr/>
        </p:nvCxnSpPr>
        <p:spPr>
          <a:xfrm>
            <a:off x="5170164" y="2928648"/>
            <a:ext cx="225534" cy="40236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9" name="Straight Connector 108">
            <a:extLst>
              <a:ext uri="{FF2B5EF4-FFF2-40B4-BE49-F238E27FC236}">
                <a16:creationId xmlns:a16="http://schemas.microsoft.com/office/drawing/2014/main" id="{88232BF0-562D-45F2-BCFB-865E14F9B32F}"/>
              </a:ext>
            </a:extLst>
          </p:cNvPr>
          <p:cNvCxnSpPr>
            <a:cxnSpLocks/>
            <a:endCxn id="96" idx="7"/>
          </p:cNvCxnSpPr>
          <p:nvPr/>
        </p:nvCxnSpPr>
        <p:spPr>
          <a:xfrm flipH="1">
            <a:off x="5528329" y="2856338"/>
            <a:ext cx="286320" cy="47467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1" name="Straight Connector 110">
            <a:extLst>
              <a:ext uri="{FF2B5EF4-FFF2-40B4-BE49-F238E27FC236}">
                <a16:creationId xmlns:a16="http://schemas.microsoft.com/office/drawing/2014/main" id="{2C1C3CE5-315C-402E-8953-2E18BBAD4F6A}"/>
              </a:ext>
            </a:extLst>
          </p:cNvPr>
          <p:cNvCxnSpPr>
            <a:cxnSpLocks/>
            <a:stCxn id="98" idx="3"/>
          </p:cNvCxnSpPr>
          <p:nvPr/>
        </p:nvCxnSpPr>
        <p:spPr>
          <a:xfrm flipH="1">
            <a:off x="5785900" y="3754471"/>
            <a:ext cx="332892" cy="384882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3" name="TextBox 112">
            <a:extLst>
              <a:ext uri="{FF2B5EF4-FFF2-40B4-BE49-F238E27FC236}">
                <a16:creationId xmlns:a16="http://schemas.microsoft.com/office/drawing/2014/main" id="{CBB4F343-0829-4E2D-A010-A62C4A32F417}"/>
              </a:ext>
            </a:extLst>
          </p:cNvPr>
          <p:cNvSpPr txBox="1"/>
          <p:nvPr/>
        </p:nvSpPr>
        <p:spPr>
          <a:xfrm>
            <a:off x="9480433" y="3258269"/>
            <a:ext cx="61444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(b)</a:t>
            </a:r>
          </a:p>
        </p:txBody>
      </p:sp>
      <p:sp>
        <p:nvSpPr>
          <p:cNvPr id="114" name="TextBox 113">
            <a:extLst>
              <a:ext uri="{FF2B5EF4-FFF2-40B4-BE49-F238E27FC236}">
                <a16:creationId xmlns:a16="http://schemas.microsoft.com/office/drawing/2014/main" id="{1058BDF3-EDA4-4A75-BF7A-BE19D76AF0F4}"/>
              </a:ext>
            </a:extLst>
          </p:cNvPr>
          <p:cNvSpPr txBox="1"/>
          <p:nvPr/>
        </p:nvSpPr>
        <p:spPr>
          <a:xfrm>
            <a:off x="2425924" y="4396152"/>
            <a:ext cx="61444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(c)</a:t>
            </a:r>
          </a:p>
        </p:txBody>
      </p:sp>
    </p:spTree>
    <p:extLst>
      <p:ext uri="{BB962C8B-B14F-4D97-AF65-F5344CB8AC3E}">
        <p14:creationId xmlns:p14="http://schemas.microsoft.com/office/powerpoint/2010/main" val="2909901928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0684082D-70FB-4A8B-AF61-E373993074C4}"/>
              </a:ext>
            </a:extLst>
          </p:cNvPr>
          <p:cNvSpPr/>
          <p:nvPr/>
        </p:nvSpPr>
        <p:spPr>
          <a:xfrm>
            <a:off x="1272968" y="383904"/>
            <a:ext cx="564314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/>
              <a:t>Algorithms for Sparse Graphs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3514CC19-E084-4881-A220-7BE45A19E1A1}"/>
                  </a:ext>
                </a:extLst>
              </p:cNvPr>
              <p:cNvSpPr/>
              <p:nvPr/>
            </p:nvSpPr>
            <p:spPr>
              <a:xfrm>
                <a:off x="1272968" y="1536174"/>
                <a:ext cx="9308123" cy="424417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457200" indent="-457200">
                  <a:buFont typeface="Arial" panose="020B0604020202020204" pitchFamily="34" charset="0"/>
                  <a:buChar char="•"/>
                </a:pP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Dense algorithms can be improved significantly if we make use of the sparseness. For example, the run time of Prim’s minimum spanning tree algorithm can be reduced from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𝜃</m:t>
                    </m:r>
                    <m:d>
                      <m:dPr>
                        <m:ctrlPr>
                          <a:rPr lang="en-US" sz="24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24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sSup>
                          <m:sSupPr>
                            <m:ctrlPr>
                              <a:rPr lang="en-US" sz="2400" b="0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2400" b="0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𝑛</m:t>
                            </m:r>
                          </m:e>
                          <m:sup>
                            <m:r>
                              <a:rPr lang="en-US" sz="2400" b="0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</m:e>
                    </m:d>
                    <m:r>
                      <a:rPr lang="en-US" sz="24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  </m:t>
                    </m:r>
                  </m:oMath>
                </a14:m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to </a:t>
                </a:r>
                <a14:m>
                  <m:oMath xmlns:m="http://schemas.openxmlformats.org/officeDocument/2006/math">
                    <m:r>
                      <a:rPr lang="en-US" sz="2400" i="1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𝜃</m:t>
                    </m:r>
                  </m:oMath>
                </a14:m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(|E| log </a:t>
                </a:r>
                <a14:m>
                  <m:oMath xmlns:m="http://schemas.openxmlformats.org/officeDocument/2006/math">
                    <m:r>
                      <a:rPr lang="en-US" sz="2400" i="1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𝑛</m:t>
                    </m:r>
                  </m:oMath>
                </a14:m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).</a:t>
                </a:r>
              </a:p>
              <a:p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Sparse algorithms use adjacency list instead of an adjacency matrix.</a:t>
                </a:r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endPara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Partitioning adjacency lists is more difficult for sparse graphs - do we balance number of vertices or edges?</a:t>
                </a:r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endPara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Parallel algorithms typically make use of graph structure or degree information for performance.</a:t>
                </a:r>
              </a:p>
            </p:txBody>
          </p:sp>
        </mc:Choice>
        <mc:Fallback xmlns="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3514CC19-E084-4881-A220-7BE45A19E1A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72968" y="1536174"/>
                <a:ext cx="9308123" cy="4244175"/>
              </a:xfrm>
              <a:prstGeom prst="rect">
                <a:avLst/>
              </a:prstGeom>
              <a:blipFill>
                <a:blip r:embed="rId2"/>
                <a:stretch>
                  <a:fillRect l="-917" t="-1149" r="-327" b="-28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84259122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6B35D4A3-4092-4E3B-8EA3-BD34528077B1}"/>
              </a:ext>
            </a:extLst>
          </p:cNvPr>
          <p:cNvSpPr/>
          <p:nvPr/>
        </p:nvSpPr>
        <p:spPr>
          <a:xfrm>
            <a:off x="1343306" y="419073"/>
            <a:ext cx="573746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Algorithms for Sparse Graphs</a:t>
            </a: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8632BFE6-31DE-4A89-83C1-C8A2CF1128F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44711706"/>
              </p:ext>
            </p:extLst>
          </p:nvPr>
        </p:nvGraphicFramePr>
        <p:xfrm>
          <a:off x="6611814" y="1409178"/>
          <a:ext cx="2586891" cy="255549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62297">
                  <a:extLst>
                    <a:ext uri="{9D8B030D-6E8A-4147-A177-3AD203B41FA5}">
                      <a16:colId xmlns:a16="http://schemas.microsoft.com/office/drawing/2014/main" val="3249247358"/>
                    </a:ext>
                  </a:extLst>
                </a:gridCol>
                <a:gridCol w="862297">
                  <a:extLst>
                    <a:ext uri="{9D8B030D-6E8A-4147-A177-3AD203B41FA5}">
                      <a16:colId xmlns:a16="http://schemas.microsoft.com/office/drawing/2014/main" val="1828771214"/>
                    </a:ext>
                  </a:extLst>
                </a:gridCol>
                <a:gridCol w="862297">
                  <a:extLst>
                    <a:ext uri="{9D8B030D-6E8A-4147-A177-3AD203B41FA5}">
                      <a16:colId xmlns:a16="http://schemas.microsoft.com/office/drawing/2014/main" val="1858236805"/>
                    </a:ext>
                  </a:extLst>
                </a:gridCol>
              </a:tblGrid>
              <a:tr h="511098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15224531"/>
                  </a:ext>
                </a:extLst>
              </a:tr>
              <a:tr h="511098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95678680"/>
                  </a:ext>
                </a:extLst>
              </a:tr>
              <a:tr h="511098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69263546"/>
                  </a:ext>
                </a:extLst>
              </a:tr>
              <a:tr h="511098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23544157"/>
                  </a:ext>
                </a:extLst>
              </a:tr>
              <a:tr h="511098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37030919"/>
                  </a:ext>
                </a:extLst>
              </a:tr>
            </a:tbl>
          </a:graphicData>
        </a:graphic>
      </p:graphicFrame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492278EC-FF00-4147-AB81-B8A310FE149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00624593"/>
              </p:ext>
            </p:extLst>
          </p:nvPr>
        </p:nvGraphicFramePr>
        <p:xfrm>
          <a:off x="1629508" y="1433075"/>
          <a:ext cx="3458305" cy="366060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91661">
                  <a:extLst>
                    <a:ext uri="{9D8B030D-6E8A-4147-A177-3AD203B41FA5}">
                      <a16:colId xmlns:a16="http://schemas.microsoft.com/office/drawing/2014/main" val="3255492783"/>
                    </a:ext>
                  </a:extLst>
                </a:gridCol>
                <a:gridCol w="855785">
                  <a:extLst>
                    <a:ext uri="{9D8B030D-6E8A-4147-A177-3AD203B41FA5}">
                      <a16:colId xmlns:a16="http://schemas.microsoft.com/office/drawing/2014/main" val="2709213402"/>
                    </a:ext>
                  </a:extLst>
                </a:gridCol>
                <a:gridCol w="636953">
                  <a:extLst>
                    <a:ext uri="{9D8B030D-6E8A-4147-A177-3AD203B41FA5}">
                      <a16:colId xmlns:a16="http://schemas.microsoft.com/office/drawing/2014/main" val="3249247358"/>
                    </a:ext>
                  </a:extLst>
                </a:gridCol>
                <a:gridCol w="636953">
                  <a:extLst>
                    <a:ext uri="{9D8B030D-6E8A-4147-A177-3AD203B41FA5}">
                      <a16:colId xmlns:a16="http://schemas.microsoft.com/office/drawing/2014/main" val="1828771214"/>
                    </a:ext>
                  </a:extLst>
                </a:gridCol>
                <a:gridCol w="636953">
                  <a:extLst>
                    <a:ext uri="{9D8B030D-6E8A-4147-A177-3AD203B41FA5}">
                      <a16:colId xmlns:a16="http://schemas.microsoft.com/office/drawing/2014/main" val="1858236805"/>
                    </a:ext>
                  </a:extLst>
                </a:gridCol>
              </a:tblGrid>
              <a:tr h="522944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15224531"/>
                  </a:ext>
                </a:extLst>
              </a:tr>
              <a:tr h="522944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95678680"/>
                  </a:ext>
                </a:extLst>
              </a:tr>
              <a:tr h="522944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69263546"/>
                  </a:ext>
                </a:extLst>
              </a:tr>
              <a:tr h="522944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91804033"/>
                  </a:ext>
                </a:extLst>
              </a:tr>
              <a:tr h="522944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38014626"/>
                  </a:ext>
                </a:extLst>
              </a:tr>
              <a:tr h="522944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23544157"/>
                  </a:ext>
                </a:extLst>
              </a:tr>
              <a:tr h="522944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37030919"/>
                  </a:ext>
                </a:extLst>
              </a:tr>
            </a:tbl>
          </a:graphicData>
        </a:graphic>
      </p:graphicFrame>
      <p:sp>
        <p:nvSpPr>
          <p:cNvPr id="5" name="Rectangle 4">
            <a:extLst>
              <a:ext uri="{FF2B5EF4-FFF2-40B4-BE49-F238E27FC236}">
                <a16:creationId xmlns:a16="http://schemas.microsoft.com/office/drawing/2014/main" id="{75E8390F-CBD0-425A-91C5-8DE530EA0439}"/>
              </a:ext>
            </a:extLst>
          </p:cNvPr>
          <p:cNvSpPr/>
          <p:nvPr/>
        </p:nvSpPr>
        <p:spPr>
          <a:xfrm>
            <a:off x="1629508" y="5461354"/>
            <a:ext cx="909710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street map (a) can be represented by a graph (b). In the graph shown in (b), each street intersection is a vertex and each edge is a street segment. The vertices of (b) are the intersections of (a) marked by dots.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277873C-F451-4887-AA80-68758C641810}"/>
              </a:ext>
            </a:extLst>
          </p:cNvPr>
          <p:cNvSpPr/>
          <p:nvPr/>
        </p:nvSpPr>
        <p:spPr>
          <a:xfrm>
            <a:off x="4560277" y="1500554"/>
            <a:ext cx="433754" cy="375138"/>
          </a:xfrm>
          <a:prstGeom prst="rect">
            <a:avLst/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17DFC69-E3AA-49E9-9354-C68CC4D72D28}"/>
              </a:ext>
            </a:extLst>
          </p:cNvPr>
          <p:cNvSpPr/>
          <p:nvPr/>
        </p:nvSpPr>
        <p:spPr>
          <a:xfrm>
            <a:off x="4560277" y="1992923"/>
            <a:ext cx="433754" cy="937846"/>
          </a:xfrm>
          <a:prstGeom prst="rect">
            <a:avLst/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7055353B-6C11-4A1B-9304-86C97033CFCC}"/>
              </a:ext>
            </a:extLst>
          </p:cNvPr>
          <p:cNvSpPr/>
          <p:nvPr/>
        </p:nvSpPr>
        <p:spPr>
          <a:xfrm>
            <a:off x="4560277" y="3087425"/>
            <a:ext cx="433754" cy="375138"/>
          </a:xfrm>
          <a:prstGeom prst="rect">
            <a:avLst/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C2ED297B-0961-4087-A195-256F97075A72}"/>
              </a:ext>
            </a:extLst>
          </p:cNvPr>
          <p:cNvSpPr/>
          <p:nvPr/>
        </p:nvSpPr>
        <p:spPr>
          <a:xfrm>
            <a:off x="4560277" y="3563817"/>
            <a:ext cx="433754" cy="375138"/>
          </a:xfrm>
          <a:prstGeom prst="rect">
            <a:avLst/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960CAED5-7EAA-4B64-ACB4-6B33829F547E}"/>
              </a:ext>
            </a:extLst>
          </p:cNvPr>
          <p:cNvSpPr/>
          <p:nvPr/>
        </p:nvSpPr>
        <p:spPr>
          <a:xfrm>
            <a:off x="4548554" y="4102956"/>
            <a:ext cx="433754" cy="375138"/>
          </a:xfrm>
          <a:prstGeom prst="rect">
            <a:avLst/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D93D5F3-CD6F-49F3-9F7A-0830D6AA814A}"/>
              </a:ext>
            </a:extLst>
          </p:cNvPr>
          <p:cNvSpPr/>
          <p:nvPr/>
        </p:nvSpPr>
        <p:spPr>
          <a:xfrm>
            <a:off x="4548554" y="4634750"/>
            <a:ext cx="433754" cy="375138"/>
          </a:xfrm>
          <a:prstGeom prst="rect">
            <a:avLst/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F778F5CD-52B3-437E-8385-0CFA48C03A4E}"/>
              </a:ext>
            </a:extLst>
          </p:cNvPr>
          <p:cNvSpPr/>
          <p:nvPr/>
        </p:nvSpPr>
        <p:spPr>
          <a:xfrm>
            <a:off x="3903784" y="1500553"/>
            <a:ext cx="433754" cy="1430215"/>
          </a:xfrm>
          <a:prstGeom prst="rect">
            <a:avLst/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3F4EEB5E-1EF0-46B7-A125-F7D2F6988764}"/>
              </a:ext>
            </a:extLst>
          </p:cNvPr>
          <p:cNvSpPr/>
          <p:nvPr/>
        </p:nvSpPr>
        <p:spPr>
          <a:xfrm>
            <a:off x="3903784" y="3075810"/>
            <a:ext cx="433754" cy="375138"/>
          </a:xfrm>
          <a:prstGeom prst="rect">
            <a:avLst/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EA6A14A7-E551-407D-B4D8-E585B9B900FC}"/>
              </a:ext>
            </a:extLst>
          </p:cNvPr>
          <p:cNvSpPr/>
          <p:nvPr/>
        </p:nvSpPr>
        <p:spPr>
          <a:xfrm>
            <a:off x="3907239" y="3581163"/>
            <a:ext cx="433754" cy="375138"/>
          </a:xfrm>
          <a:prstGeom prst="rect">
            <a:avLst/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D35A2A3-28B2-43E3-B5DE-66EEF143331D}"/>
              </a:ext>
            </a:extLst>
          </p:cNvPr>
          <p:cNvSpPr/>
          <p:nvPr/>
        </p:nvSpPr>
        <p:spPr>
          <a:xfrm>
            <a:off x="3903784" y="4102956"/>
            <a:ext cx="433754" cy="375138"/>
          </a:xfrm>
          <a:prstGeom prst="rect">
            <a:avLst/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32CAE442-EE69-4EB2-BD1D-6C63C67E067D}"/>
              </a:ext>
            </a:extLst>
          </p:cNvPr>
          <p:cNvSpPr/>
          <p:nvPr/>
        </p:nvSpPr>
        <p:spPr>
          <a:xfrm>
            <a:off x="3903784" y="4619173"/>
            <a:ext cx="433754" cy="375138"/>
          </a:xfrm>
          <a:prstGeom prst="rect">
            <a:avLst/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913CA7D0-3E19-4038-BA3E-EB86746500A6}"/>
              </a:ext>
            </a:extLst>
          </p:cNvPr>
          <p:cNvSpPr/>
          <p:nvPr/>
        </p:nvSpPr>
        <p:spPr>
          <a:xfrm>
            <a:off x="3305906" y="4619173"/>
            <a:ext cx="433754" cy="375138"/>
          </a:xfrm>
          <a:prstGeom prst="rect">
            <a:avLst/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9191C4ED-40B4-4840-8B25-A441CCA116BA}"/>
              </a:ext>
            </a:extLst>
          </p:cNvPr>
          <p:cNvSpPr/>
          <p:nvPr/>
        </p:nvSpPr>
        <p:spPr>
          <a:xfrm>
            <a:off x="3305905" y="2555630"/>
            <a:ext cx="433754" cy="375138"/>
          </a:xfrm>
          <a:prstGeom prst="rect">
            <a:avLst/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068B9DFA-53B8-4BED-9671-459E0203E64C}"/>
              </a:ext>
            </a:extLst>
          </p:cNvPr>
          <p:cNvSpPr/>
          <p:nvPr/>
        </p:nvSpPr>
        <p:spPr>
          <a:xfrm>
            <a:off x="3294181" y="3053862"/>
            <a:ext cx="433754" cy="375138"/>
          </a:xfrm>
          <a:prstGeom prst="rect">
            <a:avLst/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C17147ED-28F2-4441-8191-A4EF18F03987}"/>
              </a:ext>
            </a:extLst>
          </p:cNvPr>
          <p:cNvSpPr/>
          <p:nvPr/>
        </p:nvSpPr>
        <p:spPr>
          <a:xfrm>
            <a:off x="3305903" y="3589530"/>
            <a:ext cx="433754" cy="375138"/>
          </a:xfrm>
          <a:prstGeom prst="rect">
            <a:avLst/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D87996ED-F712-4BC9-9E0C-039D5B3AFCEC}"/>
              </a:ext>
            </a:extLst>
          </p:cNvPr>
          <p:cNvSpPr/>
          <p:nvPr/>
        </p:nvSpPr>
        <p:spPr>
          <a:xfrm>
            <a:off x="3305903" y="4144663"/>
            <a:ext cx="433754" cy="375138"/>
          </a:xfrm>
          <a:prstGeom prst="rect">
            <a:avLst/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Flowchart: Manual Input 23">
            <a:extLst>
              <a:ext uri="{FF2B5EF4-FFF2-40B4-BE49-F238E27FC236}">
                <a16:creationId xmlns:a16="http://schemas.microsoft.com/office/drawing/2014/main" id="{8BC8C005-AF4A-4771-95D0-853B996EEFE8}"/>
              </a:ext>
            </a:extLst>
          </p:cNvPr>
          <p:cNvSpPr/>
          <p:nvPr/>
        </p:nvSpPr>
        <p:spPr>
          <a:xfrm rot="16200000" flipH="1">
            <a:off x="2693046" y="1398966"/>
            <a:ext cx="937315" cy="1118356"/>
          </a:xfrm>
          <a:prstGeom prst="flowChartManualInput">
            <a:avLst/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5" name="Flowchart: Manual Input 24">
            <a:extLst>
              <a:ext uri="{FF2B5EF4-FFF2-40B4-BE49-F238E27FC236}">
                <a16:creationId xmlns:a16="http://schemas.microsoft.com/office/drawing/2014/main" id="{7A6064F7-64DD-43A6-853F-7195CF9FBB06}"/>
              </a:ext>
            </a:extLst>
          </p:cNvPr>
          <p:cNvSpPr/>
          <p:nvPr/>
        </p:nvSpPr>
        <p:spPr>
          <a:xfrm rot="16200000" flipH="1">
            <a:off x="2610585" y="2408957"/>
            <a:ext cx="416288" cy="627337"/>
          </a:xfrm>
          <a:prstGeom prst="flowChartManualInput">
            <a:avLst/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6" name="Flowchart: Manual Input 25">
            <a:extLst>
              <a:ext uri="{FF2B5EF4-FFF2-40B4-BE49-F238E27FC236}">
                <a16:creationId xmlns:a16="http://schemas.microsoft.com/office/drawing/2014/main" id="{B98A10AA-1348-4EA3-9FEC-04C93AD6D859}"/>
              </a:ext>
            </a:extLst>
          </p:cNvPr>
          <p:cNvSpPr/>
          <p:nvPr/>
        </p:nvSpPr>
        <p:spPr>
          <a:xfrm rot="16200000" flipH="1">
            <a:off x="2592371" y="2901537"/>
            <a:ext cx="375137" cy="723690"/>
          </a:xfrm>
          <a:prstGeom prst="flowChartManualInput">
            <a:avLst/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7" name="Flowchart: Manual Input 26">
            <a:extLst>
              <a:ext uri="{FF2B5EF4-FFF2-40B4-BE49-F238E27FC236}">
                <a16:creationId xmlns:a16="http://schemas.microsoft.com/office/drawing/2014/main" id="{35E5533C-7092-4F32-825E-C869997A2409}"/>
              </a:ext>
            </a:extLst>
          </p:cNvPr>
          <p:cNvSpPr/>
          <p:nvPr/>
        </p:nvSpPr>
        <p:spPr>
          <a:xfrm rot="16200000" flipH="1">
            <a:off x="2449069" y="3320916"/>
            <a:ext cx="440003" cy="903221"/>
          </a:xfrm>
          <a:prstGeom prst="flowChartManualInput">
            <a:avLst/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8" name="Flowchart: Manual Input 27">
            <a:extLst>
              <a:ext uri="{FF2B5EF4-FFF2-40B4-BE49-F238E27FC236}">
                <a16:creationId xmlns:a16="http://schemas.microsoft.com/office/drawing/2014/main" id="{F7CBA165-BDB7-4DD5-AEE3-33DFEACDE6EE}"/>
              </a:ext>
            </a:extLst>
          </p:cNvPr>
          <p:cNvSpPr/>
          <p:nvPr/>
        </p:nvSpPr>
        <p:spPr>
          <a:xfrm rot="16200000" flipH="1">
            <a:off x="2368312" y="3767437"/>
            <a:ext cx="416841" cy="1087888"/>
          </a:xfrm>
          <a:prstGeom prst="flowChartManualInput">
            <a:avLst/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9" name="Flowchart: Manual Input 28">
            <a:extLst>
              <a:ext uri="{FF2B5EF4-FFF2-40B4-BE49-F238E27FC236}">
                <a16:creationId xmlns:a16="http://schemas.microsoft.com/office/drawing/2014/main" id="{A41FC92B-AF45-4650-B35F-B8BC15537BF1}"/>
              </a:ext>
            </a:extLst>
          </p:cNvPr>
          <p:cNvSpPr/>
          <p:nvPr/>
        </p:nvSpPr>
        <p:spPr>
          <a:xfrm rot="16200000" flipH="1">
            <a:off x="2287223" y="4160754"/>
            <a:ext cx="386754" cy="1303592"/>
          </a:xfrm>
          <a:prstGeom prst="flowChartManualInput">
            <a:avLst/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/>
          </a:p>
        </p:txBody>
      </p:sp>
      <p:sp>
        <p:nvSpPr>
          <p:cNvPr id="31" name="Flowchart: Manual Input 30">
            <a:extLst>
              <a:ext uri="{FF2B5EF4-FFF2-40B4-BE49-F238E27FC236}">
                <a16:creationId xmlns:a16="http://schemas.microsoft.com/office/drawing/2014/main" id="{B4361C62-1C53-48A4-94A9-9A2E1AF3E15E}"/>
              </a:ext>
            </a:extLst>
          </p:cNvPr>
          <p:cNvSpPr/>
          <p:nvPr/>
        </p:nvSpPr>
        <p:spPr>
          <a:xfrm rot="5400000" flipH="1">
            <a:off x="2133589" y="1362077"/>
            <a:ext cx="416288" cy="693993"/>
          </a:xfrm>
          <a:prstGeom prst="flowChartManualInput">
            <a:avLst/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2" name="Flowchart: Manual Input 31">
            <a:extLst>
              <a:ext uri="{FF2B5EF4-FFF2-40B4-BE49-F238E27FC236}">
                <a16:creationId xmlns:a16="http://schemas.microsoft.com/office/drawing/2014/main" id="{D0E2F50C-DAE2-48A6-A42C-E9FF314E76D5}"/>
              </a:ext>
            </a:extLst>
          </p:cNvPr>
          <p:cNvSpPr/>
          <p:nvPr/>
        </p:nvSpPr>
        <p:spPr>
          <a:xfrm rot="5400000" flipH="1">
            <a:off x="2008304" y="1855515"/>
            <a:ext cx="416288" cy="693993"/>
          </a:xfrm>
          <a:prstGeom prst="flowChartManualInput">
            <a:avLst/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3" name="Flowchart: Manual Input 32">
            <a:extLst>
              <a:ext uri="{FF2B5EF4-FFF2-40B4-BE49-F238E27FC236}">
                <a16:creationId xmlns:a16="http://schemas.microsoft.com/office/drawing/2014/main" id="{75580857-845B-4EC3-85C6-23333FB7A946}"/>
              </a:ext>
            </a:extLst>
          </p:cNvPr>
          <p:cNvSpPr/>
          <p:nvPr/>
        </p:nvSpPr>
        <p:spPr>
          <a:xfrm rot="5400000" flipH="1">
            <a:off x="1855527" y="2375077"/>
            <a:ext cx="432418" cy="693993"/>
          </a:xfrm>
          <a:prstGeom prst="flowChartManualInput">
            <a:avLst/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4" name="Flowchart: Manual Input 33">
            <a:extLst>
              <a:ext uri="{FF2B5EF4-FFF2-40B4-BE49-F238E27FC236}">
                <a16:creationId xmlns:a16="http://schemas.microsoft.com/office/drawing/2014/main" id="{2BF5E0DC-4C87-43CF-9DC2-2673570CCED0}"/>
              </a:ext>
            </a:extLst>
          </p:cNvPr>
          <p:cNvSpPr/>
          <p:nvPr/>
        </p:nvSpPr>
        <p:spPr>
          <a:xfrm rot="5400000" flipH="1">
            <a:off x="1731396" y="2904608"/>
            <a:ext cx="432418" cy="693993"/>
          </a:xfrm>
          <a:prstGeom prst="flowChartManualInput">
            <a:avLst/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5" name="Flowchart: Manual Input 34">
            <a:extLst>
              <a:ext uri="{FF2B5EF4-FFF2-40B4-BE49-F238E27FC236}">
                <a16:creationId xmlns:a16="http://schemas.microsoft.com/office/drawing/2014/main" id="{9ABCB764-F0F9-4603-9A68-A742D07F6E7C}"/>
              </a:ext>
            </a:extLst>
          </p:cNvPr>
          <p:cNvSpPr/>
          <p:nvPr/>
        </p:nvSpPr>
        <p:spPr>
          <a:xfrm rot="5400000" flipH="1">
            <a:off x="1557503" y="3421735"/>
            <a:ext cx="432418" cy="693993"/>
          </a:xfrm>
          <a:prstGeom prst="flowChartManualInput">
            <a:avLst/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6" name="Flowchart: Manual Input 35">
            <a:extLst>
              <a:ext uri="{FF2B5EF4-FFF2-40B4-BE49-F238E27FC236}">
                <a16:creationId xmlns:a16="http://schemas.microsoft.com/office/drawing/2014/main" id="{D7495685-37CA-4F07-9210-AF06334E727E}"/>
              </a:ext>
            </a:extLst>
          </p:cNvPr>
          <p:cNvSpPr/>
          <p:nvPr/>
        </p:nvSpPr>
        <p:spPr>
          <a:xfrm rot="5400000" flipH="1">
            <a:off x="1036683" y="4219856"/>
            <a:ext cx="982856" cy="693993"/>
          </a:xfrm>
          <a:prstGeom prst="flowChartManualInput">
            <a:avLst/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39" name="Straight Arrow Connector 38">
            <a:extLst>
              <a:ext uri="{FF2B5EF4-FFF2-40B4-BE49-F238E27FC236}">
                <a16:creationId xmlns:a16="http://schemas.microsoft.com/office/drawing/2014/main" id="{DB914E87-4684-4740-B552-CBD81CEEAC3D}"/>
              </a:ext>
            </a:extLst>
          </p:cNvPr>
          <p:cNvCxnSpPr/>
          <p:nvPr/>
        </p:nvCxnSpPr>
        <p:spPr>
          <a:xfrm>
            <a:off x="9198705" y="1409178"/>
            <a:ext cx="0" cy="255549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>
            <a:extLst>
              <a:ext uri="{FF2B5EF4-FFF2-40B4-BE49-F238E27FC236}">
                <a16:creationId xmlns:a16="http://schemas.microsoft.com/office/drawing/2014/main" id="{4913D57B-055D-4019-8852-B90C29EF3D6E}"/>
              </a:ext>
            </a:extLst>
          </p:cNvPr>
          <p:cNvCxnSpPr/>
          <p:nvPr/>
        </p:nvCxnSpPr>
        <p:spPr>
          <a:xfrm>
            <a:off x="8331197" y="1433075"/>
            <a:ext cx="0" cy="255549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>
            <a:extLst>
              <a:ext uri="{FF2B5EF4-FFF2-40B4-BE49-F238E27FC236}">
                <a16:creationId xmlns:a16="http://schemas.microsoft.com/office/drawing/2014/main" id="{1DFD3B90-65E1-40AF-AEDC-99D7C37C6E0E}"/>
              </a:ext>
            </a:extLst>
          </p:cNvPr>
          <p:cNvCxnSpPr>
            <a:cxnSpLocks/>
          </p:cNvCxnSpPr>
          <p:nvPr/>
        </p:nvCxnSpPr>
        <p:spPr>
          <a:xfrm>
            <a:off x="7475412" y="1895900"/>
            <a:ext cx="0" cy="2089041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>
            <a:extLst>
              <a:ext uri="{FF2B5EF4-FFF2-40B4-BE49-F238E27FC236}">
                <a16:creationId xmlns:a16="http://schemas.microsoft.com/office/drawing/2014/main" id="{91F2853B-ABBB-4663-979E-A5AB5ACF1F36}"/>
              </a:ext>
            </a:extLst>
          </p:cNvPr>
          <p:cNvCxnSpPr/>
          <p:nvPr/>
        </p:nvCxnSpPr>
        <p:spPr>
          <a:xfrm>
            <a:off x="6631349" y="1433075"/>
            <a:ext cx="0" cy="255549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id="{4F9F2BA8-B42E-4277-8DD8-D3D87F2B45F8}"/>
              </a:ext>
            </a:extLst>
          </p:cNvPr>
          <p:cNvCxnSpPr/>
          <p:nvPr/>
        </p:nvCxnSpPr>
        <p:spPr>
          <a:xfrm>
            <a:off x="6631349" y="3938955"/>
            <a:ext cx="2567356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id="{58D5A37A-1419-4FBA-B1DE-329B65E434E2}"/>
              </a:ext>
            </a:extLst>
          </p:cNvPr>
          <p:cNvCxnSpPr/>
          <p:nvPr/>
        </p:nvCxnSpPr>
        <p:spPr>
          <a:xfrm>
            <a:off x="6611814" y="3429000"/>
            <a:ext cx="2567356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>
            <a:extLst>
              <a:ext uri="{FF2B5EF4-FFF2-40B4-BE49-F238E27FC236}">
                <a16:creationId xmlns:a16="http://schemas.microsoft.com/office/drawing/2014/main" id="{06897C00-A8F2-4BAB-BCD5-63CC0A8A97AE}"/>
              </a:ext>
            </a:extLst>
          </p:cNvPr>
          <p:cNvCxnSpPr/>
          <p:nvPr/>
        </p:nvCxnSpPr>
        <p:spPr>
          <a:xfrm>
            <a:off x="6631349" y="2924906"/>
            <a:ext cx="2567356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>
            <a:extLst>
              <a:ext uri="{FF2B5EF4-FFF2-40B4-BE49-F238E27FC236}">
                <a16:creationId xmlns:a16="http://schemas.microsoft.com/office/drawing/2014/main" id="{0F2B5CB7-0BDB-41F4-94A3-DB3C3B4B1048}"/>
              </a:ext>
            </a:extLst>
          </p:cNvPr>
          <p:cNvCxnSpPr/>
          <p:nvPr/>
        </p:nvCxnSpPr>
        <p:spPr>
          <a:xfrm>
            <a:off x="6631349" y="2409211"/>
            <a:ext cx="2567356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>
            <a:extLst>
              <a:ext uri="{FF2B5EF4-FFF2-40B4-BE49-F238E27FC236}">
                <a16:creationId xmlns:a16="http://schemas.microsoft.com/office/drawing/2014/main" id="{F78AD7F5-46CC-40DF-9F2D-CCCDE8F9B47A}"/>
              </a:ext>
            </a:extLst>
          </p:cNvPr>
          <p:cNvCxnSpPr>
            <a:cxnSpLocks/>
          </p:cNvCxnSpPr>
          <p:nvPr/>
        </p:nvCxnSpPr>
        <p:spPr>
          <a:xfrm>
            <a:off x="6631349" y="1912852"/>
            <a:ext cx="1699848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Oval 50">
            <a:extLst>
              <a:ext uri="{FF2B5EF4-FFF2-40B4-BE49-F238E27FC236}">
                <a16:creationId xmlns:a16="http://schemas.microsoft.com/office/drawing/2014/main" id="{A05F5621-F722-44CD-A7FB-7E9C39F25937}"/>
              </a:ext>
            </a:extLst>
          </p:cNvPr>
          <p:cNvSpPr/>
          <p:nvPr/>
        </p:nvSpPr>
        <p:spPr>
          <a:xfrm>
            <a:off x="6542250" y="1299446"/>
            <a:ext cx="220400" cy="234462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Oval 51">
            <a:extLst>
              <a:ext uri="{FF2B5EF4-FFF2-40B4-BE49-F238E27FC236}">
                <a16:creationId xmlns:a16="http://schemas.microsoft.com/office/drawing/2014/main" id="{B52695A1-B2AB-4F56-BD4B-C264B47972DB}"/>
              </a:ext>
            </a:extLst>
          </p:cNvPr>
          <p:cNvSpPr/>
          <p:nvPr/>
        </p:nvSpPr>
        <p:spPr>
          <a:xfrm>
            <a:off x="8195986" y="1275804"/>
            <a:ext cx="220400" cy="234462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Oval 52">
            <a:extLst>
              <a:ext uri="{FF2B5EF4-FFF2-40B4-BE49-F238E27FC236}">
                <a16:creationId xmlns:a16="http://schemas.microsoft.com/office/drawing/2014/main" id="{A9C9704F-04D0-4B4F-805F-2759FD4E1729}"/>
              </a:ext>
            </a:extLst>
          </p:cNvPr>
          <p:cNvSpPr/>
          <p:nvPr/>
        </p:nvSpPr>
        <p:spPr>
          <a:xfrm>
            <a:off x="9047869" y="1275804"/>
            <a:ext cx="220400" cy="234462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Oval 53">
            <a:extLst>
              <a:ext uri="{FF2B5EF4-FFF2-40B4-BE49-F238E27FC236}">
                <a16:creationId xmlns:a16="http://schemas.microsoft.com/office/drawing/2014/main" id="{C960D97F-59F8-43DC-B0D1-BFC74BFD74FA}"/>
              </a:ext>
            </a:extLst>
          </p:cNvPr>
          <p:cNvSpPr/>
          <p:nvPr/>
        </p:nvSpPr>
        <p:spPr>
          <a:xfrm>
            <a:off x="8240532" y="1770173"/>
            <a:ext cx="220400" cy="234462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Oval 54">
            <a:extLst>
              <a:ext uri="{FF2B5EF4-FFF2-40B4-BE49-F238E27FC236}">
                <a16:creationId xmlns:a16="http://schemas.microsoft.com/office/drawing/2014/main" id="{0906D728-F113-430A-8856-1607067D2C6B}"/>
              </a:ext>
            </a:extLst>
          </p:cNvPr>
          <p:cNvSpPr/>
          <p:nvPr/>
        </p:nvSpPr>
        <p:spPr>
          <a:xfrm>
            <a:off x="7385519" y="1782086"/>
            <a:ext cx="220400" cy="234462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Oval 55">
            <a:extLst>
              <a:ext uri="{FF2B5EF4-FFF2-40B4-BE49-F238E27FC236}">
                <a16:creationId xmlns:a16="http://schemas.microsoft.com/office/drawing/2014/main" id="{1464F7B7-F889-4561-9A27-07498EDF176A}"/>
              </a:ext>
            </a:extLst>
          </p:cNvPr>
          <p:cNvSpPr/>
          <p:nvPr/>
        </p:nvSpPr>
        <p:spPr>
          <a:xfrm>
            <a:off x="6529735" y="1793430"/>
            <a:ext cx="220400" cy="234462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Oval 56">
            <a:extLst>
              <a:ext uri="{FF2B5EF4-FFF2-40B4-BE49-F238E27FC236}">
                <a16:creationId xmlns:a16="http://schemas.microsoft.com/office/drawing/2014/main" id="{A0AAF4B3-A57D-4E06-8185-F8961535CC5B}"/>
              </a:ext>
            </a:extLst>
          </p:cNvPr>
          <p:cNvSpPr/>
          <p:nvPr/>
        </p:nvSpPr>
        <p:spPr>
          <a:xfrm>
            <a:off x="6529735" y="2312555"/>
            <a:ext cx="220400" cy="234462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Oval 57">
            <a:extLst>
              <a:ext uri="{FF2B5EF4-FFF2-40B4-BE49-F238E27FC236}">
                <a16:creationId xmlns:a16="http://schemas.microsoft.com/office/drawing/2014/main" id="{602EA7DE-1ED2-4A49-83A8-EF370D8F9979}"/>
              </a:ext>
            </a:extLst>
          </p:cNvPr>
          <p:cNvSpPr/>
          <p:nvPr/>
        </p:nvSpPr>
        <p:spPr>
          <a:xfrm>
            <a:off x="7385519" y="2289110"/>
            <a:ext cx="220400" cy="234462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Oval 58">
            <a:extLst>
              <a:ext uri="{FF2B5EF4-FFF2-40B4-BE49-F238E27FC236}">
                <a16:creationId xmlns:a16="http://schemas.microsoft.com/office/drawing/2014/main" id="{8DD2BD32-04CD-4EE8-9233-FBB8D45A268D}"/>
              </a:ext>
            </a:extLst>
          </p:cNvPr>
          <p:cNvSpPr/>
          <p:nvPr/>
        </p:nvSpPr>
        <p:spPr>
          <a:xfrm>
            <a:off x="8229581" y="2274937"/>
            <a:ext cx="220400" cy="234462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Oval 59">
            <a:extLst>
              <a:ext uri="{FF2B5EF4-FFF2-40B4-BE49-F238E27FC236}">
                <a16:creationId xmlns:a16="http://schemas.microsoft.com/office/drawing/2014/main" id="{6DB05326-BEF0-4E48-A2F5-71D9272EAB99}"/>
              </a:ext>
            </a:extLst>
          </p:cNvPr>
          <p:cNvSpPr/>
          <p:nvPr/>
        </p:nvSpPr>
        <p:spPr>
          <a:xfrm>
            <a:off x="9062722" y="2247325"/>
            <a:ext cx="220400" cy="234462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Oval 60">
            <a:extLst>
              <a:ext uri="{FF2B5EF4-FFF2-40B4-BE49-F238E27FC236}">
                <a16:creationId xmlns:a16="http://schemas.microsoft.com/office/drawing/2014/main" id="{F5E8BA26-4EA9-43AE-8066-B2CBE0822D08}"/>
              </a:ext>
            </a:extLst>
          </p:cNvPr>
          <p:cNvSpPr/>
          <p:nvPr/>
        </p:nvSpPr>
        <p:spPr>
          <a:xfrm>
            <a:off x="6542250" y="2790531"/>
            <a:ext cx="220400" cy="234462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Oval 61">
            <a:extLst>
              <a:ext uri="{FF2B5EF4-FFF2-40B4-BE49-F238E27FC236}">
                <a16:creationId xmlns:a16="http://schemas.microsoft.com/office/drawing/2014/main" id="{B8A112FC-0C0B-47B4-8ABB-A86D8DC01337}"/>
              </a:ext>
            </a:extLst>
          </p:cNvPr>
          <p:cNvSpPr/>
          <p:nvPr/>
        </p:nvSpPr>
        <p:spPr>
          <a:xfrm>
            <a:off x="7373025" y="2790531"/>
            <a:ext cx="220400" cy="234462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Oval 62">
            <a:extLst>
              <a:ext uri="{FF2B5EF4-FFF2-40B4-BE49-F238E27FC236}">
                <a16:creationId xmlns:a16="http://schemas.microsoft.com/office/drawing/2014/main" id="{95F44524-4CA9-482F-8D32-B995D8927BAA}"/>
              </a:ext>
            </a:extLst>
          </p:cNvPr>
          <p:cNvSpPr/>
          <p:nvPr/>
        </p:nvSpPr>
        <p:spPr>
          <a:xfrm>
            <a:off x="8240532" y="2813675"/>
            <a:ext cx="220400" cy="234462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Oval 63">
            <a:extLst>
              <a:ext uri="{FF2B5EF4-FFF2-40B4-BE49-F238E27FC236}">
                <a16:creationId xmlns:a16="http://schemas.microsoft.com/office/drawing/2014/main" id="{812F94A7-5915-4765-8F91-9C7CA11879E8}"/>
              </a:ext>
            </a:extLst>
          </p:cNvPr>
          <p:cNvSpPr/>
          <p:nvPr/>
        </p:nvSpPr>
        <p:spPr>
          <a:xfrm>
            <a:off x="9060384" y="2813675"/>
            <a:ext cx="220400" cy="234462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Oval 64">
            <a:extLst>
              <a:ext uri="{FF2B5EF4-FFF2-40B4-BE49-F238E27FC236}">
                <a16:creationId xmlns:a16="http://schemas.microsoft.com/office/drawing/2014/main" id="{BDF951E8-1809-4AB0-AC22-EC7034E3EE74}"/>
              </a:ext>
            </a:extLst>
          </p:cNvPr>
          <p:cNvSpPr/>
          <p:nvPr/>
        </p:nvSpPr>
        <p:spPr>
          <a:xfrm>
            <a:off x="6528965" y="3269188"/>
            <a:ext cx="220400" cy="234462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Oval 65">
            <a:extLst>
              <a:ext uri="{FF2B5EF4-FFF2-40B4-BE49-F238E27FC236}">
                <a16:creationId xmlns:a16="http://schemas.microsoft.com/office/drawing/2014/main" id="{DED80CFA-BD5F-4EE7-A107-150EFFE8B580}"/>
              </a:ext>
            </a:extLst>
          </p:cNvPr>
          <p:cNvSpPr/>
          <p:nvPr/>
        </p:nvSpPr>
        <p:spPr>
          <a:xfrm>
            <a:off x="6528965" y="3771055"/>
            <a:ext cx="220400" cy="234462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Oval 66">
            <a:extLst>
              <a:ext uri="{FF2B5EF4-FFF2-40B4-BE49-F238E27FC236}">
                <a16:creationId xmlns:a16="http://schemas.microsoft.com/office/drawing/2014/main" id="{6E8DC864-58DB-4CC4-A823-E719EA5D1C62}"/>
              </a:ext>
            </a:extLst>
          </p:cNvPr>
          <p:cNvSpPr/>
          <p:nvPr/>
        </p:nvSpPr>
        <p:spPr>
          <a:xfrm>
            <a:off x="7348797" y="3269188"/>
            <a:ext cx="220400" cy="234462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Oval 67">
            <a:extLst>
              <a:ext uri="{FF2B5EF4-FFF2-40B4-BE49-F238E27FC236}">
                <a16:creationId xmlns:a16="http://schemas.microsoft.com/office/drawing/2014/main" id="{5474784A-AE51-44B6-B434-B2D589AA4164}"/>
              </a:ext>
            </a:extLst>
          </p:cNvPr>
          <p:cNvSpPr/>
          <p:nvPr/>
        </p:nvSpPr>
        <p:spPr>
          <a:xfrm>
            <a:off x="7371469" y="3807659"/>
            <a:ext cx="220400" cy="234462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9" name="Oval 68">
            <a:extLst>
              <a:ext uri="{FF2B5EF4-FFF2-40B4-BE49-F238E27FC236}">
                <a16:creationId xmlns:a16="http://schemas.microsoft.com/office/drawing/2014/main" id="{D5104600-7BF8-4AF1-80EB-6D391E26FF1E}"/>
              </a:ext>
            </a:extLst>
          </p:cNvPr>
          <p:cNvSpPr/>
          <p:nvPr/>
        </p:nvSpPr>
        <p:spPr>
          <a:xfrm>
            <a:off x="8229581" y="3292578"/>
            <a:ext cx="220400" cy="234462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Oval 69">
            <a:extLst>
              <a:ext uri="{FF2B5EF4-FFF2-40B4-BE49-F238E27FC236}">
                <a16:creationId xmlns:a16="http://schemas.microsoft.com/office/drawing/2014/main" id="{45063400-32D9-4AE5-AA01-509FF51A3A3A}"/>
              </a:ext>
            </a:extLst>
          </p:cNvPr>
          <p:cNvSpPr/>
          <p:nvPr/>
        </p:nvSpPr>
        <p:spPr>
          <a:xfrm>
            <a:off x="8240532" y="3820504"/>
            <a:ext cx="220400" cy="234462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Oval 70">
            <a:extLst>
              <a:ext uri="{FF2B5EF4-FFF2-40B4-BE49-F238E27FC236}">
                <a16:creationId xmlns:a16="http://schemas.microsoft.com/office/drawing/2014/main" id="{6D5435C9-5A73-454D-B95D-06231B36951F}"/>
              </a:ext>
            </a:extLst>
          </p:cNvPr>
          <p:cNvSpPr/>
          <p:nvPr/>
        </p:nvSpPr>
        <p:spPr>
          <a:xfrm>
            <a:off x="9088504" y="3773211"/>
            <a:ext cx="220400" cy="234462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2" name="Oval 71">
            <a:extLst>
              <a:ext uri="{FF2B5EF4-FFF2-40B4-BE49-F238E27FC236}">
                <a16:creationId xmlns:a16="http://schemas.microsoft.com/office/drawing/2014/main" id="{92F20A98-A30A-4A32-810E-15DFD63F8426}"/>
              </a:ext>
            </a:extLst>
          </p:cNvPr>
          <p:cNvSpPr/>
          <p:nvPr/>
        </p:nvSpPr>
        <p:spPr>
          <a:xfrm>
            <a:off x="9098273" y="3292578"/>
            <a:ext cx="220400" cy="234462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TextBox 72">
            <a:extLst>
              <a:ext uri="{FF2B5EF4-FFF2-40B4-BE49-F238E27FC236}">
                <a16:creationId xmlns:a16="http://schemas.microsoft.com/office/drawing/2014/main" id="{079F2508-14D7-42DC-AFFE-22CD0216137D}"/>
              </a:ext>
            </a:extLst>
          </p:cNvPr>
          <p:cNvSpPr txBox="1"/>
          <p:nvPr/>
        </p:nvSpPr>
        <p:spPr>
          <a:xfrm>
            <a:off x="5216769" y="4634750"/>
            <a:ext cx="58907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(a)</a:t>
            </a:r>
          </a:p>
        </p:txBody>
      </p:sp>
      <p:sp>
        <p:nvSpPr>
          <p:cNvPr id="74" name="TextBox 73">
            <a:extLst>
              <a:ext uri="{FF2B5EF4-FFF2-40B4-BE49-F238E27FC236}">
                <a16:creationId xmlns:a16="http://schemas.microsoft.com/office/drawing/2014/main" id="{9BEA2BF6-54F2-44DF-906A-310DFA6A8CB2}"/>
              </a:ext>
            </a:extLst>
          </p:cNvPr>
          <p:cNvSpPr txBox="1"/>
          <p:nvPr/>
        </p:nvSpPr>
        <p:spPr>
          <a:xfrm>
            <a:off x="7860908" y="4303895"/>
            <a:ext cx="58907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(b)</a:t>
            </a:r>
          </a:p>
        </p:txBody>
      </p:sp>
      <p:sp>
        <p:nvSpPr>
          <p:cNvPr id="76" name="Oval 75">
            <a:extLst>
              <a:ext uri="{FF2B5EF4-FFF2-40B4-BE49-F238E27FC236}">
                <a16:creationId xmlns:a16="http://schemas.microsoft.com/office/drawing/2014/main" id="{8C397E9F-E5EB-469C-8EF3-8554C64EA60C}"/>
              </a:ext>
            </a:extLst>
          </p:cNvPr>
          <p:cNvSpPr/>
          <p:nvPr/>
        </p:nvSpPr>
        <p:spPr>
          <a:xfrm>
            <a:off x="2622287" y="1899138"/>
            <a:ext cx="45719" cy="45719"/>
          </a:xfrm>
          <a:prstGeom prst="ellipse">
            <a:avLst/>
          </a:prstGeom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ysClr val="windowText" lastClr="000000"/>
              </a:solidFill>
            </a:endParaRPr>
          </a:p>
        </p:txBody>
      </p:sp>
      <p:sp>
        <p:nvSpPr>
          <p:cNvPr id="77" name="Oval 76">
            <a:extLst>
              <a:ext uri="{FF2B5EF4-FFF2-40B4-BE49-F238E27FC236}">
                <a16:creationId xmlns:a16="http://schemas.microsoft.com/office/drawing/2014/main" id="{3CEBBB32-1BE8-4BD9-9A14-16F6C7D72289}"/>
              </a:ext>
            </a:extLst>
          </p:cNvPr>
          <p:cNvSpPr/>
          <p:nvPr/>
        </p:nvSpPr>
        <p:spPr>
          <a:xfrm>
            <a:off x="2505058" y="2450122"/>
            <a:ext cx="45719" cy="45719"/>
          </a:xfrm>
          <a:prstGeom prst="ellipse">
            <a:avLst/>
          </a:prstGeom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ysClr val="windowText" lastClr="000000"/>
              </a:solidFill>
            </a:endParaRPr>
          </a:p>
        </p:txBody>
      </p:sp>
      <p:sp>
        <p:nvSpPr>
          <p:cNvPr id="78" name="Oval 77">
            <a:extLst>
              <a:ext uri="{FF2B5EF4-FFF2-40B4-BE49-F238E27FC236}">
                <a16:creationId xmlns:a16="http://schemas.microsoft.com/office/drawing/2014/main" id="{A6181DED-FC19-4952-919F-5DD9F01FD8C6}"/>
              </a:ext>
            </a:extLst>
          </p:cNvPr>
          <p:cNvSpPr/>
          <p:nvPr/>
        </p:nvSpPr>
        <p:spPr>
          <a:xfrm>
            <a:off x="2387829" y="2954212"/>
            <a:ext cx="45719" cy="45719"/>
          </a:xfrm>
          <a:prstGeom prst="ellipse">
            <a:avLst/>
          </a:prstGeom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ysClr val="windowText" lastClr="000000"/>
              </a:solidFill>
            </a:endParaRPr>
          </a:p>
        </p:txBody>
      </p:sp>
      <p:sp>
        <p:nvSpPr>
          <p:cNvPr id="79" name="Oval 78">
            <a:extLst>
              <a:ext uri="{FF2B5EF4-FFF2-40B4-BE49-F238E27FC236}">
                <a16:creationId xmlns:a16="http://schemas.microsoft.com/office/drawing/2014/main" id="{BAF29283-9E32-4AA8-8B4E-009A09DA3197}"/>
              </a:ext>
            </a:extLst>
          </p:cNvPr>
          <p:cNvSpPr/>
          <p:nvPr/>
        </p:nvSpPr>
        <p:spPr>
          <a:xfrm>
            <a:off x="2235430" y="3516918"/>
            <a:ext cx="45719" cy="45719"/>
          </a:xfrm>
          <a:prstGeom prst="ellipse">
            <a:avLst/>
          </a:prstGeom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ysClr val="windowText" lastClr="000000"/>
              </a:solidFill>
            </a:endParaRPr>
          </a:p>
        </p:txBody>
      </p:sp>
      <p:sp>
        <p:nvSpPr>
          <p:cNvPr id="80" name="Oval 79">
            <a:extLst>
              <a:ext uri="{FF2B5EF4-FFF2-40B4-BE49-F238E27FC236}">
                <a16:creationId xmlns:a16="http://schemas.microsoft.com/office/drawing/2014/main" id="{5D996AD9-DDB4-4625-B5E0-2B7996910B63}"/>
              </a:ext>
            </a:extLst>
          </p:cNvPr>
          <p:cNvSpPr/>
          <p:nvPr/>
        </p:nvSpPr>
        <p:spPr>
          <a:xfrm>
            <a:off x="2071309" y="3997562"/>
            <a:ext cx="45719" cy="45719"/>
          </a:xfrm>
          <a:prstGeom prst="ellipse">
            <a:avLst/>
          </a:prstGeom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ysClr val="windowText" lastClr="000000"/>
              </a:solidFill>
            </a:endParaRPr>
          </a:p>
        </p:txBody>
      </p:sp>
      <p:sp>
        <p:nvSpPr>
          <p:cNvPr id="81" name="Oval 80">
            <a:extLst>
              <a:ext uri="{FF2B5EF4-FFF2-40B4-BE49-F238E27FC236}">
                <a16:creationId xmlns:a16="http://schemas.microsoft.com/office/drawing/2014/main" id="{6F2A2195-3691-4B0F-A551-C96372060867}"/>
              </a:ext>
            </a:extLst>
          </p:cNvPr>
          <p:cNvSpPr/>
          <p:nvPr/>
        </p:nvSpPr>
        <p:spPr>
          <a:xfrm>
            <a:off x="1918911" y="4548544"/>
            <a:ext cx="45719" cy="45719"/>
          </a:xfrm>
          <a:prstGeom prst="ellipse">
            <a:avLst/>
          </a:prstGeom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ysClr val="windowText" lastClr="000000"/>
              </a:solidFill>
            </a:endParaRPr>
          </a:p>
        </p:txBody>
      </p:sp>
      <p:sp>
        <p:nvSpPr>
          <p:cNvPr id="82" name="Oval 81">
            <a:extLst>
              <a:ext uri="{FF2B5EF4-FFF2-40B4-BE49-F238E27FC236}">
                <a16:creationId xmlns:a16="http://schemas.microsoft.com/office/drawing/2014/main" id="{0DAAA426-567B-46C4-ACF2-B51E7C1CB388}"/>
              </a:ext>
            </a:extLst>
          </p:cNvPr>
          <p:cNvSpPr/>
          <p:nvPr/>
        </p:nvSpPr>
        <p:spPr>
          <a:xfrm>
            <a:off x="3196724" y="4560268"/>
            <a:ext cx="45719" cy="45719"/>
          </a:xfrm>
          <a:prstGeom prst="ellipse">
            <a:avLst/>
          </a:prstGeom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ysClr val="windowText" lastClr="000000"/>
              </a:solidFill>
            </a:endParaRPr>
          </a:p>
        </p:txBody>
      </p:sp>
      <p:sp>
        <p:nvSpPr>
          <p:cNvPr id="83" name="Oval 82">
            <a:extLst>
              <a:ext uri="{FF2B5EF4-FFF2-40B4-BE49-F238E27FC236}">
                <a16:creationId xmlns:a16="http://schemas.microsoft.com/office/drawing/2014/main" id="{5866E847-0849-4472-B623-8DB7A6A69B7B}"/>
              </a:ext>
            </a:extLst>
          </p:cNvPr>
          <p:cNvSpPr/>
          <p:nvPr/>
        </p:nvSpPr>
        <p:spPr>
          <a:xfrm>
            <a:off x="3794598" y="4560269"/>
            <a:ext cx="45719" cy="45719"/>
          </a:xfrm>
          <a:prstGeom prst="ellipse">
            <a:avLst/>
          </a:prstGeom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ysClr val="windowText" lastClr="000000"/>
              </a:solidFill>
            </a:endParaRPr>
          </a:p>
        </p:txBody>
      </p:sp>
      <p:sp>
        <p:nvSpPr>
          <p:cNvPr id="84" name="Oval 83">
            <a:extLst>
              <a:ext uri="{FF2B5EF4-FFF2-40B4-BE49-F238E27FC236}">
                <a16:creationId xmlns:a16="http://schemas.microsoft.com/office/drawing/2014/main" id="{CBF78DAF-9EB9-4068-85B8-1BD634D59AA5}"/>
              </a:ext>
            </a:extLst>
          </p:cNvPr>
          <p:cNvSpPr/>
          <p:nvPr/>
        </p:nvSpPr>
        <p:spPr>
          <a:xfrm>
            <a:off x="4415918" y="4548547"/>
            <a:ext cx="45719" cy="45719"/>
          </a:xfrm>
          <a:prstGeom prst="ellipse">
            <a:avLst/>
          </a:prstGeom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ysClr val="windowText" lastClr="000000"/>
              </a:solidFill>
            </a:endParaRPr>
          </a:p>
        </p:txBody>
      </p:sp>
      <p:sp>
        <p:nvSpPr>
          <p:cNvPr id="85" name="Oval 84">
            <a:extLst>
              <a:ext uri="{FF2B5EF4-FFF2-40B4-BE49-F238E27FC236}">
                <a16:creationId xmlns:a16="http://schemas.microsoft.com/office/drawing/2014/main" id="{45087A4A-CFFB-427E-9171-B21A2D0A92C2}"/>
              </a:ext>
            </a:extLst>
          </p:cNvPr>
          <p:cNvSpPr/>
          <p:nvPr/>
        </p:nvSpPr>
        <p:spPr>
          <a:xfrm>
            <a:off x="4415919" y="3985844"/>
            <a:ext cx="45719" cy="45719"/>
          </a:xfrm>
          <a:prstGeom prst="ellipse">
            <a:avLst/>
          </a:prstGeom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ysClr val="windowText" lastClr="000000"/>
              </a:solidFill>
            </a:endParaRPr>
          </a:p>
        </p:txBody>
      </p:sp>
      <p:sp>
        <p:nvSpPr>
          <p:cNvPr id="86" name="Oval 85">
            <a:extLst>
              <a:ext uri="{FF2B5EF4-FFF2-40B4-BE49-F238E27FC236}">
                <a16:creationId xmlns:a16="http://schemas.microsoft.com/office/drawing/2014/main" id="{5AA8BACF-7C85-4586-A07C-D3B245274E8D}"/>
              </a:ext>
            </a:extLst>
          </p:cNvPr>
          <p:cNvSpPr/>
          <p:nvPr/>
        </p:nvSpPr>
        <p:spPr>
          <a:xfrm>
            <a:off x="3818047" y="4009291"/>
            <a:ext cx="45719" cy="45719"/>
          </a:xfrm>
          <a:prstGeom prst="ellipse">
            <a:avLst/>
          </a:prstGeom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ysClr val="windowText" lastClr="000000"/>
              </a:solidFill>
            </a:endParaRPr>
          </a:p>
        </p:txBody>
      </p:sp>
      <p:sp>
        <p:nvSpPr>
          <p:cNvPr id="87" name="Oval 86">
            <a:extLst>
              <a:ext uri="{FF2B5EF4-FFF2-40B4-BE49-F238E27FC236}">
                <a16:creationId xmlns:a16="http://schemas.microsoft.com/office/drawing/2014/main" id="{720ED456-8253-4814-80F0-A27F3FE132B8}"/>
              </a:ext>
            </a:extLst>
          </p:cNvPr>
          <p:cNvSpPr/>
          <p:nvPr/>
        </p:nvSpPr>
        <p:spPr>
          <a:xfrm>
            <a:off x="3196729" y="4032738"/>
            <a:ext cx="45719" cy="45719"/>
          </a:xfrm>
          <a:prstGeom prst="ellipse">
            <a:avLst/>
          </a:prstGeom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ysClr val="windowText" lastClr="000000"/>
              </a:solidFill>
            </a:endParaRPr>
          </a:p>
        </p:txBody>
      </p:sp>
      <p:sp>
        <p:nvSpPr>
          <p:cNvPr id="88" name="Oval 87">
            <a:extLst>
              <a:ext uri="{FF2B5EF4-FFF2-40B4-BE49-F238E27FC236}">
                <a16:creationId xmlns:a16="http://schemas.microsoft.com/office/drawing/2014/main" id="{D6F64AA4-E234-4577-96B5-0F349E7CE9FD}"/>
              </a:ext>
            </a:extLst>
          </p:cNvPr>
          <p:cNvSpPr/>
          <p:nvPr/>
        </p:nvSpPr>
        <p:spPr>
          <a:xfrm>
            <a:off x="3196730" y="3505204"/>
            <a:ext cx="45719" cy="45719"/>
          </a:xfrm>
          <a:prstGeom prst="ellipse">
            <a:avLst/>
          </a:prstGeom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ysClr val="windowText" lastClr="000000"/>
              </a:solidFill>
            </a:endParaRPr>
          </a:p>
        </p:txBody>
      </p:sp>
      <p:sp>
        <p:nvSpPr>
          <p:cNvPr id="89" name="Oval 88">
            <a:extLst>
              <a:ext uri="{FF2B5EF4-FFF2-40B4-BE49-F238E27FC236}">
                <a16:creationId xmlns:a16="http://schemas.microsoft.com/office/drawing/2014/main" id="{C41F8C03-7930-431E-A6AF-1BA794031BD0}"/>
              </a:ext>
            </a:extLst>
          </p:cNvPr>
          <p:cNvSpPr/>
          <p:nvPr/>
        </p:nvSpPr>
        <p:spPr>
          <a:xfrm>
            <a:off x="3782881" y="3516928"/>
            <a:ext cx="45719" cy="45719"/>
          </a:xfrm>
          <a:prstGeom prst="ellipse">
            <a:avLst/>
          </a:prstGeom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ysClr val="windowText" lastClr="000000"/>
              </a:solidFill>
            </a:endParaRPr>
          </a:p>
        </p:txBody>
      </p:sp>
      <p:sp>
        <p:nvSpPr>
          <p:cNvPr id="90" name="Oval 89">
            <a:extLst>
              <a:ext uri="{FF2B5EF4-FFF2-40B4-BE49-F238E27FC236}">
                <a16:creationId xmlns:a16="http://schemas.microsoft.com/office/drawing/2014/main" id="{6AC06777-EC4A-496D-82CE-E7E8C080321B}"/>
              </a:ext>
            </a:extLst>
          </p:cNvPr>
          <p:cNvSpPr/>
          <p:nvPr/>
        </p:nvSpPr>
        <p:spPr>
          <a:xfrm>
            <a:off x="4415924" y="3505206"/>
            <a:ext cx="45719" cy="45719"/>
          </a:xfrm>
          <a:prstGeom prst="ellipse">
            <a:avLst/>
          </a:prstGeom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ysClr val="windowText" lastClr="000000"/>
              </a:solidFill>
            </a:endParaRPr>
          </a:p>
        </p:txBody>
      </p:sp>
      <p:sp>
        <p:nvSpPr>
          <p:cNvPr id="91" name="Oval 90">
            <a:extLst>
              <a:ext uri="{FF2B5EF4-FFF2-40B4-BE49-F238E27FC236}">
                <a16:creationId xmlns:a16="http://schemas.microsoft.com/office/drawing/2014/main" id="{1C9B204B-5FA2-443C-B73D-587949E408ED}"/>
              </a:ext>
            </a:extLst>
          </p:cNvPr>
          <p:cNvSpPr/>
          <p:nvPr/>
        </p:nvSpPr>
        <p:spPr>
          <a:xfrm>
            <a:off x="4415925" y="2989395"/>
            <a:ext cx="45719" cy="45719"/>
          </a:xfrm>
          <a:prstGeom prst="ellipse">
            <a:avLst/>
          </a:prstGeom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ysClr val="windowText" lastClr="000000"/>
              </a:solidFill>
            </a:endParaRPr>
          </a:p>
        </p:txBody>
      </p:sp>
      <p:sp>
        <p:nvSpPr>
          <p:cNvPr id="92" name="Oval 91">
            <a:extLst>
              <a:ext uri="{FF2B5EF4-FFF2-40B4-BE49-F238E27FC236}">
                <a16:creationId xmlns:a16="http://schemas.microsoft.com/office/drawing/2014/main" id="{C4AE7A80-EC2F-4E2E-970C-F634FC0363F4}"/>
              </a:ext>
            </a:extLst>
          </p:cNvPr>
          <p:cNvSpPr/>
          <p:nvPr/>
        </p:nvSpPr>
        <p:spPr>
          <a:xfrm>
            <a:off x="3794606" y="2977673"/>
            <a:ext cx="45719" cy="45719"/>
          </a:xfrm>
          <a:prstGeom prst="ellipse">
            <a:avLst/>
          </a:prstGeom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ysClr val="windowText" lastClr="000000"/>
              </a:solidFill>
            </a:endParaRPr>
          </a:p>
        </p:txBody>
      </p:sp>
      <p:sp>
        <p:nvSpPr>
          <p:cNvPr id="93" name="Oval 92">
            <a:extLst>
              <a:ext uri="{FF2B5EF4-FFF2-40B4-BE49-F238E27FC236}">
                <a16:creationId xmlns:a16="http://schemas.microsoft.com/office/drawing/2014/main" id="{79A1D38C-40CB-4FB8-BABF-EFB88DE4937F}"/>
              </a:ext>
            </a:extLst>
          </p:cNvPr>
          <p:cNvSpPr/>
          <p:nvPr/>
        </p:nvSpPr>
        <p:spPr>
          <a:xfrm>
            <a:off x="3196733" y="2977674"/>
            <a:ext cx="45719" cy="45719"/>
          </a:xfrm>
          <a:prstGeom prst="ellipse">
            <a:avLst/>
          </a:prstGeom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ysClr val="windowText" lastClr="000000"/>
              </a:solidFill>
            </a:endParaRPr>
          </a:p>
        </p:txBody>
      </p:sp>
      <p:sp>
        <p:nvSpPr>
          <p:cNvPr id="94" name="Oval 93">
            <a:extLst>
              <a:ext uri="{FF2B5EF4-FFF2-40B4-BE49-F238E27FC236}">
                <a16:creationId xmlns:a16="http://schemas.microsoft.com/office/drawing/2014/main" id="{7B144199-46AE-4281-A790-3F92072AEC1F}"/>
              </a:ext>
            </a:extLst>
          </p:cNvPr>
          <p:cNvSpPr/>
          <p:nvPr/>
        </p:nvSpPr>
        <p:spPr>
          <a:xfrm>
            <a:off x="3208457" y="2473586"/>
            <a:ext cx="45719" cy="45719"/>
          </a:xfrm>
          <a:prstGeom prst="ellipse">
            <a:avLst/>
          </a:prstGeom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ysClr val="windowText" lastClr="000000"/>
              </a:solidFill>
            </a:endParaRPr>
          </a:p>
        </p:txBody>
      </p:sp>
      <p:sp>
        <p:nvSpPr>
          <p:cNvPr id="95" name="Oval 94">
            <a:extLst>
              <a:ext uri="{FF2B5EF4-FFF2-40B4-BE49-F238E27FC236}">
                <a16:creationId xmlns:a16="http://schemas.microsoft.com/office/drawing/2014/main" id="{3F21FF8A-A3CE-4284-BC42-D1DACCDD2331}"/>
              </a:ext>
            </a:extLst>
          </p:cNvPr>
          <p:cNvSpPr/>
          <p:nvPr/>
        </p:nvSpPr>
        <p:spPr>
          <a:xfrm>
            <a:off x="3771162" y="2473587"/>
            <a:ext cx="45719" cy="45719"/>
          </a:xfrm>
          <a:prstGeom prst="ellipse">
            <a:avLst/>
          </a:prstGeom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ysClr val="windowText" lastClr="000000"/>
              </a:solidFill>
            </a:endParaRPr>
          </a:p>
        </p:txBody>
      </p:sp>
      <p:sp>
        <p:nvSpPr>
          <p:cNvPr id="96" name="Oval 95">
            <a:extLst>
              <a:ext uri="{FF2B5EF4-FFF2-40B4-BE49-F238E27FC236}">
                <a16:creationId xmlns:a16="http://schemas.microsoft.com/office/drawing/2014/main" id="{4BAC1FB2-CE5C-4218-AE45-E4EE4A3A3BCB}"/>
              </a:ext>
            </a:extLst>
          </p:cNvPr>
          <p:cNvSpPr/>
          <p:nvPr/>
        </p:nvSpPr>
        <p:spPr>
          <a:xfrm>
            <a:off x="3782886" y="1887438"/>
            <a:ext cx="45719" cy="45719"/>
          </a:xfrm>
          <a:prstGeom prst="ellipse">
            <a:avLst/>
          </a:prstGeom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ysClr val="windowText" lastClr="000000"/>
              </a:solidFill>
            </a:endParaRPr>
          </a:p>
        </p:txBody>
      </p:sp>
      <p:sp>
        <p:nvSpPr>
          <p:cNvPr id="97" name="Oval 96">
            <a:extLst>
              <a:ext uri="{FF2B5EF4-FFF2-40B4-BE49-F238E27FC236}">
                <a16:creationId xmlns:a16="http://schemas.microsoft.com/office/drawing/2014/main" id="{DE460868-DC66-48AF-8827-11D6F5DCA119}"/>
              </a:ext>
            </a:extLst>
          </p:cNvPr>
          <p:cNvSpPr/>
          <p:nvPr/>
        </p:nvSpPr>
        <p:spPr>
          <a:xfrm>
            <a:off x="4415929" y="1887439"/>
            <a:ext cx="45719" cy="45719"/>
          </a:xfrm>
          <a:prstGeom prst="ellipse">
            <a:avLst/>
          </a:prstGeom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ysClr val="windowText" lastClr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7214347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96A6A6FD-3CFF-43A4-A2ED-76C061325E59}"/>
              </a:ext>
            </a:extLst>
          </p:cNvPr>
          <p:cNvSpPr/>
          <p:nvPr/>
        </p:nvSpPr>
        <p:spPr>
          <a:xfrm>
            <a:off x="1178045" y="489411"/>
            <a:ext cx="680199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>
                <a:cs typeface="Times New Roman" panose="02020603050405020304" pitchFamily="18" charset="0"/>
              </a:rPr>
              <a:t>Finding a Maximal Independent Set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CC0FD9ED-2B76-4876-885E-2BC8B783BAC5}"/>
                  </a:ext>
                </a:extLst>
              </p:cNvPr>
              <p:cNvSpPr/>
              <p:nvPr/>
            </p:nvSpPr>
            <p:spPr>
              <a:xfrm>
                <a:off x="1277814" y="1269667"/>
                <a:ext cx="9366739" cy="120032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 set of vertices I</a:t>
                </a:r>
                <a14:m>
                  <m:oMath xmlns:m="http://schemas.openxmlformats.org/officeDocument/2006/math">
                    <m:r>
                      <a:rPr lang="en-US" sz="2400" b="0" i="0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a:rPr lang="en-US" sz="2400" i="1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⊂</m:t>
                    </m:r>
                  </m:oMath>
                </a14:m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V is called independent if no pair of vertices in I is connected via an edge in G. An independent set is called maximal if by including any other vertex not in I, the independence property is violated.</a:t>
                </a:r>
              </a:p>
            </p:txBody>
          </p:sp>
        </mc:Choice>
        <mc:Fallback xmlns="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CC0FD9ED-2B76-4876-885E-2BC8B783BAC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77814" y="1269667"/>
                <a:ext cx="9366739" cy="1200329"/>
              </a:xfrm>
              <a:prstGeom prst="rect">
                <a:avLst/>
              </a:prstGeom>
              <a:blipFill>
                <a:blip r:embed="rId2"/>
                <a:stretch>
                  <a:fillRect l="-1042" t="-4061" b="-1066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>
            <a:extLst>
              <a:ext uri="{FF2B5EF4-FFF2-40B4-BE49-F238E27FC236}">
                <a16:creationId xmlns:a16="http://schemas.microsoft.com/office/drawing/2014/main" id="{85A6D98D-CB7D-41DD-9452-6EB63EB8CCD9}"/>
              </a:ext>
            </a:extLst>
          </p:cNvPr>
          <p:cNvSpPr/>
          <p:nvPr/>
        </p:nvSpPr>
        <p:spPr>
          <a:xfrm>
            <a:off x="1277814" y="6183923"/>
            <a:ext cx="733899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Examples of independent and maximal independent sets.</a:t>
            </a: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15D04B37-37BA-44CF-A8D7-9B620D6BB818}"/>
              </a:ext>
            </a:extLst>
          </p:cNvPr>
          <p:cNvSpPr/>
          <p:nvPr/>
        </p:nvSpPr>
        <p:spPr>
          <a:xfrm>
            <a:off x="1607436" y="3333545"/>
            <a:ext cx="511502" cy="488272"/>
          </a:xfrm>
          <a:prstGeom prst="ellipse">
            <a:avLst/>
          </a:prstGeom>
          <a:solidFill>
            <a:schemeClr val="bg2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F4320A5B-9738-41A1-8544-DE360FA2BBEA}"/>
              </a:ext>
            </a:extLst>
          </p:cNvPr>
          <p:cNvSpPr/>
          <p:nvPr/>
        </p:nvSpPr>
        <p:spPr>
          <a:xfrm>
            <a:off x="1649001" y="4505815"/>
            <a:ext cx="511502" cy="488272"/>
          </a:xfrm>
          <a:prstGeom prst="ellipse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3622EB26-E95F-430D-9D40-B94E828F5BD5}"/>
              </a:ext>
            </a:extLst>
          </p:cNvPr>
          <p:cNvSpPr/>
          <p:nvPr/>
        </p:nvSpPr>
        <p:spPr>
          <a:xfrm>
            <a:off x="2715800" y="5136420"/>
            <a:ext cx="511502" cy="488272"/>
          </a:xfrm>
          <a:prstGeom prst="ellipse">
            <a:avLst/>
          </a:prstGeom>
          <a:solidFill>
            <a:schemeClr val="bg2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0DAF4082-10B5-4570-A02C-41182AFB1322}"/>
              </a:ext>
            </a:extLst>
          </p:cNvPr>
          <p:cNvSpPr/>
          <p:nvPr/>
        </p:nvSpPr>
        <p:spPr>
          <a:xfrm>
            <a:off x="2821308" y="4144986"/>
            <a:ext cx="511502" cy="488272"/>
          </a:xfrm>
          <a:prstGeom prst="ellipse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5200E8D6-611C-4A2E-8EC4-5908F94945BD}"/>
              </a:ext>
            </a:extLst>
          </p:cNvPr>
          <p:cNvSpPr/>
          <p:nvPr/>
        </p:nvSpPr>
        <p:spPr>
          <a:xfrm>
            <a:off x="2971551" y="3171560"/>
            <a:ext cx="511502" cy="488272"/>
          </a:xfrm>
          <a:prstGeom prst="ellipse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92C14572-34CD-48DA-8EFA-AFC1F072AC3C}"/>
              </a:ext>
            </a:extLst>
          </p:cNvPr>
          <p:cNvSpPr/>
          <p:nvPr/>
        </p:nvSpPr>
        <p:spPr>
          <a:xfrm>
            <a:off x="4323289" y="2755497"/>
            <a:ext cx="511502" cy="488272"/>
          </a:xfrm>
          <a:prstGeom prst="ellipse">
            <a:avLst/>
          </a:prstGeom>
          <a:solidFill>
            <a:schemeClr val="bg2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E31F07CA-EC15-4DE5-81A7-30F4F18A0DAD}"/>
              </a:ext>
            </a:extLst>
          </p:cNvPr>
          <p:cNvSpPr/>
          <p:nvPr/>
        </p:nvSpPr>
        <p:spPr>
          <a:xfrm>
            <a:off x="4033668" y="3776525"/>
            <a:ext cx="511502" cy="488272"/>
          </a:xfrm>
          <a:prstGeom prst="ellipse">
            <a:avLst/>
          </a:prstGeom>
          <a:solidFill>
            <a:schemeClr val="bg2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</a:t>
            </a: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BE06AF7C-72EC-4CF8-8B1A-6B5444DD12F7}"/>
              </a:ext>
            </a:extLst>
          </p:cNvPr>
          <p:cNvSpPr/>
          <p:nvPr/>
        </p:nvSpPr>
        <p:spPr>
          <a:xfrm>
            <a:off x="4067538" y="4749951"/>
            <a:ext cx="511502" cy="488272"/>
          </a:xfrm>
          <a:prstGeom prst="ellipse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698545C9-DBAC-4995-87D6-B52E4FC49B9D}"/>
              </a:ext>
            </a:extLst>
          </p:cNvPr>
          <p:cNvSpPr/>
          <p:nvPr/>
        </p:nvSpPr>
        <p:spPr>
          <a:xfrm>
            <a:off x="4932205" y="5469219"/>
            <a:ext cx="511502" cy="488272"/>
          </a:xfrm>
          <a:prstGeom prst="ellipse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DAFD36C1-A80F-4DFC-A47F-85A4E9E52AAF}"/>
              </a:ext>
            </a:extLst>
          </p:cNvPr>
          <p:cNvSpPr/>
          <p:nvPr/>
        </p:nvSpPr>
        <p:spPr>
          <a:xfrm>
            <a:off x="5187956" y="3371338"/>
            <a:ext cx="511502" cy="488272"/>
          </a:xfrm>
          <a:prstGeom prst="ellipse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err="1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endParaRPr lang="en-US" sz="2000" dirty="0">
              <a:solidFill>
                <a:sysClr val="windowText" lastClr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AA52F9B3-8B1D-4BE5-846E-F1E9F8232AEC}"/>
              </a:ext>
            </a:extLst>
          </p:cNvPr>
          <p:cNvSpPr/>
          <p:nvPr/>
        </p:nvSpPr>
        <p:spPr>
          <a:xfrm>
            <a:off x="5579815" y="4342642"/>
            <a:ext cx="511502" cy="488272"/>
          </a:xfrm>
          <a:prstGeom prst="ellipse">
            <a:avLst/>
          </a:prstGeom>
          <a:solidFill>
            <a:schemeClr val="bg2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2D576F12-885D-482E-AB9F-B8C569CE43BA}"/>
              </a:ext>
            </a:extLst>
          </p:cNvPr>
          <p:cNvSpPr/>
          <p:nvPr/>
        </p:nvSpPr>
        <p:spPr>
          <a:xfrm>
            <a:off x="6454048" y="3275245"/>
            <a:ext cx="533936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latin typeface="Times-Roman"/>
              </a:rPr>
              <a:t>{a, d, </a:t>
            </a:r>
            <a:r>
              <a:rPr lang="en-US" sz="2400" dirty="0" err="1">
                <a:latin typeface="Times-Roman"/>
              </a:rPr>
              <a:t>i</a:t>
            </a:r>
            <a:r>
              <a:rPr lang="en-US" sz="2400" dirty="0">
                <a:latin typeface="Times-Roman"/>
              </a:rPr>
              <a:t>, h} is an independent set</a:t>
            </a:r>
          </a:p>
          <a:p>
            <a:r>
              <a:rPr lang="en-US" sz="2400" dirty="0">
                <a:latin typeface="Times-Roman"/>
              </a:rPr>
              <a:t>{a, c, j, f, g} is a maximal independent set</a:t>
            </a:r>
          </a:p>
          <a:p>
            <a:r>
              <a:rPr lang="en-US" sz="2400" dirty="0">
                <a:latin typeface="Times-Roman"/>
              </a:rPr>
              <a:t>{a, d, h, f} is a maximal independent set</a:t>
            </a:r>
            <a:endParaRPr lang="en-US" sz="2400" dirty="0"/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FBD7D2B0-E26B-4013-9324-B172D3106756}"/>
              </a:ext>
            </a:extLst>
          </p:cNvPr>
          <p:cNvCxnSpPr>
            <a:stCxn id="5" idx="6"/>
            <a:endCxn id="9" idx="2"/>
          </p:cNvCxnSpPr>
          <p:nvPr/>
        </p:nvCxnSpPr>
        <p:spPr>
          <a:xfrm flipV="1">
            <a:off x="2118938" y="3415696"/>
            <a:ext cx="852613" cy="161985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D1CED3A1-E571-4978-86CF-E3131FDF0FDA}"/>
              </a:ext>
            </a:extLst>
          </p:cNvPr>
          <p:cNvCxnSpPr>
            <a:cxnSpLocks/>
            <a:endCxn id="6" idx="0"/>
          </p:cNvCxnSpPr>
          <p:nvPr/>
        </p:nvCxnSpPr>
        <p:spPr>
          <a:xfrm>
            <a:off x="1889050" y="3821817"/>
            <a:ext cx="15702" cy="683998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0D8AAE24-19EE-462B-8021-A89F90DE9C55}"/>
              </a:ext>
            </a:extLst>
          </p:cNvPr>
          <p:cNvCxnSpPr>
            <a:cxnSpLocks/>
            <a:stCxn id="6" idx="5"/>
            <a:endCxn id="7" idx="2"/>
          </p:cNvCxnSpPr>
          <p:nvPr/>
        </p:nvCxnSpPr>
        <p:spPr>
          <a:xfrm>
            <a:off x="2085595" y="4922581"/>
            <a:ext cx="630205" cy="457975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6E560A3D-ED5F-498E-BCF8-348E06C64DAC}"/>
              </a:ext>
            </a:extLst>
          </p:cNvPr>
          <p:cNvCxnSpPr>
            <a:cxnSpLocks/>
            <a:stCxn id="8" idx="3"/>
            <a:endCxn id="6" idx="6"/>
          </p:cNvCxnSpPr>
          <p:nvPr/>
        </p:nvCxnSpPr>
        <p:spPr>
          <a:xfrm flipH="1">
            <a:off x="2160503" y="4561752"/>
            <a:ext cx="735713" cy="188199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5C012531-9570-4F70-A00E-0EB60FF4ACE9}"/>
              </a:ext>
            </a:extLst>
          </p:cNvPr>
          <p:cNvCxnSpPr>
            <a:cxnSpLocks/>
          </p:cNvCxnSpPr>
          <p:nvPr/>
        </p:nvCxnSpPr>
        <p:spPr>
          <a:xfrm flipH="1">
            <a:off x="3332810" y="4152437"/>
            <a:ext cx="735713" cy="188199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881249D8-A67E-495A-8E48-D57E90F43A52}"/>
              </a:ext>
            </a:extLst>
          </p:cNvPr>
          <p:cNvCxnSpPr>
            <a:cxnSpLocks/>
          </p:cNvCxnSpPr>
          <p:nvPr/>
        </p:nvCxnSpPr>
        <p:spPr>
          <a:xfrm flipH="1">
            <a:off x="4522074" y="3751873"/>
            <a:ext cx="735713" cy="188199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3E58A000-4CA8-4D98-9E45-66221555FF25}"/>
              </a:ext>
            </a:extLst>
          </p:cNvPr>
          <p:cNvCxnSpPr>
            <a:cxnSpLocks/>
            <a:stCxn id="10" idx="2"/>
          </p:cNvCxnSpPr>
          <p:nvPr/>
        </p:nvCxnSpPr>
        <p:spPr>
          <a:xfrm flipH="1">
            <a:off x="3477929" y="2999633"/>
            <a:ext cx="845360" cy="298629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E3497011-14C3-4850-A914-D8948E7B59EB}"/>
              </a:ext>
            </a:extLst>
          </p:cNvPr>
          <p:cNvCxnSpPr>
            <a:cxnSpLocks/>
            <a:endCxn id="11" idx="1"/>
          </p:cNvCxnSpPr>
          <p:nvPr/>
        </p:nvCxnSpPr>
        <p:spPr>
          <a:xfrm>
            <a:off x="3400600" y="3570129"/>
            <a:ext cx="707976" cy="277902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99164B66-3168-46B7-B990-73E067D8F2A4}"/>
              </a:ext>
            </a:extLst>
          </p:cNvPr>
          <p:cNvCxnSpPr>
            <a:cxnSpLocks/>
            <a:endCxn id="8" idx="0"/>
          </p:cNvCxnSpPr>
          <p:nvPr/>
        </p:nvCxnSpPr>
        <p:spPr>
          <a:xfrm flipH="1">
            <a:off x="3077059" y="3690531"/>
            <a:ext cx="105136" cy="454455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C5B7B289-2A5B-46D8-AF9B-8B848B11EBDC}"/>
              </a:ext>
            </a:extLst>
          </p:cNvPr>
          <p:cNvCxnSpPr>
            <a:cxnSpLocks/>
            <a:endCxn id="15" idx="1"/>
          </p:cNvCxnSpPr>
          <p:nvPr/>
        </p:nvCxnSpPr>
        <p:spPr>
          <a:xfrm>
            <a:off x="4754006" y="3129689"/>
            <a:ext cx="508858" cy="313155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F59AD678-867F-48C7-960D-112ACA43E4B9}"/>
              </a:ext>
            </a:extLst>
          </p:cNvPr>
          <p:cNvCxnSpPr>
            <a:cxnSpLocks/>
            <a:endCxn id="16" idx="0"/>
          </p:cNvCxnSpPr>
          <p:nvPr/>
        </p:nvCxnSpPr>
        <p:spPr>
          <a:xfrm>
            <a:off x="5527327" y="3821817"/>
            <a:ext cx="308239" cy="520825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7B6D9417-40EC-443B-9D4D-05B93818F672}"/>
              </a:ext>
            </a:extLst>
          </p:cNvPr>
          <p:cNvCxnSpPr>
            <a:cxnSpLocks/>
            <a:endCxn id="13" idx="0"/>
          </p:cNvCxnSpPr>
          <p:nvPr/>
        </p:nvCxnSpPr>
        <p:spPr>
          <a:xfrm flipH="1">
            <a:off x="4323289" y="4254751"/>
            <a:ext cx="33090" cy="49520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id="{1A591E28-0FF1-4001-BF2D-2CEEDFF3FCBB}"/>
              </a:ext>
            </a:extLst>
          </p:cNvPr>
          <p:cNvCxnSpPr>
            <a:cxnSpLocks/>
          </p:cNvCxnSpPr>
          <p:nvPr/>
        </p:nvCxnSpPr>
        <p:spPr>
          <a:xfrm>
            <a:off x="3286226" y="4543263"/>
            <a:ext cx="866577" cy="276458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id="{DE65E7F7-EBA5-4BD6-B118-9F1474866EA8}"/>
              </a:ext>
            </a:extLst>
          </p:cNvPr>
          <p:cNvCxnSpPr>
            <a:cxnSpLocks/>
            <a:endCxn id="7" idx="6"/>
          </p:cNvCxnSpPr>
          <p:nvPr/>
        </p:nvCxnSpPr>
        <p:spPr>
          <a:xfrm flipH="1">
            <a:off x="3227302" y="5098617"/>
            <a:ext cx="881274" cy="281939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>
            <a:extLst>
              <a:ext uri="{FF2B5EF4-FFF2-40B4-BE49-F238E27FC236}">
                <a16:creationId xmlns:a16="http://schemas.microsoft.com/office/drawing/2014/main" id="{F10A1A9E-F50E-4C40-8682-5FFB963C78D4}"/>
              </a:ext>
            </a:extLst>
          </p:cNvPr>
          <p:cNvCxnSpPr>
            <a:cxnSpLocks/>
            <a:endCxn id="14" idx="1"/>
          </p:cNvCxnSpPr>
          <p:nvPr/>
        </p:nvCxnSpPr>
        <p:spPr>
          <a:xfrm>
            <a:off x="4453793" y="5168371"/>
            <a:ext cx="553320" cy="372354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>
            <a:extLst>
              <a:ext uri="{FF2B5EF4-FFF2-40B4-BE49-F238E27FC236}">
                <a16:creationId xmlns:a16="http://schemas.microsoft.com/office/drawing/2014/main" id="{E0110FED-AE7D-4BD0-B509-EEAA87D8337D}"/>
              </a:ext>
            </a:extLst>
          </p:cNvPr>
          <p:cNvCxnSpPr>
            <a:cxnSpLocks/>
            <a:endCxn id="14" idx="2"/>
          </p:cNvCxnSpPr>
          <p:nvPr/>
        </p:nvCxnSpPr>
        <p:spPr>
          <a:xfrm>
            <a:off x="3200961" y="5540725"/>
            <a:ext cx="1731244" cy="17263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>
            <a:extLst>
              <a:ext uri="{FF2B5EF4-FFF2-40B4-BE49-F238E27FC236}">
                <a16:creationId xmlns:a16="http://schemas.microsoft.com/office/drawing/2014/main" id="{CABF90FD-583A-431F-ABDA-DE3FDD125087}"/>
              </a:ext>
            </a:extLst>
          </p:cNvPr>
          <p:cNvCxnSpPr>
            <a:cxnSpLocks/>
          </p:cNvCxnSpPr>
          <p:nvPr/>
        </p:nvCxnSpPr>
        <p:spPr>
          <a:xfrm flipH="1">
            <a:off x="5344452" y="4853117"/>
            <a:ext cx="491114" cy="687608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>
            <a:extLst>
              <a:ext uri="{FF2B5EF4-FFF2-40B4-BE49-F238E27FC236}">
                <a16:creationId xmlns:a16="http://schemas.microsoft.com/office/drawing/2014/main" id="{6A2EF297-A5D1-4129-80DB-99A1D17B94D2}"/>
              </a:ext>
            </a:extLst>
          </p:cNvPr>
          <p:cNvCxnSpPr>
            <a:cxnSpLocks/>
            <a:endCxn id="14" idx="0"/>
          </p:cNvCxnSpPr>
          <p:nvPr/>
        </p:nvCxnSpPr>
        <p:spPr>
          <a:xfrm flipH="1">
            <a:off x="5187956" y="3844671"/>
            <a:ext cx="221350" cy="1624548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88578272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5814AADF-EE59-407E-B9F2-5E00A692F775}"/>
              </a:ext>
            </a:extLst>
          </p:cNvPr>
          <p:cNvSpPr/>
          <p:nvPr/>
        </p:nvSpPr>
        <p:spPr>
          <a:xfrm>
            <a:off x="1178045" y="489411"/>
            <a:ext cx="680199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>
                <a:cs typeface="Times New Roman" panose="02020603050405020304" pitchFamily="18" charset="0"/>
              </a:rPr>
              <a:t>Finding a Maximal Independent Set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74895E68-6746-45AA-AB2F-FDAA9CAF7035}"/>
              </a:ext>
            </a:extLst>
          </p:cNvPr>
          <p:cNvSpPr/>
          <p:nvPr/>
        </p:nvSpPr>
        <p:spPr>
          <a:xfrm>
            <a:off x="1348154" y="1951672"/>
            <a:ext cx="8944708" cy="29546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Simple algorithms start by MIS I to be empty, and assigning all vertices to a candidate set C.</a:t>
            </a:r>
          </a:p>
          <a:p>
            <a:pPr marL="457200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Vertex v from C is moved into I and all vertices adjacent to v are removed from C.</a:t>
            </a:r>
          </a:p>
          <a:p>
            <a:pPr marL="457200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This process is repeated until C is empty.</a:t>
            </a:r>
          </a:p>
          <a:p>
            <a:pPr marL="457200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This process is inherently serial!</a:t>
            </a:r>
          </a:p>
        </p:txBody>
      </p:sp>
    </p:spTree>
    <p:extLst>
      <p:ext uri="{BB962C8B-B14F-4D97-AF65-F5344CB8AC3E}">
        <p14:creationId xmlns:p14="http://schemas.microsoft.com/office/powerpoint/2010/main" val="1819786259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5814AADF-EE59-407E-B9F2-5E00A692F775}"/>
              </a:ext>
            </a:extLst>
          </p:cNvPr>
          <p:cNvSpPr/>
          <p:nvPr/>
        </p:nvSpPr>
        <p:spPr>
          <a:xfrm>
            <a:off x="1178045" y="489411"/>
            <a:ext cx="790806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>
                <a:cs typeface="Times New Roman" panose="02020603050405020304" pitchFamily="18" charset="0"/>
              </a:rPr>
              <a:t>Finding a Maximal Independent Set (MIS)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74895E68-6746-45AA-AB2F-FDAA9CAF7035}"/>
              </a:ext>
            </a:extLst>
          </p:cNvPr>
          <p:cNvSpPr/>
          <p:nvPr/>
        </p:nvSpPr>
        <p:spPr>
          <a:xfrm>
            <a:off x="1209834" y="2045456"/>
            <a:ext cx="8944708" cy="36625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Parallel MIS algorithms use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randimization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to gain concurrency (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Luby's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algorithm for graph coloring).</a:t>
            </a:r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Initially, each node is in the candidate set C. Each node generates a (unique) random number and communicates it to its neighbors.</a:t>
            </a:r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If a nodes number exceeds that of all its neighbors, it joins set I. All of its neighbors are removed from C.</a:t>
            </a:r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This process continues until C is empty.</a:t>
            </a:r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On average, this algorithm converges after O(log |V |) such steps.</a:t>
            </a:r>
          </a:p>
        </p:txBody>
      </p:sp>
    </p:spTree>
    <p:extLst>
      <p:ext uri="{BB962C8B-B14F-4D97-AF65-F5344CB8AC3E}">
        <p14:creationId xmlns:p14="http://schemas.microsoft.com/office/powerpoint/2010/main" val="165053351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341325" y="723076"/>
            <a:ext cx="598388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/>
              <a:t>Definitions and Representation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1341325" y="1648068"/>
                <a:ext cx="8779219" cy="440120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461963" indent="-461963">
                  <a:spcAft>
                    <a:spcPts val="1200"/>
                  </a:spcAft>
                  <a:buFont typeface="Arial" panose="020B0604020202020204" pitchFamily="34" charset="0"/>
                  <a:buChar char="•"/>
                </a:pP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Graphs can be represented by their adjacency matrix or an edge (or vertex) list.</a:t>
                </a:r>
              </a:p>
              <a:p>
                <a:pPr marL="461963" indent="-461963">
                  <a:spcAft>
                    <a:spcPts val="1200"/>
                  </a:spcAft>
                  <a:buFont typeface="Arial" panose="020B0604020202020204" pitchFamily="34" charset="0"/>
                  <a:buChar char="•"/>
                </a:pP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Adjacency matrices have a value </a:t>
                </a:r>
                <a:r>
                  <a:rPr lang="en-US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sz="2400" baseline="-25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i,j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1 if nodes </a:t>
                </a:r>
                <a:r>
                  <a:rPr lang="en-US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and j share an edge; 0 otherwise. In case of a weighted graph, </a:t>
                </a:r>
                <a:r>
                  <a:rPr lang="en-US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sz="2400" baseline="-25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i,j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</a:t>
                </a:r>
                <a:r>
                  <a:rPr lang="en-US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w</a:t>
                </a:r>
                <a:r>
                  <a:rPr lang="en-US" sz="2400" baseline="-25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i,j</a:t>
                </a:r>
                <a:r>
                  <a:rPr lang="en-US" sz="2400" baseline="-25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the weight of the edge.</a:t>
                </a:r>
              </a:p>
              <a:p>
                <a:pPr marL="461963" indent="-461963">
                  <a:spcAft>
                    <a:spcPts val="1200"/>
                  </a:spcAft>
                  <a:buFont typeface="Arial" panose="020B0604020202020204" pitchFamily="34" charset="0"/>
                  <a:buChar char="•"/>
                </a:pP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The </a:t>
                </a:r>
                <a:r>
                  <a:rPr lang="en-US" sz="2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adjacency list 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representation of a graph G = (V, E) consists</a:t>
                </a:r>
              </a:p>
              <a:p>
                <a:pPr marL="461963" indent="-461963">
                  <a:spcAft>
                    <a:spcPts val="1200"/>
                  </a:spcAft>
                  <a:buFont typeface="Arial" panose="020B0604020202020204" pitchFamily="34" charset="0"/>
                  <a:buChar char="•"/>
                </a:pP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of an array </a:t>
                </a:r>
                <a:r>
                  <a:rPr lang="en-US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Adj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[1.. |V|] of lists. Each list </a:t>
                </a:r>
                <a:r>
                  <a:rPr lang="en-US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Adj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[v] is a list of all vertices adjacent to v.</a:t>
                </a:r>
              </a:p>
              <a:p>
                <a:pPr marL="461963" indent="-461963">
                  <a:spcAft>
                    <a:spcPts val="1200"/>
                  </a:spcAft>
                  <a:buFont typeface="Arial" panose="020B0604020202020204" pitchFamily="34" charset="0"/>
                  <a:buChar char="•"/>
                </a:pP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For a graph with n nodes, adjacency matrices take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𝜃</m:t>
                    </m:r>
                  </m:oMath>
                </a14:m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(n</a:t>
                </a:r>
                <a:r>
                  <a:rPr lang="en-US" sz="2400" baseline="30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 space and adjacency list takes </a:t>
                </a:r>
                <a14:m>
                  <m:oMath xmlns:m="http://schemas.openxmlformats.org/officeDocument/2006/math">
                    <m:r>
                      <a:rPr lang="en-US" sz="2400" i="1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𝜃</m:t>
                    </m:r>
                  </m:oMath>
                </a14:m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(|E|) space.</a:t>
                </a:r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41325" y="1648068"/>
                <a:ext cx="8779219" cy="4401205"/>
              </a:xfrm>
              <a:prstGeom prst="rect">
                <a:avLst/>
              </a:prstGeom>
              <a:blipFill rotWithShape="0">
                <a:blip r:embed="rId2"/>
                <a:stretch>
                  <a:fillRect l="-903" t="-1108" b="-221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69976611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5814AADF-EE59-407E-B9F2-5E00A692F775}"/>
              </a:ext>
            </a:extLst>
          </p:cNvPr>
          <p:cNvSpPr/>
          <p:nvPr/>
        </p:nvSpPr>
        <p:spPr>
          <a:xfrm>
            <a:off x="474237" y="347633"/>
            <a:ext cx="790806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>
                <a:cs typeface="Times New Roman" panose="02020603050405020304" pitchFamily="18" charset="0"/>
              </a:rPr>
              <a:t>Finding a Maximal Independent Set (MIS)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B70B0047-B4DD-4EC4-8C1E-4A578B09CF85}"/>
              </a:ext>
            </a:extLst>
          </p:cNvPr>
          <p:cNvSpPr/>
          <p:nvPr/>
        </p:nvSpPr>
        <p:spPr>
          <a:xfrm>
            <a:off x="1178045" y="5512560"/>
            <a:ext cx="99706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different augmentation steps of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Luby's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randomized maximal independent set algorithm. The numbers inside each vertex correspond to the random number assigned to the vertex.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5867A19D-A05C-4A36-8201-47715A6F109B}"/>
              </a:ext>
            </a:extLst>
          </p:cNvPr>
          <p:cNvSpPr/>
          <p:nvPr/>
        </p:nvSpPr>
        <p:spPr>
          <a:xfrm>
            <a:off x="1496600" y="1340584"/>
            <a:ext cx="511502" cy="488272"/>
          </a:xfrm>
          <a:prstGeom prst="ellipse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7AB0DAA6-C814-42DF-9A14-A4A322DC7FDF}"/>
              </a:ext>
            </a:extLst>
          </p:cNvPr>
          <p:cNvSpPr/>
          <p:nvPr/>
        </p:nvSpPr>
        <p:spPr>
          <a:xfrm>
            <a:off x="1240849" y="2345821"/>
            <a:ext cx="511502" cy="488272"/>
          </a:xfrm>
          <a:prstGeom prst="ellipse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44DFF567-1324-43AD-AF7B-CC1A2196B0FD}"/>
              </a:ext>
            </a:extLst>
          </p:cNvPr>
          <p:cNvSpPr/>
          <p:nvPr/>
        </p:nvSpPr>
        <p:spPr>
          <a:xfrm>
            <a:off x="1379370" y="3351058"/>
            <a:ext cx="511502" cy="488272"/>
          </a:xfrm>
          <a:prstGeom prst="ellipse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EC987A0A-4164-408F-8035-7013C7B06EA6}"/>
              </a:ext>
            </a:extLst>
          </p:cNvPr>
          <p:cNvSpPr/>
          <p:nvPr/>
        </p:nvSpPr>
        <p:spPr>
          <a:xfrm>
            <a:off x="2213864" y="2251221"/>
            <a:ext cx="611398" cy="582871"/>
          </a:xfrm>
          <a:prstGeom prst="ellipse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13</a:t>
            </a: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2E82C51A-D2F3-4BF4-AB09-578EECE6CC2E}"/>
              </a:ext>
            </a:extLst>
          </p:cNvPr>
          <p:cNvSpPr/>
          <p:nvPr/>
        </p:nvSpPr>
        <p:spPr>
          <a:xfrm>
            <a:off x="3816870" y="1278668"/>
            <a:ext cx="611398" cy="582871"/>
          </a:xfrm>
          <a:prstGeom prst="ellipse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11</a:t>
            </a: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0D6E28E7-EE19-41B8-B551-26A2152DE2D3}"/>
              </a:ext>
            </a:extLst>
          </p:cNvPr>
          <p:cNvSpPr/>
          <p:nvPr/>
        </p:nvSpPr>
        <p:spPr>
          <a:xfrm>
            <a:off x="2704077" y="1325968"/>
            <a:ext cx="511502" cy="488272"/>
          </a:xfrm>
          <a:prstGeom prst="ellipse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AE7D3842-FF39-4679-80DB-42C4A3AB38BB}"/>
              </a:ext>
            </a:extLst>
          </p:cNvPr>
          <p:cNvSpPr/>
          <p:nvPr/>
        </p:nvSpPr>
        <p:spPr>
          <a:xfrm>
            <a:off x="3067493" y="3045276"/>
            <a:ext cx="511502" cy="488272"/>
          </a:xfrm>
          <a:prstGeom prst="ellipse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48C3A067-CF97-4554-883D-F91A13423590}"/>
              </a:ext>
            </a:extLst>
          </p:cNvPr>
          <p:cNvSpPr/>
          <p:nvPr/>
        </p:nvSpPr>
        <p:spPr>
          <a:xfrm>
            <a:off x="4974400" y="1739323"/>
            <a:ext cx="611398" cy="582871"/>
          </a:xfrm>
          <a:prstGeom prst="ellipse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15</a:t>
            </a: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74F8CEB6-1ECD-4680-A8B6-C4C654952E9C}"/>
              </a:ext>
            </a:extLst>
          </p:cNvPr>
          <p:cNvSpPr/>
          <p:nvPr/>
        </p:nvSpPr>
        <p:spPr>
          <a:xfrm>
            <a:off x="4144218" y="2462405"/>
            <a:ext cx="611398" cy="582871"/>
          </a:xfrm>
          <a:prstGeom prst="ellipse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4D4A8452-1319-4BB2-9D9D-CC83A70DEBE3}"/>
              </a:ext>
            </a:extLst>
          </p:cNvPr>
          <p:cNvSpPr/>
          <p:nvPr/>
        </p:nvSpPr>
        <p:spPr>
          <a:xfrm>
            <a:off x="3320569" y="2030758"/>
            <a:ext cx="511502" cy="488272"/>
          </a:xfrm>
          <a:prstGeom prst="ellipse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6A1EEEE7-E79B-4B5E-86D4-0DA64B224E9D}"/>
              </a:ext>
            </a:extLst>
          </p:cNvPr>
          <p:cNvSpPr/>
          <p:nvPr/>
        </p:nvSpPr>
        <p:spPr>
          <a:xfrm>
            <a:off x="3938415" y="3568589"/>
            <a:ext cx="511502" cy="488272"/>
          </a:xfrm>
          <a:prstGeom prst="ellipse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A5324140-EEBD-487C-A5AC-6A23A7E1FC20}"/>
              </a:ext>
            </a:extLst>
          </p:cNvPr>
          <p:cNvSpPr/>
          <p:nvPr/>
        </p:nvSpPr>
        <p:spPr>
          <a:xfrm>
            <a:off x="2348430" y="4020777"/>
            <a:ext cx="611398" cy="582871"/>
          </a:xfrm>
          <a:prstGeom prst="ellipse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15</a:t>
            </a: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577D1F4E-00E1-4C87-A866-4F6945EE671E}"/>
              </a:ext>
            </a:extLst>
          </p:cNvPr>
          <p:cNvSpPr/>
          <p:nvPr/>
        </p:nvSpPr>
        <p:spPr>
          <a:xfrm>
            <a:off x="3421340" y="4428564"/>
            <a:ext cx="611398" cy="582871"/>
          </a:xfrm>
          <a:prstGeom prst="ellipse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14</a:t>
            </a:r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FFC1559C-1E5D-4500-BFFA-F195A84A2C07}"/>
              </a:ext>
            </a:extLst>
          </p:cNvPr>
          <p:cNvSpPr/>
          <p:nvPr/>
        </p:nvSpPr>
        <p:spPr>
          <a:xfrm>
            <a:off x="4668701" y="4428563"/>
            <a:ext cx="611398" cy="582871"/>
          </a:xfrm>
          <a:prstGeom prst="ellipse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</a:t>
            </a:r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C21162E5-0B54-4D15-A004-4D818367C8D8}"/>
              </a:ext>
            </a:extLst>
          </p:cNvPr>
          <p:cNvSpPr/>
          <p:nvPr/>
        </p:nvSpPr>
        <p:spPr>
          <a:xfrm>
            <a:off x="5049475" y="3480331"/>
            <a:ext cx="511502" cy="488272"/>
          </a:xfrm>
          <a:prstGeom prst="ellipse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9D4EA99F-FDF5-4186-90C8-81439CA5B309}"/>
              </a:ext>
            </a:extLst>
          </p:cNvPr>
          <p:cNvSpPr/>
          <p:nvPr/>
        </p:nvSpPr>
        <p:spPr>
          <a:xfrm>
            <a:off x="5459360" y="2739494"/>
            <a:ext cx="511502" cy="488272"/>
          </a:xfrm>
          <a:prstGeom prst="ellipse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D7D2E8BA-7C8F-46B1-9083-F2F7FC91859C}"/>
              </a:ext>
            </a:extLst>
          </p:cNvPr>
          <p:cNvCxnSpPr>
            <a:stCxn id="6" idx="4"/>
            <a:endCxn id="7" idx="0"/>
          </p:cNvCxnSpPr>
          <p:nvPr/>
        </p:nvCxnSpPr>
        <p:spPr>
          <a:xfrm flipH="1">
            <a:off x="1496600" y="1828856"/>
            <a:ext cx="255751" cy="516965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EEAF540A-8B34-4C72-8C18-F61EEEF16DDF}"/>
              </a:ext>
            </a:extLst>
          </p:cNvPr>
          <p:cNvCxnSpPr>
            <a:cxnSpLocks/>
            <a:endCxn id="9" idx="1"/>
          </p:cNvCxnSpPr>
          <p:nvPr/>
        </p:nvCxnSpPr>
        <p:spPr>
          <a:xfrm>
            <a:off x="1880227" y="1806672"/>
            <a:ext cx="423174" cy="52990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7D410040-412D-453E-9779-D8E794173A67}"/>
              </a:ext>
            </a:extLst>
          </p:cNvPr>
          <p:cNvCxnSpPr>
            <a:cxnSpLocks/>
            <a:endCxn id="15" idx="0"/>
          </p:cNvCxnSpPr>
          <p:nvPr/>
        </p:nvCxnSpPr>
        <p:spPr>
          <a:xfrm>
            <a:off x="3120630" y="1765110"/>
            <a:ext cx="455690" cy="26564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FC9CF4D6-CE38-49C7-AF46-5717828899F1}"/>
              </a:ext>
            </a:extLst>
          </p:cNvPr>
          <p:cNvCxnSpPr>
            <a:cxnSpLocks/>
          </p:cNvCxnSpPr>
          <p:nvPr/>
        </p:nvCxnSpPr>
        <p:spPr>
          <a:xfrm>
            <a:off x="4437669" y="1657192"/>
            <a:ext cx="602822" cy="16749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73F273BB-224E-4841-8B4B-C792846C0465}"/>
              </a:ext>
            </a:extLst>
          </p:cNvPr>
          <p:cNvCxnSpPr>
            <a:cxnSpLocks/>
            <a:endCxn id="21" idx="0"/>
          </p:cNvCxnSpPr>
          <p:nvPr/>
        </p:nvCxnSpPr>
        <p:spPr>
          <a:xfrm>
            <a:off x="5442255" y="2242289"/>
            <a:ext cx="272856" cy="497205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B0C09CE0-2103-41EC-8591-EAC8F2A36A63}"/>
              </a:ext>
            </a:extLst>
          </p:cNvPr>
          <p:cNvCxnSpPr>
            <a:cxnSpLocks/>
            <a:stCxn id="13" idx="3"/>
            <a:endCxn id="14" idx="7"/>
          </p:cNvCxnSpPr>
          <p:nvPr/>
        </p:nvCxnSpPr>
        <p:spPr>
          <a:xfrm flipH="1">
            <a:off x="4666079" y="2236835"/>
            <a:ext cx="397858" cy="31092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52DF5278-9006-4B26-982D-10CE475459A3}"/>
              </a:ext>
            </a:extLst>
          </p:cNvPr>
          <p:cNvCxnSpPr>
            <a:cxnSpLocks/>
            <a:endCxn id="14" idx="0"/>
          </p:cNvCxnSpPr>
          <p:nvPr/>
        </p:nvCxnSpPr>
        <p:spPr>
          <a:xfrm>
            <a:off x="4245854" y="1868015"/>
            <a:ext cx="204063" cy="59439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C54BE804-C50F-47F0-88EE-800069876DCA}"/>
              </a:ext>
            </a:extLst>
          </p:cNvPr>
          <p:cNvCxnSpPr>
            <a:cxnSpLocks/>
            <a:endCxn id="20" idx="1"/>
          </p:cNvCxnSpPr>
          <p:nvPr/>
        </p:nvCxnSpPr>
        <p:spPr>
          <a:xfrm>
            <a:off x="4613195" y="2992379"/>
            <a:ext cx="511188" cy="55945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11139B9C-3FBF-4F8C-9CCA-D1DA541540C8}"/>
              </a:ext>
            </a:extLst>
          </p:cNvPr>
          <p:cNvCxnSpPr>
            <a:cxnSpLocks/>
            <a:endCxn id="12" idx="1"/>
          </p:cNvCxnSpPr>
          <p:nvPr/>
        </p:nvCxnSpPr>
        <p:spPr>
          <a:xfrm>
            <a:off x="2732516" y="2781436"/>
            <a:ext cx="409885" cy="33534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5A13ECEA-B9A1-4ED0-975A-6E077306F7AD}"/>
              </a:ext>
            </a:extLst>
          </p:cNvPr>
          <p:cNvCxnSpPr>
            <a:cxnSpLocks/>
          </p:cNvCxnSpPr>
          <p:nvPr/>
        </p:nvCxnSpPr>
        <p:spPr>
          <a:xfrm>
            <a:off x="3004598" y="1795851"/>
            <a:ext cx="318646" cy="126114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id="{BE45EC52-1D3B-48D5-BBB2-18288E13CFF7}"/>
              </a:ext>
            </a:extLst>
          </p:cNvPr>
          <p:cNvCxnSpPr>
            <a:cxnSpLocks/>
            <a:endCxn id="9" idx="0"/>
          </p:cNvCxnSpPr>
          <p:nvPr/>
        </p:nvCxnSpPr>
        <p:spPr>
          <a:xfrm flipH="1">
            <a:off x="2519563" y="1772769"/>
            <a:ext cx="343386" cy="47845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id="{2B55CFA9-5759-4966-BEE9-D8B7554C037F}"/>
              </a:ext>
            </a:extLst>
          </p:cNvPr>
          <p:cNvCxnSpPr>
            <a:cxnSpLocks/>
            <a:endCxn id="19" idx="1"/>
          </p:cNvCxnSpPr>
          <p:nvPr/>
        </p:nvCxnSpPr>
        <p:spPr>
          <a:xfrm>
            <a:off x="4245854" y="4033430"/>
            <a:ext cx="512384" cy="48049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>
            <a:extLst>
              <a:ext uri="{FF2B5EF4-FFF2-40B4-BE49-F238E27FC236}">
                <a16:creationId xmlns:a16="http://schemas.microsoft.com/office/drawing/2014/main" id="{D25C8436-6308-4304-B18D-4AEBB5026B4E}"/>
              </a:ext>
            </a:extLst>
          </p:cNvPr>
          <p:cNvCxnSpPr>
            <a:cxnSpLocks/>
            <a:endCxn id="18" idx="0"/>
          </p:cNvCxnSpPr>
          <p:nvPr/>
        </p:nvCxnSpPr>
        <p:spPr>
          <a:xfrm flipH="1">
            <a:off x="3727039" y="4056861"/>
            <a:ext cx="484418" cy="371703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>
            <a:extLst>
              <a:ext uri="{FF2B5EF4-FFF2-40B4-BE49-F238E27FC236}">
                <a16:creationId xmlns:a16="http://schemas.microsoft.com/office/drawing/2014/main" id="{6254E264-D038-41B1-A93D-310B775F2507}"/>
              </a:ext>
            </a:extLst>
          </p:cNvPr>
          <p:cNvCxnSpPr>
            <a:cxnSpLocks/>
            <a:endCxn id="8" idx="6"/>
          </p:cNvCxnSpPr>
          <p:nvPr/>
        </p:nvCxnSpPr>
        <p:spPr>
          <a:xfrm flipH="1">
            <a:off x="1890872" y="3366384"/>
            <a:ext cx="1241924" cy="22881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>
            <a:extLst>
              <a:ext uri="{FF2B5EF4-FFF2-40B4-BE49-F238E27FC236}">
                <a16:creationId xmlns:a16="http://schemas.microsoft.com/office/drawing/2014/main" id="{2FC564F6-E725-4548-9469-2989FF1BAC25}"/>
              </a:ext>
            </a:extLst>
          </p:cNvPr>
          <p:cNvCxnSpPr>
            <a:cxnSpLocks/>
            <a:endCxn id="8" idx="0"/>
          </p:cNvCxnSpPr>
          <p:nvPr/>
        </p:nvCxnSpPr>
        <p:spPr>
          <a:xfrm>
            <a:off x="1510120" y="2821600"/>
            <a:ext cx="125001" cy="52945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>
            <a:extLst>
              <a:ext uri="{FF2B5EF4-FFF2-40B4-BE49-F238E27FC236}">
                <a16:creationId xmlns:a16="http://schemas.microsoft.com/office/drawing/2014/main" id="{9C5D5237-4109-4316-ADB3-01A689BDDC41}"/>
              </a:ext>
            </a:extLst>
          </p:cNvPr>
          <p:cNvCxnSpPr>
            <a:cxnSpLocks/>
            <a:endCxn id="17" idx="1"/>
          </p:cNvCxnSpPr>
          <p:nvPr/>
        </p:nvCxnSpPr>
        <p:spPr>
          <a:xfrm>
            <a:off x="1755226" y="3805966"/>
            <a:ext cx="682741" cy="30017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>
            <a:extLst>
              <a:ext uri="{FF2B5EF4-FFF2-40B4-BE49-F238E27FC236}">
                <a16:creationId xmlns:a16="http://schemas.microsoft.com/office/drawing/2014/main" id="{65DED599-8E70-4C7B-BDE5-6978D1808AFB}"/>
              </a:ext>
            </a:extLst>
          </p:cNvPr>
          <p:cNvCxnSpPr>
            <a:cxnSpLocks/>
            <a:endCxn id="18" idx="1"/>
          </p:cNvCxnSpPr>
          <p:nvPr/>
        </p:nvCxnSpPr>
        <p:spPr>
          <a:xfrm>
            <a:off x="2915715" y="4427773"/>
            <a:ext cx="595162" cy="8615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>
            <a:extLst>
              <a:ext uri="{FF2B5EF4-FFF2-40B4-BE49-F238E27FC236}">
                <a16:creationId xmlns:a16="http://schemas.microsoft.com/office/drawing/2014/main" id="{6A878EEC-53D8-4E28-A0A4-BA9FBE14A19C}"/>
              </a:ext>
            </a:extLst>
          </p:cNvPr>
          <p:cNvCxnSpPr>
            <a:cxnSpLocks/>
            <a:endCxn id="19" idx="2"/>
          </p:cNvCxnSpPr>
          <p:nvPr/>
        </p:nvCxnSpPr>
        <p:spPr>
          <a:xfrm>
            <a:off x="4032738" y="4686670"/>
            <a:ext cx="635963" cy="3332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Connector 58">
            <a:extLst>
              <a:ext uri="{FF2B5EF4-FFF2-40B4-BE49-F238E27FC236}">
                <a16:creationId xmlns:a16="http://schemas.microsoft.com/office/drawing/2014/main" id="{6A19B24C-5A6E-4890-816D-262A0E952449}"/>
              </a:ext>
            </a:extLst>
          </p:cNvPr>
          <p:cNvCxnSpPr>
            <a:cxnSpLocks/>
            <a:endCxn id="11" idx="2"/>
          </p:cNvCxnSpPr>
          <p:nvPr/>
        </p:nvCxnSpPr>
        <p:spPr>
          <a:xfrm flipV="1">
            <a:off x="1966252" y="1570104"/>
            <a:ext cx="737825" cy="911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Connector 60">
            <a:extLst>
              <a:ext uri="{FF2B5EF4-FFF2-40B4-BE49-F238E27FC236}">
                <a16:creationId xmlns:a16="http://schemas.microsoft.com/office/drawing/2014/main" id="{62C7129E-59C4-454F-B467-DC815481CE46}"/>
              </a:ext>
            </a:extLst>
          </p:cNvPr>
          <p:cNvCxnSpPr>
            <a:cxnSpLocks/>
            <a:endCxn id="10" idx="2"/>
          </p:cNvCxnSpPr>
          <p:nvPr/>
        </p:nvCxnSpPr>
        <p:spPr>
          <a:xfrm>
            <a:off x="3217925" y="1556355"/>
            <a:ext cx="598945" cy="1374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Connector 62">
            <a:extLst>
              <a:ext uri="{FF2B5EF4-FFF2-40B4-BE49-F238E27FC236}">
                <a16:creationId xmlns:a16="http://schemas.microsoft.com/office/drawing/2014/main" id="{E2B2E2A0-2BDB-4A06-81F1-9A323FCBCA19}"/>
              </a:ext>
            </a:extLst>
          </p:cNvPr>
          <p:cNvCxnSpPr>
            <a:cxnSpLocks/>
            <a:endCxn id="9" idx="2"/>
          </p:cNvCxnSpPr>
          <p:nvPr/>
        </p:nvCxnSpPr>
        <p:spPr>
          <a:xfrm flipV="1">
            <a:off x="1757857" y="2542657"/>
            <a:ext cx="456007" cy="5559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Connector 64">
            <a:extLst>
              <a:ext uri="{FF2B5EF4-FFF2-40B4-BE49-F238E27FC236}">
                <a16:creationId xmlns:a16="http://schemas.microsoft.com/office/drawing/2014/main" id="{8E310E60-8BE5-4DFF-941E-C3B6B071C428}"/>
              </a:ext>
            </a:extLst>
          </p:cNvPr>
          <p:cNvCxnSpPr>
            <a:cxnSpLocks/>
            <a:endCxn id="16" idx="1"/>
          </p:cNvCxnSpPr>
          <p:nvPr/>
        </p:nvCxnSpPr>
        <p:spPr>
          <a:xfrm>
            <a:off x="3540393" y="3408480"/>
            <a:ext cx="472930" cy="231615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Connector 66">
            <a:extLst>
              <a:ext uri="{FF2B5EF4-FFF2-40B4-BE49-F238E27FC236}">
                <a16:creationId xmlns:a16="http://schemas.microsoft.com/office/drawing/2014/main" id="{F542D9EA-FD2F-4FDE-96B2-6F7C8D5D6B30}"/>
              </a:ext>
            </a:extLst>
          </p:cNvPr>
          <p:cNvCxnSpPr>
            <a:cxnSpLocks/>
            <a:endCxn id="12" idx="7"/>
          </p:cNvCxnSpPr>
          <p:nvPr/>
        </p:nvCxnSpPr>
        <p:spPr>
          <a:xfrm flipH="1">
            <a:off x="3504087" y="2512362"/>
            <a:ext cx="50698" cy="60442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Connector 69">
            <a:extLst>
              <a:ext uri="{FF2B5EF4-FFF2-40B4-BE49-F238E27FC236}">
                <a16:creationId xmlns:a16="http://schemas.microsoft.com/office/drawing/2014/main" id="{06E357C9-F646-4E91-A764-B58EF8723B99}"/>
              </a:ext>
            </a:extLst>
          </p:cNvPr>
          <p:cNvCxnSpPr>
            <a:cxnSpLocks/>
            <a:endCxn id="16" idx="0"/>
          </p:cNvCxnSpPr>
          <p:nvPr/>
        </p:nvCxnSpPr>
        <p:spPr>
          <a:xfrm>
            <a:off x="3692289" y="2479226"/>
            <a:ext cx="501877" cy="1089363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Connector 71">
            <a:extLst>
              <a:ext uri="{FF2B5EF4-FFF2-40B4-BE49-F238E27FC236}">
                <a16:creationId xmlns:a16="http://schemas.microsoft.com/office/drawing/2014/main" id="{D315ED60-1893-45B7-895D-C1324C2125F6}"/>
              </a:ext>
            </a:extLst>
          </p:cNvPr>
          <p:cNvCxnSpPr>
            <a:cxnSpLocks/>
            <a:endCxn id="14" idx="1"/>
          </p:cNvCxnSpPr>
          <p:nvPr/>
        </p:nvCxnSpPr>
        <p:spPr>
          <a:xfrm>
            <a:off x="3813160" y="2393859"/>
            <a:ext cx="420595" cy="153905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Straight Connector 73">
            <a:extLst>
              <a:ext uri="{FF2B5EF4-FFF2-40B4-BE49-F238E27FC236}">
                <a16:creationId xmlns:a16="http://schemas.microsoft.com/office/drawing/2014/main" id="{A7FB11A8-28C3-4E8E-9437-092F54E582BB}"/>
              </a:ext>
            </a:extLst>
          </p:cNvPr>
          <p:cNvCxnSpPr>
            <a:cxnSpLocks/>
            <a:stCxn id="10" idx="3"/>
            <a:endCxn id="15" idx="7"/>
          </p:cNvCxnSpPr>
          <p:nvPr/>
        </p:nvCxnSpPr>
        <p:spPr>
          <a:xfrm flipH="1">
            <a:off x="3757163" y="1776180"/>
            <a:ext cx="149244" cy="32608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Straight Connector 76">
            <a:extLst>
              <a:ext uri="{FF2B5EF4-FFF2-40B4-BE49-F238E27FC236}">
                <a16:creationId xmlns:a16="http://schemas.microsoft.com/office/drawing/2014/main" id="{7CCE6BDB-1FF1-4B5E-B0F2-C42E1939251A}"/>
              </a:ext>
            </a:extLst>
          </p:cNvPr>
          <p:cNvCxnSpPr>
            <a:cxnSpLocks/>
            <a:endCxn id="21" idx="2"/>
          </p:cNvCxnSpPr>
          <p:nvPr/>
        </p:nvCxnSpPr>
        <p:spPr>
          <a:xfrm>
            <a:off x="4755616" y="2788182"/>
            <a:ext cx="703744" cy="19544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Straight Connector 79">
            <a:extLst>
              <a:ext uri="{FF2B5EF4-FFF2-40B4-BE49-F238E27FC236}">
                <a16:creationId xmlns:a16="http://schemas.microsoft.com/office/drawing/2014/main" id="{465BA5E2-3BA3-4FF4-AF7A-2DDEA2F2449C}"/>
              </a:ext>
            </a:extLst>
          </p:cNvPr>
          <p:cNvCxnSpPr>
            <a:cxnSpLocks/>
            <a:endCxn id="20" idx="0"/>
          </p:cNvCxnSpPr>
          <p:nvPr/>
        </p:nvCxnSpPr>
        <p:spPr>
          <a:xfrm flipH="1">
            <a:off x="5305226" y="3194370"/>
            <a:ext cx="321148" cy="285961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Straight Connector 81">
            <a:extLst>
              <a:ext uri="{FF2B5EF4-FFF2-40B4-BE49-F238E27FC236}">
                <a16:creationId xmlns:a16="http://schemas.microsoft.com/office/drawing/2014/main" id="{F587852D-D6FD-4BA7-80E9-0D9E2A4FD2FD}"/>
              </a:ext>
            </a:extLst>
          </p:cNvPr>
          <p:cNvCxnSpPr>
            <a:cxnSpLocks/>
          </p:cNvCxnSpPr>
          <p:nvPr/>
        </p:nvCxnSpPr>
        <p:spPr>
          <a:xfrm flipH="1">
            <a:off x="5107488" y="3983123"/>
            <a:ext cx="178392" cy="44465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Straight Connector 83">
            <a:extLst>
              <a:ext uri="{FF2B5EF4-FFF2-40B4-BE49-F238E27FC236}">
                <a16:creationId xmlns:a16="http://schemas.microsoft.com/office/drawing/2014/main" id="{E42D6CB6-BA1D-4047-B036-F69B7B33F440}"/>
              </a:ext>
            </a:extLst>
          </p:cNvPr>
          <p:cNvCxnSpPr>
            <a:cxnSpLocks/>
            <a:endCxn id="20" idx="2"/>
          </p:cNvCxnSpPr>
          <p:nvPr/>
        </p:nvCxnSpPr>
        <p:spPr>
          <a:xfrm flipV="1">
            <a:off x="4467828" y="3724467"/>
            <a:ext cx="581647" cy="6296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6" name="Rectangle 85">
            <a:extLst>
              <a:ext uri="{FF2B5EF4-FFF2-40B4-BE49-F238E27FC236}">
                <a16:creationId xmlns:a16="http://schemas.microsoft.com/office/drawing/2014/main" id="{C390CD01-87F4-4F59-AF66-B8D49707F9AF}"/>
              </a:ext>
            </a:extLst>
          </p:cNvPr>
          <p:cNvSpPr/>
          <p:nvPr/>
        </p:nvSpPr>
        <p:spPr>
          <a:xfrm>
            <a:off x="777721" y="5212812"/>
            <a:ext cx="426277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latin typeface="Times-Roman"/>
              </a:rPr>
              <a:t>(a) After the 1st random number assignment</a:t>
            </a:r>
            <a:endParaRPr lang="en-US" dirty="0"/>
          </a:p>
        </p:txBody>
      </p:sp>
      <p:sp>
        <p:nvSpPr>
          <p:cNvPr id="87" name="Oval 86">
            <a:extLst>
              <a:ext uri="{FF2B5EF4-FFF2-40B4-BE49-F238E27FC236}">
                <a16:creationId xmlns:a16="http://schemas.microsoft.com/office/drawing/2014/main" id="{FD7B04E6-0580-4450-AB41-44E66055D9A9}"/>
              </a:ext>
            </a:extLst>
          </p:cNvPr>
          <p:cNvSpPr/>
          <p:nvPr/>
        </p:nvSpPr>
        <p:spPr>
          <a:xfrm>
            <a:off x="6958042" y="1513764"/>
            <a:ext cx="511502" cy="488272"/>
          </a:xfrm>
          <a:prstGeom prst="ellipse">
            <a:avLst/>
          </a:prstGeom>
          <a:solidFill>
            <a:schemeClr val="tx2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88" name="Oval 87">
            <a:extLst>
              <a:ext uri="{FF2B5EF4-FFF2-40B4-BE49-F238E27FC236}">
                <a16:creationId xmlns:a16="http://schemas.microsoft.com/office/drawing/2014/main" id="{359A15F3-AA4C-4397-84C5-5868624DB393}"/>
              </a:ext>
            </a:extLst>
          </p:cNvPr>
          <p:cNvSpPr/>
          <p:nvPr/>
        </p:nvSpPr>
        <p:spPr>
          <a:xfrm>
            <a:off x="6702291" y="2519001"/>
            <a:ext cx="511502" cy="488272"/>
          </a:xfrm>
          <a:prstGeom prst="ellipse">
            <a:avLst/>
          </a:prstGeom>
          <a:solidFill>
            <a:schemeClr val="bg2">
              <a:lumMod val="90000"/>
            </a:schemeClr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bg2">
                    <a:lumMod val="9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89" name="Oval 88">
            <a:extLst>
              <a:ext uri="{FF2B5EF4-FFF2-40B4-BE49-F238E27FC236}">
                <a16:creationId xmlns:a16="http://schemas.microsoft.com/office/drawing/2014/main" id="{56D0F59D-935D-4895-9B4C-31057B7BC1D5}"/>
              </a:ext>
            </a:extLst>
          </p:cNvPr>
          <p:cNvSpPr/>
          <p:nvPr/>
        </p:nvSpPr>
        <p:spPr>
          <a:xfrm>
            <a:off x="6840812" y="3524238"/>
            <a:ext cx="511502" cy="488272"/>
          </a:xfrm>
          <a:prstGeom prst="ellipse">
            <a:avLst/>
          </a:prstGeom>
          <a:solidFill>
            <a:schemeClr val="bg2">
              <a:lumMod val="90000"/>
            </a:schemeClr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bg2">
                    <a:lumMod val="9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90" name="Oval 89">
            <a:extLst>
              <a:ext uri="{FF2B5EF4-FFF2-40B4-BE49-F238E27FC236}">
                <a16:creationId xmlns:a16="http://schemas.microsoft.com/office/drawing/2014/main" id="{4EBFCBDF-F1BB-403A-B387-36D75AEF65B9}"/>
              </a:ext>
            </a:extLst>
          </p:cNvPr>
          <p:cNvSpPr/>
          <p:nvPr/>
        </p:nvSpPr>
        <p:spPr>
          <a:xfrm>
            <a:off x="7675306" y="2424401"/>
            <a:ext cx="611398" cy="582871"/>
          </a:xfrm>
          <a:prstGeom prst="ellipse">
            <a:avLst/>
          </a:prstGeom>
          <a:solidFill>
            <a:schemeClr val="bg2">
              <a:lumMod val="90000"/>
            </a:schemeClr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bg2">
                    <a:lumMod val="9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13</a:t>
            </a:r>
          </a:p>
        </p:txBody>
      </p:sp>
      <p:sp>
        <p:nvSpPr>
          <p:cNvPr id="91" name="Oval 90">
            <a:extLst>
              <a:ext uri="{FF2B5EF4-FFF2-40B4-BE49-F238E27FC236}">
                <a16:creationId xmlns:a16="http://schemas.microsoft.com/office/drawing/2014/main" id="{55EA4888-122D-4E75-BF32-E305D9190298}"/>
              </a:ext>
            </a:extLst>
          </p:cNvPr>
          <p:cNvSpPr/>
          <p:nvPr/>
        </p:nvSpPr>
        <p:spPr>
          <a:xfrm>
            <a:off x="9278312" y="1451848"/>
            <a:ext cx="611398" cy="582871"/>
          </a:xfrm>
          <a:prstGeom prst="ellipse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11</a:t>
            </a:r>
          </a:p>
        </p:txBody>
      </p:sp>
      <p:sp>
        <p:nvSpPr>
          <p:cNvPr id="92" name="Oval 91">
            <a:extLst>
              <a:ext uri="{FF2B5EF4-FFF2-40B4-BE49-F238E27FC236}">
                <a16:creationId xmlns:a16="http://schemas.microsoft.com/office/drawing/2014/main" id="{89E2397E-7E70-4968-865C-94A04C9AC67D}"/>
              </a:ext>
            </a:extLst>
          </p:cNvPr>
          <p:cNvSpPr/>
          <p:nvPr/>
        </p:nvSpPr>
        <p:spPr>
          <a:xfrm>
            <a:off x="8165519" y="1499148"/>
            <a:ext cx="511502" cy="488272"/>
          </a:xfrm>
          <a:prstGeom prst="ellipse">
            <a:avLst/>
          </a:prstGeom>
          <a:solidFill>
            <a:schemeClr val="bg2">
              <a:lumMod val="90000"/>
            </a:schemeClr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bg2">
                    <a:lumMod val="9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</a:p>
        </p:txBody>
      </p:sp>
      <p:sp>
        <p:nvSpPr>
          <p:cNvPr id="93" name="Oval 92">
            <a:extLst>
              <a:ext uri="{FF2B5EF4-FFF2-40B4-BE49-F238E27FC236}">
                <a16:creationId xmlns:a16="http://schemas.microsoft.com/office/drawing/2014/main" id="{909E8E9E-CDC9-400F-B2C9-E21651037287}"/>
              </a:ext>
            </a:extLst>
          </p:cNvPr>
          <p:cNvSpPr/>
          <p:nvPr/>
        </p:nvSpPr>
        <p:spPr>
          <a:xfrm>
            <a:off x="8528935" y="3218456"/>
            <a:ext cx="511502" cy="488272"/>
          </a:xfrm>
          <a:prstGeom prst="ellipse">
            <a:avLst/>
          </a:prstGeom>
          <a:solidFill>
            <a:schemeClr val="tx2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</a:p>
        </p:txBody>
      </p:sp>
      <p:sp>
        <p:nvSpPr>
          <p:cNvPr id="94" name="Oval 93">
            <a:extLst>
              <a:ext uri="{FF2B5EF4-FFF2-40B4-BE49-F238E27FC236}">
                <a16:creationId xmlns:a16="http://schemas.microsoft.com/office/drawing/2014/main" id="{97D42C03-740D-4120-9886-8D1C1B10845E}"/>
              </a:ext>
            </a:extLst>
          </p:cNvPr>
          <p:cNvSpPr/>
          <p:nvPr/>
        </p:nvSpPr>
        <p:spPr>
          <a:xfrm>
            <a:off x="10435842" y="1912503"/>
            <a:ext cx="611398" cy="582871"/>
          </a:xfrm>
          <a:prstGeom prst="ellipse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15</a:t>
            </a:r>
          </a:p>
        </p:txBody>
      </p:sp>
      <p:sp>
        <p:nvSpPr>
          <p:cNvPr id="95" name="Oval 94">
            <a:extLst>
              <a:ext uri="{FF2B5EF4-FFF2-40B4-BE49-F238E27FC236}">
                <a16:creationId xmlns:a16="http://schemas.microsoft.com/office/drawing/2014/main" id="{A54C1106-EAB6-4BF9-AB61-F661590B009B}"/>
              </a:ext>
            </a:extLst>
          </p:cNvPr>
          <p:cNvSpPr/>
          <p:nvPr/>
        </p:nvSpPr>
        <p:spPr>
          <a:xfrm>
            <a:off x="9605660" y="2635585"/>
            <a:ext cx="611398" cy="582871"/>
          </a:xfrm>
          <a:prstGeom prst="ellipse">
            <a:avLst/>
          </a:prstGeom>
          <a:solidFill>
            <a:schemeClr val="bg2">
              <a:lumMod val="90000"/>
            </a:schemeClr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bg2">
                    <a:lumMod val="9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</a:p>
        </p:txBody>
      </p:sp>
      <p:sp>
        <p:nvSpPr>
          <p:cNvPr id="96" name="Oval 95">
            <a:extLst>
              <a:ext uri="{FF2B5EF4-FFF2-40B4-BE49-F238E27FC236}">
                <a16:creationId xmlns:a16="http://schemas.microsoft.com/office/drawing/2014/main" id="{6F93463B-79B8-4666-9A31-286FFCE61A2B}"/>
              </a:ext>
            </a:extLst>
          </p:cNvPr>
          <p:cNvSpPr/>
          <p:nvPr/>
        </p:nvSpPr>
        <p:spPr>
          <a:xfrm>
            <a:off x="8782011" y="2203938"/>
            <a:ext cx="511502" cy="488272"/>
          </a:xfrm>
          <a:prstGeom prst="ellipse">
            <a:avLst/>
          </a:prstGeom>
          <a:solidFill>
            <a:schemeClr val="bg2">
              <a:lumMod val="90000"/>
            </a:schemeClr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bg2">
                    <a:lumMod val="9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97" name="Oval 96">
            <a:extLst>
              <a:ext uri="{FF2B5EF4-FFF2-40B4-BE49-F238E27FC236}">
                <a16:creationId xmlns:a16="http://schemas.microsoft.com/office/drawing/2014/main" id="{D5EFAD3E-D0AB-4789-B571-F379901470D0}"/>
              </a:ext>
            </a:extLst>
          </p:cNvPr>
          <p:cNvSpPr/>
          <p:nvPr/>
        </p:nvSpPr>
        <p:spPr>
          <a:xfrm>
            <a:off x="9399857" y="3741769"/>
            <a:ext cx="511502" cy="488272"/>
          </a:xfrm>
          <a:prstGeom prst="ellipse">
            <a:avLst/>
          </a:prstGeom>
          <a:solidFill>
            <a:schemeClr val="bg2">
              <a:lumMod val="90000"/>
            </a:schemeClr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bg2">
                    <a:lumMod val="9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</a:p>
        </p:txBody>
      </p:sp>
      <p:sp>
        <p:nvSpPr>
          <p:cNvPr id="98" name="Oval 97">
            <a:extLst>
              <a:ext uri="{FF2B5EF4-FFF2-40B4-BE49-F238E27FC236}">
                <a16:creationId xmlns:a16="http://schemas.microsoft.com/office/drawing/2014/main" id="{C0FBD0EC-7A6F-45EF-A9B4-298524C5E014}"/>
              </a:ext>
            </a:extLst>
          </p:cNvPr>
          <p:cNvSpPr/>
          <p:nvPr/>
        </p:nvSpPr>
        <p:spPr>
          <a:xfrm>
            <a:off x="7809872" y="4193957"/>
            <a:ext cx="611398" cy="582871"/>
          </a:xfrm>
          <a:prstGeom prst="ellipse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</a:p>
        </p:txBody>
      </p:sp>
      <p:sp>
        <p:nvSpPr>
          <p:cNvPr id="99" name="Oval 98">
            <a:extLst>
              <a:ext uri="{FF2B5EF4-FFF2-40B4-BE49-F238E27FC236}">
                <a16:creationId xmlns:a16="http://schemas.microsoft.com/office/drawing/2014/main" id="{377465E9-DDD6-478E-A423-D6F4CC630A36}"/>
              </a:ext>
            </a:extLst>
          </p:cNvPr>
          <p:cNvSpPr/>
          <p:nvPr/>
        </p:nvSpPr>
        <p:spPr>
          <a:xfrm>
            <a:off x="8882782" y="4601744"/>
            <a:ext cx="611398" cy="582871"/>
          </a:xfrm>
          <a:prstGeom prst="ellipse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100" name="Oval 99">
            <a:extLst>
              <a:ext uri="{FF2B5EF4-FFF2-40B4-BE49-F238E27FC236}">
                <a16:creationId xmlns:a16="http://schemas.microsoft.com/office/drawing/2014/main" id="{27B7E14E-7F42-485B-94E8-EFA7EA65FF15}"/>
              </a:ext>
            </a:extLst>
          </p:cNvPr>
          <p:cNvSpPr/>
          <p:nvPr/>
        </p:nvSpPr>
        <p:spPr>
          <a:xfrm>
            <a:off x="10130143" y="4601743"/>
            <a:ext cx="611398" cy="582871"/>
          </a:xfrm>
          <a:prstGeom prst="ellipse">
            <a:avLst/>
          </a:prstGeom>
          <a:solidFill>
            <a:schemeClr val="bg2">
              <a:lumMod val="90000"/>
            </a:schemeClr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bg2">
                    <a:lumMod val="9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</a:t>
            </a:r>
          </a:p>
        </p:txBody>
      </p:sp>
      <p:sp>
        <p:nvSpPr>
          <p:cNvPr id="101" name="Oval 100">
            <a:extLst>
              <a:ext uri="{FF2B5EF4-FFF2-40B4-BE49-F238E27FC236}">
                <a16:creationId xmlns:a16="http://schemas.microsoft.com/office/drawing/2014/main" id="{FA80BC7F-0F86-4F87-AB62-496A7A4AB280}"/>
              </a:ext>
            </a:extLst>
          </p:cNvPr>
          <p:cNvSpPr/>
          <p:nvPr/>
        </p:nvSpPr>
        <p:spPr>
          <a:xfrm>
            <a:off x="10510917" y="3653511"/>
            <a:ext cx="511502" cy="488272"/>
          </a:xfrm>
          <a:prstGeom prst="ellipse">
            <a:avLst/>
          </a:prstGeom>
          <a:solidFill>
            <a:schemeClr val="tx2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102" name="Oval 101">
            <a:extLst>
              <a:ext uri="{FF2B5EF4-FFF2-40B4-BE49-F238E27FC236}">
                <a16:creationId xmlns:a16="http://schemas.microsoft.com/office/drawing/2014/main" id="{E66EE8A7-9EA1-4B56-8EE9-D3A4A616457F}"/>
              </a:ext>
            </a:extLst>
          </p:cNvPr>
          <p:cNvSpPr/>
          <p:nvPr/>
        </p:nvSpPr>
        <p:spPr>
          <a:xfrm>
            <a:off x="10920802" y="2912674"/>
            <a:ext cx="511502" cy="488272"/>
          </a:xfrm>
          <a:prstGeom prst="ellipse">
            <a:avLst/>
          </a:prstGeom>
          <a:solidFill>
            <a:schemeClr val="bg2">
              <a:lumMod val="90000"/>
            </a:schemeClr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bg2">
                    <a:lumMod val="9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</a:p>
        </p:txBody>
      </p:sp>
      <p:cxnSp>
        <p:nvCxnSpPr>
          <p:cNvPr id="103" name="Straight Connector 102">
            <a:extLst>
              <a:ext uri="{FF2B5EF4-FFF2-40B4-BE49-F238E27FC236}">
                <a16:creationId xmlns:a16="http://schemas.microsoft.com/office/drawing/2014/main" id="{688531AD-993E-40AA-BFD4-6AC479BD7E3F}"/>
              </a:ext>
            </a:extLst>
          </p:cNvPr>
          <p:cNvCxnSpPr>
            <a:stCxn id="87" idx="4"/>
            <a:endCxn id="88" idx="0"/>
          </p:cNvCxnSpPr>
          <p:nvPr/>
        </p:nvCxnSpPr>
        <p:spPr>
          <a:xfrm flipH="1">
            <a:off x="6958042" y="2002036"/>
            <a:ext cx="255751" cy="516965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" name="Straight Connector 103">
            <a:extLst>
              <a:ext uri="{FF2B5EF4-FFF2-40B4-BE49-F238E27FC236}">
                <a16:creationId xmlns:a16="http://schemas.microsoft.com/office/drawing/2014/main" id="{7E12F362-E146-4CDC-B099-88D5422E1F1F}"/>
              </a:ext>
            </a:extLst>
          </p:cNvPr>
          <p:cNvCxnSpPr>
            <a:cxnSpLocks/>
            <a:endCxn id="90" idx="1"/>
          </p:cNvCxnSpPr>
          <p:nvPr/>
        </p:nvCxnSpPr>
        <p:spPr>
          <a:xfrm>
            <a:off x="7341669" y="1979852"/>
            <a:ext cx="423174" cy="52990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5" name="Straight Connector 104">
            <a:extLst>
              <a:ext uri="{FF2B5EF4-FFF2-40B4-BE49-F238E27FC236}">
                <a16:creationId xmlns:a16="http://schemas.microsoft.com/office/drawing/2014/main" id="{D87D3B84-3FBC-4D8B-BEA0-8ABC7961A247}"/>
              </a:ext>
            </a:extLst>
          </p:cNvPr>
          <p:cNvCxnSpPr>
            <a:cxnSpLocks/>
            <a:endCxn id="96" idx="0"/>
          </p:cNvCxnSpPr>
          <p:nvPr/>
        </p:nvCxnSpPr>
        <p:spPr>
          <a:xfrm>
            <a:off x="8582072" y="1938290"/>
            <a:ext cx="455690" cy="26564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6" name="Straight Connector 105">
            <a:extLst>
              <a:ext uri="{FF2B5EF4-FFF2-40B4-BE49-F238E27FC236}">
                <a16:creationId xmlns:a16="http://schemas.microsoft.com/office/drawing/2014/main" id="{8DB0ADC2-90F0-445F-A894-1B523E5F88A1}"/>
              </a:ext>
            </a:extLst>
          </p:cNvPr>
          <p:cNvCxnSpPr>
            <a:cxnSpLocks/>
          </p:cNvCxnSpPr>
          <p:nvPr/>
        </p:nvCxnSpPr>
        <p:spPr>
          <a:xfrm>
            <a:off x="9899111" y="1830372"/>
            <a:ext cx="602822" cy="16749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7" name="Straight Connector 106">
            <a:extLst>
              <a:ext uri="{FF2B5EF4-FFF2-40B4-BE49-F238E27FC236}">
                <a16:creationId xmlns:a16="http://schemas.microsoft.com/office/drawing/2014/main" id="{57060F9A-3BCF-45D2-885C-542EB7E9732F}"/>
              </a:ext>
            </a:extLst>
          </p:cNvPr>
          <p:cNvCxnSpPr>
            <a:cxnSpLocks/>
            <a:endCxn id="102" idx="0"/>
          </p:cNvCxnSpPr>
          <p:nvPr/>
        </p:nvCxnSpPr>
        <p:spPr>
          <a:xfrm>
            <a:off x="10903697" y="2415469"/>
            <a:ext cx="272856" cy="497205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8" name="Straight Connector 107">
            <a:extLst>
              <a:ext uri="{FF2B5EF4-FFF2-40B4-BE49-F238E27FC236}">
                <a16:creationId xmlns:a16="http://schemas.microsoft.com/office/drawing/2014/main" id="{C7DF02E3-C1A5-4FF4-83CD-C60F5BD1C4C0}"/>
              </a:ext>
            </a:extLst>
          </p:cNvPr>
          <p:cNvCxnSpPr>
            <a:cxnSpLocks/>
            <a:stCxn id="94" idx="3"/>
            <a:endCxn id="95" idx="7"/>
          </p:cNvCxnSpPr>
          <p:nvPr/>
        </p:nvCxnSpPr>
        <p:spPr>
          <a:xfrm flipH="1">
            <a:off x="10127521" y="2410015"/>
            <a:ext cx="397858" cy="31092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9" name="Straight Connector 108">
            <a:extLst>
              <a:ext uri="{FF2B5EF4-FFF2-40B4-BE49-F238E27FC236}">
                <a16:creationId xmlns:a16="http://schemas.microsoft.com/office/drawing/2014/main" id="{2AF1C87D-1C5A-44CB-AB53-66594287ECDB}"/>
              </a:ext>
            </a:extLst>
          </p:cNvPr>
          <p:cNvCxnSpPr>
            <a:cxnSpLocks/>
            <a:endCxn id="95" idx="0"/>
          </p:cNvCxnSpPr>
          <p:nvPr/>
        </p:nvCxnSpPr>
        <p:spPr>
          <a:xfrm>
            <a:off x="9707296" y="2041195"/>
            <a:ext cx="204063" cy="59439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0" name="Straight Connector 109">
            <a:extLst>
              <a:ext uri="{FF2B5EF4-FFF2-40B4-BE49-F238E27FC236}">
                <a16:creationId xmlns:a16="http://schemas.microsoft.com/office/drawing/2014/main" id="{17BB7968-808C-404C-B8FB-EB8B24514FCF}"/>
              </a:ext>
            </a:extLst>
          </p:cNvPr>
          <p:cNvCxnSpPr>
            <a:cxnSpLocks/>
            <a:endCxn id="101" idx="1"/>
          </p:cNvCxnSpPr>
          <p:nvPr/>
        </p:nvCxnSpPr>
        <p:spPr>
          <a:xfrm>
            <a:off x="10074637" y="3165559"/>
            <a:ext cx="511188" cy="55945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1" name="Straight Connector 110">
            <a:extLst>
              <a:ext uri="{FF2B5EF4-FFF2-40B4-BE49-F238E27FC236}">
                <a16:creationId xmlns:a16="http://schemas.microsoft.com/office/drawing/2014/main" id="{4743D502-0016-4C07-8621-C4CCD2A8DE52}"/>
              </a:ext>
            </a:extLst>
          </p:cNvPr>
          <p:cNvCxnSpPr>
            <a:cxnSpLocks/>
            <a:endCxn id="93" idx="1"/>
          </p:cNvCxnSpPr>
          <p:nvPr/>
        </p:nvCxnSpPr>
        <p:spPr>
          <a:xfrm>
            <a:off x="8193958" y="2954616"/>
            <a:ext cx="409885" cy="33534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2" name="Straight Connector 111">
            <a:extLst>
              <a:ext uri="{FF2B5EF4-FFF2-40B4-BE49-F238E27FC236}">
                <a16:creationId xmlns:a16="http://schemas.microsoft.com/office/drawing/2014/main" id="{D86FB2B8-58BB-42B8-B799-31DF7776498E}"/>
              </a:ext>
            </a:extLst>
          </p:cNvPr>
          <p:cNvCxnSpPr>
            <a:cxnSpLocks/>
          </p:cNvCxnSpPr>
          <p:nvPr/>
        </p:nvCxnSpPr>
        <p:spPr>
          <a:xfrm>
            <a:off x="8466040" y="1969031"/>
            <a:ext cx="318646" cy="126114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3" name="Straight Connector 112">
            <a:extLst>
              <a:ext uri="{FF2B5EF4-FFF2-40B4-BE49-F238E27FC236}">
                <a16:creationId xmlns:a16="http://schemas.microsoft.com/office/drawing/2014/main" id="{A233EFD5-C4A3-4414-9E05-8F30AA626636}"/>
              </a:ext>
            </a:extLst>
          </p:cNvPr>
          <p:cNvCxnSpPr>
            <a:cxnSpLocks/>
            <a:endCxn id="90" idx="0"/>
          </p:cNvCxnSpPr>
          <p:nvPr/>
        </p:nvCxnSpPr>
        <p:spPr>
          <a:xfrm flipH="1">
            <a:off x="7981005" y="1945949"/>
            <a:ext cx="343386" cy="47845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4" name="Straight Connector 113">
            <a:extLst>
              <a:ext uri="{FF2B5EF4-FFF2-40B4-BE49-F238E27FC236}">
                <a16:creationId xmlns:a16="http://schemas.microsoft.com/office/drawing/2014/main" id="{F0FB691D-7D58-4CE8-9D2A-618F6B7B8185}"/>
              </a:ext>
            </a:extLst>
          </p:cNvPr>
          <p:cNvCxnSpPr>
            <a:cxnSpLocks/>
            <a:endCxn id="100" idx="1"/>
          </p:cNvCxnSpPr>
          <p:nvPr/>
        </p:nvCxnSpPr>
        <p:spPr>
          <a:xfrm>
            <a:off x="9707296" y="4206610"/>
            <a:ext cx="512384" cy="48049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5" name="Straight Connector 114">
            <a:extLst>
              <a:ext uri="{FF2B5EF4-FFF2-40B4-BE49-F238E27FC236}">
                <a16:creationId xmlns:a16="http://schemas.microsoft.com/office/drawing/2014/main" id="{09A2832A-0453-4F78-8B9D-555B040EC399}"/>
              </a:ext>
            </a:extLst>
          </p:cNvPr>
          <p:cNvCxnSpPr>
            <a:cxnSpLocks/>
            <a:endCxn id="99" idx="0"/>
          </p:cNvCxnSpPr>
          <p:nvPr/>
        </p:nvCxnSpPr>
        <p:spPr>
          <a:xfrm flipH="1">
            <a:off x="9188481" y="4230041"/>
            <a:ext cx="484418" cy="371703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6" name="Straight Connector 115">
            <a:extLst>
              <a:ext uri="{FF2B5EF4-FFF2-40B4-BE49-F238E27FC236}">
                <a16:creationId xmlns:a16="http://schemas.microsoft.com/office/drawing/2014/main" id="{CFB0DC69-0327-4AD2-96BB-7697EB53688F}"/>
              </a:ext>
            </a:extLst>
          </p:cNvPr>
          <p:cNvCxnSpPr>
            <a:cxnSpLocks/>
            <a:endCxn id="89" idx="6"/>
          </p:cNvCxnSpPr>
          <p:nvPr/>
        </p:nvCxnSpPr>
        <p:spPr>
          <a:xfrm flipH="1">
            <a:off x="7352314" y="3539564"/>
            <a:ext cx="1241924" cy="22881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7" name="Straight Connector 116">
            <a:extLst>
              <a:ext uri="{FF2B5EF4-FFF2-40B4-BE49-F238E27FC236}">
                <a16:creationId xmlns:a16="http://schemas.microsoft.com/office/drawing/2014/main" id="{90B83F4A-7F2F-4CE1-B7F1-48884C7FFF9B}"/>
              </a:ext>
            </a:extLst>
          </p:cNvPr>
          <p:cNvCxnSpPr>
            <a:cxnSpLocks/>
            <a:endCxn id="89" idx="0"/>
          </p:cNvCxnSpPr>
          <p:nvPr/>
        </p:nvCxnSpPr>
        <p:spPr>
          <a:xfrm>
            <a:off x="6971562" y="2994780"/>
            <a:ext cx="125001" cy="52945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8" name="Straight Connector 117">
            <a:extLst>
              <a:ext uri="{FF2B5EF4-FFF2-40B4-BE49-F238E27FC236}">
                <a16:creationId xmlns:a16="http://schemas.microsoft.com/office/drawing/2014/main" id="{DB1E44B4-906B-4F83-8BC1-BF45FAC2A9D2}"/>
              </a:ext>
            </a:extLst>
          </p:cNvPr>
          <p:cNvCxnSpPr>
            <a:cxnSpLocks/>
            <a:endCxn id="98" idx="1"/>
          </p:cNvCxnSpPr>
          <p:nvPr/>
        </p:nvCxnSpPr>
        <p:spPr>
          <a:xfrm>
            <a:off x="7216668" y="3979146"/>
            <a:ext cx="682741" cy="30017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9" name="Straight Connector 118">
            <a:extLst>
              <a:ext uri="{FF2B5EF4-FFF2-40B4-BE49-F238E27FC236}">
                <a16:creationId xmlns:a16="http://schemas.microsoft.com/office/drawing/2014/main" id="{60AE4087-01E9-4DCF-822F-1475D8A11C3A}"/>
              </a:ext>
            </a:extLst>
          </p:cNvPr>
          <p:cNvCxnSpPr>
            <a:cxnSpLocks/>
            <a:endCxn id="99" idx="1"/>
          </p:cNvCxnSpPr>
          <p:nvPr/>
        </p:nvCxnSpPr>
        <p:spPr>
          <a:xfrm>
            <a:off x="8377157" y="4600953"/>
            <a:ext cx="595162" cy="8615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0" name="Straight Connector 119">
            <a:extLst>
              <a:ext uri="{FF2B5EF4-FFF2-40B4-BE49-F238E27FC236}">
                <a16:creationId xmlns:a16="http://schemas.microsoft.com/office/drawing/2014/main" id="{86DB939B-0385-4F76-A8FE-FB47A0BBA9E6}"/>
              </a:ext>
            </a:extLst>
          </p:cNvPr>
          <p:cNvCxnSpPr>
            <a:cxnSpLocks/>
            <a:endCxn id="100" idx="2"/>
          </p:cNvCxnSpPr>
          <p:nvPr/>
        </p:nvCxnSpPr>
        <p:spPr>
          <a:xfrm>
            <a:off x="9494180" y="4859850"/>
            <a:ext cx="635963" cy="3332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1" name="Straight Connector 120">
            <a:extLst>
              <a:ext uri="{FF2B5EF4-FFF2-40B4-BE49-F238E27FC236}">
                <a16:creationId xmlns:a16="http://schemas.microsoft.com/office/drawing/2014/main" id="{B5085E42-D296-43B5-A6A1-2CFCD085CF48}"/>
              </a:ext>
            </a:extLst>
          </p:cNvPr>
          <p:cNvCxnSpPr>
            <a:cxnSpLocks/>
            <a:endCxn id="92" idx="2"/>
          </p:cNvCxnSpPr>
          <p:nvPr/>
        </p:nvCxnSpPr>
        <p:spPr>
          <a:xfrm flipV="1">
            <a:off x="7427694" y="1743284"/>
            <a:ext cx="737825" cy="911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2" name="Straight Connector 121">
            <a:extLst>
              <a:ext uri="{FF2B5EF4-FFF2-40B4-BE49-F238E27FC236}">
                <a16:creationId xmlns:a16="http://schemas.microsoft.com/office/drawing/2014/main" id="{7BF0378F-7134-4DD5-9E06-A1051A76232F}"/>
              </a:ext>
            </a:extLst>
          </p:cNvPr>
          <p:cNvCxnSpPr>
            <a:cxnSpLocks/>
            <a:endCxn id="91" idx="2"/>
          </p:cNvCxnSpPr>
          <p:nvPr/>
        </p:nvCxnSpPr>
        <p:spPr>
          <a:xfrm>
            <a:off x="8679367" y="1729535"/>
            <a:ext cx="598945" cy="1374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3" name="Straight Connector 122">
            <a:extLst>
              <a:ext uri="{FF2B5EF4-FFF2-40B4-BE49-F238E27FC236}">
                <a16:creationId xmlns:a16="http://schemas.microsoft.com/office/drawing/2014/main" id="{CC3B7707-51B6-4262-88DB-69BB5553EA7D}"/>
              </a:ext>
            </a:extLst>
          </p:cNvPr>
          <p:cNvCxnSpPr>
            <a:cxnSpLocks/>
            <a:endCxn id="90" idx="2"/>
          </p:cNvCxnSpPr>
          <p:nvPr/>
        </p:nvCxnSpPr>
        <p:spPr>
          <a:xfrm flipV="1">
            <a:off x="7219299" y="2715837"/>
            <a:ext cx="456007" cy="5559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4" name="Straight Connector 123">
            <a:extLst>
              <a:ext uri="{FF2B5EF4-FFF2-40B4-BE49-F238E27FC236}">
                <a16:creationId xmlns:a16="http://schemas.microsoft.com/office/drawing/2014/main" id="{BF031EDF-23C3-4747-95A6-FC84E4CFC635}"/>
              </a:ext>
            </a:extLst>
          </p:cNvPr>
          <p:cNvCxnSpPr>
            <a:cxnSpLocks/>
            <a:endCxn id="97" idx="1"/>
          </p:cNvCxnSpPr>
          <p:nvPr/>
        </p:nvCxnSpPr>
        <p:spPr>
          <a:xfrm>
            <a:off x="9001835" y="3581660"/>
            <a:ext cx="472930" cy="231615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5" name="Straight Connector 124">
            <a:extLst>
              <a:ext uri="{FF2B5EF4-FFF2-40B4-BE49-F238E27FC236}">
                <a16:creationId xmlns:a16="http://schemas.microsoft.com/office/drawing/2014/main" id="{B433C880-5833-431F-BCEF-75072BF937E1}"/>
              </a:ext>
            </a:extLst>
          </p:cNvPr>
          <p:cNvCxnSpPr>
            <a:cxnSpLocks/>
            <a:endCxn id="93" idx="7"/>
          </p:cNvCxnSpPr>
          <p:nvPr/>
        </p:nvCxnSpPr>
        <p:spPr>
          <a:xfrm flipH="1">
            <a:off x="8965529" y="2685542"/>
            <a:ext cx="50698" cy="60442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6" name="Straight Connector 125">
            <a:extLst>
              <a:ext uri="{FF2B5EF4-FFF2-40B4-BE49-F238E27FC236}">
                <a16:creationId xmlns:a16="http://schemas.microsoft.com/office/drawing/2014/main" id="{E2AF9C24-C744-4E2A-9B26-AB7F99627B52}"/>
              </a:ext>
            </a:extLst>
          </p:cNvPr>
          <p:cNvCxnSpPr>
            <a:cxnSpLocks/>
            <a:endCxn id="97" idx="0"/>
          </p:cNvCxnSpPr>
          <p:nvPr/>
        </p:nvCxnSpPr>
        <p:spPr>
          <a:xfrm>
            <a:off x="9153731" y="2652406"/>
            <a:ext cx="501877" cy="1089363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7" name="Straight Connector 126">
            <a:extLst>
              <a:ext uri="{FF2B5EF4-FFF2-40B4-BE49-F238E27FC236}">
                <a16:creationId xmlns:a16="http://schemas.microsoft.com/office/drawing/2014/main" id="{7557C680-24AD-4D90-B0A0-CF64856DA59A}"/>
              </a:ext>
            </a:extLst>
          </p:cNvPr>
          <p:cNvCxnSpPr>
            <a:cxnSpLocks/>
            <a:endCxn id="95" idx="1"/>
          </p:cNvCxnSpPr>
          <p:nvPr/>
        </p:nvCxnSpPr>
        <p:spPr>
          <a:xfrm>
            <a:off x="9274602" y="2567039"/>
            <a:ext cx="420595" cy="153905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8" name="Straight Connector 127">
            <a:extLst>
              <a:ext uri="{FF2B5EF4-FFF2-40B4-BE49-F238E27FC236}">
                <a16:creationId xmlns:a16="http://schemas.microsoft.com/office/drawing/2014/main" id="{92CEDA8B-4822-44B6-A0FD-24477B8D09AF}"/>
              </a:ext>
            </a:extLst>
          </p:cNvPr>
          <p:cNvCxnSpPr>
            <a:cxnSpLocks/>
            <a:stCxn id="91" idx="3"/>
            <a:endCxn id="96" idx="7"/>
          </p:cNvCxnSpPr>
          <p:nvPr/>
        </p:nvCxnSpPr>
        <p:spPr>
          <a:xfrm flipH="1">
            <a:off x="9218605" y="1949360"/>
            <a:ext cx="149244" cy="32608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9" name="Straight Connector 128">
            <a:extLst>
              <a:ext uri="{FF2B5EF4-FFF2-40B4-BE49-F238E27FC236}">
                <a16:creationId xmlns:a16="http://schemas.microsoft.com/office/drawing/2014/main" id="{E6CDF1D1-2EF8-49B0-86BD-94B60F94D779}"/>
              </a:ext>
            </a:extLst>
          </p:cNvPr>
          <p:cNvCxnSpPr>
            <a:cxnSpLocks/>
            <a:endCxn id="102" idx="2"/>
          </p:cNvCxnSpPr>
          <p:nvPr/>
        </p:nvCxnSpPr>
        <p:spPr>
          <a:xfrm>
            <a:off x="10217058" y="2961362"/>
            <a:ext cx="703744" cy="19544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0" name="Straight Connector 129">
            <a:extLst>
              <a:ext uri="{FF2B5EF4-FFF2-40B4-BE49-F238E27FC236}">
                <a16:creationId xmlns:a16="http://schemas.microsoft.com/office/drawing/2014/main" id="{313DC4FF-7E56-48C2-9C65-1BED5EF12F86}"/>
              </a:ext>
            </a:extLst>
          </p:cNvPr>
          <p:cNvCxnSpPr>
            <a:cxnSpLocks/>
            <a:endCxn id="101" idx="0"/>
          </p:cNvCxnSpPr>
          <p:nvPr/>
        </p:nvCxnSpPr>
        <p:spPr>
          <a:xfrm flipH="1">
            <a:off x="10766668" y="3367550"/>
            <a:ext cx="321148" cy="285961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1" name="Straight Connector 130">
            <a:extLst>
              <a:ext uri="{FF2B5EF4-FFF2-40B4-BE49-F238E27FC236}">
                <a16:creationId xmlns:a16="http://schemas.microsoft.com/office/drawing/2014/main" id="{1672AAB4-698F-4419-B82F-0E4BBE193986}"/>
              </a:ext>
            </a:extLst>
          </p:cNvPr>
          <p:cNvCxnSpPr>
            <a:cxnSpLocks/>
          </p:cNvCxnSpPr>
          <p:nvPr/>
        </p:nvCxnSpPr>
        <p:spPr>
          <a:xfrm flipH="1">
            <a:off x="10568930" y="4156303"/>
            <a:ext cx="178392" cy="44465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2" name="Straight Connector 131">
            <a:extLst>
              <a:ext uri="{FF2B5EF4-FFF2-40B4-BE49-F238E27FC236}">
                <a16:creationId xmlns:a16="http://schemas.microsoft.com/office/drawing/2014/main" id="{BE593ABC-DD1F-452B-A1E6-C4EDA38087F7}"/>
              </a:ext>
            </a:extLst>
          </p:cNvPr>
          <p:cNvCxnSpPr>
            <a:cxnSpLocks/>
            <a:endCxn id="101" idx="2"/>
          </p:cNvCxnSpPr>
          <p:nvPr/>
        </p:nvCxnSpPr>
        <p:spPr>
          <a:xfrm flipV="1">
            <a:off x="9929270" y="3897647"/>
            <a:ext cx="581647" cy="6296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4" name="Rectangle 133">
            <a:extLst>
              <a:ext uri="{FF2B5EF4-FFF2-40B4-BE49-F238E27FC236}">
                <a16:creationId xmlns:a16="http://schemas.microsoft.com/office/drawing/2014/main" id="{1457A035-4CA8-449D-B73F-6F351542C001}"/>
              </a:ext>
            </a:extLst>
          </p:cNvPr>
          <p:cNvSpPr/>
          <p:nvPr/>
        </p:nvSpPr>
        <p:spPr>
          <a:xfrm>
            <a:off x="7012212" y="5179031"/>
            <a:ext cx="435253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latin typeface="Times-Roman"/>
              </a:rPr>
              <a:t>(b) After the 2nd random number assignment</a:t>
            </a:r>
            <a:endParaRPr lang="en-US" dirty="0"/>
          </a:p>
        </p:txBody>
      </p:sp>
      <p:sp>
        <p:nvSpPr>
          <p:cNvPr id="135" name="Rectangle 134">
            <a:extLst>
              <a:ext uri="{FF2B5EF4-FFF2-40B4-BE49-F238E27FC236}">
                <a16:creationId xmlns:a16="http://schemas.microsoft.com/office/drawing/2014/main" id="{4DDFBEB3-6C33-41D0-9F08-FED72467E605}"/>
              </a:ext>
            </a:extLst>
          </p:cNvPr>
          <p:cNvSpPr/>
          <p:nvPr/>
        </p:nvSpPr>
        <p:spPr>
          <a:xfrm>
            <a:off x="8924553" y="380343"/>
            <a:ext cx="3172728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latin typeface="Helvetica" panose="020B0604020202020204" pitchFamily="34" charset="0"/>
              </a:rPr>
              <a:t>Vertex in the independent set</a:t>
            </a:r>
          </a:p>
          <a:p>
            <a:r>
              <a:rPr lang="en-US" dirty="0"/>
              <a:t>Vertex adjacent to a vertex</a:t>
            </a:r>
          </a:p>
          <a:p>
            <a:r>
              <a:rPr lang="en-US" dirty="0"/>
              <a:t>in the independent set</a:t>
            </a:r>
          </a:p>
        </p:txBody>
      </p:sp>
      <p:sp>
        <p:nvSpPr>
          <p:cNvPr id="137" name="Oval 136">
            <a:extLst>
              <a:ext uri="{FF2B5EF4-FFF2-40B4-BE49-F238E27FC236}">
                <a16:creationId xmlns:a16="http://schemas.microsoft.com/office/drawing/2014/main" id="{52314071-D859-4A85-8127-2AF63E00A325}"/>
              </a:ext>
            </a:extLst>
          </p:cNvPr>
          <p:cNvSpPr/>
          <p:nvPr/>
        </p:nvSpPr>
        <p:spPr>
          <a:xfrm>
            <a:off x="8540146" y="285998"/>
            <a:ext cx="436644" cy="436100"/>
          </a:xfrm>
          <a:prstGeom prst="ellipse">
            <a:avLst/>
          </a:prstGeom>
          <a:solidFill>
            <a:schemeClr val="tx2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139" name="Oval 138">
            <a:extLst>
              <a:ext uri="{FF2B5EF4-FFF2-40B4-BE49-F238E27FC236}">
                <a16:creationId xmlns:a16="http://schemas.microsoft.com/office/drawing/2014/main" id="{24F6D87C-CB5A-4089-BB91-59ED1257C310}"/>
              </a:ext>
            </a:extLst>
          </p:cNvPr>
          <p:cNvSpPr/>
          <p:nvPr/>
        </p:nvSpPr>
        <p:spPr>
          <a:xfrm>
            <a:off x="8517490" y="795759"/>
            <a:ext cx="446546" cy="408052"/>
          </a:xfrm>
          <a:prstGeom prst="ellipse">
            <a:avLst/>
          </a:prstGeom>
          <a:solidFill>
            <a:schemeClr val="bg2">
              <a:lumMod val="90000"/>
            </a:schemeClr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bg2">
                    <a:lumMod val="9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</a:p>
        </p:txBody>
      </p:sp>
    </p:spTree>
    <p:extLst>
      <p:ext uri="{BB962C8B-B14F-4D97-AF65-F5344CB8AC3E}">
        <p14:creationId xmlns:p14="http://schemas.microsoft.com/office/powerpoint/2010/main" val="1799036088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5814AADF-EE59-407E-B9F2-5E00A692F775}"/>
              </a:ext>
            </a:extLst>
          </p:cNvPr>
          <p:cNvSpPr/>
          <p:nvPr/>
        </p:nvSpPr>
        <p:spPr>
          <a:xfrm>
            <a:off x="474237" y="347633"/>
            <a:ext cx="790806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>
                <a:cs typeface="Times New Roman" panose="02020603050405020304" pitchFamily="18" charset="0"/>
              </a:rPr>
              <a:t>Finding a Maximal Independent Set (MIS)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B70B0047-B4DD-4EC4-8C1E-4A578B09CF85}"/>
              </a:ext>
            </a:extLst>
          </p:cNvPr>
          <p:cNvSpPr/>
          <p:nvPr/>
        </p:nvSpPr>
        <p:spPr>
          <a:xfrm>
            <a:off x="1178045" y="5512560"/>
            <a:ext cx="99706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different augmentation steps of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Luby's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randomized maximal independent set algorithm. The numbers inside each vertex correspond to the random number assigned to the vertex.</a:t>
            </a:r>
          </a:p>
        </p:txBody>
      </p:sp>
      <p:sp>
        <p:nvSpPr>
          <p:cNvPr id="86" name="Rectangle 85">
            <a:extLst>
              <a:ext uri="{FF2B5EF4-FFF2-40B4-BE49-F238E27FC236}">
                <a16:creationId xmlns:a16="http://schemas.microsoft.com/office/drawing/2014/main" id="{C390CD01-87F4-4F59-AF66-B8D49707F9AF}"/>
              </a:ext>
            </a:extLst>
          </p:cNvPr>
          <p:cNvSpPr/>
          <p:nvPr/>
        </p:nvSpPr>
        <p:spPr>
          <a:xfrm>
            <a:off x="777721" y="5212812"/>
            <a:ext cx="333937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latin typeface="Times-Roman"/>
              </a:rPr>
              <a:t>(c) Final maximal independent set</a:t>
            </a:r>
            <a:endParaRPr lang="en-US" dirty="0"/>
          </a:p>
        </p:txBody>
      </p:sp>
      <p:sp>
        <p:nvSpPr>
          <p:cNvPr id="87" name="Oval 86">
            <a:extLst>
              <a:ext uri="{FF2B5EF4-FFF2-40B4-BE49-F238E27FC236}">
                <a16:creationId xmlns:a16="http://schemas.microsoft.com/office/drawing/2014/main" id="{FD7B04E6-0580-4450-AB41-44E66055D9A9}"/>
              </a:ext>
            </a:extLst>
          </p:cNvPr>
          <p:cNvSpPr/>
          <p:nvPr/>
        </p:nvSpPr>
        <p:spPr>
          <a:xfrm>
            <a:off x="6958042" y="1513764"/>
            <a:ext cx="511502" cy="488272"/>
          </a:xfrm>
          <a:prstGeom prst="ellipse">
            <a:avLst/>
          </a:prstGeom>
          <a:solidFill>
            <a:schemeClr val="tx2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88" name="Oval 87">
            <a:extLst>
              <a:ext uri="{FF2B5EF4-FFF2-40B4-BE49-F238E27FC236}">
                <a16:creationId xmlns:a16="http://schemas.microsoft.com/office/drawing/2014/main" id="{359A15F3-AA4C-4397-84C5-5868624DB393}"/>
              </a:ext>
            </a:extLst>
          </p:cNvPr>
          <p:cNvSpPr/>
          <p:nvPr/>
        </p:nvSpPr>
        <p:spPr>
          <a:xfrm>
            <a:off x="6702291" y="2519001"/>
            <a:ext cx="511502" cy="488272"/>
          </a:xfrm>
          <a:prstGeom prst="ellipse">
            <a:avLst/>
          </a:prstGeom>
          <a:solidFill>
            <a:schemeClr val="bg2">
              <a:lumMod val="90000"/>
            </a:schemeClr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bg2">
                    <a:lumMod val="9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89" name="Oval 88">
            <a:extLst>
              <a:ext uri="{FF2B5EF4-FFF2-40B4-BE49-F238E27FC236}">
                <a16:creationId xmlns:a16="http://schemas.microsoft.com/office/drawing/2014/main" id="{56D0F59D-935D-4895-9B4C-31057B7BC1D5}"/>
              </a:ext>
            </a:extLst>
          </p:cNvPr>
          <p:cNvSpPr/>
          <p:nvPr/>
        </p:nvSpPr>
        <p:spPr>
          <a:xfrm>
            <a:off x="6840812" y="3524238"/>
            <a:ext cx="511502" cy="488272"/>
          </a:xfrm>
          <a:prstGeom prst="ellipse">
            <a:avLst/>
          </a:prstGeom>
          <a:solidFill>
            <a:schemeClr val="bg2">
              <a:lumMod val="90000"/>
            </a:schemeClr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bg2">
                    <a:lumMod val="9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90" name="Oval 89">
            <a:extLst>
              <a:ext uri="{FF2B5EF4-FFF2-40B4-BE49-F238E27FC236}">
                <a16:creationId xmlns:a16="http://schemas.microsoft.com/office/drawing/2014/main" id="{4EBFCBDF-F1BB-403A-B387-36D75AEF65B9}"/>
              </a:ext>
            </a:extLst>
          </p:cNvPr>
          <p:cNvSpPr/>
          <p:nvPr/>
        </p:nvSpPr>
        <p:spPr>
          <a:xfrm>
            <a:off x="7675306" y="2424401"/>
            <a:ext cx="611398" cy="582871"/>
          </a:xfrm>
          <a:prstGeom prst="ellipse">
            <a:avLst/>
          </a:prstGeom>
          <a:solidFill>
            <a:schemeClr val="bg2">
              <a:lumMod val="90000"/>
            </a:schemeClr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bg2">
                    <a:lumMod val="9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13</a:t>
            </a:r>
          </a:p>
        </p:txBody>
      </p:sp>
      <p:sp>
        <p:nvSpPr>
          <p:cNvPr id="91" name="Oval 90">
            <a:extLst>
              <a:ext uri="{FF2B5EF4-FFF2-40B4-BE49-F238E27FC236}">
                <a16:creationId xmlns:a16="http://schemas.microsoft.com/office/drawing/2014/main" id="{55EA4888-122D-4E75-BF32-E305D9190298}"/>
              </a:ext>
            </a:extLst>
          </p:cNvPr>
          <p:cNvSpPr/>
          <p:nvPr/>
        </p:nvSpPr>
        <p:spPr>
          <a:xfrm>
            <a:off x="9278312" y="1451848"/>
            <a:ext cx="611398" cy="582871"/>
          </a:xfrm>
          <a:prstGeom prst="ellipse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11</a:t>
            </a:r>
          </a:p>
        </p:txBody>
      </p:sp>
      <p:sp>
        <p:nvSpPr>
          <p:cNvPr id="92" name="Oval 91">
            <a:extLst>
              <a:ext uri="{FF2B5EF4-FFF2-40B4-BE49-F238E27FC236}">
                <a16:creationId xmlns:a16="http://schemas.microsoft.com/office/drawing/2014/main" id="{89E2397E-7E70-4968-865C-94A04C9AC67D}"/>
              </a:ext>
            </a:extLst>
          </p:cNvPr>
          <p:cNvSpPr/>
          <p:nvPr/>
        </p:nvSpPr>
        <p:spPr>
          <a:xfrm>
            <a:off x="8165519" y="1499148"/>
            <a:ext cx="511502" cy="488272"/>
          </a:xfrm>
          <a:prstGeom prst="ellipse">
            <a:avLst/>
          </a:prstGeom>
          <a:solidFill>
            <a:schemeClr val="bg2">
              <a:lumMod val="90000"/>
            </a:schemeClr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bg2">
                    <a:lumMod val="9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</a:p>
        </p:txBody>
      </p:sp>
      <p:sp>
        <p:nvSpPr>
          <p:cNvPr id="93" name="Oval 92">
            <a:extLst>
              <a:ext uri="{FF2B5EF4-FFF2-40B4-BE49-F238E27FC236}">
                <a16:creationId xmlns:a16="http://schemas.microsoft.com/office/drawing/2014/main" id="{909E8E9E-CDC9-400F-B2C9-E21651037287}"/>
              </a:ext>
            </a:extLst>
          </p:cNvPr>
          <p:cNvSpPr/>
          <p:nvPr/>
        </p:nvSpPr>
        <p:spPr>
          <a:xfrm>
            <a:off x="8528935" y="3218456"/>
            <a:ext cx="511502" cy="488272"/>
          </a:xfrm>
          <a:prstGeom prst="ellipse">
            <a:avLst/>
          </a:prstGeom>
          <a:solidFill>
            <a:schemeClr val="tx2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</a:p>
        </p:txBody>
      </p:sp>
      <p:sp>
        <p:nvSpPr>
          <p:cNvPr id="94" name="Oval 93">
            <a:extLst>
              <a:ext uri="{FF2B5EF4-FFF2-40B4-BE49-F238E27FC236}">
                <a16:creationId xmlns:a16="http://schemas.microsoft.com/office/drawing/2014/main" id="{97D42C03-740D-4120-9886-8D1C1B10845E}"/>
              </a:ext>
            </a:extLst>
          </p:cNvPr>
          <p:cNvSpPr/>
          <p:nvPr/>
        </p:nvSpPr>
        <p:spPr>
          <a:xfrm>
            <a:off x="10435842" y="1912503"/>
            <a:ext cx="611398" cy="582871"/>
          </a:xfrm>
          <a:prstGeom prst="ellipse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15</a:t>
            </a:r>
          </a:p>
        </p:txBody>
      </p:sp>
      <p:sp>
        <p:nvSpPr>
          <p:cNvPr id="95" name="Oval 94">
            <a:extLst>
              <a:ext uri="{FF2B5EF4-FFF2-40B4-BE49-F238E27FC236}">
                <a16:creationId xmlns:a16="http://schemas.microsoft.com/office/drawing/2014/main" id="{A54C1106-EAB6-4BF9-AB61-F661590B009B}"/>
              </a:ext>
            </a:extLst>
          </p:cNvPr>
          <p:cNvSpPr/>
          <p:nvPr/>
        </p:nvSpPr>
        <p:spPr>
          <a:xfrm>
            <a:off x="9605660" y="2635585"/>
            <a:ext cx="611398" cy="582871"/>
          </a:xfrm>
          <a:prstGeom prst="ellipse">
            <a:avLst/>
          </a:prstGeom>
          <a:solidFill>
            <a:schemeClr val="bg2">
              <a:lumMod val="90000"/>
            </a:schemeClr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bg2">
                    <a:lumMod val="9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</a:p>
        </p:txBody>
      </p:sp>
      <p:sp>
        <p:nvSpPr>
          <p:cNvPr id="96" name="Oval 95">
            <a:extLst>
              <a:ext uri="{FF2B5EF4-FFF2-40B4-BE49-F238E27FC236}">
                <a16:creationId xmlns:a16="http://schemas.microsoft.com/office/drawing/2014/main" id="{6F93463B-79B8-4666-9A31-286FFCE61A2B}"/>
              </a:ext>
            </a:extLst>
          </p:cNvPr>
          <p:cNvSpPr/>
          <p:nvPr/>
        </p:nvSpPr>
        <p:spPr>
          <a:xfrm>
            <a:off x="8782011" y="2203938"/>
            <a:ext cx="511502" cy="488272"/>
          </a:xfrm>
          <a:prstGeom prst="ellipse">
            <a:avLst/>
          </a:prstGeom>
          <a:solidFill>
            <a:schemeClr val="bg2">
              <a:lumMod val="90000"/>
            </a:schemeClr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bg2">
                    <a:lumMod val="9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97" name="Oval 96">
            <a:extLst>
              <a:ext uri="{FF2B5EF4-FFF2-40B4-BE49-F238E27FC236}">
                <a16:creationId xmlns:a16="http://schemas.microsoft.com/office/drawing/2014/main" id="{D5EFAD3E-D0AB-4789-B571-F379901470D0}"/>
              </a:ext>
            </a:extLst>
          </p:cNvPr>
          <p:cNvSpPr/>
          <p:nvPr/>
        </p:nvSpPr>
        <p:spPr>
          <a:xfrm>
            <a:off x="9399857" y="3741769"/>
            <a:ext cx="511502" cy="488272"/>
          </a:xfrm>
          <a:prstGeom prst="ellipse">
            <a:avLst/>
          </a:prstGeom>
          <a:solidFill>
            <a:schemeClr val="bg2">
              <a:lumMod val="90000"/>
            </a:schemeClr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bg2">
                    <a:lumMod val="9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</a:p>
        </p:txBody>
      </p:sp>
      <p:sp>
        <p:nvSpPr>
          <p:cNvPr id="98" name="Oval 97">
            <a:extLst>
              <a:ext uri="{FF2B5EF4-FFF2-40B4-BE49-F238E27FC236}">
                <a16:creationId xmlns:a16="http://schemas.microsoft.com/office/drawing/2014/main" id="{C0FBD0EC-7A6F-45EF-A9B4-298524C5E014}"/>
              </a:ext>
            </a:extLst>
          </p:cNvPr>
          <p:cNvSpPr/>
          <p:nvPr/>
        </p:nvSpPr>
        <p:spPr>
          <a:xfrm>
            <a:off x="7809872" y="4193957"/>
            <a:ext cx="611398" cy="582871"/>
          </a:xfrm>
          <a:prstGeom prst="ellipse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</a:p>
        </p:txBody>
      </p:sp>
      <p:sp>
        <p:nvSpPr>
          <p:cNvPr id="99" name="Oval 98">
            <a:extLst>
              <a:ext uri="{FF2B5EF4-FFF2-40B4-BE49-F238E27FC236}">
                <a16:creationId xmlns:a16="http://schemas.microsoft.com/office/drawing/2014/main" id="{377465E9-DDD6-478E-A423-D6F4CC630A36}"/>
              </a:ext>
            </a:extLst>
          </p:cNvPr>
          <p:cNvSpPr/>
          <p:nvPr/>
        </p:nvSpPr>
        <p:spPr>
          <a:xfrm>
            <a:off x="8882782" y="4601744"/>
            <a:ext cx="611398" cy="582871"/>
          </a:xfrm>
          <a:prstGeom prst="ellipse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100" name="Oval 99">
            <a:extLst>
              <a:ext uri="{FF2B5EF4-FFF2-40B4-BE49-F238E27FC236}">
                <a16:creationId xmlns:a16="http://schemas.microsoft.com/office/drawing/2014/main" id="{27B7E14E-7F42-485B-94E8-EFA7EA65FF15}"/>
              </a:ext>
            </a:extLst>
          </p:cNvPr>
          <p:cNvSpPr/>
          <p:nvPr/>
        </p:nvSpPr>
        <p:spPr>
          <a:xfrm>
            <a:off x="10130143" y="4601743"/>
            <a:ext cx="611398" cy="582871"/>
          </a:xfrm>
          <a:prstGeom prst="ellipse">
            <a:avLst/>
          </a:prstGeom>
          <a:solidFill>
            <a:schemeClr val="bg2">
              <a:lumMod val="90000"/>
            </a:schemeClr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bg2">
                    <a:lumMod val="9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</a:t>
            </a:r>
          </a:p>
        </p:txBody>
      </p:sp>
      <p:sp>
        <p:nvSpPr>
          <p:cNvPr id="101" name="Oval 100">
            <a:extLst>
              <a:ext uri="{FF2B5EF4-FFF2-40B4-BE49-F238E27FC236}">
                <a16:creationId xmlns:a16="http://schemas.microsoft.com/office/drawing/2014/main" id="{FA80BC7F-0F86-4F87-AB62-496A7A4AB280}"/>
              </a:ext>
            </a:extLst>
          </p:cNvPr>
          <p:cNvSpPr/>
          <p:nvPr/>
        </p:nvSpPr>
        <p:spPr>
          <a:xfrm>
            <a:off x="10510917" y="3653511"/>
            <a:ext cx="511502" cy="488272"/>
          </a:xfrm>
          <a:prstGeom prst="ellipse">
            <a:avLst/>
          </a:prstGeom>
          <a:solidFill>
            <a:schemeClr val="tx2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102" name="Oval 101">
            <a:extLst>
              <a:ext uri="{FF2B5EF4-FFF2-40B4-BE49-F238E27FC236}">
                <a16:creationId xmlns:a16="http://schemas.microsoft.com/office/drawing/2014/main" id="{E66EE8A7-9EA1-4B56-8EE9-D3A4A616457F}"/>
              </a:ext>
            </a:extLst>
          </p:cNvPr>
          <p:cNvSpPr/>
          <p:nvPr/>
        </p:nvSpPr>
        <p:spPr>
          <a:xfrm>
            <a:off x="10920802" y="2912674"/>
            <a:ext cx="511502" cy="488272"/>
          </a:xfrm>
          <a:prstGeom prst="ellipse">
            <a:avLst/>
          </a:prstGeom>
          <a:solidFill>
            <a:schemeClr val="bg2">
              <a:lumMod val="90000"/>
            </a:schemeClr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bg2">
                    <a:lumMod val="9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</a:p>
        </p:txBody>
      </p:sp>
      <p:cxnSp>
        <p:nvCxnSpPr>
          <p:cNvPr id="103" name="Straight Connector 102">
            <a:extLst>
              <a:ext uri="{FF2B5EF4-FFF2-40B4-BE49-F238E27FC236}">
                <a16:creationId xmlns:a16="http://schemas.microsoft.com/office/drawing/2014/main" id="{688531AD-993E-40AA-BFD4-6AC479BD7E3F}"/>
              </a:ext>
            </a:extLst>
          </p:cNvPr>
          <p:cNvCxnSpPr>
            <a:stCxn id="87" idx="4"/>
            <a:endCxn id="88" idx="0"/>
          </p:cNvCxnSpPr>
          <p:nvPr/>
        </p:nvCxnSpPr>
        <p:spPr>
          <a:xfrm flipH="1">
            <a:off x="6958042" y="2002036"/>
            <a:ext cx="255751" cy="516965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" name="Straight Connector 103">
            <a:extLst>
              <a:ext uri="{FF2B5EF4-FFF2-40B4-BE49-F238E27FC236}">
                <a16:creationId xmlns:a16="http://schemas.microsoft.com/office/drawing/2014/main" id="{7E12F362-E146-4CDC-B099-88D5422E1F1F}"/>
              </a:ext>
            </a:extLst>
          </p:cNvPr>
          <p:cNvCxnSpPr>
            <a:cxnSpLocks/>
            <a:endCxn id="90" idx="1"/>
          </p:cNvCxnSpPr>
          <p:nvPr/>
        </p:nvCxnSpPr>
        <p:spPr>
          <a:xfrm>
            <a:off x="7341669" y="1979852"/>
            <a:ext cx="423174" cy="52990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5" name="Straight Connector 104">
            <a:extLst>
              <a:ext uri="{FF2B5EF4-FFF2-40B4-BE49-F238E27FC236}">
                <a16:creationId xmlns:a16="http://schemas.microsoft.com/office/drawing/2014/main" id="{D87D3B84-3FBC-4D8B-BEA0-8ABC7961A247}"/>
              </a:ext>
            </a:extLst>
          </p:cNvPr>
          <p:cNvCxnSpPr>
            <a:cxnSpLocks/>
            <a:endCxn id="96" idx="0"/>
          </p:cNvCxnSpPr>
          <p:nvPr/>
        </p:nvCxnSpPr>
        <p:spPr>
          <a:xfrm>
            <a:off x="8582072" y="1938290"/>
            <a:ext cx="455690" cy="26564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6" name="Straight Connector 105">
            <a:extLst>
              <a:ext uri="{FF2B5EF4-FFF2-40B4-BE49-F238E27FC236}">
                <a16:creationId xmlns:a16="http://schemas.microsoft.com/office/drawing/2014/main" id="{8DB0ADC2-90F0-445F-A894-1B523E5F88A1}"/>
              </a:ext>
            </a:extLst>
          </p:cNvPr>
          <p:cNvCxnSpPr>
            <a:cxnSpLocks/>
          </p:cNvCxnSpPr>
          <p:nvPr/>
        </p:nvCxnSpPr>
        <p:spPr>
          <a:xfrm>
            <a:off x="9899111" y="1830372"/>
            <a:ext cx="602822" cy="16749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7" name="Straight Connector 106">
            <a:extLst>
              <a:ext uri="{FF2B5EF4-FFF2-40B4-BE49-F238E27FC236}">
                <a16:creationId xmlns:a16="http://schemas.microsoft.com/office/drawing/2014/main" id="{57060F9A-3BCF-45D2-885C-542EB7E9732F}"/>
              </a:ext>
            </a:extLst>
          </p:cNvPr>
          <p:cNvCxnSpPr>
            <a:cxnSpLocks/>
            <a:endCxn id="102" idx="0"/>
          </p:cNvCxnSpPr>
          <p:nvPr/>
        </p:nvCxnSpPr>
        <p:spPr>
          <a:xfrm>
            <a:off x="10903697" y="2415469"/>
            <a:ext cx="272856" cy="497205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8" name="Straight Connector 107">
            <a:extLst>
              <a:ext uri="{FF2B5EF4-FFF2-40B4-BE49-F238E27FC236}">
                <a16:creationId xmlns:a16="http://schemas.microsoft.com/office/drawing/2014/main" id="{C7DF02E3-C1A5-4FF4-83CD-C60F5BD1C4C0}"/>
              </a:ext>
            </a:extLst>
          </p:cNvPr>
          <p:cNvCxnSpPr>
            <a:cxnSpLocks/>
            <a:stCxn id="94" idx="3"/>
            <a:endCxn id="95" idx="7"/>
          </p:cNvCxnSpPr>
          <p:nvPr/>
        </p:nvCxnSpPr>
        <p:spPr>
          <a:xfrm flipH="1">
            <a:off x="10127521" y="2410015"/>
            <a:ext cx="397858" cy="31092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9" name="Straight Connector 108">
            <a:extLst>
              <a:ext uri="{FF2B5EF4-FFF2-40B4-BE49-F238E27FC236}">
                <a16:creationId xmlns:a16="http://schemas.microsoft.com/office/drawing/2014/main" id="{2AF1C87D-1C5A-44CB-AB53-66594287ECDB}"/>
              </a:ext>
            </a:extLst>
          </p:cNvPr>
          <p:cNvCxnSpPr>
            <a:cxnSpLocks/>
            <a:endCxn id="95" idx="0"/>
          </p:cNvCxnSpPr>
          <p:nvPr/>
        </p:nvCxnSpPr>
        <p:spPr>
          <a:xfrm>
            <a:off x="9707296" y="2041195"/>
            <a:ext cx="204063" cy="59439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0" name="Straight Connector 109">
            <a:extLst>
              <a:ext uri="{FF2B5EF4-FFF2-40B4-BE49-F238E27FC236}">
                <a16:creationId xmlns:a16="http://schemas.microsoft.com/office/drawing/2014/main" id="{17BB7968-808C-404C-B8FB-EB8B24514FCF}"/>
              </a:ext>
            </a:extLst>
          </p:cNvPr>
          <p:cNvCxnSpPr>
            <a:cxnSpLocks/>
            <a:endCxn id="101" idx="1"/>
          </p:cNvCxnSpPr>
          <p:nvPr/>
        </p:nvCxnSpPr>
        <p:spPr>
          <a:xfrm>
            <a:off x="10074637" y="3165559"/>
            <a:ext cx="511188" cy="55945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1" name="Straight Connector 110">
            <a:extLst>
              <a:ext uri="{FF2B5EF4-FFF2-40B4-BE49-F238E27FC236}">
                <a16:creationId xmlns:a16="http://schemas.microsoft.com/office/drawing/2014/main" id="{4743D502-0016-4C07-8621-C4CCD2A8DE52}"/>
              </a:ext>
            </a:extLst>
          </p:cNvPr>
          <p:cNvCxnSpPr>
            <a:cxnSpLocks/>
            <a:endCxn id="93" idx="1"/>
          </p:cNvCxnSpPr>
          <p:nvPr/>
        </p:nvCxnSpPr>
        <p:spPr>
          <a:xfrm>
            <a:off x="8193958" y="2954616"/>
            <a:ext cx="409885" cy="33534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2" name="Straight Connector 111">
            <a:extLst>
              <a:ext uri="{FF2B5EF4-FFF2-40B4-BE49-F238E27FC236}">
                <a16:creationId xmlns:a16="http://schemas.microsoft.com/office/drawing/2014/main" id="{D86FB2B8-58BB-42B8-B799-31DF7776498E}"/>
              </a:ext>
            </a:extLst>
          </p:cNvPr>
          <p:cNvCxnSpPr>
            <a:cxnSpLocks/>
          </p:cNvCxnSpPr>
          <p:nvPr/>
        </p:nvCxnSpPr>
        <p:spPr>
          <a:xfrm>
            <a:off x="8466040" y="1969031"/>
            <a:ext cx="318646" cy="126114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3" name="Straight Connector 112">
            <a:extLst>
              <a:ext uri="{FF2B5EF4-FFF2-40B4-BE49-F238E27FC236}">
                <a16:creationId xmlns:a16="http://schemas.microsoft.com/office/drawing/2014/main" id="{A233EFD5-C4A3-4414-9E05-8F30AA626636}"/>
              </a:ext>
            </a:extLst>
          </p:cNvPr>
          <p:cNvCxnSpPr>
            <a:cxnSpLocks/>
            <a:endCxn id="90" idx="0"/>
          </p:cNvCxnSpPr>
          <p:nvPr/>
        </p:nvCxnSpPr>
        <p:spPr>
          <a:xfrm flipH="1">
            <a:off x="7981005" y="1945949"/>
            <a:ext cx="343386" cy="47845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4" name="Straight Connector 113">
            <a:extLst>
              <a:ext uri="{FF2B5EF4-FFF2-40B4-BE49-F238E27FC236}">
                <a16:creationId xmlns:a16="http://schemas.microsoft.com/office/drawing/2014/main" id="{F0FB691D-7D58-4CE8-9D2A-618F6B7B8185}"/>
              </a:ext>
            </a:extLst>
          </p:cNvPr>
          <p:cNvCxnSpPr>
            <a:cxnSpLocks/>
            <a:endCxn id="100" idx="1"/>
          </p:cNvCxnSpPr>
          <p:nvPr/>
        </p:nvCxnSpPr>
        <p:spPr>
          <a:xfrm>
            <a:off x="9707296" y="4206610"/>
            <a:ext cx="512384" cy="48049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5" name="Straight Connector 114">
            <a:extLst>
              <a:ext uri="{FF2B5EF4-FFF2-40B4-BE49-F238E27FC236}">
                <a16:creationId xmlns:a16="http://schemas.microsoft.com/office/drawing/2014/main" id="{09A2832A-0453-4F78-8B9D-555B040EC399}"/>
              </a:ext>
            </a:extLst>
          </p:cNvPr>
          <p:cNvCxnSpPr>
            <a:cxnSpLocks/>
            <a:endCxn id="99" idx="0"/>
          </p:cNvCxnSpPr>
          <p:nvPr/>
        </p:nvCxnSpPr>
        <p:spPr>
          <a:xfrm flipH="1">
            <a:off x="9188481" y="4230041"/>
            <a:ext cx="484418" cy="371703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6" name="Straight Connector 115">
            <a:extLst>
              <a:ext uri="{FF2B5EF4-FFF2-40B4-BE49-F238E27FC236}">
                <a16:creationId xmlns:a16="http://schemas.microsoft.com/office/drawing/2014/main" id="{CFB0DC69-0327-4AD2-96BB-7697EB53688F}"/>
              </a:ext>
            </a:extLst>
          </p:cNvPr>
          <p:cNvCxnSpPr>
            <a:cxnSpLocks/>
            <a:endCxn id="89" idx="6"/>
          </p:cNvCxnSpPr>
          <p:nvPr/>
        </p:nvCxnSpPr>
        <p:spPr>
          <a:xfrm flipH="1">
            <a:off x="7352314" y="3539564"/>
            <a:ext cx="1241924" cy="22881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7" name="Straight Connector 116">
            <a:extLst>
              <a:ext uri="{FF2B5EF4-FFF2-40B4-BE49-F238E27FC236}">
                <a16:creationId xmlns:a16="http://schemas.microsoft.com/office/drawing/2014/main" id="{90B83F4A-7F2F-4CE1-B7F1-48884C7FFF9B}"/>
              </a:ext>
            </a:extLst>
          </p:cNvPr>
          <p:cNvCxnSpPr>
            <a:cxnSpLocks/>
            <a:endCxn id="89" idx="0"/>
          </p:cNvCxnSpPr>
          <p:nvPr/>
        </p:nvCxnSpPr>
        <p:spPr>
          <a:xfrm>
            <a:off x="6971562" y="2994780"/>
            <a:ext cx="125001" cy="52945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8" name="Straight Connector 117">
            <a:extLst>
              <a:ext uri="{FF2B5EF4-FFF2-40B4-BE49-F238E27FC236}">
                <a16:creationId xmlns:a16="http://schemas.microsoft.com/office/drawing/2014/main" id="{DB1E44B4-906B-4F83-8BC1-BF45FAC2A9D2}"/>
              </a:ext>
            </a:extLst>
          </p:cNvPr>
          <p:cNvCxnSpPr>
            <a:cxnSpLocks/>
            <a:endCxn id="98" idx="1"/>
          </p:cNvCxnSpPr>
          <p:nvPr/>
        </p:nvCxnSpPr>
        <p:spPr>
          <a:xfrm>
            <a:off x="7216668" y="3979146"/>
            <a:ext cx="682741" cy="30017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9" name="Straight Connector 118">
            <a:extLst>
              <a:ext uri="{FF2B5EF4-FFF2-40B4-BE49-F238E27FC236}">
                <a16:creationId xmlns:a16="http://schemas.microsoft.com/office/drawing/2014/main" id="{60AE4087-01E9-4DCF-822F-1475D8A11C3A}"/>
              </a:ext>
            </a:extLst>
          </p:cNvPr>
          <p:cNvCxnSpPr>
            <a:cxnSpLocks/>
            <a:endCxn id="99" idx="1"/>
          </p:cNvCxnSpPr>
          <p:nvPr/>
        </p:nvCxnSpPr>
        <p:spPr>
          <a:xfrm>
            <a:off x="8377157" y="4600953"/>
            <a:ext cx="595162" cy="8615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0" name="Straight Connector 119">
            <a:extLst>
              <a:ext uri="{FF2B5EF4-FFF2-40B4-BE49-F238E27FC236}">
                <a16:creationId xmlns:a16="http://schemas.microsoft.com/office/drawing/2014/main" id="{86DB939B-0385-4F76-A8FE-FB47A0BBA9E6}"/>
              </a:ext>
            </a:extLst>
          </p:cNvPr>
          <p:cNvCxnSpPr>
            <a:cxnSpLocks/>
            <a:endCxn id="100" idx="2"/>
          </p:cNvCxnSpPr>
          <p:nvPr/>
        </p:nvCxnSpPr>
        <p:spPr>
          <a:xfrm>
            <a:off x="9494180" y="4859850"/>
            <a:ext cx="635963" cy="3332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1" name="Straight Connector 120">
            <a:extLst>
              <a:ext uri="{FF2B5EF4-FFF2-40B4-BE49-F238E27FC236}">
                <a16:creationId xmlns:a16="http://schemas.microsoft.com/office/drawing/2014/main" id="{B5085E42-D296-43B5-A6A1-2CFCD085CF48}"/>
              </a:ext>
            </a:extLst>
          </p:cNvPr>
          <p:cNvCxnSpPr>
            <a:cxnSpLocks/>
            <a:endCxn id="92" idx="2"/>
          </p:cNvCxnSpPr>
          <p:nvPr/>
        </p:nvCxnSpPr>
        <p:spPr>
          <a:xfrm flipV="1">
            <a:off x="7427694" y="1743284"/>
            <a:ext cx="737825" cy="911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2" name="Straight Connector 121">
            <a:extLst>
              <a:ext uri="{FF2B5EF4-FFF2-40B4-BE49-F238E27FC236}">
                <a16:creationId xmlns:a16="http://schemas.microsoft.com/office/drawing/2014/main" id="{7BF0378F-7134-4DD5-9E06-A1051A76232F}"/>
              </a:ext>
            </a:extLst>
          </p:cNvPr>
          <p:cNvCxnSpPr>
            <a:cxnSpLocks/>
            <a:endCxn id="91" idx="2"/>
          </p:cNvCxnSpPr>
          <p:nvPr/>
        </p:nvCxnSpPr>
        <p:spPr>
          <a:xfrm>
            <a:off x="8679367" y="1729535"/>
            <a:ext cx="598945" cy="1374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3" name="Straight Connector 122">
            <a:extLst>
              <a:ext uri="{FF2B5EF4-FFF2-40B4-BE49-F238E27FC236}">
                <a16:creationId xmlns:a16="http://schemas.microsoft.com/office/drawing/2014/main" id="{CC3B7707-51B6-4262-88DB-69BB5553EA7D}"/>
              </a:ext>
            </a:extLst>
          </p:cNvPr>
          <p:cNvCxnSpPr>
            <a:cxnSpLocks/>
            <a:endCxn id="90" idx="2"/>
          </p:cNvCxnSpPr>
          <p:nvPr/>
        </p:nvCxnSpPr>
        <p:spPr>
          <a:xfrm flipV="1">
            <a:off x="7219299" y="2715837"/>
            <a:ext cx="456007" cy="5559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4" name="Straight Connector 123">
            <a:extLst>
              <a:ext uri="{FF2B5EF4-FFF2-40B4-BE49-F238E27FC236}">
                <a16:creationId xmlns:a16="http://schemas.microsoft.com/office/drawing/2014/main" id="{BF031EDF-23C3-4747-95A6-FC84E4CFC635}"/>
              </a:ext>
            </a:extLst>
          </p:cNvPr>
          <p:cNvCxnSpPr>
            <a:cxnSpLocks/>
            <a:endCxn id="97" idx="1"/>
          </p:cNvCxnSpPr>
          <p:nvPr/>
        </p:nvCxnSpPr>
        <p:spPr>
          <a:xfrm>
            <a:off x="9001835" y="3581660"/>
            <a:ext cx="472930" cy="231615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5" name="Straight Connector 124">
            <a:extLst>
              <a:ext uri="{FF2B5EF4-FFF2-40B4-BE49-F238E27FC236}">
                <a16:creationId xmlns:a16="http://schemas.microsoft.com/office/drawing/2014/main" id="{B433C880-5833-431F-BCEF-75072BF937E1}"/>
              </a:ext>
            </a:extLst>
          </p:cNvPr>
          <p:cNvCxnSpPr>
            <a:cxnSpLocks/>
            <a:endCxn id="93" idx="7"/>
          </p:cNvCxnSpPr>
          <p:nvPr/>
        </p:nvCxnSpPr>
        <p:spPr>
          <a:xfrm flipH="1">
            <a:off x="8965529" y="2685542"/>
            <a:ext cx="50698" cy="60442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6" name="Straight Connector 125">
            <a:extLst>
              <a:ext uri="{FF2B5EF4-FFF2-40B4-BE49-F238E27FC236}">
                <a16:creationId xmlns:a16="http://schemas.microsoft.com/office/drawing/2014/main" id="{E2AF9C24-C744-4E2A-9B26-AB7F99627B52}"/>
              </a:ext>
            </a:extLst>
          </p:cNvPr>
          <p:cNvCxnSpPr>
            <a:cxnSpLocks/>
            <a:endCxn id="97" idx="0"/>
          </p:cNvCxnSpPr>
          <p:nvPr/>
        </p:nvCxnSpPr>
        <p:spPr>
          <a:xfrm>
            <a:off x="9153731" y="2652406"/>
            <a:ext cx="501877" cy="1089363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7" name="Straight Connector 126">
            <a:extLst>
              <a:ext uri="{FF2B5EF4-FFF2-40B4-BE49-F238E27FC236}">
                <a16:creationId xmlns:a16="http://schemas.microsoft.com/office/drawing/2014/main" id="{7557C680-24AD-4D90-B0A0-CF64856DA59A}"/>
              </a:ext>
            </a:extLst>
          </p:cNvPr>
          <p:cNvCxnSpPr>
            <a:cxnSpLocks/>
            <a:endCxn id="95" idx="1"/>
          </p:cNvCxnSpPr>
          <p:nvPr/>
        </p:nvCxnSpPr>
        <p:spPr>
          <a:xfrm>
            <a:off x="9274602" y="2567039"/>
            <a:ext cx="420595" cy="153905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8" name="Straight Connector 127">
            <a:extLst>
              <a:ext uri="{FF2B5EF4-FFF2-40B4-BE49-F238E27FC236}">
                <a16:creationId xmlns:a16="http://schemas.microsoft.com/office/drawing/2014/main" id="{92CEDA8B-4822-44B6-A0FD-24477B8D09AF}"/>
              </a:ext>
            </a:extLst>
          </p:cNvPr>
          <p:cNvCxnSpPr>
            <a:cxnSpLocks/>
            <a:stCxn id="91" idx="3"/>
            <a:endCxn id="96" idx="7"/>
          </p:cNvCxnSpPr>
          <p:nvPr/>
        </p:nvCxnSpPr>
        <p:spPr>
          <a:xfrm flipH="1">
            <a:off x="9218605" y="1949360"/>
            <a:ext cx="149244" cy="32608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9" name="Straight Connector 128">
            <a:extLst>
              <a:ext uri="{FF2B5EF4-FFF2-40B4-BE49-F238E27FC236}">
                <a16:creationId xmlns:a16="http://schemas.microsoft.com/office/drawing/2014/main" id="{E6CDF1D1-2EF8-49B0-86BD-94B60F94D779}"/>
              </a:ext>
            </a:extLst>
          </p:cNvPr>
          <p:cNvCxnSpPr>
            <a:cxnSpLocks/>
            <a:endCxn id="102" idx="2"/>
          </p:cNvCxnSpPr>
          <p:nvPr/>
        </p:nvCxnSpPr>
        <p:spPr>
          <a:xfrm>
            <a:off x="10217058" y="2961362"/>
            <a:ext cx="703744" cy="19544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0" name="Straight Connector 129">
            <a:extLst>
              <a:ext uri="{FF2B5EF4-FFF2-40B4-BE49-F238E27FC236}">
                <a16:creationId xmlns:a16="http://schemas.microsoft.com/office/drawing/2014/main" id="{313DC4FF-7E56-48C2-9C65-1BED5EF12F86}"/>
              </a:ext>
            </a:extLst>
          </p:cNvPr>
          <p:cNvCxnSpPr>
            <a:cxnSpLocks/>
            <a:endCxn id="101" idx="0"/>
          </p:cNvCxnSpPr>
          <p:nvPr/>
        </p:nvCxnSpPr>
        <p:spPr>
          <a:xfrm flipH="1">
            <a:off x="10766668" y="3367550"/>
            <a:ext cx="321148" cy="285961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1" name="Straight Connector 130">
            <a:extLst>
              <a:ext uri="{FF2B5EF4-FFF2-40B4-BE49-F238E27FC236}">
                <a16:creationId xmlns:a16="http://schemas.microsoft.com/office/drawing/2014/main" id="{1672AAB4-698F-4419-B82F-0E4BBE193986}"/>
              </a:ext>
            </a:extLst>
          </p:cNvPr>
          <p:cNvCxnSpPr>
            <a:cxnSpLocks/>
          </p:cNvCxnSpPr>
          <p:nvPr/>
        </p:nvCxnSpPr>
        <p:spPr>
          <a:xfrm flipH="1">
            <a:off x="10568930" y="4156303"/>
            <a:ext cx="178392" cy="44465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2" name="Straight Connector 131">
            <a:extLst>
              <a:ext uri="{FF2B5EF4-FFF2-40B4-BE49-F238E27FC236}">
                <a16:creationId xmlns:a16="http://schemas.microsoft.com/office/drawing/2014/main" id="{BE593ABC-DD1F-452B-A1E6-C4EDA38087F7}"/>
              </a:ext>
            </a:extLst>
          </p:cNvPr>
          <p:cNvCxnSpPr>
            <a:cxnSpLocks/>
            <a:endCxn id="101" idx="2"/>
          </p:cNvCxnSpPr>
          <p:nvPr/>
        </p:nvCxnSpPr>
        <p:spPr>
          <a:xfrm flipV="1">
            <a:off x="9929270" y="3897647"/>
            <a:ext cx="581647" cy="6296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4" name="Rectangle 133">
            <a:extLst>
              <a:ext uri="{FF2B5EF4-FFF2-40B4-BE49-F238E27FC236}">
                <a16:creationId xmlns:a16="http://schemas.microsoft.com/office/drawing/2014/main" id="{1457A035-4CA8-449D-B73F-6F351542C001}"/>
              </a:ext>
            </a:extLst>
          </p:cNvPr>
          <p:cNvSpPr/>
          <p:nvPr/>
        </p:nvSpPr>
        <p:spPr>
          <a:xfrm>
            <a:off x="7012212" y="5179031"/>
            <a:ext cx="435253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latin typeface="Times-Roman"/>
              </a:rPr>
              <a:t>(b) After the 2nd random number assignment</a:t>
            </a:r>
            <a:endParaRPr lang="en-US" dirty="0"/>
          </a:p>
        </p:txBody>
      </p:sp>
      <p:sp>
        <p:nvSpPr>
          <p:cNvPr id="135" name="Rectangle 134">
            <a:extLst>
              <a:ext uri="{FF2B5EF4-FFF2-40B4-BE49-F238E27FC236}">
                <a16:creationId xmlns:a16="http://schemas.microsoft.com/office/drawing/2014/main" id="{4DDFBEB3-6C33-41D0-9F08-FED72467E605}"/>
              </a:ext>
            </a:extLst>
          </p:cNvPr>
          <p:cNvSpPr/>
          <p:nvPr/>
        </p:nvSpPr>
        <p:spPr>
          <a:xfrm>
            <a:off x="8924553" y="380343"/>
            <a:ext cx="3172728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latin typeface="Helvetica" panose="020B0604020202020204" pitchFamily="34" charset="0"/>
              </a:rPr>
              <a:t>Vertex in the independent set</a:t>
            </a:r>
          </a:p>
          <a:p>
            <a:r>
              <a:rPr lang="en-US" dirty="0"/>
              <a:t>Vertex adjacent to a vertex</a:t>
            </a:r>
          </a:p>
          <a:p>
            <a:r>
              <a:rPr lang="en-US" dirty="0"/>
              <a:t>in the independent set</a:t>
            </a:r>
          </a:p>
        </p:txBody>
      </p:sp>
      <p:sp>
        <p:nvSpPr>
          <p:cNvPr id="137" name="Oval 136">
            <a:extLst>
              <a:ext uri="{FF2B5EF4-FFF2-40B4-BE49-F238E27FC236}">
                <a16:creationId xmlns:a16="http://schemas.microsoft.com/office/drawing/2014/main" id="{52314071-D859-4A85-8127-2AF63E00A325}"/>
              </a:ext>
            </a:extLst>
          </p:cNvPr>
          <p:cNvSpPr/>
          <p:nvPr/>
        </p:nvSpPr>
        <p:spPr>
          <a:xfrm>
            <a:off x="8540146" y="285998"/>
            <a:ext cx="436644" cy="436100"/>
          </a:xfrm>
          <a:prstGeom prst="ellipse">
            <a:avLst/>
          </a:prstGeom>
          <a:solidFill>
            <a:schemeClr val="tx2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139" name="Oval 138">
            <a:extLst>
              <a:ext uri="{FF2B5EF4-FFF2-40B4-BE49-F238E27FC236}">
                <a16:creationId xmlns:a16="http://schemas.microsoft.com/office/drawing/2014/main" id="{24F6D87C-CB5A-4089-BB91-59ED1257C310}"/>
              </a:ext>
            </a:extLst>
          </p:cNvPr>
          <p:cNvSpPr/>
          <p:nvPr/>
        </p:nvSpPr>
        <p:spPr>
          <a:xfrm>
            <a:off x="8517490" y="795759"/>
            <a:ext cx="446546" cy="408052"/>
          </a:xfrm>
          <a:prstGeom prst="ellipse">
            <a:avLst/>
          </a:prstGeom>
          <a:solidFill>
            <a:schemeClr val="bg2">
              <a:lumMod val="90000"/>
            </a:schemeClr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bg2">
                    <a:lumMod val="9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</a:p>
        </p:txBody>
      </p:sp>
      <p:sp>
        <p:nvSpPr>
          <p:cNvPr id="183" name="Oval 182">
            <a:extLst>
              <a:ext uri="{FF2B5EF4-FFF2-40B4-BE49-F238E27FC236}">
                <a16:creationId xmlns:a16="http://schemas.microsoft.com/office/drawing/2014/main" id="{A7B0F62A-3761-4AA6-AAA6-A470B3417717}"/>
              </a:ext>
            </a:extLst>
          </p:cNvPr>
          <p:cNvSpPr/>
          <p:nvPr/>
        </p:nvSpPr>
        <p:spPr>
          <a:xfrm>
            <a:off x="1285790" y="1258412"/>
            <a:ext cx="511502" cy="488272"/>
          </a:xfrm>
          <a:prstGeom prst="ellipse">
            <a:avLst/>
          </a:prstGeom>
          <a:solidFill>
            <a:schemeClr val="tx2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184" name="Oval 183">
            <a:extLst>
              <a:ext uri="{FF2B5EF4-FFF2-40B4-BE49-F238E27FC236}">
                <a16:creationId xmlns:a16="http://schemas.microsoft.com/office/drawing/2014/main" id="{8D1E34B2-D5BB-455A-ADE4-C00930A2F0C4}"/>
              </a:ext>
            </a:extLst>
          </p:cNvPr>
          <p:cNvSpPr/>
          <p:nvPr/>
        </p:nvSpPr>
        <p:spPr>
          <a:xfrm>
            <a:off x="1030039" y="2263649"/>
            <a:ext cx="511502" cy="488272"/>
          </a:xfrm>
          <a:prstGeom prst="ellipse">
            <a:avLst/>
          </a:prstGeom>
          <a:solidFill>
            <a:schemeClr val="bg2">
              <a:lumMod val="90000"/>
            </a:schemeClr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bg2">
                    <a:lumMod val="9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185" name="Oval 184">
            <a:extLst>
              <a:ext uri="{FF2B5EF4-FFF2-40B4-BE49-F238E27FC236}">
                <a16:creationId xmlns:a16="http://schemas.microsoft.com/office/drawing/2014/main" id="{26AE6DFD-1913-41E1-86D8-A7D140ACD6C1}"/>
              </a:ext>
            </a:extLst>
          </p:cNvPr>
          <p:cNvSpPr/>
          <p:nvPr/>
        </p:nvSpPr>
        <p:spPr>
          <a:xfrm>
            <a:off x="1168560" y="3268886"/>
            <a:ext cx="511502" cy="488272"/>
          </a:xfrm>
          <a:prstGeom prst="ellipse">
            <a:avLst/>
          </a:prstGeom>
          <a:solidFill>
            <a:schemeClr val="bg2">
              <a:lumMod val="90000"/>
            </a:schemeClr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bg2">
                    <a:lumMod val="9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186" name="Oval 185">
            <a:extLst>
              <a:ext uri="{FF2B5EF4-FFF2-40B4-BE49-F238E27FC236}">
                <a16:creationId xmlns:a16="http://schemas.microsoft.com/office/drawing/2014/main" id="{271033F2-A18D-42D6-8C3B-8A5362D2B305}"/>
              </a:ext>
            </a:extLst>
          </p:cNvPr>
          <p:cNvSpPr/>
          <p:nvPr/>
        </p:nvSpPr>
        <p:spPr>
          <a:xfrm>
            <a:off x="2003054" y="2169049"/>
            <a:ext cx="611398" cy="582871"/>
          </a:xfrm>
          <a:prstGeom prst="ellipse">
            <a:avLst/>
          </a:prstGeom>
          <a:solidFill>
            <a:schemeClr val="bg2">
              <a:lumMod val="90000"/>
            </a:schemeClr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bg2">
                    <a:lumMod val="9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13</a:t>
            </a:r>
          </a:p>
        </p:txBody>
      </p:sp>
      <p:sp>
        <p:nvSpPr>
          <p:cNvPr id="187" name="Oval 186">
            <a:extLst>
              <a:ext uri="{FF2B5EF4-FFF2-40B4-BE49-F238E27FC236}">
                <a16:creationId xmlns:a16="http://schemas.microsoft.com/office/drawing/2014/main" id="{E01C14E0-3E23-43CF-A9D7-41B12BC3E1F8}"/>
              </a:ext>
            </a:extLst>
          </p:cNvPr>
          <p:cNvSpPr/>
          <p:nvPr/>
        </p:nvSpPr>
        <p:spPr>
          <a:xfrm>
            <a:off x="3606060" y="1196496"/>
            <a:ext cx="611398" cy="582871"/>
          </a:xfrm>
          <a:prstGeom prst="ellipse">
            <a:avLst/>
          </a:prstGeom>
          <a:solidFill>
            <a:schemeClr val="tx2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11</a:t>
            </a:r>
          </a:p>
        </p:txBody>
      </p:sp>
      <p:sp>
        <p:nvSpPr>
          <p:cNvPr id="188" name="Oval 187">
            <a:extLst>
              <a:ext uri="{FF2B5EF4-FFF2-40B4-BE49-F238E27FC236}">
                <a16:creationId xmlns:a16="http://schemas.microsoft.com/office/drawing/2014/main" id="{429A4594-3FC8-4DE6-B558-0E6D1BC2673E}"/>
              </a:ext>
            </a:extLst>
          </p:cNvPr>
          <p:cNvSpPr/>
          <p:nvPr/>
        </p:nvSpPr>
        <p:spPr>
          <a:xfrm>
            <a:off x="2493267" y="1243796"/>
            <a:ext cx="511502" cy="488272"/>
          </a:xfrm>
          <a:prstGeom prst="ellipse">
            <a:avLst/>
          </a:prstGeom>
          <a:solidFill>
            <a:schemeClr val="bg2">
              <a:lumMod val="90000"/>
            </a:schemeClr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bg2">
                    <a:lumMod val="9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</a:p>
        </p:txBody>
      </p:sp>
      <p:sp>
        <p:nvSpPr>
          <p:cNvPr id="189" name="Oval 188">
            <a:extLst>
              <a:ext uri="{FF2B5EF4-FFF2-40B4-BE49-F238E27FC236}">
                <a16:creationId xmlns:a16="http://schemas.microsoft.com/office/drawing/2014/main" id="{25C22851-289E-42C7-BCD3-AD8946A77134}"/>
              </a:ext>
            </a:extLst>
          </p:cNvPr>
          <p:cNvSpPr/>
          <p:nvPr/>
        </p:nvSpPr>
        <p:spPr>
          <a:xfrm>
            <a:off x="2856683" y="2963104"/>
            <a:ext cx="511502" cy="488272"/>
          </a:xfrm>
          <a:prstGeom prst="ellipse">
            <a:avLst/>
          </a:prstGeom>
          <a:solidFill>
            <a:schemeClr val="tx2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</a:p>
        </p:txBody>
      </p:sp>
      <p:sp>
        <p:nvSpPr>
          <p:cNvPr id="190" name="Oval 189">
            <a:extLst>
              <a:ext uri="{FF2B5EF4-FFF2-40B4-BE49-F238E27FC236}">
                <a16:creationId xmlns:a16="http://schemas.microsoft.com/office/drawing/2014/main" id="{4F771742-A17C-4F66-B835-E289F9EF7D28}"/>
              </a:ext>
            </a:extLst>
          </p:cNvPr>
          <p:cNvSpPr/>
          <p:nvPr/>
        </p:nvSpPr>
        <p:spPr>
          <a:xfrm>
            <a:off x="4763590" y="1657151"/>
            <a:ext cx="611398" cy="582871"/>
          </a:xfrm>
          <a:prstGeom prst="ellipse">
            <a:avLst/>
          </a:prstGeom>
          <a:solidFill>
            <a:schemeClr val="bg2">
              <a:lumMod val="90000"/>
            </a:schemeClr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bg2">
                    <a:lumMod val="9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15</a:t>
            </a:r>
          </a:p>
        </p:txBody>
      </p:sp>
      <p:sp>
        <p:nvSpPr>
          <p:cNvPr id="191" name="Oval 190">
            <a:extLst>
              <a:ext uri="{FF2B5EF4-FFF2-40B4-BE49-F238E27FC236}">
                <a16:creationId xmlns:a16="http://schemas.microsoft.com/office/drawing/2014/main" id="{82AF096D-756A-407B-ABB2-BC1EE6F8B2BA}"/>
              </a:ext>
            </a:extLst>
          </p:cNvPr>
          <p:cNvSpPr/>
          <p:nvPr/>
        </p:nvSpPr>
        <p:spPr>
          <a:xfrm>
            <a:off x="3933408" y="2380233"/>
            <a:ext cx="611398" cy="582871"/>
          </a:xfrm>
          <a:prstGeom prst="ellipse">
            <a:avLst/>
          </a:prstGeom>
          <a:solidFill>
            <a:schemeClr val="bg2">
              <a:lumMod val="90000"/>
            </a:schemeClr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bg2">
                    <a:lumMod val="9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</a:p>
        </p:txBody>
      </p:sp>
      <p:sp>
        <p:nvSpPr>
          <p:cNvPr id="192" name="Oval 191">
            <a:extLst>
              <a:ext uri="{FF2B5EF4-FFF2-40B4-BE49-F238E27FC236}">
                <a16:creationId xmlns:a16="http://schemas.microsoft.com/office/drawing/2014/main" id="{023B62D7-0E63-419A-8D1F-E43137EA0154}"/>
              </a:ext>
            </a:extLst>
          </p:cNvPr>
          <p:cNvSpPr/>
          <p:nvPr/>
        </p:nvSpPr>
        <p:spPr>
          <a:xfrm>
            <a:off x="3109759" y="1948586"/>
            <a:ext cx="511502" cy="488272"/>
          </a:xfrm>
          <a:prstGeom prst="ellipse">
            <a:avLst/>
          </a:prstGeom>
          <a:solidFill>
            <a:schemeClr val="bg2">
              <a:lumMod val="90000"/>
            </a:schemeClr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bg2">
                    <a:lumMod val="9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193" name="Oval 192">
            <a:extLst>
              <a:ext uri="{FF2B5EF4-FFF2-40B4-BE49-F238E27FC236}">
                <a16:creationId xmlns:a16="http://schemas.microsoft.com/office/drawing/2014/main" id="{7495C4FB-F8D9-47CA-AACA-79537D01DBB2}"/>
              </a:ext>
            </a:extLst>
          </p:cNvPr>
          <p:cNvSpPr/>
          <p:nvPr/>
        </p:nvSpPr>
        <p:spPr>
          <a:xfrm>
            <a:off x="3727605" y="3486417"/>
            <a:ext cx="511502" cy="488272"/>
          </a:xfrm>
          <a:prstGeom prst="ellipse">
            <a:avLst/>
          </a:prstGeom>
          <a:solidFill>
            <a:schemeClr val="bg2">
              <a:lumMod val="90000"/>
            </a:schemeClr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bg2">
                    <a:lumMod val="9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</a:p>
        </p:txBody>
      </p:sp>
      <p:sp>
        <p:nvSpPr>
          <p:cNvPr id="194" name="Oval 193">
            <a:extLst>
              <a:ext uri="{FF2B5EF4-FFF2-40B4-BE49-F238E27FC236}">
                <a16:creationId xmlns:a16="http://schemas.microsoft.com/office/drawing/2014/main" id="{564258C8-31EF-4B36-96C2-B16FC596B167}"/>
              </a:ext>
            </a:extLst>
          </p:cNvPr>
          <p:cNvSpPr/>
          <p:nvPr/>
        </p:nvSpPr>
        <p:spPr>
          <a:xfrm>
            <a:off x="2137620" y="3938605"/>
            <a:ext cx="611398" cy="582871"/>
          </a:xfrm>
          <a:prstGeom prst="ellipse">
            <a:avLst/>
          </a:prstGeom>
          <a:solidFill>
            <a:schemeClr val="tx2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</a:p>
        </p:txBody>
      </p:sp>
      <p:sp>
        <p:nvSpPr>
          <p:cNvPr id="195" name="Oval 194">
            <a:extLst>
              <a:ext uri="{FF2B5EF4-FFF2-40B4-BE49-F238E27FC236}">
                <a16:creationId xmlns:a16="http://schemas.microsoft.com/office/drawing/2014/main" id="{37E7AC8A-63EB-4A9C-AA44-C77EE39D1A43}"/>
              </a:ext>
            </a:extLst>
          </p:cNvPr>
          <p:cNvSpPr/>
          <p:nvPr/>
        </p:nvSpPr>
        <p:spPr>
          <a:xfrm>
            <a:off x="3210530" y="4346392"/>
            <a:ext cx="611398" cy="582871"/>
          </a:xfrm>
          <a:prstGeom prst="ellipse">
            <a:avLst/>
          </a:prstGeom>
          <a:solidFill>
            <a:schemeClr val="bg2">
              <a:lumMod val="90000"/>
            </a:schemeClr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bg2">
                    <a:lumMod val="9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196" name="Oval 195">
            <a:extLst>
              <a:ext uri="{FF2B5EF4-FFF2-40B4-BE49-F238E27FC236}">
                <a16:creationId xmlns:a16="http://schemas.microsoft.com/office/drawing/2014/main" id="{1173483E-3E04-4F21-A8A7-2FB12590EC5A}"/>
              </a:ext>
            </a:extLst>
          </p:cNvPr>
          <p:cNvSpPr/>
          <p:nvPr/>
        </p:nvSpPr>
        <p:spPr>
          <a:xfrm>
            <a:off x="4457891" y="4346391"/>
            <a:ext cx="611398" cy="582871"/>
          </a:xfrm>
          <a:prstGeom prst="ellipse">
            <a:avLst/>
          </a:prstGeom>
          <a:solidFill>
            <a:schemeClr val="bg2">
              <a:lumMod val="90000"/>
            </a:schemeClr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bg2">
                    <a:lumMod val="9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</a:t>
            </a:r>
          </a:p>
        </p:txBody>
      </p:sp>
      <p:sp>
        <p:nvSpPr>
          <p:cNvPr id="197" name="Oval 196">
            <a:extLst>
              <a:ext uri="{FF2B5EF4-FFF2-40B4-BE49-F238E27FC236}">
                <a16:creationId xmlns:a16="http://schemas.microsoft.com/office/drawing/2014/main" id="{961BD1AB-40A7-4D20-9CCB-5664DB3BEFEB}"/>
              </a:ext>
            </a:extLst>
          </p:cNvPr>
          <p:cNvSpPr/>
          <p:nvPr/>
        </p:nvSpPr>
        <p:spPr>
          <a:xfrm>
            <a:off x="4838665" y="3398159"/>
            <a:ext cx="511502" cy="488272"/>
          </a:xfrm>
          <a:prstGeom prst="ellipse">
            <a:avLst/>
          </a:prstGeom>
          <a:solidFill>
            <a:schemeClr val="tx2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198" name="Oval 197">
            <a:extLst>
              <a:ext uri="{FF2B5EF4-FFF2-40B4-BE49-F238E27FC236}">
                <a16:creationId xmlns:a16="http://schemas.microsoft.com/office/drawing/2014/main" id="{733004D6-F33A-4F75-9B41-221F482825D9}"/>
              </a:ext>
            </a:extLst>
          </p:cNvPr>
          <p:cNvSpPr/>
          <p:nvPr/>
        </p:nvSpPr>
        <p:spPr>
          <a:xfrm>
            <a:off x="5248550" y="2657322"/>
            <a:ext cx="511502" cy="488272"/>
          </a:xfrm>
          <a:prstGeom prst="ellipse">
            <a:avLst/>
          </a:prstGeom>
          <a:solidFill>
            <a:schemeClr val="bg2">
              <a:lumMod val="90000"/>
            </a:schemeClr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bg2">
                    <a:lumMod val="9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</a:p>
        </p:txBody>
      </p:sp>
      <p:cxnSp>
        <p:nvCxnSpPr>
          <p:cNvPr id="199" name="Straight Connector 198">
            <a:extLst>
              <a:ext uri="{FF2B5EF4-FFF2-40B4-BE49-F238E27FC236}">
                <a16:creationId xmlns:a16="http://schemas.microsoft.com/office/drawing/2014/main" id="{A33F8153-8322-4DA6-89C6-C326EDAD473C}"/>
              </a:ext>
            </a:extLst>
          </p:cNvPr>
          <p:cNvCxnSpPr>
            <a:stCxn id="183" idx="4"/>
            <a:endCxn id="184" idx="0"/>
          </p:cNvCxnSpPr>
          <p:nvPr/>
        </p:nvCxnSpPr>
        <p:spPr>
          <a:xfrm flipH="1">
            <a:off x="1285790" y="1746684"/>
            <a:ext cx="255751" cy="516965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0" name="Straight Connector 199">
            <a:extLst>
              <a:ext uri="{FF2B5EF4-FFF2-40B4-BE49-F238E27FC236}">
                <a16:creationId xmlns:a16="http://schemas.microsoft.com/office/drawing/2014/main" id="{0BC3BEC4-103E-43F2-95B8-77734DA6DB41}"/>
              </a:ext>
            </a:extLst>
          </p:cNvPr>
          <p:cNvCxnSpPr>
            <a:cxnSpLocks/>
            <a:endCxn id="186" idx="1"/>
          </p:cNvCxnSpPr>
          <p:nvPr/>
        </p:nvCxnSpPr>
        <p:spPr>
          <a:xfrm>
            <a:off x="1669417" y="1724500"/>
            <a:ext cx="423174" cy="52990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1" name="Straight Connector 200">
            <a:extLst>
              <a:ext uri="{FF2B5EF4-FFF2-40B4-BE49-F238E27FC236}">
                <a16:creationId xmlns:a16="http://schemas.microsoft.com/office/drawing/2014/main" id="{AD7949A6-E315-4134-899B-1E3088C8BF0E}"/>
              </a:ext>
            </a:extLst>
          </p:cNvPr>
          <p:cNvCxnSpPr>
            <a:cxnSpLocks/>
            <a:endCxn id="192" idx="0"/>
          </p:cNvCxnSpPr>
          <p:nvPr/>
        </p:nvCxnSpPr>
        <p:spPr>
          <a:xfrm>
            <a:off x="2909820" y="1682938"/>
            <a:ext cx="455690" cy="26564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2" name="Straight Connector 201">
            <a:extLst>
              <a:ext uri="{FF2B5EF4-FFF2-40B4-BE49-F238E27FC236}">
                <a16:creationId xmlns:a16="http://schemas.microsoft.com/office/drawing/2014/main" id="{AC1FEBDA-EE53-48FC-9CF2-97AF4455F7A1}"/>
              </a:ext>
            </a:extLst>
          </p:cNvPr>
          <p:cNvCxnSpPr>
            <a:cxnSpLocks/>
          </p:cNvCxnSpPr>
          <p:nvPr/>
        </p:nvCxnSpPr>
        <p:spPr>
          <a:xfrm>
            <a:off x="4226859" y="1575020"/>
            <a:ext cx="602822" cy="16749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3" name="Straight Connector 202">
            <a:extLst>
              <a:ext uri="{FF2B5EF4-FFF2-40B4-BE49-F238E27FC236}">
                <a16:creationId xmlns:a16="http://schemas.microsoft.com/office/drawing/2014/main" id="{5176EA39-3A75-4C3E-BB49-723CF53027DA}"/>
              </a:ext>
            </a:extLst>
          </p:cNvPr>
          <p:cNvCxnSpPr>
            <a:cxnSpLocks/>
            <a:endCxn id="198" idx="0"/>
          </p:cNvCxnSpPr>
          <p:nvPr/>
        </p:nvCxnSpPr>
        <p:spPr>
          <a:xfrm>
            <a:off x="5231445" y="2160117"/>
            <a:ext cx="272856" cy="497205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4" name="Straight Connector 203">
            <a:extLst>
              <a:ext uri="{FF2B5EF4-FFF2-40B4-BE49-F238E27FC236}">
                <a16:creationId xmlns:a16="http://schemas.microsoft.com/office/drawing/2014/main" id="{081EAA71-5673-45A5-87F1-F454D9074B8D}"/>
              </a:ext>
            </a:extLst>
          </p:cNvPr>
          <p:cNvCxnSpPr>
            <a:cxnSpLocks/>
            <a:stCxn id="190" idx="3"/>
            <a:endCxn id="191" idx="7"/>
          </p:cNvCxnSpPr>
          <p:nvPr/>
        </p:nvCxnSpPr>
        <p:spPr>
          <a:xfrm flipH="1">
            <a:off x="4455269" y="2154663"/>
            <a:ext cx="397858" cy="31092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5" name="Straight Connector 204">
            <a:extLst>
              <a:ext uri="{FF2B5EF4-FFF2-40B4-BE49-F238E27FC236}">
                <a16:creationId xmlns:a16="http://schemas.microsoft.com/office/drawing/2014/main" id="{7861EFFE-A441-480F-A708-E3B19EF86B69}"/>
              </a:ext>
            </a:extLst>
          </p:cNvPr>
          <p:cNvCxnSpPr>
            <a:cxnSpLocks/>
            <a:endCxn id="191" idx="0"/>
          </p:cNvCxnSpPr>
          <p:nvPr/>
        </p:nvCxnSpPr>
        <p:spPr>
          <a:xfrm>
            <a:off x="4035044" y="1785843"/>
            <a:ext cx="204063" cy="59439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6" name="Straight Connector 205">
            <a:extLst>
              <a:ext uri="{FF2B5EF4-FFF2-40B4-BE49-F238E27FC236}">
                <a16:creationId xmlns:a16="http://schemas.microsoft.com/office/drawing/2014/main" id="{52A16EC5-4A8B-431C-931C-F79D264B7A8A}"/>
              </a:ext>
            </a:extLst>
          </p:cNvPr>
          <p:cNvCxnSpPr>
            <a:cxnSpLocks/>
            <a:endCxn id="197" idx="1"/>
          </p:cNvCxnSpPr>
          <p:nvPr/>
        </p:nvCxnSpPr>
        <p:spPr>
          <a:xfrm>
            <a:off x="4402385" y="2910207"/>
            <a:ext cx="511188" cy="55945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7" name="Straight Connector 206">
            <a:extLst>
              <a:ext uri="{FF2B5EF4-FFF2-40B4-BE49-F238E27FC236}">
                <a16:creationId xmlns:a16="http://schemas.microsoft.com/office/drawing/2014/main" id="{A05F39FE-040C-4F99-888C-2E91C1340E48}"/>
              </a:ext>
            </a:extLst>
          </p:cNvPr>
          <p:cNvCxnSpPr>
            <a:cxnSpLocks/>
            <a:endCxn id="189" idx="1"/>
          </p:cNvCxnSpPr>
          <p:nvPr/>
        </p:nvCxnSpPr>
        <p:spPr>
          <a:xfrm>
            <a:off x="2521706" y="2699264"/>
            <a:ext cx="409885" cy="33534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8" name="Straight Connector 207">
            <a:extLst>
              <a:ext uri="{FF2B5EF4-FFF2-40B4-BE49-F238E27FC236}">
                <a16:creationId xmlns:a16="http://schemas.microsoft.com/office/drawing/2014/main" id="{B69DA8DF-3B45-4531-98A0-5E84C8438681}"/>
              </a:ext>
            </a:extLst>
          </p:cNvPr>
          <p:cNvCxnSpPr>
            <a:cxnSpLocks/>
          </p:cNvCxnSpPr>
          <p:nvPr/>
        </p:nvCxnSpPr>
        <p:spPr>
          <a:xfrm>
            <a:off x="2793788" y="1713679"/>
            <a:ext cx="318646" cy="126114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9" name="Straight Connector 208">
            <a:extLst>
              <a:ext uri="{FF2B5EF4-FFF2-40B4-BE49-F238E27FC236}">
                <a16:creationId xmlns:a16="http://schemas.microsoft.com/office/drawing/2014/main" id="{9EE84563-211C-4047-815E-0FEE00BD0DA0}"/>
              </a:ext>
            </a:extLst>
          </p:cNvPr>
          <p:cNvCxnSpPr>
            <a:cxnSpLocks/>
            <a:endCxn id="186" idx="0"/>
          </p:cNvCxnSpPr>
          <p:nvPr/>
        </p:nvCxnSpPr>
        <p:spPr>
          <a:xfrm flipH="1">
            <a:off x="2308753" y="1690597"/>
            <a:ext cx="343386" cy="47845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0" name="Straight Connector 209">
            <a:extLst>
              <a:ext uri="{FF2B5EF4-FFF2-40B4-BE49-F238E27FC236}">
                <a16:creationId xmlns:a16="http://schemas.microsoft.com/office/drawing/2014/main" id="{CC7459D5-F12E-47A2-BCE5-1CC1C1C4FBF1}"/>
              </a:ext>
            </a:extLst>
          </p:cNvPr>
          <p:cNvCxnSpPr>
            <a:cxnSpLocks/>
            <a:endCxn id="196" idx="1"/>
          </p:cNvCxnSpPr>
          <p:nvPr/>
        </p:nvCxnSpPr>
        <p:spPr>
          <a:xfrm>
            <a:off x="4035044" y="3951258"/>
            <a:ext cx="512384" cy="48049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1" name="Straight Connector 210">
            <a:extLst>
              <a:ext uri="{FF2B5EF4-FFF2-40B4-BE49-F238E27FC236}">
                <a16:creationId xmlns:a16="http://schemas.microsoft.com/office/drawing/2014/main" id="{6D35AE80-A31D-4CCB-B04A-02D5359DC956}"/>
              </a:ext>
            </a:extLst>
          </p:cNvPr>
          <p:cNvCxnSpPr>
            <a:cxnSpLocks/>
            <a:endCxn id="195" idx="0"/>
          </p:cNvCxnSpPr>
          <p:nvPr/>
        </p:nvCxnSpPr>
        <p:spPr>
          <a:xfrm flipH="1">
            <a:off x="3516229" y="3974689"/>
            <a:ext cx="484418" cy="371703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2" name="Straight Connector 211">
            <a:extLst>
              <a:ext uri="{FF2B5EF4-FFF2-40B4-BE49-F238E27FC236}">
                <a16:creationId xmlns:a16="http://schemas.microsoft.com/office/drawing/2014/main" id="{3CE50A6D-9A7B-44EB-BED5-90BE080DA56B}"/>
              </a:ext>
            </a:extLst>
          </p:cNvPr>
          <p:cNvCxnSpPr>
            <a:cxnSpLocks/>
            <a:endCxn id="185" idx="6"/>
          </p:cNvCxnSpPr>
          <p:nvPr/>
        </p:nvCxnSpPr>
        <p:spPr>
          <a:xfrm flipH="1">
            <a:off x="1680062" y="3284212"/>
            <a:ext cx="1241924" cy="22881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3" name="Straight Connector 212">
            <a:extLst>
              <a:ext uri="{FF2B5EF4-FFF2-40B4-BE49-F238E27FC236}">
                <a16:creationId xmlns:a16="http://schemas.microsoft.com/office/drawing/2014/main" id="{21608345-A1FE-4363-B217-356CFFE24632}"/>
              </a:ext>
            </a:extLst>
          </p:cNvPr>
          <p:cNvCxnSpPr>
            <a:cxnSpLocks/>
            <a:endCxn id="185" idx="0"/>
          </p:cNvCxnSpPr>
          <p:nvPr/>
        </p:nvCxnSpPr>
        <p:spPr>
          <a:xfrm>
            <a:off x="1299310" y="2739428"/>
            <a:ext cx="125001" cy="52945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4" name="Straight Connector 213">
            <a:extLst>
              <a:ext uri="{FF2B5EF4-FFF2-40B4-BE49-F238E27FC236}">
                <a16:creationId xmlns:a16="http://schemas.microsoft.com/office/drawing/2014/main" id="{B6EF803A-174E-47AE-912E-B0C897C4A9A6}"/>
              </a:ext>
            </a:extLst>
          </p:cNvPr>
          <p:cNvCxnSpPr>
            <a:cxnSpLocks/>
            <a:endCxn id="194" idx="1"/>
          </p:cNvCxnSpPr>
          <p:nvPr/>
        </p:nvCxnSpPr>
        <p:spPr>
          <a:xfrm>
            <a:off x="1544416" y="3723794"/>
            <a:ext cx="682741" cy="30017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5" name="Straight Connector 214">
            <a:extLst>
              <a:ext uri="{FF2B5EF4-FFF2-40B4-BE49-F238E27FC236}">
                <a16:creationId xmlns:a16="http://schemas.microsoft.com/office/drawing/2014/main" id="{2808913C-F4CD-49F9-8C35-B7D087A49526}"/>
              </a:ext>
            </a:extLst>
          </p:cNvPr>
          <p:cNvCxnSpPr>
            <a:cxnSpLocks/>
            <a:endCxn id="195" idx="1"/>
          </p:cNvCxnSpPr>
          <p:nvPr/>
        </p:nvCxnSpPr>
        <p:spPr>
          <a:xfrm>
            <a:off x="2704905" y="4345601"/>
            <a:ext cx="595162" cy="8615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6" name="Straight Connector 215">
            <a:extLst>
              <a:ext uri="{FF2B5EF4-FFF2-40B4-BE49-F238E27FC236}">
                <a16:creationId xmlns:a16="http://schemas.microsoft.com/office/drawing/2014/main" id="{432F9839-9BB1-484E-9738-44BEA812B1E9}"/>
              </a:ext>
            </a:extLst>
          </p:cNvPr>
          <p:cNvCxnSpPr>
            <a:cxnSpLocks/>
            <a:endCxn id="196" idx="2"/>
          </p:cNvCxnSpPr>
          <p:nvPr/>
        </p:nvCxnSpPr>
        <p:spPr>
          <a:xfrm>
            <a:off x="3821928" y="4604498"/>
            <a:ext cx="635963" cy="3332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7" name="Straight Connector 216">
            <a:extLst>
              <a:ext uri="{FF2B5EF4-FFF2-40B4-BE49-F238E27FC236}">
                <a16:creationId xmlns:a16="http://schemas.microsoft.com/office/drawing/2014/main" id="{C1534CFF-4B9B-4C56-9555-AD6A72E46248}"/>
              </a:ext>
            </a:extLst>
          </p:cNvPr>
          <p:cNvCxnSpPr>
            <a:cxnSpLocks/>
            <a:endCxn id="188" idx="2"/>
          </p:cNvCxnSpPr>
          <p:nvPr/>
        </p:nvCxnSpPr>
        <p:spPr>
          <a:xfrm flipV="1">
            <a:off x="1755442" y="1487932"/>
            <a:ext cx="737825" cy="911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8" name="Straight Connector 217">
            <a:extLst>
              <a:ext uri="{FF2B5EF4-FFF2-40B4-BE49-F238E27FC236}">
                <a16:creationId xmlns:a16="http://schemas.microsoft.com/office/drawing/2014/main" id="{99EA0C12-12D8-4DBB-AD13-C0237DBFD780}"/>
              </a:ext>
            </a:extLst>
          </p:cNvPr>
          <p:cNvCxnSpPr>
            <a:cxnSpLocks/>
            <a:endCxn id="187" idx="2"/>
          </p:cNvCxnSpPr>
          <p:nvPr/>
        </p:nvCxnSpPr>
        <p:spPr>
          <a:xfrm>
            <a:off x="3007115" y="1474183"/>
            <a:ext cx="598945" cy="1374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9" name="Straight Connector 218">
            <a:extLst>
              <a:ext uri="{FF2B5EF4-FFF2-40B4-BE49-F238E27FC236}">
                <a16:creationId xmlns:a16="http://schemas.microsoft.com/office/drawing/2014/main" id="{C1B3A393-BC76-47C5-A621-CB2E12710C46}"/>
              </a:ext>
            </a:extLst>
          </p:cNvPr>
          <p:cNvCxnSpPr>
            <a:cxnSpLocks/>
            <a:endCxn id="186" idx="2"/>
          </p:cNvCxnSpPr>
          <p:nvPr/>
        </p:nvCxnSpPr>
        <p:spPr>
          <a:xfrm flipV="1">
            <a:off x="1547047" y="2460485"/>
            <a:ext cx="456007" cy="5559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0" name="Straight Connector 219">
            <a:extLst>
              <a:ext uri="{FF2B5EF4-FFF2-40B4-BE49-F238E27FC236}">
                <a16:creationId xmlns:a16="http://schemas.microsoft.com/office/drawing/2014/main" id="{41526E19-718C-4BEB-A1FD-FF10061BB507}"/>
              </a:ext>
            </a:extLst>
          </p:cNvPr>
          <p:cNvCxnSpPr>
            <a:cxnSpLocks/>
            <a:endCxn id="193" idx="1"/>
          </p:cNvCxnSpPr>
          <p:nvPr/>
        </p:nvCxnSpPr>
        <p:spPr>
          <a:xfrm>
            <a:off x="3329583" y="3326308"/>
            <a:ext cx="472930" cy="231615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1" name="Straight Connector 220">
            <a:extLst>
              <a:ext uri="{FF2B5EF4-FFF2-40B4-BE49-F238E27FC236}">
                <a16:creationId xmlns:a16="http://schemas.microsoft.com/office/drawing/2014/main" id="{AD1E380D-1FE7-48B5-8C49-8437A0B5A79B}"/>
              </a:ext>
            </a:extLst>
          </p:cNvPr>
          <p:cNvCxnSpPr>
            <a:cxnSpLocks/>
            <a:endCxn id="189" idx="7"/>
          </p:cNvCxnSpPr>
          <p:nvPr/>
        </p:nvCxnSpPr>
        <p:spPr>
          <a:xfrm flipH="1">
            <a:off x="3293277" y="2430190"/>
            <a:ext cx="50698" cy="60442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2" name="Straight Connector 221">
            <a:extLst>
              <a:ext uri="{FF2B5EF4-FFF2-40B4-BE49-F238E27FC236}">
                <a16:creationId xmlns:a16="http://schemas.microsoft.com/office/drawing/2014/main" id="{977A33E7-5F65-4A36-B653-7319B2967358}"/>
              </a:ext>
            </a:extLst>
          </p:cNvPr>
          <p:cNvCxnSpPr>
            <a:cxnSpLocks/>
            <a:endCxn id="193" idx="0"/>
          </p:cNvCxnSpPr>
          <p:nvPr/>
        </p:nvCxnSpPr>
        <p:spPr>
          <a:xfrm>
            <a:off x="3481479" y="2397054"/>
            <a:ext cx="501877" cy="1089363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3" name="Straight Connector 222">
            <a:extLst>
              <a:ext uri="{FF2B5EF4-FFF2-40B4-BE49-F238E27FC236}">
                <a16:creationId xmlns:a16="http://schemas.microsoft.com/office/drawing/2014/main" id="{57E56F52-C215-48BB-8174-076EA7999507}"/>
              </a:ext>
            </a:extLst>
          </p:cNvPr>
          <p:cNvCxnSpPr>
            <a:cxnSpLocks/>
            <a:endCxn id="191" idx="1"/>
          </p:cNvCxnSpPr>
          <p:nvPr/>
        </p:nvCxnSpPr>
        <p:spPr>
          <a:xfrm>
            <a:off x="3602350" y="2311687"/>
            <a:ext cx="420595" cy="153905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4" name="Straight Connector 223">
            <a:extLst>
              <a:ext uri="{FF2B5EF4-FFF2-40B4-BE49-F238E27FC236}">
                <a16:creationId xmlns:a16="http://schemas.microsoft.com/office/drawing/2014/main" id="{A1214C90-AD72-4119-BB15-127F116C1525}"/>
              </a:ext>
            </a:extLst>
          </p:cNvPr>
          <p:cNvCxnSpPr>
            <a:cxnSpLocks/>
            <a:stCxn id="187" idx="3"/>
            <a:endCxn id="192" idx="7"/>
          </p:cNvCxnSpPr>
          <p:nvPr/>
        </p:nvCxnSpPr>
        <p:spPr>
          <a:xfrm flipH="1">
            <a:off x="3546353" y="1694008"/>
            <a:ext cx="149244" cy="32608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5" name="Straight Connector 224">
            <a:extLst>
              <a:ext uri="{FF2B5EF4-FFF2-40B4-BE49-F238E27FC236}">
                <a16:creationId xmlns:a16="http://schemas.microsoft.com/office/drawing/2014/main" id="{29B8CAED-4C0A-46E7-929A-4804FDE99B8D}"/>
              </a:ext>
            </a:extLst>
          </p:cNvPr>
          <p:cNvCxnSpPr>
            <a:cxnSpLocks/>
            <a:endCxn id="198" idx="2"/>
          </p:cNvCxnSpPr>
          <p:nvPr/>
        </p:nvCxnSpPr>
        <p:spPr>
          <a:xfrm>
            <a:off x="4544806" y="2706010"/>
            <a:ext cx="703744" cy="19544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6" name="Straight Connector 225">
            <a:extLst>
              <a:ext uri="{FF2B5EF4-FFF2-40B4-BE49-F238E27FC236}">
                <a16:creationId xmlns:a16="http://schemas.microsoft.com/office/drawing/2014/main" id="{0449B7D0-73B7-4553-81B8-BE7FC04880F9}"/>
              </a:ext>
            </a:extLst>
          </p:cNvPr>
          <p:cNvCxnSpPr>
            <a:cxnSpLocks/>
            <a:endCxn id="197" idx="0"/>
          </p:cNvCxnSpPr>
          <p:nvPr/>
        </p:nvCxnSpPr>
        <p:spPr>
          <a:xfrm flipH="1">
            <a:off x="5094416" y="3112198"/>
            <a:ext cx="321148" cy="285961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7" name="Straight Connector 226">
            <a:extLst>
              <a:ext uri="{FF2B5EF4-FFF2-40B4-BE49-F238E27FC236}">
                <a16:creationId xmlns:a16="http://schemas.microsoft.com/office/drawing/2014/main" id="{1638B2DC-05F6-45A0-8D73-E6D37C7B10E6}"/>
              </a:ext>
            </a:extLst>
          </p:cNvPr>
          <p:cNvCxnSpPr>
            <a:cxnSpLocks/>
          </p:cNvCxnSpPr>
          <p:nvPr/>
        </p:nvCxnSpPr>
        <p:spPr>
          <a:xfrm flipH="1">
            <a:off x="4896678" y="3900951"/>
            <a:ext cx="178392" cy="44465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8" name="Straight Connector 227">
            <a:extLst>
              <a:ext uri="{FF2B5EF4-FFF2-40B4-BE49-F238E27FC236}">
                <a16:creationId xmlns:a16="http://schemas.microsoft.com/office/drawing/2014/main" id="{B7F7D711-60BA-4101-A66F-ACAA3BB3620B}"/>
              </a:ext>
            </a:extLst>
          </p:cNvPr>
          <p:cNvCxnSpPr>
            <a:cxnSpLocks/>
            <a:endCxn id="197" idx="2"/>
          </p:cNvCxnSpPr>
          <p:nvPr/>
        </p:nvCxnSpPr>
        <p:spPr>
          <a:xfrm flipV="1">
            <a:off x="4257018" y="3642295"/>
            <a:ext cx="581647" cy="6296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70209534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5814AADF-EE59-407E-B9F2-5E00A692F775}"/>
              </a:ext>
            </a:extLst>
          </p:cNvPr>
          <p:cNvSpPr/>
          <p:nvPr/>
        </p:nvSpPr>
        <p:spPr>
          <a:xfrm>
            <a:off x="1242646" y="371080"/>
            <a:ext cx="8135689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>
                <a:cs typeface="Times New Roman" panose="02020603050405020304" pitchFamily="18" charset="0"/>
              </a:rPr>
              <a:t>Finding a Maximal Independent Set (MIS): </a:t>
            </a:r>
          </a:p>
          <a:p>
            <a:r>
              <a:rPr lang="en-US" sz="3600" dirty="0">
                <a:cs typeface="Times New Roman" panose="02020603050405020304" pitchFamily="18" charset="0"/>
              </a:rPr>
              <a:t>Parallel Formulation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04937694-0CCE-47FD-9BEA-81236134FA34}"/>
              </a:ext>
            </a:extLst>
          </p:cNvPr>
          <p:cNvSpPr/>
          <p:nvPr/>
        </p:nvSpPr>
        <p:spPr>
          <a:xfrm>
            <a:off x="1242647" y="2314362"/>
            <a:ext cx="9202616" cy="38779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We use three arrays, each of length n - I, which stores nodes in MIS, C, which stores the candidate set, and R, the random numbers.</a:t>
            </a:r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Partition C across p processors. Each processor generates the corresponding values in the R array, and from this, computes which candidate vertices can enter MIS.</a:t>
            </a:r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C array is updated by deleting all the neighbors of vertices that entered MIS.</a:t>
            </a:r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performance of this algorithm is dependent on the structure of the graph.</a:t>
            </a:r>
          </a:p>
        </p:txBody>
      </p:sp>
    </p:spTree>
    <p:extLst>
      <p:ext uri="{BB962C8B-B14F-4D97-AF65-F5344CB8AC3E}">
        <p14:creationId xmlns:p14="http://schemas.microsoft.com/office/powerpoint/2010/main" val="2877152823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6B35D4A3-4092-4E3B-8EA3-BD34528077B1}"/>
              </a:ext>
            </a:extLst>
          </p:cNvPr>
          <p:cNvSpPr/>
          <p:nvPr/>
        </p:nvSpPr>
        <p:spPr>
          <a:xfrm>
            <a:off x="1343306" y="419073"/>
            <a:ext cx="551080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/>
              <a:t>Single-Source Shortest Paths</a:t>
            </a:r>
            <a:endParaRPr lang="en-US" sz="3600" dirty="0"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4D3671AB-5295-4A67-BA10-4E8BD3F3A5E1}"/>
                  </a:ext>
                </a:extLst>
              </p:cNvPr>
              <p:cNvSpPr/>
              <p:nvPr/>
            </p:nvSpPr>
            <p:spPr>
              <a:xfrm>
                <a:off x="1343306" y="2274838"/>
                <a:ext cx="9101956" cy="298543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457200" indent="-457200">
                  <a:spcAft>
                    <a:spcPts val="1200"/>
                  </a:spcAft>
                  <a:buFont typeface="Arial" panose="020B0604020202020204" pitchFamily="34" charset="0"/>
                  <a:buChar char="•"/>
                </a:pP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Dijkstra's algorithm, modified to handle sparse graphs is called Johnson's algorithm.</a:t>
                </a:r>
              </a:p>
              <a:p>
                <a:pPr marL="457200" indent="-457200">
                  <a:spcAft>
                    <a:spcPts val="1200"/>
                  </a:spcAft>
                  <a:buFont typeface="Arial" panose="020B0604020202020204" pitchFamily="34" charset="0"/>
                  <a:buChar char="•"/>
                </a:pP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The modification accounts for the fact that the minimization step in Dijkstra's algorithm needs to be performed only for those nodes adjacent to the previously selected nodes.</a:t>
                </a:r>
              </a:p>
              <a:p>
                <a:pPr marL="457200" indent="-457200">
                  <a:spcAft>
                    <a:spcPts val="1200"/>
                  </a:spcAft>
                  <a:buFont typeface="Arial" panose="020B0604020202020204" pitchFamily="34" charset="0"/>
                  <a:buChar char="•"/>
                </a:pP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Johnson's algorithm uses a priority queue Q to store the value </a:t>
                </a:r>
                <a:r>
                  <a:rPr lang="en-US" sz="2400" b="1" dirty="0">
                    <a:latin typeface="French Script MT" panose="03020402040607040605" pitchFamily="66" charset="0"/>
                    <a:cs typeface="Times New Roman" panose="02020603050405020304" pitchFamily="18" charset="0"/>
                  </a:rPr>
                  <a:t>l 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[v] for each vertex</a:t>
                </a:r>
                <a:r>
                  <a:rPr lang="en-US" sz="2400" dirty="0">
                    <a:latin typeface="French Script MT" panose="03020402040607040605" pitchFamily="66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b="1" dirty="0">
                    <a:latin typeface="Eras Light ITC" panose="020B0402030504020804" pitchFamily="34" charset="0"/>
                    <a:cs typeface="Times New Roman" panose="02020603050405020304" pitchFamily="18" charset="0"/>
                  </a:rPr>
                  <a:t>v </a:t>
                </a:r>
                <a14:m>
                  <m:oMath xmlns:m="http://schemas.openxmlformats.org/officeDocument/2006/math">
                    <m:r>
                      <a:rPr lang="en-US" sz="2400" b="1" i="1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∈</m:t>
                    </m:r>
                  </m:oMath>
                </a14:m>
                <a:r>
                  <a:rPr lang="en-US" sz="2400" b="1" dirty="0">
                    <a:latin typeface="Eras Light ITC" panose="020B0402030504020804" pitchFamily="34" charset="0"/>
                    <a:cs typeface="Times New Roman" panose="02020603050405020304" pitchFamily="18" charset="0"/>
                  </a:rPr>
                  <a:t> (V - V</a:t>
                </a:r>
                <a:r>
                  <a:rPr lang="en-US" sz="2400" b="1" baseline="-25000" dirty="0">
                    <a:latin typeface="Eras Light ITC" panose="020B0402030504020804" pitchFamily="34" charset="0"/>
                    <a:cs typeface="Times New Roman" panose="02020603050405020304" pitchFamily="18" charset="0"/>
                  </a:rPr>
                  <a:t>T</a:t>
                </a:r>
                <a:r>
                  <a:rPr lang="en-US" sz="2400" b="1" dirty="0">
                    <a:latin typeface="Eras Light ITC" panose="020B04020305040208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b="1" dirty="0">
                    <a:latin typeface="French Script MT" panose="03020402040607040605" pitchFamily="66" charset="0"/>
                    <a:cs typeface="Times New Roman" panose="02020603050405020304" pitchFamily="18" charset="0"/>
                  </a:rPr>
                  <a:t>).</a:t>
                </a:r>
              </a:p>
            </p:txBody>
          </p:sp>
        </mc:Choice>
        <mc:Fallback xmlns="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4D3671AB-5295-4A67-BA10-4E8BD3F3A5E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43306" y="2274838"/>
                <a:ext cx="9101956" cy="2985433"/>
              </a:xfrm>
              <a:prstGeom prst="rect">
                <a:avLst/>
              </a:prstGeom>
              <a:blipFill>
                <a:blip r:embed="rId2"/>
                <a:stretch>
                  <a:fillRect l="-871" t="-1633" b="-38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16333617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6B35D4A3-4092-4E3B-8EA3-BD34528077B1}"/>
              </a:ext>
            </a:extLst>
          </p:cNvPr>
          <p:cNvSpPr/>
          <p:nvPr/>
        </p:nvSpPr>
        <p:spPr>
          <a:xfrm>
            <a:off x="1338062" y="234407"/>
            <a:ext cx="951587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/>
              <a:t>Single-Source Shortest Paths: Johnson’s Algorithm</a:t>
            </a:r>
            <a:endParaRPr lang="en-US" sz="3600" dirty="0">
              <a:cs typeface="Times New Roman" panose="02020603050405020304" pitchFamily="18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D3671AB-5295-4A67-BA10-4E8BD3F3A5E1}"/>
              </a:ext>
            </a:extLst>
          </p:cNvPr>
          <p:cNvSpPr/>
          <p:nvPr/>
        </p:nvSpPr>
        <p:spPr>
          <a:xfrm>
            <a:off x="1612937" y="6300427"/>
            <a:ext cx="758967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200"/>
              </a:spcAft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Johnson's sequential single-source shortest paths algorithm.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096FAFEC-783F-41BB-A87C-D8E054892D01}"/>
                  </a:ext>
                </a:extLst>
              </p:cNvPr>
              <p:cNvSpPr/>
              <p:nvPr/>
            </p:nvSpPr>
            <p:spPr>
              <a:xfrm>
                <a:off x="1828800" y="1037448"/>
                <a:ext cx="9311734" cy="526297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400" dirty="0">
                    <a:latin typeface="AvantGarde-Book~65"/>
                  </a:rPr>
                  <a:t>1.     </a:t>
                </a:r>
                <a:r>
                  <a:rPr lang="en-US" sz="2400" b="1" dirty="0">
                    <a:latin typeface="AvantGarde-Demi~68"/>
                  </a:rPr>
                  <a:t>procedure</a:t>
                </a:r>
                <a:r>
                  <a:rPr lang="en-US" sz="2400" dirty="0">
                    <a:latin typeface="AvantGarde-Demi~68"/>
                  </a:rPr>
                  <a:t> </a:t>
                </a:r>
                <a:r>
                  <a:rPr lang="en-US" sz="2400" dirty="0">
                    <a:latin typeface="AvantGarde-Book~65"/>
                  </a:rPr>
                  <a:t>JOHNSON_SINGLE_SOURCE_SP(</a:t>
                </a:r>
                <a:r>
                  <a:rPr lang="en-US" sz="2400" dirty="0">
                    <a:latin typeface="CMMI7~6b"/>
                  </a:rPr>
                  <a:t>V, E, s</a:t>
                </a:r>
                <a:r>
                  <a:rPr lang="en-US" sz="2400" dirty="0">
                    <a:latin typeface="AvantGarde-Book~65"/>
                  </a:rPr>
                  <a:t>)</a:t>
                </a:r>
              </a:p>
              <a:p>
                <a:r>
                  <a:rPr lang="en-US" sz="2400" dirty="0">
                    <a:latin typeface="AvantGarde-Book~65"/>
                  </a:rPr>
                  <a:t>2.     </a:t>
                </a:r>
                <a:r>
                  <a:rPr lang="en-US" sz="2400" b="1" dirty="0">
                    <a:latin typeface="AvantGarde-Demi~68"/>
                  </a:rPr>
                  <a:t>begin</a:t>
                </a:r>
              </a:p>
              <a:p>
                <a:r>
                  <a:rPr lang="en-US" sz="2400" dirty="0">
                    <a:latin typeface="AvantGarde-Book~65"/>
                  </a:rPr>
                  <a:t>3. 	</a:t>
                </a:r>
                <a:r>
                  <a:rPr lang="en-US" sz="2400" dirty="0">
                    <a:latin typeface="CMMI7~6b"/>
                  </a:rPr>
                  <a:t>Q </a:t>
                </a:r>
                <a:r>
                  <a:rPr lang="en-US" sz="2400" dirty="0">
                    <a:latin typeface="CMR7~71"/>
                  </a:rPr>
                  <a:t>:= </a:t>
                </a:r>
                <a:r>
                  <a:rPr lang="en-US" sz="2400" dirty="0">
                    <a:latin typeface="CMMI7~6b"/>
                  </a:rPr>
                  <a:t>V </a:t>
                </a:r>
                <a:r>
                  <a:rPr lang="en-US" sz="2400" dirty="0">
                    <a:latin typeface="AvantGarde-Book~65"/>
                  </a:rPr>
                  <a:t>;</a:t>
                </a:r>
              </a:p>
              <a:p>
                <a:r>
                  <a:rPr lang="en-US" sz="2400" dirty="0">
                    <a:latin typeface="AvantGarde-Book~65"/>
                  </a:rPr>
                  <a:t>4. 	</a:t>
                </a:r>
                <a:r>
                  <a:rPr lang="en-US" sz="2400" b="1" dirty="0">
                    <a:latin typeface="AvantGarde-Demi~68"/>
                  </a:rPr>
                  <a:t>for</a:t>
                </a:r>
                <a:r>
                  <a:rPr lang="en-US" sz="2400" dirty="0">
                    <a:latin typeface="AvantGarde-Demi~68"/>
                  </a:rPr>
                  <a:t> </a:t>
                </a:r>
                <a:r>
                  <a:rPr lang="en-US" sz="2400" dirty="0">
                    <a:latin typeface="AvantGarde-Book~65"/>
                  </a:rPr>
                  <a:t>all </a:t>
                </a:r>
                <a:r>
                  <a:rPr lang="en-US" sz="2400" dirty="0">
                    <a:latin typeface="CMMI7~6b"/>
                  </a:rPr>
                  <a:t>v </a:t>
                </a:r>
                <a14:m>
                  <m:oMath xmlns:m="http://schemas.openxmlformats.org/officeDocument/2006/math">
                    <m:r>
                      <a:rPr lang="en-US" sz="2400" i="1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∈</m:t>
                    </m:r>
                  </m:oMath>
                </a14:m>
                <a:r>
                  <a:rPr lang="en-US" sz="2400" dirty="0">
                    <a:latin typeface="CMSY7~74"/>
                  </a:rPr>
                  <a:t> </a:t>
                </a:r>
                <a:r>
                  <a:rPr lang="en-US" sz="2400" dirty="0">
                    <a:latin typeface="CMMI7~6b"/>
                  </a:rPr>
                  <a:t>Q </a:t>
                </a:r>
                <a:r>
                  <a:rPr lang="en-US" sz="2400" b="1" dirty="0">
                    <a:latin typeface="AvantGarde-Demi~68"/>
                  </a:rPr>
                  <a:t>do</a:t>
                </a:r>
              </a:p>
              <a:p>
                <a:r>
                  <a:rPr lang="en-US" sz="2400" dirty="0">
                    <a:latin typeface="AvantGarde-Book~65"/>
                  </a:rPr>
                  <a:t>5. 	</a:t>
                </a:r>
                <a:r>
                  <a:rPr lang="en-US" sz="2400" b="1" dirty="0">
                    <a:latin typeface="French Script MT" panose="03020402040607040605" pitchFamily="66" charset="0"/>
                    <a:cs typeface="Times New Roman" panose="02020603050405020304" pitchFamily="18" charset="0"/>
                  </a:rPr>
                  <a:t> l </a:t>
                </a:r>
                <a:r>
                  <a:rPr lang="en-US" sz="2400" dirty="0">
                    <a:latin typeface="CMR7~71"/>
                  </a:rPr>
                  <a:t>[</a:t>
                </a:r>
                <a:r>
                  <a:rPr lang="en-US" sz="2400" dirty="0">
                    <a:latin typeface="CMMI7~6b"/>
                  </a:rPr>
                  <a:t>v</a:t>
                </a:r>
                <a:r>
                  <a:rPr lang="en-US" sz="2400" dirty="0">
                    <a:latin typeface="CMR7~71"/>
                  </a:rPr>
                  <a:t>] := </a:t>
                </a:r>
                <a:r>
                  <a:rPr lang="en-US" sz="2400" dirty="0">
                    <a:latin typeface="CMSY7~74"/>
                  </a:rPr>
                  <a:t>1</a:t>
                </a:r>
                <a:r>
                  <a:rPr lang="en-US" sz="2400" dirty="0">
                    <a:latin typeface="AvantGarde-Book~65"/>
                  </a:rPr>
                  <a:t>;</a:t>
                </a:r>
              </a:p>
              <a:p>
                <a:r>
                  <a:rPr lang="en-US" sz="2400" dirty="0">
                    <a:latin typeface="AvantGarde-Book~65"/>
                  </a:rPr>
                  <a:t>6. 	</a:t>
                </a:r>
                <a:r>
                  <a:rPr lang="en-US" sz="2400" b="1" dirty="0">
                    <a:latin typeface="French Script MT" panose="03020402040607040605" pitchFamily="66" charset="0"/>
                    <a:cs typeface="Times New Roman" panose="02020603050405020304" pitchFamily="18" charset="0"/>
                  </a:rPr>
                  <a:t> l </a:t>
                </a:r>
                <a:r>
                  <a:rPr lang="en-US" sz="2400" dirty="0">
                    <a:latin typeface="CMR7~71"/>
                  </a:rPr>
                  <a:t>[</a:t>
                </a:r>
                <a:r>
                  <a:rPr lang="en-US" sz="2400" dirty="0">
                    <a:latin typeface="CMMI7~6b"/>
                  </a:rPr>
                  <a:t>s</a:t>
                </a:r>
                <a:r>
                  <a:rPr lang="en-US" sz="2400" dirty="0">
                    <a:latin typeface="CMR7~71"/>
                  </a:rPr>
                  <a:t>] := 0</a:t>
                </a:r>
                <a:r>
                  <a:rPr lang="en-US" sz="2400" dirty="0">
                    <a:latin typeface="AvantGarde-Book~65"/>
                  </a:rPr>
                  <a:t>;</a:t>
                </a:r>
              </a:p>
              <a:p>
                <a:r>
                  <a:rPr lang="en-US" sz="2400" dirty="0">
                    <a:latin typeface="AvantGarde-Book~65"/>
                  </a:rPr>
                  <a:t>7. 	</a:t>
                </a:r>
                <a:r>
                  <a:rPr lang="en-US" sz="2400" b="1" dirty="0">
                    <a:latin typeface="AvantGarde-Demi~68"/>
                  </a:rPr>
                  <a:t>while</a:t>
                </a:r>
                <a:r>
                  <a:rPr lang="en-US" sz="2400" dirty="0">
                    <a:latin typeface="AvantGarde-Demi~68"/>
                  </a:rPr>
                  <a:t> </a:t>
                </a:r>
                <a:r>
                  <a:rPr lang="en-US" sz="2400" dirty="0">
                    <a:latin typeface="CMMI7~6b"/>
                  </a:rPr>
                  <a:t>Q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≠</m:t>
                    </m:r>
                    <m:r>
                      <a:rPr lang="en-US" sz="24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∅ </m:t>
                    </m:r>
                  </m:oMath>
                </a14:m>
                <a:r>
                  <a:rPr lang="en-US" sz="2400" b="1" dirty="0">
                    <a:latin typeface="AvantGarde-Demi~68"/>
                  </a:rPr>
                  <a:t>do</a:t>
                </a:r>
              </a:p>
              <a:p>
                <a:r>
                  <a:rPr lang="en-US" sz="2400" dirty="0">
                    <a:latin typeface="AvantGarde-Book~65"/>
                  </a:rPr>
                  <a:t>8.	</a:t>
                </a:r>
                <a:r>
                  <a:rPr lang="en-US" sz="2400" b="1" dirty="0">
                    <a:latin typeface="AvantGarde-Demi~68"/>
                  </a:rPr>
                  <a:t>begin</a:t>
                </a:r>
              </a:p>
              <a:p>
                <a:r>
                  <a:rPr lang="nl-NL" sz="2400" dirty="0">
                    <a:latin typeface="AvantGarde-Book~65"/>
                  </a:rPr>
                  <a:t>9. 	    </a:t>
                </a:r>
                <a:r>
                  <a:rPr lang="nl-NL" sz="2400" dirty="0">
                    <a:latin typeface="CMMI7~6b"/>
                  </a:rPr>
                  <a:t>u </a:t>
                </a:r>
                <a:r>
                  <a:rPr lang="nl-NL" sz="2400" dirty="0">
                    <a:latin typeface="CMR7~71"/>
                  </a:rPr>
                  <a:t>:= </a:t>
                </a:r>
                <a:r>
                  <a:rPr lang="nl-NL" sz="2400" dirty="0">
                    <a:latin typeface="CMMI7~6b"/>
                  </a:rPr>
                  <a:t>extract_min</a:t>
                </a:r>
                <a:r>
                  <a:rPr lang="nl-NL" sz="2400" dirty="0">
                    <a:latin typeface="CMR7~71"/>
                  </a:rPr>
                  <a:t>(</a:t>
                </a:r>
                <a:r>
                  <a:rPr lang="nl-NL" sz="2400" dirty="0">
                    <a:latin typeface="CMMI7~6b"/>
                  </a:rPr>
                  <a:t>Q</a:t>
                </a:r>
                <a:r>
                  <a:rPr lang="nl-NL" sz="2400" dirty="0">
                    <a:latin typeface="CMR7~71"/>
                  </a:rPr>
                  <a:t>)</a:t>
                </a:r>
                <a:r>
                  <a:rPr lang="nl-NL" sz="2400" dirty="0">
                    <a:latin typeface="AvantGarde-Book~65"/>
                  </a:rPr>
                  <a:t>;</a:t>
                </a:r>
              </a:p>
              <a:p>
                <a:r>
                  <a:rPr lang="en-US" sz="2400" dirty="0">
                    <a:latin typeface="AvantGarde-Book~65"/>
                  </a:rPr>
                  <a:t>10. 	    </a:t>
                </a:r>
                <a:r>
                  <a:rPr lang="en-US" sz="2400" b="1" dirty="0">
                    <a:latin typeface="AvantGarde-Demi~68"/>
                  </a:rPr>
                  <a:t>for</a:t>
                </a:r>
                <a:r>
                  <a:rPr lang="en-US" sz="2400" dirty="0">
                    <a:latin typeface="AvantGarde-Demi~68"/>
                  </a:rPr>
                  <a:t> </a:t>
                </a:r>
                <a:r>
                  <a:rPr lang="en-US" sz="2400" dirty="0">
                    <a:latin typeface="AvantGarde-Book~65"/>
                  </a:rPr>
                  <a:t>each </a:t>
                </a:r>
                <a:r>
                  <a:rPr lang="en-US" sz="2400" dirty="0">
                    <a:latin typeface="CMMI7~6b"/>
                  </a:rPr>
                  <a:t>v </a:t>
                </a:r>
                <a14:m>
                  <m:oMath xmlns:m="http://schemas.openxmlformats.org/officeDocument/2006/math">
                    <m:r>
                      <a:rPr lang="en-US" sz="2400" i="1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∈</m:t>
                    </m:r>
                  </m:oMath>
                </a14:m>
                <a:r>
                  <a:rPr lang="en-US" sz="2400" dirty="0">
                    <a:latin typeface="CMSY7~74"/>
                  </a:rPr>
                  <a:t> </a:t>
                </a:r>
                <a:r>
                  <a:rPr lang="en-US" sz="2400" dirty="0">
                    <a:latin typeface="CMMI7~6b"/>
                  </a:rPr>
                  <a:t>Adj</a:t>
                </a:r>
                <a:r>
                  <a:rPr lang="en-US" sz="2400" dirty="0">
                    <a:latin typeface="CMR7~71"/>
                  </a:rPr>
                  <a:t>[</a:t>
                </a:r>
                <a:r>
                  <a:rPr lang="en-US" sz="2400" dirty="0">
                    <a:latin typeface="CMMI7~6b"/>
                  </a:rPr>
                  <a:t>u</a:t>
                </a:r>
                <a:r>
                  <a:rPr lang="en-US" sz="2400" dirty="0">
                    <a:latin typeface="CMR7~71"/>
                  </a:rPr>
                  <a:t>] </a:t>
                </a:r>
                <a:r>
                  <a:rPr lang="en-US" sz="2400" b="1" dirty="0">
                    <a:latin typeface="AvantGarde-Demi~68"/>
                  </a:rPr>
                  <a:t>do</a:t>
                </a:r>
              </a:p>
              <a:p>
                <a:r>
                  <a:rPr lang="en-US" sz="2400" dirty="0">
                    <a:latin typeface="AvantGarde-Book~65"/>
                  </a:rPr>
                  <a:t>11. 	    </a:t>
                </a:r>
                <a:r>
                  <a:rPr lang="en-US" sz="2400" b="1" dirty="0">
                    <a:latin typeface="AvantGarde-Demi~68"/>
                  </a:rPr>
                  <a:t>if</a:t>
                </a:r>
                <a:r>
                  <a:rPr lang="en-US" sz="2400" dirty="0">
                    <a:latin typeface="AvantGarde-Demi~68"/>
                  </a:rPr>
                  <a:t> </a:t>
                </a:r>
                <a:r>
                  <a:rPr lang="en-US" sz="2400" dirty="0">
                    <a:latin typeface="CMMI7~6b"/>
                  </a:rPr>
                  <a:t>v </a:t>
                </a:r>
                <a14:m>
                  <m:oMath xmlns:m="http://schemas.openxmlformats.org/officeDocument/2006/math">
                    <m:r>
                      <a:rPr lang="en-US" sz="2400" i="1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∈</m:t>
                    </m:r>
                  </m:oMath>
                </a14:m>
                <a:r>
                  <a:rPr lang="en-US" sz="2400" dirty="0">
                    <a:latin typeface="CMSY7~74"/>
                  </a:rPr>
                  <a:t> </a:t>
                </a:r>
                <a:r>
                  <a:rPr lang="en-US" sz="2400" dirty="0">
                    <a:latin typeface="CMMI7~6b"/>
                  </a:rPr>
                  <a:t>Q</a:t>
                </a:r>
                <a:r>
                  <a:rPr lang="en-US" sz="2400" b="1" dirty="0">
                    <a:latin typeface="CMMI7~6b"/>
                  </a:rPr>
                  <a:t> </a:t>
                </a:r>
                <a:r>
                  <a:rPr lang="en-US" sz="2400" b="1" dirty="0">
                    <a:latin typeface="AvantGarde-Demi~68"/>
                  </a:rPr>
                  <a:t>and</a:t>
                </a:r>
                <a:r>
                  <a:rPr lang="en-US" sz="2400" b="1" dirty="0">
                    <a:latin typeface="French Script MT" panose="03020402040607040605" pitchFamily="66" charset="0"/>
                    <a:cs typeface="Times New Roman" panose="02020603050405020304" pitchFamily="18" charset="0"/>
                  </a:rPr>
                  <a:t> l </a:t>
                </a:r>
                <a:r>
                  <a:rPr lang="en-US" sz="2400" dirty="0">
                    <a:latin typeface="CMR7~71"/>
                  </a:rPr>
                  <a:t>[</a:t>
                </a:r>
                <a:r>
                  <a:rPr lang="en-US" sz="2400" dirty="0">
                    <a:latin typeface="CMMI7~6b"/>
                  </a:rPr>
                  <a:t>u</a:t>
                </a:r>
                <a:r>
                  <a:rPr lang="en-US" sz="2400" dirty="0">
                    <a:latin typeface="CMR7~71"/>
                  </a:rPr>
                  <a:t>] + </a:t>
                </a:r>
                <a:r>
                  <a:rPr lang="en-US" sz="2400" dirty="0">
                    <a:latin typeface="CMMI7~6b"/>
                  </a:rPr>
                  <a:t>w</a:t>
                </a:r>
                <a:r>
                  <a:rPr lang="en-US" sz="2400" dirty="0">
                    <a:latin typeface="CMR7~71"/>
                  </a:rPr>
                  <a:t>(</a:t>
                </a:r>
                <a:r>
                  <a:rPr lang="en-US" sz="2400" dirty="0">
                    <a:latin typeface="CMMI7~6b"/>
                  </a:rPr>
                  <a:t>u, v</a:t>
                </a:r>
                <a:r>
                  <a:rPr lang="en-US" sz="2400" dirty="0">
                    <a:latin typeface="CMR7~71"/>
                  </a:rPr>
                  <a:t>) </a:t>
                </a:r>
                <a:r>
                  <a:rPr lang="en-US" sz="2400" dirty="0">
                    <a:latin typeface="CMMI7~6b"/>
                  </a:rPr>
                  <a:t>&lt; </a:t>
                </a:r>
                <a:r>
                  <a:rPr lang="en-US" sz="2400" b="1" dirty="0">
                    <a:latin typeface="French Script MT" panose="03020402040607040605" pitchFamily="66" charset="0"/>
                    <a:cs typeface="Times New Roman" panose="02020603050405020304" pitchFamily="18" charset="0"/>
                  </a:rPr>
                  <a:t>l </a:t>
                </a:r>
                <a:r>
                  <a:rPr lang="en-US" sz="2400" dirty="0">
                    <a:latin typeface="CMR7~71"/>
                  </a:rPr>
                  <a:t>[</a:t>
                </a:r>
                <a:r>
                  <a:rPr lang="en-US" sz="2400" dirty="0">
                    <a:latin typeface="CMMI7~6b"/>
                  </a:rPr>
                  <a:t>v</a:t>
                </a:r>
                <a:r>
                  <a:rPr lang="en-US" sz="2400" dirty="0">
                    <a:latin typeface="CMR7~71"/>
                  </a:rPr>
                  <a:t>] </a:t>
                </a:r>
                <a:r>
                  <a:rPr lang="en-US" sz="2400" b="1" dirty="0">
                    <a:latin typeface="AvantGarde-Demi~68"/>
                  </a:rPr>
                  <a:t>then</a:t>
                </a:r>
              </a:p>
              <a:p>
                <a:r>
                  <a:rPr lang="pl-PL" sz="2400" dirty="0">
                    <a:latin typeface="AvantGarde-Book~65"/>
                  </a:rPr>
                  <a:t>12. </a:t>
                </a:r>
                <a:r>
                  <a:rPr lang="en-US" sz="2400" dirty="0">
                    <a:latin typeface="AvantGarde-Book~65"/>
                  </a:rPr>
                  <a:t>		</a:t>
                </a:r>
                <a:r>
                  <a:rPr lang="en-US" sz="2400" b="1" dirty="0">
                    <a:latin typeface="French Script MT" panose="03020402040607040605" pitchFamily="66" charset="0"/>
                    <a:cs typeface="Times New Roman" panose="02020603050405020304" pitchFamily="18" charset="0"/>
                  </a:rPr>
                  <a:t> l </a:t>
                </a:r>
                <a:r>
                  <a:rPr lang="pl-PL" sz="2400" dirty="0">
                    <a:latin typeface="CMR7~71"/>
                  </a:rPr>
                  <a:t>[</a:t>
                </a:r>
                <a:r>
                  <a:rPr lang="pl-PL" sz="2400" dirty="0">
                    <a:latin typeface="CMMI7~6b"/>
                  </a:rPr>
                  <a:t>v</a:t>
                </a:r>
                <a:r>
                  <a:rPr lang="pl-PL" sz="2400" dirty="0">
                    <a:latin typeface="CMR7~71"/>
                  </a:rPr>
                  <a:t>] := </a:t>
                </a:r>
                <a:r>
                  <a:rPr lang="en-US" sz="2400" b="1" dirty="0">
                    <a:latin typeface="French Script MT" panose="03020402040607040605" pitchFamily="66" charset="0"/>
                    <a:cs typeface="Times New Roman" panose="02020603050405020304" pitchFamily="18" charset="0"/>
                  </a:rPr>
                  <a:t>l </a:t>
                </a:r>
                <a:r>
                  <a:rPr lang="pl-PL" sz="2400" dirty="0">
                    <a:latin typeface="CMR7~71"/>
                  </a:rPr>
                  <a:t>[</a:t>
                </a:r>
                <a:r>
                  <a:rPr lang="pl-PL" sz="2400" dirty="0">
                    <a:latin typeface="CMMI7~6b"/>
                  </a:rPr>
                  <a:t>u</a:t>
                </a:r>
                <a:r>
                  <a:rPr lang="pl-PL" sz="2400" dirty="0">
                    <a:latin typeface="CMR7~71"/>
                  </a:rPr>
                  <a:t>] + </a:t>
                </a:r>
                <a:r>
                  <a:rPr lang="pl-PL" sz="2400" dirty="0">
                    <a:latin typeface="CMMI7~6b"/>
                  </a:rPr>
                  <a:t>w</a:t>
                </a:r>
                <a:r>
                  <a:rPr lang="pl-PL" sz="2400" dirty="0">
                    <a:latin typeface="CMR7~71"/>
                  </a:rPr>
                  <a:t>(</a:t>
                </a:r>
                <a:r>
                  <a:rPr lang="pl-PL" sz="2400" dirty="0">
                    <a:latin typeface="CMMI7~6b"/>
                  </a:rPr>
                  <a:t>u</a:t>
                </a:r>
                <a:r>
                  <a:rPr lang="en-US" sz="2400" dirty="0">
                    <a:latin typeface="CMMI7~6b"/>
                  </a:rPr>
                  <a:t>,</a:t>
                </a:r>
                <a:r>
                  <a:rPr lang="pl-PL" sz="2400" dirty="0">
                    <a:latin typeface="CMMI7~6b"/>
                  </a:rPr>
                  <a:t> v</a:t>
                </a:r>
                <a:r>
                  <a:rPr lang="pl-PL" sz="2400" dirty="0">
                    <a:latin typeface="CMR7~71"/>
                  </a:rPr>
                  <a:t>)</a:t>
                </a:r>
                <a:r>
                  <a:rPr lang="pl-PL" sz="2400" dirty="0">
                    <a:latin typeface="AvantGarde-Book~65"/>
                  </a:rPr>
                  <a:t>;</a:t>
                </a:r>
              </a:p>
              <a:p>
                <a:r>
                  <a:rPr lang="en-US" sz="2400" dirty="0">
                    <a:latin typeface="AvantGarde-Book~65"/>
                  </a:rPr>
                  <a:t>13.        </a:t>
                </a:r>
                <a:r>
                  <a:rPr lang="en-US" sz="2400" b="1" dirty="0" err="1">
                    <a:latin typeface="AvantGarde-Demi~68"/>
                  </a:rPr>
                  <a:t>endwhile</a:t>
                </a:r>
                <a:endParaRPr lang="en-US" sz="2400" b="1" dirty="0">
                  <a:latin typeface="AvantGarde-Demi~68"/>
                </a:endParaRPr>
              </a:p>
              <a:p>
                <a:r>
                  <a:rPr lang="en-US" sz="2400" dirty="0">
                    <a:latin typeface="AvantGarde-Book~65"/>
                  </a:rPr>
                  <a:t>14.     </a:t>
                </a:r>
                <a:r>
                  <a:rPr lang="en-US" sz="2400" b="1" dirty="0">
                    <a:latin typeface="AvantGarde-Demi~68"/>
                  </a:rPr>
                  <a:t>end</a:t>
                </a:r>
                <a:r>
                  <a:rPr lang="en-US" sz="2400" dirty="0">
                    <a:latin typeface="AvantGarde-Demi~68"/>
                  </a:rPr>
                  <a:t> </a:t>
                </a:r>
                <a:r>
                  <a:rPr lang="en-US" sz="2400" dirty="0">
                    <a:latin typeface="AvantGarde-Book~65"/>
                  </a:rPr>
                  <a:t>JOHNSON_SINGLE_SOURCE_SP</a:t>
                </a:r>
                <a:endParaRPr lang="en-US" sz="2400" dirty="0"/>
              </a:p>
            </p:txBody>
          </p:sp>
        </mc:Choice>
        <mc:Fallback xmlns="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096FAFEC-783F-41BB-A87C-D8E054892D0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28800" y="1037448"/>
                <a:ext cx="9311734" cy="5262979"/>
              </a:xfrm>
              <a:prstGeom prst="rect">
                <a:avLst/>
              </a:prstGeom>
              <a:blipFill>
                <a:blip r:embed="rId2"/>
                <a:stretch>
                  <a:fillRect l="-982" t="-926" b="-162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12356386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A28C15C0-279A-437B-8573-18FD75591964}"/>
              </a:ext>
            </a:extLst>
          </p:cNvPr>
          <p:cNvSpPr/>
          <p:nvPr/>
        </p:nvSpPr>
        <p:spPr>
          <a:xfrm>
            <a:off x="1326339" y="246130"/>
            <a:ext cx="5738430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/>
              <a:t>Single-Source Shortest Paths: </a:t>
            </a:r>
          </a:p>
          <a:p>
            <a:r>
              <a:rPr lang="en-US" sz="3600" dirty="0"/>
              <a:t>Parallel Johnson’s Algorithm</a:t>
            </a:r>
            <a:endParaRPr lang="en-US" sz="3600" dirty="0">
              <a:cs typeface="Times New Roman" panose="02020603050405020304" pitchFamily="18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D1D6E19E-EEEE-43C7-B407-98AF0F17075D}"/>
              </a:ext>
            </a:extLst>
          </p:cNvPr>
          <p:cNvSpPr/>
          <p:nvPr/>
        </p:nvSpPr>
        <p:spPr>
          <a:xfrm>
            <a:off x="1430214" y="2110715"/>
            <a:ext cx="9061939" cy="29854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Maintaining strict order of Johnson's algorithm generally leads to a very restrictive class of parallel algorithms.</a:t>
            </a:r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We need to allow exploration of multiple nodes concurrently. This is done by simultaneously extracting p nodes from the priority queue, updating the neighbors' cost, and augmenting the shortest path.</a:t>
            </a:r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If an error is made, it can be discovered (as a shorter path) and the node can be reinserted with this shorter path.</a:t>
            </a:r>
          </a:p>
        </p:txBody>
      </p:sp>
    </p:spTree>
    <p:extLst>
      <p:ext uri="{BB962C8B-B14F-4D97-AF65-F5344CB8AC3E}">
        <p14:creationId xmlns:p14="http://schemas.microsoft.com/office/powerpoint/2010/main" val="696362333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A28C15C0-279A-437B-8573-18FD75591964}"/>
              </a:ext>
            </a:extLst>
          </p:cNvPr>
          <p:cNvSpPr/>
          <p:nvPr/>
        </p:nvSpPr>
        <p:spPr>
          <a:xfrm>
            <a:off x="1326339" y="246130"/>
            <a:ext cx="5738430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/>
              <a:t>Single-Source Shortest Paths: </a:t>
            </a:r>
          </a:p>
          <a:p>
            <a:r>
              <a:rPr lang="en-US" sz="3600" dirty="0"/>
              <a:t>Parallel Johnson’s Algorithm</a:t>
            </a:r>
            <a:endParaRPr lang="en-US" sz="3600" dirty="0">
              <a:cs typeface="Times New Roman" panose="02020603050405020304" pitchFamily="18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70ACDAD-E0EF-4138-B197-C7568FF5315A}"/>
              </a:ext>
            </a:extLst>
          </p:cNvPr>
          <p:cNvSpPr/>
          <p:nvPr/>
        </p:nvSpPr>
        <p:spPr>
          <a:xfrm>
            <a:off x="1326339" y="5849035"/>
            <a:ext cx="901504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 example of the modified Johnson's algorithm for processing unsafe vertices concurrently.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377D7A39-B412-4CA2-B685-EA95F6026F4B}"/>
              </a:ext>
            </a:extLst>
          </p:cNvPr>
          <p:cNvCxnSpPr/>
          <p:nvPr/>
        </p:nvCxnSpPr>
        <p:spPr>
          <a:xfrm>
            <a:off x="1652954" y="1899141"/>
            <a:ext cx="2297723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7913922C-10B0-4976-8D4A-B1B6D77DE32F}"/>
              </a:ext>
            </a:extLst>
          </p:cNvPr>
          <p:cNvCxnSpPr/>
          <p:nvPr/>
        </p:nvCxnSpPr>
        <p:spPr>
          <a:xfrm>
            <a:off x="1652954" y="2696310"/>
            <a:ext cx="2297723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EEEA4030-D2C6-47AE-B7B1-99B273AFFDD9}"/>
              </a:ext>
            </a:extLst>
          </p:cNvPr>
          <p:cNvCxnSpPr/>
          <p:nvPr/>
        </p:nvCxnSpPr>
        <p:spPr>
          <a:xfrm>
            <a:off x="1652954" y="3405556"/>
            <a:ext cx="2297723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1403A71F-FF78-4EEC-87FD-8114875FE3FF}"/>
              </a:ext>
            </a:extLst>
          </p:cNvPr>
          <p:cNvCxnSpPr>
            <a:cxnSpLocks/>
          </p:cNvCxnSpPr>
          <p:nvPr/>
        </p:nvCxnSpPr>
        <p:spPr>
          <a:xfrm>
            <a:off x="1652954" y="1899141"/>
            <a:ext cx="0" cy="1506415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F3BF0F2A-11E3-4819-A255-BF48730954C0}"/>
              </a:ext>
            </a:extLst>
          </p:cNvPr>
          <p:cNvCxnSpPr>
            <a:cxnSpLocks/>
          </p:cNvCxnSpPr>
          <p:nvPr/>
        </p:nvCxnSpPr>
        <p:spPr>
          <a:xfrm>
            <a:off x="2778369" y="1899141"/>
            <a:ext cx="0" cy="1506415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88EDB47B-84EA-4E5D-A3A2-06160F954130}"/>
              </a:ext>
            </a:extLst>
          </p:cNvPr>
          <p:cNvCxnSpPr>
            <a:cxnSpLocks/>
          </p:cNvCxnSpPr>
          <p:nvPr/>
        </p:nvCxnSpPr>
        <p:spPr>
          <a:xfrm>
            <a:off x="3950677" y="1899141"/>
            <a:ext cx="0" cy="1506415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Oval 12">
            <a:extLst>
              <a:ext uri="{FF2B5EF4-FFF2-40B4-BE49-F238E27FC236}">
                <a16:creationId xmlns:a16="http://schemas.microsoft.com/office/drawing/2014/main" id="{AC189A8B-AF0F-4125-8895-885AA5857E09}"/>
              </a:ext>
            </a:extLst>
          </p:cNvPr>
          <p:cNvSpPr/>
          <p:nvPr/>
        </p:nvSpPr>
        <p:spPr>
          <a:xfrm>
            <a:off x="1397202" y="1655004"/>
            <a:ext cx="511502" cy="488272"/>
          </a:xfrm>
          <a:prstGeom prst="ellipse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</a:t>
            </a: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30307EA1-147F-4132-B1FD-C813EF8A8EDC}"/>
              </a:ext>
            </a:extLst>
          </p:cNvPr>
          <p:cNvSpPr/>
          <p:nvPr/>
        </p:nvSpPr>
        <p:spPr>
          <a:xfrm>
            <a:off x="2522618" y="1667432"/>
            <a:ext cx="511502" cy="488272"/>
          </a:xfrm>
          <a:prstGeom prst="ellipse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D7F08455-2667-406D-B97A-558CD54466F5}"/>
              </a:ext>
            </a:extLst>
          </p:cNvPr>
          <p:cNvSpPr/>
          <p:nvPr/>
        </p:nvSpPr>
        <p:spPr>
          <a:xfrm>
            <a:off x="3684052" y="1667432"/>
            <a:ext cx="511502" cy="488272"/>
          </a:xfrm>
          <a:prstGeom prst="ellipse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err="1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endParaRPr lang="en-US" sz="2000" b="1" dirty="0">
              <a:solidFill>
                <a:sysClr val="windowText" lastClr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FE6414E3-DBB2-4F9C-B0AE-6BE1AA93580B}"/>
              </a:ext>
            </a:extLst>
          </p:cNvPr>
          <p:cNvSpPr/>
          <p:nvPr/>
        </p:nvSpPr>
        <p:spPr>
          <a:xfrm>
            <a:off x="1389793" y="2452174"/>
            <a:ext cx="511502" cy="488272"/>
          </a:xfrm>
          <a:prstGeom prst="ellipse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A7F220D8-0ADF-44E9-8F9D-7B10FA5A6738}"/>
              </a:ext>
            </a:extLst>
          </p:cNvPr>
          <p:cNvSpPr/>
          <p:nvPr/>
        </p:nvSpPr>
        <p:spPr>
          <a:xfrm>
            <a:off x="1389793" y="3184867"/>
            <a:ext cx="511502" cy="488272"/>
          </a:xfrm>
          <a:prstGeom prst="ellipse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E4B62813-AF4F-49FA-9650-F884F86CAF66}"/>
              </a:ext>
            </a:extLst>
          </p:cNvPr>
          <p:cNvSpPr/>
          <p:nvPr/>
        </p:nvSpPr>
        <p:spPr>
          <a:xfrm>
            <a:off x="2522618" y="3173285"/>
            <a:ext cx="511502" cy="488272"/>
          </a:xfrm>
          <a:prstGeom prst="ellipse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FBB3B0BC-54EE-4B42-8D77-7F1D3960FC34}"/>
              </a:ext>
            </a:extLst>
          </p:cNvPr>
          <p:cNvSpPr/>
          <p:nvPr/>
        </p:nvSpPr>
        <p:spPr>
          <a:xfrm>
            <a:off x="3684052" y="3179217"/>
            <a:ext cx="511502" cy="488272"/>
          </a:xfrm>
          <a:prstGeom prst="ellipse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5519EEA8-CCAF-42CB-B217-0A444A69056D}"/>
              </a:ext>
            </a:extLst>
          </p:cNvPr>
          <p:cNvSpPr/>
          <p:nvPr/>
        </p:nvSpPr>
        <p:spPr>
          <a:xfrm>
            <a:off x="2513052" y="2473323"/>
            <a:ext cx="511502" cy="488272"/>
          </a:xfrm>
          <a:prstGeom prst="ellipse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E0DA16E5-70B3-49C3-A6E1-1064B47FB17E}"/>
              </a:ext>
            </a:extLst>
          </p:cNvPr>
          <p:cNvSpPr/>
          <p:nvPr/>
        </p:nvSpPr>
        <p:spPr>
          <a:xfrm>
            <a:off x="3689443" y="2464676"/>
            <a:ext cx="511502" cy="488272"/>
          </a:xfrm>
          <a:prstGeom prst="ellipse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5864CEEA-0B98-4F94-810C-C98BFF9FBBCD}"/>
              </a:ext>
            </a:extLst>
          </p:cNvPr>
          <p:cNvSpPr txBox="1"/>
          <p:nvPr/>
        </p:nvSpPr>
        <p:spPr>
          <a:xfrm>
            <a:off x="1279149" y="2110587"/>
            <a:ext cx="4448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3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F0D24348-A875-4299-9C99-DE20C9BC94DC}"/>
              </a:ext>
            </a:extLst>
          </p:cNvPr>
          <p:cNvSpPr txBox="1"/>
          <p:nvPr/>
        </p:nvSpPr>
        <p:spPr>
          <a:xfrm>
            <a:off x="1259612" y="2907755"/>
            <a:ext cx="4448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7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4713E60C-8C83-4B1A-BBCB-41812A2035B0}"/>
              </a:ext>
            </a:extLst>
          </p:cNvPr>
          <p:cNvSpPr txBox="1"/>
          <p:nvPr/>
        </p:nvSpPr>
        <p:spPr>
          <a:xfrm>
            <a:off x="2068193" y="2364252"/>
            <a:ext cx="4448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8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FEAFDB0F-D105-4AC4-9F71-23399BAD77CF}"/>
              </a:ext>
            </a:extLst>
          </p:cNvPr>
          <p:cNvSpPr txBox="1"/>
          <p:nvPr/>
        </p:nvSpPr>
        <p:spPr>
          <a:xfrm>
            <a:off x="3272712" y="2356445"/>
            <a:ext cx="4448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5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B725368C-8960-44D4-BDBD-A4E26962475E}"/>
              </a:ext>
            </a:extLst>
          </p:cNvPr>
          <p:cNvSpPr txBox="1"/>
          <p:nvPr/>
        </p:nvSpPr>
        <p:spPr>
          <a:xfrm>
            <a:off x="2101923" y="1548858"/>
            <a:ext cx="4448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1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9882BD55-5A6E-4FA2-A481-581D3B8C7D90}"/>
              </a:ext>
            </a:extLst>
          </p:cNvPr>
          <p:cNvSpPr txBox="1"/>
          <p:nvPr/>
        </p:nvSpPr>
        <p:spPr>
          <a:xfrm>
            <a:off x="3184165" y="1555792"/>
            <a:ext cx="441138" cy="3828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2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4FFBFB54-763C-44A4-B51F-0341D67EA46F}"/>
              </a:ext>
            </a:extLst>
          </p:cNvPr>
          <p:cNvSpPr txBox="1"/>
          <p:nvPr/>
        </p:nvSpPr>
        <p:spPr>
          <a:xfrm>
            <a:off x="2068193" y="3408953"/>
            <a:ext cx="4448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1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AAF226F5-D412-41EC-B38E-92CB7B7C922B}"/>
              </a:ext>
            </a:extLst>
          </p:cNvPr>
          <p:cNvSpPr txBox="1"/>
          <p:nvPr/>
        </p:nvSpPr>
        <p:spPr>
          <a:xfrm>
            <a:off x="3232092" y="3408953"/>
            <a:ext cx="4448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3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26DFC316-5654-42C4-A440-1A5DA50B706C}"/>
              </a:ext>
            </a:extLst>
          </p:cNvPr>
          <p:cNvSpPr txBox="1"/>
          <p:nvPr/>
        </p:nvSpPr>
        <p:spPr>
          <a:xfrm>
            <a:off x="2408164" y="2880013"/>
            <a:ext cx="4448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2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F962407E-DD4A-411A-A492-929D16CF105E}"/>
              </a:ext>
            </a:extLst>
          </p:cNvPr>
          <p:cNvSpPr txBox="1"/>
          <p:nvPr/>
        </p:nvSpPr>
        <p:spPr>
          <a:xfrm>
            <a:off x="3640004" y="2880013"/>
            <a:ext cx="4448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2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A0B87EB1-9DCE-4E05-BFC6-966432334C14}"/>
              </a:ext>
            </a:extLst>
          </p:cNvPr>
          <p:cNvSpPr txBox="1"/>
          <p:nvPr/>
        </p:nvSpPr>
        <p:spPr>
          <a:xfrm>
            <a:off x="2488872" y="2134957"/>
            <a:ext cx="4448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1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1F69DB5A-B388-498D-BC03-9E9E99A5AF29}"/>
              </a:ext>
            </a:extLst>
          </p:cNvPr>
          <p:cNvSpPr txBox="1"/>
          <p:nvPr/>
        </p:nvSpPr>
        <p:spPr>
          <a:xfrm>
            <a:off x="3648034" y="2159100"/>
            <a:ext cx="4448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1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34" name="Table 33">
                <a:extLst>
                  <a:ext uri="{FF2B5EF4-FFF2-40B4-BE49-F238E27FC236}">
                    <a16:creationId xmlns:a16="http://schemas.microsoft.com/office/drawing/2014/main" id="{4E6709EC-DAC4-4291-B292-2EC9171FF413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869264882"/>
                  </p:ext>
                </p:extLst>
              </p:nvPr>
            </p:nvGraphicFramePr>
            <p:xfrm>
              <a:off x="6682885" y="3637928"/>
              <a:ext cx="4321908" cy="198120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480212">
                      <a:extLst>
                        <a:ext uri="{9D8B030D-6E8A-4147-A177-3AD203B41FA5}">
                          <a16:colId xmlns:a16="http://schemas.microsoft.com/office/drawing/2014/main" val="652738156"/>
                        </a:ext>
                      </a:extLst>
                    </a:gridCol>
                    <a:gridCol w="480212">
                      <a:extLst>
                        <a:ext uri="{9D8B030D-6E8A-4147-A177-3AD203B41FA5}">
                          <a16:colId xmlns:a16="http://schemas.microsoft.com/office/drawing/2014/main" val="3590231329"/>
                        </a:ext>
                      </a:extLst>
                    </a:gridCol>
                    <a:gridCol w="480212">
                      <a:extLst>
                        <a:ext uri="{9D8B030D-6E8A-4147-A177-3AD203B41FA5}">
                          <a16:colId xmlns:a16="http://schemas.microsoft.com/office/drawing/2014/main" val="952330140"/>
                        </a:ext>
                      </a:extLst>
                    </a:gridCol>
                    <a:gridCol w="480212">
                      <a:extLst>
                        <a:ext uri="{9D8B030D-6E8A-4147-A177-3AD203B41FA5}">
                          <a16:colId xmlns:a16="http://schemas.microsoft.com/office/drawing/2014/main" val="1960715989"/>
                        </a:ext>
                      </a:extLst>
                    </a:gridCol>
                    <a:gridCol w="480212">
                      <a:extLst>
                        <a:ext uri="{9D8B030D-6E8A-4147-A177-3AD203B41FA5}">
                          <a16:colId xmlns:a16="http://schemas.microsoft.com/office/drawing/2014/main" val="604516622"/>
                        </a:ext>
                      </a:extLst>
                    </a:gridCol>
                    <a:gridCol w="480212">
                      <a:extLst>
                        <a:ext uri="{9D8B030D-6E8A-4147-A177-3AD203B41FA5}">
                          <a16:colId xmlns:a16="http://schemas.microsoft.com/office/drawing/2014/main" val="568053370"/>
                        </a:ext>
                      </a:extLst>
                    </a:gridCol>
                    <a:gridCol w="480212">
                      <a:extLst>
                        <a:ext uri="{9D8B030D-6E8A-4147-A177-3AD203B41FA5}">
                          <a16:colId xmlns:a16="http://schemas.microsoft.com/office/drawing/2014/main" val="1202849229"/>
                        </a:ext>
                      </a:extLst>
                    </a:gridCol>
                    <a:gridCol w="480212">
                      <a:extLst>
                        <a:ext uri="{9D8B030D-6E8A-4147-A177-3AD203B41FA5}">
                          <a16:colId xmlns:a16="http://schemas.microsoft.com/office/drawing/2014/main" val="2402233537"/>
                        </a:ext>
                      </a:extLst>
                    </a:gridCol>
                    <a:gridCol w="480212">
                      <a:extLst>
                        <a:ext uri="{9D8B030D-6E8A-4147-A177-3AD203B41FA5}">
                          <a16:colId xmlns:a16="http://schemas.microsoft.com/office/drawing/2014/main" val="4040974409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a</a:t>
                          </a:r>
                        </a:p>
                      </a:txBody>
                      <a:tcPr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b</a:t>
                          </a:r>
                        </a:p>
                      </a:txBody>
                      <a:tcPr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c</a:t>
                          </a:r>
                        </a:p>
                      </a:txBody>
                      <a:tcPr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d</a:t>
                          </a:r>
                        </a:p>
                      </a:txBody>
                      <a:tcPr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e</a:t>
                          </a:r>
                        </a:p>
                      </a:txBody>
                      <a:tcPr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f</a:t>
                          </a:r>
                        </a:p>
                      </a:txBody>
                      <a:tcPr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g</a:t>
                          </a:r>
                        </a:p>
                      </a:txBody>
                      <a:tcPr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h</a:t>
                          </a:r>
                        </a:p>
                      </a:txBody>
                      <a:tcPr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b="0" dirty="0" err="1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i</a:t>
                          </a:r>
                          <a:endParaRPr lang="en-US" sz="20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14016409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0</a:t>
                          </a:r>
                        </a:p>
                      </a:txBody>
                      <a:tcPr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</a:t>
                          </a:r>
                        </a:p>
                      </a:txBody>
                      <a:tcPr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da-DK" sz="2000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Consolas" panose="020B0609020204030204" pitchFamily="49" charset="0"/>
                                  </a:rPr>
                                  <m:t>∞</m:t>
                                </m:r>
                              </m:oMath>
                            </m:oMathPara>
                          </a14:m>
                          <a:endParaRPr lang="en-US" sz="20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7</a:t>
                          </a:r>
                        </a:p>
                      </a:txBody>
                      <a:tcPr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da-DK" sz="2000" b="0" i="1" u="none" strike="noStrike" kern="1200" cap="none" spc="0" normalizeH="0" baseline="0" noProof="0" dirty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Consolas" panose="020B0609020204030204" pitchFamily="49" charset="0"/>
                                  </a:rPr>
                                  <m:t>∞</m:t>
                                </m:r>
                              </m:oMath>
                            </m:oMathPara>
                          </a14:m>
                          <a:endParaRPr lang="en-US" sz="20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da-DK" sz="2000" b="0" i="1" u="none" strike="noStrike" kern="1200" cap="none" spc="0" normalizeH="0" baseline="0" noProof="0" dirty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Consolas" panose="020B0609020204030204" pitchFamily="49" charset="0"/>
                                  </a:rPr>
                                  <m:t>∞</m:t>
                                </m:r>
                              </m:oMath>
                            </m:oMathPara>
                          </a14:m>
                          <a:endParaRPr lang="en-US" sz="20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da-DK" sz="2000" b="0" i="1" u="none" strike="noStrike" kern="1200" cap="none" spc="0" normalizeH="0" baseline="0" noProof="0" dirty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Consolas" panose="020B0609020204030204" pitchFamily="49" charset="0"/>
                                  </a:rPr>
                                  <m:t>∞</m:t>
                                </m:r>
                              </m:oMath>
                            </m:oMathPara>
                          </a14:m>
                          <a:endParaRPr lang="en-US" sz="20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da-DK" sz="2000" b="0" i="1" u="none" strike="noStrike" kern="1200" cap="none" spc="0" normalizeH="0" baseline="0" noProof="0" dirty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Consolas" panose="020B0609020204030204" pitchFamily="49" charset="0"/>
                                  </a:rPr>
                                  <m:t>∞</m:t>
                                </m:r>
                              </m:oMath>
                            </m:oMathPara>
                          </a14:m>
                          <a:endParaRPr lang="en-US" sz="20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da-DK" sz="2000" b="0" i="1" u="none" strike="noStrike" kern="1200" cap="none" spc="0" normalizeH="0" baseline="0" noProof="0" dirty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Consolas" panose="020B0609020204030204" pitchFamily="49" charset="0"/>
                                  </a:rPr>
                                  <m:t>∞</m:t>
                                </m:r>
                              </m:oMath>
                            </m:oMathPara>
                          </a14:m>
                          <a:endParaRPr lang="en-US" sz="20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573493745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0</a:t>
                          </a:r>
                        </a:p>
                      </a:txBody>
                      <a:tcPr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</a:t>
                          </a:r>
                        </a:p>
                      </a:txBody>
                      <a:tcPr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4</a:t>
                          </a:r>
                        </a:p>
                      </a:txBody>
                      <a:tcPr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7</a:t>
                          </a:r>
                        </a:p>
                      </a:txBody>
                      <a:tcPr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3</a:t>
                          </a:r>
                        </a:p>
                      </a:txBody>
                      <a:tcPr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da-DK" sz="2000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Consolas" panose="020B0609020204030204" pitchFamily="49" charset="0"/>
                                  </a:rPr>
                                  <m:t>∞</m:t>
                                </m:r>
                              </m:oMath>
                            </m:oMathPara>
                          </a14:m>
                          <a:endParaRPr lang="en-US" sz="20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10</a:t>
                          </a:r>
                        </a:p>
                      </a:txBody>
                      <a:tcPr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da-DK" sz="2000" b="0" i="1" u="none" strike="noStrike" kern="1200" cap="none" spc="0" normalizeH="0" baseline="0" noProof="0" dirty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Consolas" panose="020B0609020204030204" pitchFamily="49" charset="0"/>
                                  </a:rPr>
                                  <m:t>∞</m:t>
                                </m:r>
                              </m:oMath>
                            </m:oMathPara>
                          </a14:m>
                          <a:endParaRPr lang="en-US" sz="20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da-DK" sz="2000" b="0" i="1" u="none" strike="noStrike" kern="1200" cap="none" spc="0" normalizeH="0" baseline="0" noProof="0" dirty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Consolas" panose="020B0609020204030204" pitchFamily="49" charset="0"/>
                                  </a:rPr>
                                  <m:t>∞</m:t>
                                </m:r>
                              </m:oMath>
                            </m:oMathPara>
                          </a14:m>
                          <a:endParaRPr lang="en-US" sz="20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51180478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0</a:t>
                          </a:r>
                        </a:p>
                      </a:txBody>
                      <a:tcPr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</a:t>
                          </a:r>
                        </a:p>
                      </a:txBody>
                      <a:tcPr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4</a:t>
                          </a:r>
                        </a:p>
                      </a:txBody>
                      <a:tcPr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7</a:t>
                          </a:r>
                        </a:p>
                      </a:txBody>
                      <a:tcPr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3</a:t>
                          </a:r>
                        </a:p>
                      </a:txBody>
                      <a:tcPr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6</a:t>
                          </a:r>
                        </a:p>
                      </a:txBody>
                      <a:tcPr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10</a:t>
                          </a:r>
                        </a:p>
                      </a:txBody>
                      <a:tcPr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4</a:t>
                          </a:r>
                        </a:p>
                      </a:txBody>
                      <a:tcPr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da-DK" sz="2000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Consolas" panose="020B0609020204030204" pitchFamily="49" charset="0"/>
                                  </a:rPr>
                                  <m:t>∞</m:t>
                                </m:r>
                              </m:oMath>
                            </m:oMathPara>
                          </a14:m>
                          <a:endParaRPr lang="en-US" sz="20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813502390"/>
                      </a:ext>
                    </a:extLst>
                  </a:tr>
                  <a:tr h="206934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0</a:t>
                          </a:r>
                        </a:p>
                      </a:txBody>
                      <a:tcPr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</a:t>
                          </a:r>
                        </a:p>
                      </a:txBody>
                      <a:tcPr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4</a:t>
                          </a:r>
                        </a:p>
                      </a:txBody>
                      <a:tcPr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7</a:t>
                          </a:r>
                        </a:p>
                      </a:txBody>
                      <a:tcPr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3</a:t>
                          </a:r>
                        </a:p>
                      </a:txBody>
                      <a:tcPr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6</a:t>
                          </a:r>
                        </a:p>
                      </a:txBody>
                      <a:tcPr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5</a:t>
                          </a:r>
                        </a:p>
                      </a:txBody>
                      <a:tcPr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4</a:t>
                          </a:r>
                        </a:p>
                      </a:txBody>
                      <a:tcPr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6</a:t>
                          </a:r>
                        </a:p>
                      </a:txBody>
                      <a:tcPr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684270898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34" name="Table 33">
                <a:extLst>
                  <a:ext uri="{FF2B5EF4-FFF2-40B4-BE49-F238E27FC236}">
                    <a16:creationId xmlns:a16="http://schemas.microsoft.com/office/drawing/2014/main" id="{4E6709EC-DAC4-4291-B292-2EC9171FF413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869264882"/>
                  </p:ext>
                </p:extLst>
              </p:nvPr>
            </p:nvGraphicFramePr>
            <p:xfrm>
              <a:off x="6682885" y="3637928"/>
              <a:ext cx="4321908" cy="198120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480212">
                      <a:extLst>
                        <a:ext uri="{9D8B030D-6E8A-4147-A177-3AD203B41FA5}">
                          <a16:colId xmlns:a16="http://schemas.microsoft.com/office/drawing/2014/main" val="652738156"/>
                        </a:ext>
                      </a:extLst>
                    </a:gridCol>
                    <a:gridCol w="480212">
                      <a:extLst>
                        <a:ext uri="{9D8B030D-6E8A-4147-A177-3AD203B41FA5}">
                          <a16:colId xmlns:a16="http://schemas.microsoft.com/office/drawing/2014/main" val="3590231329"/>
                        </a:ext>
                      </a:extLst>
                    </a:gridCol>
                    <a:gridCol w="480212">
                      <a:extLst>
                        <a:ext uri="{9D8B030D-6E8A-4147-A177-3AD203B41FA5}">
                          <a16:colId xmlns:a16="http://schemas.microsoft.com/office/drawing/2014/main" val="952330140"/>
                        </a:ext>
                      </a:extLst>
                    </a:gridCol>
                    <a:gridCol w="480212">
                      <a:extLst>
                        <a:ext uri="{9D8B030D-6E8A-4147-A177-3AD203B41FA5}">
                          <a16:colId xmlns:a16="http://schemas.microsoft.com/office/drawing/2014/main" val="1960715989"/>
                        </a:ext>
                      </a:extLst>
                    </a:gridCol>
                    <a:gridCol w="480212">
                      <a:extLst>
                        <a:ext uri="{9D8B030D-6E8A-4147-A177-3AD203B41FA5}">
                          <a16:colId xmlns:a16="http://schemas.microsoft.com/office/drawing/2014/main" val="604516622"/>
                        </a:ext>
                      </a:extLst>
                    </a:gridCol>
                    <a:gridCol w="480212">
                      <a:extLst>
                        <a:ext uri="{9D8B030D-6E8A-4147-A177-3AD203B41FA5}">
                          <a16:colId xmlns:a16="http://schemas.microsoft.com/office/drawing/2014/main" val="568053370"/>
                        </a:ext>
                      </a:extLst>
                    </a:gridCol>
                    <a:gridCol w="480212">
                      <a:extLst>
                        <a:ext uri="{9D8B030D-6E8A-4147-A177-3AD203B41FA5}">
                          <a16:colId xmlns:a16="http://schemas.microsoft.com/office/drawing/2014/main" val="1202849229"/>
                        </a:ext>
                      </a:extLst>
                    </a:gridCol>
                    <a:gridCol w="480212">
                      <a:extLst>
                        <a:ext uri="{9D8B030D-6E8A-4147-A177-3AD203B41FA5}">
                          <a16:colId xmlns:a16="http://schemas.microsoft.com/office/drawing/2014/main" val="2402233537"/>
                        </a:ext>
                      </a:extLst>
                    </a:gridCol>
                    <a:gridCol w="480212">
                      <a:extLst>
                        <a:ext uri="{9D8B030D-6E8A-4147-A177-3AD203B41FA5}">
                          <a16:colId xmlns:a16="http://schemas.microsoft.com/office/drawing/2014/main" val="4040974409"/>
                        </a:ext>
                      </a:extLst>
                    </a:gridCol>
                  </a:tblGrid>
                  <a:tr h="3962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a</a:t>
                          </a:r>
                        </a:p>
                      </a:txBody>
                      <a:tcPr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b</a:t>
                          </a:r>
                        </a:p>
                      </a:txBody>
                      <a:tcPr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c</a:t>
                          </a:r>
                        </a:p>
                      </a:txBody>
                      <a:tcPr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d</a:t>
                          </a:r>
                        </a:p>
                      </a:txBody>
                      <a:tcPr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e</a:t>
                          </a:r>
                        </a:p>
                      </a:txBody>
                      <a:tcPr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f</a:t>
                          </a:r>
                        </a:p>
                      </a:txBody>
                      <a:tcPr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g</a:t>
                          </a:r>
                        </a:p>
                      </a:txBody>
                      <a:tcPr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h</a:t>
                          </a:r>
                        </a:p>
                      </a:txBody>
                      <a:tcPr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b="0" dirty="0" err="1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i</a:t>
                          </a:r>
                          <a:endParaRPr lang="en-US" sz="20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140164093"/>
                      </a:ext>
                    </a:extLst>
                  </a:tr>
                  <a:tr h="3962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0</a:t>
                          </a:r>
                        </a:p>
                      </a:txBody>
                      <a:tcPr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</a:t>
                          </a:r>
                        </a:p>
                      </a:txBody>
                      <a:tcPr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203797" t="-107692" r="-603797" b="-32923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7</a:t>
                          </a:r>
                        </a:p>
                      </a:txBody>
                      <a:tcPr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408974" t="-107692" r="-410256" b="-32923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502532" t="-107692" r="-305063" b="-32923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602532" t="-107692" r="-205063" b="-32923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702532" t="-107692" r="-105063" b="-32923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802532" t="-107692" r="-5063" b="-329231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573493745"/>
                      </a:ext>
                    </a:extLst>
                  </a:tr>
                  <a:tr h="3962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0</a:t>
                          </a:r>
                        </a:p>
                      </a:txBody>
                      <a:tcPr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</a:t>
                          </a:r>
                        </a:p>
                      </a:txBody>
                      <a:tcPr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4</a:t>
                          </a:r>
                        </a:p>
                      </a:txBody>
                      <a:tcPr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7</a:t>
                          </a:r>
                        </a:p>
                      </a:txBody>
                      <a:tcPr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3</a:t>
                          </a:r>
                        </a:p>
                      </a:txBody>
                      <a:tcPr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502532" t="-204545" r="-305063" b="-22424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10</a:t>
                          </a:r>
                        </a:p>
                      </a:txBody>
                      <a:tcPr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702532" t="-204545" r="-105063" b="-22424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802532" t="-204545" r="-5063" b="-224242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51180478"/>
                      </a:ext>
                    </a:extLst>
                  </a:tr>
                  <a:tr h="3962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0</a:t>
                          </a:r>
                        </a:p>
                      </a:txBody>
                      <a:tcPr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</a:t>
                          </a:r>
                        </a:p>
                      </a:txBody>
                      <a:tcPr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4</a:t>
                          </a:r>
                        </a:p>
                      </a:txBody>
                      <a:tcPr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7</a:t>
                          </a:r>
                        </a:p>
                      </a:txBody>
                      <a:tcPr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3</a:t>
                          </a:r>
                        </a:p>
                      </a:txBody>
                      <a:tcPr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6</a:t>
                          </a:r>
                        </a:p>
                      </a:txBody>
                      <a:tcPr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10</a:t>
                          </a:r>
                        </a:p>
                      </a:txBody>
                      <a:tcPr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4</a:t>
                          </a:r>
                        </a:p>
                      </a:txBody>
                      <a:tcPr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802532" t="-309231" r="-5063" b="-127692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813502390"/>
                      </a:ext>
                    </a:extLst>
                  </a:tr>
                  <a:tr h="3962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0</a:t>
                          </a:r>
                        </a:p>
                      </a:txBody>
                      <a:tcPr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</a:t>
                          </a:r>
                        </a:p>
                      </a:txBody>
                      <a:tcPr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4</a:t>
                          </a:r>
                        </a:p>
                      </a:txBody>
                      <a:tcPr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7</a:t>
                          </a:r>
                        </a:p>
                      </a:txBody>
                      <a:tcPr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3</a:t>
                          </a:r>
                        </a:p>
                      </a:txBody>
                      <a:tcPr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6</a:t>
                          </a:r>
                        </a:p>
                      </a:txBody>
                      <a:tcPr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5</a:t>
                          </a:r>
                        </a:p>
                      </a:txBody>
                      <a:tcPr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4</a:t>
                          </a:r>
                        </a:p>
                      </a:txBody>
                      <a:tcPr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6</a:t>
                          </a:r>
                        </a:p>
                      </a:txBody>
                      <a:tcPr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684270898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35" name="Rectangle 34">
            <a:extLst>
              <a:ext uri="{FF2B5EF4-FFF2-40B4-BE49-F238E27FC236}">
                <a16:creationId xmlns:a16="http://schemas.microsoft.com/office/drawing/2014/main" id="{7C1170C5-08FB-4758-A20B-F7387A6F5817}"/>
              </a:ext>
            </a:extLst>
          </p:cNvPr>
          <p:cNvSpPr/>
          <p:nvPr/>
        </p:nvSpPr>
        <p:spPr>
          <a:xfrm>
            <a:off x="2000007" y="4031659"/>
            <a:ext cx="451598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b:1, d:7, c:inf, e:inf, f:inf, g:inf, h:inf, i:inf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8BCF5930-DFF8-4A55-B5D8-48817276308E}"/>
              </a:ext>
            </a:extLst>
          </p:cNvPr>
          <p:cNvSpPr/>
          <p:nvPr/>
        </p:nvSpPr>
        <p:spPr>
          <a:xfrm>
            <a:off x="1964369" y="4428473"/>
            <a:ext cx="328166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e:3, c:4, g:10, f:inf, h:inf, i:inf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FB49EAC6-2430-41DE-A03F-22ECB0122DC1}"/>
              </a:ext>
            </a:extLst>
          </p:cNvPr>
          <p:cNvSpPr/>
          <p:nvPr/>
        </p:nvSpPr>
        <p:spPr>
          <a:xfrm>
            <a:off x="1978066" y="4837550"/>
            <a:ext cx="149111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h:4, f:6, i:inf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2140A3AF-7977-406A-B27A-89C4FD2A80CB}"/>
              </a:ext>
            </a:extLst>
          </p:cNvPr>
          <p:cNvSpPr/>
          <p:nvPr/>
        </p:nvSpPr>
        <p:spPr>
          <a:xfrm>
            <a:off x="2000007" y="5189186"/>
            <a:ext cx="102454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g:5, i:6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D314E259-0FE2-4004-B6F6-B7E2E0D2D95C}"/>
              </a:ext>
            </a:extLst>
          </p:cNvPr>
          <p:cNvSpPr txBox="1"/>
          <p:nvPr/>
        </p:nvSpPr>
        <p:spPr>
          <a:xfrm>
            <a:off x="1303642" y="4031659"/>
            <a:ext cx="5556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(1)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C60AF704-8C8C-4447-8836-CC4E80EB1EC2}"/>
              </a:ext>
            </a:extLst>
          </p:cNvPr>
          <p:cNvSpPr txBox="1"/>
          <p:nvPr/>
        </p:nvSpPr>
        <p:spPr>
          <a:xfrm>
            <a:off x="1324181" y="4465122"/>
            <a:ext cx="5556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(2)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E4B66D97-AB6B-469D-99D1-BD1A555389D3}"/>
              </a:ext>
            </a:extLst>
          </p:cNvPr>
          <p:cNvSpPr txBox="1"/>
          <p:nvPr/>
        </p:nvSpPr>
        <p:spPr>
          <a:xfrm>
            <a:off x="1321905" y="4852939"/>
            <a:ext cx="5556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(3)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C6D202F2-A6BA-4DD5-857A-A6B9DF4BC885}"/>
              </a:ext>
            </a:extLst>
          </p:cNvPr>
          <p:cNvSpPr txBox="1"/>
          <p:nvPr/>
        </p:nvSpPr>
        <p:spPr>
          <a:xfrm>
            <a:off x="1324181" y="5214491"/>
            <a:ext cx="5556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(4)</a:t>
            </a:r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5E15C49E-4E23-45CF-B620-D5CF28EE3EAB}"/>
              </a:ext>
            </a:extLst>
          </p:cNvPr>
          <p:cNvSpPr/>
          <p:nvPr/>
        </p:nvSpPr>
        <p:spPr>
          <a:xfrm>
            <a:off x="1318942" y="3712519"/>
            <a:ext cx="155042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latin typeface="Times-Roman"/>
              </a:rPr>
              <a:t>Priority Queue</a:t>
            </a:r>
            <a:endParaRPr lang="en-US" dirty="0"/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8460506F-5345-4D46-A9DB-549A873DCB7A}"/>
              </a:ext>
            </a:extLst>
          </p:cNvPr>
          <p:cNvSpPr/>
          <p:nvPr/>
        </p:nvSpPr>
        <p:spPr>
          <a:xfrm>
            <a:off x="6997457" y="3220000"/>
            <a:ext cx="131420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>
                <a:latin typeface="Times-Roman"/>
              </a:rPr>
              <a:t>Array </a:t>
            </a:r>
            <a:r>
              <a:rPr lang="en-US" sz="2000" b="1" dirty="0">
                <a:latin typeface="French Script MT" panose="03020402040607040605" pitchFamily="66" charset="0"/>
              </a:rPr>
              <a:t>l </a:t>
            </a:r>
            <a:r>
              <a:rPr lang="en-US" sz="2000" dirty="0">
                <a:latin typeface="Times-Roman"/>
              </a:rPr>
              <a:t>[]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186716631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EDAE5B5F-6AD6-4566-89FB-40F370A744CD}"/>
              </a:ext>
            </a:extLst>
          </p:cNvPr>
          <p:cNvSpPr/>
          <p:nvPr/>
        </p:nvSpPr>
        <p:spPr>
          <a:xfrm>
            <a:off x="1326339" y="246130"/>
            <a:ext cx="5738430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/>
              <a:t>Single-Source Shortest Paths: </a:t>
            </a:r>
          </a:p>
          <a:p>
            <a:r>
              <a:rPr lang="en-US" sz="3600" dirty="0"/>
              <a:t>Parallel Johnson’s Algorithm</a:t>
            </a:r>
            <a:endParaRPr lang="en-US" sz="3600" dirty="0"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31D58938-9591-4E65-A28A-7C4B318FEBDF}"/>
                  </a:ext>
                </a:extLst>
              </p:cNvPr>
              <p:cNvSpPr/>
              <p:nvPr/>
            </p:nvSpPr>
            <p:spPr>
              <a:xfrm>
                <a:off x="1465385" y="2274838"/>
                <a:ext cx="9237784" cy="350865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342900" indent="-342900">
                  <a:spcAft>
                    <a:spcPts val="1200"/>
                  </a:spcAft>
                  <a:buFont typeface="Arial" panose="020B0604020202020204" pitchFamily="34" charset="0"/>
                  <a:buChar char="•"/>
                </a:pP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Even if we can extract and process multiple nodes from the queue, the queue itself is a major bottleneck.</a:t>
                </a:r>
              </a:p>
              <a:p>
                <a:pPr marL="342900" indent="-342900">
                  <a:spcAft>
                    <a:spcPts val="1200"/>
                  </a:spcAft>
                  <a:buFont typeface="Arial" panose="020B0604020202020204" pitchFamily="34" charset="0"/>
                  <a:buChar char="•"/>
                </a:pP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For this reason, we use multiple queues, one for each processor. Each processor builds its priority queue only using its own vertices.</a:t>
                </a:r>
              </a:p>
              <a:p>
                <a:pPr marL="342900" indent="-342900">
                  <a:spcAft>
                    <a:spcPts val="1200"/>
                  </a:spcAft>
                  <a:buFont typeface="Arial" panose="020B0604020202020204" pitchFamily="34" charset="0"/>
                  <a:buChar char="•"/>
                </a:pP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When process P</a:t>
                </a:r>
                <a:r>
                  <a:rPr lang="en-US" sz="2400" baseline="-25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extracts the vertex u </a:t>
                </a:r>
                <a14:m>
                  <m:oMath xmlns:m="http://schemas.openxmlformats.org/officeDocument/2006/math">
                    <m:r>
                      <a:rPr lang="en-US" sz="2400" i="1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∈</m:t>
                    </m:r>
                  </m:oMath>
                </a14:m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V</a:t>
                </a:r>
                <a:r>
                  <a:rPr lang="en-US" sz="2400" baseline="-25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it sends a message to processes that store vertices adjacent to u.</a:t>
                </a:r>
              </a:p>
              <a:p>
                <a:pPr marL="342900" indent="-342900">
                  <a:spcAft>
                    <a:spcPts val="1200"/>
                  </a:spcAft>
                  <a:buFont typeface="Arial" panose="020B0604020202020204" pitchFamily="34" charset="0"/>
                  <a:buChar char="•"/>
                </a:pP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Process </a:t>
                </a:r>
                <a:r>
                  <a:rPr lang="en-US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</a:t>
                </a:r>
                <a:r>
                  <a:rPr lang="en-US" sz="2400" baseline="-25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j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upon receiving this message, sets the value of </a:t>
                </a:r>
                <a:r>
                  <a:rPr lang="en-US" sz="2400" b="1" dirty="0">
                    <a:latin typeface="French Script MT" panose="03020402040607040605" pitchFamily="66" charset="0"/>
                    <a:cs typeface="Times New Roman" panose="02020603050405020304" pitchFamily="18" charset="0"/>
                  </a:rPr>
                  <a:t>l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[v] stored in its priority queue to min{</a:t>
                </a:r>
                <a:r>
                  <a:rPr lang="en-US" sz="2400" b="1" dirty="0">
                    <a:latin typeface="French Script MT" panose="03020402040607040605" pitchFamily="66" charset="0"/>
                    <a:cs typeface="Times New Roman" panose="02020603050405020304" pitchFamily="18" charset="0"/>
                  </a:rPr>
                  <a:t>l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[v], </a:t>
                </a:r>
                <a:r>
                  <a:rPr lang="en-US" sz="2400" b="1" dirty="0">
                    <a:latin typeface="French Script MT" panose="03020402040607040605" pitchFamily="66" charset="0"/>
                    <a:cs typeface="Times New Roman" panose="02020603050405020304" pitchFamily="18" charset="0"/>
                  </a:rPr>
                  <a:t>l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[u] + w(u, v)}.</a:t>
                </a:r>
              </a:p>
            </p:txBody>
          </p:sp>
        </mc:Choice>
        <mc:Fallback xmlns="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31D58938-9591-4E65-A28A-7C4B318FEBD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65385" y="2274838"/>
                <a:ext cx="9237784" cy="3508653"/>
              </a:xfrm>
              <a:prstGeom prst="rect">
                <a:avLst/>
              </a:prstGeom>
              <a:blipFill>
                <a:blip r:embed="rId2"/>
                <a:stretch>
                  <a:fillRect l="-858" t="-1389" r="-1187" b="-312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34082044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EDAE5B5F-6AD6-4566-89FB-40F370A744CD}"/>
              </a:ext>
            </a:extLst>
          </p:cNvPr>
          <p:cNvSpPr/>
          <p:nvPr/>
        </p:nvSpPr>
        <p:spPr>
          <a:xfrm>
            <a:off x="1326339" y="246130"/>
            <a:ext cx="5738430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/>
              <a:t>Single-Source Shortest Paths: </a:t>
            </a:r>
          </a:p>
          <a:p>
            <a:r>
              <a:rPr lang="en-US" sz="3600" dirty="0"/>
              <a:t>Parallel Johnson’s Algorithm</a:t>
            </a:r>
            <a:endParaRPr lang="en-US" sz="3600" dirty="0">
              <a:cs typeface="Times New Roman" panose="02020603050405020304" pitchFamily="18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31D58938-9591-4E65-A28A-7C4B318FEBDF}"/>
              </a:ext>
            </a:extLst>
          </p:cNvPr>
          <p:cNvSpPr/>
          <p:nvPr/>
        </p:nvSpPr>
        <p:spPr>
          <a:xfrm>
            <a:off x="1477108" y="2028616"/>
            <a:ext cx="9237784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If a shorter path has been discovered to node v, it is reinserted back into the local priority queue.</a:t>
            </a:r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algorithm terminates only when all the queues become empty.</a:t>
            </a:r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number of node partitioning schemes can be used to exploit graph structure for performance.</a:t>
            </a:r>
          </a:p>
        </p:txBody>
      </p:sp>
    </p:spTree>
    <p:extLst>
      <p:ext uri="{BB962C8B-B14F-4D97-AF65-F5344CB8AC3E}">
        <p14:creationId xmlns:p14="http://schemas.microsoft.com/office/powerpoint/2010/main" val="3483714574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3" name="Rectangle 2"/>
              <p:cNvSpPr/>
              <p:nvPr/>
            </p:nvSpPr>
            <p:spPr>
              <a:xfrm>
                <a:off x="4255477" y="720567"/>
                <a:ext cx="6087123" cy="51232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Consolas" panose="020B0609020204030204" pitchFamily="49" charset="0"/>
                      </a:rPr>
                      <m:t>∪ </m:t>
                    </m:r>
                    <m:r>
                      <a:rPr lang="en-US" sz="24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Consolas" panose="020B0609020204030204" pitchFamily="49" charset="0"/>
                      </a:rPr>
                      <m:t> </m:t>
                    </m:r>
                    <m:r>
                      <a:rPr lang="da-DK" sz="28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Consolas" panose="020B0609020204030204" pitchFamily="49" charset="0"/>
                      </a:rPr>
                      <m:t>≠∞ </m:t>
                    </m:r>
                    <m:r>
                      <a:rPr lang="en-US" sz="28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Consolas" panose="020B0609020204030204" pitchFamily="49" charset="0"/>
                      </a:rPr>
                      <m:t> </m:t>
                    </m:r>
                    <m:r>
                      <a:rPr lang="en-US" sz="32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〈   〉</m:t>
                    </m:r>
                  </m:oMath>
                </a14:m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r>
                      <a:rPr lang="en-US" sz="2400" i="1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∈</m:t>
                    </m:r>
                    <m:r>
                      <a:rPr lang="en-US" sz="24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(</m:t>
                    </m:r>
                    <m:r>
                      <m:rPr>
                        <m:nor/>
                      </m:rPr>
                      <a:rPr lang="en-US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v</m:t>
                    </m:r>
                    <m:r>
                      <m:rPr>
                        <m:nor/>
                      </m:rPr>
                      <a:rPr lang="en-US" sz="2400" baseline="-25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i</m:t>
                    </m:r>
                    <m:r>
                      <m:rPr>
                        <m:nor/>
                      </m:rPr>
                      <a:rPr lang="en-US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, </m:t>
                    </m:r>
                    <m:r>
                      <m:rPr>
                        <m:nor/>
                      </m:rPr>
                      <a:rPr lang="en-US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vi</m:t>
                    </m:r>
                    <m:r>
                      <m:rPr>
                        <m:nor/>
                      </m:rPr>
                      <a:rPr lang="en-US" sz="2400" baseline="-25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+1</m:t>
                    </m:r>
                    <m:r>
                      <m:rPr>
                        <m:nor/>
                      </m:rPr>
                      <a:rPr lang="en-US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)</m:t>
                    </m:r>
                    <m:r>
                      <a:rPr lang="en-US" sz="2400" b="0" i="1" dirty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 </m:t>
                    </m:r>
                    <m:r>
                      <a:rPr lang="en-US" sz="2400" i="1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𝜃</m:t>
                    </m:r>
                    <m:r>
                      <m:rPr>
                        <m:nor/>
                      </m:rPr>
                      <a:rPr lang="en-US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(</m:t>
                    </m:r>
                    <m:r>
                      <m:rPr>
                        <m:nor/>
                      </m:rPr>
                      <a:rPr lang="en-US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n</m:t>
                    </m:r>
                    <m:r>
                      <m:rPr>
                        <m:nor/>
                      </m:rPr>
                      <a:rPr lang="en-US" sz="2400" baseline="30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2</m:t>
                    </m:r>
                    <m:r>
                      <m:rPr>
                        <m:nor/>
                      </m:rPr>
                      <a:rPr lang="en-US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)</m:t>
                    </m:r>
                    <m:r>
                      <m:rPr>
                        <m:nor/>
                      </m:rPr>
                      <a:rPr lang="en-US" sz="2400" b="0" i="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  </m:t>
                    </m:r>
                    <m:r>
                      <a:rPr lang="en-US" sz="24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⊂⊄⊆⊈⊊</m:t>
                    </m:r>
                  </m:oMath>
                </a14:m>
                <a:endParaRPr lang="en-US" sz="2400" dirty="0"/>
              </a:p>
            </p:txBody>
          </p:sp>
        </mc:Choice>
        <mc:Fallback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55477" y="720567"/>
                <a:ext cx="6087123" cy="512320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8681877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341325" y="723076"/>
            <a:ext cx="598388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/>
              <a:t>Definitions and Representation</a:t>
            </a:r>
          </a:p>
        </p:txBody>
      </p:sp>
      <p:sp>
        <p:nvSpPr>
          <p:cNvPr id="4" name="Oval 3"/>
          <p:cNvSpPr/>
          <p:nvPr/>
        </p:nvSpPr>
        <p:spPr>
          <a:xfrm>
            <a:off x="2539014" y="2272683"/>
            <a:ext cx="514904" cy="488272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5" name="Oval 4"/>
          <p:cNvSpPr/>
          <p:nvPr/>
        </p:nvSpPr>
        <p:spPr>
          <a:xfrm>
            <a:off x="4058575" y="2028547"/>
            <a:ext cx="514904" cy="488272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6" name="Oval 5"/>
          <p:cNvSpPr/>
          <p:nvPr/>
        </p:nvSpPr>
        <p:spPr>
          <a:xfrm>
            <a:off x="3053918" y="3188563"/>
            <a:ext cx="514904" cy="488272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7" name="Oval 6"/>
          <p:cNvSpPr/>
          <p:nvPr/>
        </p:nvSpPr>
        <p:spPr>
          <a:xfrm>
            <a:off x="4181381" y="3188563"/>
            <a:ext cx="514904" cy="488272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</a:p>
        </p:txBody>
      </p:sp>
      <p:sp>
        <p:nvSpPr>
          <p:cNvPr id="8" name="Oval 7"/>
          <p:cNvSpPr/>
          <p:nvPr/>
        </p:nvSpPr>
        <p:spPr>
          <a:xfrm>
            <a:off x="1926455" y="3517036"/>
            <a:ext cx="514904" cy="488272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9" name="Oval 8"/>
          <p:cNvSpPr/>
          <p:nvPr/>
        </p:nvSpPr>
        <p:spPr>
          <a:xfrm>
            <a:off x="3053918" y="4177086"/>
            <a:ext cx="514904" cy="488272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cxnSp>
        <p:nvCxnSpPr>
          <p:cNvPr id="10" name="Straight Connector 9"/>
          <p:cNvCxnSpPr>
            <a:stCxn id="4" idx="4"/>
            <a:endCxn id="6" idx="0"/>
          </p:cNvCxnSpPr>
          <p:nvPr/>
        </p:nvCxnSpPr>
        <p:spPr>
          <a:xfrm>
            <a:off x="2796466" y="2760955"/>
            <a:ext cx="514904" cy="42760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2793065" y="2760955"/>
            <a:ext cx="1460321" cy="49911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>
            <a:endCxn id="7" idx="2"/>
          </p:cNvCxnSpPr>
          <p:nvPr/>
        </p:nvCxnSpPr>
        <p:spPr>
          <a:xfrm flipV="1">
            <a:off x="3568822" y="3432699"/>
            <a:ext cx="612559" cy="5421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>
            <a:stCxn id="6" idx="4"/>
            <a:endCxn id="9" idx="0"/>
          </p:cNvCxnSpPr>
          <p:nvPr/>
        </p:nvCxnSpPr>
        <p:spPr>
          <a:xfrm>
            <a:off x="3311370" y="3676835"/>
            <a:ext cx="0" cy="500251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>
            <a:stCxn id="8" idx="5"/>
            <a:endCxn id="9" idx="1"/>
          </p:cNvCxnSpPr>
          <p:nvPr/>
        </p:nvCxnSpPr>
        <p:spPr>
          <a:xfrm>
            <a:off x="2365953" y="3933802"/>
            <a:ext cx="763371" cy="31479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>
            <a:endCxn id="8" idx="0"/>
          </p:cNvCxnSpPr>
          <p:nvPr/>
        </p:nvCxnSpPr>
        <p:spPr>
          <a:xfrm flipH="1">
            <a:off x="2183907" y="2745220"/>
            <a:ext cx="525504" cy="77181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>
            <a:endCxn id="5" idx="2"/>
          </p:cNvCxnSpPr>
          <p:nvPr/>
        </p:nvCxnSpPr>
        <p:spPr>
          <a:xfrm flipV="1">
            <a:off x="3050516" y="2272683"/>
            <a:ext cx="1008059" cy="208383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ectangle 16"/>
          <p:cNvSpPr/>
          <p:nvPr/>
        </p:nvSpPr>
        <p:spPr>
          <a:xfrm>
            <a:off x="2077157" y="1740875"/>
            <a:ext cx="40748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G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8" name="Table 1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84420340"/>
              </p:ext>
            </p:extLst>
          </p:nvPr>
        </p:nvGraphicFramePr>
        <p:xfrm>
          <a:off x="6271700" y="2023552"/>
          <a:ext cx="4012584" cy="2377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0157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0157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0157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0157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0157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01573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501573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501573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sz="20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sz="20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=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sz="20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sz="20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19" name="Left Bracket 18"/>
          <p:cNvSpPr/>
          <p:nvPr/>
        </p:nvSpPr>
        <p:spPr>
          <a:xfrm>
            <a:off x="7280817" y="2028547"/>
            <a:ext cx="145961" cy="2372445"/>
          </a:xfrm>
          <a:prstGeom prst="leftBracket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Left Bracket 19"/>
          <p:cNvSpPr/>
          <p:nvPr/>
        </p:nvSpPr>
        <p:spPr>
          <a:xfrm flipH="1">
            <a:off x="10140490" y="2048777"/>
            <a:ext cx="148727" cy="2372445"/>
          </a:xfrm>
          <a:prstGeom prst="leftBracket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/>
          <p:cNvSpPr/>
          <p:nvPr/>
        </p:nvSpPr>
        <p:spPr>
          <a:xfrm>
            <a:off x="1926455" y="5178133"/>
            <a:ext cx="858470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 undirected graph and its adjacency matrix representation.</a:t>
            </a:r>
          </a:p>
        </p:txBody>
      </p:sp>
      <p:sp>
        <p:nvSpPr>
          <p:cNvPr id="26" name="Arc 25"/>
          <p:cNvSpPr/>
          <p:nvPr/>
        </p:nvSpPr>
        <p:spPr>
          <a:xfrm rot="1155891">
            <a:off x="2987566" y="2318374"/>
            <a:ext cx="2353120" cy="2397327"/>
          </a:xfrm>
          <a:prstGeom prst="arc">
            <a:avLst>
              <a:gd name="adj1" fmla="val 16124775"/>
              <a:gd name="adj2" fmla="val 6141461"/>
            </a:avLst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en-US" dirty="0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2229234113"/>
      </p:ext>
    </p:extLst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7746023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162974" y="637829"/>
            <a:ext cx="612559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/>
              <a:t>Definitions and Representation</a:t>
            </a:r>
          </a:p>
        </p:txBody>
      </p:sp>
      <p:sp>
        <p:nvSpPr>
          <p:cNvPr id="3" name="Oval 2"/>
          <p:cNvSpPr/>
          <p:nvPr/>
        </p:nvSpPr>
        <p:spPr>
          <a:xfrm>
            <a:off x="2539014" y="2272683"/>
            <a:ext cx="514904" cy="488272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4" name="Oval 3"/>
          <p:cNvSpPr/>
          <p:nvPr/>
        </p:nvSpPr>
        <p:spPr>
          <a:xfrm>
            <a:off x="4058575" y="2028547"/>
            <a:ext cx="514904" cy="488272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5" name="Oval 4"/>
          <p:cNvSpPr/>
          <p:nvPr/>
        </p:nvSpPr>
        <p:spPr>
          <a:xfrm>
            <a:off x="3053918" y="3188563"/>
            <a:ext cx="514904" cy="488272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6" name="Oval 5"/>
          <p:cNvSpPr/>
          <p:nvPr/>
        </p:nvSpPr>
        <p:spPr>
          <a:xfrm>
            <a:off x="4181381" y="3188563"/>
            <a:ext cx="514904" cy="488272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</a:p>
        </p:txBody>
      </p:sp>
      <p:sp>
        <p:nvSpPr>
          <p:cNvPr id="7" name="Oval 6"/>
          <p:cNvSpPr/>
          <p:nvPr/>
        </p:nvSpPr>
        <p:spPr>
          <a:xfrm>
            <a:off x="1926455" y="3517036"/>
            <a:ext cx="514904" cy="488272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8" name="Oval 7"/>
          <p:cNvSpPr/>
          <p:nvPr/>
        </p:nvSpPr>
        <p:spPr>
          <a:xfrm>
            <a:off x="3053918" y="4177086"/>
            <a:ext cx="514904" cy="488272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cxnSp>
        <p:nvCxnSpPr>
          <p:cNvPr id="11" name="Straight Connector 10"/>
          <p:cNvCxnSpPr>
            <a:stCxn id="3" idx="4"/>
            <a:endCxn id="5" idx="0"/>
          </p:cNvCxnSpPr>
          <p:nvPr/>
        </p:nvCxnSpPr>
        <p:spPr>
          <a:xfrm>
            <a:off x="2796466" y="2760955"/>
            <a:ext cx="514904" cy="42760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2793065" y="2760955"/>
            <a:ext cx="1460321" cy="49911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>
            <a:endCxn id="6" idx="2"/>
          </p:cNvCxnSpPr>
          <p:nvPr/>
        </p:nvCxnSpPr>
        <p:spPr>
          <a:xfrm flipV="1">
            <a:off x="3568822" y="3432699"/>
            <a:ext cx="612559" cy="5421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>
            <a:stCxn id="5" idx="4"/>
            <a:endCxn id="8" idx="0"/>
          </p:cNvCxnSpPr>
          <p:nvPr/>
        </p:nvCxnSpPr>
        <p:spPr>
          <a:xfrm>
            <a:off x="3311370" y="3676835"/>
            <a:ext cx="0" cy="500251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>
            <a:stCxn id="7" idx="5"/>
            <a:endCxn id="8" idx="1"/>
          </p:cNvCxnSpPr>
          <p:nvPr/>
        </p:nvCxnSpPr>
        <p:spPr>
          <a:xfrm>
            <a:off x="2365953" y="3933802"/>
            <a:ext cx="763371" cy="31479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>
            <a:endCxn id="7" idx="0"/>
          </p:cNvCxnSpPr>
          <p:nvPr/>
        </p:nvCxnSpPr>
        <p:spPr>
          <a:xfrm flipH="1">
            <a:off x="2183907" y="2745220"/>
            <a:ext cx="525504" cy="77181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>
            <a:endCxn id="4" idx="2"/>
          </p:cNvCxnSpPr>
          <p:nvPr/>
        </p:nvCxnSpPr>
        <p:spPr>
          <a:xfrm flipV="1">
            <a:off x="3050516" y="2272683"/>
            <a:ext cx="1008059" cy="208383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Arc 26"/>
          <p:cNvSpPr/>
          <p:nvPr/>
        </p:nvSpPr>
        <p:spPr>
          <a:xfrm rot="1155891">
            <a:off x="2987566" y="2318374"/>
            <a:ext cx="2353120" cy="2397327"/>
          </a:xfrm>
          <a:prstGeom prst="arc">
            <a:avLst>
              <a:gd name="adj1" fmla="val 16124775"/>
              <a:gd name="adj2" fmla="val 6141461"/>
            </a:avLst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en-US" dirty="0"/>
              <a:t>1</a:t>
            </a:r>
          </a:p>
        </p:txBody>
      </p:sp>
      <p:sp>
        <p:nvSpPr>
          <p:cNvPr id="65" name="Rectangle 64"/>
          <p:cNvSpPr/>
          <p:nvPr/>
        </p:nvSpPr>
        <p:spPr>
          <a:xfrm>
            <a:off x="2077157" y="1611403"/>
            <a:ext cx="40748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G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7" name="Rectangle 66"/>
          <p:cNvSpPr/>
          <p:nvPr/>
        </p:nvSpPr>
        <p:spPr>
          <a:xfrm>
            <a:off x="3573096" y="5060486"/>
            <a:ext cx="46679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latin typeface="Times-Roman"/>
              </a:rPr>
              <a:t>(a)</a:t>
            </a:r>
            <a:endParaRPr lang="en-US" dirty="0"/>
          </a:p>
        </p:txBody>
      </p:sp>
      <p:sp>
        <p:nvSpPr>
          <p:cNvPr id="69" name="Rectangle 68"/>
          <p:cNvSpPr/>
          <p:nvPr/>
        </p:nvSpPr>
        <p:spPr>
          <a:xfrm>
            <a:off x="3129324" y="5733560"/>
            <a:ext cx="737945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 undirected graph and its adjacency list representation.</a:t>
            </a:r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41332749"/>
              </p:ext>
            </p:extLst>
          </p:nvPr>
        </p:nvGraphicFramePr>
        <p:xfrm>
          <a:off x="5665675" y="3484277"/>
          <a:ext cx="5374930" cy="396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8863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8863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8863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8863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8863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48863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48863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48863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48863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48863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488630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39" name="Table 3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09303286"/>
              </p:ext>
            </p:extLst>
          </p:nvPr>
        </p:nvGraphicFramePr>
        <p:xfrm>
          <a:off x="5665675" y="4103374"/>
          <a:ext cx="5395908" cy="40648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542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8542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8542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8542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8542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385422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385422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385422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385422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385422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385422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385422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385422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385422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</a:tblGrid>
              <a:tr h="406481"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cxnSp>
        <p:nvCxnSpPr>
          <p:cNvPr id="13" name="Straight Connector 12"/>
          <p:cNvCxnSpPr/>
          <p:nvPr/>
        </p:nvCxnSpPr>
        <p:spPr>
          <a:xfrm flipH="1">
            <a:off x="9096945" y="3502618"/>
            <a:ext cx="456656" cy="37789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/>
          <p:cNvCxnSpPr/>
          <p:nvPr/>
        </p:nvCxnSpPr>
        <p:spPr>
          <a:xfrm>
            <a:off x="6408369" y="3680341"/>
            <a:ext cx="758663" cy="9171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/>
          <p:cNvCxnSpPr/>
          <p:nvPr/>
        </p:nvCxnSpPr>
        <p:spPr>
          <a:xfrm>
            <a:off x="7814279" y="3672249"/>
            <a:ext cx="758663" cy="9171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/>
          <p:cNvCxnSpPr/>
          <p:nvPr/>
        </p:nvCxnSpPr>
        <p:spPr>
          <a:xfrm>
            <a:off x="6408368" y="1837649"/>
            <a:ext cx="758663" cy="9171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47" name="Table 4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96215080"/>
              </p:ext>
            </p:extLst>
          </p:nvPr>
        </p:nvGraphicFramePr>
        <p:xfrm>
          <a:off x="5665675" y="1644115"/>
          <a:ext cx="5374930" cy="396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8863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8863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8863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8863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8863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48863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48863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48863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48863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48863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488630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48" name="Table 4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23535365"/>
              </p:ext>
            </p:extLst>
          </p:nvPr>
        </p:nvGraphicFramePr>
        <p:xfrm>
          <a:off x="5665675" y="2203216"/>
          <a:ext cx="5374930" cy="396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8863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8863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8863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8863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8863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48863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48863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48863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48863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48863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488630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</a:tblGrid>
              <a:tr h="384147"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49" name="Table 4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56393911"/>
              </p:ext>
            </p:extLst>
          </p:nvPr>
        </p:nvGraphicFramePr>
        <p:xfrm>
          <a:off x="5665675" y="2814221"/>
          <a:ext cx="5374930" cy="396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8863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8863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8863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8863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8863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48863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48863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48863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48863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48863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488630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</a:tblGrid>
              <a:tr h="387739"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50" name="Table 4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4289800"/>
              </p:ext>
            </p:extLst>
          </p:nvPr>
        </p:nvGraphicFramePr>
        <p:xfrm>
          <a:off x="5665675" y="4686849"/>
          <a:ext cx="5374930" cy="396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8863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8863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8863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8863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8863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48863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48863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48863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48863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48863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488630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cxnSp>
        <p:nvCxnSpPr>
          <p:cNvPr id="52" name="Straight Arrow Connector 51"/>
          <p:cNvCxnSpPr/>
          <p:nvPr/>
        </p:nvCxnSpPr>
        <p:spPr>
          <a:xfrm>
            <a:off x="6369159" y="1833063"/>
            <a:ext cx="758663" cy="9171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Arrow Connector 53"/>
          <p:cNvCxnSpPr/>
          <p:nvPr/>
        </p:nvCxnSpPr>
        <p:spPr>
          <a:xfrm>
            <a:off x="7831306" y="1842234"/>
            <a:ext cx="758663" cy="9171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Arrow Connector 55"/>
          <p:cNvCxnSpPr/>
          <p:nvPr/>
        </p:nvCxnSpPr>
        <p:spPr>
          <a:xfrm>
            <a:off x="9333403" y="1842234"/>
            <a:ext cx="758663" cy="9171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/>
          <p:cNvCxnSpPr/>
          <p:nvPr/>
        </p:nvCxnSpPr>
        <p:spPr>
          <a:xfrm flipH="1">
            <a:off x="10583949" y="1656876"/>
            <a:ext cx="456656" cy="37789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Connector 58"/>
          <p:cNvCxnSpPr/>
          <p:nvPr/>
        </p:nvCxnSpPr>
        <p:spPr>
          <a:xfrm flipH="1">
            <a:off x="9105075" y="2203216"/>
            <a:ext cx="456656" cy="37789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Arrow Connector 59"/>
          <p:cNvCxnSpPr/>
          <p:nvPr/>
        </p:nvCxnSpPr>
        <p:spPr>
          <a:xfrm>
            <a:off x="6383149" y="2376874"/>
            <a:ext cx="758663" cy="9171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Arrow Connector 60"/>
          <p:cNvCxnSpPr/>
          <p:nvPr/>
        </p:nvCxnSpPr>
        <p:spPr>
          <a:xfrm>
            <a:off x="7814278" y="2361005"/>
            <a:ext cx="758663" cy="9171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Arrow Connector 61"/>
          <p:cNvCxnSpPr/>
          <p:nvPr/>
        </p:nvCxnSpPr>
        <p:spPr>
          <a:xfrm>
            <a:off x="6383149" y="3001341"/>
            <a:ext cx="758663" cy="9171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Arrow Connector 62"/>
          <p:cNvCxnSpPr/>
          <p:nvPr/>
        </p:nvCxnSpPr>
        <p:spPr>
          <a:xfrm>
            <a:off x="7831107" y="3001341"/>
            <a:ext cx="758663" cy="9171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Connector 63"/>
          <p:cNvCxnSpPr/>
          <p:nvPr/>
        </p:nvCxnSpPr>
        <p:spPr>
          <a:xfrm flipH="1">
            <a:off x="9096824" y="2810039"/>
            <a:ext cx="456656" cy="37789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Arrow Connector 69"/>
          <p:cNvCxnSpPr/>
          <p:nvPr/>
        </p:nvCxnSpPr>
        <p:spPr>
          <a:xfrm>
            <a:off x="6144345" y="4302028"/>
            <a:ext cx="674707" cy="4586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Arrow Connector 70"/>
          <p:cNvCxnSpPr/>
          <p:nvPr/>
        </p:nvCxnSpPr>
        <p:spPr>
          <a:xfrm>
            <a:off x="7288567" y="4293293"/>
            <a:ext cx="674707" cy="4586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Arrow Connector 71"/>
          <p:cNvCxnSpPr/>
          <p:nvPr/>
        </p:nvCxnSpPr>
        <p:spPr>
          <a:xfrm>
            <a:off x="8498649" y="4302413"/>
            <a:ext cx="674707" cy="4586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Straight Arrow Connector 72"/>
          <p:cNvCxnSpPr/>
          <p:nvPr/>
        </p:nvCxnSpPr>
        <p:spPr>
          <a:xfrm>
            <a:off x="9614483" y="4331575"/>
            <a:ext cx="674707" cy="4586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Straight Arrow Connector 73"/>
          <p:cNvCxnSpPr/>
          <p:nvPr/>
        </p:nvCxnSpPr>
        <p:spPr>
          <a:xfrm>
            <a:off x="6408367" y="4880383"/>
            <a:ext cx="758663" cy="9171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Straight Arrow Connector 74"/>
          <p:cNvCxnSpPr/>
          <p:nvPr/>
        </p:nvCxnSpPr>
        <p:spPr>
          <a:xfrm>
            <a:off x="7831106" y="4889554"/>
            <a:ext cx="758663" cy="9171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Straight Connector 76"/>
          <p:cNvCxnSpPr/>
          <p:nvPr/>
        </p:nvCxnSpPr>
        <p:spPr>
          <a:xfrm flipH="1">
            <a:off x="9105075" y="4691433"/>
            <a:ext cx="456656" cy="37789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Straight Connector 77"/>
          <p:cNvCxnSpPr/>
          <p:nvPr/>
        </p:nvCxnSpPr>
        <p:spPr>
          <a:xfrm flipH="1">
            <a:off x="10661316" y="4118658"/>
            <a:ext cx="396319" cy="36673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0165694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1508</TotalTime>
  <Words>6984</Words>
  <Application>Microsoft Office PowerPoint</Application>
  <PresentationFormat>Widescreen</PresentationFormat>
  <Paragraphs>2126</Paragraphs>
  <Slides>80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80</vt:i4>
      </vt:variant>
    </vt:vector>
  </HeadingPairs>
  <TitlesOfParts>
    <vt:vector size="105" baseType="lpstr">
      <vt:lpstr>AvantGarde-Book</vt:lpstr>
      <vt:lpstr>AvantGarde-Book~65</vt:lpstr>
      <vt:lpstr>AvantGarde-Demi~68</vt:lpstr>
      <vt:lpstr>CMMI10</vt:lpstr>
      <vt:lpstr>CMMI7</vt:lpstr>
      <vt:lpstr>CMMI7~6b</vt:lpstr>
      <vt:lpstr>CMR7</vt:lpstr>
      <vt:lpstr>CMR7~71</vt:lpstr>
      <vt:lpstr>CMSY10</vt:lpstr>
      <vt:lpstr>CMSY7~74</vt:lpstr>
      <vt:lpstr>CMSY7~9e</vt:lpstr>
      <vt:lpstr>Times-Italic</vt:lpstr>
      <vt:lpstr>Times-Roman</vt:lpstr>
      <vt:lpstr>Arial</vt:lpstr>
      <vt:lpstr>Calibri</vt:lpstr>
      <vt:lpstr>Calibri Light</vt:lpstr>
      <vt:lpstr>Cambria Math</vt:lpstr>
      <vt:lpstr>Consolas</vt:lpstr>
      <vt:lpstr>Courier New</vt:lpstr>
      <vt:lpstr>Eras Light ITC</vt:lpstr>
      <vt:lpstr>French Script MT</vt:lpstr>
      <vt:lpstr>Helvetica</vt:lpstr>
      <vt:lpstr>Script MT Bold</vt:lpstr>
      <vt:lpstr>Times New Roman</vt:lpstr>
      <vt:lpstr>Office Theme</vt:lpstr>
      <vt:lpstr>Graph Algorithms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HannaEdwin</dc:creator>
  <cp:lastModifiedBy>Peter Ng</cp:lastModifiedBy>
  <cp:revision>122</cp:revision>
  <dcterms:created xsi:type="dcterms:W3CDTF">2016-10-13T00:10:31Z</dcterms:created>
  <dcterms:modified xsi:type="dcterms:W3CDTF">2018-12-23T18:56:17Z</dcterms:modified>
</cp:coreProperties>
</file>