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0"/>
  </p:notesMasterIdLst>
  <p:sldIdLst>
    <p:sldId id="256" r:id="rId2"/>
    <p:sldId id="285" r:id="rId3"/>
    <p:sldId id="305" r:id="rId4"/>
    <p:sldId id="427" r:id="rId5"/>
    <p:sldId id="561" r:id="rId6"/>
    <p:sldId id="423" r:id="rId7"/>
    <p:sldId id="347" r:id="rId8"/>
    <p:sldId id="348" r:id="rId9"/>
    <p:sldId id="555" r:id="rId10"/>
    <p:sldId id="349" r:id="rId11"/>
    <p:sldId id="350" r:id="rId12"/>
    <p:sldId id="424" r:id="rId13"/>
    <p:sldId id="425" r:id="rId14"/>
    <p:sldId id="428" r:id="rId15"/>
    <p:sldId id="516" r:id="rId16"/>
    <p:sldId id="429" r:id="rId17"/>
    <p:sldId id="431" r:id="rId18"/>
    <p:sldId id="432" r:id="rId19"/>
    <p:sldId id="433" r:id="rId20"/>
    <p:sldId id="517" r:id="rId21"/>
    <p:sldId id="518" r:id="rId22"/>
    <p:sldId id="434" r:id="rId23"/>
    <p:sldId id="435" r:id="rId24"/>
    <p:sldId id="436" r:id="rId25"/>
    <p:sldId id="519" r:id="rId26"/>
    <p:sldId id="614" r:id="rId27"/>
    <p:sldId id="437" r:id="rId28"/>
    <p:sldId id="521" r:id="rId29"/>
    <p:sldId id="522" r:id="rId30"/>
    <p:sldId id="523" r:id="rId31"/>
    <p:sldId id="615" r:id="rId32"/>
    <p:sldId id="525" r:id="rId33"/>
    <p:sldId id="438" r:id="rId34"/>
    <p:sldId id="621" r:id="rId35"/>
    <p:sldId id="622" r:id="rId36"/>
    <p:sldId id="439" r:id="rId37"/>
    <p:sldId id="351" r:id="rId38"/>
    <p:sldId id="352" r:id="rId39"/>
    <p:sldId id="553" r:id="rId40"/>
    <p:sldId id="616" r:id="rId41"/>
    <p:sldId id="620" r:id="rId42"/>
    <p:sldId id="356" r:id="rId43"/>
    <p:sldId id="552" r:id="rId44"/>
    <p:sldId id="482" r:id="rId45"/>
    <p:sldId id="554" r:id="rId46"/>
    <p:sldId id="483" r:id="rId47"/>
    <p:sldId id="357" r:id="rId48"/>
    <p:sldId id="355" r:id="rId49"/>
    <p:sldId id="619" r:id="rId50"/>
    <p:sldId id="358" r:id="rId51"/>
    <p:sldId id="449" r:id="rId52"/>
    <p:sldId id="440" r:id="rId53"/>
    <p:sldId id="441" r:id="rId54"/>
    <p:sldId id="526" r:id="rId55"/>
    <p:sldId id="527" r:id="rId56"/>
    <p:sldId id="528" r:id="rId57"/>
    <p:sldId id="617" r:id="rId58"/>
    <p:sldId id="618" r:id="rId59"/>
    <p:sldId id="546" r:id="rId60"/>
    <p:sldId id="442" r:id="rId61"/>
    <p:sldId id="443" r:id="rId62"/>
    <p:sldId id="444" r:id="rId63"/>
    <p:sldId id="445" r:id="rId64"/>
    <p:sldId id="446" r:id="rId65"/>
    <p:sldId id="447" r:id="rId66"/>
    <p:sldId id="448" r:id="rId67"/>
    <p:sldId id="530" r:id="rId68"/>
    <p:sldId id="450" r:id="rId6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653" autoAdjust="0"/>
    <p:restoredTop sz="90342" autoAdjust="0"/>
  </p:normalViewPr>
  <p:slideViewPr>
    <p:cSldViewPr snapToGrid="0">
      <p:cViewPr varScale="1">
        <p:scale>
          <a:sx n="76" d="100"/>
          <a:sy n="76" d="100"/>
        </p:scale>
        <p:origin x="408" y="58"/>
      </p:cViewPr>
      <p:guideLst>
        <p:guide orient="horz" pos="2160"/>
        <p:guide pos="3840"/>
      </p:guideLst>
    </p:cSldViewPr>
  </p:slideViewPr>
  <p:notesTextViewPr>
    <p:cViewPr>
      <p:scale>
        <a:sx n="1" d="1"/>
        <a:sy n="1" d="1"/>
      </p:scale>
      <p:origin x="0" y="0"/>
    </p:cViewPr>
  </p:notesTextViewPr>
  <p:sorterViewPr>
    <p:cViewPr>
      <p:scale>
        <a:sx n="114" d="100"/>
        <a:sy n="114" d="100"/>
      </p:scale>
      <p:origin x="0" y="-1469"/>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958BB4-04F0-4399-A3FF-A09A31CF1A12}" type="datetimeFigureOut">
              <a:rPr lang="en-US" smtClean="0"/>
              <a:t>3/26/2024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1061C3-1F5B-491B-AB90-5D3B6D97C3EF}" type="slidenum">
              <a:rPr lang="en-US" smtClean="0"/>
              <a:t>‹#›</a:t>
            </a:fld>
            <a:endParaRPr lang="en-US"/>
          </a:p>
        </p:txBody>
      </p:sp>
    </p:spTree>
    <p:extLst>
      <p:ext uri="{BB962C8B-B14F-4D97-AF65-F5344CB8AC3E}">
        <p14:creationId xmlns:p14="http://schemas.microsoft.com/office/powerpoint/2010/main" val="10213315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3DE8F66-6DC0-4A7A-8B77-CE543AB8653B}" type="datetimeFigureOut">
              <a:rPr lang="en-US" smtClean="0"/>
              <a:t>3/26/2024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2030825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DE8F66-6DC0-4A7A-8B77-CE543AB8653B}" type="datetimeFigureOut">
              <a:rPr lang="en-US" smtClean="0"/>
              <a:t>3/26/2024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4230999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DE8F66-6DC0-4A7A-8B77-CE543AB8653B}" type="datetimeFigureOut">
              <a:rPr lang="en-US" smtClean="0"/>
              <a:t>3/26/2024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3736181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DE8F66-6DC0-4A7A-8B77-CE543AB8653B}" type="datetimeFigureOut">
              <a:rPr lang="en-US" smtClean="0"/>
              <a:t>3/26/2024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4183322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DE8F66-6DC0-4A7A-8B77-CE543AB8653B}" type="datetimeFigureOut">
              <a:rPr lang="en-US" smtClean="0"/>
              <a:t>3/26/2024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1550208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3DE8F66-6DC0-4A7A-8B77-CE543AB8653B}" type="datetimeFigureOut">
              <a:rPr lang="en-US" smtClean="0"/>
              <a:t>3/26/2024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3350753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3DE8F66-6DC0-4A7A-8B77-CE543AB8653B}" type="datetimeFigureOut">
              <a:rPr lang="en-US" smtClean="0"/>
              <a:t>3/26/2024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2563856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3DE8F66-6DC0-4A7A-8B77-CE543AB8653B}" type="datetimeFigureOut">
              <a:rPr lang="en-US" smtClean="0"/>
              <a:t>3/26/2024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3449519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DE8F66-6DC0-4A7A-8B77-CE543AB8653B}" type="datetimeFigureOut">
              <a:rPr lang="en-US" smtClean="0"/>
              <a:t>3/26/2024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2887053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DE8F66-6DC0-4A7A-8B77-CE543AB8653B}" type="datetimeFigureOut">
              <a:rPr lang="en-US" smtClean="0"/>
              <a:t>3/26/2024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996667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DE8F66-6DC0-4A7A-8B77-CE543AB8653B}" type="datetimeFigureOut">
              <a:rPr lang="en-US" smtClean="0"/>
              <a:t>3/26/2024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4004548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DE8F66-6DC0-4A7A-8B77-CE543AB8653B}" type="datetimeFigureOut">
              <a:rPr lang="en-US" smtClean="0"/>
              <a:t>3/26/2024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B13C42-415C-4850-A3B2-DD63E84C81CE}" type="slidenum">
              <a:rPr lang="en-US" smtClean="0"/>
              <a:t>‹#›</a:t>
            </a:fld>
            <a:endParaRPr lang="en-US"/>
          </a:p>
        </p:txBody>
      </p:sp>
    </p:spTree>
    <p:extLst>
      <p:ext uri="{BB962C8B-B14F-4D97-AF65-F5344CB8AC3E}">
        <p14:creationId xmlns:p14="http://schemas.microsoft.com/office/powerpoint/2010/main" val="2339400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7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74.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5.pn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3" Type="http://schemas.openxmlformats.org/officeDocument/2006/relationships/image" Target="../media/image50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6117" y="2000176"/>
            <a:ext cx="9144000" cy="2387600"/>
          </a:xfrm>
        </p:spPr>
        <p:txBody>
          <a:bodyPr>
            <a:normAutofit/>
          </a:bodyPr>
          <a:lstStyle/>
          <a:p>
            <a:r>
              <a:rPr lang="en-US" sz="4400" dirty="0">
                <a:latin typeface="+mn-lt"/>
              </a:rPr>
              <a:t>Decomposition of Graph </a:t>
            </a:r>
            <a:br>
              <a:rPr lang="en-US" sz="4400" dirty="0">
                <a:latin typeface="+mn-lt"/>
              </a:rPr>
            </a:br>
            <a:endParaRPr lang="en-US" sz="4400" dirty="0">
              <a:latin typeface="+mn-lt"/>
            </a:endParaRPr>
          </a:p>
        </p:txBody>
      </p:sp>
    </p:spTree>
    <p:extLst>
      <p:ext uri="{BB962C8B-B14F-4D97-AF65-F5344CB8AC3E}">
        <p14:creationId xmlns:p14="http://schemas.microsoft.com/office/powerpoint/2010/main" val="3132188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4083" y="1373673"/>
            <a:ext cx="8331336" cy="4708981"/>
          </a:xfrm>
          <a:prstGeom prst="rect">
            <a:avLst/>
          </a:prstGeom>
        </p:spPr>
        <p:txBody>
          <a:bodyPr wrap="square">
            <a:spAutoFit/>
          </a:bodyPr>
          <a:lstStyle/>
          <a:p>
            <a:pPr>
              <a:spcAft>
                <a:spcPts val="1200"/>
              </a:spcAft>
            </a:pPr>
            <a:r>
              <a:rPr lang="en-US" sz="2400" dirty="0">
                <a:latin typeface="Times New Roman" panose="02020603050405020304" pitchFamily="18" charset="0"/>
                <a:ea typeface="SimSun" panose="02010600030101010101" pitchFamily="2" charset="-122"/>
                <a:cs typeface="Times New Roman" panose="02020603050405020304" pitchFamily="18" charset="0"/>
              </a:rPr>
              <a:t>Property   </a:t>
            </a:r>
          </a:p>
          <a:p>
            <a:pPr marL="461963" indent="-461963">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cs typeface="Times New Roman" panose="02020603050405020304" pitchFamily="18" charset="0"/>
              </a:rPr>
              <a:t>Applying DFS on a dag, every edge leads to a vertex with a </a:t>
            </a:r>
            <a:r>
              <a:rPr lang="en-US" sz="2400" dirty="0">
                <a:solidFill>
                  <a:srgbClr val="C00000"/>
                </a:solidFill>
                <a:latin typeface="Times New Roman" panose="02020603050405020304" pitchFamily="18" charset="0"/>
                <a:ea typeface="SimSun" panose="02010600030101010101" pitchFamily="2" charset="-122"/>
                <a:cs typeface="Times New Roman" panose="02020603050405020304" pitchFamily="18" charset="0"/>
              </a:rPr>
              <a:t>lower </a:t>
            </a:r>
            <a:r>
              <a:rPr lang="en-US" sz="2400" dirty="0" err="1">
                <a:solidFill>
                  <a:srgbClr val="C00000"/>
                </a:solidFill>
                <a:latin typeface="Times New Roman" panose="02020603050405020304" pitchFamily="18" charset="0"/>
                <a:ea typeface="SimSun" panose="02010600030101010101" pitchFamily="2" charset="-122"/>
                <a:cs typeface="Times New Roman" panose="02020603050405020304" pitchFamily="18" charset="0"/>
              </a:rPr>
              <a:t>finishings</a:t>
            </a:r>
            <a:r>
              <a:rPr lang="en-US" sz="2400" dirty="0">
                <a:solidFill>
                  <a:srgbClr val="C00000"/>
                </a:solidFill>
                <a:latin typeface="Times New Roman" panose="02020603050405020304" pitchFamily="18" charset="0"/>
                <a:ea typeface="SimSun" panose="02010600030101010101" pitchFamily="2" charset="-122"/>
                <a:cs typeface="Times New Roman" panose="02020603050405020304" pitchFamily="18" charset="0"/>
              </a:rPr>
              <a:t> </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number </a:t>
            </a:r>
            <a:r>
              <a:rPr lang="en-US" sz="2400" dirty="0">
                <a:solidFill>
                  <a:srgbClr val="C00000"/>
                </a:solidFill>
                <a:latin typeface="Times New Roman" panose="02020603050405020304" pitchFamily="18" charset="0"/>
                <a:ea typeface="SimSun" panose="02010600030101010101" pitchFamily="2" charset="-122"/>
                <a:cs typeface="Times New Roman" panose="02020603050405020304" pitchFamily="18" charset="0"/>
              </a:rPr>
              <a:t>(pop-off ordering from the stack)</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a:t>
            </a:r>
          </a:p>
          <a:p>
            <a:pPr marL="919163" lvl="1" indent="-461963">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cs typeface="Times New Roman" panose="02020603050405020304" pitchFamily="18" charset="0"/>
              </a:rPr>
              <a:t>This gives us a linear-time algorithm </a:t>
            </a:r>
            <a:r>
              <a:rPr lang="en-US" sz="24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for ordering the nodes of a </a:t>
            </a:r>
            <a:r>
              <a:rPr lang="en-US" sz="2400" dirty="0" err="1">
                <a:solidFill>
                  <a:srgbClr val="FF0000"/>
                </a:solidFill>
                <a:latin typeface="Times New Roman" panose="02020603050405020304" pitchFamily="18" charset="0"/>
                <a:ea typeface="SimSun" panose="02010600030101010101" pitchFamily="2" charset="-122"/>
                <a:cs typeface="Times New Roman" panose="02020603050405020304" pitchFamily="18" charset="0"/>
              </a:rPr>
              <a:t>dag</a:t>
            </a:r>
            <a:r>
              <a:rPr lang="en-US" sz="24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a:t>
            </a:r>
            <a:endParaRPr lang="en-US" sz="12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L="461963" indent="-461963">
              <a:spcAft>
                <a:spcPts val="1200"/>
              </a:spcAft>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Three(3) rather different-sounding properties:</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1376363" indent="-461963">
              <a:spcAft>
                <a:spcPts val="600"/>
              </a:spcAft>
              <a:buFont typeface="Arial" panose="020B0604020202020204" pitchFamily="34" charset="0"/>
              <a:buChar char="•"/>
            </a:pPr>
            <a:r>
              <a:rPr lang="en-US" sz="2400" dirty="0">
                <a:ln>
                  <a:solidFill>
                    <a:sysClr val="windowText" lastClr="000000"/>
                  </a:solidFill>
                </a:ln>
                <a:solidFill>
                  <a:srgbClr val="0000FF"/>
                </a:solidFill>
                <a:latin typeface="Times New Roman" panose="02020603050405020304" pitchFamily="18" charset="0"/>
                <a:ea typeface="SimSun" panose="02010600030101010101" pitchFamily="2" charset="-122"/>
                <a:cs typeface="Times New Roman" panose="02020603050405020304" pitchFamily="18" charset="0"/>
              </a:rPr>
              <a:t>acyclicity, </a:t>
            </a:r>
          </a:p>
          <a:p>
            <a:pPr marL="1376363" indent="-461963">
              <a:spcAft>
                <a:spcPts val="600"/>
              </a:spcAft>
              <a:buFont typeface="Arial" panose="020B0604020202020204" pitchFamily="34" charset="0"/>
              <a:buChar char="•"/>
            </a:pPr>
            <a:r>
              <a:rPr lang="en-US" sz="2400" dirty="0">
                <a:ln>
                  <a:solidFill>
                    <a:sysClr val="windowText" lastClr="000000"/>
                  </a:solidFill>
                </a:ln>
                <a:solidFill>
                  <a:srgbClr val="0000FF"/>
                </a:solidFill>
                <a:latin typeface="Times New Roman" panose="02020603050405020304" pitchFamily="18" charset="0"/>
                <a:ea typeface="SimSun" panose="02010600030101010101" pitchFamily="2" charset="-122"/>
                <a:cs typeface="Times New Roman" panose="02020603050405020304" pitchFamily="18" charset="0"/>
              </a:rPr>
              <a:t>linearizability, and </a:t>
            </a:r>
          </a:p>
          <a:p>
            <a:pPr marL="1376363" indent="-461963">
              <a:spcAft>
                <a:spcPts val="1200"/>
              </a:spcAft>
              <a:buFont typeface="Arial" panose="020B0604020202020204" pitchFamily="34" charset="0"/>
              <a:buChar char="•"/>
            </a:pPr>
            <a:r>
              <a:rPr lang="en-US" sz="2400" dirty="0">
                <a:ln>
                  <a:solidFill>
                    <a:sysClr val="windowText" lastClr="000000"/>
                  </a:solidFill>
                </a:ln>
                <a:solidFill>
                  <a:srgbClr val="0000FF"/>
                </a:solidFill>
                <a:latin typeface="Times New Roman" panose="02020603050405020304" pitchFamily="18" charset="0"/>
                <a:ea typeface="SimSun" panose="02010600030101010101" pitchFamily="2" charset="-122"/>
                <a:cs typeface="Times New Roman" panose="02020603050405020304" pitchFamily="18" charset="0"/>
              </a:rPr>
              <a:t>the absence of back edges during a depth-first search </a:t>
            </a:r>
          </a:p>
          <a:p>
            <a:pPr>
              <a:spcAft>
                <a:spcPts val="1200"/>
              </a:spcAft>
            </a:pP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      are, in fact, </a:t>
            </a:r>
            <a:r>
              <a:rPr lang="en-US" sz="2400" dirty="0">
                <a:ln>
                  <a:solidFill>
                    <a:sysClr val="windowText" lastClr="000000"/>
                  </a:solidFill>
                </a:ln>
                <a:solidFill>
                  <a:srgbClr val="0000FF"/>
                </a:solidFill>
                <a:latin typeface="Times New Roman" panose="02020603050405020304" pitchFamily="18" charset="0"/>
                <a:ea typeface="SimSun" panose="02010600030101010101" pitchFamily="2" charset="-122"/>
                <a:cs typeface="Times New Roman" panose="02020603050405020304" pitchFamily="18" charset="0"/>
              </a:rPr>
              <a:t>the same property</a:t>
            </a:r>
            <a:r>
              <a:rPr lang="en-US" sz="2400" dirty="0">
                <a:latin typeface="Times New Roman" panose="02020603050405020304" pitchFamily="18" charset="0"/>
                <a:ea typeface="SimSun" panose="02010600030101010101" pitchFamily="2" charset="-122"/>
                <a:cs typeface="Times New Roman" panose="02020603050405020304" pitchFamily="18" charset="0"/>
              </a:rPr>
              <a:t>.</a:t>
            </a:r>
            <a:endParaRPr lang="en-US" sz="24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5" name="Rectangle 4">
            <a:extLst>
              <a:ext uri="{FF2B5EF4-FFF2-40B4-BE49-F238E27FC236}">
                <a16:creationId xmlns:a16="http://schemas.microsoft.com/office/drawing/2014/main" id="{D35C4F9A-6646-4A39-A284-7121C9E845A1}"/>
              </a:ext>
            </a:extLst>
          </p:cNvPr>
          <p:cNvSpPr/>
          <p:nvPr/>
        </p:nvSpPr>
        <p:spPr>
          <a:xfrm>
            <a:off x="1577177" y="439921"/>
            <a:ext cx="2837828" cy="584775"/>
          </a:xfrm>
          <a:prstGeom prst="rect">
            <a:avLst/>
          </a:prstGeom>
          <a:solidFill>
            <a:srgbClr val="FFFF00"/>
          </a:solidFill>
        </p:spPr>
        <p:txBody>
          <a:bodyPr wrap="none">
            <a:spAutoFit/>
          </a:bodyPr>
          <a:lstStyle/>
          <a:p>
            <a:r>
              <a:rPr lang="en-US" sz="3200" dirty="0">
                <a:solidFill>
                  <a:srgbClr val="0000FF"/>
                </a:solidFill>
                <a:ea typeface="SimSun" panose="02010600030101010101" pitchFamily="2" charset="-122"/>
              </a:rPr>
              <a:t>Topological Sort</a:t>
            </a:r>
            <a:endParaRPr lang="en-US" sz="3200" dirty="0"/>
          </a:p>
        </p:txBody>
      </p:sp>
    </p:spTree>
    <p:extLst>
      <p:ext uri="{BB962C8B-B14F-4D97-AF65-F5344CB8AC3E}">
        <p14:creationId xmlns:p14="http://schemas.microsoft.com/office/powerpoint/2010/main" val="867996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89342" y="1346837"/>
            <a:ext cx="8929275" cy="4493538"/>
          </a:xfrm>
          <a:prstGeom prst="rect">
            <a:avLst/>
          </a:prstGeom>
        </p:spPr>
        <p:txBody>
          <a:bodyPr wrap="square">
            <a:spAutoFit/>
          </a:bodyPr>
          <a:lstStyle/>
          <a:p>
            <a:pPr>
              <a:spcAft>
                <a:spcPts val="1200"/>
              </a:spcAft>
            </a:pPr>
            <a:r>
              <a:rPr lang="en-US" sz="2400" dirty="0">
                <a:latin typeface="Times New Roman" panose="02020603050405020304" pitchFamily="18" charset="0"/>
                <a:ea typeface="SimSun" panose="02010600030101010101" pitchFamily="2" charset="-122"/>
              </a:rPr>
              <a:t>Property   </a:t>
            </a:r>
          </a:p>
          <a:p>
            <a:pPr marL="461963" indent="-461963">
              <a:spcAft>
                <a:spcPts val="1200"/>
              </a:spcAft>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rPr>
              <a:t>Every dag has at least one source and at least one sink.</a:t>
            </a:r>
            <a:endParaRPr lang="en-US" sz="1200" dirty="0">
              <a:solidFill>
                <a:srgbClr val="C00000"/>
              </a:solidFill>
              <a:latin typeface="Courier New" panose="02070309020205020404" pitchFamily="49" charset="0"/>
              <a:ea typeface="SimSun" panose="02010600030101010101" pitchFamily="2" charset="-122"/>
            </a:endParaRPr>
          </a:p>
          <a:p>
            <a:pPr marL="919163" lvl="1" indent="-461963">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This guaranteed existence of a source suggests an alternative approach to </a:t>
            </a:r>
            <a:r>
              <a:rPr lang="en-US" sz="2400" dirty="0">
                <a:solidFill>
                  <a:srgbClr val="0000FF"/>
                </a:solidFill>
                <a:latin typeface="Times New Roman" panose="02020603050405020304" pitchFamily="18" charset="0"/>
                <a:ea typeface="SimSun" panose="02010600030101010101" pitchFamily="2" charset="-122"/>
              </a:rPr>
              <a:t>linearization (Reverse pop off orderings):</a:t>
            </a:r>
            <a:endParaRPr lang="en-US" sz="2400" dirty="0">
              <a:solidFill>
                <a:srgbClr val="0000FF"/>
              </a:solidFill>
              <a:latin typeface="Courier New" panose="02070309020205020404" pitchFamily="49" charset="0"/>
              <a:ea typeface="SimSun" panose="02010600030101010101" pitchFamily="2" charset="-122"/>
            </a:endParaRPr>
          </a:p>
          <a:p>
            <a:pPr marL="1714500" lvl="3" indent="-342900">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Find a source, output it, and delete it from one graph.</a:t>
            </a:r>
            <a:endParaRPr lang="en-US" sz="2400" dirty="0">
              <a:latin typeface="Courier New" panose="02070309020205020404" pitchFamily="49" charset="0"/>
              <a:ea typeface="SimSun" panose="02010600030101010101" pitchFamily="2" charset="-122"/>
            </a:endParaRPr>
          </a:p>
          <a:p>
            <a:pPr marL="1714500" lvl="3" indent="-342900">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Repeat until the graph is empty.</a:t>
            </a:r>
            <a:endParaRPr lang="en-US" sz="2400" dirty="0">
              <a:latin typeface="Courier New" panose="02070309020205020404" pitchFamily="49" charset="0"/>
              <a:ea typeface="SimSun" panose="02010600030101010101" pitchFamily="2" charset="-122"/>
            </a:endParaRPr>
          </a:p>
          <a:p>
            <a:pPr marL="461963" indent="-461963">
              <a:spcAft>
                <a:spcPts val="1200"/>
              </a:spcAft>
              <a:buFont typeface="Arial" panose="020B0604020202020204" pitchFamily="34" charset="0"/>
              <a:buChar char="•"/>
            </a:pPr>
            <a:r>
              <a:rPr lang="en-US" sz="2400" dirty="0">
                <a:solidFill>
                  <a:srgbClr val="FF0000"/>
                </a:solidFill>
                <a:latin typeface="Times New Roman" panose="02020603050405020304" pitchFamily="18" charset="0"/>
                <a:ea typeface="SimSun" panose="02010600030101010101" pitchFamily="2" charset="-122"/>
              </a:rPr>
              <a:t>Can you see why generates a valid linearization for any dag? </a:t>
            </a:r>
          </a:p>
          <a:p>
            <a:pPr marL="461963" indent="-461963">
              <a:spcAft>
                <a:spcPts val="1200"/>
              </a:spcAft>
              <a:buFont typeface="Arial" panose="020B0604020202020204" pitchFamily="34" charset="0"/>
              <a:buChar char="•"/>
            </a:pPr>
            <a:r>
              <a:rPr lang="en-US" sz="2400" dirty="0">
                <a:solidFill>
                  <a:srgbClr val="FF0000"/>
                </a:solidFill>
                <a:latin typeface="Times New Roman" panose="02020603050405020304" pitchFamily="18" charset="0"/>
                <a:ea typeface="SimSun" panose="02010600030101010101" pitchFamily="2" charset="-122"/>
              </a:rPr>
              <a:t>What happens if the graph has cycles? </a:t>
            </a:r>
          </a:p>
          <a:p>
            <a:pPr marL="461963" indent="-461963">
              <a:spcAft>
                <a:spcPts val="1200"/>
              </a:spcAft>
              <a:buFont typeface="Arial" panose="020B0604020202020204" pitchFamily="34" charset="0"/>
              <a:buChar char="•"/>
            </a:pPr>
            <a:r>
              <a:rPr lang="en-US" sz="2400" dirty="0">
                <a:solidFill>
                  <a:srgbClr val="FF0000"/>
                </a:solidFill>
                <a:latin typeface="Times New Roman" panose="02020603050405020304" pitchFamily="18" charset="0"/>
                <a:ea typeface="SimSun" panose="02010600030101010101" pitchFamily="2" charset="-122"/>
              </a:rPr>
              <a:t>And how can this algorithm be implemented in linear time?</a:t>
            </a:r>
            <a:endParaRPr lang="en-US" sz="2400" dirty="0">
              <a:effectLst/>
              <a:latin typeface="Courier New" panose="02070309020205020404" pitchFamily="49" charset="0"/>
              <a:ea typeface="SimSun" panose="02010600030101010101" pitchFamily="2" charset="-122"/>
            </a:endParaRPr>
          </a:p>
        </p:txBody>
      </p:sp>
      <p:sp>
        <p:nvSpPr>
          <p:cNvPr id="3" name="Rectangle 2">
            <a:extLst>
              <a:ext uri="{FF2B5EF4-FFF2-40B4-BE49-F238E27FC236}">
                <a16:creationId xmlns:a16="http://schemas.microsoft.com/office/drawing/2014/main" id="{434AD49F-F8E5-45B7-9D24-5204BF078ED0}"/>
              </a:ext>
            </a:extLst>
          </p:cNvPr>
          <p:cNvSpPr/>
          <p:nvPr/>
        </p:nvSpPr>
        <p:spPr>
          <a:xfrm>
            <a:off x="1577177" y="439921"/>
            <a:ext cx="2837828" cy="584775"/>
          </a:xfrm>
          <a:prstGeom prst="rect">
            <a:avLst/>
          </a:prstGeom>
        </p:spPr>
        <p:txBody>
          <a:bodyPr wrap="none">
            <a:spAutoFit/>
          </a:bodyPr>
          <a:lstStyle/>
          <a:p>
            <a:r>
              <a:rPr lang="en-US" sz="3200" dirty="0">
                <a:solidFill>
                  <a:srgbClr val="0000FF"/>
                </a:solidFill>
                <a:ea typeface="SimSun" panose="02010600030101010101" pitchFamily="2" charset="-122"/>
              </a:rPr>
              <a:t>Topological Sort</a:t>
            </a:r>
            <a:endParaRPr lang="en-US" sz="3200" dirty="0"/>
          </a:p>
        </p:txBody>
      </p:sp>
    </p:spTree>
    <p:extLst>
      <p:ext uri="{BB962C8B-B14F-4D97-AF65-F5344CB8AC3E}">
        <p14:creationId xmlns:p14="http://schemas.microsoft.com/office/powerpoint/2010/main" val="23362070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1449421"/>
            <a:ext cx="8828843" cy="4730334"/>
          </a:xfrm>
          <a:prstGeom prst="rect">
            <a:avLst/>
          </a:prstGeom>
        </p:spPr>
        <p:txBody>
          <a:bodyPr wrap="square">
            <a:spAutoFit/>
          </a:bodyPr>
          <a:lstStyle/>
          <a:p>
            <a:pPr>
              <a:lnSpc>
                <a:spcPct val="115000"/>
              </a:lnSpc>
            </a:pPr>
            <a:r>
              <a:rPr lang="en-US" sz="2400" dirty="0">
                <a:latin typeface="Times New Roman" panose="02020603050405020304" pitchFamily="18" charset="0"/>
                <a:ea typeface="SimSun" panose="02010600030101010101" pitchFamily="2" charset="-122"/>
                <a:cs typeface="Times New Roman" panose="02020603050405020304" pitchFamily="18" charset="0"/>
              </a:rPr>
              <a:t>The following simple algorithm topologically sorts a dag:</a:t>
            </a:r>
          </a:p>
          <a:p>
            <a:pPr>
              <a:lnSpc>
                <a:spcPct val="115000"/>
              </a:lnSpc>
            </a:pPr>
            <a:r>
              <a:rPr lang="en-US" sz="2400" dirty="0">
                <a:latin typeface="Times New Roman" panose="02020603050405020304" pitchFamily="18" charset="0"/>
                <a:ea typeface="SimSun" panose="02010600030101010101" pitchFamily="2" charset="-122"/>
                <a:cs typeface="Times New Roman" panose="02020603050405020304" pitchFamily="18" charset="0"/>
              </a:rPr>
              <a:t> </a:t>
            </a:r>
          </a:p>
          <a:p>
            <a:pPr>
              <a:lnSpc>
                <a:spcPct val="115000"/>
              </a:lnSpc>
            </a:pP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Topological-Sort (G)</a:t>
            </a:r>
          </a:p>
          <a:p>
            <a:pPr marL="457200" marR="0" lvl="0" indent="-457200">
              <a:lnSpc>
                <a:spcPct val="115000"/>
              </a:lnSpc>
              <a:spcBef>
                <a:spcPts val="0"/>
              </a:spcBef>
              <a:spcAft>
                <a:spcPts val="0"/>
              </a:spcAft>
              <a:buFont typeface="+mj-lt"/>
              <a:buAutoNum type="arabicPeriod"/>
            </a:pP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Call DFS(G) to compute finishing time finish[v] for each vertex v.</a:t>
            </a:r>
          </a:p>
          <a:p>
            <a:pPr marL="457200" marR="0" lvl="0" indent="-457200">
              <a:lnSpc>
                <a:spcPct val="115000"/>
              </a:lnSpc>
              <a:spcBef>
                <a:spcPts val="0"/>
              </a:spcBef>
              <a:spcAft>
                <a:spcPts val="0"/>
              </a:spcAft>
              <a:buFont typeface="+mj-lt"/>
              <a:buAutoNum type="arabicPeriod"/>
            </a:pP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As each vertex is finished, insert it onto the front of a linked list.</a:t>
            </a:r>
          </a:p>
          <a:p>
            <a:pPr marL="457200" marR="0" lvl="0" indent="-457200">
              <a:lnSpc>
                <a:spcPct val="115000"/>
              </a:lnSpc>
              <a:spcBef>
                <a:spcPts val="0"/>
              </a:spcBef>
              <a:spcAft>
                <a:spcPts val="0"/>
              </a:spcAft>
              <a:buFont typeface="+mj-lt"/>
              <a:buAutoNum type="arabicPeriod"/>
            </a:pP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Return the linked list of vertices.</a:t>
            </a:r>
          </a:p>
          <a:p>
            <a:pPr>
              <a:lnSpc>
                <a:spcPct val="115000"/>
              </a:lnSpc>
            </a:pPr>
            <a:r>
              <a:rPr lang="en-US" sz="2400" dirty="0">
                <a:latin typeface="Times New Roman" panose="02020603050405020304" pitchFamily="18" charset="0"/>
                <a:ea typeface="SimSun" panose="02010600030101010101" pitchFamily="2" charset="-122"/>
                <a:cs typeface="Times New Roman" panose="02020603050405020304" pitchFamily="18" charset="0"/>
              </a:rPr>
              <a:t> </a:t>
            </a:r>
          </a:p>
          <a:p>
            <a:pPr>
              <a:lnSpc>
                <a:spcPct val="115000"/>
              </a:lnSpc>
            </a:pPr>
            <a:r>
              <a:rPr lang="en-US" sz="2400" dirty="0">
                <a:latin typeface="Times New Roman" panose="02020603050405020304" pitchFamily="18" charset="0"/>
                <a:ea typeface="SimSun" panose="02010600030101010101" pitchFamily="2" charset="-122"/>
                <a:cs typeface="Times New Roman" panose="02020603050405020304" pitchFamily="18" charset="0"/>
              </a:rPr>
              <a:t>We can </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perform a topological sort in time Θ(</a:t>
            </a:r>
            <a:r>
              <a:rPr lang="en-US" sz="2400" dirty="0">
                <a:latin typeface="Times New Roman" panose="02020603050405020304" pitchFamily="18" charset="0"/>
                <a:ea typeface="SimSun" panose="02010600030101010101" pitchFamily="2" charset="-122"/>
                <a:cs typeface="Times New Roman" panose="02020603050405020304" pitchFamily="18" charset="0"/>
              </a:rPr>
              <a:t>| </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V</a:t>
            </a:r>
            <a:r>
              <a:rPr lang="en-US" sz="2400" dirty="0">
                <a:latin typeface="Times New Roman" panose="02020603050405020304" pitchFamily="18" charset="0"/>
                <a:ea typeface="SimSun" panose="02010600030101010101" pitchFamily="2" charset="-122"/>
                <a:cs typeface="Times New Roman" panose="02020603050405020304" pitchFamily="18" charset="0"/>
              </a:rPr>
              <a:t> |</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 + </a:t>
            </a:r>
            <a:r>
              <a:rPr lang="en-US" sz="2400" dirty="0">
                <a:latin typeface="Times New Roman" panose="02020603050405020304" pitchFamily="18" charset="0"/>
                <a:ea typeface="SimSun" panose="02010600030101010101" pitchFamily="2" charset="-122"/>
                <a:cs typeface="Times New Roman" panose="02020603050405020304" pitchFamily="18" charset="0"/>
              </a:rPr>
              <a:t>| </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E</a:t>
            </a:r>
            <a:r>
              <a:rPr lang="en-US" sz="2400" dirty="0">
                <a:latin typeface="Times New Roman" panose="02020603050405020304" pitchFamily="18" charset="0"/>
                <a:ea typeface="SimSun" panose="02010600030101010101" pitchFamily="2" charset="-122"/>
                <a:cs typeface="Times New Roman" panose="02020603050405020304" pitchFamily="18" charset="0"/>
              </a:rPr>
              <a:t> |</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 </a:t>
            </a:r>
            <a:r>
              <a:rPr lang="en-US" sz="2400" dirty="0">
                <a:latin typeface="Times New Roman" panose="02020603050405020304" pitchFamily="18" charset="0"/>
                <a:ea typeface="SimSun" panose="02010600030101010101" pitchFamily="2" charset="-122"/>
                <a:cs typeface="Times New Roman" panose="02020603050405020304" pitchFamily="18" charset="0"/>
              </a:rPr>
              <a:t>since DFS</a:t>
            </a:r>
          </a:p>
          <a:p>
            <a:pPr marL="800100" lvl="1" indent="-342900">
              <a:lnSpc>
                <a:spcPct val="115000"/>
              </a:lnSpc>
              <a:buFont typeface="Arial" panose="020B0604020202020204" pitchFamily="34" charset="0"/>
              <a:buChar char="•"/>
            </a:pPr>
            <a:r>
              <a:rPr lang="en-US" sz="2400" dirty="0">
                <a:latin typeface="Times New Roman" panose="02020603050405020304" pitchFamily="18" charset="0"/>
                <a:ea typeface="SimSun" panose="02010600030101010101" pitchFamily="2" charset="-122"/>
                <a:cs typeface="Times New Roman" panose="02020603050405020304" pitchFamily="18" charset="0"/>
              </a:rPr>
              <a:t>takes Θ(| V | + | E |) time and </a:t>
            </a:r>
          </a:p>
          <a:p>
            <a:pPr marL="800100" lvl="1" indent="-342900">
              <a:lnSpc>
                <a:spcPct val="115000"/>
              </a:lnSpc>
              <a:buFont typeface="Arial" panose="020B0604020202020204" pitchFamily="34" charset="0"/>
              <a:buChar char="•"/>
            </a:pPr>
            <a:r>
              <a:rPr lang="en-US" sz="2400" dirty="0">
                <a:latin typeface="Times New Roman" panose="02020603050405020304" pitchFamily="18" charset="0"/>
                <a:ea typeface="SimSun" panose="02010600030101010101" pitchFamily="2" charset="-122"/>
                <a:cs typeface="Times New Roman" panose="02020603050405020304" pitchFamily="18" charset="0"/>
              </a:rPr>
              <a:t>takes O(1) time to insert each of the |V| vertices onto the front of the linked list.</a:t>
            </a:r>
            <a:endParaRPr lang="en-US" sz="24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4" name="Rectangle 3">
            <a:extLst>
              <a:ext uri="{FF2B5EF4-FFF2-40B4-BE49-F238E27FC236}">
                <a16:creationId xmlns:a16="http://schemas.microsoft.com/office/drawing/2014/main" id="{55EC2A48-2A7E-490E-AEB6-0F16ACAAA02D}"/>
              </a:ext>
            </a:extLst>
          </p:cNvPr>
          <p:cNvSpPr/>
          <p:nvPr/>
        </p:nvSpPr>
        <p:spPr>
          <a:xfrm>
            <a:off x="1349406" y="540013"/>
            <a:ext cx="2837828" cy="584775"/>
          </a:xfrm>
          <a:prstGeom prst="rect">
            <a:avLst/>
          </a:prstGeom>
          <a:solidFill>
            <a:srgbClr val="FFFF00"/>
          </a:solidFill>
        </p:spPr>
        <p:txBody>
          <a:bodyPr wrap="none">
            <a:spAutoFit/>
          </a:bodyPr>
          <a:lstStyle/>
          <a:p>
            <a:r>
              <a:rPr lang="en-US" sz="3200" dirty="0">
                <a:solidFill>
                  <a:srgbClr val="0000FF"/>
                </a:solidFill>
                <a:ea typeface="SimSun" panose="02010600030101010101" pitchFamily="2" charset="-122"/>
              </a:rPr>
              <a:t>Topological Sort</a:t>
            </a:r>
            <a:endParaRPr lang="en-US" sz="3200" dirty="0"/>
          </a:p>
        </p:txBody>
      </p:sp>
      <p:graphicFrame>
        <p:nvGraphicFramePr>
          <p:cNvPr id="5" name="Table 5">
            <a:extLst>
              <a:ext uri="{FF2B5EF4-FFF2-40B4-BE49-F238E27FC236}">
                <a16:creationId xmlns:a16="http://schemas.microsoft.com/office/drawing/2014/main" id="{94952AE6-40C5-4376-9CB3-F9219B718CC7}"/>
              </a:ext>
            </a:extLst>
          </p:cNvPr>
          <p:cNvGraphicFramePr>
            <a:graphicFrameLocks noGrp="1"/>
          </p:cNvGraphicFramePr>
          <p:nvPr>
            <p:extLst>
              <p:ext uri="{D42A27DB-BD31-4B8C-83A1-F6EECF244321}">
                <p14:modId xmlns:p14="http://schemas.microsoft.com/office/powerpoint/2010/main" val="2775015858"/>
              </p:ext>
            </p:extLst>
          </p:nvPr>
        </p:nvGraphicFramePr>
        <p:xfrm>
          <a:off x="9567196" y="190123"/>
          <a:ext cx="1752804" cy="1476716"/>
        </p:xfrm>
        <a:graphic>
          <a:graphicData uri="http://schemas.openxmlformats.org/drawingml/2006/table">
            <a:tbl>
              <a:tblPr firstRow="1" bandRow="1">
                <a:tableStyleId>{5C22544A-7EE6-4342-B048-85BDC9FD1C3A}</a:tableStyleId>
              </a:tblPr>
              <a:tblGrid>
                <a:gridCol w="584268">
                  <a:extLst>
                    <a:ext uri="{9D8B030D-6E8A-4147-A177-3AD203B41FA5}">
                      <a16:colId xmlns:a16="http://schemas.microsoft.com/office/drawing/2014/main" val="4024005915"/>
                    </a:ext>
                  </a:extLst>
                </a:gridCol>
                <a:gridCol w="584268">
                  <a:extLst>
                    <a:ext uri="{9D8B030D-6E8A-4147-A177-3AD203B41FA5}">
                      <a16:colId xmlns:a16="http://schemas.microsoft.com/office/drawing/2014/main" val="2405153559"/>
                    </a:ext>
                  </a:extLst>
                </a:gridCol>
                <a:gridCol w="584268">
                  <a:extLst>
                    <a:ext uri="{9D8B030D-6E8A-4147-A177-3AD203B41FA5}">
                      <a16:colId xmlns:a16="http://schemas.microsoft.com/office/drawing/2014/main" val="2482733903"/>
                    </a:ext>
                  </a:extLst>
                </a:gridCol>
              </a:tblGrid>
              <a:tr h="369179">
                <a:tc gridSpan="3">
                  <a:txBody>
                    <a:bodyPr/>
                    <a:lstStyle/>
                    <a:p>
                      <a:r>
                        <a:rPr lang="en-US" b="0" dirty="0">
                          <a:solidFill>
                            <a:sysClr val="windowText" lastClr="000000"/>
                          </a:solidFill>
                          <a:latin typeface="Times New Roman" panose="02020603050405020304" pitchFamily="18" charset="0"/>
                          <a:cs typeface="Times New Roman" panose="02020603050405020304" pitchFamily="18" charset="0"/>
                        </a:rPr>
                        <a:t>Stack – Top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7333065"/>
                  </a:ext>
                </a:extLst>
              </a:tr>
              <a:tr h="369179">
                <a:tc>
                  <a:txBody>
                    <a:bodyPr/>
                    <a:lstStyle/>
                    <a:p>
                      <a:r>
                        <a:rPr lang="en-US" dirty="0">
                          <a:solidFill>
                            <a:sysClr val="windowText" lastClr="000000"/>
                          </a:solidFill>
                        </a:rPr>
                        <a:t>E</a:t>
                      </a:r>
                      <a:r>
                        <a:rPr lang="en-US" baseline="-25000" dirty="0">
                          <a:solidFill>
                            <a:sysClr val="windowText" lastClr="000000"/>
                          </a:solidFill>
                        </a:rPr>
                        <a:t>3, 1</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ysClr val="windowText" lastClr="000000"/>
                          </a:solidFill>
                        </a:rPr>
                        <a:t>F</a:t>
                      </a:r>
                      <a:r>
                        <a:rPr lang="en-US" baseline="-25000" dirty="0">
                          <a:solidFill>
                            <a:sysClr val="windowText" lastClr="000000"/>
                          </a:solidFill>
                        </a:rPr>
                        <a:t>4, 2</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06279614"/>
                  </a:ext>
                </a:extLst>
              </a:tr>
              <a:tr h="369179">
                <a:tc>
                  <a:txBody>
                    <a:bodyPr/>
                    <a:lstStyle/>
                    <a:p>
                      <a:r>
                        <a:rPr lang="en-US" dirty="0">
                          <a:solidFill>
                            <a:sysClr val="windowText" lastClr="000000"/>
                          </a:solidFill>
                        </a:rPr>
                        <a:t>C</a:t>
                      </a:r>
                      <a:r>
                        <a:rPr lang="en-US" baseline="-25000" dirty="0">
                          <a:solidFill>
                            <a:sysClr val="windowText" lastClr="000000"/>
                          </a:solidFill>
                        </a:rPr>
                        <a:t>2, 3</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ysClr val="windowText" lastClr="000000"/>
                          </a:solidFill>
                        </a:rPr>
                        <a:t>D</a:t>
                      </a:r>
                      <a:r>
                        <a:rPr lang="en-US" baseline="-25000" dirty="0">
                          <a:solidFill>
                            <a:sysClr val="windowText" lastClr="000000"/>
                          </a:solidFill>
                        </a:rPr>
                        <a:t>6, 5</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26597622"/>
                  </a:ext>
                </a:extLst>
              </a:tr>
              <a:tr h="369179">
                <a:tc>
                  <a:txBody>
                    <a:bodyPr/>
                    <a:lstStyle/>
                    <a:p>
                      <a:r>
                        <a:rPr lang="en-US" dirty="0">
                          <a:solidFill>
                            <a:sysClr val="windowText" lastClr="000000"/>
                          </a:solidFill>
                        </a:rPr>
                        <a:t>A</a:t>
                      </a:r>
                      <a:r>
                        <a:rPr lang="en-US" baseline="-25000" dirty="0">
                          <a:solidFill>
                            <a:sysClr val="windowText" lastClr="000000"/>
                          </a:solidFill>
                        </a:rPr>
                        <a:t>1, 4</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ysClr val="windowText" lastClr="000000"/>
                          </a:solidFill>
                        </a:rPr>
                        <a:t>B</a:t>
                      </a:r>
                      <a:r>
                        <a:rPr lang="en-US" baseline="-25000" dirty="0">
                          <a:solidFill>
                            <a:sysClr val="windowText" lastClr="000000"/>
                          </a:solidFill>
                        </a:rPr>
                        <a:t>5, 6</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3300982"/>
                  </a:ext>
                </a:extLst>
              </a:tr>
            </a:tbl>
          </a:graphicData>
        </a:graphic>
      </p:graphicFrame>
      <p:graphicFrame>
        <p:nvGraphicFramePr>
          <p:cNvPr id="6" name="Table 5">
            <a:extLst>
              <a:ext uri="{FF2B5EF4-FFF2-40B4-BE49-F238E27FC236}">
                <a16:creationId xmlns:a16="http://schemas.microsoft.com/office/drawing/2014/main" id="{7E9CEB8F-6C4D-4A5B-8243-E7DF9BB54CAE}"/>
              </a:ext>
            </a:extLst>
          </p:cNvPr>
          <p:cNvGraphicFramePr>
            <a:graphicFrameLocks noGrp="1"/>
          </p:cNvGraphicFramePr>
          <p:nvPr>
            <p:extLst>
              <p:ext uri="{D42A27DB-BD31-4B8C-83A1-F6EECF244321}">
                <p14:modId xmlns:p14="http://schemas.microsoft.com/office/powerpoint/2010/main" val="2969116200"/>
              </p:ext>
            </p:extLst>
          </p:nvPr>
        </p:nvGraphicFramePr>
        <p:xfrm>
          <a:off x="8613648" y="1736613"/>
          <a:ext cx="3412296" cy="1125459"/>
        </p:xfrm>
        <a:graphic>
          <a:graphicData uri="http://schemas.openxmlformats.org/drawingml/2006/table">
            <a:tbl>
              <a:tblPr firstRow="1" bandRow="1">
                <a:tableStyleId>{5C22544A-7EE6-4342-B048-85BDC9FD1C3A}</a:tableStyleId>
              </a:tblPr>
              <a:tblGrid>
                <a:gridCol w="569348">
                  <a:extLst>
                    <a:ext uri="{9D8B030D-6E8A-4147-A177-3AD203B41FA5}">
                      <a16:colId xmlns:a16="http://schemas.microsoft.com/office/drawing/2014/main" val="4024005915"/>
                    </a:ext>
                  </a:extLst>
                </a:gridCol>
                <a:gridCol w="569348">
                  <a:extLst>
                    <a:ext uri="{9D8B030D-6E8A-4147-A177-3AD203B41FA5}">
                      <a16:colId xmlns:a16="http://schemas.microsoft.com/office/drawing/2014/main" val="2405153559"/>
                    </a:ext>
                  </a:extLst>
                </a:gridCol>
                <a:gridCol w="569348">
                  <a:extLst>
                    <a:ext uri="{9D8B030D-6E8A-4147-A177-3AD203B41FA5}">
                      <a16:colId xmlns:a16="http://schemas.microsoft.com/office/drawing/2014/main" val="2482733903"/>
                    </a:ext>
                  </a:extLst>
                </a:gridCol>
                <a:gridCol w="569348">
                  <a:extLst>
                    <a:ext uri="{9D8B030D-6E8A-4147-A177-3AD203B41FA5}">
                      <a16:colId xmlns:a16="http://schemas.microsoft.com/office/drawing/2014/main" val="4255623401"/>
                    </a:ext>
                  </a:extLst>
                </a:gridCol>
                <a:gridCol w="569348">
                  <a:extLst>
                    <a:ext uri="{9D8B030D-6E8A-4147-A177-3AD203B41FA5}">
                      <a16:colId xmlns:a16="http://schemas.microsoft.com/office/drawing/2014/main" val="1669950039"/>
                    </a:ext>
                  </a:extLst>
                </a:gridCol>
                <a:gridCol w="565556">
                  <a:extLst>
                    <a:ext uri="{9D8B030D-6E8A-4147-A177-3AD203B41FA5}">
                      <a16:colId xmlns:a16="http://schemas.microsoft.com/office/drawing/2014/main" val="2127277775"/>
                    </a:ext>
                  </a:extLst>
                </a:gridCol>
              </a:tblGrid>
              <a:tr h="375153">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ysClr val="windowText" lastClr="000000"/>
                          </a:solidFill>
                          <a:latin typeface="Times New Roman" panose="02020603050405020304" pitchFamily="18" charset="0"/>
                          <a:cs typeface="Times New Roman" panose="02020603050405020304" pitchFamily="18" charset="0"/>
                        </a:rPr>
                        <a:t>Pop-off Orderings and its Reverse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88101793"/>
                  </a:ext>
                </a:extLst>
              </a:tr>
              <a:tr h="375153">
                <a:tc>
                  <a:txBody>
                    <a:bodyPr/>
                    <a:lstStyle/>
                    <a:p>
                      <a:r>
                        <a:rPr lang="en-US" dirty="0">
                          <a:solidFill>
                            <a:sysClr val="windowText" lastClr="000000"/>
                          </a:solidFill>
                        </a:rPr>
                        <a:t>E</a:t>
                      </a:r>
                      <a:r>
                        <a:rPr lang="en-US" baseline="-25000" dirty="0">
                          <a:solidFill>
                            <a:sysClr val="windowText" lastClr="000000"/>
                          </a:solidFill>
                        </a:rPr>
                        <a:t>3, 1</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solidFill>
                            <a:sysClr val="windowText" lastClr="000000"/>
                          </a:solidFill>
                        </a:rPr>
                        <a:t>F</a:t>
                      </a:r>
                      <a:r>
                        <a:rPr lang="en-US" baseline="-25000" dirty="0">
                          <a:solidFill>
                            <a:sysClr val="windowText" lastClr="000000"/>
                          </a:solidFill>
                        </a:rPr>
                        <a:t>5, 2</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ysClr val="windowText" lastClr="000000"/>
                          </a:solidFill>
                        </a:rPr>
                        <a:t>C</a:t>
                      </a:r>
                      <a:r>
                        <a:rPr lang="en-US" baseline="-25000" dirty="0">
                          <a:solidFill>
                            <a:sysClr val="windowText" lastClr="000000"/>
                          </a:solidFill>
                        </a:rPr>
                        <a:t>2, 3</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ysClr val="windowText" lastClr="000000"/>
                          </a:solidFill>
                        </a:rPr>
                        <a:t>A</a:t>
                      </a:r>
                      <a:r>
                        <a:rPr lang="en-US" baseline="-25000" dirty="0">
                          <a:solidFill>
                            <a:sysClr val="windowText" lastClr="000000"/>
                          </a:solidFill>
                        </a:rPr>
                        <a:t>1, 4</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ysClr val="windowText" lastClr="000000"/>
                          </a:solidFill>
                        </a:rPr>
                        <a:t>D</a:t>
                      </a:r>
                      <a:r>
                        <a:rPr lang="en-US" baseline="-25000" dirty="0">
                          <a:solidFill>
                            <a:sysClr val="windowText" lastClr="000000"/>
                          </a:solidFill>
                        </a:rPr>
                        <a:t>6, 5</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ysClr val="windowText" lastClr="000000"/>
                          </a:solidFill>
                        </a:rPr>
                        <a:t>B</a:t>
                      </a:r>
                      <a:r>
                        <a:rPr lang="en-US" baseline="-25000" dirty="0">
                          <a:solidFill>
                            <a:sysClr val="windowText" lastClr="000000"/>
                          </a:solidFill>
                        </a:rPr>
                        <a:t>5, 6</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26597622"/>
                  </a:ext>
                </a:extLst>
              </a:tr>
              <a:tr h="3751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0000FF"/>
                          </a:solidFill>
                        </a:rPr>
                        <a:t>B</a:t>
                      </a:r>
                      <a:r>
                        <a:rPr lang="en-US" baseline="-25000" dirty="0">
                          <a:solidFill>
                            <a:sysClr val="windowText" lastClr="000000"/>
                          </a:solidFill>
                        </a:rPr>
                        <a:t>5, </a:t>
                      </a:r>
                      <a:r>
                        <a:rPr lang="en-US" b="1" baseline="-25000" dirty="0">
                          <a:solidFill>
                            <a:srgbClr val="0000FF"/>
                          </a:solidFill>
                        </a:rPr>
                        <a:t>6</a:t>
                      </a:r>
                      <a:endParaRPr lang="en-US" b="1" dirty="0">
                        <a:solidFill>
                          <a:srgbClr val="0000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0000FF"/>
                          </a:solidFill>
                        </a:rPr>
                        <a:t>D</a:t>
                      </a:r>
                      <a:r>
                        <a:rPr lang="en-US" baseline="-25000" dirty="0">
                          <a:solidFill>
                            <a:sysClr val="windowText" lastClr="000000"/>
                          </a:solidFill>
                        </a:rPr>
                        <a:t>6, </a:t>
                      </a:r>
                      <a:r>
                        <a:rPr lang="en-US" b="1" baseline="-25000" dirty="0">
                          <a:solidFill>
                            <a:srgbClr val="0000FF"/>
                          </a:solidFill>
                        </a:rPr>
                        <a:t>5</a:t>
                      </a:r>
                      <a:endParaRPr lang="en-US" b="1" dirty="0">
                        <a:solidFill>
                          <a:srgbClr val="0000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ysClr val="windowText" lastClr="000000"/>
                          </a:solidFill>
                        </a:rPr>
                        <a:t>A</a:t>
                      </a:r>
                      <a:r>
                        <a:rPr lang="en-US" baseline="-25000" dirty="0">
                          <a:solidFill>
                            <a:sysClr val="windowText" lastClr="000000"/>
                          </a:solidFill>
                        </a:rPr>
                        <a:t>1,</a:t>
                      </a:r>
                      <a:r>
                        <a:rPr lang="en-US" b="1" baseline="-25000" dirty="0">
                          <a:solidFill>
                            <a:srgbClr val="0000FF"/>
                          </a:solidFill>
                        </a:rPr>
                        <a:t> 4</a:t>
                      </a:r>
                      <a:endParaRPr lang="en-US" b="1" dirty="0">
                        <a:solidFill>
                          <a:srgbClr val="0000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0000FF"/>
                          </a:solidFill>
                        </a:rPr>
                        <a:t>C</a:t>
                      </a:r>
                      <a:r>
                        <a:rPr lang="en-US" baseline="-25000" dirty="0">
                          <a:solidFill>
                            <a:sysClr val="windowText" lastClr="000000"/>
                          </a:solidFill>
                        </a:rPr>
                        <a:t>2, </a:t>
                      </a:r>
                      <a:r>
                        <a:rPr lang="en-US" b="1" baseline="-25000" dirty="0">
                          <a:solidFill>
                            <a:srgbClr val="0000FF"/>
                          </a:solidFill>
                        </a:rPr>
                        <a:t>3</a:t>
                      </a:r>
                      <a:endParaRPr lang="en-US" b="1" dirty="0">
                        <a:solidFill>
                          <a:srgbClr val="0000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0000FF"/>
                          </a:solidFill>
                        </a:rPr>
                        <a:t>F</a:t>
                      </a:r>
                      <a:r>
                        <a:rPr lang="en-US" baseline="-25000" dirty="0">
                          <a:solidFill>
                            <a:sysClr val="windowText" lastClr="000000"/>
                          </a:solidFill>
                        </a:rPr>
                        <a:t>5, </a:t>
                      </a:r>
                      <a:r>
                        <a:rPr lang="en-US" b="1" baseline="-25000" dirty="0">
                          <a:solidFill>
                            <a:srgbClr val="0000FF"/>
                          </a:solidFill>
                        </a:rPr>
                        <a:t>2</a:t>
                      </a:r>
                      <a:endParaRPr lang="en-US" b="1" dirty="0">
                        <a:solidFill>
                          <a:srgbClr val="0000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0000FF"/>
                          </a:solidFill>
                        </a:rPr>
                        <a:t>E</a:t>
                      </a:r>
                      <a:r>
                        <a:rPr lang="en-US" baseline="-25000" dirty="0">
                          <a:solidFill>
                            <a:sysClr val="windowText" lastClr="000000"/>
                          </a:solidFill>
                        </a:rPr>
                        <a:t>3, </a:t>
                      </a:r>
                      <a:r>
                        <a:rPr lang="en-US" b="1" baseline="-25000" dirty="0">
                          <a:solidFill>
                            <a:srgbClr val="0000FF"/>
                          </a:solidFill>
                        </a:rPr>
                        <a:t>1</a:t>
                      </a:r>
                      <a:endParaRPr lang="en-US" b="1" dirty="0">
                        <a:solidFill>
                          <a:srgbClr val="0000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3300982"/>
                  </a:ext>
                </a:extLst>
              </a:tr>
            </a:tbl>
          </a:graphicData>
        </a:graphic>
      </p:graphicFrame>
    </p:spTree>
    <p:extLst>
      <p:ext uri="{BB962C8B-B14F-4D97-AF65-F5344CB8AC3E}">
        <p14:creationId xmlns:p14="http://schemas.microsoft.com/office/powerpoint/2010/main" val="19903979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7779" y="1914740"/>
            <a:ext cx="8699455" cy="3028521"/>
          </a:xfrm>
          <a:prstGeom prst="rect">
            <a:avLst/>
          </a:prstGeom>
        </p:spPr>
        <p:txBody>
          <a:bodyPr wrap="square">
            <a:spAutoFit/>
          </a:bodyPr>
          <a:lstStyle/>
          <a:p>
            <a:pPr>
              <a:lnSpc>
                <a:spcPct val="115000"/>
              </a:lnSpc>
            </a:pPr>
            <a:r>
              <a:rPr lang="en-US" sz="2400" dirty="0">
                <a:latin typeface="Times New Roman" panose="02020603050405020304" pitchFamily="18" charset="0"/>
                <a:ea typeface="SimSun" panose="02010600030101010101" pitchFamily="2" charset="-122"/>
              </a:rPr>
              <a:t>We prove the correctness of this algorithm using the following key lemma characterizing directed acyclic graphs.</a:t>
            </a:r>
            <a:endParaRPr lang="en-US" sz="2400" dirty="0">
              <a:latin typeface="Courier New" panose="02070309020205020404" pitchFamily="49" charset="0"/>
              <a:ea typeface="SimSun" panose="02010600030101010101" pitchFamily="2" charset="-122"/>
            </a:endParaRPr>
          </a:p>
          <a:p>
            <a:pPr>
              <a:lnSpc>
                <a:spcPct val="115000"/>
              </a:lnSpc>
            </a:pPr>
            <a:r>
              <a:rPr lang="en-US" sz="2400" dirty="0">
                <a:latin typeface="Times New Roman" panose="02020603050405020304" pitchFamily="18" charset="0"/>
                <a:ea typeface="SimSun" panose="02010600030101010101" pitchFamily="2" charset="-122"/>
              </a:rPr>
              <a:t> </a:t>
            </a:r>
            <a:endParaRPr lang="en-US" sz="2400" dirty="0">
              <a:latin typeface="Courier New" panose="02070309020205020404" pitchFamily="49" charset="0"/>
              <a:ea typeface="SimSun" panose="02010600030101010101" pitchFamily="2" charset="-122"/>
            </a:endParaRPr>
          </a:p>
          <a:p>
            <a:pPr>
              <a:lnSpc>
                <a:spcPct val="150000"/>
              </a:lnSpc>
            </a:pPr>
            <a:r>
              <a:rPr lang="en-US" sz="2400" dirty="0">
                <a:latin typeface="Times New Roman" panose="02020603050405020304" pitchFamily="18" charset="0"/>
                <a:ea typeface="SimSun" panose="02010600030101010101" pitchFamily="2" charset="-122"/>
              </a:rPr>
              <a:t>Lemma  3.7</a:t>
            </a:r>
            <a:endParaRPr lang="en-US" sz="2400" dirty="0">
              <a:latin typeface="Courier New" panose="02070309020205020404" pitchFamily="49" charset="0"/>
              <a:ea typeface="SimSun" panose="02010600030101010101" pitchFamily="2" charset="-122"/>
            </a:endParaRPr>
          </a:p>
          <a:p>
            <a:pPr>
              <a:lnSpc>
                <a:spcPct val="150000"/>
              </a:lnSpc>
            </a:pPr>
            <a:r>
              <a:rPr lang="en-US" sz="2400" dirty="0">
                <a:solidFill>
                  <a:srgbClr val="0000FF"/>
                </a:solidFill>
                <a:latin typeface="Times New Roman" panose="02020603050405020304" pitchFamily="18" charset="0"/>
                <a:ea typeface="SimSun" panose="02010600030101010101" pitchFamily="2" charset="-122"/>
              </a:rPr>
              <a:t>A directed graph G is acyclic if and only if a DFS of G yields no back edges</a:t>
            </a:r>
            <a:r>
              <a:rPr lang="en-US" sz="2400" dirty="0">
                <a:latin typeface="Times New Roman" panose="02020603050405020304" pitchFamily="18" charset="0"/>
                <a:ea typeface="SimSun" panose="02010600030101010101" pitchFamily="2" charset="-122"/>
              </a:rPr>
              <a:t>.</a:t>
            </a:r>
            <a:endParaRPr lang="en-US" sz="2400" dirty="0">
              <a:effectLst/>
              <a:latin typeface="Courier New" panose="02070309020205020404" pitchFamily="49" charset="0"/>
              <a:ea typeface="SimSun" panose="02010600030101010101" pitchFamily="2" charset="-122"/>
            </a:endParaRPr>
          </a:p>
        </p:txBody>
      </p:sp>
      <p:sp>
        <p:nvSpPr>
          <p:cNvPr id="3" name="Rectangle 2">
            <a:extLst>
              <a:ext uri="{FF2B5EF4-FFF2-40B4-BE49-F238E27FC236}">
                <a16:creationId xmlns:a16="http://schemas.microsoft.com/office/drawing/2014/main" id="{23CEE059-6974-4F5E-9D78-AB7E25FFD67A}"/>
              </a:ext>
            </a:extLst>
          </p:cNvPr>
          <p:cNvSpPr/>
          <p:nvPr/>
        </p:nvSpPr>
        <p:spPr>
          <a:xfrm>
            <a:off x="1635543" y="883263"/>
            <a:ext cx="2837828" cy="584775"/>
          </a:xfrm>
          <a:prstGeom prst="rect">
            <a:avLst/>
          </a:prstGeom>
        </p:spPr>
        <p:txBody>
          <a:bodyPr wrap="none">
            <a:spAutoFit/>
          </a:bodyPr>
          <a:lstStyle/>
          <a:p>
            <a:r>
              <a:rPr lang="en-US" sz="3200" dirty="0">
                <a:solidFill>
                  <a:srgbClr val="0000FF"/>
                </a:solidFill>
                <a:ea typeface="SimSun" panose="02010600030101010101" pitchFamily="2" charset="-122"/>
              </a:rPr>
              <a:t>Topological Sort</a:t>
            </a:r>
            <a:endParaRPr lang="en-US" sz="3200" dirty="0"/>
          </a:p>
        </p:txBody>
      </p:sp>
      <p:pic>
        <p:nvPicPr>
          <p:cNvPr id="6" name="Picture 5" descr="Image result for smiley face images">
            <a:extLst>
              <a:ext uri="{FF2B5EF4-FFF2-40B4-BE49-F238E27FC236}">
                <a16:creationId xmlns:a16="http://schemas.microsoft.com/office/drawing/2014/main" id="{680D416D-907D-4293-8F3C-B13A74C19CF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360688">
            <a:off x="679387" y="3710662"/>
            <a:ext cx="640398" cy="4260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7450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437"/>
          <p:cNvSpPr>
            <a:spLocks noChangeArrowheads="1"/>
          </p:cNvSpPr>
          <p:nvPr/>
        </p:nvSpPr>
        <p:spPr bwMode="auto">
          <a:xfrm>
            <a:off x="1950510" y="1758923"/>
            <a:ext cx="572230" cy="489167"/>
          </a:xfrm>
          <a:prstGeom prst="ellipse">
            <a:avLst/>
          </a:prstGeom>
          <a:solidFill>
            <a:schemeClr val="bg1"/>
          </a:solidFill>
          <a:ln w="28575">
            <a:solidFill>
              <a:srgbClr val="000000"/>
            </a:solidFill>
            <a:round/>
            <a:headEnd/>
            <a:tailEnd/>
          </a:ln>
        </p:spPr>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pPr>
            <a:r>
              <a:rPr lang="en-US" altLang="zh-CN" sz="2400" dirty="0">
                <a:latin typeface="Times New Roman" panose="02020603050405020304" pitchFamily="18" charset="0"/>
                <a:ea typeface="SimSun" panose="02010600030101010101" pitchFamily="2" charset="-122"/>
                <a:cs typeface="Times New Roman" panose="02020603050405020304" pitchFamily="18" charset="0"/>
              </a:rPr>
              <a:t>a</a:t>
            </a:r>
            <a:endParaRPr lang="en-US" altLang="zh-CN" sz="2400" dirty="0">
              <a:latin typeface="Times New Roman" panose="02020603050405020304" pitchFamily="18" charset="0"/>
              <a:cs typeface="Times New Roman" panose="02020603050405020304" pitchFamily="18" charset="0"/>
            </a:endParaRPr>
          </a:p>
        </p:txBody>
      </p:sp>
      <p:sp>
        <p:nvSpPr>
          <p:cNvPr id="3" name="Oval 437"/>
          <p:cNvSpPr>
            <a:spLocks noChangeArrowheads="1"/>
          </p:cNvSpPr>
          <p:nvPr/>
        </p:nvSpPr>
        <p:spPr bwMode="auto">
          <a:xfrm>
            <a:off x="3523337" y="1758923"/>
            <a:ext cx="572230" cy="489167"/>
          </a:xfrm>
          <a:prstGeom prst="ellipse">
            <a:avLst/>
          </a:prstGeom>
          <a:solidFill>
            <a:schemeClr val="bg1"/>
          </a:solidFill>
          <a:ln w="28575">
            <a:solidFill>
              <a:srgbClr val="000000"/>
            </a:solidFill>
            <a:round/>
            <a:headEnd/>
            <a:tailEnd/>
          </a:ln>
        </p:spPr>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pPr>
            <a:r>
              <a:rPr lang="en-US" altLang="zh-CN" sz="2400" dirty="0">
                <a:latin typeface="Times New Roman" panose="02020603050405020304" pitchFamily="18" charset="0"/>
                <a:ea typeface="SimSun" panose="02010600030101010101" pitchFamily="2" charset="-122"/>
                <a:cs typeface="Times New Roman" panose="02020603050405020304" pitchFamily="18" charset="0"/>
              </a:rPr>
              <a:t>b</a:t>
            </a:r>
            <a:endParaRPr lang="en-US" altLang="zh-CN" sz="2400" dirty="0">
              <a:latin typeface="Times New Roman" panose="02020603050405020304" pitchFamily="18" charset="0"/>
              <a:cs typeface="Times New Roman" panose="02020603050405020304" pitchFamily="18" charset="0"/>
            </a:endParaRPr>
          </a:p>
        </p:txBody>
      </p:sp>
      <p:sp>
        <p:nvSpPr>
          <p:cNvPr id="4" name="Oval 437"/>
          <p:cNvSpPr>
            <a:spLocks noChangeArrowheads="1"/>
          </p:cNvSpPr>
          <p:nvPr/>
        </p:nvSpPr>
        <p:spPr bwMode="auto">
          <a:xfrm>
            <a:off x="2759857" y="2985521"/>
            <a:ext cx="572230" cy="489167"/>
          </a:xfrm>
          <a:prstGeom prst="ellipse">
            <a:avLst/>
          </a:prstGeom>
          <a:solidFill>
            <a:schemeClr val="bg1"/>
          </a:solidFill>
          <a:ln w="28575">
            <a:solidFill>
              <a:srgbClr val="000000"/>
            </a:solidFill>
            <a:round/>
            <a:headEnd/>
            <a:tailEnd/>
          </a:ln>
        </p:spPr>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pPr>
            <a:r>
              <a:rPr lang="en-US" altLang="zh-CN" sz="2400" dirty="0">
                <a:latin typeface="Times New Roman" panose="02020603050405020304" pitchFamily="18" charset="0"/>
                <a:ea typeface="SimSun" panose="02010600030101010101" pitchFamily="2" charset="-122"/>
                <a:cs typeface="Times New Roman" panose="02020603050405020304" pitchFamily="18" charset="0"/>
              </a:rPr>
              <a:t>c</a:t>
            </a:r>
            <a:endParaRPr lang="en-US" altLang="zh-CN" sz="2400" dirty="0">
              <a:latin typeface="Times New Roman" panose="02020603050405020304" pitchFamily="18" charset="0"/>
              <a:cs typeface="Times New Roman" panose="02020603050405020304" pitchFamily="18" charset="0"/>
            </a:endParaRPr>
          </a:p>
        </p:txBody>
      </p:sp>
      <p:sp>
        <p:nvSpPr>
          <p:cNvPr id="5" name="Oval 437"/>
          <p:cNvSpPr>
            <a:spLocks noChangeArrowheads="1"/>
          </p:cNvSpPr>
          <p:nvPr/>
        </p:nvSpPr>
        <p:spPr bwMode="auto">
          <a:xfrm>
            <a:off x="2759857" y="4016810"/>
            <a:ext cx="572230" cy="489167"/>
          </a:xfrm>
          <a:prstGeom prst="ellipse">
            <a:avLst/>
          </a:prstGeom>
          <a:solidFill>
            <a:schemeClr val="bg1"/>
          </a:solidFill>
          <a:ln w="28575">
            <a:solidFill>
              <a:srgbClr val="000000"/>
            </a:solidFill>
            <a:round/>
            <a:headEnd/>
            <a:tailEnd/>
          </a:ln>
        </p:spPr>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pPr>
            <a:r>
              <a:rPr lang="en-US" altLang="zh-CN" sz="2400" dirty="0">
                <a:latin typeface="Times New Roman" panose="02020603050405020304" pitchFamily="18" charset="0"/>
                <a:ea typeface="SimSun" panose="02010600030101010101" pitchFamily="2" charset="-122"/>
                <a:cs typeface="Times New Roman" panose="02020603050405020304" pitchFamily="18" charset="0"/>
              </a:rPr>
              <a:t>d</a:t>
            </a:r>
            <a:endParaRPr lang="en-US" altLang="zh-CN" sz="2400" dirty="0">
              <a:latin typeface="Times New Roman" panose="02020603050405020304" pitchFamily="18" charset="0"/>
              <a:cs typeface="Times New Roman" panose="02020603050405020304" pitchFamily="18" charset="0"/>
            </a:endParaRPr>
          </a:p>
        </p:txBody>
      </p:sp>
      <p:sp>
        <p:nvSpPr>
          <p:cNvPr id="6" name="Oval 437"/>
          <p:cNvSpPr>
            <a:spLocks noChangeArrowheads="1"/>
          </p:cNvSpPr>
          <p:nvPr/>
        </p:nvSpPr>
        <p:spPr bwMode="auto">
          <a:xfrm>
            <a:off x="2759857" y="5048099"/>
            <a:ext cx="572230" cy="489167"/>
          </a:xfrm>
          <a:prstGeom prst="ellipse">
            <a:avLst/>
          </a:prstGeom>
          <a:solidFill>
            <a:schemeClr val="bg1"/>
          </a:solidFill>
          <a:ln w="28575">
            <a:solidFill>
              <a:srgbClr val="000000"/>
            </a:solidFill>
            <a:round/>
            <a:headEnd/>
            <a:tailEnd/>
          </a:ln>
        </p:spPr>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pPr>
            <a:r>
              <a:rPr lang="en-US" altLang="zh-CN" sz="2400" dirty="0">
                <a:latin typeface="Times New Roman" panose="02020603050405020304" pitchFamily="18" charset="0"/>
                <a:ea typeface="SimSun" panose="02010600030101010101" pitchFamily="2" charset="-122"/>
                <a:cs typeface="Times New Roman" panose="02020603050405020304" pitchFamily="18" charset="0"/>
              </a:rPr>
              <a:t>e</a:t>
            </a:r>
            <a:endParaRPr lang="en-US" altLang="zh-CN" sz="2400" dirty="0">
              <a:latin typeface="Times New Roman" panose="02020603050405020304" pitchFamily="18" charset="0"/>
              <a:cs typeface="Times New Roman" panose="02020603050405020304" pitchFamily="18" charset="0"/>
            </a:endParaRPr>
          </a:p>
        </p:txBody>
      </p:sp>
      <p:cxnSp>
        <p:nvCxnSpPr>
          <p:cNvPr id="8" name="Straight Arrow Connector 7"/>
          <p:cNvCxnSpPr>
            <a:stCxn id="2" idx="7"/>
            <a:endCxn id="3" idx="1"/>
          </p:cNvCxnSpPr>
          <p:nvPr/>
        </p:nvCxnSpPr>
        <p:spPr>
          <a:xfrm>
            <a:off x="2438939" y="1830560"/>
            <a:ext cx="1168199"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3" idx="2"/>
            <a:endCxn id="2" idx="6"/>
          </p:cNvCxnSpPr>
          <p:nvPr/>
        </p:nvCxnSpPr>
        <p:spPr>
          <a:xfrm flipH="1">
            <a:off x="2522740" y="2003507"/>
            <a:ext cx="1000597"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endCxn id="4" idx="0"/>
          </p:cNvCxnSpPr>
          <p:nvPr/>
        </p:nvCxnSpPr>
        <p:spPr>
          <a:xfrm flipH="1">
            <a:off x="3045972" y="2237846"/>
            <a:ext cx="714483" cy="74767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4" idx="0"/>
          </p:cNvCxnSpPr>
          <p:nvPr/>
        </p:nvCxnSpPr>
        <p:spPr>
          <a:xfrm>
            <a:off x="2329882" y="2237845"/>
            <a:ext cx="716090" cy="74767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5" idx="4"/>
            <a:endCxn id="6" idx="0"/>
          </p:cNvCxnSpPr>
          <p:nvPr/>
        </p:nvCxnSpPr>
        <p:spPr>
          <a:xfrm>
            <a:off x="3045972" y="4505977"/>
            <a:ext cx="0" cy="54212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5" idx="0"/>
            <a:endCxn id="4" idx="4"/>
          </p:cNvCxnSpPr>
          <p:nvPr/>
        </p:nvCxnSpPr>
        <p:spPr>
          <a:xfrm flipV="1">
            <a:off x="3045972" y="3474688"/>
            <a:ext cx="0" cy="54212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Oval 437"/>
          <p:cNvSpPr>
            <a:spLocks noChangeArrowheads="1"/>
          </p:cNvSpPr>
          <p:nvPr/>
        </p:nvSpPr>
        <p:spPr bwMode="auto">
          <a:xfrm>
            <a:off x="6825831" y="1748678"/>
            <a:ext cx="572230" cy="489167"/>
          </a:xfrm>
          <a:prstGeom prst="ellipse">
            <a:avLst/>
          </a:prstGeom>
          <a:solidFill>
            <a:schemeClr val="bg1"/>
          </a:solidFill>
          <a:ln w="28575">
            <a:solidFill>
              <a:srgbClr val="000000"/>
            </a:solidFill>
            <a:round/>
            <a:headEnd/>
            <a:tailEnd/>
          </a:ln>
        </p:spPr>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pPr>
            <a:r>
              <a:rPr lang="en-US" altLang="zh-CN" sz="2400" dirty="0">
                <a:latin typeface="Times New Roman" panose="02020603050405020304" pitchFamily="18" charset="0"/>
                <a:ea typeface="SimSun" panose="02010600030101010101" pitchFamily="2" charset="-122"/>
                <a:cs typeface="Times New Roman" panose="02020603050405020304" pitchFamily="18" charset="0"/>
              </a:rPr>
              <a:t>a</a:t>
            </a:r>
            <a:endParaRPr lang="en-US" altLang="zh-CN" sz="2400" dirty="0">
              <a:latin typeface="Times New Roman" panose="02020603050405020304" pitchFamily="18" charset="0"/>
              <a:cs typeface="Times New Roman" panose="02020603050405020304" pitchFamily="18" charset="0"/>
            </a:endParaRPr>
          </a:p>
        </p:txBody>
      </p:sp>
      <p:sp>
        <p:nvSpPr>
          <p:cNvPr id="23" name="Oval 437"/>
          <p:cNvSpPr>
            <a:spLocks noChangeArrowheads="1"/>
          </p:cNvSpPr>
          <p:nvPr/>
        </p:nvSpPr>
        <p:spPr bwMode="auto">
          <a:xfrm>
            <a:off x="6831581" y="2985520"/>
            <a:ext cx="572230" cy="489167"/>
          </a:xfrm>
          <a:prstGeom prst="ellipse">
            <a:avLst/>
          </a:prstGeom>
          <a:solidFill>
            <a:schemeClr val="bg1"/>
          </a:solidFill>
          <a:ln w="28575">
            <a:solidFill>
              <a:srgbClr val="000000"/>
            </a:solidFill>
            <a:round/>
            <a:headEnd/>
            <a:tailEnd/>
          </a:ln>
        </p:spPr>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pPr>
            <a:r>
              <a:rPr lang="en-US" altLang="zh-CN" sz="2400" dirty="0">
                <a:latin typeface="Times New Roman" panose="02020603050405020304" pitchFamily="18" charset="0"/>
                <a:ea typeface="SimSun" panose="02010600030101010101" pitchFamily="2" charset="-122"/>
                <a:cs typeface="Times New Roman" panose="02020603050405020304" pitchFamily="18" charset="0"/>
              </a:rPr>
              <a:t>b</a:t>
            </a:r>
            <a:endParaRPr lang="en-US" altLang="zh-CN" sz="2400" dirty="0">
              <a:latin typeface="Times New Roman" panose="02020603050405020304" pitchFamily="18" charset="0"/>
              <a:cs typeface="Times New Roman" panose="02020603050405020304" pitchFamily="18" charset="0"/>
            </a:endParaRPr>
          </a:p>
        </p:txBody>
      </p:sp>
      <p:sp>
        <p:nvSpPr>
          <p:cNvPr id="24" name="Oval 437"/>
          <p:cNvSpPr>
            <a:spLocks noChangeArrowheads="1"/>
          </p:cNvSpPr>
          <p:nvPr/>
        </p:nvSpPr>
        <p:spPr bwMode="auto">
          <a:xfrm>
            <a:off x="6825748" y="4214772"/>
            <a:ext cx="572230" cy="489167"/>
          </a:xfrm>
          <a:prstGeom prst="ellipse">
            <a:avLst/>
          </a:prstGeom>
          <a:solidFill>
            <a:schemeClr val="bg1"/>
          </a:solidFill>
          <a:ln w="28575">
            <a:solidFill>
              <a:srgbClr val="000000"/>
            </a:solidFill>
            <a:round/>
            <a:headEnd/>
            <a:tailEnd/>
          </a:ln>
        </p:spPr>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pPr>
            <a:r>
              <a:rPr lang="en-US" altLang="zh-CN" sz="2400" dirty="0">
                <a:latin typeface="Times New Roman" panose="02020603050405020304" pitchFamily="18" charset="0"/>
                <a:ea typeface="SimSun" panose="02010600030101010101" pitchFamily="2" charset="-122"/>
                <a:cs typeface="Times New Roman" panose="02020603050405020304" pitchFamily="18" charset="0"/>
              </a:rPr>
              <a:t>c</a:t>
            </a:r>
            <a:endParaRPr lang="en-US" altLang="zh-CN" sz="2400" dirty="0">
              <a:latin typeface="Times New Roman" panose="02020603050405020304" pitchFamily="18" charset="0"/>
              <a:cs typeface="Times New Roman" panose="02020603050405020304" pitchFamily="18" charset="0"/>
            </a:endParaRPr>
          </a:p>
        </p:txBody>
      </p:sp>
      <p:sp>
        <p:nvSpPr>
          <p:cNvPr id="25" name="Oval 437"/>
          <p:cNvSpPr>
            <a:spLocks noChangeArrowheads="1"/>
          </p:cNvSpPr>
          <p:nvPr/>
        </p:nvSpPr>
        <p:spPr bwMode="auto">
          <a:xfrm>
            <a:off x="8063546" y="1758923"/>
            <a:ext cx="572230" cy="489167"/>
          </a:xfrm>
          <a:prstGeom prst="ellipse">
            <a:avLst/>
          </a:prstGeom>
          <a:solidFill>
            <a:schemeClr val="bg1"/>
          </a:solidFill>
          <a:ln w="28575">
            <a:solidFill>
              <a:srgbClr val="000000"/>
            </a:solidFill>
            <a:round/>
            <a:headEnd/>
            <a:tailEnd/>
          </a:ln>
        </p:spPr>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pPr>
            <a:r>
              <a:rPr lang="en-US" altLang="zh-CN" sz="2400" dirty="0">
                <a:latin typeface="Times New Roman" panose="02020603050405020304" pitchFamily="18" charset="0"/>
                <a:ea typeface="SimSun" panose="02010600030101010101" pitchFamily="2" charset="-122"/>
                <a:cs typeface="Times New Roman" panose="02020603050405020304" pitchFamily="18" charset="0"/>
              </a:rPr>
              <a:t>d</a:t>
            </a:r>
            <a:endParaRPr lang="en-US" altLang="zh-CN" sz="2400" dirty="0">
              <a:latin typeface="Times New Roman" panose="02020603050405020304" pitchFamily="18" charset="0"/>
              <a:cs typeface="Times New Roman" panose="02020603050405020304" pitchFamily="18" charset="0"/>
            </a:endParaRPr>
          </a:p>
        </p:txBody>
      </p:sp>
      <p:sp>
        <p:nvSpPr>
          <p:cNvPr id="26" name="Oval 437"/>
          <p:cNvSpPr>
            <a:spLocks noChangeArrowheads="1"/>
          </p:cNvSpPr>
          <p:nvPr/>
        </p:nvSpPr>
        <p:spPr bwMode="auto">
          <a:xfrm>
            <a:off x="8033492" y="3003138"/>
            <a:ext cx="572230" cy="489167"/>
          </a:xfrm>
          <a:prstGeom prst="ellipse">
            <a:avLst/>
          </a:prstGeom>
          <a:solidFill>
            <a:schemeClr val="bg1"/>
          </a:solidFill>
          <a:ln w="28575">
            <a:solidFill>
              <a:srgbClr val="000000"/>
            </a:solidFill>
            <a:round/>
            <a:headEnd/>
            <a:tailEnd/>
          </a:ln>
        </p:spPr>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pPr>
            <a:r>
              <a:rPr lang="en-US" altLang="zh-CN" sz="2400" dirty="0">
                <a:latin typeface="Times New Roman" panose="02020603050405020304" pitchFamily="18" charset="0"/>
                <a:ea typeface="SimSun" panose="02010600030101010101" pitchFamily="2" charset="-122"/>
                <a:cs typeface="Times New Roman" panose="02020603050405020304" pitchFamily="18" charset="0"/>
              </a:rPr>
              <a:t>e</a:t>
            </a:r>
            <a:endParaRPr lang="en-US" altLang="zh-CN" sz="2400" dirty="0">
              <a:latin typeface="Times New Roman" panose="02020603050405020304" pitchFamily="18" charset="0"/>
              <a:cs typeface="Times New Roman" panose="02020603050405020304" pitchFamily="18" charset="0"/>
            </a:endParaRPr>
          </a:p>
        </p:txBody>
      </p:sp>
      <p:cxnSp>
        <p:nvCxnSpPr>
          <p:cNvPr id="27" name="Straight Arrow Connector 26"/>
          <p:cNvCxnSpPr>
            <a:endCxn id="23" idx="0"/>
          </p:cNvCxnSpPr>
          <p:nvPr/>
        </p:nvCxnSpPr>
        <p:spPr>
          <a:xfrm>
            <a:off x="7111863" y="2248090"/>
            <a:ext cx="5833" cy="73743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7111863" y="3464793"/>
            <a:ext cx="5833" cy="73743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8319607" y="2268627"/>
            <a:ext cx="5833" cy="73743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25" idx="4"/>
            <a:endCxn id="24" idx="0"/>
          </p:cNvCxnSpPr>
          <p:nvPr/>
        </p:nvCxnSpPr>
        <p:spPr>
          <a:xfrm flipH="1">
            <a:off x="7111863" y="2248090"/>
            <a:ext cx="1237798" cy="1966682"/>
          </a:xfrm>
          <a:prstGeom prst="straightConnector1">
            <a:avLst/>
          </a:prstGeom>
          <a:ln w="381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endCxn id="24" idx="0"/>
          </p:cNvCxnSpPr>
          <p:nvPr/>
        </p:nvCxnSpPr>
        <p:spPr>
          <a:xfrm>
            <a:off x="6117098" y="2494625"/>
            <a:ext cx="994765" cy="1720147"/>
          </a:xfrm>
          <a:prstGeom prst="straightConnector1">
            <a:avLst/>
          </a:prstGeom>
          <a:ln w="381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22" idx="2"/>
          </p:cNvCxnSpPr>
          <p:nvPr/>
        </p:nvCxnSpPr>
        <p:spPr>
          <a:xfrm flipH="1">
            <a:off x="6117098" y="1993262"/>
            <a:ext cx="708733" cy="510241"/>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stCxn id="23" idx="1"/>
            <a:endCxn id="22" idx="3"/>
          </p:cNvCxnSpPr>
          <p:nvPr/>
        </p:nvCxnSpPr>
        <p:spPr>
          <a:xfrm flipH="1" flipV="1">
            <a:off x="6909632" y="2166208"/>
            <a:ext cx="5750" cy="890949"/>
          </a:xfrm>
          <a:prstGeom prst="straightConnector1">
            <a:avLst/>
          </a:prstGeom>
          <a:ln w="381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7358569" y="3659350"/>
            <a:ext cx="1220060" cy="369332"/>
          </a:xfrm>
          <a:prstGeom prst="rect">
            <a:avLst/>
          </a:prstGeom>
        </p:spPr>
        <p:txBody>
          <a:bodyPr wrap="square">
            <a:spAutoFit/>
          </a:bodyPr>
          <a:lstStyle/>
          <a:p>
            <a:r>
              <a:rPr lang="en-US" b="1" dirty="0">
                <a:latin typeface="Times New Roman" panose="02020603050405020304" pitchFamily="18" charset="0"/>
                <a:ea typeface="SimSun" panose="02010600030101010101" pitchFamily="2" charset="-122"/>
                <a:cs typeface="Times New Roman" panose="02020603050405020304" pitchFamily="18" charset="0"/>
              </a:rPr>
              <a:t>cross-edge</a:t>
            </a:r>
            <a:endParaRPr lang="en-US" dirty="0">
              <a:latin typeface="Times New Roman" panose="02020603050405020304" pitchFamily="18" charset="0"/>
              <a:cs typeface="Times New Roman" panose="02020603050405020304" pitchFamily="18" charset="0"/>
            </a:endParaRPr>
          </a:p>
        </p:txBody>
      </p:sp>
      <p:sp>
        <p:nvSpPr>
          <p:cNvPr id="42" name="Rectangle 41"/>
          <p:cNvSpPr/>
          <p:nvPr/>
        </p:nvSpPr>
        <p:spPr>
          <a:xfrm>
            <a:off x="5019139" y="3014380"/>
            <a:ext cx="1520494" cy="369332"/>
          </a:xfrm>
          <a:prstGeom prst="rect">
            <a:avLst/>
          </a:prstGeom>
        </p:spPr>
        <p:txBody>
          <a:bodyPr wrap="square">
            <a:spAutoFit/>
          </a:bodyPr>
          <a:lstStyle/>
          <a:p>
            <a:r>
              <a:rPr lang="en-US" b="1" dirty="0">
                <a:latin typeface="Times New Roman" panose="02020603050405020304" pitchFamily="18" charset="0"/>
                <a:ea typeface="SimSun" panose="02010600030101010101" pitchFamily="2" charset="-122"/>
                <a:cs typeface="Times New Roman" panose="02020603050405020304" pitchFamily="18" charset="0"/>
              </a:rPr>
              <a:t>forward-edge</a:t>
            </a:r>
            <a:endParaRPr lang="en-US" dirty="0">
              <a:latin typeface="Times New Roman" panose="02020603050405020304" pitchFamily="18" charset="0"/>
              <a:cs typeface="Times New Roman" panose="02020603050405020304" pitchFamily="18" charset="0"/>
            </a:endParaRPr>
          </a:p>
        </p:txBody>
      </p:sp>
      <p:sp>
        <p:nvSpPr>
          <p:cNvPr id="43" name="Rectangle 42"/>
          <p:cNvSpPr/>
          <p:nvPr/>
        </p:nvSpPr>
        <p:spPr>
          <a:xfrm>
            <a:off x="5619565" y="2474489"/>
            <a:ext cx="1349241" cy="369332"/>
          </a:xfrm>
          <a:prstGeom prst="rect">
            <a:avLst/>
          </a:prstGeom>
        </p:spPr>
        <p:txBody>
          <a:bodyPr wrap="square">
            <a:spAutoFit/>
          </a:bodyPr>
          <a:lstStyle/>
          <a:p>
            <a:r>
              <a:rPr lang="en-US" b="1" dirty="0">
                <a:latin typeface="Times New Roman" panose="02020603050405020304" pitchFamily="18" charset="0"/>
                <a:ea typeface="SimSun" panose="02010600030101010101" pitchFamily="2" charset="-122"/>
                <a:cs typeface="Times New Roman" panose="02020603050405020304" pitchFamily="18" charset="0"/>
              </a:rPr>
              <a:t>black-edge</a:t>
            </a:r>
            <a:endParaRPr lang="en-US" dirty="0">
              <a:latin typeface="Times New Roman" panose="02020603050405020304" pitchFamily="18" charset="0"/>
              <a:cs typeface="Times New Roman" panose="02020603050405020304" pitchFamily="18" charset="0"/>
            </a:endParaRPr>
          </a:p>
        </p:txBody>
      </p:sp>
      <p:sp>
        <p:nvSpPr>
          <p:cNvPr id="44" name="Rectangle 43"/>
          <p:cNvSpPr/>
          <p:nvPr/>
        </p:nvSpPr>
        <p:spPr>
          <a:xfrm>
            <a:off x="1311751" y="959253"/>
            <a:ext cx="3106941" cy="461665"/>
          </a:xfrm>
          <a:prstGeom prst="rect">
            <a:avLst/>
          </a:prstGeom>
        </p:spPr>
        <p:txBody>
          <a:bodyPr wrap="none">
            <a:spAutoFit/>
          </a:bodyPr>
          <a:lstStyle/>
          <a:p>
            <a:r>
              <a:rPr lang="en-US" sz="2400" dirty="0">
                <a:latin typeface="Times New Roman" panose="02020603050405020304" pitchFamily="18" charset="0"/>
                <a:ea typeface="SimSun" panose="02010600030101010101" pitchFamily="2" charset="-122"/>
              </a:rPr>
              <a:t>Figure 3.20 (a) Digraph</a:t>
            </a:r>
            <a:endParaRPr lang="en-US" sz="2400" dirty="0"/>
          </a:p>
        </p:txBody>
      </p:sp>
      <p:sp>
        <p:nvSpPr>
          <p:cNvPr id="45" name="Rectangle 44"/>
          <p:cNvSpPr/>
          <p:nvPr/>
        </p:nvSpPr>
        <p:spPr>
          <a:xfrm>
            <a:off x="5255740" y="662045"/>
            <a:ext cx="5425718" cy="830997"/>
          </a:xfrm>
          <a:prstGeom prst="rect">
            <a:avLst/>
          </a:prstGeom>
        </p:spPr>
        <p:txBody>
          <a:bodyPr wrap="square">
            <a:spAutoFit/>
          </a:bodyPr>
          <a:lstStyle/>
          <a:p>
            <a:r>
              <a:rPr lang="en-US" sz="2400" dirty="0">
                <a:latin typeface="Times New Roman" panose="02020603050405020304" pitchFamily="18" charset="0"/>
                <a:ea typeface="SimSun" panose="02010600030101010101" pitchFamily="2" charset="-122"/>
              </a:rPr>
              <a:t>(b)  DFS forest of the digraph for the DFS traversal started at </a:t>
            </a:r>
            <a:r>
              <a:rPr lang="en-US" sz="2400" b="1" dirty="0">
                <a:latin typeface="Times New Roman" panose="02020603050405020304" pitchFamily="18" charset="0"/>
                <a:ea typeface="SimSun" panose="02010600030101010101" pitchFamily="2" charset="-122"/>
              </a:rPr>
              <a:t>a</a:t>
            </a:r>
            <a:r>
              <a:rPr lang="en-US" sz="2400" dirty="0">
                <a:latin typeface="Times New Roman" panose="02020603050405020304" pitchFamily="18" charset="0"/>
                <a:ea typeface="SimSun" panose="02010600030101010101" pitchFamily="2" charset="-122"/>
              </a:rPr>
              <a:t>.</a:t>
            </a:r>
            <a:endParaRPr lang="en-US" sz="2400" dirty="0">
              <a:effectLst/>
              <a:latin typeface="Courier New" panose="02070309020205020404" pitchFamily="49" charset="0"/>
              <a:ea typeface="SimSun" panose="02010600030101010101" pitchFamily="2" charset="-122"/>
            </a:endParaRPr>
          </a:p>
        </p:txBody>
      </p:sp>
      <p:sp>
        <p:nvSpPr>
          <p:cNvPr id="46" name="Rectangle 45"/>
          <p:cNvSpPr/>
          <p:nvPr/>
        </p:nvSpPr>
        <p:spPr>
          <a:xfrm>
            <a:off x="3518837" y="3539364"/>
            <a:ext cx="2952586" cy="3046988"/>
          </a:xfrm>
          <a:prstGeom prst="rect">
            <a:avLst/>
          </a:prstGeom>
          <a:ln>
            <a:solidFill>
              <a:schemeClr val="tx1"/>
            </a:solidFill>
          </a:ln>
        </p:spPr>
        <p:txBody>
          <a:bodyPr wrap="square">
            <a:spAutoFit/>
          </a:bodyPr>
          <a:lstStyle/>
          <a:p>
            <a:r>
              <a:rPr lang="en-US" sz="2400" dirty="0">
                <a:latin typeface="Times New Roman" panose="02020603050405020304" pitchFamily="18" charset="0"/>
                <a:ea typeface="SimSun" panose="02010600030101010101" pitchFamily="2" charset="-122"/>
              </a:rPr>
              <a:t>The </a:t>
            </a:r>
            <a:r>
              <a:rPr lang="en-US" sz="2400" dirty="0">
                <a:solidFill>
                  <a:srgbClr val="0000FF"/>
                </a:solidFill>
                <a:latin typeface="Times New Roman" panose="02020603050405020304" pitchFamily="18" charset="0"/>
                <a:ea typeface="SimSun" panose="02010600030101010101" pitchFamily="2" charset="-122"/>
              </a:rPr>
              <a:t>adjacency list</a:t>
            </a:r>
            <a:r>
              <a:rPr lang="en-US" sz="2400" dirty="0">
                <a:latin typeface="Times New Roman" panose="02020603050405020304" pitchFamily="18" charset="0"/>
                <a:ea typeface="SimSun" panose="02010600030101010101" pitchFamily="2" charset="-122"/>
              </a:rPr>
              <a:t> for the digraph in Figure 3.20 is as follows:</a:t>
            </a:r>
            <a:endParaRPr lang="en-US" sz="2400" dirty="0">
              <a:latin typeface="Courier New" panose="02070309020205020404" pitchFamily="49" charset="0"/>
              <a:ea typeface="SimSun" panose="02010600030101010101" pitchFamily="2" charset="-122"/>
            </a:endParaRPr>
          </a:p>
          <a:p>
            <a:pPr marL="457200" indent="-457200"/>
            <a:r>
              <a:rPr lang="en-US" sz="2400" b="1" dirty="0">
                <a:solidFill>
                  <a:srgbClr val="0000FF"/>
                </a:solidFill>
                <a:latin typeface="Times New Roman" panose="02020603050405020304" pitchFamily="18" charset="0"/>
                <a:ea typeface="SimSun" panose="02010600030101010101" pitchFamily="2" charset="-122"/>
              </a:rPr>
              <a:t>	a → b → c</a:t>
            </a:r>
            <a:endParaRPr lang="en-US" sz="2400" dirty="0">
              <a:latin typeface="Courier New" panose="02070309020205020404" pitchFamily="49" charset="0"/>
              <a:ea typeface="SimSun" panose="02010600030101010101" pitchFamily="2" charset="-122"/>
            </a:endParaRPr>
          </a:p>
          <a:p>
            <a:pPr marL="457200" indent="-457200"/>
            <a:r>
              <a:rPr lang="en-US" sz="2400" b="1" dirty="0">
                <a:solidFill>
                  <a:srgbClr val="0000FF"/>
                </a:solidFill>
                <a:latin typeface="Times New Roman" panose="02020603050405020304" pitchFamily="18" charset="0"/>
                <a:ea typeface="SimSun" panose="02010600030101010101" pitchFamily="2" charset="-122"/>
              </a:rPr>
              <a:t>	b → a → c</a:t>
            </a:r>
            <a:endParaRPr lang="en-US" sz="2400" dirty="0">
              <a:latin typeface="Courier New" panose="02070309020205020404" pitchFamily="49" charset="0"/>
              <a:ea typeface="SimSun" panose="02010600030101010101" pitchFamily="2" charset="-122"/>
            </a:endParaRPr>
          </a:p>
          <a:p>
            <a:pPr marL="457200" indent="-457200"/>
            <a:r>
              <a:rPr lang="en-US" sz="2400" b="1" dirty="0">
                <a:solidFill>
                  <a:srgbClr val="0000FF"/>
                </a:solidFill>
                <a:latin typeface="Times New Roman" panose="02020603050405020304" pitchFamily="18" charset="0"/>
                <a:ea typeface="SimSun" panose="02010600030101010101" pitchFamily="2" charset="-122"/>
              </a:rPr>
              <a:t>	c</a:t>
            </a:r>
            <a:endParaRPr lang="en-US" sz="2400" dirty="0">
              <a:latin typeface="Courier New" panose="02070309020205020404" pitchFamily="49" charset="0"/>
              <a:ea typeface="SimSun" panose="02010600030101010101" pitchFamily="2" charset="-122"/>
            </a:endParaRPr>
          </a:p>
          <a:p>
            <a:pPr marL="457200" indent="-457200"/>
            <a:r>
              <a:rPr lang="en-US" sz="2400" b="1" dirty="0">
                <a:solidFill>
                  <a:srgbClr val="0000FF"/>
                </a:solidFill>
                <a:latin typeface="Times New Roman" panose="02020603050405020304" pitchFamily="18" charset="0"/>
                <a:ea typeface="SimSun" panose="02010600030101010101" pitchFamily="2" charset="-122"/>
              </a:rPr>
              <a:t>	d → c → e</a:t>
            </a:r>
            <a:endParaRPr lang="en-US" sz="2400" dirty="0">
              <a:latin typeface="Courier New" panose="02070309020205020404" pitchFamily="49" charset="0"/>
              <a:ea typeface="SimSun" panose="02010600030101010101" pitchFamily="2" charset="-122"/>
            </a:endParaRPr>
          </a:p>
          <a:p>
            <a:pPr marL="457200" indent="-457200"/>
            <a:r>
              <a:rPr lang="en-US" sz="2400" b="1" dirty="0">
                <a:solidFill>
                  <a:srgbClr val="0000FF"/>
                </a:solidFill>
                <a:latin typeface="Times New Roman" panose="02020603050405020304" pitchFamily="18" charset="0"/>
                <a:ea typeface="SimSun" panose="02010600030101010101" pitchFamily="2" charset="-122"/>
              </a:rPr>
              <a:t>	e</a:t>
            </a:r>
            <a:endParaRPr lang="en-US" sz="2400" dirty="0">
              <a:effectLst/>
              <a:latin typeface="Courier New" panose="02070309020205020404" pitchFamily="49" charset="0"/>
              <a:ea typeface="SimSun" panose="02010600030101010101" pitchFamily="2" charset="-122"/>
            </a:endParaRPr>
          </a:p>
        </p:txBody>
      </p:sp>
      <p:sp>
        <p:nvSpPr>
          <p:cNvPr id="47" name="TextBox 46"/>
          <p:cNvSpPr txBox="1"/>
          <p:nvPr/>
        </p:nvSpPr>
        <p:spPr>
          <a:xfrm>
            <a:off x="8819502" y="2689854"/>
            <a:ext cx="2646643" cy="2677656"/>
          </a:xfrm>
          <a:prstGeom prst="rect">
            <a:avLst/>
          </a:prstGeom>
          <a:noFill/>
          <a:ln>
            <a:solidFill>
              <a:schemeClr val="tx1"/>
            </a:solidFill>
          </a:ln>
        </p:spPr>
        <p:txBody>
          <a:bodyPr wrap="square" rtlCol="0">
            <a:spAutoFit/>
          </a:bodyPr>
          <a:lstStyle/>
          <a:p>
            <a:r>
              <a:rPr lang="en-US" sz="2400" dirty="0">
                <a:latin typeface="Times New Roman" panose="02020603050405020304" pitchFamily="18" charset="0"/>
                <a:cs typeface="Times New Roman" panose="02020603050405020304" pitchFamily="18" charset="0"/>
              </a:rPr>
              <a:t>Apply DFS traversal algorithms for traversing digraph</a:t>
            </a:r>
          </a:p>
          <a:p>
            <a:r>
              <a:rPr lang="en-US" sz="2400" dirty="0">
                <a:latin typeface="Times New Roman" panose="02020603050405020304" pitchFamily="18" charset="0"/>
                <a:cs typeface="Times New Roman" panose="02020603050405020304" pitchFamily="18" charset="0"/>
              </a:rPr>
              <a:t>c</a:t>
            </a:r>
            <a:r>
              <a:rPr lang="en-US" sz="2400" baseline="-25000" dirty="0">
                <a:latin typeface="Times New Roman" panose="02020603050405020304" pitchFamily="18" charset="0"/>
                <a:cs typeface="Times New Roman" panose="02020603050405020304" pitchFamily="18" charset="0"/>
              </a:rPr>
              <a:t>31</a:t>
            </a:r>
          </a:p>
          <a:p>
            <a:r>
              <a:rPr lang="en-US" sz="2400" dirty="0">
                <a:latin typeface="Times New Roman" panose="02020603050405020304" pitchFamily="18" charset="0"/>
                <a:cs typeface="Times New Roman" panose="02020603050405020304" pitchFamily="18" charset="0"/>
              </a:rPr>
              <a:t>b</a:t>
            </a:r>
            <a:r>
              <a:rPr lang="en-US" sz="2400" baseline="-25000" dirty="0">
                <a:latin typeface="Times New Roman" panose="02020603050405020304" pitchFamily="18" charset="0"/>
                <a:cs typeface="Times New Roman" panose="02020603050405020304" pitchFamily="18" charset="0"/>
              </a:rPr>
              <a:t>22</a:t>
            </a:r>
            <a:r>
              <a:rPr lang="en-US" sz="2400" dirty="0">
                <a:latin typeface="Times New Roman" panose="02020603050405020304" pitchFamily="18" charset="0"/>
                <a:cs typeface="Times New Roman" panose="02020603050405020304" pitchFamily="18" charset="0"/>
              </a:rPr>
              <a:t> 	e</a:t>
            </a:r>
            <a:r>
              <a:rPr lang="en-US" sz="2400" baseline="-25000" dirty="0">
                <a:latin typeface="Times New Roman" panose="02020603050405020304" pitchFamily="18" charset="0"/>
                <a:cs typeface="Times New Roman" panose="02020603050405020304" pitchFamily="18" charset="0"/>
              </a:rPr>
              <a:t>54</a:t>
            </a:r>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a</a:t>
            </a:r>
            <a:r>
              <a:rPr lang="en-US" sz="2400" baseline="-25000" dirty="0">
                <a:latin typeface="Times New Roman" panose="02020603050405020304" pitchFamily="18" charset="0"/>
                <a:cs typeface="Times New Roman" panose="02020603050405020304" pitchFamily="18" charset="0"/>
              </a:rPr>
              <a:t>13 </a:t>
            </a:r>
            <a:r>
              <a:rPr lang="en-US" sz="2400" dirty="0">
                <a:latin typeface="Times New Roman" panose="02020603050405020304" pitchFamily="18" charset="0"/>
                <a:cs typeface="Times New Roman" panose="02020603050405020304" pitchFamily="18" charset="0"/>
              </a:rPr>
              <a:t>	d</a:t>
            </a:r>
            <a:r>
              <a:rPr lang="en-US" sz="2400" baseline="-25000" dirty="0">
                <a:latin typeface="Times New Roman" panose="02020603050405020304" pitchFamily="18" charset="0"/>
                <a:cs typeface="Times New Roman" panose="02020603050405020304" pitchFamily="18" charset="0"/>
              </a:rPr>
              <a:t>45</a:t>
            </a:r>
            <a:r>
              <a:rPr lang="en-US" sz="2400" dirty="0">
                <a:latin typeface="Times New Roman" panose="02020603050405020304" pitchFamily="18" charset="0"/>
                <a:cs typeface="Times New Roman" panose="02020603050405020304" pitchFamily="18" charset="0"/>
              </a:rPr>
              <a:t> </a:t>
            </a:r>
          </a:p>
        </p:txBody>
      </p:sp>
      <p:sp>
        <p:nvSpPr>
          <p:cNvPr id="11" name="TextBox 10">
            <a:extLst>
              <a:ext uri="{FF2B5EF4-FFF2-40B4-BE49-F238E27FC236}">
                <a16:creationId xmlns:a16="http://schemas.microsoft.com/office/drawing/2014/main" id="{D91BAD32-411B-4416-B3A3-71A1B4F62B84}"/>
              </a:ext>
            </a:extLst>
          </p:cNvPr>
          <p:cNvSpPr txBox="1"/>
          <p:nvPr/>
        </p:nvSpPr>
        <p:spPr>
          <a:xfrm>
            <a:off x="7968599" y="5425457"/>
            <a:ext cx="3771826" cy="830997"/>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Push-onto order is a b c d e.</a:t>
            </a:r>
          </a:p>
          <a:p>
            <a:r>
              <a:rPr lang="en-US" sz="2400" dirty="0">
                <a:latin typeface="Times New Roman" panose="02020603050405020304" pitchFamily="18" charset="0"/>
                <a:cs typeface="Times New Roman" panose="02020603050405020304" pitchFamily="18" charset="0"/>
              </a:rPr>
              <a:t>Pop-off order is c b a e d.</a:t>
            </a:r>
          </a:p>
        </p:txBody>
      </p:sp>
      <p:pic>
        <p:nvPicPr>
          <p:cNvPr id="34" name="Picture 33" descr="Image result for smiley face images">
            <a:extLst>
              <a:ext uri="{FF2B5EF4-FFF2-40B4-BE49-F238E27FC236}">
                <a16:creationId xmlns:a16="http://schemas.microsoft.com/office/drawing/2014/main" id="{0124EB14-FDC6-466D-82F6-181B47A711F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360688">
            <a:off x="578803" y="1762990"/>
            <a:ext cx="640398" cy="4260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91122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437"/>
          <p:cNvSpPr>
            <a:spLocks noChangeArrowheads="1"/>
          </p:cNvSpPr>
          <p:nvPr/>
        </p:nvSpPr>
        <p:spPr bwMode="auto">
          <a:xfrm>
            <a:off x="1950510" y="1758923"/>
            <a:ext cx="572230" cy="489167"/>
          </a:xfrm>
          <a:prstGeom prst="ellipse">
            <a:avLst/>
          </a:prstGeom>
          <a:solidFill>
            <a:schemeClr val="bg1"/>
          </a:solidFill>
          <a:ln w="28575">
            <a:solidFill>
              <a:srgbClr val="000000"/>
            </a:solidFill>
            <a:round/>
            <a:headEnd/>
            <a:tailEnd/>
          </a:ln>
        </p:spPr>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pPr>
            <a:r>
              <a:rPr lang="en-US" altLang="zh-CN" sz="2400" dirty="0">
                <a:latin typeface="Times New Roman" panose="02020603050405020304" pitchFamily="18" charset="0"/>
                <a:ea typeface="SimSun" panose="02010600030101010101" pitchFamily="2" charset="-122"/>
                <a:cs typeface="Times New Roman" panose="02020603050405020304" pitchFamily="18" charset="0"/>
              </a:rPr>
              <a:t>a</a:t>
            </a:r>
            <a:endParaRPr lang="en-US" altLang="zh-CN" sz="2400" dirty="0">
              <a:latin typeface="Times New Roman" panose="02020603050405020304" pitchFamily="18" charset="0"/>
              <a:cs typeface="Times New Roman" panose="02020603050405020304" pitchFamily="18" charset="0"/>
            </a:endParaRPr>
          </a:p>
        </p:txBody>
      </p:sp>
      <p:sp>
        <p:nvSpPr>
          <p:cNvPr id="3" name="Oval 437"/>
          <p:cNvSpPr>
            <a:spLocks noChangeArrowheads="1"/>
          </p:cNvSpPr>
          <p:nvPr/>
        </p:nvSpPr>
        <p:spPr bwMode="auto">
          <a:xfrm>
            <a:off x="3523337" y="1758923"/>
            <a:ext cx="572230" cy="489167"/>
          </a:xfrm>
          <a:prstGeom prst="ellipse">
            <a:avLst/>
          </a:prstGeom>
          <a:solidFill>
            <a:schemeClr val="bg1"/>
          </a:solidFill>
          <a:ln w="28575">
            <a:solidFill>
              <a:srgbClr val="000000"/>
            </a:solidFill>
            <a:round/>
            <a:headEnd/>
            <a:tailEnd/>
          </a:ln>
        </p:spPr>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pPr>
            <a:r>
              <a:rPr lang="en-US" altLang="zh-CN" sz="2400" dirty="0">
                <a:latin typeface="Times New Roman" panose="02020603050405020304" pitchFamily="18" charset="0"/>
                <a:ea typeface="SimSun" panose="02010600030101010101" pitchFamily="2" charset="-122"/>
                <a:cs typeface="Times New Roman" panose="02020603050405020304" pitchFamily="18" charset="0"/>
              </a:rPr>
              <a:t>b</a:t>
            </a:r>
            <a:endParaRPr lang="en-US" altLang="zh-CN" sz="2400" dirty="0">
              <a:latin typeface="Times New Roman" panose="02020603050405020304" pitchFamily="18" charset="0"/>
              <a:cs typeface="Times New Roman" panose="02020603050405020304" pitchFamily="18" charset="0"/>
            </a:endParaRPr>
          </a:p>
        </p:txBody>
      </p:sp>
      <p:sp>
        <p:nvSpPr>
          <p:cNvPr id="4" name="Oval 437"/>
          <p:cNvSpPr>
            <a:spLocks noChangeArrowheads="1"/>
          </p:cNvSpPr>
          <p:nvPr/>
        </p:nvSpPr>
        <p:spPr bwMode="auto">
          <a:xfrm>
            <a:off x="2759857" y="2985521"/>
            <a:ext cx="572230" cy="489167"/>
          </a:xfrm>
          <a:prstGeom prst="ellipse">
            <a:avLst/>
          </a:prstGeom>
          <a:solidFill>
            <a:schemeClr val="bg1"/>
          </a:solidFill>
          <a:ln w="28575">
            <a:solidFill>
              <a:srgbClr val="000000"/>
            </a:solidFill>
            <a:round/>
            <a:headEnd/>
            <a:tailEnd/>
          </a:ln>
        </p:spPr>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pPr>
            <a:r>
              <a:rPr lang="en-US" altLang="zh-CN" sz="2400" dirty="0">
                <a:latin typeface="Times New Roman" panose="02020603050405020304" pitchFamily="18" charset="0"/>
                <a:ea typeface="SimSun" panose="02010600030101010101" pitchFamily="2" charset="-122"/>
                <a:cs typeface="Times New Roman" panose="02020603050405020304" pitchFamily="18" charset="0"/>
              </a:rPr>
              <a:t>c</a:t>
            </a:r>
            <a:endParaRPr lang="en-US" altLang="zh-CN" sz="2400" dirty="0">
              <a:latin typeface="Times New Roman" panose="02020603050405020304" pitchFamily="18" charset="0"/>
              <a:cs typeface="Times New Roman" panose="02020603050405020304" pitchFamily="18" charset="0"/>
            </a:endParaRPr>
          </a:p>
        </p:txBody>
      </p:sp>
      <p:sp>
        <p:nvSpPr>
          <p:cNvPr id="5" name="Oval 437"/>
          <p:cNvSpPr>
            <a:spLocks noChangeArrowheads="1"/>
          </p:cNvSpPr>
          <p:nvPr/>
        </p:nvSpPr>
        <p:spPr bwMode="auto">
          <a:xfrm>
            <a:off x="2759857" y="4016810"/>
            <a:ext cx="572230" cy="489167"/>
          </a:xfrm>
          <a:prstGeom prst="ellipse">
            <a:avLst/>
          </a:prstGeom>
          <a:solidFill>
            <a:schemeClr val="bg1"/>
          </a:solidFill>
          <a:ln w="28575">
            <a:solidFill>
              <a:srgbClr val="000000"/>
            </a:solidFill>
            <a:round/>
            <a:headEnd/>
            <a:tailEnd/>
          </a:ln>
        </p:spPr>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pPr>
            <a:r>
              <a:rPr lang="en-US" altLang="zh-CN" sz="2400" dirty="0">
                <a:latin typeface="Times New Roman" panose="02020603050405020304" pitchFamily="18" charset="0"/>
                <a:ea typeface="SimSun" panose="02010600030101010101" pitchFamily="2" charset="-122"/>
                <a:cs typeface="Times New Roman" panose="02020603050405020304" pitchFamily="18" charset="0"/>
              </a:rPr>
              <a:t>d</a:t>
            </a:r>
            <a:endParaRPr lang="en-US" altLang="zh-CN" sz="2400" dirty="0">
              <a:latin typeface="Times New Roman" panose="02020603050405020304" pitchFamily="18" charset="0"/>
              <a:cs typeface="Times New Roman" panose="02020603050405020304" pitchFamily="18" charset="0"/>
            </a:endParaRPr>
          </a:p>
        </p:txBody>
      </p:sp>
      <p:sp>
        <p:nvSpPr>
          <p:cNvPr id="6" name="Oval 437"/>
          <p:cNvSpPr>
            <a:spLocks noChangeArrowheads="1"/>
          </p:cNvSpPr>
          <p:nvPr/>
        </p:nvSpPr>
        <p:spPr bwMode="auto">
          <a:xfrm>
            <a:off x="2759857" y="5048099"/>
            <a:ext cx="572230" cy="489167"/>
          </a:xfrm>
          <a:prstGeom prst="ellipse">
            <a:avLst/>
          </a:prstGeom>
          <a:solidFill>
            <a:schemeClr val="bg1"/>
          </a:solidFill>
          <a:ln w="28575">
            <a:solidFill>
              <a:srgbClr val="000000"/>
            </a:solidFill>
            <a:round/>
            <a:headEnd/>
            <a:tailEnd/>
          </a:ln>
        </p:spPr>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pPr>
            <a:r>
              <a:rPr lang="en-US" altLang="zh-CN" sz="2400" dirty="0">
                <a:latin typeface="Times New Roman" panose="02020603050405020304" pitchFamily="18" charset="0"/>
                <a:ea typeface="SimSun" panose="02010600030101010101" pitchFamily="2" charset="-122"/>
                <a:cs typeface="Times New Roman" panose="02020603050405020304" pitchFamily="18" charset="0"/>
              </a:rPr>
              <a:t>e</a:t>
            </a:r>
            <a:endParaRPr lang="en-US" altLang="zh-CN" sz="2400" dirty="0">
              <a:latin typeface="Times New Roman" panose="02020603050405020304" pitchFamily="18" charset="0"/>
              <a:cs typeface="Times New Roman" panose="02020603050405020304" pitchFamily="18" charset="0"/>
            </a:endParaRPr>
          </a:p>
        </p:txBody>
      </p:sp>
      <p:cxnSp>
        <p:nvCxnSpPr>
          <p:cNvPr id="8" name="Straight Arrow Connector 7"/>
          <p:cNvCxnSpPr>
            <a:stCxn id="2" idx="7"/>
            <a:endCxn id="3" idx="1"/>
          </p:cNvCxnSpPr>
          <p:nvPr/>
        </p:nvCxnSpPr>
        <p:spPr>
          <a:xfrm>
            <a:off x="2438939" y="1830560"/>
            <a:ext cx="1168199"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endCxn id="4" idx="0"/>
          </p:cNvCxnSpPr>
          <p:nvPr/>
        </p:nvCxnSpPr>
        <p:spPr>
          <a:xfrm flipH="1">
            <a:off x="3045972" y="2237846"/>
            <a:ext cx="714483" cy="74767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4" idx="0"/>
          </p:cNvCxnSpPr>
          <p:nvPr/>
        </p:nvCxnSpPr>
        <p:spPr>
          <a:xfrm>
            <a:off x="2329882" y="2237845"/>
            <a:ext cx="716090" cy="74767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5" idx="4"/>
            <a:endCxn id="6" idx="0"/>
          </p:cNvCxnSpPr>
          <p:nvPr/>
        </p:nvCxnSpPr>
        <p:spPr>
          <a:xfrm>
            <a:off x="3045972" y="4505977"/>
            <a:ext cx="0" cy="54212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5" idx="0"/>
            <a:endCxn id="4" idx="4"/>
          </p:cNvCxnSpPr>
          <p:nvPr/>
        </p:nvCxnSpPr>
        <p:spPr>
          <a:xfrm flipV="1">
            <a:off x="3045972" y="3474688"/>
            <a:ext cx="0" cy="54212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Oval 437"/>
          <p:cNvSpPr>
            <a:spLocks noChangeArrowheads="1"/>
          </p:cNvSpPr>
          <p:nvPr/>
        </p:nvSpPr>
        <p:spPr bwMode="auto">
          <a:xfrm>
            <a:off x="6825831" y="1748678"/>
            <a:ext cx="572230" cy="489167"/>
          </a:xfrm>
          <a:prstGeom prst="ellipse">
            <a:avLst/>
          </a:prstGeom>
          <a:solidFill>
            <a:schemeClr val="bg1"/>
          </a:solidFill>
          <a:ln w="28575">
            <a:solidFill>
              <a:srgbClr val="000000"/>
            </a:solidFill>
            <a:round/>
            <a:headEnd/>
            <a:tailEnd/>
          </a:ln>
        </p:spPr>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pPr>
            <a:r>
              <a:rPr lang="en-US" altLang="zh-CN" sz="2400" dirty="0">
                <a:latin typeface="Times New Roman" panose="02020603050405020304" pitchFamily="18" charset="0"/>
                <a:ea typeface="SimSun" panose="02010600030101010101" pitchFamily="2" charset="-122"/>
                <a:cs typeface="Times New Roman" panose="02020603050405020304" pitchFamily="18" charset="0"/>
              </a:rPr>
              <a:t>a</a:t>
            </a:r>
            <a:endParaRPr lang="en-US" altLang="zh-CN" sz="2400" dirty="0">
              <a:latin typeface="Times New Roman" panose="02020603050405020304" pitchFamily="18" charset="0"/>
              <a:cs typeface="Times New Roman" panose="02020603050405020304" pitchFamily="18" charset="0"/>
            </a:endParaRPr>
          </a:p>
        </p:txBody>
      </p:sp>
      <p:sp>
        <p:nvSpPr>
          <p:cNvPr id="23" name="Oval 437"/>
          <p:cNvSpPr>
            <a:spLocks noChangeArrowheads="1"/>
          </p:cNvSpPr>
          <p:nvPr/>
        </p:nvSpPr>
        <p:spPr bwMode="auto">
          <a:xfrm>
            <a:off x="6831581" y="2985520"/>
            <a:ext cx="572230" cy="489167"/>
          </a:xfrm>
          <a:prstGeom prst="ellipse">
            <a:avLst/>
          </a:prstGeom>
          <a:solidFill>
            <a:schemeClr val="bg1"/>
          </a:solidFill>
          <a:ln w="28575">
            <a:solidFill>
              <a:srgbClr val="000000"/>
            </a:solidFill>
            <a:round/>
            <a:headEnd/>
            <a:tailEnd/>
          </a:ln>
        </p:spPr>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pPr>
            <a:r>
              <a:rPr lang="en-US" altLang="zh-CN" sz="2400" dirty="0">
                <a:latin typeface="Times New Roman" panose="02020603050405020304" pitchFamily="18" charset="0"/>
                <a:ea typeface="SimSun" panose="02010600030101010101" pitchFamily="2" charset="-122"/>
                <a:cs typeface="Times New Roman" panose="02020603050405020304" pitchFamily="18" charset="0"/>
              </a:rPr>
              <a:t>b</a:t>
            </a:r>
            <a:endParaRPr lang="en-US" altLang="zh-CN" sz="2400" dirty="0">
              <a:latin typeface="Times New Roman" panose="02020603050405020304" pitchFamily="18" charset="0"/>
              <a:cs typeface="Times New Roman" panose="02020603050405020304" pitchFamily="18" charset="0"/>
            </a:endParaRPr>
          </a:p>
        </p:txBody>
      </p:sp>
      <p:sp>
        <p:nvSpPr>
          <p:cNvPr id="24" name="Oval 437"/>
          <p:cNvSpPr>
            <a:spLocks noChangeArrowheads="1"/>
          </p:cNvSpPr>
          <p:nvPr/>
        </p:nvSpPr>
        <p:spPr bwMode="auto">
          <a:xfrm>
            <a:off x="6825748" y="4214772"/>
            <a:ext cx="572230" cy="489167"/>
          </a:xfrm>
          <a:prstGeom prst="ellipse">
            <a:avLst/>
          </a:prstGeom>
          <a:solidFill>
            <a:schemeClr val="bg1"/>
          </a:solidFill>
          <a:ln w="28575">
            <a:solidFill>
              <a:srgbClr val="000000"/>
            </a:solidFill>
            <a:round/>
            <a:headEnd/>
            <a:tailEnd/>
          </a:ln>
        </p:spPr>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pPr>
            <a:r>
              <a:rPr lang="en-US" altLang="zh-CN" sz="2400" dirty="0">
                <a:latin typeface="Times New Roman" panose="02020603050405020304" pitchFamily="18" charset="0"/>
                <a:ea typeface="SimSun" panose="02010600030101010101" pitchFamily="2" charset="-122"/>
                <a:cs typeface="Times New Roman" panose="02020603050405020304" pitchFamily="18" charset="0"/>
              </a:rPr>
              <a:t>c</a:t>
            </a:r>
            <a:endParaRPr lang="en-US" altLang="zh-CN" sz="2400" dirty="0">
              <a:latin typeface="Times New Roman" panose="02020603050405020304" pitchFamily="18" charset="0"/>
              <a:cs typeface="Times New Roman" panose="02020603050405020304" pitchFamily="18" charset="0"/>
            </a:endParaRPr>
          </a:p>
        </p:txBody>
      </p:sp>
      <p:sp>
        <p:nvSpPr>
          <p:cNvPr id="25" name="Oval 437"/>
          <p:cNvSpPr>
            <a:spLocks noChangeArrowheads="1"/>
          </p:cNvSpPr>
          <p:nvPr/>
        </p:nvSpPr>
        <p:spPr bwMode="auto">
          <a:xfrm>
            <a:off x="8048368" y="1759406"/>
            <a:ext cx="572230" cy="489167"/>
          </a:xfrm>
          <a:prstGeom prst="ellipse">
            <a:avLst/>
          </a:prstGeom>
          <a:solidFill>
            <a:schemeClr val="bg1"/>
          </a:solidFill>
          <a:ln w="28575">
            <a:solidFill>
              <a:srgbClr val="000000"/>
            </a:solidFill>
            <a:round/>
            <a:headEnd/>
            <a:tailEnd/>
          </a:ln>
        </p:spPr>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pPr>
            <a:r>
              <a:rPr lang="en-US" altLang="zh-CN" sz="2400" dirty="0">
                <a:latin typeface="Times New Roman" panose="02020603050405020304" pitchFamily="18" charset="0"/>
                <a:ea typeface="SimSun" panose="02010600030101010101" pitchFamily="2" charset="-122"/>
                <a:cs typeface="Times New Roman" panose="02020603050405020304" pitchFamily="18" charset="0"/>
              </a:rPr>
              <a:t>d</a:t>
            </a:r>
            <a:endParaRPr lang="en-US" altLang="zh-CN" sz="2400" dirty="0">
              <a:latin typeface="Times New Roman" panose="02020603050405020304" pitchFamily="18" charset="0"/>
              <a:cs typeface="Times New Roman" panose="02020603050405020304" pitchFamily="18" charset="0"/>
            </a:endParaRPr>
          </a:p>
        </p:txBody>
      </p:sp>
      <p:sp>
        <p:nvSpPr>
          <p:cNvPr id="26" name="Oval 437"/>
          <p:cNvSpPr>
            <a:spLocks noChangeArrowheads="1"/>
          </p:cNvSpPr>
          <p:nvPr/>
        </p:nvSpPr>
        <p:spPr bwMode="auto">
          <a:xfrm>
            <a:off x="8102381" y="2952534"/>
            <a:ext cx="572230" cy="489167"/>
          </a:xfrm>
          <a:prstGeom prst="ellipse">
            <a:avLst/>
          </a:prstGeom>
          <a:solidFill>
            <a:schemeClr val="bg1"/>
          </a:solidFill>
          <a:ln w="28575">
            <a:solidFill>
              <a:srgbClr val="000000"/>
            </a:solidFill>
            <a:round/>
            <a:headEnd/>
            <a:tailEnd/>
          </a:ln>
        </p:spPr>
        <p:txBody>
          <a:bodyPr vert="horz" wrap="square" lIns="91440" tIns="45720" rIns="91440" bIns="45720" numCol="1" anchor="ctr" anchorCtr="0" compatLnSpc="1">
            <a:prstTxWarp prst="textNoShape">
              <a:avLst/>
            </a:prstTxWarp>
          </a:bodyPr>
          <a:lstStyle/>
          <a:p>
            <a:pPr lvl="0" algn="ctr" eaLnBrk="0" fontAlgn="base" hangingPunct="0">
              <a:spcBef>
                <a:spcPct val="0"/>
              </a:spcBef>
              <a:spcAft>
                <a:spcPct val="0"/>
              </a:spcAft>
            </a:pPr>
            <a:r>
              <a:rPr lang="en-US" altLang="zh-CN" sz="2400" dirty="0">
                <a:latin typeface="Times New Roman" panose="02020603050405020304" pitchFamily="18" charset="0"/>
                <a:ea typeface="SimSun" panose="02010600030101010101" pitchFamily="2" charset="-122"/>
                <a:cs typeface="Times New Roman" panose="02020603050405020304" pitchFamily="18" charset="0"/>
              </a:rPr>
              <a:t>e</a:t>
            </a:r>
            <a:endParaRPr lang="en-US" altLang="zh-CN" sz="2400" dirty="0">
              <a:latin typeface="Times New Roman" panose="02020603050405020304" pitchFamily="18" charset="0"/>
              <a:cs typeface="Times New Roman" panose="02020603050405020304" pitchFamily="18" charset="0"/>
            </a:endParaRPr>
          </a:p>
        </p:txBody>
      </p:sp>
      <p:cxnSp>
        <p:nvCxnSpPr>
          <p:cNvPr id="27" name="Straight Arrow Connector 26"/>
          <p:cNvCxnSpPr>
            <a:endCxn id="23" idx="0"/>
          </p:cNvCxnSpPr>
          <p:nvPr/>
        </p:nvCxnSpPr>
        <p:spPr>
          <a:xfrm>
            <a:off x="7111863" y="2248090"/>
            <a:ext cx="5833" cy="73743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7111863" y="3464793"/>
            <a:ext cx="5833" cy="73743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8360068" y="2248764"/>
            <a:ext cx="5833" cy="73743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25" idx="4"/>
            <a:endCxn id="24" idx="0"/>
          </p:cNvCxnSpPr>
          <p:nvPr/>
        </p:nvCxnSpPr>
        <p:spPr>
          <a:xfrm flipH="1">
            <a:off x="7111863" y="2248573"/>
            <a:ext cx="1222620" cy="1966199"/>
          </a:xfrm>
          <a:prstGeom prst="straightConnector1">
            <a:avLst/>
          </a:prstGeom>
          <a:ln w="381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endCxn id="24" idx="0"/>
          </p:cNvCxnSpPr>
          <p:nvPr/>
        </p:nvCxnSpPr>
        <p:spPr>
          <a:xfrm>
            <a:off x="6117098" y="2494625"/>
            <a:ext cx="994765" cy="1720147"/>
          </a:xfrm>
          <a:prstGeom prst="straightConnector1">
            <a:avLst/>
          </a:prstGeom>
          <a:ln w="381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22" idx="2"/>
          </p:cNvCxnSpPr>
          <p:nvPr/>
        </p:nvCxnSpPr>
        <p:spPr>
          <a:xfrm flipH="1">
            <a:off x="6117098" y="1993262"/>
            <a:ext cx="708733" cy="510241"/>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7361918" y="3627707"/>
            <a:ext cx="1220060" cy="369332"/>
          </a:xfrm>
          <a:prstGeom prst="rect">
            <a:avLst/>
          </a:prstGeom>
        </p:spPr>
        <p:txBody>
          <a:bodyPr wrap="square">
            <a:spAutoFit/>
          </a:bodyPr>
          <a:lstStyle/>
          <a:p>
            <a:r>
              <a:rPr lang="en-US" b="1" dirty="0">
                <a:latin typeface="Times New Roman" panose="02020603050405020304" pitchFamily="18" charset="0"/>
                <a:ea typeface="SimSun" panose="02010600030101010101" pitchFamily="2" charset="-122"/>
                <a:cs typeface="Times New Roman" panose="02020603050405020304" pitchFamily="18" charset="0"/>
              </a:rPr>
              <a:t>cross-edge</a:t>
            </a:r>
            <a:endParaRPr lang="en-US" dirty="0">
              <a:latin typeface="Times New Roman" panose="02020603050405020304" pitchFamily="18" charset="0"/>
              <a:cs typeface="Times New Roman" panose="02020603050405020304" pitchFamily="18" charset="0"/>
            </a:endParaRPr>
          </a:p>
        </p:txBody>
      </p:sp>
      <p:sp>
        <p:nvSpPr>
          <p:cNvPr id="42" name="Rectangle 41"/>
          <p:cNvSpPr/>
          <p:nvPr/>
        </p:nvSpPr>
        <p:spPr>
          <a:xfrm>
            <a:off x="4878246" y="2680865"/>
            <a:ext cx="1520494" cy="369332"/>
          </a:xfrm>
          <a:prstGeom prst="rect">
            <a:avLst/>
          </a:prstGeom>
        </p:spPr>
        <p:txBody>
          <a:bodyPr wrap="square">
            <a:spAutoFit/>
          </a:bodyPr>
          <a:lstStyle/>
          <a:p>
            <a:r>
              <a:rPr lang="en-US" b="1" dirty="0">
                <a:latin typeface="Times New Roman" panose="02020603050405020304" pitchFamily="18" charset="0"/>
                <a:ea typeface="SimSun" panose="02010600030101010101" pitchFamily="2" charset="-122"/>
                <a:cs typeface="Times New Roman" panose="02020603050405020304" pitchFamily="18" charset="0"/>
              </a:rPr>
              <a:t>forward-edge</a:t>
            </a:r>
            <a:endParaRPr lang="en-US" dirty="0">
              <a:latin typeface="Times New Roman" panose="02020603050405020304" pitchFamily="18" charset="0"/>
              <a:cs typeface="Times New Roman" panose="02020603050405020304" pitchFamily="18" charset="0"/>
            </a:endParaRPr>
          </a:p>
        </p:txBody>
      </p:sp>
      <p:sp>
        <p:nvSpPr>
          <p:cNvPr id="44" name="Rectangle 43"/>
          <p:cNvSpPr/>
          <p:nvPr/>
        </p:nvSpPr>
        <p:spPr>
          <a:xfrm>
            <a:off x="1311751" y="959253"/>
            <a:ext cx="4122282" cy="461665"/>
          </a:xfrm>
          <a:prstGeom prst="rect">
            <a:avLst/>
          </a:prstGeom>
        </p:spPr>
        <p:txBody>
          <a:bodyPr wrap="none">
            <a:spAutoFit/>
          </a:bodyPr>
          <a:lstStyle/>
          <a:p>
            <a:r>
              <a:rPr lang="en-US" sz="2400" dirty="0">
                <a:latin typeface="Times New Roman" panose="02020603050405020304" pitchFamily="18" charset="0"/>
                <a:ea typeface="SimSun" panose="02010600030101010101" pitchFamily="2" charset="-122"/>
              </a:rPr>
              <a:t>Figure 3.21 (a) Acyclic Digraph</a:t>
            </a:r>
            <a:endParaRPr lang="en-US" sz="2400" dirty="0"/>
          </a:p>
        </p:txBody>
      </p:sp>
      <p:sp>
        <p:nvSpPr>
          <p:cNvPr id="45" name="Rectangle 44"/>
          <p:cNvSpPr/>
          <p:nvPr/>
        </p:nvSpPr>
        <p:spPr>
          <a:xfrm>
            <a:off x="5502447" y="660900"/>
            <a:ext cx="4250614" cy="830997"/>
          </a:xfrm>
          <a:prstGeom prst="rect">
            <a:avLst/>
          </a:prstGeom>
        </p:spPr>
        <p:txBody>
          <a:bodyPr wrap="square">
            <a:spAutoFit/>
          </a:bodyPr>
          <a:lstStyle/>
          <a:p>
            <a:r>
              <a:rPr lang="en-US" sz="2400" dirty="0">
                <a:latin typeface="Times New Roman" panose="02020603050405020304" pitchFamily="18" charset="0"/>
                <a:ea typeface="SimSun" panose="02010600030101010101" pitchFamily="2" charset="-122"/>
              </a:rPr>
              <a:t>(b)  DFS forest of the digraph for the DFS traversal started at </a:t>
            </a:r>
            <a:r>
              <a:rPr lang="en-US" sz="2400" b="1" dirty="0">
                <a:latin typeface="Times New Roman" panose="02020603050405020304" pitchFamily="18" charset="0"/>
                <a:ea typeface="SimSun" panose="02010600030101010101" pitchFamily="2" charset="-122"/>
              </a:rPr>
              <a:t>a</a:t>
            </a:r>
            <a:r>
              <a:rPr lang="en-US" sz="2400" dirty="0">
                <a:latin typeface="Times New Roman" panose="02020603050405020304" pitchFamily="18" charset="0"/>
                <a:ea typeface="SimSun" panose="02010600030101010101" pitchFamily="2" charset="-122"/>
              </a:rPr>
              <a:t>.</a:t>
            </a:r>
            <a:endParaRPr lang="en-US" sz="2400" dirty="0">
              <a:effectLst/>
              <a:latin typeface="Courier New" panose="02070309020205020404" pitchFamily="49" charset="0"/>
              <a:ea typeface="SimSun" panose="02010600030101010101" pitchFamily="2" charset="-122"/>
            </a:endParaRPr>
          </a:p>
        </p:txBody>
      </p:sp>
      <p:sp>
        <p:nvSpPr>
          <p:cNvPr id="46" name="Rectangle 45"/>
          <p:cNvSpPr/>
          <p:nvPr/>
        </p:nvSpPr>
        <p:spPr>
          <a:xfrm>
            <a:off x="3506941" y="3539364"/>
            <a:ext cx="3021028" cy="3046988"/>
          </a:xfrm>
          <a:prstGeom prst="rect">
            <a:avLst/>
          </a:prstGeom>
          <a:ln>
            <a:solidFill>
              <a:schemeClr val="tx1"/>
            </a:solidFill>
          </a:ln>
        </p:spPr>
        <p:txBody>
          <a:bodyPr wrap="square">
            <a:spAutoFit/>
          </a:bodyPr>
          <a:lstStyle/>
          <a:p>
            <a:r>
              <a:rPr lang="en-US" sz="2400" dirty="0">
                <a:latin typeface="Times New Roman" panose="02020603050405020304" pitchFamily="18" charset="0"/>
                <a:ea typeface="SimSun" panose="02010600030101010101" pitchFamily="2" charset="-122"/>
              </a:rPr>
              <a:t>The </a:t>
            </a:r>
            <a:r>
              <a:rPr lang="en-US" sz="2400" dirty="0">
                <a:solidFill>
                  <a:srgbClr val="0000FF"/>
                </a:solidFill>
                <a:latin typeface="Times New Roman" panose="02020603050405020304" pitchFamily="18" charset="0"/>
                <a:ea typeface="SimSun" panose="02010600030101010101" pitchFamily="2" charset="-122"/>
              </a:rPr>
              <a:t>adjacency list</a:t>
            </a:r>
            <a:r>
              <a:rPr lang="en-US" sz="2400" dirty="0">
                <a:latin typeface="Times New Roman" panose="02020603050405020304" pitchFamily="18" charset="0"/>
                <a:ea typeface="SimSun" panose="02010600030101010101" pitchFamily="2" charset="-122"/>
              </a:rPr>
              <a:t> for the digraph in Figure 3.21 is as follows:</a:t>
            </a:r>
            <a:endParaRPr lang="en-US" sz="2400" dirty="0">
              <a:latin typeface="Courier New" panose="02070309020205020404" pitchFamily="49" charset="0"/>
              <a:ea typeface="SimSun" panose="02010600030101010101" pitchFamily="2" charset="-122"/>
            </a:endParaRPr>
          </a:p>
          <a:p>
            <a:pPr marL="457200" indent="-457200"/>
            <a:r>
              <a:rPr lang="en-US" sz="2400" b="1" dirty="0">
                <a:solidFill>
                  <a:srgbClr val="0000FF"/>
                </a:solidFill>
                <a:latin typeface="Times New Roman" panose="02020603050405020304" pitchFamily="18" charset="0"/>
                <a:ea typeface="SimSun" panose="02010600030101010101" pitchFamily="2" charset="-122"/>
              </a:rPr>
              <a:t>	a → b → c</a:t>
            </a:r>
            <a:endParaRPr lang="en-US" sz="2400" dirty="0">
              <a:latin typeface="Courier New" panose="02070309020205020404" pitchFamily="49" charset="0"/>
              <a:ea typeface="SimSun" panose="02010600030101010101" pitchFamily="2" charset="-122"/>
            </a:endParaRPr>
          </a:p>
          <a:p>
            <a:pPr marL="914400" lvl="1" indent="-457200"/>
            <a:r>
              <a:rPr lang="en-US" sz="2400" b="1" dirty="0">
                <a:solidFill>
                  <a:srgbClr val="0000FF"/>
                </a:solidFill>
                <a:latin typeface="Times New Roman" panose="02020603050405020304" pitchFamily="18" charset="0"/>
                <a:ea typeface="SimSun" panose="02010600030101010101" pitchFamily="2" charset="-122"/>
              </a:rPr>
              <a:t>b → c</a:t>
            </a:r>
            <a:endParaRPr lang="en-US" sz="2400" dirty="0">
              <a:latin typeface="Courier New" panose="02070309020205020404" pitchFamily="49" charset="0"/>
              <a:ea typeface="SimSun" panose="02010600030101010101" pitchFamily="2" charset="-122"/>
            </a:endParaRPr>
          </a:p>
          <a:p>
            <a:pPr marL="914400" lvl="1" indent="-457200"/>
            <a:r>
              <a:rPr lang="en-US" sz="2400" b="1" dirty="0">
                <a:solidFill>
                  <a:srgbClr val="0000FF"/>
                </a:solidFill>
                <a:latin typeface="Times New Roman" panose="02020603050405020304" pitchFamily="18" charset="0"/>
                <a:ea typeface="SimSun" panose="02010600030101010101" pitchFamily="2" charset="-122"/>
              </a:rPr>
              <a:t>c</a:t>
            </a:r>
            <a:endParaRPr lang="en-US" sz="2400" dirty="0">
              <a:latin typeface="Courier New" panose="02070309020205020404" pitchFamily="49" charset="0"/>
              <a:ea typeface="SimSun" panose="02010600030101010101" pitchFamily="2" charset="-122"/>
            </a:endParaRPr>
          </a:p>
          <a:p>
            <a:pPr marL="914400" lvl="1" indent="-457200"/>
            <a:r>
              <a:rPr lang="en-US" sz="2400" b="1" dirty="0">
                <a:solidFill>
                  <a:srgbClr val="0000FF"/>
                </a:solidFill>
                <a:latin typeface="Times New Roman" panose="02020603050405020304" pitchFamily="18" charset="0"/>
                <a:ea typeface="SimSun" panose="02010600030101010101" pitchFamily="2" charset="-122"/>
              </a:rPr>
              <a:t>d → c → e</a:t>
            </a:r>
            <a:endParaRPr lang="en-US" sz="2400" dirty="0">
              <a:latin typeface="Courier New" panose="02070309020205020404" pitchFamily="49" charset="0"/>
              <a:ea typeface="SimSun" panose="02010600030101010101" pitchFamily="2" charset="-122"/>
            </a:endParaRPr>
          </a:p>
          <a:p>
            <a:pPr marL="914400" lvl="1" indent="-457200"/>
            <a:r>
              <a:rPr lang="en-US" sz="2400" b="1" dirty="0">
                <a:solidFill>
                  <a:srgbClr val="0000FF"/>
                </a:solidFill>
                <a:latin typeface="Times New Roman" panose="02020603050405020304" pitchFamily="18" charset="0"/>
                <a:ea typeface="SimSun" panose="02010600030101010101" pitchFamily="2" charset="-122"/>
              </a:rPr>
              <a:t>e</a:t>
            </a:r>
            <a:endParaRPr lang="en-US" sz="2400" dirty="0">
              <a:effectLst/>
              <a:latin typeface="Courier New" panose="02070309020205020404" pitchFamily="49" charset="0"/>
              <a:ea typeface="SimSun" panose="02010600030101010101" pitchFamily="2" charset="-122"/>
            </a:endParaRPr>
          </a:p>
        </p:txBody>
      </p:sp>
      <p:sp>
        <p:nvSpPr>
          <p:cNvPr id="47" name="TextBox 46"/>
          <p:cNvSpPr txBox="1"/>
          <p:nvPr/>
        </p:nvSpPr>
        <p:spPr>
          <a:xfrm>
            <a:off x="9008898" y="1583737"/>
            <a:ext cx="2646643" cy="2677656"/>
          </a:xfrm>
          <a:prstGeom prst="rect">
            <a:avLst/>
          </a:prstGeom>
          <a:noFill/>
          <a:ln>
            <a:solidFill>
              <a:schemeClr val="tx1"/>
            </a:solidFill>
          </a:ln>
        </p:spPr>
        <p:txBody>
          <a:bodyPr wrap="square" rtlCol="0">
            <a:spAutoFit/>
          </a:bodyPr>
          <a:lstStyle/>
          <a:p>
            <a:r>
              <a:rPr lang="en-US" sz="2400" dirty="0">
                <a:latin typeface="Times New Roman" panose="02020603050405020304" pitchFamily="18" charset="0"/>
                <a:cs typeface="Times New Roman" panose="02020603050405020304" pitchFamily="18" charset="0"/>
              </a:rPr>
              <a:t>Apply DFS traversal algorithms for traversing digraph</a:t>
            </a:r>
          </a:p>
          <a:p>
            <a:r>
              <a:rPr lang="en-US" sz="2400" dirty="0">
                <a:latin typeface="Times New Roman" panose="02020603050405020304" pitchFamily="18" charset="0"/>
                <a:cs typeface="Times New Roman" panose="02020603050405020304" pitchFamily="18" charset="0"/>
              </a:rPr>
              <a:t>c</a:t>
            </a:r>
            <a:r>
              <a:rPr lang="en-US" sz="2400" baseline="-25000" dirty="0">
                <a:latin typeface="Times New Roman" panose="02020603050405020304" pitchFamily="18" charset="0"/>
                <a:cs typeface="Times New Roman" panose="02020603050405020304" pitchFamily="18" charset="0"/>
              </a:rPr>
              <a:t>31</a:t>
            </a:r>
          </a:p>
          <a:p>
            <a:r>
              <a:rPr lang="en-US" sz="2400" dirty="0">
                <a:latin typeface="Times New Roman" panose="02020603050405020304" pitchFamily="18" charset="0"/>
                <a:cs typeface="Times New Roman" panose="02020603050405020304" pitchFamily="18" charset="0"/>
              </a:rPr>
              <a:t>b</a:t>
            </a:r>
            <a:r>
              <a:rPr lang="en-US" sz="2400" baseline="-25000" dirty="0">
                <a:latin typeface="Times New Roman" panose="02020603050405020304" pitchFamily="18" charset="0"/>
                <a:cs typeface="Times New Roman" panose="02020603050405020304" pitchFamily="18" charset="0"/>
              </a:rPr>
              <a:t>22</a:t>
            </a:r>
            <a:r>
              <a:rPr lang="en-US" sz="2400" dirty="0">
                <a:latin typeface="Times New Roman" panose="02020603050405020304" pitchFamily="18" charset="0"/>
                <a:cs typeface="Times New Roman" panose="02020603050405020304" pitchFamily="18" charset="0"/>
              </a:rPr>
              <a:t> 	e</a:t>
            </a:r>
            <a:r>
              <a:rPr lang="en-US" sz="2400" baseline="-25000" dirty="0">
                <a:latin typeface="Times New Roman" panose="02020603050405020304" pitchFamily="18" charset="0"/>
                <a:cs typeface="Times New Roman" panose="02020603050405020304" pitchFamily="18" charset="0"/>
              </a:rPr>
              <a:t>54</a:t>
            </a:r>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a</a:t>
            </a:r>
            <a:r>
              <a:rPr lang="en-US" sz="2400" baseline="-25000" dirty="0">
                <a:latin typeface="Times New Roman" panose="02020603050405020304" pitchFamily="18" charset="0"/>
                <a:cs typeface="Times New Roman" panose="02020603050405020304" pitchFamily="18" charset="0"/>
              </a:rPr>
              <a:t>13 </a:t>
            </a:r>
            <a:r>
              <a:rPr lang="en-US" sz="2400" dirty="0">
                <a:latin typeface="Times New Roman" panose="02020603050405020304" pitchFamily="18" charset="0"/>
                <a:cs typeface="Times New Roman" panose="02020603050405020304" pitchFamily="18" charset="0"/>
              </a:rPr>
              <a:t>	d</a:t>
            </a:r>
            <a:r>
              <a:rPr lang="en-US" sz="2400" baseline="-25000" dirty="0">
                <a:latin typeface="Times New Roman" panose="02020603050405020304" pitchFamily="18" charset="0"/>
                <a:cs typeface="Times New Roman" panose="02020603050405020304" pitchFamily="18" charset="0"/>
              </a:rPr>
              <a:t>45</a:t>
            </a:r>
            <a:r>
              <a:rPr lang="en-US" sz="2400" dirty="0">
                <a:latin typeface="Times New Roman" panose="02020603050405020304" pitchFamily="18" charset="0"/>
                <a:cs typeface="Times New Roman" panose="02020603050405020304" pitchFamily="18" charset="0"/>
              </a:rPr>
              <a:t> </a:t>
            </a:r>
          </a:p>
        </p:txBody>
      </p:sp>
      <p:sp>
        <p:nvSpPr>
          <p:cNvPr id="7" name="TextBox 6"/>
          <p:cNvSpPr txBox="1"/>
          <p:nvPr/>
        </p:nvSpPr>
        <p:spPr>
          <a:xfrm>
            <a:off x="740214" y="4875267"/>
            <a:ext cx="2600544" cy="1569660"/>
          </a:xfrm>
          <a:prstGeom prst="rect">
            <a:avLst/>
          </a:prstGeom>
          <a:noFill/>
          <a:ln>
            <a:solidFill>
              <a:schemeClr val="bg1"/>
            </a:solidFill>
          </a:ln>
        </p:spPr>
        <p:txBody>
          <a:bodyPr wrap="square" rtlCol="0">
            <a:spAutoFit/>
          </a:bodyPr>
          <a:lstStyle/>
          <a:p>
            <a:r>
              <a:rPr lang="en-US" sz="2400" dirty="0">
                <a:latin typeface="Times New Roman" panose="02020603050405020304" pitchFamily="18" charset="0"/>
                <a:cs typeface="Times New Roman" panose="02020603050405020304" pitchFamily="18" charset="0"/>
              </a:rPr>
              <a:t> linearize:              </a:t>
            </a:r>
          </a:p>
          <a:p>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d → e   a → b → c</a:t>
            </a:r>
          </a:p>
        </p:txBody>
      </p:sp>
      <p:cxnSp>
        <p:nvCxnSpPr>
          <p:cNvPr id="31" name="Straight Arrow Connector 30"/>
          <p:cNvCxnSpPr>
            <a:cxnSpLocks/>
          </p:cNvCxnSpPr>
          <p:nvPr/>
        </p:nvCxnSpPr>
        <p:spPr>
          <a:xfrm>
            <a:off x="2431495" y="5788061"/>
            <a:ext cx="614477" cy="33892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a:cxnSpLocks/>
          </p:cNvCxnSpPr>
          <p:nvPr/>
        </p:nvCxnSpPr>
        <p:spPr>
          <a:xfrm flipH="1">
            <a:off x="1847601" y="5788061"/>
            <a:ext cx="591339" cy="33892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cxnSpLocks/>
          </p:cNvCxnSpPr>
          <p:nvPr/>
        </p:nvCxnSpPr>
        <p:spPr>
          <a:xfrm>
            <a:off x="2236625" y="5298894"/>
            <a:ext cx="821577" cy="73562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cxnSpLocks/>
          </p:cNvCxnSpPr>
          <p:nvPr/>
        </p:nvCxnSpPr>
        <p:spPr>
          <a:xfrm flipH="1">
            <a:off x="918097" y="5290807"/>
            <a:ext cx="1338544" cy="7222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48" name="Picture 47" descr="Image result for smiley face images">
            <a:extLst>
              <a:ext uri="{FF2B5EF4-FFF2-40B4-BE49-F238E27FC236}">
                <a16:creationId xmlns:a16="http://schemas.microsoft.com/office/drawing/2014/main" id="{5B00E8B1-1E77-4C46-BAE2-FDAE586BB26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23043">
            <a:off x="988821" y="3258855"/>
            <a:ext cx="603453" cy="444500"/>
          </a:xfrm>
          <a:prstGeom prst="rect">
            <a:avLst/>
          </a:prstGeom>
          <a:noFill/>
          <a:extLst>
            <a:ext uri="{909E8E84-426E-40DD-AFC4-6F175D3DCCD1}">
              <a14:hiddenFill xmlns:a14="http://schemas.microsoft.com/office/drawing/2010/main">
                <a:solidFill>
                  <a:srgbClr val="FFFFFF"/>
                </a:solidFill>
              </a14:hiddenFill>
            </a:ext>
          </a:extLst>
        </p:spPr>
      </p:pic>
      <p:sp>
        <p:nvSpPr>
          <p:cNvPr id="49" name="Rectangle 48">
            <a:extLst>
              <a:ext uri="{FF2B5EF4-FFF2-40B4-BE49-F238E27FC236}">
                <a16:creationId xmlns:a16="http://schemas.microsoft.com/office/drawing/2014/main" id="{482BEF56-8BEA-4E9E-BF65-DCFEA1DF9B5C}"/>
              </a:ext>
            </a:extLst>
          </p:cNvPr>
          <p:cNvSpPr/>
          <p:nvPr/>
        </p:nvSpPr>
        <p:spPr>
          <a:xfrm>
            <a:off x="1340943" y="377295"/>
            <a:ext cx="2837828" cy="584775"/>
          </a:xfrm>
          <a:prstGeom prst="rect">
            <a:avLst/>
          </a:prstGeom>
        </p:spPr>
        <p:txBody>
          <a:bodyPr wrap="none">
            <a:spAutoFit/>
          </a:bodyPr>
          <a:lstStyle/>
          <a:p>
            <a:r>
              <a:rPr lang="en-US" sz="3200" dirty="0">
                <a:solidFill>
                  <a:srgbClr val="0000FF"/>
                </a:solidFill>
                <a:ea typeface="SimSun" panose="02010600030101010101" pitchFamily="2" charset="-122"/>
              </a:rPr>
              <a:t>Topological Sort</a:t>
            </a:r>
            <a:endParaRPr lang="en-US" sz="3200" dirty="0"/>
          </a:p>
        </p:txBody>
      </p:sp>
      <p:sp>
        <p:nvSpPr>
          <p:cNvPr id="50" name="TextBox 49">
            <a:extLst>
              <a:ext uri="{FF2B5EF4-FFF2-40B4-BE49-F238E27FC236}">
                <a16:creationId xmlns:a16="http://schemas.microsoft.com/office/drawing/2014/main" id="{B7A4E7A7-FE28-47E1-AEE1-F72DB46BE786}"/>
              </a:ext>
            </a:extLst>
          </p:cNvPr>
          <p:cNvSpPr txBox="1"/>
          <p:nvPr/>
        </p:nvSpPr>
        <p:spPr>
          <a:xfrm>
            <a:off x="8102381" y="4505977"/>
            <a:ext cx="3629176" cy="1569660"/>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Push-onto order is a b c d e.</a:t>
            </a:r>
          </a:p>
          <a:p>
            <a:r>
              <a:rPr lang="en-US" sz="2400" dirty="0">
                <a:latin typeface="Times New Roman" panose="02020603050405020304" pitchFamily="18" charset="0"/>
                <a:cs typeface="Times New Roman" panose="02020603050405020304" pitchFamily="18" charset="0"/>
              </a:rPr>
              <a:t>Pop-off order is c b a e d.</a:t>
            </a:r>
          </a:p>
          <a:p>
            <a:r>
              <a:rPr lang="en-US" sz="2400" dirty="0">
                <a:latin typeface="Times New Roman" panose="02020603050405020304" pitchFamily="18" charset="0"/>
                <a:cs typeface="Times New Roman" panose="02020603050405020304" pitchFamily="18" charset="0"/>
              </a:rPr>
              <a:t>Reversed pop-off order is</a:t>
            </a:r>
          </a:p>
          <a:p>
            <a:r>
              <a:rPr lang="en-US" sz="2400" dirty="0">
                <a:latin typeface="Times New Roman" panose="02020603050405020304" pitchFamily="18" charset="0"/>
                <a:cs typeface="Times New Roman" panose="02020603050405020304" pitchFamily="18" charset="0"/>
              </a:rPr>
              <a:t>d e a b c</a:t>
            </a:r>
          </a:p>
        </p:txBody>
      </p:sp>
    </p:spTree>
    <p:extLst>
      <p:ext uri="{BB962C8B-B14F-4D97-AF65-F5344CB8AC3E}">
        <p14:creationId xmlns:p14="http://schemas.microsoft.com/office/powerpoint/2010/main" val="3281179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96139" y="972813"/>
            <a:ext cx="9238915" cy="5410712"/>
          </a:xfrm>
          <a:prstGeom prst="rect">
            <a:avLst/>
          </a:prstGeom>
        </p:spPr>
        <p:txBody>
          <a:bodyPr wrap="square">
            <a:spAutoFit/>
          </a:bodyPr>
          <a:lstStyle/>
          <a:p>
            <a:pPr>
              <a:lnSpc>
                <a:spcPct val="115000"/>
              </a:lnSpc>
            </a:pPr>
            <a:r>
              <a:rPr lang="en-US" sz="2400" dirty="0">
                <a:latin typeface="Times New Roman" panose="02020603050405020304" pitchFamily="18" charset="0"/>
                <a:ea typeface="SimSun" panose="02010600030101010101" pitchFamily="2" charset="-122"/>
              </a:rPr>
              <a:t>Recall: </a:t>
            </a:r>
            <a:r>
              <a:rPr lang="en-US" sz="2400" b="1" dirty="0">
                <a:latin typeface="Times New Roman" panose="02020603050405020304" pitchFamily="18" charset="0"/>
                <a:ea typeface="SimSun" panose="02010600030101010101" pitchFamily="2" charset="-122"/>
              </a:rPr>
              <a:t>Topological- Sort (G)</a:t>
            </a:r>
            <a:endParaRPr lang="en-US" sz="2400" dirty="0">
              <a:latin typeface="Courier New" panose="02070309020205020404" pitchFamily="49" charset="0"/>
              <a:ea typeface="SimSun" panose="02010600030101010101" pitchFamily="2" charset="-122"/>
            </a:endParaRPr>
          </a:p>
          <a:p>
            <a:pPr>
              <a:lnSpc>
                <a:spcPct val="115000"/>
              </a:lnSpc>
              <a:spcAft>
                <a:spcPts val="600"/>
              </a:spcAft>
            </a:pPr>
            <a:r>
              <a:rPr lang="en-US" sz="2400" b="1" dirty="0">
                <a:latin typeface="Times New Roman" panose="02020603050405020304" pitchFamily="18" charset="0"/>
                <a:ea typeface="SimSun" panose="02010600030101010101" pitchFamily="2" charset="-122"/>
              </a:rPr>
              <a:t>// </a:t>
            </a:r>
            <a:r>
              <a:rPr lang="en-US" sz="2400" dirty="0">
                <a:latin typeface="Times New Roman" panose="02020603050405020304" pitchFamily="18" charset="0"/>
                <a:ea typeface="SimSun" panose="02010600030101010101" pitchFamily="2" charset="-122"/>
              </a:rPr>
              <a:t>A simple algorithm topologically sorts a </a:t>
            </a:r>
            <a:r>
              <a:rPr lang="en-US" sz="2400" dirty="0">
                <a:solidFill>
                  <a:srgbClr val="FF0000"/>
                </a:solidFill>
                <a:latin typeface="Times New Roman" panose="02020603050405020304" pitchFamily="18" charset="0"/>
                <a:ea typeface="SimSun" panose="02010600030101010101" pitchFamily="2" charset="-122"/>
              </a:rPr>
              <a:t>dag </a:t>
            </a:r>
            <a:r>
              <a:rPr lang="en-US" sz="2400" dirty="0">
                <a:latin typeface="Times New Roman" panose="02020603050405020304" pitchFamily="18" charset="0"/>
                <a:ea typeface="SimSun" panose="02010600030101010101" pitchFamily="2" charset="-122"/>
              </a:rPr>
              <a:t>G:</a:t>
            </a:r>
            <a:endParaRPr lang="en-US" sz="2400" dirty="0">
              <a:latin typeface="Courier New" panose="02070309020205020404" pitchFamily="49" charset="0"/>
              <a:ea typeface="SimSun" panose="02010600030101010101" pitchFamily="2" charset="-122"/>
            </a:endParaRPr>
          </a:p>
          <a:p>
            <a:pPr marL="457200" marR="0" lvl="0" indent="-457200">
              <a:lnSpc>
                <a:spcPct val="115000"/>
              </a:lnSpc>
              <a:spcBef>
                <a:spcPts val="0"/>
              </a:spcBef>
              <a:spcAft>
                <a:spcPts val="600"/>
              </a:spcAft>
              <a:buFont typeface="+mj-lt"/>
              <a:buAutoNum type="arabicPeriod"/>
            </a:pPr>
            <a:r>
              <a:rPr lang="en-US" sz="2400" dirty="0">
                <a:latin typeface="Times New Roman" panose="02020603050405020304" pitchFamily="18" charset="0"/>
                <a:ea typeface="SimSun" panose="02010600030101010101" pitchFamily="2" charset="-122"/>
              </a:rPr>
              <a:t>Call DFS(G) to compute finishing times Finish[v]  (the order for popping off v from the stack) for each vertex v.</a:t>
            </a:r>
            <a:endParaRPr lang="en-US" sz="2400" dirty="0">
              <a:latin typeface="Courier New" panose="02070309020205020404" pitchFamily="49" charset="0"/>
              <a:ea typeface="SimSun" panose="02010600030101010101" pitchFamily="2" charset="-122"/>
            </a:endParaRPr>
          </a:p>
          <a:p>
            <a:pPr marL="457200" marR="0">
              <a:lnSpc>
                <a:spcPct val="115000"/>
              </a:lnSpc>
              <a:spcBef>
                <a:spcPts val="0"/>
              </a:spcBef>
              <a:spcAft>
                <a:spcPts val="600"/>
              </a:spcAft>
            </a:pPr>
            <a:r>
              <a:rPr lang="en-US" sz="2400" dirty="0">
                <a:latin typeface="Times New Roman" panose="02020603050405020304" pitchFamily="18" charset="0"/>
                <a:ea typeface="SimSun" panose="02010600030101010101" pitchFamily="2" charset="-122"/>
              </a:rPr>
              <a:t>e.g</a:t>
            </a:r>
            <a:r>
              <a:rPr lang="en-US" sz="2400" dirty="0">
                <a:solidFill>
                  <a:srgbClr val="0000CC"/>
                </a:solidFill>
                <a:latin typeface="Times New Roman" panose="02020603050405020304" pitchFamily="18" charset="0"/>
                <a:ea typeface="SimSun" panose="02010600030101010101" pitchFamily="2" charset="-122"/>
              </a:rPr>
              <a:t>., the popping off order for Figure 3.21 is   </a:t>
            </a:r>
          </a:p>
          <a:p>
            <a:pPr marL="457200" marR="0">
              <a:lnSpc>
                <a:spcPct val="115000"/>
              </a:lnSpc>
              <a:spcBef>
                <a:spcPts val="0"/>
              </a:spcBef>
              <a:spcAft>
                <a:spcPts val="600"/>
              </a:spcAft>
            </a:pPr>
            <a:r>
              <a:rPr lang="en-US" sz="2400" b="1" dirty="0">
                <a:solidFill>
                  <a:srgbClr val="0000CC"/>
                </a:solidFill>
                <a:latin typeface="Times New Roman" panose="02020603050405020304" pitchFamily="18" charset="0"/>
                <a:ea typeface="SimSun" panose="02010600030101010101" pitchFamily="2" charset="-122"/>
              </a:rPr>
              <a:t>                 </a:t>
            </a:r>
            <a:r>
              <a:rPr lang="en-US" sz="2400" b="1" dirty="0">
                <a:solidFill>
                  <a:srgbClr val="0000CC"/>
                </a:solidFill>
                <a:latin typeface="Courier New" panose="02070309020205020404" pitchFamily="49" charset="0"/>
                <a:ea typeface="SimSun" panose="02010600030101010101" pitchFamily="2" charset="-122"/>
              </a:rPr>
              <a:t>c</a:t>
            </a:r>
            <a:r>
              <a:rPr lang="en-US" sz="2400" b="1" baseline="-25000" dirty="0">
                <a:solidFill>
                  <a:srgbClr val="0000CC"/>
                </a:solidFill>
                <a:latin typeface="Courier New" panose="02070309020205020404" pitchFamily="49" charset="0"/>
                <a:ea typeface="SimSun" panose="02010600030101010101" pitchFamily="2" charset="-122"/>
              </a:rPr>
              <a:t>31</a:t>
            </a:r>
            <a:r>
              <a:rPr lang="en-US" sz="2400" b="1" dirty="0">
                <a:solidFill>
                  <a:srgbClr val="0000CC"/>
                </a:solidFill>
                <a:latin typeface="Times New Roman" panose="02020603050405020304" pitchFamily="18" charset="0"/>
                <a:ea typeface="SimSun" panose="02010600030101010101" pitchFamily="2" charset="-122"/>
              </a:rPr>
              <a:t>   </a:t>
            </a:r>
            <a:r>
              <a:rPr lang="en-US" sz="2400" b="1" dirty="0">
                <a:solidFill>
                  <a:srgbClr val="0000CC"/>
                </a:solidFill>
                <a:latin typeface="Courier New" panose="02070309020205020404" pitchFamily="49" charset="0"/>
                <a:ea typeface="SimSun" panose="02010600030101010101" pitchFamily="2" charset="-122"/>
              </a:rPr>
              <a:t>b</a:t>
            </a:r>
            <a:r>
              <a:rPr lang="en-US" sz="2400" b="1" baseline="-25000" dirty="0">
                <a:solidFill>
                  <a:srgbClr val="0000CC"/>
                </a:solidFill>
                <a:latin typeface="Courier New" panose="02070309020205020404" pitchFamily="49" charset="0"/>
                <a:ea typeface="SimSun" panose="02010600030101010101" pitchFamily="2" charset="-122"/>
              </a:rPr>
              <a:t>22</a:t>
            </a:r>
            <a:r>
              <a:rPr lang="en-US" sz="2400" b="1" dirty="0">
                <a:solidFill>
                  <a:srgbClr val="0000CC"/>
                </a:solidFill>
                <a:latin typeface="Times New Roman" panose="02020603050405020304" pitchFamily="18" charset="0"/>
                <a:ea typeface="SimSun" panose="02010600030101010101" pitchFamily="2" charset="-122"/>
              </a:rPr>
              <a:t>  </a:t>
            </a:r>
            <a:r>
              <a:rPr lang="en-US" sz="2400" b="1" dirty="0">
                <a:solidFill>
                  <a:srgbClr val="0000CC"/>
                </a:solidFill>
                <a:latin typeface="Courier New" panose="02070309020205020404" pitchFamily="49" charset="0"/>
                <a:ea typeface="SimSun" panose="02010600030101010101" pitchFamily="2" charset="-122"/>
              </a:rPr>
              <a:t>a</a:t>
            </a:r>
            <a:r>
              <a:rPr lang="en-US" sz="2400" b="1" baseline="-25000" dirty="0">
                <a:solidFill>
                  <a:srgbClr val="0000CC"/>
                </a:solidFill>
                <a:latin typeface="Courier New" panose="02070309020205020404" pitchFamily="49" charset="0"/>
                <a:ea typeface="SimSun" panose="02010600030101010101" pitchFamily="2" charset="-122"/>
              </a:rPr>
              <a:t>13</a:t>
            </a:r>
            <a:r>
              <a:rPr lang="en-US" sz="2400" b="1" dirty="0">
                <a:solidFill>
                  <a:srgbClr val="0000CC"/>
                </a:solidFill>
                <a:latin typeface="Times New Roman" panose="02020603050405020304" pitchFamily="18" charset="0"/>
                <a:ea typeface="SimSun" panose="02010600030101010101" pitchFamily="2" charset="-122"/>
              </a:rPr>
              <a:t>  </a:t>
            </a:r>
            <a:r>
              <a:rPr lang="en-US" sz="2400" b="1" dirty="0">
                <a:solidFill>
                  <a:srgbClr val="0000CC"/>
                </a:solidFill>
                <a:latin typeface="Courier New" panose="02070309020205020404" pitchFamily="49" charset="0"/>
                <a:ea typeface="SimSun" panose="02010600030101010101" pitchFamily="2" charset="-122"/>
              </a:rPr>
              <a:t>e</a:t>
            </a:r>
            <a:r>
              <a:rPr lang="en-US" sz="2400" b="1" baseline="-25000" dirty="0">
                <a:solidFill>
                  <a:srgbClr val="0000CC"/>
                </a:solidFill>
                <a:latin typeface="Courier New" panose="02070309020205020404" pitchFamily="49" charset="0"/>
                <a:ea typeface="SimSun" panose="02010600030101010101" pitchFamily="2" charset="-122"/>
              </a:rPr>
              <a:t>54</a:t>
            </a:r>
            <a:r>
              <a:rPr lang="en-US" sz="2400" b="1" dirty="0">
                <a:solidFill>
                  <a:srgbClr val="0000CC"/>
                </a:solidFill>
                <a:latin typeface="Times New Roman" panose="02020603050405020304" pitchFamily="18" charset="0"/>
                <a:ea typeface="SimSun" panose="02010600030101010101" pitchFamily="2" charset="-122"/>
              </a:rPr>
              <a:t>  </a:t>
            </a:r>
            <a:r>
              <a:rPr lang="en-US" sz="2400" b="1" dirty="0">
                <a:solidFill>
                  <a:srgbClr val="0000CC"/>
                </a:solidFill>
                <a:latin typeface="Courier New" panose="02070309020205020404" pitchFamily="49" charset="0"/>
                <a:ea typeface="SimSun" panose="02010600030101010101" pitchFamily="2" charset="-122"/>
              </a:rPr>
              <a:t>d</a:t>
            </a:r>
            <a:r>
              <a:rPr lang="en-US" sz="2400" b="1" baseline="-25000" dirty="0">
                <a:solidFill>
                  <a:srgbClr val="0000CC"/>
                </a:solidFill>
                <a:latin typeface="Courier New" panose="02070309020205020404" pitchFamily="49" charset="0"/>
                <a:ea typeface="SimSun" panose="02010600030101010101" pitchFamily="2" charset="-122"/>
              </a:rPr>
              <a:t>45</a:t>
            </a:r>
          </a:p>
          <a:p>
            <a:pPr marL="457200" lvl="0" indent="-457200">
              <a:buAutoNum type="arabicPeriod" startAt="2"/>
            </a:pPr>
            <a:r>
              <a:rPr lang="en-US" sz="2400" dirty="0">
                <a:latin typeface="Times New Roman" panose="02020603050405020304" pitchFamily="18" charset="0"/>
                <a:ea typeface="SimSun" panose="02010600030101010101" pitchFamily="2" charset="-122"/>
              </a:rPr>
              <a:t>As each vertex is finished, insert it onto the front of a linked list (that is, reverse the order of all vertices after popped off  from the stack).   </a:t>
            </a:r>
          </a:p>
          <a:p>
            <a:pPr lvl="0"/>
            <a:r>
              <a:rPr lang="en-US" sz="2400" dirty="0">
                <a:latin typeface="Times New Roman" panose="02020603050405020304" pitchFamily="18" charset="0"/>
                <a:ea typeface="SimSun" panose="02010600030101010101" pitchFamily="2" charset="-122"/>
              </a:rPr>
              <a:t>      e.g.,  </a:t>
            </a:r>
            <a:r>
              <a:rPr lang="en-US" sz="2400" b="1" dirty="0">
                <a:solidFill>
                  <a:srgbClr val="0000CC"/>
                </a:solidFill>
                <a:latin typeface="Courier New" panose="02070309020205020404" pitchFamily="49" charset="0"/>
                <a:ea typeface="SimSun" panose="02010600030101010101" pitchFamily="2" charset="-122"/>
              </a:rPr>
              <a:t>d</a:t>
            </a:r>
            <a:r>
              <a:rPr lang="en-US" sz="2400" b="1" baseline="-25000" dirty="0">
                <a:solidFill>
                  <a:srgbClr val="0000CC"/>
                </a:solidFill>
                <a:latin typeface="Courier New" panose="02070309020205020404" pitchFamily="49" charset="0"/>
                <a:ea typeface="SimSun" panose="02010600030101010101" pitchFamily="2" charset="-122"/>
              </a:rPr>
              <a:t>45</a:t>
            </a:r>
            <a:r>
              <a:rPr lang="en-US" sz="2400" b="1" dirty="0">
                <a:solidFill>
                  <a:srgbClr val="0000CC"/>
                </a:solidFill>
                <a:latin typeface="Courier New" panose="02070309020205020404" pitchFamily="49" charset="0"/>
                <a:ea typeface="SimSun" panose="02010600030101010101" pitchFamily="2" charset="-122"/>
              </a:rPr>
              <a:t> </a:t>
            </a:r>
            <a:r>
              <a:rPr lang="en-US" sz="2400" b="1" dirty="0">
                <a:latin typeface="Times New Roman" panose="02020603050405020304" pitchFamily="18" charset="0"/>
                <a:ea typeface="SimSun" panose="02010600030101010101" pitchFamily="2" charset="-122"/>
              </a:rPr>
              <a:t>→ </a:t>
            </a:r>
            <a:r>
              <a:rPr lang="en-US" sz="2400" b="1" dirty="0">
                <a:solidFill>
                  <a:srgbClr val="0000CC"/>
                </a:solidFill>
                <a:latin typeface="Courier New" panose="02070309020205020404" pitchFamily="49" charset="0"/>
                <a:ea typeface="SimSun" panose="02010600030101010101" pitchFamily="2" charset="-122"/>
              </a:rPr>
              <a:t> e</a:t>
            </a:r>
            <a:r>
              <a:rPr lang="en-US" sz="2400" b="1" baseline="-25000" dirty="0">
                <a:solidFill>
                  <a:srgbClr val="0000CC"/>
                </a:solidFill>
                <a:latin typeface="Courier New" panose="02070309020205020404" pitchFamily="49" charset="0"/>
                <a:ea typeface="SimSun" panose="02010600030101010101" pitchFamily="2" charset="-122"/>
              </a:rPr>
              <a:t>54</a:t>
            </a:r>
            <a:r>
              <a:rPr lang="en-US" sz="2400" b="1" dirty="0">
                <a:solidFill>
                  <a:srgbClr val="0000CC"/>
                </a:solidFill>
                <a:latin typeface="Courier New" panose="02070309020205020404" pitchFamily="49" charset="0"/>
                <a:ea typeface="SimSun" panose="02010600030101010101" pitchFamily="2" charset="-122"/>
              </a:rPr>
              <a:t> </a:t>
            </a:r>
            <a:r>
              <a:rPr lang="en-US" sz="2400" b="1" dirty="0">
                <a:solidFill>
                  <a:srgbClr val="0000CC"/>
                </a:solidFill>
                <a:latin typeface="Times New Roman" panose="02020603050405020304" pitchFamily="18" charset="0"/>
                <a:ea typeface="SimSun" panose="02010600030101010101" pitchFamily="2" charset="-122"/>
              </a:rPr>
              <a:t>     </a:t>
            </a:r>
            <a:r>
              <a:rPr lang="en-US" sz="2400" b="1" dirty="0">
                <a:solidFill>
                  <a:srgbClr val="0000CC"/>
                </a:solidFill>
                <a:latin typeface="Courier New" panose="02070309020205020404" pitchFamily="49" charset="0"/>
                <a:ea typeface="SimSun" panose="02010600030101010101" pitchFamily="2" charset="-122"/>
              </a:rPr>
              <a:t> a</a:t>
            </a:r>
            <a:r>
              <a:rPr lang="en-US" sz="2400" b="1" baseline="-25000" dirty="0">
                <a:solidFill>
                  <a:srgbClr val="0000CC"/>
                </a:solidFill>
                <a:latin typeface="Courier New" panose="02070309020205020404" pitchFamily="49" charset="0"/>
                <a:ea typeface="SimSun" panose="02010600030101010101" pitchFamily="2" charset="-122"/>
              </a:rPr>
              <a:t>13</a:t>
            </a:r>
            <a:r>
              <a:rPr lang="en-US" sz="2400" b="1" dirty="0">
                <a:solidFill>
                  <a:srgbClr val="0000CC"/>
                </a:solidFill>
                <a:latin typeface="Courier New" panose="02070309020205020404" pitchFamily="49" charset="0"/>
                <a:ea typeface="SimSun" panose="02010600030101010101" pitchFamily="2" charset="-122"/>
              </a:rPr>
              <a:t> </a:t>
            </a:r>
            <a:r>
              <a:rPr lang="en-US" sz="2400" b="1" dirty="0">
                <a:latin typeface="Times New Roman" panose="02020603050405020304" pitchFamily="18" charset="0"/>
                <a:ea typeface="SimSun" panose="02010600030101010101" pitchFamily="2" charset="-122"/>
              </a:rPr>
              <a:t>→</a:t>
            </a:r>
            <a:r>
              <a:rPr lang="en-US" sz="2400" b="1" dirty="0">
                <a:solidFill>
                  <a:srgbClr val="0000CC"/>
                </a:solidFill>
                <a:latin typeface="Courier New" panose="02070309020205020404" pitchFamily="49" charset="0"/>
                <a:ea typeface="SimSun" panose="02010600030101010101" pitchFamily="2" charset="-122"/>
              </a:rPr>
              <a:t>  b</a:t>
            </a:r>
            <a:r>
              <a:rPr lang="en-US" sz="2400" b="1" baseline="-25000" dirty="0">
                <a:solidFill>
                  <a:srgbClr val="0000CC"/>
                </a:solidFill>
                <a:latin typeface="Courier New" panose="02070309020205020404" pitchFamily="49" charset="0"/>
                <a:ea typeface="SimSun" panose="02010600030101010101" pitchFamily="2" charset="-122"/>
              </a:rPr>
              <a:t>22</a:t>
            </a:r>
            <a:r>
              <a:rPr lang="en-US" sz="2400" b="1" dirty="0">
                <a:solidFill>
                  <a:srgbClr val="0000CC"/>
                </a:solidFill>
                <a:latin typeface="Courier New" panose="02070309020205020404" pitchFamily="49" charset="0"/>
                <a:ea typeface="SimSun" panose="02010600030101010101" pitchFamily="2" charset="-122"/>
              </a:rPr>
              <a:t> </a:t>
            </a:r>
            <a:r>
              <a:rPr lang="en-US" sz="2400" b="1" dirty="0">
                <a:latin typeface="Times New Roman" panose="02020603050405020304" pitchFamily="18" charset="0"/>
                <a:ea typeface="SimSun" panose="02010600030101010101" pitchFamily="2" charset="-122"/>
              </a:rPr>
              <a:t>→</a:t>
            </a:r>
            <a:r>
              <a:rPr lang="en-US" sz="2400" b="1" dirty="0">
                <a:solidFill>
                  <a:srgbClr val="0000CC"/>
                </a:solidFill>
                <a:latin typeface="Courier New" panose="02070309020205020404" pitchFamily="49" charset="0"/>
                <a:ea typeface="SimSun" panose="02010600030101010101" pitchFamily="2" charset="-122"/>
              </a:rPr>
              <a:t> c</a:t>
            </a:r>
            <a:r>
              <a:rPr lang="en-US" sz="2400" b="1" baseline="-25000" dirty="0">
                <a:solidFill>
                  <a:srgbClr val="0000CC"/>
                </a:solidFill>
                <a:latin typeface="Courier New" panose="02070309020205020404" pitchFamily="49" charset="0"/>
                <a:ea typeface="SimSun" panose="02010600030101010101" pitchFamily="2" charset="-122"/>
              </a:rPr>
              <a:t>31</a:t>
            </a:r>
          </a:p>
          <a:p>
            <a:pPr marL="457200" lvl="0" indent="-457200">
              <a:buAutoNum type="arabicPeriod" startAt="2"/>
            </a:pPr>
            <a:endParaRPr lang="en-US" sz="2400" b="1" baseline="-25000" dirty="0">
              <a:solidFill>
                <a:srgbClr val="0000CC"/>
              </a:solidFill>
              <a:latin typeface="Courier New" panose="02070309020205020404" pitchFamily="49" charset="0"/>
              <a:ea typeface="SimSun" panose="02010600030101010101" pitchFamily="2" charset="-122"/>
            </a:endParaRPr>
          </a:p>
          <a:p>
            <a:pPr marL="457200" lvl="0" indent="-457200">
              <a:buAutoNum type="arabicPeriod" startAt="2"/>
            </a:pPr>
            <a:endParaRPr lang="en-US" sz="2400" b="1" baseline="-25000" dirty="0">
              <a:solidFill>
                <a:srgbClr val="0000CC"/>
              </a:solidFill>
              <a:latin typeface="Courier New" panose="02070309020205020404" pitchFamily="49" charset="0"/>
              <a:ea typeface="SimSun" panose="02010600030101010101" pitchFamily="2" charset="-122"/>
            </a:endParaRPr>
          </a:p>
          <a:p>
            <a:pPr marL="457200" lvl="0" indent="-457200">
              <a:buAutoNum type="arabicPeriod" startAt="2"/>
            </a:pPr>
            <a:endParaRPr lang="en-US" sz="2400" b="1" baseline="-25000" dirty="0">
              <a:solidFill>
                <a:srgbClr val="0000CC"/>
              </a:solidFill>
              <a:latin typeface="Courier New" panose="02070309020205020404" pitchFamily="49" charset="0"/>
              <a:ea typeface="SimSun" panose="02010600030101010101" pitchFamily="2" charset="-122"/>
            </a:endParaRPr>
          </a:p>
          <a:p>
            <a:pPr marL="457200" lvl="0" indent="-457200">
              <a:buAutoNum type="arabicPeriod" startAt="2"/>
            </a:pPr>
            <a:endParaRPr lang="en-US" sz="2400" b="1" baseline="-25000" dirty="0">
              <a:solidFill>
                <a:srgbClr val="0000CC"/>
              </a:solidFill>
              <a:latin typeface="Courier New" panose="02070309020205020404" pitchFamily="49" charset="0"/>
              <a:ea typeface="SimSun" panose="02010600030101010101" pitchFamily="2" charset="-122"/>
            </a:endParaRPr>
          </a:p>
          <a:p>
            <a:pPr marL="457200" lvl="0" indent="-457200"/>
            <a:r>
              <a:rPr lang="en-US" sz="2400" dirty="0">
                <a:latin typeface="Times New Roman" panose="02020603050405020304" pitchFamily="18" charset="0"/>
                <a:cs typeface="Times New Roman" panose="02020603050405020304" pitchFamily="18" charset="0"/>
              </a:rPr>
              <a:t>3.   Return the lined list of vertices</a:t>
            </a:r>
          </a:p>
        </p:txBody>
      </p:sp>
      <p:cxnSp>
        <p:nvCxnSpPr>
          <p:cNvPr id="12" name="Straight Connector 11"/>
          <p:cNvCxnSpPr/>
          <p:nvPr/>
        </p:nvCxnSpPr>
        <p:spPr>
          <a:xfrm>
            <a:off x="2668565" y="4957370"/>
            <a:ext cx="0" cy="72481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cxnSpLocks/>
          </p:cNvCxnSpPr>
          <p:nvPr/>
        </p:nvCxnSpPr>
        <p:spPr>
          <a:xfrm flipV="1">
            <a:off x="2668565" y="4957370"/>
            <a:ext cx="4646635" cy="72481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cxnSpLocks/>
          </p:cNvCxnSpPr>
          <p:nvPr/>
        </p:nvCxnSpPr>
        <p:spPr>
          <a:xfrm flipV="1">
            <a:off x="4940082" y="4943070"/>
            <a:ext cx="2375118" cy="305426"/>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4940083" y="4943070"/>
            <a:ext cx="5912" cy="30542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Picture 6" descr="Image result for smiley face images">
            <a:extLst>
              <a:ext uri="{FF2B5EF4-FFF2-40B4-BE49-F238E27FC236}">
                <a16:creationId xmlns:a16="http://schemas.microsoft.com/office/drawing/2014/main" id="{4B9F1A45-7465-47BC-8BF3-1D16DE3965D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72782">
            <a:off x="676018" y="3206749"/>
            <a:ext cx="603453" cy="44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8029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89103" y="1928590"/>
            <a:ext cx="8206650" cy="3139321"/>
          </a:xfrm>
          <a:prstGeom prst="rect">
            <a:avLst/>
          </a:prstGeom>
        </p:spPr>
        <p:txBody>
          <a:bodyPr wrap="square">
            <a:spAutoFit/>
          </a:bodyPr>
          <a:lstStyle/>
          <a:p>
            <a:pPr>
              <a:spcAft>
                <a:spcPts val="1200"/>
              </a:spcAft>
            </a:pPr>
            <a:r>
              <a:rPr lang="en-US" sz="2400" dirty="0">
                <a:latin typeface="Times New Roman" panose="02020603050405020304" pitchFamily="18" charset="0"/>
                <a:ea typeface="SimSun" panose="02010600030101010101" pitchFamily="2" charset="-122"/>
                <a:cs typeface="Times New Roman" panose="02020603050405020304" pitchFamily="18" charset="0"/>
              </a:rPr>
              <a:t>Directions on a graph’s edges lead to new questions about the graphs that are either meaningless or trivial for undirected graphs.</a:t>
            </a:r>
          </a:p>
          <a:p>
            <a:pPr>
              <a:spcAft>
                <a:spcPts val="1200"/>
              </a:spcAft>
            </a:pPr>
            <a:r>
              <a:rPr lang="en-US" sz="2400" dirty="0">
                <a:latin typeface="Times New Roman" panose="02020603050405020304" pitchFamily="18" charset="0"/>
                <a:ea typeface="SimSun" panose="02010600030101010101" pitchFamily="2" charset="-122"/>
                <a:cs typeface="Times New Roman" panose="02020603050405020304" pitchFamily="18" charset="0"/>
              </a:rPr>
              <a:t> </a:t>
            </a:r>
          </a:p>
          <a:p>
            <a:pPr>
              <a:spcAft>
                <a:spcPts val="1200"/>
              </a:spcAft>
            </a:pPr>
            <a:r>
              <a:rPr lang="en-US" sz="2400" dirty="0">
                <a:ln>
                  <a:solidFill>
                    <a:sysClr val="windowText" lastClr="000000"/>
                  </a:solidFill>
                </a:ln>
                <a:latin typeface="Times New Roman" panose="02020603050405020304" pitchFamily="18" charset="0"/>
                <a:ea typeface="SimSun" panose="02010600030101010101" pitchFamily="2" charset="-122"/>
                <a:cs typeface="Times New Roman" panose="02020603050405020304" pitchFamily="18" charset="0"/>
              </a:rPr>
              <a:t>Theorem  3.7</a:t>
            </a:r>
            <a:endParaRPr lang="en-US" sz="2400" strike="dblStrike" dirty="0">
              <a:ln>
                <a:solidFill>
                  <a:sysClr val="windowText" lastClr="000000"/>
                </a:solidFill>
              </a:ln>
              <a:latin typeface="Times New Roman" panose="02020603050405020304" pitchFamily="18" charset="0"/>
              <a:ea typeface="SimSun" panose="02010600030101010101" pitchFamily="2" charset="-122"/>
              <a:cs typeface="Times New Roman" panose="02020603050405020304" pitchFamily="18" charset="0"/>
            </a:endParaRPr>
          </a:p>
          <a:p>
            <a:pPr>
              <a:spcAft>
                <a:spcPts val="1200"/>
              </a:spcAft>
            </a:pPr>
            <a:r>
              <a:rPr lang="en-US" sz="2400" dirty="0">
                <a:latin typeface="Times New Roman" panose="02020603050405020304" pitchFamily="18" charset="0"/>
                <a:ea typeface="SimSun" panose="02010600030101010101" pitchFamily="2" charset="-122"/>
                <a:cs typeface="Times New Roman" panose="02020603050405020304" pitchFamily="18" charset="0"/>
              </a:rPr>
              <a:t>Topological-Sort (G) produces a topological sort of the directed acyclic graph G provided as its input.</a:t>
            </a:r>
            <a:endParaRPr lang="en-US" sz="24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3" name="Rectangle 2">
            <a:extLst>
              <a:ext uri="{FF2B5EF4-FFF2-40B4-BE49-F238E27FC236}">
                <a16:creationId xmlns:a16="http://schemas.microsoft.com/office/drawing/2014/main" id="{A39D9D66-47B0-4939-948B-A9C62510F39C}"/>
              </a:ext>
            </a:extLst>
          </p:cNvPr>
          <p:cNvSpPr/>
          <p:nvPr/>
        </p:nvSpPr>
        <p:spPr>
          <a:xfrm>
            <a:off x="1509084" y="902718"/>
            <a:ext cx="2837828" cy="584775"/>
          </a:xfrm>
          <a:prstGeom prst="rect">
            <a:avLst/>
          </a:prstGeom>
        </p:spPr>
        <p:txBody>
          <a:bodyPr wrap="none">
            <a:spAutoFit/>
          </a:bodyPr>
          <a:lstStyle/>
          <a:p>
            <a:r>
              <a:rPr lang="en-US" sz="3200" dirty="0">
                <a:solidFill>
                  <a:srgbClr val="0000FF"/>
                </a:solidFill>
                <a:ea typeface="SimSun" panose="02010600030101010101" pitchFamily="2" charset="-122"/>
              </a:rPr>
              <a:t>Topological Sort</a:t>
            </a:r>
            <a:endParaRPr lang="en-US" sz="3200" dirty="0"/>
          </a:p>
        </p:txBody>
      </p:sp>
    </p:spTree>
    <p:extLst>
      <p:ext uri="{BB962C8B-B14F-4D97-AF65-F5344CB8AC3E}">
        <p14:creationId xmlns:p14="http://schemas.microsoft.com/office/powerpoint/2010/main" val="11058446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77177" y="1117842"/>
            <a:ext cx="8735627" cy="5031314"/>
          </a:xfrm>
          <a:prstGeom prst="rect">
            <a:avLst/>
          </a:prstGeom>
        </p:spPr>
        <p:txBody>
          <a:bodyPr wrap="square">
            <a:spAutoFit/>
          </a:bodyPr>
          <a:lstStyle/>
          <a:p>
            <a:pPr>
              <a:lnSpc>
                <a:spcPct val="150000"/>
              </a:lnSpc>
            </a:pPr>
            <a:r>
              <a:rPr lang="en-US" sz="2400" dirty="0">
                <a:latin typeface="Times New Roman" panose="02020603050405020304" pitchFamily="18" charset="0"/>
                <a:ea typeface="SimSun" panose="02010600030101010101" pitchFamily="2" charset="-122"/>
              </a:rPr>
              <a:t>Consider </a:t>
            </a:r>
            <a:r>
              <a:rPr lang="en-US" sz="2400" dirty="0">
                <a:solidFill>
                  <a:srgbClr val="0000FF"/>
                </a:solidFill>
                <a:latin typeface="Times New Roman" panose="02020603050405020304" pitchFamily="18" charset="0"/>
                <a:ea typeface="SimSun" panose="02010600030101010101" pitchFamily="2" charset="-122"/>
              </a:rPr>
              <a:t>a set of five required courses {C1, C2, C3, C4, C5</a:t>
            </a:r>
            <a:r>
              <a:rPr lang="en-US" sz="2400" dirty="0">
                <a:latin typeface="Times New Roman" panose="02020603050405020304" pitchFamily="18" charset="0"/>
                <a:ea typeface="SimSun" panose="02010600030101010101" pitchFamily="2" charset="-122"/>
              </a:rPr>
              <a:t>}  a student has to take in some degree program. The courses can be taken in any order as long as the following course prerequisites are met: </a:t>
            </a:r>
            <a:endParaRPr lang="en-US" sz="2400" dirty="0">
              <a:latin typeface="Courier New" panose="02070309020205020404" pitchFamily="49" charset="0"/>
              <a:ea typeface="SimSun" panose="02010600030101010101" pitchFamily="2" charset="-122"/>
            </a:endParaRPr>
          </a:p>
          <a:p>
            <a:pPr marL="800100" lvl="1" indent="-342900">
              <a:lnSpc>
                <a:spcPct val="150000"/>
              </a:lnSpc>
              <a:buFont typeface="Symbol" panose="05050102010706020507" pitchFamily="18" charset="2"/>
              <a:buChar char=""/>
              <a:tabLst>
                <a:tab pos="457200" algn="l"/>
              </a:tabLst>
            </a:pPr>
            <a:r>
              <a:rPr lang="en-US" sz="2400" dirty="0">
                <a:solidFill>
                  <a:srgbClr val="0000FF"/>
                </a:solidFill>
                <a:latin typeface="Times New Roman" panose="02020603050405020304" pitchFamily="18" charset="0"/>
                <a:ea typeface="SimSun" panose="02010600030101010101" pitchFamily="2" charset="-122"/>
              </a:rPr>
              <a:t>C1 and C2  have no prerequisites, </a:t>
            </a:r>
            <a:endParaRPr lang="en-US" sz="2400" dirty="0">
              <a:solidFill>
                <a:srgbClr val="0000FF"/>
              </a:solidFill>
              <a:latin typeface="Courier New" panose="02070309020205020404" pitchFamily="49" charset="0"/>
              <a:ea typeface="SimSun" panose="02010600030101010101" pitchFamily="2" charset="-122"/>
            </a:endParaRPr>
          </a:p>
          <a:p>
            <a:pPr marL="800100" lvl="1" indent="-342900">
              <a:lnSpc>
                <a:spcPct val="150000"/>
              </a:lnSpc>
              <a:buFont typeface="Symbol" panose="05050102010706020507" pitchFamily="18" charset="2"/>
              <a:buChar char=""/>
              <a:tabLst>
                <a:tab pos="457200" algn="l"/>
              </a:tabLst>
            </a:pPr>
            <a:r>
              <a:rPr lang="en-US" sz="2400" dirty="0">
                <a:solidFill>
                  <a:srgbClr val="0000FF"/>
                </a:solidFill>
                <a:latin typeface="Times New Roman" panose="02020603050405020304" pitchFamily="18" charset="0"/>
                <a:ea typeface="SimSun" panose="02010600030101010101" pitchFamily="2" charset="-122"/>
              </a:rPr>
              <a:t>C3  requires  C1  and  C2, </a:t>
            </a:r>
            <a:endParaRPr lang="en-US" sz="2400" dirty="0">
              <a:solidFill>
                <a:srgbClr val="0000FF"/>
              </a:solidFill>
              <a:latin typeface="Courier New" panose="02070309020205020404" pitchFamily="49" charset="0"/>
              <a:ea typeface="SimSun" panose="02010600030101010101" pitchFamily="2" charset="-122"/>
            </a:endParaRPr>
          </a:p>
          <a:p>
            <a:pPr marL="800100" lvl="1" indent="-342900">
              <a:lnSpc>
                <a:spcPct val="150000"/>
              </a:lnSpc>
              <a:buFont typeface="Symbol" panose="05050102010706020507" pitchFamily="18" charset="2"/>
              <a:buChar char=""/>
              <a:tabLst>
                <a:tab pos="457200" algn="l"/>
              </a:tabLst>
            </a:pPr>
            <a:r>
              <a:rPr lang="en-US" sz="2400" dirty="0">
                <a:solidFill>
                  <a:srgbClr val="0000FF"/>
                </a:solidFill>
                <a:latin typeface="Times New Roman" panose="02020603050405020304" pitchFamily="18" charset="0"/>
                <a:ea typeface="SimSun" panose="02010600030101010101" pitchFamily="2" charset="-122"/>
              </a:rPr>
              <a:t>C4  requires  C3;  and </a:t>
            </a:r>
            <a:endParaRPr lang="en-US" sz="2400" dirty="0">
              <a:solidFill>
                <a:srgbClr val="0000FF"/>
              </a:solidFill>
              <a:latin typeface="Courier New" panose="02070309020205020404" pitchFamily="49" charset="0"/>
              <a:ea typeface="SimSun" panose="02010600030101010101" pitchFamily="2" charset="-122"/>
            </a:endParaRPr>
          </a:p>
          <a:p>
            <a:pPr marL="800100" lvl="1" indent="-342900">
              <a:lnSpc>
                <a:spcPct val="150000"/>
              </a:lnSpc>
              <a:buFont typeface="Symbol" panose="05050102010706020507" pitchFamily="18" charset="2"/>
              <a:buChar char=""/>
              <a:tabLst>
                <a:tab pos="457200" algn="l"/>
              </a:tabLst>
            </a:pPr>
            <a:r>
              <a:rPr lang="en-US" sz="2400" dirty="0">
                <a:solidFill>
                  <a:srgbClr val="0000FF"/>
                </a:solidFill>
                <a:latin typeface="Times New Roman" panose="02020603050405020304" pitchFamily="18" charset="0"/>
                <a:ea typeface="SimSun" panose="02010600030101010101" pitchFamily="2" charset="-122"/>
              </a:rPr>
              <a:t>C5  requires  C3  and  C4. </a:t>
            </a:r>
            <a:endParaRPr lang="en-US" sz="2400" dirty="0">
              <a:solidFill>
                <a:srgbClr val="0000FF"/>
              </a:solidFill>
              <a:latin typeface="Courier New" panose="02070309020205020404" pitchFamily="49" charset="0"/>
              <a:ea typeface="SimSun" panose="02010600030101010101" pitchFamily="2" charset="-122"/>
            </a:endParaRPr>
          </a:p>
          <a:p>
            <a:pPr>
              <a:lnSpc>
                <a:spcPct val="150000"/>
              </a:lnSpc>
            </a:pPr>
            <a:r>
              <a:rPr lang="en-US" sz="2400" dirty="0">
                <a:latin typeface="Times New Roman" panose="02020603050405020304" pitchFamily="18" charset="0"/>
                <a:ea typeface="SimSun" panose="02010600030101010101" pitchFamily="2" charset="-122"/>
              </a:rPr>
              <a:t>The student can take only one course per term. </a:t>
            </a:r>
            <a:endParaRPr lang="en-US" sz="2400" dirty="0">
              <a:latin typeface="Courier New" panose="02070309020205020404" pitchFamily="49" charset="0"/>
              <a:ea typeface="SimSun" panose="02010600030101010101" pitchFamily="2" charset="-122"/>
            </a:endParaRPr>
          </a:p>
          <a:p>
            <a:pPr>
              <a:lnSpc>
                <a:spcPct val="150000"/>
              </a:lnSpc>
            </a:pPr>
            <a:r>
              <a:rPr lang="en-US" sz="2400" dirty="0">
                <a:latin typeface="Times New Roman" panose="02020603050405020304" pitchFamily="18" charset="0"/>
                <a:ea typeface="SimSun" panose="02010600030101010101" pitchFamily="2" charset="-122"/>
              </a:rPr>
              <a:t>In which order should the student take the courses?</a:t>
            </a:r>
            <a:endParaRPr lang="en-US" sz="2400" dirty="0">
              <a:effectLst/>
              <a:latin typeface="Courier New" panose="02070309020205020404" pitchFamily="49" charset="0"/>
              <a:ea typeface="SimSun" panose="02010600030101010101" pitchFamily="2" charset="-122"/>
            </a:endParaRPr>
          </a:p>
        </p:txBody>
      </p:sp>
      <p:pic>
        <p:nvPicPr>
          <p:cNvPr id="3" name="Picture 2" descr="Image result for smiley face images">
            <a:extLst>
              <a:ext uri="{FF2B5EF4-FFF2-40B4-BE49-F238E27FC236}">
                <a16:creationId xmlns:a16="http://schemas.microsoft.com/office/drawing/2014/main" id="{2372C3DB-AA92-4902-8124-AF15A16ED81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rot="475172">
            <a:off x="593447" y="2984500"/>
            <a:ext cx="603453" cy="4445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B63266AD-965C-44E9-B596-F7F7580B7250}"/>
              </a:ext>
            </a:extLst>
          </p:cNvPr>
          <p:cNvSpPr/>
          <p:nvPr/>
        </p:nvSpPr>
        <p:spPr>
          <a:xfrm>
            <a:off x="1577177" y="533067"/>
            <a:ext cx="2837828" cy="584775"/>
          </a:xfrm>
          <a:prstGeom prst="rect">
            <a:avLst/>
          </a:prstGeom>
        </p:spPr>
        <p:txBody>
          <a:bodyPr wrap="none">
            <a:spAutoFit/>
          </a:bodyPr>
          <a:lstStyle/>
          <a:p>
            <a:r>
              <a:rPr lang="en-US" sz="3200" dirty="0">
                <a:solidFill>
                  <a:srgbClr val="0000FF"/>
                </a:solidFill>
                <a:ea typeface="SimSun" panose="02010600030101010101" pitchFamily="2" charset="-122"/>
              </a:rPr>
              <a:t>Topological Sort</a:t>
            </a:r>
            <a:endParaRPr lang="en-US" sz="3200" dirty="0"/>
          </a:p>
        </p:txBody>
      </p:sp>
    </p:spTree>
    <p:extLst>
      <p:ext uri="{BB962C8B-B14F-4D97-AF65-F5344CB8AC3E}">
        <p14:creationId xmlns:p14="http://schemas.microsoft.com/office/powerpoint/2010/main" val="42901489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7316" y="1286548"/>
            <a:ext cx="8553535" cy="830997"/>
          </a:xfrm>
          <a:prstGeom prst="rect">
            <a:avLst/>
          </a:prstGeom>
        </p:spPr>
        <p:txBody>
          <a:bodyPr wrap="square">
            <a:spAutoFit/>
          </a:bodyPr>
          <a:lstStyle/>
          <a:p>
            <a:r>
              <a:rPr lang="en-US" sz="2400" dirty="0">
                <a:latin typeface="Times New Roman" panose="02020603050405020304" pitchFamily="18" charset="0"/>
                <a:ea typeface="SimSun" panose="02010600030101010101" pitchFamily="2" charset="-122"/>
              </a:rPr>
              <a:t>As in Figure 3.22, the digraph in which vertices represent courses and directed edges indicate prerequisite requirements. </a:t>
            </a:r>
            <a:endParaRPr lang="en-US" sz="2400" dirty="0">
              <a:effectLst/>
              <a:latin typeface="Courier New" panose="02070309020205020404" pitchFamily="49" charset="0"/>
              <a:ea typeface="SimSun" panose="02010600030101010101" pitchFamily="2" charset="-122"/>
            </a:endParaRPr>
          </a:p>
        </p:txBody>
      </p:sp>
      <p:sp>
        <p:nvSpPr>
          <p:cNvPr id="3" name="TextBox 2"/>
          <p:cNvSpPr txBox="1"/>
          <p:nvPr/>
        </p:nvSpPr>
        <p:spPr>
          <a:xfrm>
            <a:off x="1544715" y="2467992"/>
            <a:ext cx="8265110" cy="4154984"/>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C1				C4</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C3</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C2				C5</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Figure 3.22. Digraph representing the prerequisite structure of five courses.</a:t>
            </a:r>
          </a:p>
          <a:p>
            <a:endParaRPr lang="en-US" sz="2400" dirty="0">
              <a:latin typeface="Times New Roman" panose="02020603050405020304" pitchFamily="18" charset="0"/>
              <a:cs typeface="Times New Roman" panose="02020603050405020304" pitchFamily="18" charset="0"/>
            </a:endParaRPr>
          </a:p>
        </p:txBody>
      </p:sp>
      <p:cxnSp>
        <p:nvCxnSpPr>
          <p:cNvPr id="4" name="Line 163"/>
          <p:cNvCxnSpPr>
            <a:cxnSpLocks noChangeShapeType="1"/>
          </p:cNvCxnSpPr>
          <p:nvPr/>
        </p:nvCxnSpPr>
        <p:spPr bwMode="auto">
          <a:xfrm>
            <a:off x="1991187" y="2809782"/>
            <a:ext cx="1453349" cy="883329"/>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 name="Line 163"/>
          <p:cNvCxnSpPr>
            <a:cxnSpLocks noChangeShapeType="1"/>
          </p:cNvCxnSpPr>
          <p:nvPr/>
        </p:nvCxnSpPr>
        <p:spPr bwMode="auto">
          <a:xfrm>
            <a:off x="3848100" y="3912093"/>
            <a:ext cx="1453349" cy="883329"/>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 name="Line 163"/>
          <p:cNvCxnSpPr>
            <a:cxnSpLocks noChangeShapeType="1"/>
          </p:cNvCxnSpPr>
          <p:nvPr/>
        </p:nvCxnSpPr>
        <p:spPr bwMode="auto">
          <a:xfrm flipV="1">
            <a:off x="3848099" y="2809782"/>
            <a:ext cx="1453350" cy="97928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9" name="Line 163"/>
          <p:cNvCxnSpPr>
            <a:cxnSpLocks noChangeShapeType="1"/>
          </p:cNvCxnSpPr>
          <p:nvPr/>
        </p:nvCxnSpPr>
        <p:spPr bwMode="auto">
          <a:xfrm flipV="1">
            <a:off x="2109555" y="3912093"/>
            <a:ext cx="1453350" cy="97928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0" name="Line 163"/>
          <p:cNvCxnSpPr>
            <a:cxnSpLocks noChangeShapeType="1"/>
          </p:cNvCxnSpPr>
          <p:nvPr/>
        </p:nvCxnSpPr>
        <p:spPr bwMode="auto">
          <a:xfrm>
            <a:off x="5447561" y="2890681"/>
            <a:ext cx="29961" cy="1796729"/>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1" name="Rectangle 10">
            <a:extLst>
              <a:ext uri="{FF2B5EF4-FFF2-40B4-BE49-F238E27FC236}">
                <a16:creationId xmlns:a16="http://schemas.microsoft.com/office/drawing/2014/main" id="{D9306207-9DD7-402F-89A9-13B685721346}"/>
              </a:ext>
            </a:extLst>
          </p:cNvPr>
          <p:cNvSpPr/>
          <p:nvPr/>
        </p:nvSpPr>
        <p:spPr>
          <a:xfrm>
            <a:off x="1417316" y="526549"/>
            <a:ext cx="2837828" cy="584775"/>
          </a:xfrm>
          <a:prstGeom prst="rect">
            <a:avLst/>
          </a:prstGeom>
          <a:solidFill>
            <a:srgbClr val="FFFF00"/>
          </a:solidFill>
        </p:spPr>
        <p:txBody>
          <a:bodyPr wrap="none">
            <a:spAutoFit/>
          </a:bodyPr>
          <a:lstStyle/>
          <a:p>
            <a:r>
              <a:rPr lang="en-US" sz="3200" dirty="0">
                <a:solidFill>
                  <a:srgbClr val="0000FF"/>
                </a:solidFill>
                <a:ea typeface="SimSun" panose="02010600030101010101" pitchFamily="2" charset="-122"/>
              </a:rPr>
              <a:t>Topological Sort</a:t>
            </a:r>
            <a:endParaRPr lang="en-US" sz="3200" dirty="0"/>
          </a:p>
        </p:txBody>
      </p:sp>
    </p:spTree>
    <p:extLst>
      <p:ext uri="{BB962C8B-B14F-4D97-AF65-F5344CB8AC3E}">
        <p14:creationId xmlns:p14="http://schemas.microsoft.com/office/powerpoint/2010/main" val="1092663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7982" y="2070874"/>
            <a:ext cx="7199073" cy="4515788"/>
          </a:xfrm>
          <a:prstGeom prst="rect">
            <a:avLst/>
          </a:prstGeom>
        </p:spPr>
        <p:txBody>
          <a:bodyPr wrap="square">
            <a:spAutoFit/>
          </a:bodyPr>
          <a:lstStyle/>
          <a:p>
            <a:pPr>
              <a:lnSpc>
                <a:spcPct val="115000"/>
              </a:lnSpc>
              <a:spcAft>
                <a:spcPts val="600"/>
              </a:spcAft>
            </a:pPr>
            <a:r>
              <a:rPr lang="en-US" sz="2400" dirty="0">
                <a:latin typeface="Times New Roman" panose="02020603050405020304" pitchFamily="18" charset="0"/>
                <a:ea typeface="SimSun" panose="02010600030101010101" pitchFamily="2" charset="-122"/>
              </a:rPr>
              <a:t>The remaining of this chapter covers: </a:t>
            </a:r>
          </a:p>
          <a:p>
            <a:pPr marL="800100" lvl="1" indent="-342900">
              <a:lnSpc>
                <a:spcPct val="115000"/>
              </a:lnSpc>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graphs, with</a:t>
            </a:r>
            <a:endParaRPr lang="en-US" sz="2400" dirty="0">
              <a:latin typeface="Courier New" panose="02070309020205020404" pitchFamily="49" charset="0"/>
              <a:ea typeface="SimSun" panose="02010600030101010101" pitchFamily="2" charset="-122"/>
            </a:endParaRPr>
          </a:p>
          <a:p>
            <a:pPr marL="800100" lvl="1" indent="-342900">
              <a:lnSpc>
                <a:spcPct val="115000"/>
              </a:lnSpc>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Depth-First Search, and </a:t>
            </a:r>
          </a:p>
          <a:p>
            <a:pPr marL="800100" lvl="1" indent="-342900">
              <a:lnSpc>
                <a:spcPct val="115000"/>
              </a:lnSpc>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Breadth-First Search, and </a:t>
            </a:r>
          </a:p>
          <a:p>
            <a:pPr marL="800100" lvl="1" indent="-342900">
              <a:lnSpc>
                <a:spcPct val="115000"/>
              </a:lnSpc>
              <a:spcAft>
                <a:spcPts val="600"/>
              </a:spcAft>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rPr>
              <a:t>Topological Sorting</a:t>
            </a:r>
          </a:p>
          <a:p>
            <a:pPr marL="800100" lvl="1" indent="-342900">
              <a:lnSpc>
                <a:spcPct val="115000"/>
              </a:lnSpc>
              <a:spcAft>
                <a:spcPts val="600"/>
              </a:spcAft>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rPr>
              <a:t>Strong Connected Components</a:t>
            </a:r>
          </a:p>
          <a:p>
            <a:pPr marL="800100" lvl="1" indent="-342900">
              <a:lnSpc>
                <a:spcPct val="115000"/>
              </a:lnSpc>
              <a:spcAft>
                <a:spcPts val="600"/>
              </a:spcAft>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rPr>
              <a:t>Fake Coin Problem</a:t>
            </a:r>
          </a:p>
          <a:p>
            <a:pPr marL="800100" lvl="1" indent="-342900">
              <a:lnSpc>
                <a:spcPct val="115000"/>
              </a:lnSpc>
              <a:spcAft>
                <a:spcPts val="600"/>
              </a:spcAft>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rPr>
              <a:t>Interpolation Search</a:t>
            </a:r>
            <a:endParaRPr lang="en-US" sz="2400" dirty="0">
              <a:solidFill>
                <a:srgbClr val="0000FF"/>
              </a:solidFill>
              <a:latin typeface="Courier New" panose="02070309020205020404" pitchFamily="49" charset="0"/>
              <a:ea typeface="SimSun" panose="02010600030101010101" pitchFamily="2" charset="-122"/>
            </a:endParaRPr>
          </a:p>
          <a:p>
            <a:pPr>
              <a:lnSpc>
                <a:spcPct val="115000"/>
              </a:lnSpc>
            </a:pPr>
            <a:r>
              <a:rPr lang="en-US" sz="2400" dirty="0">
                <a:latin typeface="Times New Roman" panose="02020603050405020304" pitchFamily="18" charset="0"/>
                <a:ea typeface="SimSun" panose="02010600030101010101" pitchFamily="2" charset="-122"/>
              </a:rPr>
              <a:t> </a:t>
            </a:r>
            <a:endParaRPr lang="en-US" sz="2400" dirty="0">
              <a:latin typeface="Courier New" panose="02070309020205020404" pitchFamily="49" charset="0"/>
              <a:ea typeface="SimSun" panose="02010600030101010101" pitchFamily="2" charset="-122"/>
            </a:endParaRPr>
          </a:p>
        </p:txBody>
      </p:sp>
      <p:pic>
        <p:nvPicPr>
          <p:cNvPr id="3" name="Picture 2" descr="Image result for smiley face images">
            <a:extLst>
              <a:ext uri="{FF2B5EF4-FFF2-40B4-BE49-F238E27FC236}">
                <a16:creationId xmlns:a16="http://schemas.microsoft.com/office/drawing/2014/main" id="{081252CB-60B0-43BF-96B0-B13FC2A76AE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0802" y="2929948"/>
            <a:ext cx="586105" cy="425450"/>
          </a:xfrm>
          <a:prstGeom prst="rect">
            <a:avLst/>
          </a:prstGeom>
          <a:noFill/>
        </p:spPr>
      </p:pic>
      <p:sp>
        <p:nvSpPr>
          <p:cNvPr id="4" name="Rectangle 3">
            <a:extLst>
              <a:ext uri="{FF2B5EF4-FFF2-40B4-BE49-F238E27FC236}">
                <a16:creationId xmlns:a16="http://schemas.microsoft.com/office/drawing/2014/main" id="{4B8BA5EA-8A6D-4354-8F15-F042AA1EB4EE}"/>
              </a:ext>
            </a:extLst>
          </p:cNvPr>
          <p:cNvSpPr/>
          <p:nvPr/>
        </p:nvSpPr>
        <p:spPr>
          <a:xfrm>
            <a:off x="1907982" y="1269956"/>
            <a:ext cx="4353499" cy="625428"/>
          </a:xfrm>
          <a:prstGeom prst="rect">
            <a:avLst/>
          </a:prstGeom>
        </p:spPr>
        <p:txBody>
          <a:bodyPr wrap="none">
            <a:spAutoFit/>
          </a:bodyPr>
          <a:lstStyle/>
          <a:p>
            <a:pPr>
              <a:lnSpc>
                <a:spcPct val="115000"/>
              </a:lnSpc>
              <a:spcAft>
                <a:spcPts val="600"/>
              </a:spcAft>
            </a:pPr>
            <a:r>
              <a:rPr lang="en-US" sz="3200" dirty="0">
                <a:ea typeface="SimSun" panose="02010600030101010101" pitchFamily="2" charset="-122"/>
              </a:rPr>
              <a:t>Decomposition of Graph </a:t>
            </a:r>
          </a:p>
        </p:txBody>
      </p:sp>
    </p:spTree>
    <p:extLst>
      <p:ext uri="{BB962C8B-B14F-4D97-AF65-F5344CB8AC3E}">
        <p14:creationId xmlns:p14="http://schemas.microsoft.com/office/powerpoint/2010/main" val="39064417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4194" y="894604"/>
            <a:ext cx="8838759" cy="1569660"/>
          </a:xfrm>
          <a:prstGeom prst="rect">
            <a:avLst/>
          </a:prstGeom>
        </p:spPr>
        <p:txBody>
          <a:bodyPr wrap="square">
            <a:spAutoFit/>
          </a:bodyPr>
          <a:lstStyle/>
          <a:p>
            <a:r>
              <a:rPr lang="en-US" sz="2400" dirty="0">
                <a:latin typeface="Times New Roman" panose="02020603050405020304" pitchFamily="18" charset="0"/>
                <a:cs typeface="Times New Roman" panose="02020603050405020304" pitchFamily="18" charset="0"/>
              </a:rPr>
              <a:t>A question is whether the vertices can be listed in such an order that for every edge in the digraph, the vertex where the edge starts is listed before the vertex where the edge ends. This problem is </a:t>
            </a:r>
            <a:r>
              <a:rPr lang="en-US" sz="2400" dirty="0">
                <a:solidFill>
                  <a:srgbClr val="0000FF"/>
                </a:solidFill>
                <a:latin typeface="Times New Roman" panose="02020603050405020304" pitchFamily="18" charset="0"/>
                <a:cs typeface="Times New Roman" panose="02020603050405020304" pitchFamily="18" charset="0"/>
              </a:rPr>
              <a:t>called topological sorting</a:t>
            </a:r>
            <a:r>
              <a:rPr lang="en-US" sz="2400" dirty="0">
                <a:latin typeface="Times New Roman" panose="02020603050405020304" pitchFamily="18" charset="0"/>
                <a:cs typeface="Times New Roman" panose="02020603050405020304" pitchFamily="18" charset="0"/>
              </a:rPr>
              <a:t>.</a:t>
            </a:r>
          </a:p>
        </p:txBody>
      </p:sp>
      <p:sp>
        <p:nvSpPr>
          <p:cNvPr id="3" name="TextBox 2"/>
          <p:cNvSpPr txBox="1"/>
          <p:nvPr/>
        </p:nvSpPr>
        <p:spPr>
          <a:xfrm>
            <a:off x="1573898" y="2703016"/>
            <a:ext cx="8265110" cy="3785652"/>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C1				C4</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C3</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C2				C5</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Figure 3.22. Digraph representing the prerequisite structure of five courses.</a:t>
            </a:r>
          </a:p>
        </p:txBody>
      </p:sp>
      <p:cxnSp>
        <p:nvCxnSpPr>
          <p:cNvPr id="4" name="Line 163"/>
          <p:cNvCxnSpPr>
            <a:cxnSpLocks noChangeShapeType="1"/>
          </p:cNvCxnSpPr>
          <p:nvPr/>
        </p:nvCxnSpPr>
        <p:spPr bwMode="auto">
          <a:xfrm>
            <a:off x="1991187" y="3043254"/>
            <a:ext cx="1453349" cy="883329"/>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 name="Line 163"/>
          <p:cNvCxnSpPr>
            <a:cxnSpLocks noChangeShapeType="1"/>
          </p:cNvCxnSpPr>
          <p:nvPr/>
        </p:nvCxnSpPr>
        <p:spPr bwMode="auto">
          <a:xfrm>
            <a:off x="3848100" y="4145565"/>
            <a:ext cx="1453349" cy="883329"/>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 name="Line 163"/>
          <p:cNvCxnSpPr>
            <a:cxnSpLocks noChangeShapeType="1"/>
          </p:cNvCxnSpPr>
          <p:nvPr/>
        </p:nvCxnSpPr>
        <p:spPr bwMode="auto">
          <a:xfrm flipV="1">
            <a:off x="3848099" y="3043254"/>
            <a:ext cx="1453350" cy="97928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9" name="Line 163"/>
          <p:cNvCxnSpPr>
            <a:cxnSpLocks noChangeShapeType="1"/>
          </p:cNvCxnSpPr>
          <p:nvPr/>
        </p:nvCxnSpPr>
        <p:spPr bwMode="auto">
          <a:xfrm flipV="1">
            <a:off x="2109555" y="4145565"/>
            <a:ext cx="1453350" cy="97928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0" name="Line 163"/>
          <p:cNvCxnSpPr>
            <a:cxnSpLocks noChangeShapeType="1"/>
          </p:cNvCxnSpPr>
          <p:nvPr/>
        </p:nvCxnSpPr>
        <p:spPr bwMode="auto">
          <a:xfrm>
            <a:off x="5447561" y="3124153"/>
            <a:ext cx="29961" cy="1796729"/>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1" name="Rectangle 10">
            <a:extLst>
              <a:ext uri="{FF2B5EF4-FFF2-40B4-BE49-F238E27FC236}">
                <a16:creationId xmlns:a16="http://schemas.microsoft.com/office/drawing/2014/main" id="{75CDE0FD-E52D-4C73-A52A-8CB3093E8AB0}"/>
              </a:ext>
            </a:extLst>
          </p:cNvPr>
          <p:cNvSpPr/>
          <p:nvPr/>
        </p:nvSpPr>
        <p:spPr>
          <a:xfrm>
            <a:off x="1414194" y="363464"/>
            <a:ext cx="2837828" cy="584775"/>
          </a:xfrm>
          <a:prstGeom prst="rect">
            <a:avLst/>
          </a:prstGeom>
          <a:solidFill>
            <a:srgbClr val="FFFF00"/>
          </a:solidFill>
        </p:spPr>
        <p:txBody>
          <a:bodyPr wrap="none">
            <a:spAutoFit/>
          </a:bodyPr>
          <a:lstStyle/>
          <a:p>
            <a:r>
              <a:rPr lang="en-US" sz="3200" dirty="0">
                <a:solidFill>
                  <a:srgbClr val="0000FF"/>
                </a:solidFill>
                <a:ea typeface="SimSun" panose="02010600030101010101" pitchFamily="2" charset="-122"/>
              </a:rPr>
              <a:t>Topological Sort</a:t>
            </a:r>
            <a:endParaRPr lang="en-US" sz="3200" dirty="0"/>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B1102551-2288-40A7-A510-EFE747431BAE}"/>
                  </a:ext>
                </a:extLst>
              </p:cNvPr>
              <p:cNvSpPr txBox="1"/>
              <p:nvPr/>
            </p:nvSpPr>
            <p:spPr>
              <a:xfrm>
                <a:off x="6714480" y="2843784"/>
                <a:ext cx="4368048" cy="203132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C1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a:t>  C3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a:t>              C5</a:t>
                </a:r>
              </a:p>
              <a:p>
                <a:r>
                  <a:rPr lang="en-US" dirty="0"/>
                  <a:t>C2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a:t>  C3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a:t>   C4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a:t>  C5</a:t>
                </a:r>
              </a:p>
              <a:p>
                <a:endParaRPr lang="en-US" dirty="0"/>
              </a:p>
              <a:p>
                <a:r>
                  <a:rPr lang="en-US" dirty="0"/>
                  <a:t>C1   C2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a:t>  C3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a:t>  C4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a:t>  C5   (begins at C2)</a:t>
                </a:r>
              </a:p>
              <a:p>
                <a:endParaRPr lang="en-US" dirty="0"/>
              </a:p>
              <a:p>
                <a:endParaRPr lang="en-US" dirty="0"/>
              </a:p>
              <a:p>
                <a:r>
                  <a:rPr lang="en-US" dirty="0"/>
                  <a:t>C2    C1 </a:t>
                </a:r>
                <a14:m>
                  <m:oMath xmlns:m="http://schemas.openxmlformats.org/officeDocument/2006/math">
                    <m:r>
                      <a:rPr lang="en-US" i="1">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 </m:t>
                    </m:r>
                  </m:oMath>
                </a14:m>
                <a:r>
                  <a:rPr lang="en-US" dirty="0"/>
                  <a:t>   C3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a:t>   C4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a:t>  C5   (begins at C1)</a:t>
                </a:r>
              </a:p>
            </p:txBody>
          </p:sp>
        </mc:Choice>
        <mc:Fallback xmlns="">
          <p:sp>
            <p:nvSpPr>
              <p:cNvPr id="5" name="TextBox 4">
                <a:extLst>
                  <a:ext uri="{FF2B5EF4-FFF2-40B4-BE49-F238E27FC236}">
                    <a16:creationId xmlns:a16="http://schemas.microsoft.com/office/drawing/2014/main" id="{B1102551-2288-40A7-A510-EFE747431BAE}"/>
                  </a:ext>
                </a:extLst>
              </p:cNvPr>
              <p:cNvSpPr txBox="1">
                <a:spLocks noRot="1" noChangeAspect="1" noMove="1" noResize="1" noEditPoints="1" noAdjustHandles="1" noChangeArrowheads="1" noChangeShapeType="1" noTextEdit="1"/>
              </p:cNvSpPr>
              <p:nvPr/>
            </p:nvSpPr>
            <p:spPr>
              <a:xfrm>
                <a:off x="6714480" y="2843784"/>
                <a:ext cx="4368048" cy="2031325"/>
              </a:xfrm>
              <a:prstGeom prst="rect">
                <a:avLst/>
              </a:prstGeom>
              <a:blipFill>
                <a:blip r:embed="rId2"/>
                <a:stretch>
                  <a:fillRect l="-974" t="-1493" b="-3284"/>
                </a:stretch>
              </a:blipFill>
            </p:spPr>
            <p:txBody>
              <a:bodyPr/>
              <a:lstStyle/>
              <a:p>
                <a:r>
                  <a:rPr lang="en-US">
                    <a:noFill/>
                  </a:rPr>
                  <a:t> </a:t>
                </a:r>
              </a:p>
            </p:txBody>
          </p:sp>
        </mc:Fallback>
      </mc:AlternateContent>
      <p:sp>
        <p:nvSpPr>
          <p:cNvPr id="8" name="Arrow: Curved Down 7">
            <a:extLst>
              <a:ext uri="{FF2B5EF4-FFF2-40B4-BE49-F238E27FC236}">
                <a16:creationId xmlns:a16="http://schemas.microsoft.com/office/drawing/2014/main" id="{0397229C-112A-4894-8C64-8C2AAE1ADC3E}"/>
              </a:ext>
            </a:extLst>
          </p:cNvPr>
          <p:cNvSpPr/>
          <p:nvPr/>
        </p:nvSpPr>
        <p:spPr>
          <a:xfrm>
            <a:off x="6890553" y="3657600"/>
            <a:ext cx="1110447" cy="7315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Arrow: Curved Down 11">
            <a:extLst>
              <a:ext uri="{FF2B5EF4-FFF2-40B4-BE49-F238E27FC236}">
                <a16:creationId xmlns:a16="http://schemas.microsoft.com/office/drawing/2014/main" id="{F323CC51-07BD-46E8-98F5-BFC235F959AF}"/>
              </a:ext>
            </a:extLst>
          </p:cNvPr>
          <p:cNvSpPr/>
          <p:nvPr/>
        </p:nvSpPr>
        <p:spPr>
          <a:xfrm>
            <a:off x="8127511" y="3645991"/>
            <a:ext cx="1110447" cy="7315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Arrow: Curved Down 12">
            <a:extLst>
              <a:ext uri="{FF2B5EF4-FFF2-40B4-BE49-F238E27FC236}">
                <a16:creationId xmlns:a16="http://schemas.microsoft.com/office/drawing/2014/main" id="{27FF2A0C-526E-4911-B5E6-FA23950E87C8}"/>
              </a:ext>
            </a:extLst>
          </p:cNvPr>
          <p:cNvSpPr/>
          <p:nvPr/>
        </p:nvSpPr>
        <p:spPr>
          <a:xfrm>
            <a:off x="6926968" y="4471416"/>
            <a:ext cx="1110447" cy="7315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Arrow: Curved Down 13">
            <a:extLst>
              <a:ext uri="{FF2B5EF4-FFF2-40B4-BE49-F238E27FC236}">
                <a16:creationId xmlns:a16="http://schemas.microsoft.com/office/drawing/2014/main" id="{FCF41264-DF6C-4DA6-A32B-91093E68EA96}"/>
              </a:ext>
            </a:extLst>
          </p:cNvPr>
          <p:cNvSpPr/>
          <p:nvPr/>
        </p:nvSpPr>
        <p:spPr>
          <a:xfrm>
            <a:off x="8103951" y="4471416"/>
            <a:ext cx="1110447" cy="7315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4263159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0730" y="1098012"/>
            <a:ext cx="8993080" cy="2308324"/>
          </a:xfrm>
          <a:prstGeom prst="rect">
            <a:avLst/>
          </a:prstGeom>
        </p:spPr>
        <p:txBody>
          <a:bodyPr wrap="square">
            <a:spAutoFit/>
          </a:bodyPr>
          <a:lstStyle/>
          <a:p>
            <a:r>
              <a:rPr lang="en-US" sz="2400" dirty="0">
                <a:latin typeface="Times New Roman" panose="02020603050405020304" pitchFamily="18" charset="0"/>
                <a:cs typeface="Times New Roman" panose="02020603050405020304" pitchFamily="18" charset="0"/>
              </a:rPr>
              <a:t>      For example: the topologically sorted list for this diagraph is.</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C2	C1	C3	C4	C5</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1544715" y="3429000"/>
            <a:ext cx="8265110" cy="3046988"/>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C1				C4</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C3                              	Figure 3.22. Digraph 						representing the prerequisite 					structure of five courses.</a:t>
            </a:r>
          </a:p>
          <a:p>
            <a:r>
              <a:rPr lang="en-US" sz="2400" dirty="0">
                <a:latin typeface="Times New Roman" panose="02020603050405020304" pitchFamily="18" charset="0"/>
                <a:cs typeface="Times New Roman" panose="02020603050405020304" pitchFamily="18" charset="0"/>
              </a:rPr>
              <a:t>C2				C5</a:t>
            </a:r>
          </a:p>
          <a:p>
            <a:endParaRPr lang="en-US" sz="2400" dirty="0">
              <a:latin typeface="Times New Roman" panose="02020603050405020304" pitchFamily="18" charset="0"/>
              <a:cs typeface="Times New Roman" panose="02020603050405020304" pitchFamily="18" charset="0"/>
            </a:endParaRPr>
          </a:p>
        </p:txBody>
      </p:sp>
      <p:cxnSp>
        <p:nvCxnSpPr>
          <p:cNvPr id="4" name="Line 163"/>
          <p:cNvCxnSpPr>
            <a:cxnSpLocks noChangeShapeType="1"/>
          </p:cNvCxnSpPr>
          <p:nvPr/>
        </p:nvCxnSpPr>
        <p:spPr bwMode="auto">
          <a:xfrm>
            <a:off x="1991187" y="3743632"/>
            <a:ext cx="1453349" cy="883329"/>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 name="Line 163"/>
          <p:cNvCxnSpPr>
            <a:cxnSpLocks noChangeShapeType="1"/>
          </p:cNvCxnSpPr>
          <p:nvPr/>
        </p:nvCxnSpPr>
        <p:spPr bwMode="auto">
          <a:xfrm>
            <a:off x="3848100" y="4845943"/>
            <a:ext cx="1453349" cy="883329"/>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 name="Line 163"/>
          <p:cNvCxnSpPr>
            <a:cxnSpLocks noChangeShapeType="1"/>
          </p:cNvCxnSpPr>
          <p:nvPr/>
        </p:nvCxnSpPr>
        <p:spPr bwMode="auto">
          <a:xfrm flipV="1">
            <a:off x="3848099" y="3743632"/>
            <a:ext cx="1453350" cy="97928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9" name="Line 163"/>
          <p:cNvCxnSpPr>
            <a:cxnSpLocks noChangeShapeType="1"/>
          </p:cNvCxnSpPr>
          <p:nvPr/>
        </p:nvCxnSpPr>
        <p:spPr bwMode="auto">
          <a:xfrm flipV="1">
            <a:off x="2086252" y="4881455"/>
            <a:ext cx="1358284" cy="86422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0" name="Line 163"/>
          <p:cNvCxnSpPr>
            <a:cxnSpLocks noChangeShapeType="1"/>
          </p:cNvCxnSpPr>
          <p:nvPr/>
        </p:nvCxnSpPr>
        <p:spPr bwMode="auto">
          <a:xfrm>
            <a:off x="5447561" y="3824531"/>
            <a:ext cx="29961" cy="1796729"/>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1" name="Line 163"/>
          <p:cNvCxnSpPr>
            <a:cxnSpLocks noChangeShapeType="1"/>
          </p:cNvCxnSpPr>
          <p:nvPr/>
        </p:nvCxnSpPr>
        <p:spPr bwMode="auto">
          <a:xfrm flipV="1">
            <a:off x="2340746" y="2260529"/>
            <a:ext cx="1769615" cy="685916"/>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 name="Line 163"/>
          <p:cNvCxnSpPr>
            <a:cxnSpLocks noChangeShapeType="1"/>
          </p:cNvCxnSpPr>
          <p:nvPr/>
        </p:nvCxnSpPr>
        <p:spPr bwMode="auto">
          <a:xfrm flipV="1">
            <a:off x="4128117" y="2260530"/>
            <a:ext cx="1811045" cy="731472"/>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9" name="Line 165"/>
          <p:cNvCxnSpPr>
            <a:cxnSpLocks noChangeShapeType="1"/>
          </p:cNvCxnSpPr>
          <p:nvPr/>
        </p:nvCxnSpPr>
        <p:spPr bwMode="auto">
          <a:xfrm>
            <a:off x="2340746" y="2206094"/>
            <a:ext cx="0" cy="73147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21" name="Line 165"/>
          <p:cNvCxnSpPr>
            <a:cxnSpLocks noChangeShapeType="1"/>
          </p:cNvCxnSpPr>
          <p:nvPr/>
        </p:nvCxnSpPr>
        <p:spPr bwMode="auto">
          <a:xfrm>
            <a:off x="4144392" y="2260529"/>
            <a:ext cx="0" cy="73147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22" name="Line 170"/>
          <p:cNvCxnSpPr>
            <a:cxnSpLocks noChangeShapeType="1"/>
          </p:cNvCxnSpPr>
          <p:nvPr/>
        </p:nvCxnSpPr>
        <p:spPr bwMode="auto">
          <a:xfrm>
            <a:off x="3522585" y="2078284"/>
            <a:ext cx="457200" cy="0"/>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3" name="Line 170"/>
          <p:cNvCxnSpPr>
            <a:cxnSpLocks noChangeShapeType="1"/>
          </p:cNvCxnSpPr>
          <p:nvPr/>
        </p:nvCxnSpPr>
        <p:spPr bwMode="auto">
          <a:xfrm>
            <a:off x="4429587" y="2081614"/>
            <a:ext cx="457200" cy="0"/>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4" name="Line 170"/>
          <p:cNvCxnSpPr>
            <a:cxnSpLocks noChangeShapeType="1"/>
          </p:cNvCxnSpPr>
          <p:nvPr/>
        </p:nvCxnSpPr>
        <p:spPr bwMode="auto">
          <a:xfrm>
            <a:off x="5301449" y="2076066"/>
            <a:ext cx="457200" cy="0"/>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pic>
        <p:nvPicPr>
          <p:cNvPr id="16" name="Picture 15" descr="Image result for smiley face images">
            <a:extLst>
              <a:ext uri="{FF2B5EF4-FFF2-40B4-BE49-F238E27FC236}">
                <a16:creationId xmlns:a16="http://schemas.microsoft.com/office/drawing/2014/main" id="{B02D75D9-5C1F-4311-B212-738C1A19FD1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rot="873372">
            <a:off x="381653" y="2984500"/>
            <a:ext cx="603453" cy="444500"/>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16">
            <a:extLst>
              <a:ext uri="{FF2B5EF4-FFF2-40B4-BE49-F238E27FC236}">
                <a16:creationId xmlns:a16="http://schemas.microsoft.com/office/drawing/2014/main" id="{0824B7C0-37FE-403D-80E2-2C7F2E2871B2}"/>
              </a:ext>
            </a:extLst>
          </p:cNvPr>
          <p:cNvSpPr/>
          <p:nvPr/>
        </p:nvSpPr>
        <p:spPr>
          <a:xfrm>
            <a:off x="1544715" y="458326"/>
            <a:ext cx="2837828" cy="584775"/>
          </a:xfrm>
          <a:prstGeom prst="rect">
            <a:avLst/>
          </a:prstGeom>
        </p:spPr>
        <p:txBody>
          <a:bodyPr wrap="none">
            <a:spAutoFit/>
          </a:bodyPr>
          <a:lstStyle/>
          <a:p>
            <a:r>
              <a:rPr lang="en-US" sz="3200" dirty="0">
                <a:solidFill>
                  <a:srgbClr val="0000FF"/>
                </a:solidFill>
                <a:ea typeface="SimSun" panose="02010600030101010101" pitchFamily="2" charset="-122"/>
              </a:rPr>
              <a:t>Topological Sort</a:t>
            </a:r>
            <a:endParaRPr lang="en-US" sz="3200" dirty="0"/>
          </a:p>
        </p:txBody>
      </p:sp>
    </p:spTree>
    <p:extLst>
      <p:ext uri="{BB962C8B-B14F-4D97-AF65-F5344CB8AC3E}">
        <p14:creationId xmlns:p14="http://schemas.microsoft.com/office/powerpoint/2010/main" val="32316824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1206" y="1735346"/>
            <a:ext cx="8937390" cy="3662541"/>
          </a:xfrm>
          <a:prstGeom prst="rect">
            <a:avLst/>
          </a:prstGeom>
        </p:spPr>
        <p:txBody>
          <a:bodyPr wrap="square">
            <a:spAutoFit/>
          </a:bodyPr>
          <a:lstStyle/>
          <a:p>
            <a:pPr marL="342900" indent="-342900">
              <a:spcAft>
                <a:spcPts val="1200"/>
              </a:spcAft>
              <a:buFont typeface="Arial" panose="020B0604020202020204" pitchFamily="34" charset="0"/>
              <a:buChar char="•"/>
            </a:pPr>
            <a:r>
              <a:rPr lang="en-US" sz="2400" dirty="0">
                <a:ln>
                  <a:solidFill>
                    <a:sysClr val="windowText" lastClr="000000"/>
                  </a:solidFill>
                </a:ln>
                <a:latin typeface="Times New Roman" panose="02020603050405020304" pitchFamily="18" charset="0"/>
                <a:ea typeface="SimSun" panose="02010600030101010101" pitchFamily="2" charset="-122"/>
                <a:cs typeface="Times New Roman" panose="02020603050405020304" pitchFamily="18" charset="0"/>
              </a:rPr>
              <a:t>Being </a:t>
            </a:r>
            <a:r>
              <a:rPr lang="en-US" sz="2400" dirty="0">
                <a:ln>
                  <a:solidFill>
                    <a:sysClr val="windowText" lastClr="000000"/>
                  </a:solidFill>
                </a:ln>
                <a:solidFill>
                  <a:srgbClr val="0000FF"/>
                </a:solidFill>
                <a:latin typeface="Times New Roman" panose="02020603050405020304" pitchFamily="18" charset="0"/>
                <a:ea typeface="SimSun" panose="02010600030101010101" pitchFamily="2" charset="-122"/>
                <a:cs typeface="Times New Roman" panose="02020603050405020304" pitchFamily="18" charset="0"/>
              </a:rPr>
              <a:t>a dag is</a:t>
            </a:r>
            <a:r>
              <a:rPr lang="en-US" sz="2400" dirty="0">
                <a:ln>
                  <a:solidFill>
                    <a:sysClr val="windowText" lastClr="000000"/>
                  </a:solidFill>
                </a:ln>
                <a:latin typeface="Times New Roman" panose="02020603050405020304" pitchFamily="18" charset="0"/>
                <a:ea typeface="SimSun" panose="02010600030101010101" pitchFamily="2" charset="-122"/>
                <a:cs typeface="Times New Roman" panose="02020603050405020304" pitchFamily="18" charset="0"/>
              </a:rPr>
              <a:t> not only </a:t>
            </a:r>
            <a:r>
              <a:rPr lang="en-US" sz="2400" dirty="0">
                <a:ln>
                  <a:solidFill>
                    <a:sysClr val="windowText" lastClr="000000"/>
                  </a:solidFill>
                </a:ln>
                <a:solidFill>
                  <a:srgbClr val="0000FF"/>
                </a:solidFill>
                <a:latin typeface="Times New Roman" panose="02020603050405020304" pitchFamily="18" charset="0"/>
                <a:ea typeface="SimSun" panose="02010600030101010101" pitchFamily="2" charset="-122"/>
                <a:cs typeface="Times New Roman" panose="02020603050405020304" pitchFamily="18" charset="0"/>
              </a:rPr>
              <a:t>necessary</a:t>
            </a:r>
            <a:r>
              <a:rPr lang="en-US" sz="2400" dirty="0">
                <a:ln>
                  <a:solidFill>
                    <a:sysClr val="windowText" lastClr="000000"/>
                  </a:solidFill>
                </a:ln>
                <a:latin typeface="Times New Roman" panose="02020603050405020304" pitchFamily="18" charset="0"/>
                <a:ea typeface="SimSun" panose="02010600030101010101" pitchFamily="2" charset="-122"/>
                <a:cs typeface="Times New Roman" panose="02020603050405020304" pitchFamily="18" charset="0"/>
              </a:rPr>
              <a:t> but also </a:t>
            </a:r>
            <a:r>
              <a:rPr lang="en-US" sz="2400" dirty="0">
                <a:ln>
                  <a:solidFill>
                    <a:sysClr val="windowText" lastClr="000000"/>
                  </a:solidFill>
                </a:ln>
                <a:solidFill>
                  <a:srgbClr val="0000FF"/>
                </a:solidFill>
                <a:latin typeface="Times New Roman" panose="02020603050405020304" pitchFamily="18" charset="0"/>
                <a:ea typeface="SimSun" panose="02010600030101010101" pitchFamily="2" charset="-122"/>
                <a:cs typeface="Times New Roman" panose="02020603050405020304" pitchFamily="18" charset="0"/>
              </a:rPr>
              <a:t>sufficient for topological sorting to be possible.</a:t>
            </a:r>
            <a:endParaRPr lang="en-US" sz="2400" dirty="0">
              <a:ln>
                <a:solidFill>
                  <a:sysClr val="windowText" lastClr="000000"/>
                </a:solidFill>
              </a:ln>
              <a:latin typeface="Times New Roman" panose="02020603050405020304" pitchFamily="18" charset="0"/>
              <a:ea typeface="SimSun" panose="02010600030101010101" pitchFamily="2" charset="-122"/>
              <a:cs typeface="Times New Roman" panose="02020603050405020304" pitchFamily="18" charset="0"/>
            </a:endParaRPr>
          </a:p>
          <a:p>
            <a:pPr marL="342900" marR="0" lvl="0" indent="-342900">
              <a:spcBef>
                <a:spcPts val="0"/>
              </a:spcBef>
              <a:spcAft>
                <a:spcPts val="1200"/>
              </a:spcAft>
              <a:buFont typeface="Arial" panose="020B0604020202020204" pitchFamily="34" charset="0"/>
              <a:buChar char="•"/>
              <a:tabLst>
                <a:tab pos="457200" algn="l"/>
              </a:tabLst>
            </a:pP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if a digraph has no cycles, the topological sorting problem for it has a solution.</a:t>
            </a:r>
          </a:p>
          <a:p>
            <a:pPr marL="342900" marR="0" lvl="0" indent="-342900">
              <a:spcBef>
                <a:spcPts val="0"/>
              </a:spcBef>
              <a:spcAft>
                <a:spcPts val="1200"/>
              </a:spcAft>
              <a:buFont typeface="Arial" panose="020B0604020202020204" pitchFamily="34" charset="0"/>
              <a:buChar char="•"/>
              <a:tabLst>
                <a:tab pos="457200" algn="l"/>
              </a:tabLst>
            </a:pPr>
            <a:r>
              <a:rPr lang="en-US" sz="2400" dirty="0">
                <a:latin typeface="Times New Roman" panose="02020603050405020304" pitchFamily="18" charset="0"/>
                <a:ea typeface="SimSun" panose="02010600030101010101" pitchFamily="2" charset="-122"/>
                <a:cs typeface="Times New Roman" panose="02020603050405020304" pitchFamily="18" charset="0"/>
              </a:rPr>
              <a:t>There are two efficient algorithms that </a:t>
            </a:r>
          </a:p>
          <a:p>
            <a:pPr marL="800100" lvl="1" indent="-342900">
              <a:spcAft>
                <a:spcPts val="1200"/>
              </a:spcAft>
              <a:buFont typeface="Arial" panose="020B0604020202020204" pitchFamily="34" charset="0"/>
              <a:buChar char="•"/>
              <a:tabLst>
                <a:tab pos="457200" algn="l"/>
              </a:tabLst>
            </a:pPr>
            <a:r>
              <a:rPr lang="en-US" sz="2400" dirty="0">
                <a:latin typeface="Times New Roman" panose="02020603050405020304" pitchFamily="18" charset="0"/>
                <a:ea typeface="SimSun" panose="02010600030101010101" pitchFamily="2" charset="-122"/>
                <a:cs typeface="Times New Roman" panose="02020603050405020304" pitchFamily="18" charset="0"/>
              </a:rPr>
              <a:t>both verify whether a digraph is a dag and, </a:t>
            </a:r>
          </a:p>
          <a:p>
            <a:pPr marL="800100" lvl="1" indent="-342900">
              <a:spcAft>
                <a:spcPts val="1200"/>
              </a:spcAft>
              <a:buFont typeface="Arial" panose="020B0604020202020204" pitchFamily="34" charset="0"/>
              <a:buChar char="•"/>
              <a:tabLst>
                <a:tab pos="457200" algn="l"/>
              </a:tabLst>
            </a:pPr>
            <a:r>
              <a:rPr lang="en-US" sz="2400" dirty="0">
                <a:latin typeface="Times New Roman" panose="02020603050405020304" pitchFamily="18" charset="0"/>
                <a:ea typeface="SimSun" panose="02010600030101010101" pitchFamily="2" charset="-122"/>
                <a:cs typeface="Times New Roman" panose="02020603050405020304" pitchFamily="18" charset="0"/>
              </a:rPr>
              <a:t>if it is, produce an ordering of vertices that solves the topological sorting problem.</a:t>
            </a:r>
            <a:endParaRPr lang="en-US" sz="24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5" name="Rectangle 4">
            <a:extLst>
              <a:ext uri="{FF2B5EF4-FFF2-40B4-BE49-F238E27FC236}">
                <a16:creationId xmlns:a16="http://schemas.microsoft.com/office/drawing/2014/main" id="{6598DF0B-926F-43CC-AAD7-420D86286A5E}"/>
              </a:ext>
            </a:extLst>
          </p:cNvPr>
          <p:cNvSpPr/>
          <p:nvPr/>
        </p:nvSpPr>
        <p:spPr>
          <a:xfrm>
            <a:off x="1364201" y="489924"/>
            <a:ext cx="2837828" cy="584775"/>
          </a:xfrm>
          <a:prstGeom prst="rect">
            <a:avLst/>
          </a:prstGeom>
          <a:solidFill>
            <a:srgbClr val="FFFF00"/>
          </a:solidFill>
        </p:spPr>
        <p:txBody>
          <a:bodyPr wrap="none">
            <a:spAutoFit/>
          </a:bodyPr>
          <a:lstStyle/>
          <a:p>
            <a:r>
              <a:rPr lang="en-US" sz="3200" dirty="0">
                <a:solidFill>
                  <a:srgbClr val="0000FF"/>
                </a:solidFill>
                <a:ea typeface="SimSun" panose="02010600030101010101" pitchFamily="2" charset="-122"/>
              </a:rPr>
              <a:t>Topological Sort</a:t>
            </a:r>
            <a:endParaRPr lang="en-US" sz="3200" dirty="0"/>
          </a:p>
        </p:txBody>
      </p:sp>
    </p:spTree>
    <p:extLst>
      <p:ext uri="{BB962C8B-B14F-4D97-AF65-F5344CB8AC3E}">
        <p14:creationId xmlns:p14="http://schemas.microsoft.com/office/powerpoint/2010/main" val="28789423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22268" y="997808"/>
            <a:ext cx="8957569" cy="5031314"/>
          </a:xfrm>
          <a:prstGeom prst="rect">
            <a:avLst/>
          </a:prstGeom>
        </p:spPr>
        <p:txBody>
          <a:bodyPr wrap="square">
            <a:spAutoFit/>
          </a:bodyPr>
          <a:lstStyle/>
          <a:p>
            <a:pPr>
              <a:lnSpc>
                <a:spcPct val="150000"/>
              </a:lnSpc>
            </a:pPr>
            <a:r>
              <a:rPr lang="en-US" sz="2400" dirty="0">
                <a:latin typeface="Times New Roman" panose="02020603050405020304" pitchFamily="18" charset="0"/>
                <a:ea typeface="SimSun" panose="02010600030101010101" pitchFamily="2" charset="-122"/>
                <a:cs typeface="Times New Roman" panose="02020603050405020304" pitchFamily="18" charset="0"/>
              </a:rPr>
              <a:t>The </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first algorithm is a simple application of DFS</a:t>
            </a:r>
            <a:r>
              <a:rPr lang="en-US" sz="2400" dirty="0">
                <a:latin typeface="Times New Roman" panose="02020603050405020304" pitchFamily="18" charset="0"/>
                <a:ea typeface="SimSun" panose="02010600030101010101" pitchFamily="2" charset="-122"/>
                <a:cs typeface="Times New Roman" panose="02020603050405020304" pitchFamily="18" charset="0"/>
              </a:rPr>
              <a:t>:</a:t>
            </a:r>
          </a:p>
          <a:p>
            <a:pPr marL="914400" lvl="1" indent="-457200">
              <a:lnSpc>
                <a:spcPct val="150000"/>
              </a:lnSpc>
              <a:buFont typeface="Arial" panose="020B0604020202020204" pitchFamily="34" charset="0"/>
              <a:buChar char="•"/>
              <a:tabLst>
                <a:tab pos="457200" algn="l"/>
              </a:tabLst>
            </a:pPr>
            <a:r>
              <a:rPr lang="en-US" sz="2400" dirty="0">
                <a:latin typeface="Times New Roman" panose="02020603050405020304" pitchFamily="18" charset="0"/>
                <a:ea typeface="SimSun" panose="02010600030101010101" pitchFamily="2" charset="-122"/>
                <a:cs typeface="Times New Roman" panose="02020603050405020304" pitchFamily="18" charset="0"/>
              </a:rPr>
              <a:t>Perform a DFS traversal and </a:t>
            </a:r>
          </a:p>
          <a:p>
            <a:pPr marL="914400" lvl="1" indent="-457200">
              <a:lnSpc>
                <a:spcPct val="150000"/>
              </a:lnSpc>
              <a:buFont typeface="Arial" panose="020B0604020202020204" pitchFamily="34" charset="0"/>
              <a:buChar char="•"/>
              <a:tabLst>
                <a:tab pos="457200" algn="l"/>
              </a:tabLst>
            </a:pPr>
            <a:r>
              <a:rPr lang="en-US" sz="2400" dirty="0">
                <a:latin typeface="Times New Roman" panose="02020603050405020304" pitchFamily="18" charset="0"/>
                <a:ea typeface="SimSun" panose="02010600030101010101" pitchFamily="2" charset="-122"/>
                <a:cs typeface="Times New Roman" panose="02020603050405020304" pitchFamily="18" charset="0"/>
              </a:rPr>
              <a:t>record the order in which vertices become dead ends </a:t>
            </a:r>
          </a:p>
          <a:p>
            <a:pPr lvl="1">
              <a:lnSpc>
                <a:spcPct val="150000"/>
              </a:lnSpc>
            </a:pPr>
            <a:r>
              <a:rPr lang="en-US" sz="2400" dirty="0">
                <a:latin typeface="Times New Roman" panose="02020603050405020304" pitchFamily="18" charset="0"/>
                <a:ea typeface="SimSun" panose="02010600030101010101" pitchFamily="2" charset="-122"/>
                <a:cs typeface="Times New Roman" panose="02020603050405020304" pitchFamily="18" charset="0"/>
              </a:rPr>
              <a:t>	(i.e., are popped off the traversal stack). </a:t>
            </a:r>
          </a:p>
          <a:p>
            <a:pPr marL="914400" lvl="1" indent="-457200">
              <a:lnSpc>
                <a:spcPct val="150000"/>
              </a:lnSpc>
              <a:buFont typeface="Arial" panose="020B0604020202020204" pitchFamily="34" charset="0"/>
              <a:buChar char="•"/>
              <a:tabLst>
                <a:tab pos="457200" algn="l"/>
              </a:tabLst>
            </a:pPr>
            <a:r>
              <a:rPr lang="en-US" sz="2400" dirty="0">
                <a:latin typeface="Times New Roman" panose="02020603050405020304" pitchFamily="18" charset="0"/>
                <a:ea typeface="SimSun" panose="02010600030101010101" pitchFamily="2" charset="-122"/>
                <a:cs typeface="Times New Roman" panose="02020603050405020304" pitchFamily="18" charset="0"/>
              </a:rPr>
              <a:t>Reversing this order yields a solution to the topological sorting problem, provided no back edge has been encountered during the traversal. </a:t>
            </a:r>
          </a:p>
          <a:p>
            <a:pPr marL="914400" lvl="1" indent="-457200">
              <a:lnSpc>
                <a:spcPct val="150000"/>
              </a:lnSpc>
              <a:buFont typeface="Arial" panose="020B0604020202020204" pitchFamily="34" charset="0"/>
              <a:buChar char="•"/>
              <a:tabLst>
                <a:tab pos="457200" algn="l"/>
              </a:tabLst>
            </a:pP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If a back edge has been encountered, the digraph is not a dag, and topological sorting of its vertices is impossible.</a:t>
            </a:r>
            <a:endParaRPr lang="en-US" sz="2400" dirty="0">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3" name="Rectangle 2">
            <a:extLst>
              <a:ext uri="{FF2B5EF4-FFF2-40B4-BE49-F238E27FC236}">
                <a16:creationId xmlns:a16="http://schemas.microsoft.com/office/drawing/2014/main" id="{A55803CF-1A9E-4470-9C71-13D3E7ABCCB3}"/>
              </a:ext>
            </a:extLst>
          </p:cNvPr>
          <p:cNvSpPr/>
          <p:nvPr/>
        </p:nvSpPr>
        <p:spPr>
          <a:xfrm>
            <a:off x="1512163" y="413033"/>
            <a:ext cx="2837828" cy="584775"/>
          </a:xfrm>
          <a:prstGeom prst="rect">
            <a:avLst/>
          </a:prstGeom>
        </p:spPr>
        <p:txBody>
          <a:bodyPr wrap="none">
            <a:spAutoFit/>
          </a:bodyPr>
          <a:lstStyle/>
          <a:p>
            <a:r>
              <a:rPr lang="en-US" sz="3200" dirty="0">
                <a:solidFill>
                  <a:srgbClr val="0000FF"/>
                </a:solidFill>
                <a:ea typeface="SimSun" panose="02010600030101010101" pitchFamily="2" charset="-122"/>
              </a:rPr>
              <a:t>Topological Sort</a:t>
            </a:r>
            <a:endParaRPr lang="en-US" sz="3200" dirty="0"/>
          </a:p>
        </p:txBody>
      </p:sp>
    </p:spTree>
    <p:extLst>
      <p:ext uri="{BB962C8B-B14F-4D97-AF65-F5344CB8AC3E}">
        <p14:creationId xmlns:p14="http://schemas.microsoft.com/office/powerpoint/2010/main" val="114778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33492" y="1928590"/>
            <a:ext cx="9188388" cy="3349956"/>
          </a:xfrm>
          <a:prstGeom prst="rect">
            <a:avLst/>
          </a:prstGeom>
        </p:spPr>
        <p:txBody>
          <a:bodyPr wrap="square">
            <a:spAutoFit/>
          </a:bodyPr>
          <a:lstStyle/>
          <a:p>
            <a:pPr>
              <a:lnSpc>
                <a:spcPct val="150000"/>
              </a:lnSpc>
            </a:pPr>
            <a:r>
              <a:rPr lang="en-US" sz="2400" dirty="0">
                <a:ln>
                  <a:solidFill>
                    <a:sysClr val="windowText" lastClr="000000"/>
                  </a:solidFill>
                </a:ln>
                <a:latin typeface="Times New Roman" panose="02020603050405020304" pitchFamily="18" charset="0"/>
                <a:ea typeface="SimSun" panose="02010600030101010101" pitchFamily="2" charset="-122"/>
                <a:cs typeface="Times New Roman" panose="02020603050405020304" pitchFamily="18" charset="0"/>
              </a:rPr>
              <a:t>Why does the algorithm work?</a:t>
            </a:r>
          </a:p>
          <a:p>
            <a:pPr marL="914400" lvl="1" indent="-457200">
              <a:lnSpc>
                <a:spcPct val="150000"/>
              </a:lnSpc>
              <a:buFont typeface="Arial" panose="020B0604020202020204" pitchFamily="34" charset="0"/>
              <a:buChar char="•"/>
              <a:tabLst>
                <a:tab pos="457200" algn="l"/>
              </a:tabLst>
            </a:pPr>
            <a:r>
              <a:rPr lang="en-US" sz="2400" dirty="0">
                <a:latin typeface="Times New Roman" panose="02020603050405020304" pitchFamily="18" charset="0"/>
                <a:ea typeface="SimSun" panose="02010600030101010101" pitchFamily="2" charset="-122"/>
                <a:cs typeface="Times New Roman" panose="02020603050405020304" pitchFamily="18" charset="0"/>
              </a:rPr>
              <a:t>When a vertex v is popped off a DFS stack, no vertex u with an edge from u to v can be among the vertices popped off  before v. </a:t>
            </a:r>
          </a:p>
          <a:p>
            <a:pPr marL="914400" lvl="1" indent="-457200">
              <a:lnSpc>
                <a:spcPct val="150000"/>
              </a:lnSpc>
              <a:buFont typeface="Arial" panose="020B0604020202020204" pitchFamily="34" charset="0"/>
              <a:buChar char="•"/>
              <a:tabLst>
                <a:tab pos="457200" algn="l"/>
              </a:tabLst>
            </a:pPr>
            <a:r>
              <a:rPr lang="en-US" sz="2400" dirty="0">
                <a:latin typeface="Times New Roman" panose="02020603050405020304" pitchFamily="18" charset="0"/>
                <a:ea typeface="SimSun" panose="02010600030101010101" pitchFamily="2" charset="-122"/>
                <a:cs typeface="Times New Roman" panose="02020603050405020304" pitchFamily="18" charset="0"/>
              </a:rPr>
              <a:t>Otherwise, (u, v) would have been a back edge.</a:t>
            </a:r>
          </a:p>
          <a:p>
            <a:pPr marL="914400" lvl="1" indent="-457200">
              <a:lnSpc>
                <a:spcPct val="150000"/>
              </a:lnSpc>
              <a:buFont typeface="Arial" panose="020B0604020202020204" pitchFamily="34" charset="0"/>
              <a:buChar char="•"/>
              <a:tabLst>
                <a:tab pos="457200" algn="l"/>
              </a:tabLst>
            </a:pPr>
            <a:r>
              <a:rPr lang="en-US" sz="2400" dirty="0">
                <a:latin typeface="Times New Roman" panose="02020603050405020304" pitchFamily="18" charset="0"/>
                <a:ea typeface="SimSun" panose="02010600030101010101" pitchFamily="2" charset="-122"/>
                <a:cs typeface="Times New Roman" panose="02020603050405020304" pitchFamily="18" charset="0"/>
              </a:rPr>
              <a:t>Hence, any such vertex u will be listed after v in the popped-off order list, and before </a:t>
            </a:r>
            <a:r>
              <a:rPr lang="en-US" sz="2400" b="1" dirty="0">
                <a:latin typeface="Times New Roman" panose="02020603050405020304" pitchFamily="18" charset="0"/>
                <a:ea typeface="SimSun" panose="02010600030101010101" pitchFamily="2" charset="-122"/>
                <a:cs typeface="Times New Roman" panose="02020603050405020304" pitchFamily="18" charset="0"/>
              </a:rPr>
              <a:t>v</a:t>
            </a:r>
            <a:r>
              <a:rPr lang="en-US" sz="2400" dirty="0">
                <a:latin typeface="Times New Roman" panose="02020603050405020304" pitchFamily="18" charset="0"/>
                <a:ea typeface="SimSun" panose="02010600030101010101" pitchFamily="2" charset="-122"/>
                <a:cs typeface="Times New Roman" panose="02020603050405020304" pitchFamily="18" charset="0"/>
              </a:rPr>
              <a:t> in the reversed list.</a:t>
            </a:r>
            <a:endParaRPr lang="en-US" sz="24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3" name="Rectangle 2">
            <a:extLst>
              <a:ext uri="{FF2B5EF4-FFF2-40B4-BE49-F238E27FC236}">
                <a16:creationId xmlns:a16="http://schemas.microsoft.com/office/drawing/2014/main" id="{CEF796A8-CC93-43C9-8BC3-5CDD3F303998}"/>
              </a:ext>
            </a:extLst>
          </p:cNvPr>
          <p:cNvSpPr/>
          <p:nvPr/>
        </p:nvSpPr>
        <p:spPr>
          <a:xfrm>
            <a:off x="1512163" y="889689"/>
            <a:ext cx="2837828" cy="584775"/>
          </a:xfrm>
          <a:prstGeom prst="rect">
            <a:avLst/>
          </a:prstGeom>
        </p:spPr>
        <p:txBody>
          <a:bodyPr wrap="none">
            <a:spAutoFit/>
          </a:bodyPr>
          <a:lstStyle/>
          <a:p>
            <a:r>
              <a:rPr lang="en-US" sz="3200" dirty="0">
                <a:solidFill>
                  <a:srgbClr val="0000FF"/>
                </a:solidFill>
                <a:ea typeface="SimSun" panose="02010600030101010101" pitchFamily="2" charset="-122"/>
              </a:rPr>
              <a:t>Topological Sort</a:t>
            </a:r>
            <a:endParaRPr lang="en-US" sz="3200" dirty="0"/>
          </a:p>
        </p:txBody>
      </p:sp>
    </p:spTree>
    <p:extLst>
      <p:ext uri="{BB962C8B-B14F-4D97-AF65-F5344CB8AC3E}">
        <p14:creationId xmlns:p14="http://schemas.microsoft.com/office/powerpoint/2010/main" val="3953519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30154" y="1261812"/>
            <a:ext cx="8355871" cy="830997"/>
          </a:xfrm>
          <a:prstGeom prst="rect">
            <a:avLst/>
          </a:prstGeom>
        </p:spPr>
        <p:txBody>
          <a:bodyPr wrap="square">
            <a:spAutoFit/>
          </a:bodyPr>
          <a:lstStyle/>
          <a:p>
            <a:r>
              <a:rPr lang="en-US" sz="2400" dirty="0">
                <a:latin typeface="Times New Roman" panose="02020603050405020304" pitchFamily="18" charset="0"/>
                <a:ea typeface="SimSun" panose="02010600030101010101" pitchFamily="2" charset="-122"/>
              </a:rPr>
              <a:t>As in Figure 3.22, the digraph in which vertices represent courses and directed edges indicate prerequisite requirements. </a:t>
            </a:r>
            <a:endParaRPr lang="en-US" sz="2400" dirty="0">
              <a:latin typeface="Courier New" panose="02070309020205020404" pitchFamily="49" charset="0"/>
              <a:ea typeface="SimSun" panose="02010600030101010101" pitchFamily="2" charset="-122"/>
            </a:endParaRPr>
          </a:p>
        </p:txBody>
      </p:sp>
      <p:sp>
        <p:nvSpPr>
          <p:cNvPr id="3" name="TextBox 2"/>
          <p:cNvSpPr txBox="1"/>
          <p:nvPr/>
        </p:nvSpPr>
        <p:spPr>
          <a:xfrm>
            <a:off x="1554442" y="2647800"/>
            <a:ext cx="5342469" cy="3785652"/>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C1				C4</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C3</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C2				C5</a:t>
            </a:r>
          </a:p>
          <a:p>
            <a:endParaRPr lang="en-US" sz="2400"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Figure 3.22</a:t>
            </a:r>
            <a:r>
              <a:rPr lang="en-US" sz="2400" dirty="0">
                <a:latin typeface="Times New Roman" panose="02020603050405020304" pitchFamily="18" charset="0"/>
                <a:cs typeface="Times New Roman" panose="02020603050405020304" pitchFamily="18" charset="0"/>
              </a:rPr>
              <a:t>. Digraph representing the prerequisite structure of five courses.</a:t>
            </a:r>
          </a:p>
        </p:txBody>
      </p:sp>
      <p:cxnSp>
        <p:nvCxnSpPr>
          <p:cNvPr id="4" name="Line 163"/>
          <p:cNvCxnSpPr>
            <a:cxnSpLocks noChangeShapeType="1"/>
          </p:cNvCxnSpPr>
          <p:nvPr/>
        </p:nvCxnSpPr>
        <p:spPr bwMode="auto">
          <a:xfrm>
            <a:off x="1991187" y="2975158"/>
            <a:ext cx="1453349" cy="883329"/>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 name="Line 163"/>
          <p:cNvCxnSpPr>
            <a:cxnSpLocks noChangeShapeType="1"/>
          </p:cNvCxnSpPr>
          <p:nvPr/>
        </p:nvCxnSpPr>
        <p:spPr bwMode="auto">
          <a:xfrm>
            <a:off x="3848100" y="4077469"/>
            <a:ext cx="1453349" cy="883329"/>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 name="Line 163"/>
          <p:cNvCxnSpPr>
            <a:cxnSpLocks noChangeShapeType="1"/>
          </p:cNvCxnSpPr>
          <p:nvPr/>
        </p:nvCxnSpPr>
        <p:spPr bwMode="auto">
          <a:xfrm flipV="1">
            <a:off x="3848099" y="2975158"/>
            <a:ext cx="1453350" cy="97928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9" name="Line 163"/>
          <p:cNvCxnSpPr>
            <a:cxnSpLocks noChangeShapeType="1"/>
          </p:cNvCxnSpPr>
          <p:nvPr/>
        </p:nvCxnSpPr>
        <p:spPr bwMode="auto">
          <a:xfrm flipV="1">
            <a:off x="2109555" y="4077469"/>
            <a:ext cx="1453350" cy="97928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0" name="Line 163"/>
          <p:cNvCxnSpPr>
            <a:cxnSpLocks noChangeShapeType="1"/>
          </p:cNvCxnSpPr>
          <p:nvPr/>
        </p:nvCxnSpPr>
        <p:spPr bwMode="auto">
          <a:xfrm>
            <a:off x="5447561" y="3056057"/>
            <a:ext cx="29961" cy="1796729"/>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5" name="TextBox 4"/>
          <p:cNvSpPr txBox="1"/>
          <p:nvPr/>
        </p:nvSpPr>
        <p:spPr>
          <a:xfrm>
            <a:off x="6896911" y="2807644"/>
            <a:ext cx="4287915" cy="3046988"/>
          </a:xfrm>
          <a:prstGeom prst="rect">
            <a:avLst/>
          </a:prstGeom>
          <a:noFill/>
          <a:ln>
            <a:solidFill>
              <a:schemeClr val="tx1"/>
            </a:solidFill>
          </a:ln>
        </p:spPr>
        <p:txBody>
          <a:bodyPr wrap="square" rtlCol="0">
            <a:spAutoFit/>
          </a:bodyPr>
          <a:lstStyle/>
          <a:p>
            <a:r>
              <a:rPr lang="en-US" sz="2400" dirty="0">
                <a:latin typeface="Times New Roman" panose="02020603050405020304" pitchFamily="18" charset="0"/>
                <a:cs typeface="Times New Roman" panose="02020603050405020304" pitchFamily="18" charset="0"/>
              </a:rPr>
              <a:t>DFS traversal stack with the subscript numbers indicating the popping-off order.</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C5</a:t>
            </a:r>
            <a:r>
              <a:rPr lang="en-US" sz="2400" baseline="-25000" dirty="0">
                <a:latin typeface="Times New Roman" panose="02020603050405020304" pitchFamily="18" charset="0"/>
                <a:cs typeface="Times New Roman" panose="02020603050405020304" pitchFamily="18" charset="0"/>
              </a:rPr>
              <a:t>41</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C4</a:t>
            </a:r>
            <a:r>
              <a:rPr lang="en-US" sz="2400" baseline="-25000" dirty="0">
                <a:latin typeface="Times New Roman" panose="02020603050405020304" pitchFamily="18" charset="0"/>
                <a:cs typeface="Times New Roman" panose="02020603050405020304" pitchFamily="18" charset="0"/>
              </a:rPr>
              <a:t>32</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C3</a:t>
            </a:r>
            <a:r>
              <a:rPr lang="en-US" sz="2400" baseline="-25000" dirty="0">
                <a:latin typeface="Times New Roman" panose="02020603050405020304" pitchFamily="18" charset="0"/>
                <a:cs typeface="Times New Roman" panose="02020603050405020304" pitchFamily="18" charset="0"/>
              </a:rPr>
              <a:t>23</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C1</a:t>
            </a:r>
            <a:r>
              <a:rPr lang="en-US" sz="2400" baseline="-25000" dirty="0">
                <a:latin typeface="Times New Roman" panose="02020603050405020304" pitchFamily="18" charset="0"/>
                <a:cs typeface="Times New Roman" panose="02020603050405020304" pitchFamily="18" charset="0"/>
              </a:rPr>
              <a:t>14</a:t>
            </a:r>
            <a:r>
              <a:rPr lang="en-US" sz="2400" dirty="0">
                <a:latin typeface="Times New Roman" panose="02020603050405020304" pitchFamily="18" charset="0"/>
                <a:cs typeface="Times New Roman" panose="02020603050405020304" pitchFamily="18" charset="0"/>
              </a:rPr>
              <a:t>	C2</a:t>
            </a:r>
            <a:r>
              <a:rPr lang="en-US" sz="2400" baseline="-25000" dirty="0">
                <a:latin typeface="Times New Roman" panose="02020603050405020304" pitchFamily="18" charset="0"/>
                <a:cs typeface="Times New Roman" panose="02020603050405020304" pitchFamily="18" charset="0"/>
              </a:rPr>
              <a:t>55</a:t>
            </a:r>
            <a:endParaRPr lang="en-US" sz="2400" dirty="0">
              <a:latin typeface="Times New Roman" panose="02020603050405020304" pitchFamily="18" charset="0"/>
              <a:cs typeface="Times New Roman" panose="02020603050405020304" pitchFamily="18" charset="0"/>
            </a:endParaRPr>
          </a:p>
        </p:txBody>
      </p:sp>
      <p:pic>
        <p:nvPicPr>
          <p:cNvPr id="11" name="Picture 10" descr="Image result for smiley face images">
            <a:extLst>
              <a:ext uri="{FF2B5EF4-FFF2-40B4-BE49-F238E27FC236}">
                <a16:creationId xmlns:a16="http://schemas.microsoft.com/office/drawing/2014/main" id="{389E9C5C-5316-4A6A-BFB0-E503CE6B18F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1094" y="2834408"/>
            <a:ext cx="640398" cy="426027"/>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CC7F7A23-A24B-43BC-8F3C-AB5B6305A63B}"/>
              </a:ext>
            </a:extLst>
          </p:cNvPr>
          <p:cNvSpPr/>
          <p:nvPr/>
        </p:nvSpPr>
        <p:spPr>
          <a:xfrm>
            <a:off x="1317609" y="424731"/>
            <a:ext cx="5420458" cy="584775"/>
          </a:xfrm>
          <a:prstGeom prst="rect">
            <a:avLst/>
          </a:prstGeom>
        </p:spPr>
        <p:txBody>
          <a:bodyPr wrap="none">
            <a:spAutoFit/>
          </a:bodyPr>
          <a:lstStyle/>
          <a:p>
            <a:r>
              <a:rPr lang="en-US" sz="3200" dirty="0">
                <a:solidFill>
                  <a:srgbClr val="0000FF"/>
                </a:solidFill>
                <a:ea typeface="SimSun" panose="02010600030101010101" pitchFamily="2" charset="-122"/>
              </a:rPr>
              <a:t>Topological Sort – DFS Traversal</a:t>
            </a:r>
            <a:endParaRPr lang="en-US" sz="3200" dirty="0"/>
          </a:p>
        </p:txBody>
      </p:sp>
    </p:spTree>
    <p:extLst>
      <p:ext uri="{BB962C8B-B14F-4D97-AF65-F5344CB8AC3E}">
        <p14:creationId xmlns:p14="http://schemas.microsoft.com/office/powerpoint/2010/main" val="19851484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0730" y="1098012"/>
            <a:ext cx="8993080" cy="2308324"/>
          </a:xfrm>
          <a:prstGeom prst="rect">
            <a:avLst/>
          </a:prstGeom>
        </p:spPr>
        <p:txBody>
          <a:bodyPr wrap="square">
            <a:spAutoFit/>
          </a:bodyPr>
          <a:lstStyle/>
          <a:p>
            <a:r>
              <a:rPr lang="en-US" sz="2400" dirty="0">
                <a:latin typeface="Times New Roman" panose="02020603050405020304" pitchFamily="18" charset="0"/>
                <a:cs typeface="Times New Roman" panose="02020603050405020304" pitchFamily="18" charset="0"/>
              </a:rPr>
              <a:t>      For example: the topologically sorted list for this diagraph is.</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C2	C1	C3	C4	C5</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1544715" y="3429000"/>
            <a:ext cx="8265110" cy="3046988"/>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C1				C4</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C3                              	Figure 3.22. Digraph 						representing the prerequisite 					structure of five courses.</a:t>
            </a:r>
          </a:p>
          <a:p>
            <a:r>
              <a:rPr lang="en-US" sz="2400" dirty="0">
                <a:latin typeface="Times New Roman" panose="02020603050405020304" pitchFamily="18" charset="0"/>
                <a:cs typeface="Times New Roman" panose="02020603050405020304" pitchFamily="18" charset="0"/>
              </a:rPr>
              <a:t>C2				C5</a:t>
            </a:r>
          </a:p>
          <a:p>
            <a:endParaRPr lang="en-US" sz="2400" dirty="0">
              <a:latin typeface="Times New Roman" panose="02020603050405020304" pitchFamily="18" charset="0"/>
              <a:cs typeface="Times New Roman" panose="02020603050405020304" pitchFamily="18" charset="0"/>
            </a:endParaRPr>
          </a:p>
        </p:txBody>
      </p:sp>
      <p:cxnSp>
        <p:nvCxnSpPr>
          <p:cNvPr id="4" name="Line 163"/>
          <p:cNvCxnSpPr>
            <a:cxnSpLocks noChangeShapeType="1"/>
          </p:cNvCxnSpPr>
          <p:nvPr/>
        </p:nvCxnSpPr>
        <p:spPr bwMode="auto">
          <a:xfrm>
            <a:off x="1991187" y="3743632"/>
            <a:ext cx="1453349" cy="883329"/>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 name="Line 163"/>
          <p:cNvCxnSpPr>
            <a:cxnSpLocks noChangeShapeType="1"/>
          </p:cNvCxnSpPr>
          <p:nvPr/>
        </p:nvCxnSpPr>
        <p:spPr bwMode="auto">
          <a:xfrm>
            <a:off x="3848100" y="4845943"/>
            <a:ext cx="1453349" cy="883329"/>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 name="Line 163"/>
          <p:cNvCxnSpPr>
            <a:cxnSpLocks noChangeShapeType="1"/>
          </p:cNvCxnSpPr>
          <p:nvPr/>
        </p:nvCxnSpPr>
        <p:spPr bwMode="auto">
          <a:xfrm flipV="1">
            <a:off x="3848099" y="3743632"/>
            <a:ext cx="1453350" cy="97928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9" name="Line 163"/>
          <p:cNvCxnSpPr>
            <a:cxnSpLocks noChangeShapeType="1"/>
          </p:cNvCxnSpPr>
          <p:nvPr/>
        </p:nvCxnSpPr>
        <p:spPr bwMode="auto">
          <a:xfrm flipV="1">
            <a:off x="2086252" y="4881455"/>
            <a:ext cx="1358284" cy="86422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0" name="Line 163"/>
          <p:cNvCxnSpPr>
            <a:cxnSpLocks noChangeShapeType="1"/>
          </p:cNvCxnSpPr>
          <p:nvPr/>
        </p:nvCxnSpPr>
        <p:spPr bwMode="auto">
          <a:xfrm>
            <a:off x="5447561" y="3824531"/>
            <a:ext cx="29961" cy="1796729"/>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1" name="Line 163"/>
          <p:cNvCxnSpPr>
            <a:cxnSpLocks noChangeShapeType="1"/>
          </p:cNvCxnSpPr>
          <p:nvPr/>
        </p:nvCxnSpPr>
        <p:spPr bwMode="auto">
          <a:xfrm flipV="1">
            <a:off x="2340746" y="2260529"/>
            <a:ext cx="1769615" cy="685916"/>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 name="Line 163"/>
          <p:cNvCxnSpPr>
            <a:cxnSpLocks noChangeShapeType="1"/>
          </p:cNvCxnSpPr>
          <p:nvPr/>
        </p:nvCxnSpPr>
        <p:spPr bwMode="auto">
          <a:xfrm flipV="1">
            <a:off x="4128117" y="2260530"/>
            <a:ext cx="1811045" cy="731472"/>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9" name="Line 165"/>
          <p:cNvCxnSpPr>
            <a:cxnSpLocks noChangeShapeType="1"/>
          </p:cNvCxnSpPr>
          <p:nvPr/>
        </p:nvCxnSpPr>
        <p:spPr bwMode="auto">
          <a:xfrm>
            <a:off x="2340746" y="2206094"/>
            <a:ext cx="0" cy="73147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21" name="Line 165"/>
          <p:cNvCxnSpPr>
            <a:cxnSpLocks noChangeShapeType="1"/>
          </p:cNvCxnSpPr>
          <p:nvPr/>
        </p:nvCxnSpPr>
        <p:spPr bwMode="auto">
          <a:xfrm>
            <a:off x="4144392" y="2260529"/>
            <a:ext cx="0" cy="73147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22" name="Line 170"/>
          <p:cNvCxnSpPr>
            <a:cxnSpLocks noChangeShapeType="1"/>
          </p:cNvCxnSpPr>
          <p:nvPr/>
        </p:nvCxnSpPr>
        <p:spPr bwMode="auto">
          <a:xfrm>
            <a:off x="3522585" y="2078284"/>
            <a:ext cx="457200" cy="0"/>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3" name="Line 170"/>
          <p:cNvCxnSpPr>
            <a:cxnSpLocks noChangeShapeType="1"/>
          </p:cNvCxnSpPr>
          <p:nvPr/>
        </p:nvCxnSpPr>
        <p:spPr bwMode="auto">
          <a:xfrm>
            <a:off x="4429587" y="2081614"/>
            <a:ext cx="457200" cy="0"/>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4" name="Line 170"/>
          <p:cNvCxnSpPr>
            <a:cxnSpLocks noChangeShapeType="1"/>
          </p:cNvCxnSpPr>
          <p:nvPr/>
        </p:nvCxnSpPr>
        <p:spPr bwMode="auto">
          <a:xfrm>
            <a:off x="5301449" y="2076066"/>
            <a:ext cx="457200" cy="0"/>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pic>
        <p:nvPicPr>
          <p:cNvPr id="16" name="Picture 15" descr="Image result for smiley face images">
            <a:extLst>
              <a:ext uri="{FF2B5EF4-FFF2-40B4-BE49-F238E27FC236}">
                <a16:creationId xmlns:a16="http://schemas.microsoft.com/office/drawing/2014/main" id="{B02D75D9-5C1F-4311-B212-738C1A19FD1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7101" y="1703620"/>
            <a:ext cx="603453" cy="444500"/>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16">
            <a:extLst>
              <a:ext uri="{FF2B5EF4-FFF2-40B4-BE49-F238E27FC236}">
                <a16:creationId xmlns:a16="http://schemas.microsoft.com/office/drawing/2014/main" id="{0824B7C0-37FE-403D-80E2-2C7F2E2871B2}"/>
              </a:ext>
            </a:extLst>
          </p:cNvPr>
          <p:cNvSpPr/>
          <p:nvPr/>
        </p:nvSpPr>
        <p:spPr>
          <a:xfrm>
            <a:off x="1544715" y="458326"/>
            <a:ext cx="2837828" cy="584775"/>
          </a:xfrm>
          <a:prstGeom prst="rect">
            <a:avLst/>
          </a:prstGeom>
        </p:spPr>
        <p:txBody>
          <a:bodyPr wrap="none">
            <a:spAutoFit/>
          </a:bodyPr>
          <a:lstStyle/>
          <a:p>
            <a:r>
              <a:rPr lang="en-US" sz="3200" dirty="0">
                <a:solidFill>
                  <a:srgbClr val="0000FF"/>
                </a:solidFill>
                <a:ea typeface="SimSun" panose="02010600030101010101" pitchFamily="2" charset="-122"/>
              </a:rPr>
              <a:t>Topological Sort</a:t>
            </a:r>
            <a:endParaRPr lang="en-US" sz="3200" dirty="0"/>
          </a:p>
        </p:txBody>
      </p:sp>
      <p:sp>
        <p:nvSpPr>
          <p:cNvPr id="18" name="TextBox 17">
            <a:extLst>
              <a:ext uri="{FF2B5EF4-FFF2-40B4-BE49-F238E27FC236}">
                <a16:creationId xmlns:a16="http://schemas.microsoft.com/office/drawing/2014/main" id="{20D56E37-6651-4BF0-A48A-BC37CD272491}"/>
              </a:ext>
            </a:extLst>
          </p:cNvPr>
          <p:cNvSpPr txBox="1"/>
          <p:nvPr/>
        </p:nvSpPr>
        <p:spPr>
          <a:xfrm>
            <a:off x="6681571" y="1789686"/>
            <a:ext cx="3299008" cy="1015663"/>
          </a:xfrm>
          <a:prstGeom prst="rect">
            <a:avLst/>
          </a:prstGeom>
          <a:noFill/>
          <a:ln>
            <a:solidFill>
              <a:schemeClr val="tx1"/>
            </a:solidFill>
          </a:ln>
        </p:spPr>
        <p:txBody>
          <a:bodyPr wrap="square" rtlCol="0">
            <a:spAutoFit/>
          </a:bodyPr>
          <a:lstStyle/>
          <a:p>
            <a:pPr lvl="0"/>
            <a:r>
              <a:rPr lang="en-US" sz="2000" dirty="0">
                <a:latin typeface="Times New Roman" panose="02020603050405020304" pitchFamily="18" charset="0"/>
                <a:cs typeface="Times New Roman" panose="02020603050405020304" pitchFamily="18" charset="0"/>
              </a:rPr>
              <a:t>Solution to the problem</a:t>
            </a:r>
          </a:p>
          <a:p>
            <a:pPr marL="631825" indent="-398463">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The popping-off order  </a:t>
            </a:r>
            <a:r>
              <a:rPr lang="en-US" sz="2000" b="1" dirty="0">
                <a:latin typeface="Times New Roman" panose="02020603050405020304" pitchFamily="18" charset="0"/>
                <a:cs typeface="Times New Roman" panose="02020603050405020304" pitchFamily="18" charset="0"/>
              </a:rPr>
              <a:t>C5, C4, C3, C1, C2</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89127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EB71A75-44E1-4B0B-A1E1-8B4656791C91}"/>
              </a:ext>
            </a:extLst>
          </p:cNvPr>
          <p:cNvSpPr txBox="1"/>
          <p:nvPr/>
        </p:nvSpPr>
        <p:spPr>
          <a:xfrm>
            <a:off x="1234440" y="1289998"/>
            <a:ext cx="10222992" cy="913706"/>
          </a:xfrm>
          <a:prstGeom prst="rect">
            <a:avLst/>
          </a:prstGeom>
          <a:solidFill>
            <a:srgbClr val="FFFF00"/>
          </a:solidFill>
        </p:spPr>
        <p:txBody>
          <a:bodyPr wrap="square" rtlCol="0">
            <a:spAutoFit/>
          </a:bodyPr>
          <a:lstStyle/>
          <a:p>
            <a:endParaRPr lang="en-US" dirty="0"/>
          </a:p>
        </p:txBody>
      </p:sp>
      <p:sp>
        <p:nvSpPr>
          <p:cNvPr id="2" name="Rectangle 1"/>
          <p:cNvSpPr/>
          <p:nvPr/>
        </p:nvSpPr>
        <p:spPr>
          <a:xfrm>
            <a:off x="1381329" y="1289998"/>
            <a:ext cx="8988356" cy="4708981"/>
          </a:xfrm>
          <a:prstGeom prst="rect">
            <a:avLst/>
          </a:prstGeom>
        </p:spPr>
        <p:txBody>
          <a:bodyPr wrap="square">
            <a:spAutoFit/>
          </a:bodyPr>
          <a:lstStyle/>
          <a:p>
            <a:pPr>
              <a:spcAft>
                <a:spcPts val="1200"/>
              </a:spcAft>
            </a:pP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The second algorithm is the </a:t>
            </a:r>
            <a:r>
              <a:rPr lang="en-US" sz="2400" dirty="0">
                <a:latin typeface="Times New Roman" panose="02020603050405020304" pitchFamily="18" charset="0"/>
                <a:ea typeface="SimSun" panose="02010600030101010101" pitchFamily="2" charset="-122"/>
                <a:cs typeface="Times New Roman" panose="02020603050405020304" pitchFamily="18" charset="0"/>
              </a:rPr>
              <a:t>source-removal algorithm, </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based on a direct implementation of the decrease (by-one)-and-conquer technique: </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914400" lvl="1" indent="-457200">
              <a:spcAft>
                <a:spcPts val="1200"/>
              </a:spcAft>
              <a:buFont typeface="Arial" panose="020B0604020202020204" pitchFamily="34" charset="0"/>
              <a:buChar char="•"/>
              <a:tabLst>
                <a:tab pos="685800" algn="l"/>
              </a:tabLst>
            </a:pPr>
            <a:r>
              <a:rPr lang="en-US" sz="2400" dirty="0">
                <a:latin typeface="Times New Roman" panose="02020603050405020304" pitchFamily="18" charset="0"/>
                <a:ea typeface="SimSun" panose="02010600030101010101" pitchFamily="2" charset="-122"/>
                <a:cs typeface="Times New Roman" panose="02020603050405020304" pitchFamily="18" charset="0"/>
              </a:rPr>
              <a:t>Repeatedly, </a:t>
            </a:r>
          </a:p>
          <a:p>
            <a:pPr marL="1371600" lvl="2" indent="-457200">
              <a:spcAft>
                <a:spcPts val="1200"/>
              </a:spcAft>
              <a:buFont typeface="Arial" panose="020B0604020202020204" pitchFamily="34" charset="0"/>
              <a:buChar char="•"/>
              <a:tabLst>
                <a:tab pos="685800" algn="l"/>
              </a:tabLst>
            </a:pPr>
            <a:r>
              <a:rPr lang="en-US" sz="2400" dirty="0">
                <a:latin typeface="Times New Roman" panose="02020603050405020304" pitchFamily="18" charset="0"/>
                <a:ea typeface="SimSun" panose="02010600030101010101" pitchFamily="2" charset="-122"/>
                <a:cs typeface="Times New Roman" panose="02020603050405020304" pitchFamily="18" charset="0"/>
              </a:rPr>
              <a:t>identify in a remaining digraph a source, which is a vertex with no incoming edges</a:t>
            </a:r>
          </a:p>
          <a:p>
            <a:pPr marL="1371600" lvl="2" indent="-457200">
              <a:spcAft>
                <a:spcPts val="1200"/>
              </a:spcAft>
              <a:buFont typeface="Arial" panose="020B0604020202020204" pitchFamily="34" charset="0"/>
              <a:buChar char="•"/>
              <a:tabLst>
                <a:tab pos="685800" algn="l"/>
              </a:tabLst>
            </a:pPr>
            <a:r>
              <a:rPr lang="en-US" sz="2400" dirty="0">
                <a:latin typeface="Times New Roman" panose="02020603050405020304" pitchFamily="18" charset="0"/>
                <a:ea typeface="SimSun" panose="02010600030101010101" pitchFamily="2" charset="-122"/>
                <a:cs typeface="Times New Roman" panose="02020603050405020304" pitchFamily="18" charset="0"/>
              </a:rPr>
              <a:t>delete it along with all the edges outgoing from it.</a:t>
            </a:r>
          </a:p>
          <a:p>
            <a:pPr marL="1371600" lvl="2" indent="-457200">
              <a:spcAft>
                <a:spcPts val="1200"/>
              </a:spcAft>
              <a:buFont typeface="Arial" panose="020B0604020202020204" pitchFamily="34" charset="0"/>
              <a:buChar char="•"/>
              <a:tabLst>
                <a:tab pos="685800" algn="l"/>
              </a:tabLst>
            </a:pPr>
            <a:r>
              <a:rPr lang="en-US" sz="2400" dirty="0">
                <a:latin typeface="Times New Roman" panose="02020603050405020304" pitchFamily="18" charset="0"/>
                <a:ea typeface="SimSun" panose="02010600030101010101" pitchFamily="2" charset="-122"/>
                <a:cs typeface="Times New Roman" panose="02020603050405020304" pitchFamily="18" charset="0"/>
              </a:rPr>
              <a:t>If there are several sources, break the tie arbitrarily. </a:t>
            </a:r>
          </a:p>
          <a:p>
            <a:pPr marL="1371600" lvl="2" indent="-457200">
              <a:spcAft>
                <a:spcPts val="1200"/>
              </a:spcAft>
              <a:buFont typeface="Arial" panose="020B0604020202020204" pitchFamily="34" charset="0"/>
              <a:buChar char="•"/>
              <a:tabLst>
                <a:tab pos="685800" algn="l"/>
              </a:tabLst>
            </a:pPr>
            <a:r>
              <a:rPr lang="en-US" sz="2400" dirty="0">
                <a:latin typeface="Times New Roman" panose="02020603050405020304" pitchFamily="18" charset="0"/>
                <a:ea typeface="SimSun" panose="02010600030101010101" pitchFamily="2" charset="-122"/>
                <a:cs typeface="Times New Roman" panose="02020603050405020304" pitchFamily="18" charset="0"/>
              </a:rPr>
              <a:t>If there is none, stop because the problem cannot be solved.</a:t>
            </a:r>
          </a:p>
          <a:p>
            <a:pPr marL="914400" lvl="1" indent="-457200">
              <a:spcAft>
                <a:spcPts val="1200"/>
              </a:spcAft>
              <a:buFont typeface="Arial" panose="020B0604020202020204" pitchFamily="34" charset="0"/>
              <a:buChar char="•"/>
              <a:tabLst>
                <a:tab pos="685800" algn="l"/>
              </a:tabLst>
            </a:pPr>
            <a:r>
              <a:rPr lang="en-US" sz="2400" dirty="0">
                <a:latin typeface="Times New Roman" panose="02020603050405020304" pitchFamily="18" charset="0"/>
                <a:ea typeface="SimSun" panose="02010600030101010101" pitchFamily="2" charset="-122"/>
                <a:cs typeface="Times New Roman" panose="02020603050405020304" pitchFamily="18" charset="0"/>
              </a:rPr>
              <a:t>The order in which the vertices are deleted yields a solution to the topological sorting problem.</a:t>
            </a:r>
            <a:endParaRPr lang="en-US" sz="24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3" name="Rectangle 2">
            <a:extLst>
              <a:ext uri="{FF2B5EF4-FFF2-40B4-BE49-F238E27FC236}">
                <a16:creationId xmlns:a16="http://schemas.microsoft.com/office/drawing/2014/main" id="{B07085B2-74F0-4AD7-91F4-C9042D3EB427}"/>
              </a:ext>
            </a:extLst>
          </p:cNvPr>
          <p:cNvSpPr/>
          <p:nvPr/>
        </p:nvSpPr>
        <p:spPr>
          <a:xfrm>
            <a:off x="1293780" y="389567"/>
            <a:ext cx="2837828" cy="584775"/>
          </a:xfrm>
          <a:prstGeom prst="rect">
            <a:avLst/>
          </a:prstGeom>
          <a:solidFill>
            <a:srgbClr val="FFFF00"/>
          </a:solidFill>
        </p:spPr>
        <p:txBody>
          <a:bodyPr wrap="none">
            <a:spAutoFit/>
          </a:bodyPr>
          <a:lstStyle/>
          <a:p>
            <a:r>
              <a:rPr lang="en-US" sz="3200" dirty="0">
                <a:solidFill>
                  <a:srgbClr val="0000FF"/>
                </a:solidFill>
                <a:ea typeface="SimSun" panose="02010600030101010101" pitchFamily="2" charset="-122"/>
              </a:rPr>
              <a:t>Topological Sort</a:t>
            </a:r>
            <a:endParaRPr lang="en-US" sz="3200" dirty="0"/>
          </a:p>
        </p:txBody>
      </p:sp>
    </p:spTree>
    <p:extLst>
      <p:ext uri="{BB962C8B-B14F-4D97-AF65-F5344CB8AC3E}">
        <p14:creationId xmlns:p14="http://schemas.microsoft.com/office/powerpoint/2010/main" val="26241821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44967" y="877230"/>
            <a:ext cx="8265110" cy="1200329"/>
          </a:xfrm>
          <a:prstGeom prst="rect">
            <a:avLst/>
          </a:prstGeom>
        </p:spPr>
        <p:txBody>
          <a:bodyPr wrap="square">
            <a:spAutoFit/>
          </a:bodyPr>
          <a:lstStyle/>
          <a:p>
            <a:r>
              <a:rPr lang="en-US" sz="2400" dirty="0">
                <a:latin typeface="Times New Roman" panose="02020603050405020304" pitchFamily="18" charset="0"/>
                <a:cs typeface="Times New Roman" panose="02020603050405020304" pitchFamily="18" charset="0"/>
              </a:rPr>
              <a:t>The application of the </a:t>
            </a:r>
            <a:r>
              <a:rPr lang="en-US" sz="2400" dirty="0">
                <a:latin typeface="Times New Roman" panose="02020603050405020304" pitchFamily="18" charset="0"/>
                <a:ea typeface="SimSun" panose="02010600030101010101" pitchFamily="2" charset="-122"/>
                <a:cs typeface="Times New Roman" panose="02020603050405020304" pitchFamily="18" charset="0"/>
              </a:rPr>
              <a:t>source-removal algorithm</a:t>
            </a:r>
            <a:r>
              <a:rPr lang="en-US" sz="2400" dirty="0">
                <a:latin typeface="Times New Roman" panose="02020603050405020304" pitchFamily="18" charset="0"/>
                <a:cs typeface="Times New Roman" panose="02020603050405020304" pitchFamily="18" charset="0"/>
              </a:rPr>
              <a:t> to the same digraph representing the five courses is given in Figure 3.22</a:t>
            </a:r>
            <a:r>
              <a:rPr lang="en-US" sz="2400" dirty="0">
                <a:latin typeface="Times New Roman" panose="02020603050405020304" pitchFamily="18" charset="0"/>
                <a:ea typeface="SimSun" panose="02010600030101010101" pitchFamily="2" charset="-122"/>
                <a:cs typeface="Times New Roman" panose="02020603050405020304" pitchFamily="18" charset="0"/>
              </a:rPr>
              <a:t>: Digraph representing the prerequisite structure of five courses.</a:t>
            </a:r>
            <a:endParaRPr lang="en-US" sz="24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3" name="TextBox 2"/>
          <p:cNvSpPr txBox="1"/>
          <p:nvPr/>
        </p:nvSpPr>
        <p:spPr>
          <a:xfrm>
            <a:off x="1544715" y="2467992"/>
            <a:ext cx="8265110" cy="3785652"/>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C1				C4</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delete C1</a:t>
            </a:r>
          </a:p>
          <a:p>
            <a:r>
              <a:rPr lang="en-US" sz="2400" dirty="0">
                <a:latin typeface="Times New Roman" panose="02020603050405020304" pitchFamily="18" charset="0"/>
                <a:cs typeface="Times New Roman" panose="02020603050405020304" pitchFamily="18" charset="0"/>
              </a:rPr>
              <a:t>		C3</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C2				C5</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Figure 3.22. Digraph representing the prerequisite structure of five courses.</a:t>
            </a:r>
          </a:p>
        </p:txBody>
      </p:sp>
      <p:cxnSp>
        <p:nvCxnSpPr>
          <p:cNvPr id="4" name="Line 163"/>
          <p:cNvCxnSpPr>
            <a:cxnSpLocks noChangeShapeType="1"/>
          </p:cNvCxnSpPr>
          <p:nvPr/>
        </p:nvCxnSpPr>
        <p:spPr bwMode="auto">
          <a:xfrm>
            <a:off x="1991187" y="2809782"/>
            <a:ext cx="1453349" cy="883329"/>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 name="Line 163"/>
          <p:cNvCxnSpPr>
            <a:cxnSpLocks noChangeShapeType="1"/>
          </p:cNvCxnSpPr>
          <p:nvPr/>
        </p:nvCxnSpPr>
        <p:spPr bwMode="auto">
          <a:xfrm>
            <a:off x="3848100" y="3912093"/>
            <a:ext cx="1453349" cy="883329"/>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 name="Line 163"/>
          <p:cNvCxnSpPr>
            <a:cxnSpLocks noChangeShapeType="1"/>
          </p:cNvCxnSpPr>
          <p:nvPr/>
        </p:nvCxnSpPr>
        <p:spPr bwMode="auto">
          <a:xfrm flipV="1">
            <a:off x="3848099" y="2809782"/>
            <a:ext cx="1453350" cy="97928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9" name="Line 163"/>
          <p:cNvCxnSpPr>
            <a:cxnSpLocks noChangeShapeType="1"/>
          </p:cNvCxnSpPr>
          <p:nvPr/>
        </p:nvCxnSpPr>
        <p:spPr bwMode="auto">
          <a:xfrm flipV="1">
            <a:off x="2109555" y="3912093"/>
            <a:ext cx="1453350" cy="97928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0" name="Line 163"/>
          <p:cNvCxnSpPr>
            <a:cxnSpLocks noChangeShapeType="1"/>
          </p:cNvCxnSpPr>
          <p:nvPr/>
        </p:nvCxnSpPr>
        <p:spPr bwMode="auto">
          <a:xfrm>
            <a:off x="5447561" y="2890681"/>
            <a:ext cx="29961" cy="1796729"/>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5" name="TextBox 4"/>
          <p:cNvSpPr txBox="1"/>
          <p:nvPr/>
        </p:nvSpPr>
        <p:spPr>
          <a:xfrm>
            <a:off x="6740165" y="2403835"/>
            <a:ext cx="4213781" cy="295465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				C4</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C3</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C2				C5</a:t>
            </a:r>
          </a:p>
          <a:p>
            <a:endParaRPr lang="en-US" dirty="0"/>
          </a:p>
        </p:txBody>
      </p:sp>
      <p:cxnSp>
        <p:nvCxnSpPr>
          <p:cNvPr id="11" name="Line 163"/>
          <p:cNvCxnSpPr>
            <a:cxnSpLocks noChangeShapeType="1"/>
          </p:cNvCxnSpPr>
          <p:nvPr/>
        </p:nvCxnSpPr>
        <p:spPr bwMode="auto">
          <a:xfrm>
            <a:off x="10672972" y="2838032"/>
            <a:ext cx="29961" cy="1796729"/>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 name="Line 163"/>
          <p:cNvCxnSpPr>
            <a:cxnSpLocks noChangeShapeType="1"/>
          </p:cNvCxnSpPr>
          <p:nvPr/>
        </p:nvCxnSpPr>
        <p:spPr bwMode="auto">
          <a:xfrm flipV="1">
            <a:off x="9043549" y="2713828"/>
            <a:ext cx="1453350" cy="97928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3" name="Line 163"/>
          <p:cNvCxnSpPr>
            <a:cxnSpLocks noChangeShapeType="1"/>
          </p:cNvCxnSpPr>
          <p:nvPr/>
        </p:nvCxnSpPr>
        <p:spPr bwMode="auto">
          <a:xfrm flipV="1">
            <a:off x="7250730" y="3864115"/>
            <a:ext cx="1453350" cy="97928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4" name="Line 163"/>
          <p:cNvCxnSpPr>
            <a:cxnSpLocks noChangeShapeType="1"/>
          </p:cNvCxnSpPr>
          <p:nvPr/>
        </p:nvCxnSpPr>
        <p:spPr bwMode="auto">
          <a:xfrm>
            <a:off x="9043550" y="3808856"/>
            <a:ext cx="1453349" cy="883329"/>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8" name="Right Arrow 7"/>
          <p:cNvSpPr/>
          <p:nvPr/>
        </p:nvSpPr>
        <p:spPr>
          <a:xfrm>
            <a:off x="5925454" y="3693111"/>
            <a:ext cx="1074263" cy="1710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AB67B1C-77F8-4FC0-8374-66C40AF570E5}"/>
              </a:ext>
            </a:extLst>
          </p:cNvPr>
          <p:cNvSpPr/>
          <p:nvPr/>
        </p:nvSpPr>
        <p:spPr>
          <a:xfrm>
            <a:off x="1298947" y="228298"/>
            <a:ext cx="2837828" cy="584775"/>
          </a:xfrm>
          <a:prstGeom prst="rect">
            <a:avLst/>
          </a:prstGeom>
          <a:solidFill>
            <a:srgbClr val="FFFF00"/>
          </a:solidFill>
        </p:spPr>
        <p:txBody>
          <a:bodyPr wrap="none">
            <a:spAutoFit/>
          </a:bodyPr>
          <a:lstStyle/>
          <a:p>
            <a:r>
              <a:rPr lang="en-US" sz="3200" dirty="0">
                <a:solidFill>
                  <a:srgbClr val="0000FF"/>
                </a:solidFill>
                <a:ea typeface="SimSun" panose="02010600030101010101" pitchFamily="2" charset="-122"/>
              </a:rPr>
              <a:t>Topological Sort</a:t>
            </a:r>
            <a:endParaRPr lang="en-US" sz="3200" dirty="0"/>
          </a:p>
        </p:txBody>
      </p:sp>
      <p:sp>
        <p:nvSpPr>
          <p:cNvPr id="17" name="TextBox 16">
            <a:extLst>
              <a:ext uri="{FF2B5EF4-FFF2-40B4-BE49-F238E27FC236}">
                <a16:creationId xmlns:a16="http://schemas.microsoft.com/office/drawing/2014/main" id="{A8C5282F-FD43-458C-A4B2-3058A738570B}"/>
              </a:ext>
            </a:extLst>
          </p:cNvPr>
          <p:cNvSpPr txBox="1"/>
          <p:nvPr/>
        </p:nvSpPr>
        <p:spPr>
          <a:xfrm>
            <a:off x="6199632" y="2296002"/>
            <a:ext cx="2688336" cy="4001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dirty="0">
                <a:latin typeface="Times New Roman" panose="02020603050405020304" pitchFamily="18" charset="0"/>
                <a:cs typeface="Times New Roman" panose="02020603050405020304" pitchFamily="18" charset="0"/>
              </a:rPr>
              <a:t>C1</a:t>
            </a:r>
          </a:p>
        </p:txBody>
      </p:sp>
    </p:spTree>
    <p:extLst>
      <p:ext uri="{BB962C8B-B14F-4D97-AF65-F5344CB8AC3E}">
        <p14:creationId xmlns:p14="http://schemas.microsoft.com/office/powerpoint/2010/main" val="5547069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44715" y="2467992"/>
            <a:ext cx="8265110" cy="4154984"/>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				C4</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delete C2</a:t>
            </a:r>
          </a:p>
          <a:p>
            <a:r>
              <a:rPr lang="en-US" sz="2400" dirty="0">
                <a:latin typeface="Times New Roman" panose="02020603050405020304" pitchFamily="18" charset="0"/>
                <a:cs typeface="Times New Roman" panose="02020603050405020304" pitchFamily="18" charset="0"/>
              </a:rPr>
              <a:t>		C3</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C5</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Figure 3.22. Digraph representing the prerequisite structure of five courses.</a:t>
            </a:r>
          </a:p>
          <a:p>
            <a:endParaRPr lang="en-US" sz="2400" dirty="0">
              <a:latin typeface="Times New Roman" panose="02020603050405020304" pitchFamily="18" charset="0"/>
              <a:cs typeface="Times New Roman" panose="02020603050405020304" pitchFamily="18" charset="0"/>
            </a:endParaRPr>
          </a:p>
        </p:txBody>
      </p:sp>
      <p:cxnSp>
        <p:nvCxnSpPr>
          <p:cNvPr id="6" name="Line 163"/>
          <p:cNvCxnSpPr>
            <a:cxnSpLocks noChangeShapeType="1"/>
          </p:cNvCxnSpPr>
          <p:nvPr/>
        </p:nvCxnSpPr>
        <p:spPr bwMode="auto">
          <a:xfrm>
            <a:off x="3848100" y="3912093"/>
            <a:ext cx="1453349" cy="883329"/>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 name="Line 163"/>
          <p:cNvCxnSpPr>
            <a:cxnSpLocks noChangeShapeType="1"/>
          </p:cNvCxnSpPr>
          <p:nvPr/>
        </p:nvCxnSpPr>
        <p:spPr bwMode="auto">
          <a:xfrm flipV="1">
            <a:off x="3848099" y="2809782"/>
            <a:ext cx="1453350" cy="97928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0" name="Line 163"/>
          <p:cNvCxnSpPr>
            <a:cxnSpLocks noChangeShapeType="1"/>
          </p:cNvCxnSpPr>
          <p:nvPr/>
        </p:nvCxnSpPr>
        <p:spPr bwMode="auto">
          <a:xfrm>
            <a:off x="5447561" y="2890681"/>
            <a:ext cx="29961" cy="1796729"/>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5" name="TextBox 4"/>
          <p:cNvSpPr txBox="1"/>
          <p:nvPr/>
        </p:nvSpPr>
        <p:spPr>
          <a:xfrm>
            <a:off x="6740165" y="2403835"/>
            <a:ext cx="4213781" cy="295465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				C4</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C3</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C2				C5</a:t>
            </a:r>
          </a:p>
          <a:p>
            <a:endParaRPr lang="en-US" dirty="0"/>
          </a:p>
        </p:txBody>
      </p:sp>
      <p:cxnSp>
        <p:nvCxnSpPr>
          <p:cNvPr id="11" name="Line 163"/>
          <p:cNvCxnSpPr>
            <a:cxnSpLocks noChangeShapeType="1"/>
          </p:cNvCxnSpPr>
          <p:nvPr/>
        </p:nvCxnSpPr>
        <p:spPr bwMode="auto">
          <a:xfrm>
            <a:off x="10672972" y="2838032"/>
            <a:ext cx="29961" cy="1796729"/>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2" name="Line 163"/>
          <p:cNvCxnSpPr>
            <a:cxnSpLocks noChangeShapeType="1"/>
          </p:cNvCxnSpPr>
          <p:nvPr/>
        </p:nvCxnSpPr>
        <p:spPr bwMode="auto">
          <a:xfrm flipV="1">
            <a:off x="9043549" y="2713828"/>
            <a:ext cx="1453350" cy="97928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3" name="Line 163"/>
          <p:cNvCxnSpPr>
            <a:cxnSpLocks noChangeShapeType="1"/>
          </p:cNvCxnSpPr>
          <p:nvPr/>
        </p:nvCxnSpPr>
        <p:spPr bwMode="auto">
          <a:xfrm flipV="1">
            <a:off x="7250730" y="3864115"/>
            <a:ext cx="1453350" cy="97928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4" name="Line 163"/>
          <p:cNvCxnSpPr>
            <a:cxnSpLocks noChangeShapeType="1"/>
          </p:cNvCxnSpPr>
          <p:nvPr/>
        </p:nvCxnSpPr>
        <p:spPr bwMode="auto">
          <a:xfrm>
            <a:off x="9043550" y="3808856"/>
            <a:ext cx="1453349" cy="883329"/>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8" name="Right Arrow 7"/>
          <p:cNvSpPr/>
          <p:nvPr/>
        </p:nvSpPr>
        <p:spPr>
          <a:xfrm rot="10800000">
            <a:off x="5925454" y="3693111"/>
            <a:ext cx="1074263" cy="1710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FC8F8F5-9EAB-4554-8D47-FAE80B328737}"/>
              </a:ext>
            </a:extLst>
          </p:cNvPr>
          <p:cNvSpPr/>
          <p:nvPr/>
        </p:nvSpPr>
        <p:spPr>
          <a:xfrm>
            <a:off x="1303508" y="689840"/>
            <a:ext cx="2837828" cy="584775"/>
          </a:xfrm>
          <a:prstGeom prst="rect">
            <a:avLst/>
          </a:prstGeom>
          <a:solidFill>
            <a:srgbClr val="FFFF00"/>
          </a:solidFill>
        </p:spPr>
        <p:txBody>
          <a:bodyPr wrap="none">
            <a:spAutoFit/>
          </a:bodyPr>
          <a:lstStyle/>
          <a:p>
            <a:r>
              <a:rPr lang="en-US" sz="3200" dirty="0">
                <a:solidFill>
                  <a:srgbClr val="0000FF"/>
                </a:solidFill>
                <a:ea typeface="SimSun" panose="02010600030101010101" pitchFamily="2" charset="-122"/>
              </a:rPr>
              <a:t>Topological Sort</a:t>
            </a:r>
            <a:endParaRPr lang="en-US" sz="3200" dirty="0"/>
          </a:p>
        </p:txBody>
      </p:sp>
      <p:sp>
        <p:nvSpPr>
          <p:cNvPr id="17" name="TextBox 16">
            <a:extLst>
              <a:ext uri="{FF2B5EF4-FFF2-40B4-BE49-F238E27FC236}">
                <a16:creationId xmlns:a16="http://schemas.microsoft.com/office/drawing/2014/main" id="{B900B2EC-8DB0-470A-AE77-7DAA59CA7712}"/>
              </a:ext>
            </a:extLst>
          </p:cNvPr>
          <p:cNvSpPr txBox="1"/>
          <p:nvPr/>
        </p:nvSpPr>
        <p:spPr>
          <a:xfrm>
            <a:off x="6158719" y="1655378"/>
            <a:ext cx="2688336" cy="4001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dirty="0">
                <a:latin typeface="Times New Roman" panose="02020603050405020304" pitchFamily="18" charset="0"/>
                <a:cs typeface="Times New Roman" panose="02020603050405020304" pitchFamily="18" charset="0"/>
              </a:rPr>
              <a:t>C1   C2</a:t>
            </a:r>
          </a:p>
        </p:txBody>
      </p:sp>
    </p:spTree>
    <p:extLst>
      <p:ext uri="{BB962C8B-B14F-4D97-AF65-F5344CB8AC3E}">
        <p14:creationId xmlns:p14="http://schemas.microsoft.com/office/powerpoint/2010/main" val="217372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76516" y="1884476"/>
            <a:ext cx="8269433" cy="4370427"/>
          </a:xfrm>
          <a:prstGeom prst="rect">
            <a:avLst/>
          </a:prstGeom>
        </p:spPr>
        <p:txBody>
          <a:bodyPr wrap="square">
            <a:spAutoFit/>
          </a:bodyPr>
          <a:lstStyle/>
          <a:p>
            <a:pPr>
              <a:spcAft>
                <a:spcPts val="1200"/>
              </a:spcAft>
            </a:pPr>
            <a:r>
              <a:rPr lang="en-US" sz="2800" dirty="0">
                <a:ea typeface="SimSun" panose="02010600030101010101" pitchFamily="2" charset="-122"/>
                <a:cs typeface="Times New Roman" panose="02020603050405020304" pitchFamily="18" charset="0"/>
              </a:rPr>
              <a:t>Graph:</a:t>
            </a:r>
          </a:p>
          <a:p>
            <a:pPr>
              <a:spcAft>
                <a:spcPts val="1200"/>
              </a:spcAft>
            </a:pPr>
            <a:r>
              <a:rPr lang="en-US" sz="2400" dirty="0">
                <a:latin typeface="Times New Roman" panose="02020603050405020304" pitchFamily="18" charset="0"/>
                <a:ea typeface="SimSun" panose="02010600030101010101" pitchFamily="2" charset="-122"/>
                <a:cs typeface="Times New Roman" panose="02020603050405020304" pitchFamily="18" charset="0"/>
              </a:rPr>
              <a:t>A directed graph or digraph is a graph with directions specified for all its edges.</a:t>
            </a:r>
          </a:p>
          <a:p>
            <a:pPr marL="800100" lvl="1" indent="-342900">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cs typeface="Times New Roman" panose="02020603050405020304" pitchFamily="18" charset="0"/>
              </a:rPr>
              <a:t>The adjacency matrix and adjacency lists are still two principal means of representing a digraph.</a:t>
            </a:r>
          </a:p>
          <a:p>
            <a:pPr>
              <a:lnSpc>
                <a:spcPct val="150000"/>
              </a:lnSpc>
            </a:pPr>
            <a:r>
              <a:rPr lang="en-US" sz="2800" dirty="0">
                <a:ea typeface="SimSun" panose="02010600030101010101" pitchFamily="2" charset="-122"/>
                <a:cs typeface="Times New Roman" panose="02020603050405020304" pitchFamily="18" charset="0"/>
              </a:rPr>
              <a:t>Depth-First Search and Breadth-First Search Algorithms</a:t>
            </a:r>
          </a:p>
          <a:p>
            <a:pPr marL="800100" lvl="1"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cs typeface="Times New Roman" panose="02020603050405020304" pitchFamily="18" charset="0"/>
              </a:rPr>
              <a:t>Viewed as </a:t>
            </a:r>
            <a:r>
              <a:rPr lang="en-US" sz="2400" dirty="0">
                <a:solidFill>
                  <a:srgbClr val="C00000"/>
                </a:solidFill>
                <a:latin typeface="Times New Roman" panose="02020603050405020304" pitchFamily="18" charset="0"/>
                <a:ea typeface="SimSun" panose="02010600030101010101" pitchFamily="2" charset="-122"/>
                <a:cs typeface="Times New Roman" panose="02020603050405020304" pitchFamily="18" charset="0"/>
              </a:rPr>
              <a:t>applications of the decrease-by-one technique</a:t>
            </a:r>
            <a:r>
              <a:rPr lang="en-US" sz="2400" dirty="0">
                <a:latin typeface="Times New Roman" panose="02020603050405020304" pitchFamily="18" charset="0"/>
                <a:ea typeface="SimSun" panose="02010600030101010101" pitchFamily="2" charset="-122"/>
                <a:cs typeface="Times New Roman" panose="02020603050405020304" pitchFamily="18" charset="0"/>
              </a:rPr>
              <a:t>.</a:t>
            </a:r>
          </a:p>
          <a:p>
            <a:pPr marL="800100" lvl="1"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cs typeface="Times New Roman" panose="02020603050405020304" pitchFamily="18" charset="0"/>
              </a:rPr>
              <a:t>Doing their main job of </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visiting vertices and traversing edges of a graph.</a:t>
            </a:r>
            <a:endParaRPr lang="en-US" sz="24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4" name="Rectangle 3">
            <a:extLst>
              <a:ext uri="{FF2B5EF4-FFF2-40B4-BE49-F238E27FC236}">
                <a16:creationId xmlns:a16="http://schemas.microsoft.com/office/drawing/2014/main" id="{BB1B9560-5639-40E2-AB75-24E88A3BC5A9}"/>
              </a:ext>
            </a:extLst>
          </p:cNvPr>
          <p:cNvSpPr/>
          <p:nvPr/>
        </p:nvSpPr>
        <p:spPr>
          <a:xfrm>
            <a:off x="1285187" y="894581"/>
            <a:ext cx="6352829" cy="754694"/>
          </a:xfrm>
          <a:prstGeom prst="rect">
            <a:avLst/>
          </a:prstGeom>
        </p:spPr>
        <p:txBody>
          <a:bodyPr wrap="none">
            <a:spAutoFit/>
          </a:bodyPr>
          <a:lstStyle/>
          <a:p>
            <a:pPr lvl="1">
              <a:lnSpc>
                <a:spcPct val="150000"/>
              </a:lnSpc>
            </a:pPr>
            <a:r>
              <a:rPr lang="en-US" sz="3200" dirty="0">
                <a:solidFill>
                  <a:srgbClr val="C00000"/>
                </a:solidFill>
                <a:ea typeface="SimSun" panose="02010600030101010101" pitchFamily="2" charset="-122"/>
                <a:cs typeface="Times New Roman" panose="02020603050405020304" pitchFamily="18" charset="0"/>
              </a:rPr>
              <a:t>Decrease-by-one technique</a:t>
            </a:r>
            <a:r>
              <a:rPr lang="en-US" sz="2400" dirty="0">
                <a:solidFill>
                  <a:srgbClr val="C00000"/>
                </a:solidFill>
                <a:latin typeface="Times New Roman" panose="02020603050405020304" pitchFamily="18" charset="0"/>
                <a:ea typeface="SimSun" panose="02010600030101010101" pitchFamily="2" charset="-122"/>
                <a:cs typeface="Times New Roman" panose="02020603050405020304" pitchFamily="18" charset="0"/>
              </a:rPr>
              <a:t> </a:t>
            </a:r>
            <a:r>
              <a:rPr lang="en-US" sz="2800" dirty="0">
                <a:solidFill>
                  <a:srgbClr val="C00000"/>
                </a:solidFill>
                <a:ea typeface="SimSun" panose="02010600030101010101" pitchFamily="2" charset="-122"/>
                <a:cs typeface="Times New Roman" panose="02020603050405020304" pitchFamily="18" charset="0"/>
              </a:rPr>
              <a:t>- Recall</a:t>
            </a:r>
            <a:endParaRPr lang="en-US" sz="2800" dirty="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987637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65510" y="2434818"/>
            <a:ext cx="8265110" cy="4154984"/>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				C4                                      </a:t>
            </a:r>
            <a:r>
              <a:rPr lang="en-US" sz="2400" dirty="0" err="1">
                <a:latin typeface="Times New Roman" panose="02020603050405020304" pitchFamily="18" charset="0"/>
                <a:cs typeface="Times New Roman" panose="02020603050405020304" pitchFamily="18" charset="0"/>
              </a:rPr>
              <a:t>C4</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				      delete C3</a:t>
            </a:r>
          </a:p>
          <a:p>
            <a:r>
              <a:rPr lang="en-US" sz="2400" dirty="0">
                <a:latin typeface="Times New Roman" panose="02020603050405020304" pitchFamily="18" charset="0"/>
                <a:cs typeface="Times New Roman" panose="02020603050405020304" pitchFamily="18" charset="0"/>
              </a:rPr>
              <a:t>		C3</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	                                     C5          	                   C5     	</a:t>
            </a:r>
          </a:p>
          <a:p>
            <a:r>
              <a:rPr lang="en-US" sz="2400" dirty="0">
                <a:latin typeface="Times New Roman" panose="02020603050405020304" pitchFamily="18" charset="0"/>
                <a:cs typeface="Times New Roman" panose="02020603050405020304" pitchFamily="18" charset="0"/>
              </a:rPr>
              <a:t>Figure 3.22. Digraph representing the prerequisite structure of five courses.</a:t>
            </a:r>
          </a:p>
          <a:p>
            <a:endParaRPr lang="en-US" sz="2400" dirty="0">
              <a:latin typeface="Times New Roman" panose="02020603050405020304" pitchFamily="18" charset="0"/>
              <a:cs typeface="Times New Roman" panose="02020603050405020304" pitchFamily="18" charset="0"/>
            </a:endParaRPr>
          </a:p>
        </p:txBody>
      </p:sp>
      <p:cxnSp>
        <p:nvCxnSpPr>
          <p:cNvPr id="6" name="Line 163"/>
          <p:cNvCxnSpPr>
            <a:cxnSpLocks noChangeShapeType="1"/>
          </p:cNvCxnSpPr>
          <p:nvPr/>
        </p:nvCxnSpPr>
        <p:spPr bwMode="auto">
          <a:xfrm>
            <a:off x="3848100" y="3912093"/>
            <a:ext cx="1453349" cy="883329"/>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 name="Line 163"/>
          <p:cNvCxnSpPr>
            <a:cxnSpLocks noChangeShapeType="1"/>
          </p:cNvCxnSpPr>
          <p:nvPr/>
        </p:nvCxnSpPr>
        <p:spPr bwMode="auto">
          <a:xfrm flipV="1">
            <a:off x="3848099" y="2809782"/>
            <a:ext cx="1453350" cy="97928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0" name="Line 163"/>
          <p:cNvCxnSpPr>
            <a:cxnSpLocks noChangeShapeType="1"/>
          </p:cNvCxnSpPr>
          <p:nvPr/>
        </p:nvCxnSpPr>
        <p:spPr bwMode="auto">
          <a:xfrm>
            <a:off x="5447561" y="2890681"/>
            <a:ext cx="29961" cy="1796729"/>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1" name="Line 163"/>
          <p:cNvCxnSpPr>
            <a:cxnSpLocks noChangeShapeType="1"/>
          </p:cNvCxnSpPr>
          <p:nvPr/>
        </p:nvCxnSpPr>
        <p:spPr bwMode="auto">
          <a:xfrm>
            <a:off x="8748480" y="2890681"/>
            <a:ext cx="29961" cy="1796729"/>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8" name="Right Arrow 7"/>
          <p:cNvSpPr/>
          <p:nvPr/>
        </p:nvSpPr>
        <p:spPr>
          <a:xfrm>
            <a:off x="5831184" y="3693111"/>
            <a:ext cx="1074263" cy="1710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1C1DCC5-79A1-4A29-9E36-387BE5E8C8D2}"/>
              </a:ext>
            </a:extLst>
          </p:cNvPr>
          <p:cNvSpPr/>
          <p:nvPr/>
        </p:nvSpPr>
        <p:spPr>
          <a:xfrm>
            <a:off x="1245141" y="875950"/>
            <a:ext cx="2837828" cy="584775"/>
          </a:xfrm>
          <a:prstGeom prst="rect">
            <a:avLst/>
          </a:prstGeom>
          <a:solidFill>
            <a:srgbClr val="FFFF00"/>
          </a:solidFill>
        </p:spPr>
        <p:txBody>
          <a:bodyPr wrap="none">
            <a:spAutoFit/>
          </a:bodyPr>
          <a:lstStyle/>
          <a:p>
            <a:r>
              <a:rPr lang="en-US" sz="3200" dirty="0">
                <a:solidFill>
                  <a:srgbClr val="0000FF"/>
                </a:solidFill>
                <a:ea typeface="SimSun" panose="02010600030101010101" pitchFamily="2" charset="-122"/>
              </a:rPr>
              <a:t>Topological Sort</a:t>
            </a:r>
            <a:endParaRPr lang="en-US" sz="3200" dirty="0"/>
          </a:p>
        </p:txBody>
      </p:sp>
      <p:sp>
        <p:nvSpPr>
          <p:cNvPr id="13" name="TextBox 12">
            <a:extLst>
              <a:ext uri="{FF2B5EF4-FFF2-40B4-BE49-F238E27FC236}">
                <a16:creationId xmlns:a16="http://schemas.microsoft.com/office/drawing/2014/main" id="{5B216E61-CE4B-40B4-A8C5-C9BCF68B76AB}"/>
              </a:ext>
            </a:extLst>
          </p:cNvPr>
          <p:cNvSpPr txBox="1"/>
          <p:nvPr/>
        </p:nvSpPr>
        <p:spPr>
          <a:xfrm>
            <a:off x="6158719" y="1655378"/>
            <a:ext cx="2688336" cy="4001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dirty="0">
                <a:latin typeface="Times New Roman" panose="02020603050405020304" pitchFamily="18" charset="0"/>
                <a:cs typeface="Times New Roman" panose="02020603050405020304" pitchFamily="18" charset="0"/>
              </a:rPr>
              <a:t>C1   C2   C3</a:t>
            </a:r>
          </a:p>
        </p:txBody>
      </p:sp>
    </p:spTree>
    <p:extLst>
      <p:ext uri="{BB962C8B-B14F-4D97-AF65-F5344CB8AC3E}">
        <p14:creationId xmlns:p14="http://schemas.microsoft.com/office/powerpoint/2010/main" val="2613413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65510" y="2434818"/>
            <a:ext cx="8265110" cy="4154984"/>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				                                           C4</a:t>
            </a:r>
          </a:p>
          <a:p>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				      delete C4</a:t>
            </a:r>
          </a:p>
          <a:p>
            <a:r>
              <a:rPr lang="en-US" sz="2400" dirty="0">
                <a:latin typeface="Times New Roman" panose="02020603050405020304" pitchFamily="18" charset="0"/>
                <a:cs typeface="Times New Roman" panose="02020603050405020304" pitchFamily="18" charset="0"/>
              </a:rPr>
              <a:t>		</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	                                     C5          	                   C5     	</a:t>
            </a:r>
          </a:p>
          <a:p>
            <a:r>
              <a:rPr lang="en-US" sz="2400" dirty="0">
                <a:latin typeface="Times New Roman" panose="02020603050405020304" pitchFamily="18" charset="0"/>
                <a:cs typeface="Times New Roman" panose="02020603050405020304" pitchFamily="18" charset="0"/>
              </a:rPr>
              <a:t>Figure 3.22. Digraph representing the prerequisite structure of five courses.</a:t>
            </a:r>
          </a:p>
          <a:p>
            <a:endParaRPr lang="en-US" sz="2400" dirty="0">
              <a:latin typeface="Times New Roman" panose="02020603050405020304" pitchFamily="18" charset="0"/>
              <a:cs typeface="Times New Roman" panose="02020603050405020304" pitchFamily="18" charset="0"/>
            </a:endParaRPr>
          </a:p>
        </p:txBody>
      </p:sp>
      <p:cxnSp>
        <p:nvCxnSpPr>
          <p:cNvPr id="11" name="Line 163"/>
          <p:cNvCxnSpPr>
            <a:cxnSpLocks noChangeShapeType="1"/>
          </p:cNvCxnSpPr>
          <p:nvPr/>
        </p:nvCxnSpPr>
        <p:spPr bwMode="auto">
          <a:xfrm>
            <a:off x="8748480" y="2890681"/>
            <a:ext cx="29961" cy="1796729"/>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8" name="Right Arrow 7"/>
          <p:cNvSpPr/>
          <p:nvPr/>
        </p:nvSpPr>
        <p:spPr>
          <a:xfrm rot="10800000">
            <a:off x="5753362" y="3618041"/>
            <a:ext cx="1074263" cy="1710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1C1DCC5-79A1-4A29-9E36-387BE5E8C8D2}"/>
              </a:ext>
            </a:extLst>
          </p:cNvPr>
          <p:cNvSpPr/>
          <p:nvPr/>
        </p:nvSpPr>
        <p:spPr>
          <a:xfrm>
            <a:off x="1245141" y="875950"/>
            <a:ext cx="2837828" cy="584775"/>
          </a:xfrm>
          <a:prstGeom prst="rect">
            <a:avLst/>
          </a:prstGeom>
          <a:solidFill>
            <a:srgbClr val="FFFF00"/>
          </a:solidFill>
        </p:spPr>
        <p:txBody>
          <a:bodyPr wrap="none">
            <a:spAutoFit/>
          </a:bodyPr>
          <a:lstStyle/>
          <a:p>
            <a:r>
              <a:rPr lang="en-US" sz="3200" dirty="0">
                <a:solidFill>
                  <a:srgbClr val="0000FF"/>
                </a:solidFill>
                <a:ea typeface="SimSun" panose="02010600030101010101" pitchFamily="2" charset="-122"/>
              </a:rPr>
              <a:t>Topological Sort</a:t>
            </a:r>
            <a:endParaRPr lang="en-US" sz="3200" dirty="0"/>
          </a:p>
        </p:txBody>
      </p:sp>
      <p:sp>
        <p:nvSpPr>
          <p:cNvPr id="7" name="TextBox 6">
            <a:extLst>
              <a:ext uri="{FF2B5EF4-FFF2-40B4-BE49-F238E27FC236}">
                <a16:creationId xmlns:a16="http://schemas.microsoft.com/office/drawing/2014/main" id="{21851073-81EE-4793-BFF9-4260C11AAD38}"/>
              </a:ext>
            </a:extLst>
          </p:cNvPr>
          <p:cNvSpPr txBox="1"/>
          <p:nvPr/>
        </p:nvSpPr>
        <p:spPr>
          <a:xfrm>
            <a:off x="5070583" y="1747717"/>
            <a:ext cx="2688336" cy="4001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dirty="0">
                <a:latin typeface="Times New Roman" panose="02020603050405020304" pitchFamily="18" charset="0"/>
                <a:cs typeface="Times New Roman" panose="02020603050405020304" pitchFamily="18" charset="0"/>
              </a:rPr>
              <a:t>C1   C2   C3   C4</a:t>
            </a:r>
          </a:p>
        </p:txBody>
      </p:sp>
    </p:spTree>
    <p:extLst>
      <p:ext uri="{BB962C8B-B14F-4D97-AF65-F5344CB8AC3E}">
        <p14:creationId xmlns:p14="http://schemas.microsoft.com/office/powerpoint/2010/main" val="28205475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12810" y="1777329"/>
            <a:ext cx="8265110" cy="452431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The solution obtained is 	</a:t>
            </a:r>
          </a:p>
          <a:p>
            <a:r>
              <a:rPr lang="en-US" sz="2400" dirty="0">
                <a:latin typeface="Times New Roman" panose="02020603050405020304" pitchFamily="18" charset="0"/>
                <a:cs typeface="Times New Roman" panose="02020603050405020304" pitchFamily="18" charset="0"/>
              </a:rPr>
              <a:t>		C1, C2, C3, C4, C5 		       </a:t>
            </a:r>
          </a:p>
          <a:p>
            <a:r>
              <a:rPr lang="en-US" sz="2400" dirty="0">
                <a:latin typeface="Times New Roman" panose="02020603050405020304" pitchFamily="18" charset="0"/>
                <a:cs typeface="Times New Roman" panose="02020603050405020304" pitchFamily="18" charset="0"/>
              </a:rPr>
              <a:t>after C5 is deleted		</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delete C5</a:t>
            </a:r>
          </a:p>
          <a:p>
            <a:r>
              <a:rPr lang="en-US" sz="2400" dirty="0">
                <a:latin typeface="Times New Roman" panose="02020603050405020304" pitchFamily="18" charset="0"/>
                <a:cs typeface="Times New Roman" panose="02020603050405020304" pitchFamily="18" charset="0"/>
              </a:rPr>
              <a:t>		</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C5</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Figure 3.22. Digraph representing the prerequisite structure of five courses.</a:t>
            </a:r>
          </a:p>
          <a:p>
            <a:endParaRPr lang="en-US" sz="2400" dirty="0">
              <a:latin typeface="Times New Roman" panose="02020603050405020304" pitchFamily="18" charset="0"/>
              <a:cs typeface="Times New Roman" panose="02020603050405020304" pitchFamily="18" charset="0"/>
            </a:endParaRPr>
          </a:p>
        </p:txBody>
      </p:sp>
      <p:sp>
        <p:nvSpPr>
          <p:cNvPr id="8" name="Right Arrow 7"/>
          <p:cNvSpPr/>
          <p:nvPr/>
        </p:nvSpPr>
        <p:spPr>
          <a:xfrm>
            <a:off x="5831184" y="3664830"/>
            <a:ext cx="1074263" cy="1710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EADDA914-3DC3-42A4-BF68-ABA018E729C8}"/>
              </a:ext>
            </a:extLst>
          </p:cNvPr>
          <p:cNvSpPr/>
          <p:nvPr/>
        </p:nvSpPr>
        <p:spPr>
          <a:xfrm>
            <a:off x="1361873" y="982954"/>
            <a:ext cx="2837828" cy="584775"/>
          </a:xfrm>
          <a:prstGeom prst="rect">
            <a:avLst/>
          </a:prstGeom>
          <a:solidFill>
            <a:srgbClr val="FFFF00"/>
          </a:solidFill>
        </p:spPr>
        <p:txBody>
          <a:bodyPr wrap="none">
            <a:spAutoFit/>
          </a:bodyPr>
          <a:lstStyle/>
          <a:p>
            <a:r>
              <a:rPr lang="en-US" sz="3200" dirty="0">
                <a:solidFill>
                  <a:srgbClr val="0000FF"/>
                </a:solidFill>
                <a:ea typeface="SimSun" panose="02010600030101010101" pitchFamily="2" charset="-122"/>
              </a:rPr>
              <a:t>Topological Sort</a:t>
            </a:r>
            <a:endParaRPr lang="en-US" sz="3200" dirty="0"/>
          </a:p>
        </p:txBody>
      </p:sp>
      <p:sp>
        <p:nvSpPr>
          <p:cNvPr id="7" name="TextBox 6">
            <a:extLst>
              <a:ext uri="{FF2B5EF4-FFF2-40B4-BE49-F238E27FC236}">
                <a16:creationId xmlns:a16="http://schemas.microsoft.com/office/drawing/2014/main" id="{7C817B3D-8072-408F-8BD0-DCDE64F3E07D}"/>
              </a:ext>
            </a:extLst>
          </p:cNvPr>
          <p:cNvSpPr txBox="1"/>
          <p:nvPr/>
        </p:nvSpPr>
        <p:spPr>
          <a:xfrm>
            <a:off x="8234407" y="3429000"/>
            <a:ext cx="2688336" cy="4001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dirty="0">
                <a:latin typeface="Times New Roman" panose="02020603050405020304" pitchFamily="18" charset="0"/>
                <a:cs typeface="Times New Roman" panose="02020603050405020304" pitchFamily="18" charset="0"/>
              </a:rPr>
              <a:t>C1   C2   C3   C4   C5</a:t>
            </a:r>
          </a:p>
        </p:txBody>
      </p:sp>
    </p:spTree>
    <p:extLst>
      <p:ext uri="{BB962C8B-B14F-4D97-AF65-F5344CB8AC3E}">
        <p14:creationId xmlns:p14="http://schemas.microsoft.com/office/powerpoint/2010/main" val="9392906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25105" y="2551837"/>
            <a:ext cx="9059159" cy="2308324"/>
          </a:xfrm>
          <a:prstGeom prst="rect">
            <a:avLst/>
          </a:prstGeom>
        </p:spPr>
        <p:txBody>
          <a:bodyPr wrap="square">
            <a:spAutoFit/>
          </a:bodyPr>
          <a:lstStyle/>
          <a:p>
            <a:pPr>
              <a:lnSpc>
                <a:spcPct val="150000"/>
              </a:lnSpc>
            </a:pPr>
            <a:r>
              <a:rPr lang="en-US" sz="2400" dirty="0">
                <a:latin typeface="Times New Roman" panose="02020603050405020304" pitchFamily="18" charset="0"/>
                <a:ea typeface="SimSun" panose="02010600030101010101" pitchFamily="2" charset="-122"/>
                <a:cs typeface="Times New Roman" panose="02020603050405020304" pitchFamily="18" charset="0"/>
              </a:rPr>
              <a:t>Note that the solution obtained by the source-removal algorithm is </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different from </a:t>
            </a:r>
            <a:r>
              <a:rPr lang="en-US" sz="2400" dirty="0">
                <a:latin typeface="Times New Roman" panose="02020603050405020304" pitchFamily="18" charset="0"/>
                <a:ea typeface="SimSun" panose="02010600030101010101" pitchFamily="2" charset="-122"/>
                <a:cs typeface="Times New Roman" panose="02020603050405020304" pitchFamily="18" charset="0"/>
              </a:rPr>
              <a:t>the one obtained by the DFS-based algorithm.</a:t>
            </a:r>
          </a:p>
          <a:p>
            <a:pPr>
              <a:lnSpc>
                <a:spcPct val="150000"/>
              </a:lnSpc>
            </a:pPr>
            <a:r>
              <a:rPr lang="en-US" sz="2400" dirty="0">
                <a:latin typeface="Times New Roman" panose="02020603050405020304" pitchFamily="18" charset="0"/>
                <a:ea typeface="SimSun" panose="02010600030101010101" pitchFamily="2" charset="-122"/>
                <a:cs typeface="Times New Roman" panose="02020603050405020304" pitchFamily="18" charset="0"/>
              </a:rPr>
              <a:t>Both of them are correct. </a:t>
            </a:r>
          </a:p>
          <a:p>
            <a:pPr>
              <a:lnSpc>
                <a:spcPct val="150000"/>
              </a:lnSpc>
            </a:pPr>
            <a:r>
              <a:rPr lang="en-US" sz="2400" dirty="0">
                <a:latin typeface="Times New Roman" panose="02020603050405020304" pitchFamily="18" charset="0"/>
                <a:ea typeface="SimSun" panose="02010600030101010101" pitchFamily="2" charset="-122"/>
                <a:cs typeface="Times New Roman" panose="02020603050405020304" pitchFamily="18" charset="0"/>
              </a:rPr>
              <a:t>The topological sorting problem may have several alternative solutions.</a:t>
            </a:r>
            <a:endParaRPr lang="en-US" sz="24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3" name="Rectangle 2">
            <a:extLst>
              <a:ext uri="{FF2B5EF4-FFF2-40B4-BE49-F238E27FC236}">
                <a16:creationId xmlns:a16="http://schemas.microsoft.com/office/drawing/2014/main" id="{F69DBC48-48B3-4FA2-AF19-EAC710AA7B92}"/>
              </a:ext>
            </a:extLst>
          </p:cNvPr>
          <p:cNvSpPr/>
          <p:nvPr/>
        </p:nvSpPr>
        <p:spPr>
          <a:xfrm>
            <a:off x="1468878" y="1372060"/>
            <a:ext cx="2837828" cy="584775"/>
          </a:xfrm>
          <a:prstGeom prst="rect">
            <a:avLst/>
          </a:prstGeom>
        </p:spPr>
        <p:txBody>
          <a:bodyPr wrap="none">
            <a:spAutoFit/>
          </a:bodyPr>
          <a:lstStyle/>
          <a:p>
            <a:r>
              <a:rPr lang="en-US" sz="3200" dirty="0">
                <a:solidFill>
                  <a:srgbClr val="0000FF"/>
                </a:solidFill>
                <a:ea typeface="SimSun" panose="02010600030101010101" pitchFamily="2" charset="-122"/>
              </a:rPr>
              <a:t>Topological Sort</a:t>
            </a:r>
            <a:endParaRPr lang="en-US" sz="3200" dirty="0"/>
          </a:p>
        </p:txBody>
      </p:sp>
    </p:spTree>
    <p:extLst>
      <p:ext uri="{BB962C8B-B14F-4D97-AF65-F5344CB8AC3E}">
        <p14:creationId xmlns:p14="http://schemas.microsoft.com/office/powerpoint/2010/main" val="1284326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86850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DBA19A-F2CD-8485-3EBE-376F871DAD08}"/>
              </a:ext>
            </a:extLst>
          </p:cNvPr>
          <p:cNvSpPr txBox="1"/>
          <p:nvPr/>
        </p:nvSpPr>
        <p:spPr>
          <a:xfrm>
            <a:off x="2157046" y="610662"/>
            <a:ext cx="8092273" cy="5632311"/>
          </a:xfrm>
          <a:prstGeom prst="rect">
            <a:avLst/>
          </a:prstGeom>
          <a:noFill/>
        </p:spPr>
        <p:txBody>
          <a:bodyPr wrap="square">
            <a:spAutoFit/>
          </a:bodyPr>
          <a:lstStyle/>
          <a:p>
            <a:r>
              <a:rPr lang="en-US" sz="2400" b="0" i="0" dirty="0">
                <a:solidFill>
                  <a:srgbClr val="0D0D0D"/>
                </a:solidFill>
                <a:effectLst/>
                <a:latin typeface="Times New Roman" panose="02020603050405020304" pitchFamily="18" charset="0"/>
                <a:cs typeface="Times New Roman" panose="02020603050405020304" pitchFamily="18" charset="0"/>
              </a:rPr>
              <a:t>Applications of Strongly connected component graphs </a:t>
            </a:r>
            <a:r>
              <a:rPr lang="en-US" sz="2400" dirty="0">
                <a:solidFill>
                  <a:srgbClr val="0D0D0D"/>
                </a:solidFill>
                <a:latin typeface="Times New Roman" panose="02020603050405020304" pitchFamily="18" charset="0"/>
                <a:cs typeface="Times New Roman" panose="02020603050405020304" pitchFamily="18" charset="0"/>
              </a:rPr>
              <a:t>include</a:t>
            </a:r>
            <a:r>
              <a:rPr lang="en-US" sz="2400" b="0" i="0" dirty="0">
                <a:solidFill>
                  <a:srgbClr val="0D0D0D"/>
                </a:solidFill>
                <a:effectLst/>
                <a:latin typeface="Times New Roman" panose="02020603050405020304" pitchFamily="18" charset="0"/>
                <a:cs typeface="Times New Roman" panose="02020603050405020304" pitchFamily="18" charset="0"/>
              </a:rPr>
              <a:t>:  analyzing the structure and connectivity of complex networks, such as </a:t>
            </a:r>
          </a:p>
          <a:p>
            <a:pPr marL="342900" indent="-342900">
              <a:buFont typeface="Arial" panose="020B0604020202020204" pitchFamily="34" charset="0"/>
              <a:buChar char="•"/>
            </a:pPr>
            <a:r>
              <a:rPr lang="en-US" sz="2400" b="0" i="0" dirty="0">
                <a:solidFill>
                  <a:srgbClr val="0D0D0D"/>
                </a:solidFill>
                <a:effectLst/>
                <a:latin typeface="Times New Roman" panose="02020603050405020304" pitchFamily="18" charset="0"/>
                <a:cs typeface="Times New Roman" panose="02020603050405020304" pitchFamily="18" charset="0"/>
              </a:rPr>
              <a:t>social networks - identify cohesive subgroups within a social network</a:t>
            </a:r>
            <a:r>
              <a:rPr lang="en-US" sz="2400" dirty="0">
                <a:solidFill>
                  <a:srgbClr val="0D0D0D"/>
                </a:solidFill>
                <a:latin typeface="Times New Roman" panose="02020603050405020304" pitchFamily="18" charset="0"/>
                <a:cs typeface="Times New Roman" panose="02020603050405020304" pitchFamily="18" charset="0"/>
              </a:rPr>
              <a:t>.</a:t>
            </a:r>
            <a:r>
              <a:rPr lang="en-US" sz="2400" b="0" i="0" dirty="0">
                <a:solidFill>
                  <a:srgbClr val="0D0D0D"/>
                </a:solidFill>
                <a:effectLst/>
                <a:latin typeface="Times New Roman" panose="02020603050405020304" pitchFamily="18" charset="0"/>
                <a:cs typeface="Times New Roman" panose="02020603050405020304" pitchFamily="18" charset="0"/>
              </a:rPr>
              <a:t> This information can be utilized for targeted marketing, or understanding information diffusion patterns</a:t>
            </a:r>
          </a:p>
          <a:p>
            <a:pPr marL="342900" indent="-342900">
              <a:buFont typeface="Arial" panose="020B0604020202020204" pitchFamily="34" charset="0"/>
              <a:buChar char="•"/>
            </a:pPr>
            <a:r>
              <a:rPr lang="en-US" sz="2400" b="0" i="0" dirty="0">
                <a:solidFill>
                  <a:srgbClr val="0D0D0D"/>
                </a:solidFill>
                <a:effectLst/>
                <a:latin typeface="Times New Roman" panose="02020603050405020304" pitchFamily="18" charset="0"/>
                <a:cs typeface="Times New Roman" panose="02020603050405020304" pitchFamily="18" charset="0"/>
              </a:rPr>
              <a:t>transportation networks – help in optimizing routes, detecting critical infrastructure, and understanding traffic flow patterns. This information is valuable for urban planning, logistics management, and improving transportation efficiency., and </a:t>
            </a:r>
          </a:p>
          <a:p>
            <a:pPr marL="342900" indent="-342900">
              <a:buFont typeface="Arial" panose="020B0604020202020204" pitchFamily="34" charset="0"/>
              <a:buChar char="•"/>
            </a:pPr>
            <a:r>
              <a:rPr lang="en-US" sz="2400" b="0" i="0" dirty="0">
                <a:solidFill>
                  <a:srgbClr val="0D0D0D"/>
                </a:solidFill>
                <a:effectLst/>
                <a:latin typeface="Times New Roman" panose="02020603050405020304" pitchFamily="18" charset="0"/>
                <a:cs typeface="Times New Roman" panose="02020603050405020304" pitchFamily="18" charset="0"/>
              </a:rPr>
              <a:t>computer networks - help in analyzing network topology, identifying clusters of interconnected devices, and detecting potential points of failure. This information is essential for designing resilient networks, implementing load balancing strategies, and enhancing network security..</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78669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70202" y="2108639"/>
            <a:ext cx="8584310" cy="3293209"/>
          </a:xfrm>
          <a:prstGeom prst="rect">
            <a:avLst/>
          </a:prstGeom>
        </p:spPr>
        <p:txBody>
          <a:bodyPr wrap="square">
            <a:spAutoFit/>
          </a:bodyPr>
          <a:lstStyle/>
          <a:p>
            <a:pPr>
              <a:spcAft>
                <a:spcPts val="1200"/>
              </a:spcAft>
            </a:pPr>
            <a:r>
              <a:rPr lang="en-US" sz="2400" dirty="0">
                <a:latin typeface="Times New Roman" panose="02020603050405020304" pitchFamily="18" charset="0"/>
                <a:ea typeface="SimSun" panose="02010600030101010101" pitchFamily="2" charset="-122"/>
                <a:cs typeface="Times New Roman" panose="02020603050405020304" pitchFamily="18" charset="0"/>
              </a:rPr>
              <a:t>So far, we have addressed :</a:t>
            </a:r>
          </a:p>
          <a:p>
            <a:pPr marL="457200" marR="0" lvl="0" indent="-457200">
              <a:spcBef>
                <a:spcPts val="0"/>
              </a:spcBef>
              <a:spcAft>
                <a:spcPts val="1200"/>
              </a:spcAft>
              <a:buFont typeface="+mj-lt"/>
              <a:buAutoNum type="arabicPeriod"/>
              <a:tabLst>
                <a:tab pos="685800" algn="l"/>
              </a:tabLst>
            </a:pPr>
            <a:r>
              <a:rPr lang="en-US" sz="2400" dirty="0">
                <a:latin typeface="Times New Roman" panose="02020603050405020304" pitchFamily="18" charset="0"/>
                <a:ea typeface="SimSun" panose="02010600030101010101" pitchFamily="2" charset="-122"/>
                <a:cs typeface="Times New Roman" panose="02020603050405020304" pitchFamily="18" charset="0"/>
              </a:rPr>
              <a:t>How can we represent a graph in a computer, </a:t>
            </a:r>
          </a:p>
          <a:p>
            <a:pPr marL="457200" marR="0" lvl="0" indent="-457200">
              <a:spcBef>
                <a:spcPts val="0"/>
              </a:spcBef>
              <a:spcAft>
                <a:spcPts val="1200"/>
              </a:spcAft>
              <a:buFont typeface="+mj-lt"/>
              <a:buAutoNum type="arabicPeriod"/>
              <a:tabLst>
                <a:tab pos="685800" algn="l"/>
              </a:tabLst>
            </a:pPr>
            <a:r>
              <a:rPr lang="en-US" sz="2400" dirty="0">
                <a:latin typeface="Times New Roman" panose="02020603050405020304" pitchFamily="18" charset="0"/>
                <a:ea typeface="SimSun" panose="02010600030101010101" pitchFamily="2" charset="-122"/>
                <a:cs typeface="Times New Roman" panose="02020603050405020304" pitchFamily="18" charset="0"/>
              </a:rPr>
              <a:t>Addressed DFS and BFS algorithms based on searching a graph.</a:t>
            </a:r>
          </a:p>
          <a:p>
            <a:pPr marL="457200" marR="0" lvl="0" indent="-457200">
              <a:spcBef>
                <a:spcPts val="0"/>
              </a:spcBef>
              <a:spcAft>
                <a:spcPts val="1200"/>
              </a:spcAft>
              <a:buFont typeface="+mj-lt"/>
              <a:buAutoNum type="arabicPeriod"/>
              <a:tabLst>
                <a:tab pos="685800" algn="l"/>
              </a:tabLst>
            </a:pPr>
            <a:r>
              <a:rPr lang="en-US" sz="2400" dirty="0">
                <a:latin typeface="Times New Roman" panose="02020603050405020304" pitchFamily="18" charset="0"/>
                <a:ea typeface="SimSun" panose="02010600030101010101" pitchFamily="2" charset="-122"/>
                <a:cs typeface="Times New Roman" panose="02020603050405020304" pitchFamily="18" charset="0"/>
              </a:rPr>
              <a:t>Give an application of DFS: topologically sorting a directed acyclic graph.</a:t>
            </a:r>
          </a:p>
          <a:p>
            <a:pPr marL="457200" marR="0" lvl="0" indent="-457200">
              <a:spcBef>
                <a:spcPts val="0"/>
              </a:spcBef>
              <a:spcAft>
                <a:spcPts val="1200"/>
              </a:spcAft>
              <a:buFont typeface="+mj-lt"/>
              <a:buAutoNum type="arabicPeriod"/>
              <a:tabLst>
                <a:tab pos="685800" algn="l"/>
              </a:tabLst>
            </a:pPr>
            <a:r>
              <a:rPr lang="en-US" sz="2400" dirty="0">
                <a:latin typeface="Times New Roman" panose="02020603050405020304" pitchFamily="18" charset="0"/>
                <a:ea typeface="SimSun" panose="02010600030101010101" pitchFamily="2" charset="-122"/>
                <a:cs typeface="Times New Roman" panose="02020603050405020304" pitchFamily="18" charset="0"/>
              </a:rPr>
              <a:t>Will give decomposing a direct graph into its strongly connected components.</a:t>
            </a:r>
            <a:endParaRPr lang="en-US" sz="24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3" name="Rectangle 2">
            <a:extLst>
              <a:ext uri="{FF2B5EF4-FFF2-40B4-BE49-F238E27FC236}">
                <a16:creationId xmlns:a16="http://schemas.microsoft.com/office/drawing/2014/main" id="{60502C08-C314-42D9-BBD9-59076C61C55F}"/>
              </a:ext>
            </a:extLst>
          </p:cNvPr>
          <p:cNvSpPr/>
          <p:nvPr/>
        </p:nvSpPr>
        <p:spPr>
          <a:xfrm>
            <a:off x="1970202" y="1075066"/>
            <a:ext cx="1210588" cy="584775"/>
          </a:xfrm>
          <a:prstGeom prst="rect">
            <a:avLst/>
          </a:prstGeom>
          <a:solidFill>
            <a:srgbClr val="FFFF00"/>
          </a:solidFill>
        </p:spPr>
        <p:txBody>
          <a:bodyPr wrap="none">
            <a:spAutoFit/>
          </a:bodyPr>
          <a:lstStyle/>
          <a:p>
            <a:r>
              <a:rPr lang="en-US" sz="3200" dirty="0">
                <a:ea typeface="SimSun" panose="02010600030101010101" pitchFamily="2" charset="-122"/>
                <a:cs typeface="Times New Roman" panose="02020603050405020304" pitchFamily="18" charset="0"/>
              </a:rPr>
              <a:t>Graph</a:t>
            </a:r>
            <a:endParaRPr lang="en-US" sz="3200" dirty="0"/>
          </a:p>
        </p:txBody>
      </p:sp>
    </p:spTree>
    <p:extLst>
      <p:ext uri="{BB962C8B-B14F-4D97-AF65-F5344CB8AC3E}">
        <p14:creationId xmlns:p14="http://schemas.microsoft.com/office/powerpoint/2010/main" val="17112196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0" name="Rectangle 9"/>
              <p:cNvSpPr/>
              <p:nvPr/>
            </p:nvSpPr>
            <p:spPr>
              <a:xfrm>
                <a:off x="1762430" y="1557857"/>
                <a:ext cx="9040305" cy="4201150"/>
              </a:xfrm>
              <a:prstGeom prst="rect">
                <a:avLst/>
              </a:prstGeom>
            </p:spPr>
            <p:txBody>
              <a:bodyPr wrap="square">
                <a:spAutoFit/>
              </a:bodyPr>
              <a:lstStyle/>
              <a:p>
                <a:pPr>
                  <a:spcAft>
                    <a:spcPts val="1200"/>
                  </a:spcAft>
                </a:pPr>
                <a:r>
                  <a:rPr lang="en-US" sz="2800" dirty="0">
                    <a:cs typeface="Times New Roman" panose="02020603050405020304" pitchFamily="18" charset="0"/>
                  </a:rPr>
                  <a:t>Strongly connected components</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a:spcBef>
                    <a:spcPts val="1200"/>
                  </a:spcBef>
                  <a:spcAft>
                    <a:spcPts val="1200"/>
                  </a:spcAft>
                </a:pPr>
                <a:r>
                  <a:rPr lang="en-US" sz="2400" dirty="0">
                    <a:latin typeface="Times New Roman" panose="02020603050405020304" pitchFamily="18" charset="0"/>
                    <a:ea typeface="SimSun" panose="02010600030101010101" pitchFamily="2" charset="-122"/>
                    <a:cs typeface="Times New Roman" panose="02020603050405020304" pitchFamily="18" charset="0"/>
                  </a:rPr>
                  <a:t>A </a:t>
                </a:r>
                <a:r>
                  <a:rPr lang="en-US" sz="2400" dirty="0">
                    <a:ln>
                      <a:solidFill>
                        <a:sysClr val="windowText" lastClr="000000"/>
                      </a:solidFill>
                    </a:ln>
                    <a:solidFill>
                      <a:srgbClr val="0000FF"/>
                    </a:solidFill>
                    <a:latin typeface="Times New Roman" panose="02020603050405020304" pitchFamily="18" charset="0"/>
                    <a:ea typeface="SimSun" panose="02010600030101010101" pitchFamily="2" charset="-122"/>
                    <a:cs typeface="Times New Roman" panose="02020603050405020304" pitchFamily="18" charset="0"/>
                  </a:rPr>
                  <a:t>strongly connected component of a directed graph </a:t>
                </a:r>
                <a:r>
                  <a:rPr lang="en-US" sz="2400" dirty="0">
                    <a:latin typeface="Times New Roman" panose="02020603050405020304" pitchFamily="18" charset="0"/>
                    <a:ea typeface="SimSun" panose="02010600030101010101" pitchFamily="2" charset="-122"/>
                    <a:cs typeface="Times New Roman" panose="02020603050405020304" pitchFamily="18" charset="0"/>
                  </a:rPr>
                  <a:t>G = (V, E) is  </a:t>
                </a:r>
              </a:p>
              <a:p>
                <a:pPr marL="800100" lvl="1" indent="-342900">
                  <a:spcBef>
                    <a:spcPts val="600"/>
                  </a:spcBef>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cs typeface="Times New Roman" panose="02020603050405020304" pitchFamily="18" charset="0"/>
                  </a:rPr>
                  <a:t>a </a:t>
                </a:r>
                <a:r>
                  <a:rPr lang="en-US" sz="2400" dirty="0">
                    <a:solidFill>
                      <a:srgbClr val="C00000"/>
                    </a:solidFill>
                    <a:latin typeface="Times New Roman" panose="02020603050405020304" pitchFamily="18" charset="0"/>
                    <a:ea typeface="SimSun" panose="02010600030101010101" pitchFamily="2" charset="-122"/>
                    <a:cs typeface="Times New Roman" panose="02020603050405020304" pitchFamily="18" charset="0"/>
                  </a:rPr>
                  <a:t>maximal set of vertices C </a:t>
                </a:r>
                <a14:m>
                  <m:oMath xmlns:m="http://schemas.openxmlformats.org/officeDocument/2006/math">
                    <m:r>
                      <a:rPr lang="en-US" sz="2400" b="0" i="1" smtClean="0">
                        <a:effectLst/>
                        <a:latin typeface="Cambria Math" panose="02040503050406030204" pitchFamily="18" charset="0"/>
                        <a:ea typeface="SimSun" panose="02010600030101010101" pitchFamily="2" charset="-122"/>
                        <a:cs typeface="Times New Roman" panose="02020603050405020304" pitchFamily="18" charset="0"/>
                      </a:rPr>
                      <m:t>⊆ </m:t>
                    </m:r>
                  </m:oMath>
                </a14:m>
                <a:r>
                  <a:rPr lang="en-US" sz="2400" dirty="0">
                    <a:effectLst/>
                    <a:latin typeface="Times New Roman" panose="02020603050405020304" pitchFamily="18" charset="0"/>
                    <a:ea typeface="SimSun" panose="02010600030101010101" pitchFamily="2" charset="-122"/>
                    <a:cs typeface="Times New Roman" panose="02020603050405020304" pitchFamily="18" charset="0"/>
                  </a:rPr>
                  <a:t>V </a:t>
                </a:r>
                <a:r>
                  <a:rPr lang="en-US" sz="2400" dirty="0">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such that </a:t>
                </a:r>
              </a:p>
              <a:p>
                <a:pPr marL="800100" lvl="1" indent="-342900">
                  <a:spcBef>
                    <a:spcPts val="600"/>
                  </a:spcBef>
                  <a:spcAft>
                    <a:spcPts val="1200"/>
                  </a:spcAft>
                  <a:buFont typeface="Arial" panose="020B0604020202020204" pitchFamily="34" charset="0"/>
                  <a:buChar char="•"/>
                </a:pPr>
                <a:r>
                  <a:rPr lang="en-US" sz="2400" dirty="0">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for every pair of </a:t>
                </a: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vertices u and v in C, both u       </a:t>
                </a:r>
                <a:r>
                  <a:rPr lang="en-US" sz="2400" dirty="0">
                    <a:latin typeface="Times New Roman" panose="02020603050405020304" pitchFamily="18" charset="0"/>
                    <a:cs typeface="Times New Roman" panose="02020603050405020304" pitchFamily="18" charset="0"/>
                  </a:rPr>
                  <a:t>v and v       u; </a:t>
                </a:r>
              </a:p>
              <a:p>
                <a:pPr marL="1257300" lvl="2" indent="-342900">
                  <a:spcBef>
                    <a:spcPts val="600"/>
                  </a:spcBef>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that is, </a:t>
                </a:r>
                <a:r>
                  <a:rPr lang="en-US" sz="2400" dirty="0">
                    <a:solidFill>
                      <a:srgbClr val="0000FF"/>
                    </a:solidFill>
                    <a:latin typeface="Times New Roman" panose="02020603050405020304" pitchFamily="18" charset="0"/>
                    <a:cs typeface="Times New Roman" panose="02020603050405020304" pitchFamily="18" charset="0"/>
                  </a:rPr>
                  <a:t>vertices u and v are reachable from each other.</a:t>
                </a:r>
                <a:r>
                  <a:rPr lang="en-US" sz="2400" dirty="0">
                    <a:latin typeface="Times New Roman" panose="02020603050405020304" pitchFamily="18" charset="0"/>
                    <a:cs typeface="Times New Roman" panose="02020603050405020304" pitchFamily="18" charset="0"/>
                  </a:rPr>
                  <a:t> </a:t>
                </a:r>
              </a:p>
              <a:p>
                <a:pPr>
                  <a:spcBef>
                    <a:spcPts val="1200"/>
                  </a:spcBef>
                  <a:spcAft>
                    <a:spcPts val="1200"/>
                  </a:spcAft>
                </a:pPr>
                <a:r>
                  <a:rPr lang="en-US" sz="2400" dirty="0">
                    <a:latin typeface="Times New Roman" panose="02020603050405020304" pitchFamily="18" charset="0"/>
                    <a:cs typeface="Times New Roman" panose="02020603050405020304" pitchFamily="18" charset="0"/>
                  </a:rPr>
                  <a:t>Figure 3.23(a)  shows an example.</a:t>
                </a:r>
              </a:p>
              <a:p>
                <a:endParaRPr lang="en-US" sz="2400" dirty="0">
                  <a:latin typeface="Times New Roman" panose="02020603050405020304" pitchFamily="18" charset="0"/>
                  <a:cs typeface="Times New Roman" panose="02020603050405020304" pitchFamily="18" charset="0"/>
                </a:endParaRPr>
              </a:p>
            </p:txBody>
          </p:sp>
        </mc:Choice>
        <mc:Fallback xmlns="">
          <p:sp>
            <p:nvSpPr>
              <p:cNvPr id="10" name="Rectangle 9"/>
              <p:cNvSpPr>
                <a:spLocks noRot="1" noChangeAspect="1" noMove="1" noResize="1" noEditPoints="1" noAdjustHandles="1" noChangeArrowheads="1" noChangeShapeType="1" noTextEdit="1"/>
              </p:cNvSpPr>
              <p:nvPr/>
            </p:nvSpPr>
            <p:spPr>
              <a:xfrm>
                <a:off x="1762430" y="1557857"/>
                <a:ext cx="9040305" cy="4201150"/>
              </a:xfrm>
              <a:prstGeom prst="rect">
                <a:avLst/>
              </a:prstGeom>
              <a:blipFill>
                <a:blip r:embed="rId2"/>
                <a:stretch>
                  <a:fillRect l="-1349" t="-1451"/>
                </a:stretch>
              </a:blipFill>
            </p:spPr>
            <p:txBody>
              <a:bodyPr/>
              <a:lstStyle/>
              <a:p>
                <a:r>
                  <a:rPr lang="en-US">
                    <a:noFill/>
                  </a:rPr>
                  <a:t> </a:t>
                </a:r>
              </a:p>
            </p:txBody>
          </p:sp>
        </mc:Fallback>
      </mc:AlternateContent>
      <p:cxnSp>
        <p:nvCxnSpPr>
          <p:cNvPr id="11" name="Curved Connector 10"/>
          <p:cNvCxnSpPr/>
          <p:nvPr/>
        </p:nvCxnSpPr>
        <p:spPr>
          <a:xfrm>
            <a:off x="9691710" y="3703017"/>
            <a:ext cx="316865" cy="45085"/>
          </a:xfrm>
          <a:prstGeom prst="curvedConnector3">
            <a:avLst>
              <a:gd name="adj1" fmla="val 42889"/>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Curved Connector 11"/>
          <p:cNvCxnSpPr/>
          <p:nvPr/>
        </p:nvCxnSpPr>
        <p:spPr>
          <a:xfrm>
            <a:off x="8248817" y="3707072"/>
            <a:ext cx="316865" cy="45085"/>
          </a:xfrm>
          <a:prstGeom prst="curvedConnector3">
            <a:avLst>
              <a:gd name="adj1" fmla="val 42889"/>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Thought Bubble: Cloud 5">
            <a:extLst>
              <a:ext uri="{FF2B5EF4-FFF2-40B4-BE49-F238E27FC236}">
                <a16:creationId xmlns:a16="http://schemas.microsoft.com/office/drawing/2014/main" id="{A54C5D25-C469-46B7-9CDE-983C72878B5C}"/>
              </a:ext>
            </a:extLst>
          </p:cNvPr>
          <p:cNvSpPr/>
          <p:nvPr/>
        </p:nvSpPr>
        <p:spPr>
          <a:xfrm flipH="1">
            <a:off x="975053" y="2775607"/>
            <a:ext cx="620270" cy="413327"/>
          </a:xfrm>
          <a:prstGeom prst="cloudCallout">
            <a:avLst>
              <a:gd name="adj1" fmla="val -36252"/>
              <a:gd name="adj2" fmla="val 13201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dirty="0"/>
              <a:t>c</a:t>
            </a:r>
          </a:p>
        </p:txBody>
      </p:sp>
      <p:pic>
        <p:nvPicPr>
          <p:cNvPr id="7" name="Picture 6" descr="Image result for smiley face images">
            <a:extLst>
              <a:ext uri="{FF2B5EF4-FFF2-40B4-BE49-F238E27FC236}">
                <a16:creationId xmlns:a16="http://schemas.microsoft.com/office/drawing/2014/main" id="{AFEEA0E8-B1EF-49DB-96C9-B6D2EB4E5558}"/>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022759">
            <a:off x="896188" y="2715439"/>
            <a:ext cx="699135" cy="473495"/>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66A702DD-FBEF-4798-97EA-D2505B4EA6CB}"/>
              </a:ext>
            </a:extLst>
          </p:cNvPr>
          <p:cNvSpPr/>
          <p:nvPr/>
        </p:nvSpPr>
        <p:spPr>
          <a:xfrm>
            <a:off x="1503950" y="631232"/>
            <a:ext cx="6903300" cy="584775"/>
          </a:xfrm>
          <a:prstGeom prst="rect">
            <a:avLst/>
          </a:prstGeom>
          <a:solidFill>
            <a:schemeClr val="bg1"/>
          </a:solidFill>
        </p:spPr>
        <p:txBody>
          <a:bodyPr wrap="none">
            <a:spAutoFit/>
          </a:bodyPr>
          <a:lstStyle/>
          <a:p>
            <a:r>
              <a:rPr lang="en-US" sz="3200" dirty="0">
                <a:cs typeface="Times New Roman" panose="02020603050405020304" pitchFamily="18" charset="0"/>
              </a:rPr>
              <a:t>Graph - Strongly connected components</a:t>
            </a:r>
          </a:p>
        </p:txBody>
      </p:sp>
    </p:spTree>
    <p:extLst>
      <p:ext uri="{BB962C8B-B14F-4D97-AF65-F5344CB8AC3E}">
        <p14:creationId xmlns:p14="http://schemas.microsoft.com/office/powerpoint/2010/main" val="32779810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lowchart: Card 12"/>
          <p:cNvSpPr/>
          <p:nvPr/>
        </p:nvSpPr>
        <p:spPr>
          <a:xfrm rot="10800000">
            <a:off x="1143557" y="2308595"/>
            <a:ext cx="2824616" cy="2252980"/>
          </a:xfrm>
          <a:prstGeom prst="flowChartPunchedCard">
            <a:avLst/>
          </a:prstGeom>
          <a:solidFill>
            <a:schemeClr val="bg1">
              <a:lumMod val="85000"/>
            </a:schemeClr>
          </a:solidFill>
          <a:ln>
            <a:solidFill>
              <a:schemeClr val="bg1">
                <a:lumMod val="8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 name="Oval 1449"/>
          <p:cNvSpPr>
            <a:spLocks noChangeArrowheads="1"/>
          </p:cNvSpPr>
          <p:nvPr/>
        </p:nvSpPr>
        <p:spPr bwMode="auto">
          <a:xfrm>
            <a:off x="1439167" y="3101780"/>
            <a:ext cx="1089613" cy="475317"/>
          </a:xfrm>
          <a:prstGeom prst="ellipse">
            <a:avLst/>
          </a:prstGeom>
          <a:solidFill>
            <a:srgbClr val="FFFFFF"/>
          </a:solidFill>
          <a:ln w="25400">
            <a:solidFill>
              <a:srgbClr val="F79646"/>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20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13/14</a:t>
            </a:r>
            <a:endParaRPr kumimoji="0" lang="en-US" altLang="zh-CN" sz="2000" b="0" i="0" u="none" strike="noStrike" cap="none" normalizeH="0" baseline="0" dirty="0">
              <a:ln>
                <a:noFill/>
              </a:ln>
              <a:solidFill>
                <a:schemeClr val="tx1"/>
              </a:solidFill>
              <a:effectLst/>
              <a:latin typeface="Arial" panose="020B0604020202020204" pitchFamily="34" charset="0"/>
            </a:endParaRPr>
          </a:p>
        </p:txBody>
      </p:sp>
      <p:sp>
        <p:nvSpPr>
          <p:cNvPr id="3" name="Oval 1450"/>
          <p:cNvSpPr>
            <a:spLocks noChangeArrowheads="1"/>
          </p:cNvSpPr>
          <p:nvPr/>
        </p:nvSpPr>
        <p:spPr bwMode="auto">
          <a:xfrm>
            <a:off x="2779197" y="3119077"/>
            <a:ext cx="1103294" cy="535305"/>
          </a:xfrm>
          <a:prstGeom prst="ellipse">
            <a:avLst/>
          </a:prstGeom>
          <a:solidFill>
            <a:srgbClr val="FFFFFF"/>
          </a:solidFill>
          <a:ln w="25400">
            <a:solidFill>
              <a:srgbClr val="F79646"/>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20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11/16</a:t>
            </a:r>
            <a:endParaRPr kumimoji="0" lang="en-US" altLang="zh-CN" sz="2000" b="0" i="0" u="none" strike="noStrike" cap="none" normalizeH="0" baseline="0" dirty="0">
              <a:ln>
                <a:noFill/>
              </a:ln>
              <a:solidFill>
                <a:schemeClr val="tx1"/>
              </a:solidFill>
              <a:effectLst/>
              <a:latin typeface="Arial" panose="020B0604020202020204" pitchFamily="34" charset="0"/>
            </a:endParaRPr>
          </a:p>
        </p:txBody>
      </p:sp>
      <p:sp>
        <p:nvSpPr>
          <p:cNvPr id="4" name="Oval 1451"/>
          <p:cNvSpPr>
            <a:spLocks noChangeArrowheads="1"/>
          </p:cNvSpPr>
          <p:nvPr/>
        </p:nvSpPr>
        <p:spPr bwMode="auto">
          <a:xfrm>
            <a:off x="1521792" y="3853901"/>
            <a:ext cx="1171509" cy="501572"/>
          </a:xfrm>
          <a:prstGeom prst="ellipse">
            <a:avLst/>
          </a:prstGeom>
          <a:solidFill>
            <a:srgbClr val="FFFFFF"/>
          </a:solidFill>
          <a:ln w="25400">
            <a:solidFill>
              <a:srgbClr val="F79646"/>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2000" b="1"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12/15</a:t>
            </a:r>
            <a:endParaRPr kumimoji="0" lang="en-US" altLang="zh-CN" sz="2000" b="0" i="0" u="none" strike="noStrike" cap="none" normalizeH="0" baseline="0">
              <a:ln>
                <a:noFill/>
              </a:ln>
              <a:solidFill>
                <a:schemeClr val="tx1"/>
              </a:solidFill>
              <a:effectLst/>
              <a:latin typeface="Arial" panose="020B0604020202020204" pitchFamily="34" charset="0"/>
            </a:endParaRPr>
          </a:p>
        </p:txBody>
      </p:sp>
      <p:sp>
        <p:nvSpPr>
          <p:cNvPr id="17" name="Oval 16"/>
          <p:cNvSpPr/>
          <p:nvPr/>
        </p:nvSpPr>
        <p:spPr>
          <a:xfrm>
            <a:off x="4380230" y="2582864"/>
            <a:ext cx="2821848" cy="1376362"/>
          </a:xfrm>
          <a:prstGeom prst="ellipse">
            <a:avLst/>
          </a:prstGeom>
          <a:solidFill>
            <a:schemeClr val="bg1">
              <a:lumMod val="85000"/>
            </a:schemeClr>
          </a:solidFill>
          <a:ln>
            <a:solidFill>
              <a:schemeClr val="bg1">
                <a:lumMod val="8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 name="Oval 1453"/>
          <p:cNvSpPr>
            <a:spLocks noChangeArrowheads="1"/>
          </p:cNvSpPr>
          <p:nvPr/>
        </p:nvSpPr>
        <p:spPr bwMode="auto">
          <a:xfrm>
            <a:off x="4471306" y="3129185"/>
            <a:ext cx="1009823" cy="459929"/>
          </a:xfrm>
          <a:prstGeom prst="ellipse">
            <a:avLst/>
          </a:prstGeom>
          <a:solidFill>
            <a:srgbClr val="FFFFFF"/>
          </a:solidFill>
          <a:ln w="25400">
            <a:solidFill>
              <a:srgbClr val="F79646"/>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20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1/10</a:t>
            </a:r>
            <a:endParaRPr kumimoji="0" lang="en-US" altLang="zh-CN" sz="2000" b="0" i="0" u="none" strike="noStrike" cap="none" normalizeH="0" baseline="0" dirty="0">
              <a:ln>
                <a:noFill/>
              </a:ln>
              <a:solidFill>
                <a:schemeClr val="tx1"/>
              </a:solidFill>
              <a:effectLst/>
              <a:latin typeface="Arial" panose="020B0604020202020204" pitchFamily="34" charset="0"/>
            </a:endParaRPr>
          </a:p>
        </p:txBody>
      </p:sp>
      <p:sp>
        <p:nvSpPr>
          <p:cNvPr id="6" name="Oval 1454"/>
          <p:cNvSpPr>
            <a:spLocks noChangeArrowheads="1"/>
          </p:cNvSpPr>
          <p:nvPr/>
        </p:nvSpPr>
        <p:spPr bwMode="auto">
          <a:xfrm>
            <a:off x="5984050" y="3167423"/>
            <a:ext cx="1142110" cy="486959"/>
          </a:xfrm>
          <a:prstGeom prst="ellipse">
            <a:avLst/>
          </a:prstGeom>
          <a:solidFill>
            <a:srgbClr val="FFFFFF"/>
          </a:solidFill>
          <a:ln w="25400">
            <a:solidFill>
              <a:srgbClr val="F79646"/>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20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8/9</a:t>
            </a:r>
            <a:endParaRPr kumimoji="0" lang="en-US" altLang="zh-CN" sz="2000" b="0" i="0" u="none" strike="noStrike" cap="none" normalizeH="0" baseline="0" dirty="0">
              <a:ln>
                <a:noFill/>
              </a:ln>
              <a:solidFill>
                <a:schemeClr val="tx1"/>
              </a:solidFill>
              <a:effectLst/>
              <a:latin typeface="Arial" panose="020B0604020202020204" pitchFamily="34" charset="0"/>
            </a:endParaRPr>
          </a:p>
        </p:txBody>
      </p:sp>
      <p:sp>
        <p:nvSpPr>
          <p:cNvPr id="20" name="Oval 19"/>
          <p:cNvSpPr/>
          <p:nvPr/>
        </p:nvSpPr>
        <p:spPr>
          <a:xfrm>
            <a:off x="2555513" y="4432758"/>
            <a:ext cx="3128328" cy="1672944"/>
          </a:xfrm>
          <a:prstGeom prst="ellipse">
            <a:avLst/>
          </a:prstGeom>
          <a:solidFill>
            <a:schemeClr val="bg1">
              <a:lumMod val="85000"/>
            </a:schemeClr>
          </a:solidFill>
          <a:ln>
            <a:solidFill>
              <a:schemeClr val="bg1">
                <a:lumMod val="8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21" name="Oval 20"/>
          <p:cNvSpPr/>
          <p:nvPr/>
        </p:nvSpPr>
        <p:spPr>
          <a:xfrm>
            <a:off x="5857875" y="4561575"/>
            <a:ext cx="1344203" cy="943240"/>
          </a:xfrm>
          <a:prstGeom prst="ellipse">
            <a:avLst/>
          </a:prstGeom>
          <a:solidFill>
            <a:schemeClr val="bg1">
              <a:lumMod val="85000"/>
            </a:schemeClr>
          </a:solidFill>
          <a:ln>
            <a:solidFill>
              <a:schemeClr val="bg1">
                <a:lumMod val="8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Oval 1457"/>
          <p:cNvSpPr>
            <a:spLocks noChangeArrowheads="1"/>
          </p:cNvSpPr>
          <p:nvPr/>
        </p:nvSpPr>
        <p:spPr bwMode="auto">
          <a:xfrm>
            <a:off x="5965348" y="4848543"/>
            <a:ext cx="998062" cy="507003"/>
          </a:xfrm>
          <a:prstGeom prst="ellipse">
            <a:avLst/>
          </a:prstGeom>
          <a:solidFill>
            <a:srgbClr val="FFFFFF"/>
          </a:solidFill>
          <a:ln w="25400">
            <a:solidFill>
              <a:srgbClr val="F79646"/>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5/6</a:t>
            </a:r>
            <a:endParaRPr kumimoji="0" lang="en-US" altLang="zh-CN" sz="2400" b="1" i="0" u="none" strike="noStrike" cap="none" normalizeH="0" baseline="0" dirty="0">
              <a:ln>
                <a:noFill/>
              </a:ln>
              <a:solidFill>
                <a:schemeClr val="tx1"/>
              </a:solidFill>
              <a:effectLst/>
              <a:latin typeface="Arial" panose="020B0604020202020204" pitchFamily="34" charset="0"/>
            </a:endParaRPr>
          </a:p>
        </p:txBody>
      </p:sp>
      <p:sp>
        <p:nvSpPr>
          <p:cNvPr id="8" name="Oval 1458"/>
          <p:cNvSpPr>
            <a:spLocks noChangeArrowheads="1"/>
          </p:cNvSpPr>
          <p:nvPr/>
        </p:nvSpPr>
        <p:spPr bwMode="auto">
          <a:xfrm>
            <a:off x="2774073" y="4900930"/>
            <a:ext cx="1156891" cy="535128"/>
          </a:xfrm>
          <a:prstGeom prst="ellipse">
            <a:avLst/>
          </a:prstGeom>
          <a:solidFill>
            <a:srgbClr val="FFFFFF"/>
          </a:solidFill>
          <a:ln w="25400">
            <a:solidFill>
              <a:srgbClr val="F79646"/>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2000" b="1"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3/4</a:t>
            </a:r>
            <a:endParaRPr kumimoji="0" lang="en-US" altLang="zh-CN" sz="2000" b="0" i="0" u="none" strike="noStrike" cap="none" normalizeH="0" baseline="0">
              <a:ln>
                <a:noFill/>
              </a:ln>
              <a:solidFill>
                <a:schemeClr val="tx1"/>
              </a:solidFill>
              <a:effectLst/>
              <a:latin typeface="Arial" panose="020B0604020202020204" pitchFamily="34" charset="0"/>
            </a:endParaRPr>
          </a:p>
        </p:txBody>
      </p:sp>
      <p:sp>
        <p:nvSpPr>
          <p:cNvPr id="9" name="Oval 1459"/>
          <p:cNvSpPr>
            <a:spLocks noChangeArrowheads="1"/>
          </p:cNvSpPr>
          <p:nvPr/>
        </p:nvSpPr>
        <p:spPr bwMode="auto">
          <a:xfrm>
            <a:off x="4328070" y="4870908"/>
            <a:ext cx="1091848" cy="565149"/>
          </a:xfrm>
          <a:prstGeom prst="ellipse">
            <a:avLst/>
          </a:prstGeom>
          <a:solidFill>
            <a:srgbClr val="FFFFFF"/>
          </a:solidFill>
          <a:ln w="25400">
            <a:solidFill>
              <a:srgbClr val="F79646"/>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2/7</a:t>
            </a:r>
            <a:endParaRPr kumimoji="0" lang="en-US" altLang="zh-CN" sz="2400" b="0" i="0" u="none" strike="noStrike" cap="none" normalizeH="0" baseline="0">
              <a:ln>
                <a:noFill/>
              </a:ln>
              <a:solidFill>
                <a:schemeClr val="tx1"/>
              </a:solidFill>
              <a:effectLst/>
              <a:latin typeface="Arial" panose="020B0604020202020204" pitchFamily="34" charset="0"/>
            </a:endParaRPr>
          </a:p>
        </p:txBody>
      </p:sp>
      <p:cxnSp>
        <p:nvCxnSpPr>
          <p:cNvPr id="25" name="Straight Arrow Connector 24"/>
          <p:cNvCxnSpPr/>
          <p:nvPr/>
        </p:nvCxnSpPr>
        <p:spPr>
          <a:xfrm flipV="1">
            <a:off x="2226945" y="3562350"/>
            <a:ext cx="6985" cy="30226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2555513" y="3371980"/>
            <a:ext cx="22860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2620009" y="3635556"/>
            <a:ext cx="722630" cy="390525"/>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4" idx="4"/>
            <a:endCxn id="8" idx="1"/>
          </p:cNvCxnSpPr>
          <p:nvPr/>
        </p:nvCxnSpPr>
        <p:spPr>
          <a:xfrm>
            <a:off x="2107547" y="4355473"/>
            <a:ext cx="835949" cy="62382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3331175" y="3664766"/>
            <a:ext cx="309245" cy="129032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3893169" y="3381671"/>
            <a:ext cx="634365" cy="4381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a:off x="4941778" y="3601709"/>
            <a:ext cx="58420" cy="126873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6275070" y="3591560"/>
            <a:ext cx="117475" cy="126174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5418750" y="5120248"/>
            <a:ext cx="560705" cy="2159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Curved Connector 33"/>
          <p:cNvCxnSpPr/>
          <p:nvPr/>
        </p:nvCxnSpPr>
        <p:spPr>
          <a:xfrm flipH="1" flipV="1">
            <a:off x="6938444" y="5001503"/>
            <a:ext cx="45085" cy="140335"/>
          </a:xfrm>
          <a:prstGeom prst="curvedConnector3">
            <a:avLst>
              <a:gd name="adj1" fmla="val -49909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Curved Connector 34"/>
          <p:cNvCxnSpPr/>
          <p:nvPr/>
        </p:nvCxnSpPr>
        <p:spPr>
          <a:xfrm flipV="1">
            <a:off x="5489211" y="3265486"/>
            <a:ext cx="603885" cy="45085"/>
          </a:xfrm>
          <a:prstGeom prst="curvedConnector3">
            <a:avLst>
              <a:gd name="adj1" fmla="val 43079"/>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Curved Connector 35"/>
          <p:cNvCxnSpPr/>
          <p:nvPr/>
        </p:nvCxnSpPr>
        <p:spPr>
          <a:xfrm rot="10800000">
            <a:off x="5423346" y="3412036"/>
            <a:ext cx="560704" cy="33971"/>
          </a:xfrm>
          <a:prstGeom prst="curvedConnector3">
            <a:avLst>
              <a:gd name="adj1" fmla="val 5000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Curved Connector 36"/>
          <p:cNvCxnSpPr/>
          <p:nvPr/>
        </p:nvCxnSpPr>
        <p:spPr>
          <a:xfrm flipH="1" flipV="1">
            <a:off x="3839498" y="5311731"/>
            <a:ext cx="678180" cy="43815"/>
          </a:xfrm>
          <a:prstGeom prst="curvedConnector3">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Curved Connector 37"/>
          <p:cNvCxnSpPr/>
          <p:nvPr/>
        </p:nvCxnSpPr>
        <p:spPr>
          <a:xfrm flipV="1">
            <a:off x="3921124" y="5002921"/>
            <a:ext cx="514927" cy="92755"/>
          </a:xfrm>
          <a:prstGeom prst="curved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Text Box 1478"/>
          <p:cNvSpPr txBox="1"/>
          <p:nvPr/>
        </p:nvSpPr>
        <p:spPr>
          <a:xfrm>
            <a:off x="2075497" y="2649637"/>
            <a:ext cx="316865" cy="413154"/>
          </a:xfrm>
          <a:prstGeom prst="rect">
            <a:avLst/>
          </a:prstGeom>
          <a:solidFill>
            <a:schemeClr val="bg1">
              <a:lumMod val="85000"/>
            </a:schemeClr>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400" dirty="0">
                <a:effectLst/>
                <a:latin typeface="Times New Roman" panose="02020603050405020304" pitchFamily="18" charset="0"/>
                <a:ea typeface="SimSun" panose="02010600030101010101" pitchFamily="2" charset="-122"/>
              </a:rPr>
              <a:t>a </a:t>
            </a:r>
            <a:endParaRPr lang="en-US" sz="2400" dirty="0">
              <a:effectLst/>
              <a:latin typeface="Courier New" panose="02070309020205020404" pitchFamily="49" charset="0"/>
              <a:ea typeface="SimSun" panose="02010600030101010101" pitchFamily="2" charset="-122"/>
            </a:endParaRPr>
          </a:p>
        </p:txBody>
      </p:sp>
      <p:sp>
        <p:nvSpPr>
          <p:cNvPr id="40" name="Text Box 1481"/>
          <p:cNvSpPr txBox="1"/>
          <p:nvPr/>
        </p:nvSpPr>
        <p:spPr>
          <a:xfrm>
            <a:off x="3287734" y="2709004"/>
            <a:ext cx="316865" cy="378906"/>
          </a:xfrm>
          <a:prstGeom prst="rect">
            <a:avLst/>
          </a:prstGeom>
          <a:solidFill>
            <a:schemeClr val="bg1">
              <a:lumMod val="85000"/>
            </a:schemeClr>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000">
                <a:effectLst/>
                <a:latin typeface="Times New Roman" panose="02020603050405020304" pitchFamily="18" charset="0"/>
                <a:ea typeface="SimSun" panose="02010600030101010101" pitchFamily="2" charset="-122"/>
              </a:rPr>
              <a:t>b </a:t>
            </a:r>
            <a:endParaRPr lang="en-US" sz="2000">
              <a:effectLst/>
              <a:latin typeface="Courier New" panose="02070309020205020404" pitchFamily="49" charset="0"/>
              <a:ea typeface="SimSun" panose="02010600030101010101" pitchFamily="2" charset="-122"/>
            </a:endParaRPr>
          </a:p>
        </p:txBody>
      </p:sp>
      <p:sp>
        <p:nvSpPr>
          <p:cNvPr id="41" name="Text Box 1484"/>
          <p:cNvSpPr txBox="1"/>
          <p:nvPr/>
        </p:nvSpPr>
        <p:spPr>
          <a:xfrm>
            <a:off x="1102936" y="3830819"/>
            <a:ext cx="378236" cy="479107"/>
          </a:xfrm>
          <a:prstGeom prst="rect">
            <a:avLst/>
          </a:prstGeom>
          <a:solidFill>
            <a:schemeClr val="bg1">
              <a:lumMod val="85000"/>
            </a:schemeClr>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400" dirty="0">
                <a:effectLst/>
                <a:latin typeface="Times New Roman" panose="02020603050405020304" pitchFamily="18" charset="0"/>
                <a:ea typeface="SimSun" panose="02010600030101010101" pitchFamily="2" charset="-122"/>
              </a:rPr>
              <a:t>e</a:t>
            </a:r>
            <a:r>
              <a:rPr lang="en-US" sz="2000" dirty="0">
                <a:effectLst/>
                <a:latin typeface="Times New Roman" panose="02020603050405020304" pitchFamily="18" charset="0"/>
                <a:ea typeface="SimSun" panose="02010600030101010101" pitchFamily="2" charset="-122"/>
              </a:rPr>
              <a:t> </a:t>
            </a:r>
            <a:endParaRPr lang="en-US" sz="2000" dirty="0">
              <a:effectLst/>
              <a:latin typeface="Courier New" panose="02070309020205020404" pitchFamily="49" charset="0"/>
              <a:ea typeface="SimSun" panose="02010600030101010101" pitchFamily="2" charset="-122"/>
            </a:endParaRPr>
          </a:p>
        </p:txBody>
      </p:sp>
      <p:sp>
        <p:nvSpPr>
          <p:cNvPr id="10" name="Text Box 1487"/>
          <p:cNvSpPr txBox="1">
            <a:spLocks noChangeArrowheads="1"/>
          </p:cNvSpPr>
          <p:nvPr/>
        </p:nvSpPr>
        <p:spPr bwMode="auto">
          <a:xfrm>
            <a:off x="4667250" y="5384707"/>
            <a:ext cx="486410" cy="457293"/>
          </a:xfrm>
          <a:prstGeom prst="rect">
            <a:avLst/>
          </a:prstGeom>
          <a:solidFill>
            <a:srgbClr val="D9D9D9"/>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g</a:t>
            </a:r>
            <a:endParaRPr kumimoji="0" lang="en-US" altLang="zh-CN" sz="2000" b="0" i="0" u="none" strike="noStrike" cap="none" normalizeH="0" baseline="0">
              <a:ln>
                <a:noFill/>
              </a:ln>
              <a:solidFill>
                <a:schemeClr val="tx1"/>
              </a:solidFill>
              <a:effectLst/>
              <a:latin typeface="Arial" panose="020B0604020202020204" pitchFamily="34" charset="0"/>
            </a:endParaRPr>
          </a:p>
        </p:txBody>
      </p:sp>
      <p:sp>
        <p:nvSpPr>
          <p:cNvPr id="43" name="Text Box 1490"/>
          <p:cNvSpPr txBox="1"/>
          <p:nvPr/>
        </p:nvSpPr>
        <p:spPr>
          <a:xfrm>
            <a:off x="3354705" y="5518785"/>
            <a:ext cx="434870" cy="381635"/>
          </a:xfrm>
          <a:prstGeom prst="rect">
            <a:avLst/>
          </a:prstGeom>
          <a:solidFill>
            <a:sysClr val="window" lastClr="FFFFFF">
              <a:lumMod val="85000"/>
            </a:sysClr>
          </a:solidFill>
          <a:ln w="6350">
            <a:solidFill>
              <a:sysClr val="window" lastClr="FFFFFF"/>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000" dirty="0">
                <a:effectLst/>
                <a:latin typeface="Times New Roman" panose="02020603050405020304" pitchFamily="18" charset="0"/>
                <a:ea typeface="SimSun" panose="02010600030101010101" pitchFamily="2" charset="-122"/>
              </a:rPr>
              <a:t>f </a:t>
            </a:r>
            <a:endParaRPr lang="en-US" sz="2000" dirty="0">
              <a:effectLst/>
              <a:latin typeface="Courier New" panose="02070309020205020404" pitchFamily="49" charset="0"/>
              <a:ea typeface="SimSun" panose="02010600030101010101" pitchFamily="2" charset="-122"/>
            </a:endParaRPr>
          </a:p>
        </p:txBody>
      </p:sp>
      <p:sp>
        <p:nvSpPr>
          <p:cNvPr id="44" name="Text Box 1493"/>
          <p:cNvSpPr txBox="1"/>
          <p:nvPr/>
        </p:nvSpPr>
        <p:spPr>
          <a:xfrm>
            <a:off x="6245971" y="5384707"/>
            <a:ext cx="436815" cy="439603"/>
          </a:xfrm>
          <a:prstGeom prst="rect">
            <a:avLst/>
          </a:prstGeom>
          <a:solidFill>
            <a:sysClr val="window" lastClr="FFFFFF">
              <a:lumMod val="85000"/>
            </a:sysClr>
          </a:solidFill>
          <a:ln w="6350">
            <a:solidFill>
              <a:sysClr val="window" lastClr="FFFFFF"/>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000" dirty="0">
                <a:effectLst/>
                <a:latin typeface="Times New Roman" panose="02020603050405020304" pitchFamily="18" charset="0"/>
                <a:ea typeface="SimSun" panose="02010600030101010101" pitchFamily="2" charset="-122"/>
              </a:rPr>
              <a:t>h </a:t>
            </a:r>
            <a:endParaRPr lang="en-US" sz="2000" dirty="0">
              <a:effectLst/>
              <a:latin typeface="Courier New" panose="02070309020205020404" pitchFamily="49" charset="0"/>
              <a:ea typeface="SimSun" panose="02010600030101010101" pitchFamily="2" charset="-122"/>
            </a:endParaRPr>
          </a:p>
        </p:txBody>
      </p:sp>
      <p:sp>
        <p:nvSpPr>
          <p:cNvPr id="45" name="Text Box 1496"/>
          <p:cNvSpPr txBox="1"/>
          <p:nvPr/>
        </p:nvSpPr>
        <p:spPr>
          <a:xfrm>
            <a:off x="6136850" y="2713038"/>
            <a:ext cx="311499" cy="416147"/>
          </a:xfrm>
          <a:prstGeom prst="rect">
            <a:avLst/>
          </a:prstGeom>
          <a:solidFill>
            <a:schemeClr val="bg1">
              <a:lumMod val="85000"/>
            </a:schemeClr>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000" dirty="0">
                <a:effectLst/>
                <a:latin typeface="Times New Roman" panose="02020603050405020304" pitchFamily="18" charset="0"/>
                <a:ea typeface="SimSun" panose="02010600030101010101" pitchFamily="2" charset="-122"/>
              </a:rPr>
              <a:t>d </a:t>
            </a:r>
            <a:endParaRPr lang="en-US" sz="2000" dirty="0">
              <a:effectLst/>
              <a:latin typeface="Courier New" panose="02070309020205020404" pitchFamily="49" charset="0"/>
              <a:ea typeface="SimSun" panose="02010600030101010101" pitchFamily="2" charset="-122"/>
            </a:endParaRPr>
          </a:p>
        </p:txBody>
      </p:sp>
      <p:sp>
        <p:nvSpPr>
          <p:cNvPr id="46" name="Text Box 1499"/>
          <p:cNvSpPr txBox="1"/>
          <p:nvPr/>
        </p:nvSpPr>
        <p:spPr>
          <a:xfrm>
            <a:off x="4942951" y="2711703"/>
            <a:ext cx="347870" cy="376207"/>
          </a:xfrm>
          <a:prstGeom prst="rect">
            <a:avLst/>
          </a:prstGeom>
          <a:solidFill>
            <a:schemeClr val="bg1">
              <a:lumMod val="85000"/>
            </a:schemeClr>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000" dirty="0">
                <a:effectLst/>
                <a:latin typeface="Times New Roman" panose="02020603050405020304" pitchFamily="18" charset="0"/>
                <a:ea typeface="SimSun" panose="02010600030101010101" pitchFamily="2" charset="-122"/>
              </a:rPr>
              <a:t>c </a:t>
            </a:r>
            <a:endParaRPr lang="en-US" sz="2000" dirty="0">
              <a:effectLst/>
              <a:latin typeface="Courier New" panose="02070309020205020404" pitchFamily="49" charset="0"/>
              <a:ea typeface="SimSun" panose="02010600030101010101" pitchFamily="2" charset="-122"/>
            </a:endParaRPr>
          </a:p>
        </p:txBody>
      </p:sp>
      <p:sp>
        <p:nvSpPr>
          <p:cNvPr id="11" name="Rectangle 46"/>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Rectangle 49"/>
          <p:cNvSpPr>
            <a:spLocks noChangeArrowheads="1"/>
          </p:cNvSpPr>
          <p:nvPr/>
        </p:nvSpPr>
        <p:spPr bwMode="auto">
          <a:xfrm>
            <a:off x="0" y="511175"/>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a:ln>
                <a:noFill/>
              </a:ln>
              <a:solidFill>
                <a:schemeClr val="tx1"/>
              </a:solidFill>
              <a:effectLst/>
              <a:latin typeface="Arial" panose="020B0604020202020204" pitchFamily="34" charset="0"/>
            </a:endParaRPr>
          </a:p>
        </p:txBody>
      </p:sp>
      <p:sp>
        <p:nvSpPr>
          <p:cNvPr id="15" name="Rectangle 51"/>
          <p:cNvSpPr>
            <a:spLocks noChangeArrowheads="1"/>
          </p:cNvSpPr>
          <p:nvPr/>
        </p:nvSpPr>
        <p:spPr bwMode="auto">
          <a:xfrm>
            <a:off x="0" y="56515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a:ln>
                <a:noFill/>
              </a:ln>
              <a:solidFill>
                <a:schemeClr val="tx1"/>
              </a:solidFill>
              <a:effectLst/>
              <a:latin typeface="Arial" panose="020B0604020202020204" pitchFamily="34" charset="0"/>
            </a:endParaRPr>
          </a:p>
        </p:txBody>
      </p:sp>
      <p:sp>
        <p:nvSpPr>
          <p:cNvPr id="16" name="Rectangle 53"/>
          <p:cNvSpPr>
            <a:spLocks noChangeArrowheads="1"/>
          </p:cNvSpPr>
          <p:nvPr/>
        </p:nvSpPr>
        <p:spPr bwMode="auto">
          <a:xfrm>
            <a:off x="0" y="741363"/>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a:ln>
                <a:noFill/>
              </a:ln>
              <a:solidFill>
                <a:schemeClr val="tx1"/>
              </a:solidFill>
              <a:effectLst/>
              <a:latin typeface="Arial" panose="020B0604020202020204" pitchFamily="34" charset="0"/>
            </a:endParaRPr>
          </a:p>
        </p:txBody>
      </p:sp>
      <p:sp>
        <p:nvSpPr>
          <p:cNvPr id="22" name="Rectangle 62"/>
          <p:cNvSpPr>
            <a:spLocks noChangeArrowheads="1"/>
          </p:cNvSpPr>
          <p:nvPr/>
        </p:nvSpPr>
        <p:spPr bwMode="auto">
          <a:xfrm>
            <a:off x="1734531" y="1522840"/>
            <a:ext cx="2233641"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Figure 3.23</a:t>
            </a:r>
            <a:r>
              <a:rPr kumimoji="0" lang="en-US" altLang="en-US" sz="2400" i="0" u="none" strike="noStrike" cap="none" normalizeH="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en-US" sz="240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(a)</a:t>
            </a:r>
            <a:endParaRPr kumimoji="0" lang="en-US" altLang="en-US" sz="240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23" name="Rectangle 63"/>
          <p:cNvSpPr>
            <a:spLocks noChangeArrowheads="1"/>
          </p:cNvSpPr>
          <p:nvPr/>
        </p:nvSpPr>
        <p:spPr bwMode="auto">
          <a:xfrm>
            <a:off x="0" y="2166938"/>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a:ln>
                <a:noFill/>
              </a:ln>
              <a:solidFill>
                <a:schemeClr val="tx1"/>
              </a:solidFill>
              <a:effectLst/>
              <a:latin typeface="Arial" panose="020B0604020202020204" pitchFamily="34" charset="0"/>
            </a:endParaRPr>
          </a:p>
        </p:txBody>
      </p:sp>
      <p:sp>
        <p:nvSpPr>
          <p:cNvPr id="24" name="Rectangle 69"/>
          <p:cNvSpPr>
            <a:spLocks noChangeArrowheads="1"/>
          </p:cNvSpPr>
          <p:nvPr/>
        </p:nvSpPr>
        <p:spPr bwMode="auto">
          <a:xfrm>
            <a:off x="0" y="234315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a:ln>
                <a:noFill/>
              </a:ln>
              <a:solidFill>
                <a:schemeClr val="tx1"/>
              </a:solidFill>
              <a:effectLst/>
              <a:latin typeface="Arial" panose="020B0604020202020204" pitchFamily="34" charset="0"/>
            </a:endParaRPr>
          </a:p>
        </p:txBody>
      </p:sp>
      <p:sp>
        <p:nvSpPr>
          <p:cNvPr id="7169" name="Rectangle 73"/>
          <p:cNvSpPr>
            <a:spLocks noChangeArrowheads="1"/>
          </p:cNvSpPr>
          <p:nvPr/>
        </p:nvSpPr>
        <p:spPr bwMode="auto">
          <a:xfrm>
            <a:off x="0" y="26955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TextBox 11"/>
          <p:cNvSpPr txBox="1"/>
          <p:nvPr/>
        </p:nvSpPr>
        <p:spPr>
          <a:xfrm>
            <a:off x="7554639" y="1609767"/>
            <a:ext cx="4114700" cy="4893647"/>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Figure 3.23(a) A direct graph G. </a:t>
            </a: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Each shaded region is a strongly connected component of G. </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Each vertex is labeled with its discovery and finishing times in a depth-first search, and tree edges are shaded (as thick dark arrow lines, with c and b as the roots of the DFS tree forest).</a:t>
            </a:r>
          </a:p>
          <a:p>
            <a:endParaRPr lang="en-US" sz="2400" dirty="0">
              <a:latin typeface="Times New Roman" panose="02020603050405020304" pitchFamily="18" charset="0"/>
              <a:cs typeface="Times New Roman" panose="02020603050405020304" pitchFamily="18" charset="0"/>
            </a:endParaRPr>
          </a:p>
        </p:txBody>
      </p:sp>
      <p:sp>
        <p:nvSpPr>
          <p:cNvPr id="49" name="Rectangle 48">
            <a:extLst>
              <a:ext uri="{FF2B5EF4-FFF2-40B4-BE49-F238E27FC236}">
                <a16:creationId xmlns:a16="http://schemas.microsoft.com/office/drawing/2014/main" id="{D4D54705-B13C-4D95-BC93-7748C0C7C874}"/>
              </a:ext>
            </a:extLst>
          </p:cNvPr>
          <p:cNvSpPr/>
          <p:nvPr/>
        </p:nvSpPr>
        <p:spPr>
          <a:xfrm>
            <a:off x="1292054" y="630758"/>
            <a:ext cx="6903300" cy="584775"/>
          </a:xfrm>
          <a:prstGeom prst="rect">
            <a:avLst/>
          </a:prstGeom>
          <a:solidFill>
            <a:srgbClr val="FFFF00"/>
          </a:solidFill>
        </p:spPr>
        <p:txBody>
          <a:bodyPr wrap="none">
            <a:spAutoFit/>
          </a:bodyPr>
          <a:lstStyle/>
          <a:p>
            <a:r>
              <a:rPr lang="en-US" sz="3200" dirty="0">
                <a:cs typeface="Times New Roman" panose="02020603050405020304" pitchFamily="18" charset="0"/>
              </a:rPr>
              <a:t>Graph - Strongly connected components</a:t>
            </a:r>
          </a:p>
        </p:txBody>
      </p:sp>
    </p:spTree>
    <p:extLst>
      <p:ext uri="{BB962C8B-B14F-4D97-AF65-F5344CB8AC3E}">
        <p14:creationId xmlns:p14="http://schemas.microsoft.com/office/powerpoint/2010/main" val="14205876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lowchart: Card 12"/>
          <p:cNvSpPr/>
          <p:nvPr/>
        </p:nvSpPr>
        <p:spPr>
          <a:xfrm rot="10800000">
            <a:off x="1143557" y="2308595"/>
            <a:ext cx="2824616" cy="2252980"/>
          </a:xfrm>
          <a:prstGeom prst="flowChartPunchedCard">
            <a:avLst/>
          </a:prstGeom>
          <a:solidFill>
            <a:schemeClr val="bg1">
              <a:lumMod val="85000"/>
            </a:schemeClr>
          </a:solidFill>
          <a:ln>
            <a:solidFill>
              <a:schemeClr val="bg1">
                <a:lumMod val="8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 name="Oval 1449"/>
          <p:cNvSpPr>
            <a:spLocks noChangeArrowheads="1"/>
          </p:cNvSpPr>
          <p:nvPr/>
        </p:nvSpPr>
        <p:spPr bwMode="auto">
          <a:xfrm>
            <a:off x="1439167" y="3101780"/>
            <a:ext cx="1089613" cy="475317"/>
          </a:xfrm>
          <a:prstGeom prst="ellipse">
            <a:avLst/>
          </a:prstGeom>
          <a:solidFill>
            <a:srgbClr val="FFFFFF"/>
          </a:solidFill>
          <a:ln w="25400">
            <a:solidFill>
              <a:srgbClr val="F79646"/>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20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1/16</a:t>
            </a:r>
            <a:endParaRPr kumimoji="0" lang="en-US" altLang="zh-CN" sz="2000" b="0" i="0" u="none" strike="noStrike" cap="none" normalizeH="0" baseline="0" dirty="0">
              <a:ln>
                <a:noFill/>
              </a:ln>
              <a:solidFill>
                <a:schemeClr val="tx1"/>
              </a:solidFill>
              <a:effectLst/>
              <a:latin typeface="Arial" panose="020B0604020202020204" pitchFamily="34" charset="0"/>
            </a:endParaRPr>
          </a:p>
        </p:txBody>
      </p:sp>
      <p:sp>
        <p:nvSpPr>
          <p:cNvPr id="3" name="Oval 1450"/>
          <p:cNvSpPr>
            <a:spLocks noChangeArrowheads="1"/>
          </p:cNvSpPr>
          <p:nvPr/>
        </p:nvSpPr>
        <p:spPr bwMode="auto">
          <a:xfrm>
            <a:off x="2779197" y="3119077"/>
            <a:ext cx="1103294" cy="535305"/>
          </a:xfrm>
          <a:prstGeom prst="ellipse">
            <a:avLst/>
          </a:prstGeom>
          <a:solidFill>
            <a:srgbClr val="FFFFFF"/>
          </a:solidFill>
          <a:ln w="25400">
            <a:solidFill>
              <a:srgbClr val="F79646"/>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20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2/15</a:t>
            </a:r>
            <a:endParaRPr kumimoji="0" lang="en-US" altLang="zh-CN" sz="2000" b="0" i="0" u="none" strike="noStrike" cap="none" normalizeH="0" baseline="0" dirty="0">
              <a:ln>
                <a:noFill/>
              </a:ln>
              <a:solidFill>
                <a:schemeClr val="tx1"/>
              </a:solidFill>
              <a:effectLst/>
              <a:latin typeface="Arial" panose="020B0604020202020204" pitchFamily="34" charset="0"/>
            </a:endParaRPr>
          </a:p>
        </p:txBody>
      </p:sp>
      <p:sp>
        <p:nvSpPr>
          <p:cNvPr id="4" name="Oval 1451"/>
          <p:cNvSpPr>
            <a:spLocks noChangeArrowheads="1"/>
          </p:cNvSpPr>
          <p:nvPr/>
        </p:nvSpPr>
        <p:spPr bwMode="auto">
          <a:xfrm>
            <a:off x="1521792" y="3853901"/>
            <a:ext cx="1171509" cy="501572"/>
          </a:xfrm>
          <a:prstGeom prst="ellipse">
            <a:avLst/>
          </a:prstGeom>
          <a:solidFill>
            <a:srgbClr val="FFFFFF"/>
          </a:solidFill>
          <a:ln w="25400">
            <a:solidFill>
              <a:srgbClr val="F79646"/>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20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13/14</a:t>
            </a:r>
            <a:endParaRPr kumimoji="0" lang="en-US" altLang="zh-CN" sz="2000" b="0" i="0" u="none" strike="noStrike" cap="none" normalizeH="0" baseline="0" dirty="0">
              <a:ln>
                <a:noFill/>
              </a:ln>
              <a:solidFill>
                <a:schemeClr val="tx1"/>
              </a:solidFill>
              <a:effectLst/>
              <a:latin typeface="Arial" panose="020B0604020202020204" pitchFamily="34" charset="0"/>
            </a:endParaRPr>
          </a:p>
        </p:txBody>
      </p:sp>
      <p:sp>
        <p:nvSpPr>
          <p:cNvPr id="17" name="Oval 16"/>
          <p:cNvSpPr/>
          <p:nvPr/>
        </p:nvSpPr>
        <p:spPr>
          <a:xfrm>
            <a:off x="4380230" y="2582864"/>
            <a:ext cx="2821848" cy="1376362"/>
          </a:xfrm>
          <a:prstGeom prst="ellipse">
            <a:avLst/>
          </a:prstGeom>
          <a:solidFill>
            <a:schemeClr val="bg1">
              <a:lumMod val="85000"/>
            </a:schemeClr>
          </a:solidFill>
          <a:ln>
            <a:solidFill>
              <a:schemeClr val="bg1">
                <a:lumMod val="8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 name="Oval 1453"/>
          <p:cNvSpPr>
            <a:spLocks noChangeArrowheads="1"/>
          </p:cNvSpPr>
          <p:nvPr/>
        </p:nvSpPr>
        <p:spPr bwMode="auto">
          <a:xfrm>
            <a:off x="4471306" y="3129185"/>
            <a:ext cx="1009823" cy="459929"/>
          </a:xfrm>
          <a:prstGeom prst="ellipse">
            <a:avLst/>
          </a:prstGeom>
          <a:solidFill>
            <a:srgbClr val="FFFFFF"/>
          </a:solidFill>
          <a:ln w="25400">
            <a:solidFill>
              <a:srgbClr val="F79646"/>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zh-CN" sz="2000" b="1" dirty="0">
                <a:latin typeface="Times New Roman" panose="02020603050405020304" pitchFamily="18" charset="0"/>
                <a:ea typeface="SimSun" panose="02010600030101010101" pitchFamily="2" charset="-122"/>
                <a:cs typeface="Times New Roman" panose="02020603050405020304" pitchFamily="18" charset="0"/>
              </a:rPr>
              <a:t>3</a:t>
            </a:r>
            <a:r>
              <a:rPr kumimoji="0" lang="en-US" altLang="zh-CN" sz="20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/12</a:t>
            </a:r>
            <a:endParaRPr kumimoji="0" lang="en-US" altLang="zh-CN" sz="2000" b="0" i="0" u="none" strike="noStrike" cap="none" normalizeH="0" baseline="0" dirty="0">
              <a:ln>
                <a:noFill/>
              </a:ln>
              <a:solidFill>
                <a:schemeClr val="tx1"/>
              </a:solidFill>
              <a:effectLst/>
              <a:latin typeface="Arial" panose="020B0604020202020204" pitchFamily="34" charset="0"/>
            </a:endParaRPr>
          </a:p>
        </p:txBody>
      </p:sp>
      <p:sp>
        <p:nvSpPr>
          <p:cNvPr id="6" name="Oval 1454"/>
          <p:cNvSpPr>
            <a:spLocks noChangeArrowheads="1"/>
          </p:cNvSpPr>
          <p:nvPr/>
        </p:nvSpPr>
        <p:spPr bwMode="auto">
          <a:xfrm>
            <a:off x="5984050" y="3167423"/>
            <a:ext cx="1142110" cy="486959"/>
          </a:xfrm>
          <a:prstGeom prst="ellipse">
            <a:avLst/>
          </a:prstGeom>
          <a:solidFill>
            <a:srgbClr val="FFFFFF"/>
          </a:solidFill>
          <a:ln w="25400">
            <a:solidFill>
              <a:srgbClr val="F79646"/>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20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4/7</a:t>
            </a:r>
            <a:endParaRPr kumimoji="0" lang="en-US" altLang="zh-CN" sz="2000" b="0" i="0" u="none" strike="noStrike" cap="none" normalizeH="0" baseline="0" dirty="0">
              <a:ln>
                <a:noFill/>
              </a:ln>
              <a:solidFill>
                <a:schemeClr val="tx1"/>
              </a:solidFill>
              <a:effectLst/>
              <a:latin typeface="Arial" panose="020B0604020202020204" pitchFamily="34" charset="0"/>
            </a:endParaRPr>
          </a:p>
        </p:txBody>
      </p:sp>
      <p:sp>
        <p:nvSpPr>
          <p:cNvPr id="20" name="Oval 19"/>
          <p:cNvSpPr/>
          <p:nvPr/>
        </p:nvSpPr>
        <p:spPr>
          <a:xfrm>
            <a:off x="2555513" y="4432758"/>
            <a:ext cx="3128328" cy="1672944"/>
          </a:xfrm>
          <a:prstGeom prst="ellipse">
            <a:avLst/>
          </a:prstGeom>
          <a:solidFill>
            <a:schemeClr val="bg1">
              <a:lumMod val="85000"/>
            </a:schemeClr>
          </a:solidFill>
          <a:ln>
            <a:solidFill>
              <a:schemeClr val="bg1">
                <a:lumMod val="8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21" name="Oval 20"/>
          <p:cNvSpPr/>
          <p:nvPr/>
        </p:nvSpPr>
        <p:spPr>
          <a:xfrm>
            <a:off x="5857875" y="4561575"/>
            <a:ext cx="1344203" cy="943240"/>
          </a:xfrm>
          <a:prstGeom prst="ellipse">
            <a:avLst/>
          </a:prstGeom>
          <a:solidFill>
            <a:schemeClr val="bg1">
              <a:lumMod val="85000"/>
            </a:schemeClr>
          </a:solidFill>
          <a:ln>
            <a:solidFill>
              <a:schemeClr val="bg1">
                <a:lumMod val="8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Oval 1457"/>
          <p:cNvSpPr>
            <a:spLocks noChangeArrowheads="1"/>
          </p:cNvSpPr>
          <p:nvPr/>
        </p:nvSpPr>
        <p:spPr bwMode="auto">
          <a:xfrm>
            <a:off x="5965348" y="4848543"/>
            <a:ext cx="998062" cy="507003"/>
          </a:xfrm>
          <a:prstGeom prst="ellipse">
            <a:avLst/>
          </a:prstGeom>
          <a:solidFill>
            <a:srgbClr val="FFFFFF"/>
          </a:solidFill>
          <a:ln w="25400">
            <a:solidFill>
              <a:srgbClr val="F79646"/>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5/6</a:t>
            </a:r>
            <a:endParaRPr kumimoji="0" lang="en-US" altLang="zh-CN" sz="2400" b="1" i="0" u="none" strike="noStrike" cap="none" normalizeH="0" baseline="0" dirty="0">
              <a:ln>
                <a:noFill/>
              </a:ln>
              <a:solidFill>
                <a:schemeClr val="tx1"/>
              </a:solidFill>
              <a:effectLst/>
              <a:latin typeface="Arial" panose="020B0604020202020204" pitchFamily="34" charset="0"/>
            </a:endParaRPr>
          </a:p>
        </p:txBody>
      </p:sp>
      <p:sp>
        <p:nvSpPr>
          <p:cNvPr id="8" name="Oval 1458"/>
          <p:cNvSpPr>
            <a:spLocks noChangeArrowheads="1"/>
          </p:cNvSpPr>
          <p:nvPr/>
        </p:nvSpPr>
        <p:spPr bwMode="auto">
          <a:xfrm>
            <a:off x="2774073" y="4900930"/>
            <a:ext cx="1156891" cy="535128"/>
          </a:xfrm>
          <a:prstGeom prst="ellipse">
            <a:avLst/>
          </a:prstGeom>
          <a:solidFill>
            <a:srgbClr val="FFFFFF"/>
          </a:solidFill>
          <a:ln w="25400">
            <a:solidFill>
              <a:srgbClr val="F79646"/>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zh-CN" sz="2000" b="1" dirty="0">
                <a:latin typeface="Times New Roman" panose="02020603050405020304" pitchFamily="18" charset="0"/>
                <a:ea typeface="SimSun" panose="02010600030101010101" pitchFamily="2" charset="-122"/>
                <a:cs typeface="Times New Roman" panose="02020603050405020304" pitchFamily="18" charset="0"/>
              </a:rPr>
              <a:t>9</a:t>
            </a:r>
            <a:r>
              <a:rPr kumimoji="0" lang="en-US" altLang="zh-CN" sz="20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/10</a:t>
            </a:r>
            <a:endParaRPr kumimoji="0" lang="en-US" altLang="zh-CN" sz="2000" b="0" i="0" u="none" strike="noStrike" cap="none" normalizeH="0" baseline="0" dirty="0">
              <a:ln>
                <a:noFill/>
              </a:ln>
              <a:solidFill>
                <a:schemeClr val="tx1"/>
              </a:solidFill>
              <a:effectLst/>
              <a:latin typeface="Arial" panose="020B0604020202020204" pitchFamily="34" charset="0"/>
            </a:endParaRPr>
          </a:p>
        </p:txBody>
      </p:sp>
      <p:sp>
        <p:nvSpPr>
          <p:cNvPr id="9" name="Oval 1459"/>
          <p:cNvSpPr>
            <a:spLocks noChangeArrowheads="1"/>
          </p:cNvSpPr>
          <p:nvPr/>
        </p:nvSpPr>
        <p:spPr bwMode="auto">
          <a:xfrm>
            <a:off x="4328070" y="4870908"/>
            <a:ext cx="1091848" cy="565149"/>
          </a:xfrm>
          <a:prstGeom prst="ellipse">
            <a:avLst/>
          </a:prstGeom>
          <a:solidFill>
            <a:srgbClr val="FFFFFF"/>
          </a:solidFill>
          <a:ln w="25400">
            <a:solidFill>
              <a:srgbClr val="F79646"/>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20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8/11</a:t>
            </a:r>
            <a:endParaRPr kumimoji="0" lang="en-US" altLang="zh-CN" sz="2000" b="0" i="0" u="none" strike="noStrike" cap="none" normalizeH="0" baseline="0" dirty="0">
              <a:ln>
                <a:noFill/>
              </a:ln>
              <a:solidFill>
                <a:schemeClr val="tx1"/>
              </a:solidFill>
              <a:effectLst/>
              <a:latin typeface="Arial" panose="020B0604020202020204" pitchFamily="34" charset="0"/>
            </a:endParaRPr>
          </a:p>
        </p:txBody>
      </p:sp>
      <p:cxnSp>
        <p:nvCxnSpPr>
          <p:cNvPr id="25" name="Straight Arrow Connector 24"/>
          <p:cNvCxnSpPr>
            <a:cxnSpLocks/>
            <a:endCxn id="3" idx="2"/>
          </p:cNvCxnSpPr>
          <p:nvPr/>
        </p:nvCxnSpPr>
        <p:spPr>
          <a:xfrm>
            <a:off x="2544565" y="3340112"/>
            <a:ext cx="234632" cy="4661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cxnSpLocks/>
            <a:stCxn id="4" idx="0"/>
            <a:endCxn id="2" idx="4"/>
          </p:cNvCxnSpPr>
          <p:nvPr/>
        </p:nvCxnSpPr>
        <p:spPr>
          <a:xfrm flipH="1" flipV="1">
            <a:off x="1983974" y="3577097"/>
            <a:ext cx="123573" cy="27680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2620009" y="3635556"/>
            <a:ext cx="722630" cy="390525"/>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4" idx="4"/>
            <a:endCxn id="8" idx="1"/>
          </p:cNvCxnSpPr>
          <p:nvPr/>
        </p:nvCxnSpPr>
        <p:spPr>
          <a:xfrm>
            <a:off x="2107547" y="4355473"/>
            <a:ext cx="835949" cy="62382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3331175" y="3664766"/>
            <a:ext cx="309245" cy="129032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3893169" y="3381671"/>
            <a:ext cx="634365" cy="43815"/>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a:off x="4941778" y="3601709"/>
            <a:ext cx="58420" cy="126873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cxnSpLocks/>
            <a:stCxn id="6" idx="4"/>
          </p:cNvCxnSpPr>
          <p:nvPr/>
        </p:nvCxnSpPr>
        <p:spPr>
          <a:xfrm flipH="1">
            <a:off x="6392545" y="3654382"/>
            <a:ext cx="162560" cy="118968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5418750" y="5120248"/>
            <a:ext cx="560705" cy="2159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Curved Connector 33"/>
          <p:cNvCxnSpPr/>
          <p:nvPr/>
        </p:nvCxnSpPr>
        <p:spPr>
          <a:xfrm flipH="1" flipV="1">
            <a:off x="6938444" y="5001503"/>
            <a:ext cx="45085" cy="140335"/>
          </a:xfrm>
          <a:prstGeom prst="curvedConnector3">
            <a:avLst>
              <a:gd name="adj1" fmla="val -49909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Curved Connector 34"/>
          <p:cNvCxnSpPr/>
          <p:nvPr/>
        </p:nvCxnSpPr>
        <p:spPr>
          <a:xfrm flipV="1">
            <a:off x="5489211" y="3265486"/>
            <a:ext cx="603885" cy="45085"/>
          </a:xfrm>
          <a:prstGeom prst="curvedConnector3">
            <a:avLst>
              <a:gd name="adj1" fmla="val 43079"/>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Curved Connector 35"/>
          <p:cNvCxnSpPr/>
          <p:nvPr/>
        </p:nvCxnSpPr>
        <p:spPr>
          <a:xfrm rot="10800000">
            <a:off x="5423346" y="3412036"/>
            <a:ext cx="560704" cy="33971"/>
          </a:xfrm>
          <a:prstGeom prst="curvedConnector3">
            <a:avLst>
              <a:gd name="adj1" fmla="val 5000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Curved Connector 36"/>
          <p:cNvCxnSpPr>
            <a:cxnSpLocks/>
            <a:stCxn id="9" idx="2"/>
          </p:cNvCxnSpPr>
          <p:nvPr/>
        </p:nvCxnSpPr>
        <p:spPr>
          <a:xfrm rot="10800000" flipV="1">
            <a:off x="3839498" y="5153483"/>
            <a:ext cx="488572" cy="158248"/>
          </a:xfrm>
          <a:prstGeom prst="curvedConnector3">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Curved Connector 37"/>
          <p:cNvCxnSpPr/>
          <p:nvPr/>
        </p:nvCxnSpPr>
        <p:spPr>
          <a:xfrm flipV="1">
            <a:off x="3921124" y="5002921"/>
            <a:ext cx="514927" cy="92755"/>
          </a:xfrm>
          <a:prstGeom prst="curved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Text Box 1478"/>
          <p:cNvSpPr txBox="1"/>
          <p:nvPr/>
        </p:nvSpPr>
        <p:spPr>
          <a:xfrm>
            <a:off x="2075497" y="2649637"/>
            <a:ext cx="316865" cy="413154"/>
          </a:xfrm>
          <a:prstGeom prst="rect">
            <a:avLst/>
          </a:prstGeom>
          <a:solidFill>
            <a:schemeClr val="bg1">
              <a:lumMod val="85000"/>
            </a:schemeClr>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400" dirty="0">
                <a:effectLst/>
                <a:latin typeface="Times New Roman" panose="02020603050405020304" pitchFamily="18" charset="0"/>
                <a:ea typeface="SimSun" panose="02010600030101010101" pitchFamily="2" charset="-122"/>
              </a:rPr>
              <a:t>a </a:t>
            </a:r>
            <a:endParaRPr lang="en-US" sz="2400" dirty="0">
              <a:effectLst/>
              <a:latin typeface="Courier New" panose="02070309020205020404" pitchFamily="49" charset="0"/>
              <a:ea typeface="SimSun" panose="02010600030101010101" pitchFamily="2" charset="-122"/>
            </a:endParaRPr>
          </a:p>
        </p:txBody>
      </p:sp>
      <p:sp>
        <p:nvSpPr>
          <p:cNvPr id="40" name="Text Box 1481"/>
          <p:cNvSpPr txBox="1"/>
          <p:nvPr/>
        </p:nvSpPr>
        <p:spPr>
          <a:xfrm>
            <a:off x="3287734" y="2709004"/>
            <a:ext cx="316865" cy="378906"/>
          </a:xfrm>
          <a:prstGeom prst="rect">
            <a:avLst/>
          </a:prstGeom>
          <a:solidFill>
            <a:schemeClr val="bg1">
              <a:lumMod val="85000"/>
            </a:schemeClr>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000">
                <a:effectLst/>
                <a:latin typeface="Times New Roman" panose="02020603050405020304" pitchFamily="18" charset="0"/>
                <a:ea typeface="SimSun" panose="02010600030101010101" pitchFamily="2" charset="-122"/>
              </a:rPr>
              <a:t>b </a:t>
            </a:r>
            <a:endParaRPr lang="en-US" sz="2000">
              <a:effectLst/>
              <a:latin typeface="Courier New" panose="02070309020205020404" pitchFamily="49" charset="0"/>
              <a:ea typeface="SimSun" panose="02010600030101010101" pitchFamily="2" charset="-122"/>
            </a:endParaRPr>
          </a:p>
        </p:txBody>
      </p:sp>
      <p:sp>
        <p:nvSpPr>
          <p:cNvPr id="41" name="Text Box 1484"/>
          <p:cNvSpPr txBox="1"/>
          <p:nvPr/>
        </p:nvSpPr>
        <p:spPr>
          <a:xfrm>
            <a:off x="1102936" y="3830819"/>
            <a:ext cx="378236" cy="479107"/>
          </a:xfrm>
          <a:prstGeom prst="rect">
            <a:avLst/>
          </a:prstGeom>
          <a:solidFill>
            <a:schemeClr val="bg1">
              <a:lumMod val="85000"/>
            </a:schemeClr>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400" dirty="0">
                <a:effectLst/>
                <a:latin typeface="Times New Roman" panose="02020603050405020304" pitchFamily="18" charset="0"/>
                <a:ea typeface="SimSun" panose="02010600030101010101" pitchFamily="2" charset="-122"/>
              </a:rPr>
              <a:t>e</a:t>
            </a:r>
            <a:r>
              <a:rPr lang="en-US" sz="2000" dirty="0">
                <a:effectLst/>
                <a:latin typeface="Times New Roman" panose="02020603050405020304" pitchFamily="18" charset="0"/>
                <a:ea typeface="SimSun" panose="02010600030101010101" pitchFamily="2" charset="-122"/>
              </a:rPr>
              <a:t> </a:t>
            </a:r>
            <a:endParaRPr lang="en-US" sz="2000" dirty="0">
              <a:effectLst/>
              <a:latin typeface="Courier New" panose="02070309020205020404" pitchFamily="49" charset="0"/>
              <a:ea typeface="SimSun" panose="02010600030101010101" pitchFamily="2" charset="-122"/>
            </a:endParaRPr>
          </a:p>
        </p:txBody>
      </p:sp>
      <p:sp>
        <p:nvSpPr>
          <p:cNvPr id="10" name="Text Box 1487"/>
          <p:cNvSpPr txBox="1">
            <a:spLocks noChangeArrowheads="1"/>
          </p:cNvSpPr>
          <p:nvPr/>
        </p:nvSpPr>
        <p:spPr bwMode="auto">
          <a:xfrm>
            <a:off x="4667250" y="5384707"/>
            <a:ext cx="486410" cy="457293"/>
          </a:xfrm>
          <a:prstGeom prst="rect">
            <a:avLst/>
          </a:prstGeom>
          <a:solidFill>
            <a:srgbClr val="D9D9D9"/>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g</a:t>
            </a:r>
            <a:endParaRPr kumimoji="0" lang="en-US" altLang="zh-CN" sz="2000" b="0" i="0" u="none" strike="noStrike" cap="none" normalizeH="0" baseline="0">
              <a:ln>
                <a:noFill/>
              </a:ln>
              <a:solidFill>
                <a:schemeClr val="tx1"/>
              </a:solidFill>
              <a:effectLst/>
              <a:latin typeface="Arial" panose="020B0604020202020204" pitchFamily="34" charset="0"/>
            </a:endParaRPr>
          </a:p>
        </p:txBody>
      </p:sp>
      <p:sp>
        <p:nvSpPr>
          <p:cNvPr id="43" name="Text Box 1490"/>
          <p:cNvSpPr txBox="1"/>
          <p:nvPr/>
        </p:nvSpPr>
        <p:spPr>
          <a:xfrm>
            <a:off x="3354705" y="5518785"/>
            <a:ext cx="434870" cy="381635"/>
          </a:xfrm>
          <a:prstGeom prst="rect">
            <a:avLst/>
          </a:prstGeom>
          <a:solidFill>
            <a:sysClr val="window" lastClr="FFFFFF">
              <a:lumMod val="85000"/>
            </a:sysClr>
          </a:solidFill>
          <a:ln w="6350">
            <a:solidFill>
              <a:sysClr val="window" lastClr="FFFFFF"/>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000" dirty="0">
                <a:effectLst/>
                <a:latin typeface="Times New Roman" panose="02020603050405020304" pitchFamily="18" charset="0"/>
                <a:ea typeface="SimSun" panose="02010600030101010101" pitchFamily="2" charset="-122"/>
              </a:rPr>
              <a:t>f </a:t>
            </a:r>
            <a:endParaRPr lang="en-US" sz="2000" dirty="0">
              <a:effectLst/>
              <a:latin typeface="Courier New" panose="02070309020205020404" pitchFamily="49" charset="0"/>
              <a:ea typeface="SimSun" panose="02010600030101010101" pitchFamily="2" charset="-122"/>
            </a:endParaRPr>
          </a:p>
        </p:txBody>
      </p:sp>
      <p:sp>
        <p:nvSpPr>
          <p:cNvPr id="44" name="Text Box 1493"/>
          <p:cNvSpPr txBox="1"/>
          <p:nvPr/>
        </p:nvSpPr>
        <p:spPr>
          <a:xfrm>
            <a:off x="6245971" y="5384707"/>
            <a:ext cx="436815" cy="439603"/>
          </a:xfrm>
          <a:prstGeom prst="rect">
            <a:avLst/>
          </a:prstGeom>
          <a:solidFill>
            <a:sysClr val="window" lastClr="FFFFFF">
              <a:lumMod val="85000"/>
            </a:sysClr>
          </a:solidFill>
          <a:ln w="6350">
            <a:solidFill>
              <a:sysClr val="window" lastClr="FFFFFF"/>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000" dirty="0">
                <a:effectLst/>
                <a:latin typeface="Times New Roman" panose="02020603050405020304" pitchFamily="18" charset="0"/>
                <a:ea typeface="SimSun" panose="02010600030101010101" pitchFamily="2" charset="-122"/>
              </a:rPr>
              <a:t>h </a:t>
            </a:r>
            <a:endParaRPr lang="en-US" sz="2000" dirty="0">
              <a:effectLst/>
              <a:latin typeface="Courier New" panose="02070309020205020404" pitchFamily="49" charset="0"/>
              <a:ea typeface="SimSun" panose="02010600030101010101" pitchFamily="2" charset="-122"/>
            </a:endParaRPr>
          </a:p>
        </p:txBody>
      </p:sp>
      <p:sp>
        <p:nvSpPr>
          <p:cNvPr id="45" name="Text Box 1496"/>
          <p:cNvSpPr txBox="1"/>
          <p:nvPr/>
        </p:nvSpPr>
        <p:spPr>
          <a:xfrm>
            <a:off x="6136850" y="2713038"/>
            <a:ext cx="311499" cy="416147"/>
          </a:xfrm>
          <a:prstGeom prst="rect">
            <a:avLst/>
          </a:prstGeom>
          <a:solidFill>
            <a:schemeClr val="bg1">
              <a:lumMod val="85000"/>
            </a:schemeClr>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000" dirty="0">
                <a:effectLst/>
                <a:latin typeface="Times New Roman" panose="02020603050405020304" pitchFamily="18" charset="0"/>
                <a:ea typeface="SimSun" panose="02010600030101010101" pitchFamily="2" charset="-122"/>
              </a:rPr>
              <a:t>d </a:t>
            </a:r>
            <a:endParaRPr lang="en-US" sz="2000" dirty="0">
              <a:effectLst/>
              <a:latin typeface="Courier New" panose="02070309020205020404" pitchFamily="49" charset="0"/>
              <a:ea typeface="SimSun" panose="02010600030101010101" pitchFamily="2" charset="-122"/>
            </a:endParaRPr>
          </a:p>
        </p:txBody>
      </p:sp>
      <p:sp>
        <p:nvSpPr>
          <p:cNvPr id="46" name="Text Box 1499"/>
          <p:cNvSpPr txBox="1"/>
          <p:nvPr/>
        </p:nvSpPr>
        <p:spPr>
          <a:xfrm>
            <a:off x="4942951" y="2711703"/>
            <a:ext cx="347870" cy="376207"/>
          </a:xfrm>
          <a:prstGeom prst="rect">
            <a:avLst/>
          </a:prstGeom>
          <a:solidFill>
            <a:schemeClr val="bg1">
              <a:lumMod val="85000"/>
            </a:schemeClr>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000" dirty="0">
                <a:effectLst/>
                <a:latin typeface="Times New Roman" panose="02020603050405020304" pitchFamily="18" charset="0"/>
                <a:ea typeface="SimSun" panose="02010600030101010101" pitchFamily="2" charset="-122"/>
              </a:rPr>
              <a:t>c </a:t>
            </a:r>
            <a:endParaRPr lang="en-US" sz="2000" dirty="0">
              <a:effectLst/>
              <a:latin typeface="Courier New" panose="02070309020205020404" pitchFamily="49" charset="0"/>
              <a:ea typeface="SimSun" panose="02010600030101010101" pitchFamily="2" charset="-122"/>
            </a:endParaRPr>
          </a:p>
        </p:txBody>
      </p:sp>
      <p:sp>
        <p:nvSpPr>
          <p:cNvPr id="14" name="Rectangle 49"/>
          <p:cNvSpPr>
            <a:spLocks noChangeArrowheads="1"/>
          </p:cNvSpPr>
          <p:nvPr/>
        </p:nvSpPr>
        <p:spPr bwMode="auto">
          <a:xfrm>
            <a:off x="0" y="511175"/>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a:ln>
                <a:noFill/>
              </a:ln>
              <a:solidFill>
                <a:schemeClr val="tx1"/>
              </a:solidFill>
              <a:effectLst/>
              <a:latin typeface="Arial" panose="020B0604020202020204" pitchFamily="34" charset="0"/>
            </a:endParaRPr>
          </a:p>
        </p:txBody>
      </p:sp>
      <p:sp>
        <p:nvSpPr>
          <p:cNvPr id="15" name="Rectangle 51"/>
          <p:cNvSpPr>
            <a:spLocks noChangeArrowheads="1"/>
          </p:cNvSpPr>
          <p:nvPr/>
        </p:nvSpPr>
        <p:spPr bwMode="auto">
          <a:xfrm>
            <a:off x="0" y="56515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a:ln>
                <a:noFill/>
              </a:ln>
              <a:solidFill>
                <a:schemeClr val="tx1"/>
              </a:solidFill>
              <a:effectLst/>
              <a:latin typeface="Arial" panose="020B0604020202020204" pitchFamily="34" charset="0"/>
            </a:endParaRPr>
          </a:p>
        </p:txBody>
      </p:sp>
      <p:sp>
        <p:nvSpPr>
          <p:cNvPr id="16" name="Rectangle 53"/>
          <p:cNvSpPr>
            <a:spLocks noChangeArrowheads="1"/>
          </p:cNvSpPr>
          <p:nvPr/>
        </p:nvSpPr>
        <p:spPr bwMode="auto">
          <a:xfrm>
            <a:off x="0" y="741363"/>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a:ln>
                <a:noFill/>
              </a:ln>
              <a:solidFill>
                <a:schemeClr val="tx1"/>
              </a:solidFill>
              <a:effectLst/>
              <a:latin typeface="Arial" panose="020B0604020202020204" pitchFamily="34" charset="0"/>
            </a:endParaRPr>
          </a:p>
        </p:txBody>
      </p:sp>
      <p:sp>
        <p:nvSpPr>
          <p:cNvPr id="19" name="Rectangle 60"/>
          <p:cNvSpPr>
            <a:spLocks noChangeArrowheads="1"/>
          </p:cNvSpPr>
          <p:nvPr/>
        </p:nvSpPr>
        <p:spPr bwMode="auto">
          <a:xfrm>
            <a:off x="179070" y="124350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 name="Rectangle 62"/>
          <p:cNvSpPr>
            <a:spLocks noChangeArrowheads="1"/>
          </p:cNvSpPr>
          <p:nvPr/>
        </p:nvSpPr>
        <p:spPr bwMode="auto">
          <a:xfrm>
            <a:off x="1145249" y="1414840"/>
            <a:ext cx="510072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en-US" altLang="en-US" sz="240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Figure 3.23(a) </a:t>
            </a:r>
            <a:r>
              <a:rPr lang="en-US" sz="2400" dirty="0">
                <a:latin typeface="Times New Roman" panose="02020603050405020304" pitchFamily="18" charset="0"/>
                <a:cs typeface="Times New Roman" panose="02020603050405020304" pitchFamily="18" charset="0"/>
              </a:rPr>
              <a:t>A direct graph G. Another example of DFS traversal on G  </a:t>
            </a:r>
            <a:endParaRPr kumimoji="0" lang="en-US" altLang="en-US" sz="2400" b="0" i="0" u="none" strike="noStrike" cap="none" normalizeH="0" baseline="0" dirty="0">
              <a:ln>
                <a:noFill/>
              </a:ln>
              <a:solidFill>
                <a:schemeClr val="tx1"/>
              </a:solidFill>
              <a:effectLst/>
            </a:endParaRPr>
          </a:p>
        </p:txBody>
      </p:sp>
      <p:sp>
        <p:nvSpPr>
          <p:cNvPr id="23" name="Rectangle 63"/>
          <p:cNvSpPr>
            <a:spLocks noChangeArrowheads="1"/>
          </p:cNvSpPr>
          <p:nvPr/>
        </p:nvSpPr>
        <p:spPr bwMode="auto">
          <a:xfrm>
            <a:off x="0" y="2166938"/>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a:ln>
                <a:noFill/>
              </a:ln>
              <a:solidFill>
                <a:schemeClr val="tx1"/>
              </a:solidFill>
              <a:effectLst/>
              <a:latin typeface="Arial" panose="020B0604020202020204" pitchFamily="34" charset="0"/>
            </a:endParaRPr>
          </a:p>
        </p:txBody>
      </p:sp>
      <p:sp>
        <p:nvSpPr>
          <p:cNvPr id="24" name="Rectangle 69"/>
          <p:cNvSpPr>
            <a:spLocks noChangeArrowheads="1"/>
          </p:cNvSpPr>
          <p:nvPr/>
        </p:nvSpPr>
        <p:spPr bwMode="auto">
          <a:xfrm>
            <a:off x="0" y="234315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a:ln>
                <a:noFill/>
              </a:ln>
              <a:solidFill>
                <a:schemeClr val="tx1"/>
              </a:solidFill>
              <a:effectLst/>
              <a:latin typeface="Arial" panose="020B0604020202020204" pitchFamily="34" charset="0"/>
            </a:endParaRPr>
          </a:p>
        </p:txBody>
      </p:sp>
      <p:sp>
        <p:nvSpPr>
          <p:cNvPr id="7169" name="Rectangle 73"/>
          <p:cNvSpPr>
            <a:spLocks noChangeArrowheads="1"/>
          </p:cNvSpPr>
          <p:nvPr/>
        </p:nvSpPr>
        <p:spPr bwMode="auto">
          <a:xfrm>
            <a:off x="0" y="26955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mc:AlternateContent xmlns:mc="http://schemas.openxmlformats.org/markup-compatibility/2006" xmlns:a14="http://schemas.microsoft.com/office/drawing/2010/main">
        <mc:Choice Requires="a14">
          <p:graphicFrame>
            <p:nvGraphicFramePr>
              <p:cNvPr id="18" name="Table 7167">
                <a:extLst>
                  <a:ext uri="{FF2B5EF4-FFF2-40B4-BE49-F238E27FC236}">
                    <a16:creationId xmlns:a16="http://schemas.microsoft.com/office/drawing/2014/main" id="{840E7766-8C29-4C77-8419-378E19D1F8C7}"/>
                  </a:ext>
                </a:extLst>
              </p:cNvPr>
              <p:cNvGraphicFramePr>
                <a:graphicFrameLocks noGrp="1"/>
              </p:cNvGraphicFramePr>
              <p:nvPr>
                <p:extLst>
                  <p:ext uri="{D42A27DB-BD31-4B8C-83A1-F6EECF244321}">
                    <p14:modId xmlns:p14="http://schemas.microsoft.com/office/powerpoint/2010/main" val="1357236236"/>
                  </p:ext>
                </p:extLst>
              </p:nvPr>
            </p:nvGraphicFramePr>
            <p:xfrm>
              <a:off x="8090877" y="467354"/>
              <a:ext cx="2655737" cy="3566160"/>
            </p:xfrm>
            <a:graphic>
              <a:graphicData uri="http://schemas.openxmlformats.org/drawingml/2006/table">
                <a:tbl>
                  <a:tblPr firstRow="1" bandRow="1">
                    <a:tableStyleId>{5C22544A-7EE6-4342-B048-85BDC9FD1C3A}</a:tableStyleId>
                  </a:tblPr>
                  <a:tblGrid>
                    <a:gridCol w="379391">
                      <a:extLst>
                        <a:ext uri="{9D8B030D-6E8A-4147-A177-3AD203B41FA5}">
                          <a16:colId xmlns:a16="http://schemas.microsoft.com/office/drawing/2014/main" val="1501395557"/>
                        </a:ext>
                      </a:extLst>
                    </a:gridCol>
                    <a:gridCol w="379391">
                      <a:extLst>
                        <a:ext uri="{9D8B030D-6E8A-4147-A177-3AD203B41FA5}">
                          <a16:colId xmlns:a16="http://schemas.microsoft.com/office/drawing/2014/main" val="554966367"/>
                        </a:ext>
                      </a:extLst>
                    </a:gridCol>
                    <a:gridCol w="379391">
                      <a:extLst>
                        <a:ext uri="{9D8B030D-6E8A-4147-A177-3AD203B41FA5}">
                          <a16:colId xmlns:a16="http://schemas.microsoft.com/office/drawing/2014/main" val="4289341917"/>
                        </a:ext>
                      </a:extLst>
                    </a:gridCol>
                    <a:gridCol w="379391">
                      <a:extLst>
                        <a:ext uri="{9D8B030D-6E8A-4147-A177-3AD203B41FA5}">
                          <a16:colId xmlns:a16="http://schemas.microsoft.com/office/drawing/2014/main" val="498126558"/>
                        </a:ext>
                      </a:extLst>
                    </a:gridCol>
                    <a:gridCol w="379391">
                      <a:extLst>
                        <a:ext uri="{9D8B030D-6E8A-4147-A177-3AD203B41FA5}">
                          <a16:colId xmlns:a16="http://schemas.microsoft.com/office/drawing/2014/main" val="4218682937"/>
                        </a:ext>
                      </a:extLst>
                    </a:gridCol>
                    <a:gridCol w="379391">
                      <a:extLst>
                        <a:ext uri="{9D8B030D-6E8A-4147-A177-3AD203B41FA5}">
                          <a16:colId xmlns:a16="http://schemas.microsoft.com/office/drawing/2014/main" val="1902641714"/>
                        </a:ext>
                      </a:extLst>
                    </a:gridCol>
                    <a:gridCol w="379391">
                      <a:extLst>
                        <a:ext uri="{9D8B030D-6E8A-4147-A177-3AD203B41FA5}">
                          <a16:colId xmlns:a16="http://schemas.microsoft.com/office/drawing/2014/main" val="2100418397"/>
                        </a:ext>
                      </a:extLst>
                    </a:gridCol>
                  </a:tblGrid>
                  <a:tr h="370840">
                    <a:tc gridSpan="7">
                      <a:txBody>
                        <a:bodyPr/>
                        <a:lstStyle/>
                        <a:p>
                          <a:r>
                            <a:rPr lang="en-US" sz="2000" b="0" dirty="0">
                              <a:solidFill>
                                <a:srgbClr val="0033CC"/>
                              </a:solidFill>
                              <a:latin typeface="Times New Roman" panose="02020603050405020304" pitchFamily="18" charset="0"/>
                              <a:cs typeface="Times New Roman" panose="02020603050405020304" pitchFamily="18" charset="0"/>
                            </a:rPr>
                            <a:t>Adjacency Lists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hMerge="1">
                      <a:txBody>
                        <a:bodyPr/>
                        <a:lstStyle/>
                        <a:p>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33879455"/>
                      </a:ext>
                    </a:extLst>
                  </a:tr>
                  <a:tr h="370840">
                    <a:tc>
                      <a:txBody>
                        <a:bodyPr/>
                        <a:lstStyle/>
                        <a:p>
                          <a:pPr algn="ctr"/>
                          <a:r>
                            <a:rPr lang="en-US" sz="2000" dirty="0">
                              <a:latin typeface="Times New Roman" panose="02020603050405020304" pitchFamily="18" charset="0"/>
                              <a:cs typeface="Times New Roman" panose="02020603050405020304" pitchFamily="18" charset="0"/>
                            </a:rPr>
                            <a:t>a</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20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dirty="0">
                              <a:latin typeface="Times New Roman" panose="02020603050405020304" pitchFamily="18" charset="0"/>
                              <a:cs typeface="Times New Roman" panose="02020603050405020304" pitchFamily="18" charset="0"/>
                            </a:rPr>
                            <a:t>b</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65526635"/>
                      </a:ext>
                    </a:extLst>
                  </a:tr>
                  <a:tr h="370840">
                    <a:tc>
                      <a:txBody>
                        <a:bodyPr/>
                        <a:lstStyle/>
                        <a:p>
                          <a:pPr algn="ctr"/>
                          <a:r>
                            <a:rPr lang="en-US" sz="2000" dirty="0">
                              <a:latin typeface="Times New Roman" panose="02020603050405020304" pitchFamily="18" charset="0"/>
                              <a:cs typeface="Times New Roman" panose="02020603050405020304" pitchFamily="18" charset="0"/>
                            </a:rPr>
                            <a:t>b</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20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dirty="0">
                              <a:latin typeface="Times New Roman" panose="02020603050405020304" pitchFamily="18" charset="0"/>
                              <a:cs typeface="Times New Roman" panose="02020603050405020304" pitchFamily="18" charset="0"/>
                            </a:rPr>
                            <a:t>c</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20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dirty="0">
                              <a:latin typeface="Times New Roman" panose="02020603050405020304" pitchFamily="18" charset="0"/>
                              <a:cs typeface="Times New Roman" panose="02020603050405020304" pitchFamily="18" charset="0"/>
                            </a:rPr>
                            <a:t>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200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en-US" sz="20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dirty="0">
                              <a:latin typeface="Times New Roman" panose="02020603050405020304" pitchFamily="18" charset="0"/>
                              <a:cs typeface="Times New Roman" panose="02020603050405020304" pitchFamily="18" charset="0"/>
                            </a:rPr>
                            <a:t>f</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78096772"/>
                      </a:ext>
                    </a:extLst>
                  </a:tr>
                  <a:tr h="370840">
                    <a:tc>
                      <a:txBody>
                        <a:bodyPr/>
                        <a:lstStyle/>
                        <a:p>
                          <a:pPr algn="ctr"/>
                          <a:r>
                            <a:rPr lang="en-US" sz="2000" dirty="0">
                              <a:latin typeface="Times New Roman" panose="02020603050405020304" pitchFamily="18" charset="0"/>
                              <a:cs typeface="Times New Roman" panose="02020603050405020304" pitchFamily="18" charset="0"/>
                            </a:rPr>
                            <a:t>c</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20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dirty="0">
                              <a:latin typeface="Times New Roman" panose="02020603050405020304" pitchFamily="18" charset="0"/>
                              <a:cs typeface="Times New Roman" panose="02020603050405020304" pitchFamily="18" charset="0"/>
                            </a:rPr>
                            <a:t>d</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20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dirty="0">
                              <a:latin typeface="Times New Roman" panose="02020603050405020304" pitchFamily="18" charset="0"/>
                              <a:cs typeface="Times New Roman" panose="02020603050405020304" pitchFamily="18" charset="0"/>
                            </a:rPr>
                            <a:t>g</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79467029"/>
                      </a:ext>
                    </a:extLst>
                  </a:tr>
                  <a:tr h="370840">
                    <a:tc>
                      <a:txBody>
                        <a:bodyPr/>
                        <a:lstStyle/>
                        <a:p>
                          <a:pPr algn="ctr"/>
                          <a:r>
                            <a:rPr lang="en-US" sz="2000" dirty="0">
                              <a:latin typeface="Times New Roman" panose="02020603050405020304" pitchFamily="18" charset="0"/>
                              <a:cs typeface="Times New Roman" panose="02020603050405020304" pitchFamily="18" charset="0"/>
                            </a:rPr>
                            <a:t>d</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20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dirty="0">
                              <a:latin typeface="Times New Roman" panose="02020603050405020304" pitchFamily="18" charset="0"/>
                              <a:cs typeface="Times New Roman" panose="02020603050405020304" pitchFamily="18" charset="0"/>
                            </a:rPr>
                            <a:t>c</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20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dirty="0">
                              <a:latin typeface="Times New Roman" panose="02020603050405020304" pitchFamily="18" charset="0"/>
                              <a:cs typeface="Times New Roman" panose="02020603050405020304" pitchFamily="18" charset="0"/>
                            </a:rPr>
                            <a:t>h</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80182606"/>
                      </a:ext>
                    </a:extLst>
                  </a:tr>
                  <a:tr h="370840">
                    <a:tc>
                      <a:txBody>
                        <a:bodyPr/>
                        <a:lstStyle/>
                        <a:p>
                          <a:pPr algn="ctr"/>
                          <a:r>
                            <a:rPr lang="en-US" sz="2000" dirty="0">
                              <a:latin typeface="Times New Roman" panose="02020603050405020304" pitchFamily="18" charset="0"/>
                              <a:cs typeface="Times New Roman" panose="02020603050405020304" pitchFamily="18" charset="0"/>
                            </a:rPr>
                            <a:t>e</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20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dirty="0">
                              <a:latin typeface="Times New Roman" panose="02020603050405020304" pitchFamily="18" charset="0"/>
                              <a:cs typeface="Times New Roman" panose="02020603050405020304" pitchFamily="18" charset="0"/>
                            </a:rPr>
                            <a:t>a</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20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dirty="0">
                              <a:latin typeface="Times New Roman" panose="02020603050405020304" pitchFamily="18" charset="0"/>
                              <a:cs typeface="Times New Roman" panose="02020603050405020304" pitchFamily="18" charset="0"/>
                            </a:rPr>
                            <a:t>f</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28862075"/>
                      </a:ext>
                    </a:extLst>
                  </a:tr>
                  <a:tr h="370840">
                    <a:tc>
                      <a:txBody>
                        <a:bodyPr/>
                        <a:lstStyle/>
                        <a:p>
                          <a:pPr algn="ctr"/>
                          <a:r>
                            <a:rPr lang="en-US" sz="2000" dirty="0">
                              <a:latin typeface="Times New Roman" panose="02020603050405020304" pitchFamily="18" charset="0"/>
                              <a:cs typeface="Times New Roman" panose="02020603050405020304" pitchFamily="18" charset="0"/>
                            </a:rPr>
                            <a:t>f</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20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dirty="0">
                              <a:latin typeface="Times New Roman" panose="02020603050405020304" pitchFamily="18" charset="0"/>
                              <a:cs typeface="Times New Roman" panose="02020603050405020304" pitchFamily="18" charset="0"/>
                            </a:rPr>
                            <a:t>g</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10245079"/>
                      </a:ext>
                    </a:extLst>
                  </a:tr>
                  <a:tr h="370840">
                    <a:tc>
                      <a:txBody>
                        <a:bodyPr/>
                        <a:lstStyle/>
                        <a:p>
                          <a:pPr algn="ctr"/>
                          <a:r>
                            <a:rPr lang="en-US" sz="2000" dirty="0">
                              <a:latin typeface="Times New Roman" panose="02020603050405020304" pitchFamily="18" charset="0"/>
                              <a:cs typeface="Times New Roman" panose="02020603050405020304" pitchFamily="18" charset="0"/>
                            </a:rPr>
                            <a:t>g</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20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dirty="0">
                              <a:latin typeface="Times New Roman" panose="02020603050405020304" pitchFamily="18" charset="0"/>
                              <a:cs typeface="Times New Roman" panose="02020603050405020304" pitchFamily="18" charset="0"/>
                            </a:rPr>
                            <a:t>f</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200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en-US" sz="20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dirty="0">
                              <a:latin typeface="Times New Roman" panose="02020603050405020304" pitchFamily="18" charset="0"/>
                              <a:cs typeface="Times New Roman" panose="02020603050405020304" pitchFamily="18" charset="0"/>
                            </a:rPr>
                            <a:t>h</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86036513"/>
                      </a:ext>
                    </a:extLst>
                  </a:tr>
                  <a:tr h="370840">
                    <a:tc>
                      <a:txBody>
                        <a:bodyPr/>
                        <a:lstStyle/>
                        <a:p>
                          <a:pPr algn="ctr"/>
                          <a:r>
                            <a:rPr lang="en-US" sz="2000" dirty="0">
                              <a:latin typeface="Times New Roman" panose="02020603050405020304" pitchFamily="18" charset="0"/>
                              <a:cs typeface="Times New Roman" panose="02020603050405020304" pitchFamily="18" charset="0"/>
                            </a:rPr>
                            <a:t>h</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20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dirty="0">
                              <a:latin typeface="Times New Roman" panose="02020603050405020304" pitchFamily="18" charset="0"/>
                              <a:cs typeface="Times New Roman" panose="02020603050405020304" pitchFamily="18" charset="0"/>
                            </a:rPr>
                            <a:t>h</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99238597"/>
                      </a:ext>
                    </a:extLst>
                  </a:tr>
                </a:tbl>
              </a:graphicData>
            </a:graphic>
          </p:graphicFrame>
        </mc:Choice>
        <mc:Fallback xmlns="">
          <p:graphicFrame>
            <p:nvGraphicFramePr>
              <p:cNvPr id="18" name="Table 7167">
                <a:extLst>
                  <a:ext uri="{FF2B5EF4-FFF2-40B4-BE49-F238E27FC236}">
                    <a16:creationId xmlns:a16="http://schemas.microsoft.com/office/drawing/2014/main" id="{840E7766-8C29-4C77-8419-378E19D1F8C7}"/>
                  </a:ext>
                </a:extLst>
              </p:cNvPr>
              <p:cNvGraphicFramePr>
                <a:graphicFrameLocks noGrp="1"/>
              </p:cNvGraphicFramePr>
              <p:nvPr>
                <p:extLst>
                  <p:ext uri="{D42A27DB-BD31-4B8C-83A1-F6EECF244321}">
                    <p14:modId xmlns:p14="http://schemas.microsoft.com/office/powerpoint/2010/main" val="1357236236"/>
                  </p:ext>
                </p:extLst>
              </p:nvPr>
            </p:nvGraphicFramePr>
            <p:xfrm>
              <a:off x="8090877" y="467354"/>
              <a:ext cx="2655737" cy="3566160"/>
            </p:xfrm>
            <a:graphic>
              <a:graphicData uri="http://schemas.openxmlformats.org/drawingml/2006/table">
                <a:tbl>
                  <a:tblPr firstRow="1" bandRow="1">
                    <a:tableStyleId>{5C22544A-7EE6-4342-B048-85BDC9FD1C3A}</a:tableStyleId>
                  </a:tblPr>
                  <a:tblGrid>
                    <a:gridCol w="379391">
                      <a:extLst>
                        <a:ext uri="{9D8B030D-6E8A-4147-A177-3AD203B41FA5}">
                          <a16:colId xmlns:a16="http://schemas.microsoft.com/office/drawing/2014/main" val="1501395557"/>
                        </a:ext>
                      </a:extLst>
                    </a:gridCol>
                    <a:gridCol w="379391">
                      <a:extLst>
                        <a:ext uri="{9D8B030D-6E8A-4147-A177-3AD203B41FA5}">
                          <a16:colId xmlns:a16="http://schemas.microsoft.com/office/drawing/2014/main" val="554966367"/>
                        </a:ext>
                      </a:extLst>
                    </a:gridCol>
                    <a:gridCol w="379391">
                      <a:extLst>
                        <a:ext uri="{9D8B030D-6E8A-4147-A177-3AD203B41FA5}">
                          <a16:colId xmlns:a16="http://schemas.microsoft.com/office/drawing/2014/main" val="4289341917"/>
                        </a:ext>
                      </a:extLst>
                    </a:gridCol>
                    <a:gridCol w="379391">
                      <a:extLst>
                        <a:ext uri="{9D8B030D-6E8A-4147-A177-3AD203B41FA5}">
                          <a16:colId xmlns:a16="http://schemas.microsoft.com/office/drawing/2014/main" val="498126558"/>
                        </a:ext>
                      </a:extLst>
                    </a:gridCol>
                    <a:gridCol w="379391">
                      <a:extLst>
                        <a:ext uri="{9D8B030D-6E8A-4147-A177-3AD203B41FA5}">
                          <a16:colId xmlns:a16="http://schemas.microsoft.com/office/drawing/2014/main" val="4218682937"/>
                        </a:ext>
                      </a:extLst>
                    </a:gridCol>
                    <a:gridCol w="379391">
                      <a:extLst>
                        <a:ext uri="{9D8B030D-6E8A-4147-A177-3AD203B41FA5}">
                          <a16:colId xmlns:a16="http://schemas.microsoft.com/office/drawing/2014/main" val="1902641714"/>
                        </a:ext>
                      </a:extLst>
                    </a:gridCol>
                    <a:gridCol w="379391">
                      <a:extLst>
                        <a:ext uri="{9D8B030D-6E8A-4147-A177-3AD203B41FA5}">
                          <a16:colId xmlns:a16="http://schemas.microsoft.com/office/drawing/2014/main" val="2100418397"/>
                        </a:ext>
                      </a:extLst>
                    </a:gridCol>
                  </a:tblGrid>
                  <a:tr h="396240">
                    <a:tc gridSpan="7">
                      <a:txBody>
                        <a:bodyPr/>
                        <a:lstStyle/>
                        <a:p>
                          <a:r>
                            <a:rPr lang="en-US" sz="2000" b="0" dirty="0">
                              <a:solidFill>
                                <a:srgbClr val="0033CC"/>
                              </a:solidFill>
                              <a:latin typeface="Times New Roman" panose="02020603050405020304" pitchFamily="18" charset="0"/>
                              <a:cs typeface="Times New Roman" panose="02020603050405020304" pitchFamily="18" charset="0"/>
                            </a:rPr>
                            <a:t>Adjacency Lists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hMerge="1">
                      <a:txBody>
                        <a:bodyPr/>
                        <a:lstStyle/>
                        <a:p>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33879455"/>
                      </a:ext>
                    </a:extLst>
                  </a:tr>
                  <a:tr h="396240">
                    <a:tc>
                      <a:txBody>
                        <a:bodyPr/>
                        <a:lstStyle/>
                        <a:p>
                          <a:pPr algn="ctr"/>
                          <a:r>
                            <a:rPr lang="en-US" sz="2000" dirty="0">
                              <a:latin typeface="Times New Roman" panose="02020603050405020304" pitchFamily="18" charset="0"/>
                              <a:cs typeface="Times New Roman" panose="02020603050405020304" pitchFamily="18" charset="0"/>
                            </a:rPr>
                            <a:t>a</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l="-100000" t="-107692" r="-496825" b="-729231"/>
                          </a:stretch>
                        </a:blipFill>
                      </a:tcPr>
                    </a:tc>
                    <a:tc>
                      <a:txBody>
                        <a:bodyPr/>
                        <a:lstStyle/>
                        <a:p>
                          <a:pPr algn="ctr"/>
                          <a:r>
                            <a:rPr lang="en-US" sz="2000" dirty="0">
                              <a:latin typeface="Times New Roman" panose="02020603050405020304" pitchFamily="18" charset="0"/>
                              <a:cs typeface="Times New Roman" panose="02020603050405020304" pitchFamily="18" charset="0"/>
                            </a:rPr>
                            <a:t>b</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65526635"/>
                      </a:ext>
                    </a:extLst>
                  </a:tr>
                  <a:tr h="396240">
                    <a:tc>
                      <a:txBody>
                        <a:bodyPr/>
                        <a:lstStyle/>
                        <a:p>
                          <a:pPr algn="ctr"/>
                          <a:r>
                            <a:rPr lang="en-US" sz="2000" dirty="0">
                              <a:latin typeface="Times New Roman" panose="02020603050405020304" pitchFamily="18" charset="0"/>
                              <a:cs typeface="Times New Roman" panose="02020603050405020304" pitchFamily="18" charset="0"/>
                            </a:rPr>
                            <a:t>b</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l="-100000" t="-207692" r="-496825" b="-629231"/>
                          </a:stretch>
                        </a:blipFill>
                      </a:tcPr>
                    </a:tc>
                    <a:tc>
                      <a:txBody>
                        <a:bodyPr/>
                        <a:lstStyle/>
                        <a:p>
                          <a:pPr algn="ctr"/>
                          <a:r>
                            <a:rPr lang="en-US" sz="2000" dirty="0">
                              <a:latin typeface="Times New Roman" panose="02020603050405020304" pitchFamily="18" charset="0"/>
                              <a:cs typeface="Times New Roman" panose="02020603050405020304" pitchFamily="18" charset="0"/>
                            </a:rPr>
                            <a:t>c</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l="-303226" t="-207692" r="-304839" b="-629231"/>
                          </a:stretch>
                        </a:blipFill>
                      </a:tcPr>
                    </a:tc>
                    <a:tc>
                      <a:txBody>
                        <a:bodyPr/>
                        <a:lstStyle/>
                        <a:p>
                          <a:pPr algn="ctr"/>
                          <a:r>
                            <a:rPr lang="en-US" sz="2000" dirty="0">
                              <a:latin typeface="Times New Roman" panose="02020603050405020304" pitchFamily="18" charset="0"/>
                              <a:cs typeface="Times New Roman" panose="02020603050405020304" pitchFamily="18" charset="0"/>
                            </a:rPr>
                            <a:t>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l="-495238" t="-207692" r="-101587" b="-629231"/>
                          </a:stretch>
                        </a:blipFill>
                      </a:tcPr>
                    </a:tc>
                    <a:tc>
                      <a:txBody>
                        <a:bodyPr/>
                        <a:lstStyle/>
                        <a:p>
                          <a:pPr algn="ctr"/>
                          <a:r>
                            <a:rPr lang="en-US" sz="2000" dirty="0">
                              <a:latin typeface="Times New Roman" panose="02020603050405020304" pitchFamily="18" charset="0"/>
                              <a:cs typeface="Times New Roman" panose="02020603050405020304" pitchFamily="18" charset="0"/>
                            </a:rPr>
                            <a:t>f</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78096772"/>
                      </a:ext>
                    </a:extLst>
                  </a:tr>
                  <a:tr h="396240">
                    <a:tc>
                      <a:txBody>
                        <a:bodyPr/>
                        <a:lstStyle/>
                        <a:p>
                          <a:pPr algn="ctr"/>
                          <a:r>
                            <a:rPr lang="en-US" sz="2000" dirty="0">
                              <a:latin typeface="Times New Roman" panose="02020603050405020304" pitchFamily="18" charset="0"/>
                              <a:cs typeface="Times New Roman" panose="02020603050405020304" pitchFamily="18" charset="0"/>
                            </a:rPr>
                            <a:t>c</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l="-100000" t="-307692" r="-496825" b="-529231"/>
                          </a:stretch>
                        </a:blipFill>
                      </a:tcPr>
                    </a:tc>
                    <a:tc>
                      <a:txBody>
                        <a:bodyPr/>
                        <a:lstStyle/>
                        <a:p>
                          <a:pPr algn="ctr"/>
                          <a:r>
                            <a:rPr lang="en-US" sz="2000" dirty="0">
                              <a:latin typeface="Times New Roman" panose="02020603050405020304" pitchFamily="18" charset="0"/>
                              <a:cs typeface="Times New Roman" panose="02020603050405020304" pitchFamily="18" charset="0"/>
                            </a:rPr>
                            <a:t>d</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l="-303226" t="-307692" r="-304839" b="-529231"/>
                          </a:stretch>
                        </a:blipFill>
                      </a:tcPr>
                    </a:tc>
                    <a:tc>
                      <a:txBody>
                        <a:bodyPr/>
                        <a:lstStyle/>
                        <a:p>
                          <a:pPr algn="ctr"/>
                          <a:r>
                            <a:rPr lang="en-US" sz="2000" dirty="0">
                              <a:latin typeface="Times New Roman" panose="02020603050405020304" pitchFamily="18" charset="0"/>
                              <a:cs typeface="Times New Roman" panose="02020603050405020304" pitchFamily="18" charset="0"/>
                            </a:rPr>
                            <a:t>g</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79467029"/>
                      </a:ext>
                    </a:extLst>
                  </a:tr>
                  <a:tr h="396240">
                    <a:tc>
                      <a:txBody>
                        <a:bodyPr/>
                        <a:lstStyle/>
                        <a:p>
                          <a:pPr algn="ctr"/>
                          <a:r>
                            <a:rPr lang="en-US" sz="2000" dirty="0">
                              <a:latin typeface="Times New Roman" panose="02020603050405020304" pitchFamily="18" charset="0"/>
                              <a:cs typeface="Times New Roman" panose="02020603050405020304" pitchFamily="18" charset="0"/>
                            </a:rPr>
                            <a:t>d</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l="-100000" t="-401515" r="-496825" b="-421212"/>
                          </a:stretch>
                        </a:blipFill>
                      </a:tcPr>
                    </a:tc>
                    <a:tc>
                      <a:txBody>
                        <a:bodyPr/>
                        <a:lstStyle/>
                        <a:p>
                          <a:pPr algn="ctr"/>
                          <a:r>
                            <a:rPr lang="en-US" sz="2000" dirty="0">
                              <a:latin typeface="Times New Roman" panose="02020603050405020304" pitchFamily="18" charset="0"/>
                              <a:cs typeface="Times New Roman" panose="02020603050405020304" pitchFamily="18" charset="0"/>
                            </a:rPr>
                            <a:t>c</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l="-303226" t="-401515" r="-304839" b="-421212"/>
                          </a:stretch>
                        </a:blipFill>
                      </a:tcPr>
                    </a:tc>
                    <a:tc>
                      <a:txBody>
                        <a:bodyPr/>
                        <a:lstStyle/>
                        <a:p>
                          <a:pPr algn="ctr"/>
                          <a:r>
                            <a:rPr lang="en-US" sz="2000" dirty="0">
                              <a:latin typeface="Times New Roman" panose="02020603050405020304" pitchFamily="18" charset="0"/>
                              <a:cs typeface="Times New Roman" panose="02020603050405020304" pitchFamily="18" charset="0"/>
                            </a:rPr>
                            <a:t>h</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80182606"/>
                      </a:ext>
                    </a:extLst>
                  </a:tr>
                  <a:tr h="396240">
                    <a:tc>
                      <a:txBody>
                        <a:bodyPr/>
                        <a:lstStyle/>
                        <a:p>
                          <a:pPr algn="ctr"/>
                          <a:r>
                            <a:rPr lang="en-US" sz="2000" dirty="0">
                              <a:latin typeface="Times New Roman" panose="02020603050405020304" pitchFamily="18" charset="0"/>
                              <a:cs typeface="Times New Roman" panose="02020603050405020304" pitchFamily="18" charset="0"/>
                            </a:rPr>
                            <a:t>e</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l="-100000" t="-509231" r="-496825" b="-327692"/>
                          </a:stretch>
                        </a:blipFill>
                      </a:tcPr>
                    </a:tc>
                    <a:tc>
                      <a:txBody>
                        <a:bodyPr/>
                        <a:lstStyle/>
                        <a:p>
                          <a:pPr algn="ctr"/>
                          <a:r>
                            <a:rPr lang="en-US" sz="2000" dirty="0">
                              <a:latin typeface="Times New Roman" panose="02020603050405020304" pitchFamily="18" charset="0"/>
                              <a:cs typeface="Times New Roman" panose="02020603050405020304" pitchFamily="18" charset="0"/>
                            </a:rPr>
                            <a:t>a</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l="-303226" t="-509231" r="-304839" b="-327692"/>
                          </a:stretch>
                        </a:blipFill>
                      </a:tcPr>
                    </a:tc>
                    <a:tc>
                      <a:txBody>
                        <a:bodyPr/>
                        <a:lstStyle/>
                        <a:p>
                          <a:pPr algn="ctr"/>
                          <a:r>
                            <a:rPr lang="en-US" sz="2000" dirty="0">
                              <a:latin typeface="Times New Roman" panose="02020603050405020304" pitchFamily="18" charset="0"/>
                              <a:cs typeface="Times New Roman" panose="02020603050405020304" pitchFamily="18" charset="0"/>
                            </a:rPr>
                            <a:t>f</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28862075"/>
                      </a:ext>
                    </a:extLst>
                  </a:tr>
                  <a:tr h="396240">
                    <a:tc>
                      <a:txBody>
                        <a:bodyPr/>
                        <a:lstStyle/>
                        <a:p>
                          <a:pPr algn="ctr"/>
                          <a:r>
                            <a:rPr lang="en-US" sz="2000" dirty="0">
                              <a:latin typeface="Times New Roman" panose="02020603050405020304" pitchFamily="18" charset="0"/>
                              <a:cs typeface="Times New Roman" panose="02020603050405020304" pitchFamily="18" charset="0"/>
                            </a:rPr>
                            <a:t>f</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l="-100000" t="-609231" r="-496825" b="-227692"/>
                          </a:stretch>
                        </a:blipFill>
                      </a:tcPr>
                    </a:tc>
                    <a:tc>
                      <a:txBody>
                        <a:bodyPr/>
                        <a:lstStyle/>
                        <a:p>
                          <a:pPr algn="ctr"/>
                          <a:r>
                            <a:rPr lang="en-US" sz="2000" dirty="0">
                              <a:latin typeface="Times New Roman" panose="02020603050405020304" pitchFamily="18" charset="0"/>
                              <a:cs typeface="Times New Roman" panose="02020603050405020304" pitchFamily="18" charset="0"/>
                            </a:rPr>
                            <a:t>g</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10245079"/>
                      </a:ext>
                    </a:extLst>
                  </a:tr>
                  <a:tr h="396240">
                    <a:tc>
                      <a:txBody>
                        <a:bodyPr/>
                        <a:lstStyle/>
                        <a:p>
                          <a:pPr algn="ctr"/>
                          <a:r>
                            <a:rPr lang="en-US" sz="2000" dirty="0">
                              <a:latin typeface="Times New Roman" panose="02020603050405020304" pitchFamily="18" charset="0"/>
                              <a:cs typeface="Times New Roman" panose="02020603050405020304" pitchFamily="18" charset="0"/>
                            </a:rPr>
                            <a:t>g</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l="-100000" t="-709231" r="-496825" b="-127692"/>
                          </a:stretch>
                        </a:blipFill>
                      </a:tcPr>
                    </a:tc>
                    <a:tc>
                      <a:txBody>
                        <a:bodyPr/>
                        <a:lstStyle/>
                        <a:p>
                          <a:pPr algn="ctr"/>
                          <a:r>
                            <a:rPr lang="en-US" sz="2000" dirty="0">
                              <a:latin typeface="Times New Roman" panose="02020603050405020304" pitchFamily="18" charset="0"/>
                              <a:cs typeface="Times New Roman" panose="02020603050405020304" pitchFamily="18" charset="0"/>
                            </a:rPr>
                            <a:t>f</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3"/>
                          <a:stretch>
                            <a:fillRect l="-303226" t="-709231" r="-304839" b="-127692"/>
                          </a:stretch>
                        </a:blipFill>
                      </a:tcPr>
                    </a:tc>
                    <a:tc>
                      <a:txBody>
                        <a:bodyPr/>
                        <a:lstStyle/>
                        <a:p>
                          <a:pPr algn="ctr"/>
                          <a:r>
                            <a:rPr lang="en-US" sz="2000" dirty="0">
                              <a:latin typeface="Times New Roman" panose="02020603050405020304" pitchFamily="18" charset="0"/>
                              <a:cs typeface="Times New Roman" panose="02020603050405020304" pitchFamily="18" charset="0"/>
                            </a:rPr>
                            <a:t>h</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86036513"/>
                      </a:ext>
                    </a:extLst>
                  </a:tr>
                  <a:tr h="396240">
                    <a:tc>
                      <a:txBody>
                        <a:bodyPr/>
                        <a:lstStyle/>
                        <a:p>
                          <a:pPr algn="ctr"/>
                          <a:r>
                            <a:rPr lang="en-US" sz="2000" dirty="0">
                              <a:latin typeface="Times New Roman" panose="02020603050405020304" pitchFamily="18" charset="0"/>
                              <a:cs typeface="Times New Roman" panose="02020603050405020304" pitchFamily="18" charset="0"/>
                            </a:rPr>
                            <a:t>h</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3"/>
                          <a:stretch>
                            <a:fillRect l="-100000" t="-809231" r="-496825" b="-27692"/>
                          </a:stretch>
                        </a:blipFill>
                      </a:tcPr>
                    </a:tc>
                    <a:tc>
                      <a:txBody>
                        <a:bodyPr/>
                        <a:lstStyle/>
                        <a:p>
                          <a:pPr algn="ctr"/>
                          <a:r>
                            <a:rPr lang="en-US" sz="2000" dirty="0">
                              <a:latin typeface="Times New Roman" panose="02020603050405020304" pitchFamily="18" charset="0"/>
                              <a:cs typeface="Times New Roman" panose="02020603050405020304" pitchFamily="18" charset="0"/>
                            </a:rPr>
                            <a:t>h</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99238597"/>
                      </a:ext>
                    </a:extLst>
                  </a:tr>
                </a:tbl>
              </a:graphicData>
            </a:graphic>
          </p:graphicFrame>
        </mc:Fallback>
      </mc:AlternateContent>
      <p:sp>
        <p:nvSpPr>
          <p:cNvPr id="50" name="Oval 49">
            <a:extLst>
              <a:ext uri="{FF2B5EF4-FFF2-40B4-BE49-F238E27FC236}">
                <a16:creationId xmlns:a16="http://schemas.microsoft.com/office/drawing/2014/main" id="{79829D35-E672-401A-9ED2-3CCC54B32B39}"/>
              </a:ext>
            </a:extLst>
          </p:cNvPr>
          <p:cNvSpPr/>
          <p:nvPr/>
        </p:nvSpPr>
        <p:spPr>
          <a:xfrm>
            <a:off x="8403489" y="4221660"/>
            <a:ext cx="352582" cy="359575"/>
          </a:xfrm>
          <a:prstGeom prst="ellipse">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a</a:t>
            </a:r>
          </a:p>
        </p:txBody>
      </p:sp>
      <p:sp>
        <p:nvSpPr>
          <p:cNvPr id="51" name="Oval 50">
            <a:extLst>
              <a:ext uri="{FF2B5EF4-FFF2-40B4-BE49-F238E27FC236}">
                <a16:creationId xmlns:a16="http://schemas.microsoft.com/office/drawing/2014/main" id="{DFF58C52-63E1-421A-A0BE-05EEB0D7C54B}"/>
              </a:ext>
            </a:extLst>
          </p:cNvPr>
          <p:cNvSpPr/>
          <p:nvPr/>
        </p:nvSpPr>
        <p:spPr>
          <a:xfrm>
            <a:off x="8408646" y="4755459"/>
            <a:ext cx="341745" cy="290942"/>
          </a:xfrm>
          <a:prstGeom prst="ellipse">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b</a:t>
            </a:r>
          </a:p>
        </p:txBody>
      </p:sp>
      <p:sp>
        <p:nvSpPr>
          <p:cNvPr id="52" name="Oval 51">
            <a:extLst>
              <a:ext uri="{FF2B5EF4-FFF2-40B4-BE49-F238E27FC236}">
                <a16:creationId xmlns:a16="http://schemas.microsoft.com/office/drawing/2014/main" id="{B6E7AB5B-C137-4C16-A17B-CFD5ADFFC8A1}"/>
              </a:ext>
            </a:extLst>
          </p:cNvPr>
          <p:cNvSpPr/>
          <p:nvPr/>
        </p:nvSpPr>
        <p:spPr>
          <a:xfrm>
            <a:off x="8427117" y="5245679"/>
            <a:ext cx="341745" cy="273106"/>
          </a:xfrm>
          <a:prstGeom prst="ellipse">
            <a:avLst/>
          </a:prstGeom>
          <a:solidFill>
            <a:schemeClr val="accent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c</a:t>
            </a:r>
          </a:p>
        </p:txBody>
      </p:sp>
      <p:sp>
        <p:nvSpPr>
          <p:cNvPr id="53" name="Oval 52">
            <a:extLst>
              <a:ext uri="{FF2B5EF4-FFF2-40B4-BE49-F238E27FC236}">
                <a16:creationId xmlns:a16="http://schemas.microsoft.com/office/drawing/2014/main" id="{EEDED7DA-14F6-487E-975A-FA0378B0EC2F}"/>
              </a:ext>
            </a:extLst>
          </p:cNvPr>
          <p:cNvSpPr/>
          <p:nvPr/>
        </p:nvSpPr>
        <p:spPr>
          <a:xfrm>
            <a:off x="8408644" y="5754949"/>
            <a:ext cx="341745" cy="290942"/>
          </a:xfrm>
          <a:prstGeom prst="ellipse">
            <a:avLst/>
          </a:prstGeom>
          <a:solidFill>
            <a:schemeClr val="accent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d</a:t>
            </a:r>
          </a:p>
        </p:txBody>
      </p:sp>
      <p:sp>
        <p:nvSpPr>
          <p:cNvPr id="54" name="Oval 53">
            <a:extLst>
              <a:ext uri="{FF2B5EF4-FFF2-40B4-BE49-F238E27FC236}">
                <a16:creationId xmlns:a16="http://schemas.microsoft.com/office/drawing/2014/main" id="{9A6A951D-1C98-409F-A51D-744F53CDCE23}"/>
              </a:ext>
            </a:extLst>
          </p:cNvPr>
          <p:cNvSpPr/>
          <p:nvPr/>
        </p:nvSpPr>
        <p:spPr>
          <a:xfrm>
            <a:off x="8408643" y="6288747"/>
            <a:ext cx="341745" cy="2909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h</a:t>
            </a:r>
          </a:p>
        </p:txBody>
      </p:sp>
      <p:sp>
        <p:nvSpPr>
          <p:cNvPr id="55" name="Oval 54">
            <a:extLst>
              <a:ext uri="{FF2B5EF4-FFF2-40B4-BE49-F238E27FC236}">
                <a16:creationId xmlns:a16="http://schemas.microsoft.com/office/drawing/2014/main" id="{0A373E27-63B8-459F-AFAD-BF6197361215}"/>
              </a:ext>
            </a:extLst>
          </p:cNvPr>
          <p:cNvSpPr/>
          <p:nvPr/>
        </p:nvSpPr>
        <p:spPr>
          <a:xfrm>
            <a:off x="8985917" y="5754949"/>
            <a:ext cx="341745" cy="290942"/>
          </a:xfrm>
          <a:prstGeom prst="ellipse">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g</a:t>
            </a:r>
          </a:p>
        </p:txBody>
      </p:sp>
      <p:sp>
        <p:nvSpPr>
          <p:cNvPr id="56" name="Oval 55">
            <a:extLst>
              <a:ext uri="{FF2B5EF4-FFF2-40B4-BE49-F238E27FC236}">
                <a16:creationId xmlns:a16="http://schemas.microsoft.com/office/drawing/2014/main" id="{0737CE2C-8807-4AA7-A575-1EB98E3F7B5B}"/>
              </a:ext>
            </a:extLst>
          </p:cNvPr>
          <p:cNvSpPr/>
          <p:nvPr/>
        </p:nvSpPr>
        <p:spPr>
          <a:xfrm>
            <a:off x="8985917" y="6292405"/>
            <a:ext cx="341745" cy="290942"/>
          </a:xfrm>
          <a:prstGeom prst="ellipse">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f</a:t>
            </a:r>
          </a:p>
        </p:txBody>
      </p:sp>
      <p:sp>
        <p:nvSpPr>
          <p:cNvPr id="57" name="Oval 56">
            <a:extLst>
              <a:ext uri="{FF2B5EF4-FFF2-40B4-BE49-F238E27FC236}">
                <a16:creationId xmlns:a16="http://schemas.microsoft.com/office/drawing/2014/main" id="{701DE185-67B4-4EC6-A645-BA4C2A5A751A}"/>
              </a:ext>
            </a:extLst>
          </p:cNvPr>
          <p:cNvSpPr/>
          <p:nvPr/>
        </p:nvSpPr>
        <p:spPr>
          <a:xfrm>
            <a:off x="8985917" y="5269230"/>
            <a:ext cx="341745" cy="273106"/>
          </a:xfrm>
          <a:prstGeom prst="ellipse">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e</a:t>
            </a:r>
          </a:p>
        </p:txBody>
      </p:sp>
      <p:cxnSp>
        <p:nvCxnSpPr>
          <p:cNvPr id="7171" name="Straight Arrow Connector 7170">
            <a:extLst>
              <a:ext uri="{FF2B5EF4-FFF2-40B4-BE49-F238E27FC236}">
                <a16:creationId xmlns:a16="http://schemas.microsoft.com/office/drawing/2014/main" id="{8666A88A-C42A-4AAE-82A8-B0533534C621}"/>
              </a:ext>
            </a:extLst>
          </p:cNvPr>
          <p:cNvCxnSpPr>
            <a:stCxn id="50" idx="4"/>
            <a:endCxn id="51" idx="0"/>
          </p:cNvCxnSpPr>
          <p:nvPr/>
        </p:nvCxnSpPr>
        <p:spPr>
          <a:xfrm flipH="1">
            <a:off x="8579519" y="4581235"/>
            <a:ext cx="261" cy="17422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A517B326-1BD4-4E3F-865E-90F06C6C2508}"/>
              </a:ext>
            </a:extLst>
          </p:cNvPr>
          <p:cNvCxnSpPr>
            <a:cxnSpLocks/>
            <a:stCxn id="51" idx="4"/>
          </p:cNvCxnSpPr>
          <p:nvPr/>
        </p:nvCxnSpPr>
        <p:spPr>
          <a:xfrm>
            <a:off x="8579519" y="5046401"/>
            <a:ext cx="22021" cy="19419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6DBA44ED-0595-405B-84E9-D6EDA8156806}"/>
              </a:ext>
            </a:extLst>
          </p:cNvPr>
          <p:cNvCxnSpPr>
            <a:cxnSpLocks/>
            <a:stCxn id="52" idx="4"/>
            <a:endCxn id="53" idx="0"/>
          </p:cNvCxnSpPr>
          <p:nvPr/>
        </p:nvCxnSpPr>
        <p:spPr>
          <a:xfrm flipH="1">
            <a:off x="8579517" y="5518785"/>
            <a:ext cx="18473" cy="23616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DAA4A61F-3CB0-485E-8447-7A5C9D7A60A7}"/>
              </a:ext>
            </a:extLst>
          </p:cNvPr>
          <p:cNvCxnSpPr>
            <a:cxnSpLocks/>
            <a:endCxn id="54" idx="0"/>
          </p:cNvCxnSpPr>
          <p:nvPr/>
        </p:nvCxnSpPr>
        <p:spPr>
          <a:xfrm flipH="1">
            <a:off x="8579516" y="6052583"/>
            <a:ext cx="12788" cy="23616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A770DC87-11D3-487F-AF35-6E421FB98A76}"/>
              </a:ext>
            </a:extLst>
          </p:cNvPr>
          <p:cNvCxnSpPr>
            <a:cxnSpLocks/>
            <a:stCxn id="51" idx="4"/>
            <a:endCxn id="57" idx="0"/>
          </p:cNvCxnSpPr>
          <p:nvPr/>
        </p:nvCxnSpPr>
        <p:spPr>
          <a:xfrm>
            <a:off x="8579519" y="5046401"/>
            <a:ext cx="577271" cy="22282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C3230374-DC15-4CE2-AAFF-844C1089C3E3}"/>
              </a:ext>
            </a:extLst>
          </p:cNvPr>
          <p:cNvCxnSpPr>
            <a:cxnSpLocks/>
            <a:endCxn id="55" idx="0"/>
          </p:cNvCxnSpPr>
          <p:nvPr/>
        </p:nvCxnSpPr>
        <p:spPr>
          <a:xfrm>
            <a:off x="8637389" y="5516820"/>
            <a:ext cx="519401" cy="23812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4E9D970F-A915-4EB2-8D8B-B64668715F59}"/>
              </a:ext>
            </a:extLst>
          </p:cNvPr>
          <p:cNvCxnSpPr>
            <a:cxnSpLocks/>
            <a:endCxn id="56" idx="0"/>
          </p:cNvCxnSpPr>
          <p:nvPr/>
        </p:nvCxnSpPr>
        <p:spPr>
          <a:xfrm flipH="1">
            <a:off x="9156790" y="6045891"/>
            <a:ext cx="3550" cy="24651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75" name="Table 7167">
            <a:extLst>
              <a:ext uri="{FF2B5EF4-FFF2-40B4-BE49-F238E27FC236}">
                <a16:creationId xmlns:a16="http://schemas.microsoft.com/office/drawing/2014/main" id="{0B5055E3-3549-4FDC-A6F6-6ECCFE6564B7}"/>
              </a:ext>
            </a:extLst>
          </p:cNvPr>
          <p:cNvGraphicFramePr>
            <a:graphicFrameLocks noGrp="1"/>
          </p:cNvGraphicFramePr>
          <p:nvPr>
            <p:extLst>
              <p:ext uri="{D42A27DB-BD31-4B8C-83A1-F6EECF244321}">
                <p14:modId xmlns:p14="http://schemas.microsoft.com/office/powerpoint/2010/main" val="2564807614"/>
              </p:ext>
            </p:extLst>
          </p:nvPr>
        </p:nvGraphicFramePr>
        <p:xfrm>
          <a:off x="9768761" y="4221660"/>
          <a:ext cx="1978767" cy="1981200"/>
        </p:xfrm>
        <a:graphic>
          <a:graphicData uri="http://schemas.openxmlformats.org/drawingml/2006/table">
            <a:tbl>
              <a:tblPr firstRow="1" bandRow="1">
                <a:tableStyleId>{5C22544A-7EE6-4342-B048-85BDC9FD1C3A}</a:tableStyleId>
              </a:tblPr>
              <a:tblGrid>
                <a:gridCol w="663935">
                  <a:extLst>
                    <a:ext uri="{9D8B030D-6E8A-4147-A177-3AD203B41FA5}">
                      <a16:colId xmlns:a16="http://schemas.microsoft.com/office/drawing/2014/main" val="1501395557"/>
                    </a:ext>
                  </a:extLst>
                </a:gridCol>
                <a:gridCol w="663935">
                  <a:extLst>
                    <a:ext uri="{9D8B030D-6E8A-4147-A177-3AD203B41FA5}">
                      <a16:colId xmlns:a16="http://schemas.microsoft.com/office/drawing/2014/main" val="4289341917"/>
                    </a:ext>
                  </a:extLst>
                </a:gridCol>
                <a:gridCol w="650897">
                  <a:extLst>
                    <a:ext uri="{9D8B030D-6E8A-4147-A177-3AD203B41FA5}">
                      <a16:colId xmlns:a16="http://schemas.microsoft.com/office/drawing/2014/main" val="4218682937"/>
                    </a:ext>
                  </a:extLst>
                </a:gridCol>
              </a:tblGrid>
              <a:tr h="370840">
                <a:tc>
                  <a:txBody>
                    <a:bodyPr/>
                    <a:lstStyle/>
                    <a:p>
                      <a:r>
                        <a:rPr lang="en-US" sz="2000" dirty="0">
                          <a:solidFill>
                            <a:schemeClr val="tx1"/>
                          </a:solidFill>
                          <a:latin typeface="Times New Roman" panose="02020603050405020304" pitchFamily="18" charset="0"/>
                          <a:cs typeface="Times New Roman" panose="02020603050405020304" pitchFamily="18" charset="0"/>
                        </a:rPr>
                        <a:t>h</a:t>
                      </a:r>
                      <a:r>
                        <a:rPr lang="en-US" sz="2000" baseline="-25000" dirty="0">
                          <a:solidFill>
                            <a:schemeClr val="tx1"/>
                          </a:solidFill>
                          <a:latin typeface="Times New Roman" panose="02020603050405020304" pitchFamily="18" charset="0"/>
                          <a:cs typeface="Times New Roman" panose="02020603050405020304" pitchFamily="18" charset="0"/>
                        </a:rPr>
                        <a:t>5, 1</a:t>
                      </a:r>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dirty="0">
                          <a:solidFill>
                            <a:schemeClr val="tx1"/>
                          </a:solidFill>
                          <a:latin typeface="Times New Roman" panose="02020603050405020304" pitchFamily="18" charset="0"/>
                          <a:cs typeface="Times New Roman" panose="02020603050405020304" pitchFamily="18" charset="0"/>
                        </a:rPr>
                        <a:t>f</a:t>
                      </a:r>
                      <a:r>
                        <a:rPr lang="en-US" sz="2000" baseline="-25000" dirty="0">
                          <a:solidFill>
                            <a:schemeClr val="tx1"/>
                          </a:solidFill>
                          <a:latin typeface="Times New Roman" panose="02020603050405020304" pitchFamily="18" charset="0"/>
                          <a:cs typeface="Times New Roman" panose="02020603050405020304" pitchFamily="18" charset="0"/>
                        </a:rPr>
                        <a:t>7, 3</a:t>
                      </a:r>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80182606"/>
                  </a:ext>
                </a:extLst>
              </a:tr>
              <a:tr h="370840">
                <a:tc>
                  <a:txBody>
                    <a:bodyPr/>
                    <a:lstStyle/>
                    <a:p>
                      <a:r>
                        <a:rPr lang="en-US" sz="2000" dirty="0">
                          <a:latin typeface="Times New Roman" panose="02020603050405020304" pitchFamily="18" charset="0"/>
                          <a:cs typeface="Times New Roman" panose="02020603050405020304" pitchFamily="18" charset="0"/>
                        </a:rPr>
                        <a:t>d</a:t>
                      </a:r>
                      <a:r>
                        <a:rPr lang="en-US" sz="2000" baseline="-25000" dirty="0">
                          <a:latin typeface="Times New Roman" panose="02020603050405020304" pitchFamily="18" charset="0"/>
                          <a:cs typeface="Times New Roman" panose="02020603050405020304" pitchFamily="18" charset="0"/>
                        </a:rPr>
                        <a:t>4, 2</a:t>
                      </a:r>
                      <a:endParaRPr lang="en-US"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dirty="0">
                          <a:latin typeface="Times New Roman" panose="02020603050405020304" pitchFamily="18" charset="0"/>
                          <a:cs typeface="Times New Roman" panose="02020603050405020304" pitchFamily="18" charset="0"/>
                        </a:rPr>
                        <a:t>g</a:t>
                      </a:r>
                      <a:r>
                        <a:rPr lang="en-US" sz="2000" baseline="-25000" dirty="0">
                          <a:latin typeface="Times New Roman" panose="02020603050405020304" pitchFamily="18" charset="0"/>
                          <a:cs typeface="Times New Roman" panose="02020603050405020304" pitchFamily="18" charset="0"/>
                        </a:rPr>
                        <a:t>6, 4</a:t>
                      </a:r>
                      <a:endParaRPr lang="en-US"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8862075"/>
                  </a:ext>
                </a:extLst>
              </a:tr>
              <a:tr h="370840">
                <a:tc>
                  <a:txBody>
                    <a:bodyPr/>
                    <a:lstStyle/>
                    <a:p>
                      <a:r>
                        <a:rPr lang="en-US" sz="2000" dirty="0">
                          <a:latin typeface="Times New Roman" panose="02020603050405020304" pitchFamily="18" charset="0"/>
                          <a:cs typeface="Times New Roman" panose="02020603050405020304" pitchFamily="18" charset="0"/>
                        </a:rPr>
                        <a:t>c</a:t>
                      </a:r>
                      <a:r>
                        <a:rPr lang="en-US" sz="2000" baseline="-25000" dirty="0">
                          <a:latin typeface="Times New Roman" panose="02020603050405020304" pitchFamily="18" charset="0"/>
                          <a:cs typeface="Times New Roman" panose="02020603050405020304" pitchFamily="18" charset="0"/>
                        </a:rPr>
                        <a:t>3, 5 </a:t>
                      </a:r>
                      <a:endParaRPr lang="en-US"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Times New Roman" panose="02020603050405020304" pitchFamily="18" charset="0"/>
                          <a:cs typeface="Times New Roman" panose="02020603050405020304" pitchFamily="18" charset="0"/>
                        </a:rPr>
                        <a:t>e</a:t>
                      </a:r>
                      <a:r>
                        <a:rPr lang="en-US" sz="2000" baseline="-25000" dirty="0">
                          <a:latin typeface="Times New Roman" panose="02020603050405020304" pitchFamily="18" charset="0"/>
                          <a:cs typeface="Times New Roman" panose="02020603050405020304" pitchFamily="18" charset="0"/>
                        </a:rPr>
                        <a:t>8, 6</a:t>
                      </a:r>
                      <a:endParaRPr lang="en-US"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0245079"/>
                  </a:ext>
                </a:extLst>
              </a:tr>
              <a:tr h="370840">
                <a:tc>
                  <a:txBody>
                    <a:bodyPr/>
                    <a:lstStyle/>
                    <a:p>
                      <a:r>
                        <a:rPr lang="en-US" sz="2000" dirty="0">
                          <a:latin typeface="Times New Roman" panose="02020603050405020304" pitchFamily="18" charset="0"/>
                          <a:cs typeface="Times New Roman" panose="02020603050405020304" pitchFamily="18" charset="0"/>
                        </a:rPr>
                        <a:t>b</a:t>
                      </a:r>
                      <a:r>
                        <a:rPr lang="en-US" sz="2000" baseline="-25000" dirty="0">
                          <a:latin typeface="Times New Roman" panose="02020603050405020304" pitchFamily="18" charset="0"/>
                          <a:cs typeface="Times New Roman" panose="02020603050405020304" pitchFamily="18" charset="0"/>
                        </a:rPr>
                        <a:t>2, 7 </a:t>
                      </a:r>
                      <a:endParaRPr lang="en-US"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86036513"/>
                  </a:ext>
                </a:extLst>
              </a:tr>
              <a:tr h="370840">
                <a:tc>
                  <a:txBody>
                    <a:bodyPr/>
                    <a:lstStyle/>
                    <a:p>
                      <a:r>
                        <a:rPr lang="en-US" sz="2000" dirty="0">
                          <a:latin typeface="Times New Roman" panose="02020603050405020304" pitchFamily="18" charset="0"/>
                          <a:cs typeface="Times New Roman" panose="02020603050405020304" pitchFamily="18" charset="0"/>
                        </a:rPr>
                        <a:t>a</a:t>
                      </a:r>
                      <a:r>
                        <a:rPr lang="en-US" sz="2000" baseline="-25000" dirty="0">
                          <a:latin typeface="Times New Roman" panose="02020603050405020304" pitchFamily="18" charset="0"/>
                          <a:cs typeface="Times New Roman" panose="02020603050405020304" pitchFamily="18" charset="0"/>
                        </a:rPr>
                        <a:t>1, 8 </a:t>
                      </a:r>
                      <a:endParaRPr lang="en-US"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99238597"/>
                  </a:ext>
                </a:extLst>
              </a:tr>
            </a:tbl>
          </a:graphicData>
        </a:graphic>
      </p:graphicFrame>
      <p:cxnSp>
        <p:nvCxnSpPr>
          <p:cNvPr id="76" name="Curved Connector 33">
            <a:extLst>
              <a:ext uri="{FF2B5EF4-FFF2-40B4-BE49-F238E27FC236}">
                <a16:creationId xmlns:a16="http://schemas.microsoft.com/office/drawing/2014/main" id="{6BEB1EE7-C8B3-4B7A-A8C4-C8770519CFCB}"/>
              </a:ext>
            </a:extLst>
          </p:cNvPr>
          <p:cNvCxnSpPr/>
          <p:nvPr/>
        </p:nvCxnSpPr>
        <p:spPr>
          <a:xfrm flipH="1" flipV="1">
            <a:off x="8592304" y="6270317"/>
            <a:ext cx="45085" cy="140335"/>
          </a:xfrm>
          <a:prstGeom prst="curvedConnector3">
            <a:avLst>
              <a:gd name="adj1" fmla="val -540064"/>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1A29BCA7-919B-4CBF-B82C-460ACB746CFE}"/>
              </a:ext>
            </a:extLst>
          </p:cNvPr>
          <p:cNvCxnSpPr>
            <a:cxnSpLocks/>
          </p:cNvCxnSpPr>
          <p:nvPr/>
        </p:nvCxnSpPr>
        <p:spPr>
          <a:xfrm flipH="1">
            <a:off x="8674190" y="6042130"/>
            <a:ext cx="482599" cy="216374"/>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B7604503-0B54-4C28-86A6-CBA06A035EB4}"/>
              </a:ext>
            </a:extLst>
          </p:cNvPr>
          <p:cNvCxnSpPr>
            <a:cxnSpLocks/>
            <a:endCxn id="50" idx="5"/>
          </p:cNvCxnSpPr>
          <p:nvPr/>
        </p:nvCxnSpPr>
        <p:spPr>
          <a:xfrm flipH="1" flipV="1">
            <a:off x="8704437" y="4528576"/>
            <a:ext cx="457622" cy="733820"/>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3E52A233-309A-4BDC-9CB2-14DF48719D83}"/>
              </a:ext>
            </a:extLst>
          </p:cNvPr>
          <p:cNvCxnSpPr>
            <a:cxnSpLocks/>
          </p:cNvCxnSpPr>
          <p:nvPr/>
        </p:nvCxnSpPr>
        <p:spPr>
          <a:xfrm>
            <a:off x="9232988" y="5519378"/>
            <a:ext cx="272330" cy="397615"/>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F81BCFCA-33E0-4805-89D5-4432F1C78E14}"/>
              </a:ext>
            </a:extLst>
          </p:cNvPr>
          <p:cNvCxnSpPr>
            <a:cxnSpLocks/>
            <a:endCxn id="56" idx="7"/>
          </p:cNvCxnSpPr>
          <p:nvPr/>
        </p:nvCxnSpPr>
        <p:spPr>
          <a:xfrm flipH="1">
            <a:off x="9277615" y="5891132"/>
            <a:ext cx="215182" cy="443880"/>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12477CC6-CD49-44D6-A498-9DDC55880B21}"/>
              </a:ext>
            </a:extLst>
          </p:cNvPr>
          <p:cNvCxnSpPr>
            <a:cxnSpLocks/>
          </p:cNvCxnSpPr>
          <p:nvPr/>
        </p:nvCxnSpPr>
        <p:spPr>
          <a:xfrm flipH="1">
            <a:off x="8189914" y="4943030"/>
            <a:ext cx="234550" cy="1810883"/>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ABD8E37C-69A4-4687-A9CB-D9CD6308EF6D}"/>
              </a:ext>
            </a:extLst>
          </p:cNvPr>
          <p:cNvCxnSpPr>
            <a:cxnSpLocks/>
            <a:endCxn id="56" idx="4"/>
          </p:cNvCxnSpPr>
          <p:nvPr/>
        </p:nvCxnSpPr>
        <p:spPr>
          <a:xfrm flipV="1">
            <a:off x="8187261" y="6583347"/>
            <a:ext cx="969529" cy="139486"/>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71" name="Rectangle 70">
            <a:extLst>
              <a:ext uri="{FF2B5EF4-FFF2-40B4-BE49-F238E27FC236}">
                <a16:creationId xmlns:a16="http://schemas.microsoft.com/office/drawing/2014/main" id="{156C3177-1CBD-44CA-B818-7CDC9312B542}"/>
              </a:ext>
            </a:extLst>
          </p:cNvPr>
          <p:cNvSpPr/>
          <p:nvPr/>
        </p:nvSpPr>
        <p:spPr>
          <a:xfrm>
            <a:off x="899471" y="417296"/>
            <a:ext cx="6903300" cy="584775"/>
          </a:xfrm>
          <a:prstGeom prst="rect">
            <a:avLst/>
          </a:prstGeom>
          <a:solidFill>
            <a:srgbClr val="FFFF00"/>
          </a:solidFill>
        </p:spPr>
        <p:txBody>
          <a:bodyPr wrap="none">
            <a:spAutoFit/>
          </a:bodyPr>
          <a:lstStyle/>
          <a:p>
            <a:r>
              <a:rPr lang="en-US" sz="3200" dirty="0">
                <a:cs typeface="Times New Roman" panose="02020603050405020304" pitchFamily="18" charset="0"/>
              </a:rPr>
              <a:t>Graph - Strongly connected components</a:t>
            </a:r>
          </a:p>
        </p:txBody>
      </p:sp>
      <p:cxnSp>
        <p:nvCxnSpPr>
          <p:cNvPr id="73" name="Straight Arrow Connector 72">
            <a:extLst>
              <a:ext uri="{FF2B5EF4-FFF2-40B4-BE49-F238E27FC236}">
                <a16:creationId xmlns:a16="http://schemas.microsoft.com/office/drawing/2014/main" id="{080A209E-447B-46A8-98F0-5BEF9E0BFA68}"/>
              </a:ext>
            </a:extLst>
          </p:cNvPr>
          <p:cNvCxnSpPr>
            <a:cxnSpLocks/>
          </p:cNvCxnSpPr>
          <p:nvPr/>
        </p:nvCxnSpPr>
        <p:spPr>
          <a:xfrm flipV="1">
            <a:off x="8500662" y="5508417"/>
            <a:ext cx="70656" cy="297556"/>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53499A30-1AE1-4D11-83A8-95E3506FE7AE}"/>
              </a:ext>
            </a:extLst>
          </p:cNvPr>
          <p:cNvCxnSpPr>
            <a:cxnSpLocks/>
          </p:cNvCxnSpPr>
          <p:nvPr/>
        </p:nvCxnSpPr>
        <p:spPr>
          <a:xfrm flipH="1" flipV="1">
            <a:off x="9226124" y="5972782"/>
            <a:ext cx="6864" cy="376829"/>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6258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4CDC83B-3433-48C2-82A5-9415771CFB30}"/>
              </a:ext>
            </a:extLst>
          </p:cNvPr>
          <p:cNvSpPr/>
          <p:nvPr/>
        </p:nvSpPr>
        <p:spPr>
          <a:xfrm>
            <a:off x="4129932" y="3263788"/>
            <a:ext cx="3759200" cy="646331"/>
          </a:xfrm>
          <a:prstGeom prst="rect">
            <a:avLst/>
          </a:prstGeom>
        </p:spPr>
        <p:txBody>
          <a:bodyPr wrap="square">
            <a:spAutoFit/>
          </a:bodyPr>
          <a:lstStyle/>
          <a:p>
            <a:pPr>
              <a:spcAft>
                <a:spcPts val="1200"/>
              </a:spcAft>
            </a:pPr>
            <a:r>
              <a:rPr lang="en-US" sz="3600" dirty="0">
                <a:ea typeface="SimSun" panose="02010600030101010101" pitchFamily="2" charset="-122"/>
              </a:rPr>
              <a:t>Topological Sorting </a:t>
            </a:r>
          </a:p>
        </p:txBody>
      </p:sp>
    </p:spTree>
    <p:extLst>
      <p:ext uri="{BB962C8B-B14F-4D97-AF65-F5344CB8AC3E}">
        <p14:creationId xmlns:p14="http://schemas.microsoft.com/office/powerpoint/2010/main" val="17280914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Oval 198">
            <a:extLst>
              <a:ext uri="{FF2B5EF4-FFF2-40B4-BE49-F238E27FC236}">
                <a16:creationId xmlns:a16="http://schemas.microsoft.com/office/drawing/2014/main" id="{0FF70703-CE1F-4C8A-8371-70A2DA297781}"/>
              </a:ext>
            </a:extLst>
          </p:cNvPr>
          <p:cNvSpPr/>
          <p:nvPr/>
        </p:nvSpPr>
        <p:spPr>
          <a:xfrm>
            <a:off x="4919680" y="3129470"/>
            <a:ext cx="1845870" cy="2310279"/>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Oval 195">
            <a:extLst>
              <a:ext uri="{FF2B5EF4-FFF2-40B4-BE49-F238E27FC236}">
                <a16:creationId xmlns:a16="http://schemas.microsoft.com/office/drawing/2014/main" id="{C5D18331-BAE8-4589-AB11-326EF5B75DB2}"/>
              </a:ext>
            </a:extLst>
          </p:cNvPr>
          <p:cNvSpPr/>
          <p:nvPr/>
        </p:nvSpPr>
        <p:spPr>
          <a:xfrm>
            <a:off x="4797690" y="5535041"/>
            <a:ext cx="2054019" cy="739299"/>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Oval 191">
            <a:extLst>
              <a:ext uri="{FF2B5EF4-FFF2-40B4-BE49-F238E27FC236}">
                <a16:creationId xmlns:a16="http://schemas.microsoft.com/office/drawing/2014/main" id="{CEAF15BA-E627-46A6-8FF3-2A212779DE31}"/>
              </a:ext>
            </a:extLst>
          </p:cNvPr>
          <p:cNvSpPr/>
          <p:nvPr/>
        </p:nvSpPr>
        <p:spPr>
          <a:xfrm rot="17248618">
            <a:off x="6408410" y="-470772"/>
            <a:ext cx="2028441" cy="6101913"/>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CCEF2496-F757-4FEE-A542-8131EBBFE061}"/>
              </a:ext>
            </a:extLst>
          </p:cNvPr>
          <p:cNvSpPr/>
          <p:nvPr/>
        </p:nvSpPr>
        <p:spPr>
          <a:xfrm>
            <a:off x="5153852" y="1186630"/>
            <a:ext cx="1361873" cy="67679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ysClr val="windowText" lastClr="000000"/>
                </a:solidFill>
                <a:latin typeface="Times New Roman" panose="02020603050405020304" pitchFamily="18" charset="0"/>
                <a:cs typeface="Times New Roman" panose="02020603050405020304" pitchFamily="18" charset="0"/>
              </a:rPr>
              <a:t>a </a:t>
            </a:r>
            <a:r>
              <a:rPr lang="en-US" dirty="0">
                <a:solidFill>
                  <a:sysClr val="windowText" lastClr="000000"/>
                </a:solidFill>
              </a:rPr>
              <a:t> </a:t>
            </a:r>
            <a:r>
              <a:rPr lang="en-US" dirty="0">
                <a:solidFill>
                  <a:sysClr val="windowText" lastClr="000000"/>
                </a:solidFill>
                <a:latin typeface="Times New Roman" panose="02020603050405020304" pitchFamily="18" charset="0"/>
                <a:cs typeface="Times New Roman" panose="02020603050405020304" pitchFamily="18" charset="0"/>
              </a:rPr>
              <a:t>1/16</a:t>
            </a:r>
          </a:p>
        </p:txBody>
      </p:sp>
      <p:sp>
        <p:nvSpPr>
          <p:cNvPr id="3" name="Oval 2">
            <a:extLst>
              <a:ext uri="{FF2B5EF4-FFF2-40B4-BE49-F238E27FC236}">
                <a16:creationId xmlns:a16="http://schemas.microsoft.com/office/drawing/2014/main" id="{092349EB-0B11-4FF2-B040-D7F20D1122F6}"/>
              </a:ext>
            </a:extLst>
          </p:cNvPr>
          <p:cNvSpPr/>
          <p:nvPr/>
        </p:nvSpPr>
        <p:spPr>
          <a:xfrm>
            <a:off x="5153852" y="2213228"/>
            <a:ext cx="1361873" cy="62711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ysClr val="windowText" lastClr="000000"/>
                </a:solidFill>
                <a:latin typeface="Times New Roman" panose="02020603050405020304" pitchFamily="18" charset="0"/>
                <a:cs typeface="Times New Roman" panose="02020603050405020304" pitchFamily="18" charset="0"/>
              </a:rPr>
              <a:t>b</a:t>
            </a:r>
            <a:r>
              <a:rPr lang="en-US" dirty="0">
                <a:solidFill>
                  <a:sysClr val="windowText" lastClr="000000"/>
                </a:solidFill>
                <a:latin typeface="Times New Roman" panose="02020603050405020304" pitchFamily="18" charset="0"/>
                <a:cs typeface="Times New Roman" panose="02020603050405020304" pitchFamily="18" charset="0"/>
              </a:rPr>
              <a:t>  2/15</a:t>
            </a:r>
          </a:p>
        </p:txBody>
      </p:sp>
      <p:sp>
        <p:nvSpPr>
          <p:cNvPr id="4" name="Oval 3">
            <a:extLst>
              <a:ext uri="{FF2B5EF4-FFF2-40B4-BE49-F238E27FC236}">
                <a16:creationId xmlns:a16="http://schemas.microsoft.com/office/drawing/2014/main" id="{BF577DC3-D08F-4D80-A6BB-5B08526CD058}"/>
              </a:ext>
            </a:extLst>
          </p:cNvPr>
          <p:cNvSpPr/>
          <p:nvPr/>
        </p:nvSpPr>
        <p:spPr>
          <a:xfrm>
            <a:off x="5155659" y="3234779"/>
            <a:ext cx="1361873" cy="62711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ysClr val="windowText" lastClr="000000"/>
                </a:solidFill>
                <a:latin typeface="Times New Roman" panose="02020603050405020304" pitchFamily="18" charset="0"/>
                <a:cs typeface="Times New Roman" panose="02020603050405020304" pitchFamily="18" charset="0"/>
              </a:rPr>
              <a:t>c</a:t>
            </a:r>
            <a:r>
              <a:rPr lang="en-US" dirty="0">
                <a:solidFill>
                  <a:sysClr val="windowText" lastClr="000000"/>
                </a:solidFill>
                <a:latin typeface="Times New Roman" panose="02020603050405020304" pitchFamily="18" charset="0"/>
                <a:cs typeface="Times New Roman" panose="02020603050405020304" pitchFamily="18" charset="0"/>
              </a:rPr>
              <a:t>  3/12</a:t>
            </a:r>
          </a:p>
        </p:txBody>
      </p:sp>
      <p:sp>
        <p:nvSpPr>
          <p:cNvPr id="5" name="Oval 4">
            <a:extLst>
              <a:ext uri="{FF2B5EF4-FFF2-40B4-BE49-F238E27FC236}">
                <a16:creationId xmlns:a16="http://schemas.microsoft.com/office/drawing/2014/main" id="{4AF6216C-9170-43C0-AB82-39C4DF431F93}"/>
              </a:ext>
            </a:extLst>
          </p:cNvPr>
          <p:cNvSpPr/>
          <p:nvPr/>
        </p:nvSpPr>
        <p:spPr>
          <a:xfrm>
            <a:off x="5153852" y="4390160"/>
            <a:ext cx="1363680" cy="62711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ysClr val="windowText" lastClr="000000"/>
                </a:solidFill>
                <a:latin typeface="Times New Roman" panose="02020603050405020304" pitchFamily="18" charset="0"/>
                <a:cs typeface="Times New Roman" panose="02020603050405020304" pitchFamily="18" charset="0"/>
              </a:rPr>
              <a:t>d</a:t>
            </a:r>
            <a:r>
              <a:rPr lang="en-US" dirty="0">
                <a:solidFill>
                  <a:sysClr val="windowText" lastClr="000000"/>
                </a:solidFill>
                <a:latin typeface="Times New Roman" panose="02020603050405020304" pitchFamily="18" charset="0"/>
                <a:cs typeface="Times New Roman" panose="02020603050405020304" pitchFamily="18" charset="0"/>
              </a:rPr>
              <a:t>  4/7</a:t>
            </a:r>
          </a:p>
        </p:txBody>
      </p:sp>
      <p:sp>
        <p:nvSpPr>
          <p:cNvPr id="6" name="Oval 5">
            <a:extLst>
              <a:ext uri="{FF2B5EF4-FFF2-40B4-BE49-F238E27FC236}">
                <a16:creationId xmlns:a16="http://schemas.microsoft.com/office/drawing/2014/main" id="{FF246FB6-C5B1-4F35-8F05-A575C3A77AB1}"/>
              </a:ext>
            </a:extLst>
          </p:cNvPr>
          <p:cNvSpPr/>
          <p:nvPr/>
        </p:nvSpPr>
        <p:spPr>
          <a:xfrm>
            <a:off x="5210700" y="5584736"/>
            <a:ext cx="1306832" cy="63065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ysClr val="windowText" lastClr="000000"/>
                </a:solidFill>
                <a:latin typeface="Times New Roman" panose="02020603050405020304" pitchFamily="18" charset="0"/>
                <a:cs typeface="Times New Roman" panose="02020603050405020304" pitchFamily="18" charset="0"/>
              </a:rPr>
              <a:t>h</a:t>
            </a:r>
            <a:r>
              <a:rPr lang="en-US" dirty="0">
                <a:solidFill>
                  <a:sysClr val="windowText" lastClr="000000"/>
                </a:solidFill>
                <a:latin typeface="Times New Roman" panose="02020603050405020304" pitchFamily="18" charset="0"/>
                <a:cs typeface="Times New Roman" panose="02020603050405020304" pitchFamily="18" charset="0"/>
              </a:rPr>
              <a:t>  5/6</a:t>
            </a:r>
          </a:p>
        </p:txBody>
      </p:sp>
      <p:sp>
        <p:nvSpPr>
          <p:cNvPr id="193" name="Oval 192">
            <a:extLst>
              <a:ext uri="{FF2B5EF4-FFF2-40B4-BE49-F238E27FC236}">
                <a16:creationId xmlns:a16="http://schemas.microsoft.com/office/drawing/2014/main" id="{FA172E8B-4259-4D0E-85FC-92064606896A}"/>
              </a:ext>
            </a:extLst>
          </p:cNvPr>
          <p:cNvSpPr/>
          <p:nvPr/>
        </p:nvSpPr>
        <p:spPr>
          <a:xfrm>
            <a:off x="7078888" y="4232742"/>
            <a:ext cx="1755220" cy="2310279"/>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4295B765-41F4-4CDF-9AF1-9E4F8AB731FF}"/>
              </a:ext>
            </a:extLst>
          </p:cNvPr>
          <p:cNvSpPr/>
          <p:nvPr/>
        </p:nvSpPr>
        <p:spPr>
          <a:xfrm>
            <a:off x="7304016" y="4390160"/>
            <a:ext cx="1253351" cy="6028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ysClr val="windowText" lastClr="000000"/>
                </a:solidFill>
                <a:latin typeface="Times New Roman" panose="02020603050405020304" pitchFamily="18" charset="0"/>
                <a:cs typeface="Times New Roman" panose="02020603050405020304" pitchFamily="18" charset="0"/>
              </a:rPr>
              <a:t>g</a:t>
            </a:r>
            <a:r>
              <a:rPr lang="en-US" dirty="0">
                <a:solidFill>
                  <a:sysClr val="windowText" lastClr="000000"/>
                </a:solidFill>
                <a:latin typeface="Times New Roman" panose="02020603050405020304" pitchFamily="18" charset="0"/>
                <a:cs typeface="Times New Roman" panose="02020603050405020304" pitchFamily="18" charset="0"/>
              </a:rPr>
              <a:t>  8/11</a:t>
            </a:r>
          </a:p>
        </p:txBody>
      </p:sp>
      <p:sp>
        <p:nvSpPr>
          <p:cNvPr id="8" name="Oval 7">
            <a:extLst>
              <a:ext uri="{FF2B5EF4-FFF2-40B4-BE49-F238E27FC236}">
                <a16:creationId xmlns:a16="http://schemas.microsoft.com/office/drawing/2014/main" id="{4933281B-1BCA-483D-9C62-C5557B6F630D}"/>
              </a:ext>
            </a:extLst>
          </p:cNvPr>
          <p:cNvSpPr/>
          <p:nvPr/>
        </p:nvSpPr>
        <p:spPr>
          <a:xfrm>
            <a:off x="7293866" y="5544766"/>
            <a:ext cx="1306832" cy="60727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ysClr val="windowText" lastClr="000000"/>
                </a:solidFill>
                <a:latin typeface="Times New Roman" panose="02020603050405020304" pitchFamily="18" charset="0"/>
                <a:cs typeface="Times New Roman" panose="02020603050405020304" pitchFamily="18" charset="0"/>
              </a:rPr>
              <a:t>f</a:t>
            </a:r>
            <a:r>
              <a:rPr lang="en-US" dirty="0">
                <a:solidFill>
                  <a:sysClr val="windowText" lastClr="000000"/>
                </a:solidFill>
                <a:latin typeface="Times New Roman" panose="02020603050405020304" pitchFamily="18" charset="0"/>
                <a:cs typeface="Times New Roman" panose="02020603050405020304" pitchFamily="18" charset="0"/>
              </a:rPr>
              <a:t>  9/10</a:t>
            </a:r>
          </a:p>
        </p:txBody>
      </p:sp>
      <p:sp>
        <p:nvSpPr>
          <p:cNvPr id="9" name="Oval 8">
            <a:extLst>
              <a:ext uri="{FF2B5EF4-FFF2-40B4-BE49-F238E27FC236}">
                <a16:creationId xmlns:a16="http://schemas.microsoft.com/office/drawing/2014/main" id="{C28A600F-860E-4DCF-81B6-AA996B976619}"/>
              </a:ext>
            </a:extLst>
          </p:cNvPr>
          <p:cNvSpPr/>
          <p:nvPr/>
        </p:nvSpPr>
        <p:spPr>
          <a:xfrm>
            <a:off x="8617603" y="3259056"/>
            <a:ext cx="1361872" cy="60283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ysClr val="windowText" lastClr="000000"/>
                </a:solidFill>
                <a:latin typeface="Times New Roman" panose="02020603050405020304" pitchFamily="18" charset="0"/>
                <a:cs typeface="Times New Roman" panose="02020603050405020304" pitchFamily="18" charset="0"/>
              </a:rPr>
              <a:t>e </a:t>
            </a:r>
            <a:r>
              <a:rPr lang="en-US" dirty="0">
                <a:solidFill>
                  <a:sysClr val="windowText" lastClr="000000"/>
                </a:solidFill>
                <a:latin typeface="Times New Roman" panose="02020603050405020304" pitchFamily="18" charset="0"/>
                <a:cs typeface="Times New Roman" panose="02020603050405020304" pitchFamily="18" charset="0"/>
              </a:rPr>
              <a:t> </a:t>
            </a:r>
            <a:r>
              <a:rPr lang="en-US" sz="1600" dirty="0">
                <a:solidFill>
                  <a:sysClr val="windowText" lastClr="000000"/>
                </a:solidFill>
                <a:latin typeface="Times New Roman" panose="02020603050405020304" pitchFamily="18" charset="0"/>
                <a:cs typeface="Times New Roman" panose="02020603050405020304" pitchFamily="18" charset="0"/>
              </a:rPr>
              <a:t>13/14</a:t>
            </a:r>
          </a:p>
        </p:txBody>
      </p:sp>
      <p:cxnSp>
        <p:nvCxnSpPr>
          <p:cNvPr id="10" name="Straight Arrow Connector 9">
            <a:extLst>
              <a:ext uri="{FF2B5EF4-FFF2-40B4-BE49-F238E27FC236}">
                <a16:creationId xmlns:a16="http://schemas.microsoft.com/office/drawing/2014/main" id="{5E47D778-9598-45F1-8F7C-8A99F1657BBC}"/>
              </a:ext>
            </a:extLst>
          </p:cNvPr>
          <p:cNvCxnSpPr>
            <a:cxnSpLocks/>
            <a:stCxn id="2" idx="4"/>
            <a:endCxn id="3" idx="0"/>
          </p:cNvCxnSpPr>
          <p:nvPr/>
        </p:nvCxnSpPr>
        <p:spPr>
          <a:xfrm>
            <a:off x="5834789" y="1863428"/>
            <a:ext cx="0" cy="3498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03237FF3-FEBE-4890-9A26-486A159FFE4D}"/>
              </a:ext>
            </a:extLst>
          </p:cNvPr>
          <p:cNvCxnSpPr>
            <a:cxnSpLocks/>
            <a:stCxn id="3" idx="4"/>
            <a:endCxn id="4" idx="0"/>
          </p:cNvCxnSpPr>
          <p:nvPr/>
        </p:nvCxnSpPr>
        <p:spPr>
          <a:xfrm>
            <a:off x="5834789" y="2840339"/>
            <a:ext cx="1807" cy="39444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D8A9CB1-8F85-45A3-9922-CFE1F3DF4822}"/>
              </a:ext>
            </a:extLst>
          </p:cNvPr>
          <p:cNvCxnSpPr>
            <a:cxnSpLocks/>
            <a:stCxn id="4" idx="4"/>
            <a:endCxn id="5" idx="0"/>
          </p:cNvCxnSpPr>
          <p:nvPr/>
        </p:nvCxnSpPr>
        <p:spPr>
          <a:xfrm flipH="1">
            <a:off x="5835692" y="3861890"/>
            <a:ext cx="904" cy="52827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617F0E8E-62DC-4230-AEB3-9ACCF532531B}"/>
              </a:ext>
            </a:extLst>
          </p:cNvPr>
          <p:cNvCxnSpPr>
            <a:cxnSpLocks/>
            <a:stCxn id="5" idx="4"/>
            <a:endCxn id="6" idx="0"/>
          </p:cNvCxnSpPr>
          <p:nvPr/>
        </p:nvCxnSpPr>
        <p:spPr>
          <a:xfrm>
            <a:off x="5835692" y="5017271"/>
            <a:ext cx="28424" cy="56746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9EF9E329-97E8-489C-A829-DE3107771979}"/>
              </a:ext>
            </a:extLst>
          </p:cNvPr>
          <p:cNvCxnSpPr>
            <a:cxnSpLocks/>
            <a:stCxn id="3" idx="4"/>
            <a:endCxn id="9" idx="0"/>
          </p:cNvCxnSpPr>
          <p:nvPr/>
        </p:nvCxnSpPr>
        <p:spPr>
          <a:xfrm>
            <a:off x="5834789" y="2840339"/>
            <a:ext cx="3463750" cy="41871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666A82C5-C428-4E57-9896-2781BFEEA877}"/>
              </a:ext>
            </a:extLst>
          </p:cNvPr>
          <p:cNvCxnSpPr>
            <a:cxnSpLocks/>
            <a:stCxn id="4" idx="6"/>
            <a:endCxn id="7" idx="0"/>
          </p:cNvCxnSpPr>
          <p:nvPr/>
        </p:nvCxnSpPr>
        <p:spPr>
          <a:xfrm>
            <a:off x="6517532" y="3548335"/>
            <a:ext cx="1413160" cy="8418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80238873-3795-4F24-85DE-02CAFEED2D78}"/>
              </a:ext>
            </a:extLst>
          </p:cNvPr>
          <p:cNvCxnSpPr>
            <a:cxnSpLocks/>
            <a:stCxn id="7" idx="4"/>
            <a:endCxn id="8" idx="0"/>
          </p:cNvCxnSpPr>
          <p:nvPr/>
        </p:nvCxnSpPr>
        <p:spPr>
          <a:xfrm>
            <a:off x="7930692" y="4992993"/>
            <a:ext cx="16590" cy="55177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Curved Connector 33">
            <a:extLst>
              <a:ext uri="{FF2B5EF4-FFF2-40B4-BE49-F238E27FC236}">
                <a16:creationId xmlns:a16="http://schemas.microsoft.com/office/drawing/2014/main" id="{F728CE27-0327-4B7B-A44D-4EEC2016936C}"/>
              </a:ext>
            </a:extLst>
          </p:cNvPr>
          <p:cNvCxnSpPr>
            <a:cxnSpLocks/>
          </p:cNvCxnSpPr>
          <p:nvPr/>
        </p:nvCxnSpPr>
        <p:spPr>
          <a:xfrm flipH="1" flipV="1">
            <a:off x="5210700" y="5848401"/>
            <a:ext cx="45085" cy="140335"/>
          </a:xfrm>
          <a:prstGeom prst="curvedConnector3">
            <a:avLst>
              <a:gd name="adj1" fmla="val 776087"/>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03322CFA-4702-47DA-B520-69B0B59DBBC7}"/>
              </a:ext>
            </a:extLst>
          </p:cNvPr>
          <p:cNvCxnSpPr>
            <a:cxnSpLocks/>
            <a:endCxn id="6" idx="6"/>
          </p:cNvCxnSpPr>
          <p:nvPr/>
        </p:nvCxnSpPr>
        <p:spPr>
          <a:xfrm flipH="1">
            <a:off x="6517532" y="4992127"/>
            <a:ext cx="1371985" cy="907937"/>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B4DF6C38-1C30-4D0B-873D-EB27926FCD18}"/>
              </a:ext>
            </a:extLst>
          </p:cNvPr>
          <p:cNvCxnSpPr>
            <a:cxnSpLocks/>
          </p:cNvCxnSpPr>
          <p:nvPr/>
        </p:nvCxnSpPr>
        <p:spPr>
          <a:xfrm flipH="1" flipV="1">
            <a:off x="6076122" y="3861889"/>
            <a:ext cx="8522" cy="549170"/>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ECE58FAC-0870-4238-9887-A5559B47D592}"/>
              </a:ext>
            </a:extLst>
          </p:cNvPr>
          <p:cNvCxnSpPr>
            <a:cxnSpLocks/>
            <a:endCxn id="8" idx="6"/>
          </p:cNvCxnSpPr>
          <p:nvPr/>
        </p:nvCxnSpPr>
        <p:spPr>
          <a:xfrm flipH="1">
            <a:off x="8600698" y="3857408"/>
            <a:ext cx="627840" cy="1990993"/>
          </a:xfrm>
          <a:prstGeom prst="straightConnector1">
            <a:avLst/>
          </a:prstGeom>
          <a:ln w="19050">
            <a:solidFill>
              <a:srgbClr val="0000FF"/>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BBC9BDC-8B0C-4BEF-8595-9AFD945AFC58}"/>
              </a:ext>
            </a:extLst>
          </p:cNvPr>
          <p:cNvCxnSpPr>
            <a:cxnSpLocks/>
          </p:cNvCxnSpPr>
          <p:nvPr/>
        </p:nvCxnSpPr>
        <p:spPr>
          <a:xfrm>
            <a:off x="5847716" y="2851561"/>
            <a:ext cx="2994727" cy="1384406"/>
          </a:xfrm>
          <a:prstGeom prst="straightConnector1">
            <a:avLst/>
          </a:prstGeom>
          <a:ln w="19050">
            <a:solidFill>
              <a:srgbClr val="0000FF"/>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B4C467E1-E853-4320-AD3A-A33A1C8207BD}"/>
              </a:ext>
            </a:extLst>
          </p:cNvPr>
          <p:cNvCxnSpPr>
            <a:cxnSpLocks/>
            <a:stCxn id="9" idx="0"/>
            <a:endCxn id="2" idx="6"/>
          </p:cNvCxnSpPr>
          <p:nvPr/>
        </p:nvCxnSpPr>
        <p:spPr>
          <a:xfrm flipH="1" flipV="1">
            <a:off x="6515725" y="1525029"/>
            <a:ext cx="2782814" cy="1734027"/>
          </a:xfrm>
          <a:prstGeom prst="straightConnector1">
            <a:avLst/>
          </a:prstGeom>
          <a:ln w="19050">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013179E1-ECDF-46BF-9111-43C5286C6853}"/>
              </a:ext>
            </a:extLst>
          </p:cNvPr>
          <p:cNvCxnSpPr>
            <a:cxnSpLocks/>
            <a:endCxn id="8" idx="7"/>
          </p:cNvCxnSpPr>
          <p:nvPr/>
        </p:nvCxnSpPr>
        <p:spPr>
          <a:xfrm flipH="1">
            <a:off x="8409317" y="4232742"/>
            <a:ext cx="377096" cy="1400957"/>
          </a:xfrm>
          <a:prstGeom prst="straightConnector1">
            <a:avLst/>
          </a:prstGeom>
          <a:ln w="19050">
            <a:solidFill>
              <a:srgbClr val="0000FF"/>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02" name="Straight Arrow Connector 201">
            <a:extLst>
              <a:ext uri="{FF2B5EF4-FFF2-40B4-BE49-F238E27FC236}">
                <a16:creationId xmlns:a16="http://schemas.microsoft.com/office/drawing/2014/main" id="{2FA45C81-8F4B-4BFD-BF74-C8D3608FAEA4}"/>
              </a:ext>
            </a:extLst>
          </p:cNvPr>
          <p:cNvCxnSpPr>
            <a:cxnSpLocks/>
          </p:cNvCxnSpPr>
          <p:nvPr/>
        </p:nvCxnSpPr>
        <p:spPr>
          <a:xfrm flipH="1" flipV="1">
            <a:off x="8172410" y="4933220"/>
            <a:ext cx="24139" cy="611546"/>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04" name="Rectangle 62">
            <a:extLst>
              <a:ext uri="{FF2B5EF4-FFF2-40B4-BE49-F238E27FC236}">
                <a16:creationId xmlns:a16="http://schemas.microsoft.com/office/drawing/2014/main" id="{BB212FD3-E7C8-48F4-97F5-298ADDA288A0}"/>
              </a:ext>
            </a:extLst>
          </p:cNvPr>
          <p:cNvSpPr>
            <a:spLocks noChangeArrowheads="1"/>
          </p:cNvSpPr>
          <p:nvPr/>
        </p:nvSpPr>
        <p:spPr bwMode="auto">
          <a:xfrm>
            <a:off x="909603" y="2818864"/>
            <a:ext cx="494825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en-US" altLang="en-US" sz="240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Figure 3.23(a) </a:t>
            </a:r>
            <a:r>
              <a:rPr lang="en-US" sz="2400" dirty="0">
                <a:latin typeface="Times New Roman" panose="02020603050405020304" pitchFamily="18" charset="0"/>
                <a:cs typeface="Times New Roman" panose="02020603050405020304" pitchFamily="18" charset="0"/>
              </a:rPr>
              <a:t>A direct graph G. </a:t>
            </a:r>
            <a:endParaRPr kumimoji="0" lang="en-US" altLang="en-US" sz="2400" b="0" i="0" u="none" strike="noStrike" cap="none" normalizeH="0" baseline="0" dirty="0">
              <a:ln>
                <a:noFill/>
              </a:ln>
              <a:solidFill>
                <a:schemeClr val="tx1"/>
              </a:solidFill>
              <a:effectLst/>
            </a:endParaRPr>
          </a:p>
        </p:txBody>
      </p:sp>
      <p:sp>
        <p:nvSpPr>
          <p:cNvPr id="205" name="Rectangle 204">
            <a:extLst>
              <a:ext uri="{FF2B5EF4-FFF2-40B4-BE49-F238E27FC236}">
                <a16:creationId xmlns:a16="http://schemas.microsoft.com/office/drawing/2014/main" id="{FC3403EB-9C42-4757-9200-C16A9F73CE23}"/>
              </a:ext>
            </a:extLst>
          </p:cNvPr>
          <p:cNvSpPr/>
          <p:nvPr/>
        </p:nvSpPr>
        <p:spPr>
          <a:xfrm>
            <a:off x="899471" y="417296"/>
            <a:ext cx="6903300" cy="584775"/>
          </a:xfrm>
          <a:prstGeom prst="rect">
            <a:avLst/>
          </a:prstGeom>
          <a:solidFill>
            <a:srgbClr val="FFFF00"/>
          </a:solidFill>
        </p:spPr>
        <p:txBody>
          <a:bodyPr wrap="none">
            <a:spAutoFit/>
          </a:bodyPr>
          <a:lstStyle/>
          <a:p>
            <a:r>
              <a:rPr lang="en-US" sz="3200" dirty="0">
                <a:cs typeface="Times New Roman" panose="02020603050405020304" pitchFamily="18" charset="0"/>
              </a:rPr>
              <a:t>Graph - Strongly connected components</a:t>
            </a:r>
          </a:p>
        </p:txBody>
      </p:sp>
    </p:spTree>
    <p:extLst>
      <p:ext uri="{BB962C8B-B14F-4D97-AF65-F5344CB8AC3E}">
        <p14:creationId xmlns:p14="http://schemas.microsoft.com/office/powerpoint/2010/main" val="22642068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38475" y="1708684"/>
            <a:ext cx="8512404" cy="4154984"/>
          </a:xfrm>
          <a:prstGeom prst="rect">
            <a:avLst/>
          </a:prstGeom>
        </p:spPr>
        <p:txBody>
          <a:bodyPr wrap="square">
            <a:spAutoFit/>
          </a:bodyPr>
          <a:lstStyle/>
          <a:p>
            <a:r>
              <a:rPr lang="en-US" sz="2400" dirty="0">
                <a:latin typeface="Times New Roman" panose="02020603050405020304" pitchFamily="18" charset="0"/>
                <a:ea typeface="SimSun" panose="02010600030101010101" pitchFamily="2" charset="-122"/>
              </a:rPr>
              <a:t>Figure 3.23(c)  </a:t>
            </a:r>
            <a:r>
              <a:rPr lang="en-US" sz="2400" dirty="0">
                <a:solidFill>
                  <a:srgbClr val="0000FF"/>
                </a:solidFill>
                <a:latin typeface="Times New Roman" panose="02020603050405020304" pitchFamily="18" charset="0"/>
                <a:ea typeface="SimSun" panose="02010600030101010101" pitchFamily="2" charset="-122"/>
              </a:rPr>
              <a:t>The acyclic component graph G</a:t>
            </a:r>
            <a:r>
              <a:rPr lang="en-US" sz="2400" baseline="30000" dirty="0">
                <a:solidFill>
                  <a:srgbClr val="0000FF"/>
                </a:solidFill>
                <a:latin typeface="Times New Roman" panose="02020603050405020304" pitchFamily="18" charset="0"/>
                <a:ea typeface="SimSun" panose="02010600030101010101" pitchFamily="2" charset="-122"/>
              </a:rPr>
              <a:t>SCC</a:t>
            </a:r>
            <a:r>
              <a:rPr lang="en-US" sz="2400" dirty="0">
                <a:solidFill>
                  <a:srgbClr val="0000FF"/>
                </a:solidFill>
                <a:latin typeface="Times New Roman" panose="02020603050405020304" pitchFamily="18" charset="0"/>
                <a:ea typeface="SimSun" panose="02010600030101010101" pitchFamily="2" charset="-122"/>
              </a:rPr>
              <a:t> obtained </a:t>
            </a:r>
            <a:r>
              <a:rPr lang="en-US" sz="2400" dirty="0">
                <a:latin typeface="Times New Roman" panose="02020603050405020304" pitchFamily="18" charset="0"/>
                <a:ea typeface="SimSun" panose="02010600030101010101" pitchFamily="2" charset="-122"/>
              </a:rPr>
              <a:t>by contracting all edges within each strongly connected component of G so that only a single vertex remains in each component. </a:t>
            </a:r>
          </a:p>
          <a:p>
            <a:endParaRPr lang="en-US" sz="2400" dirty="0">
              <a:latin typeface="Times New Roman" panose="02020603050405020304" pitchFamily="18" charset="0"/>
              <a:ea typeface="SimSun" panose="02010600030101010101" pitchFamily="2" charset="-122"/>
            </a:endParaRPr>
          </a:p>
          <a:p>
            <a:endParaRPr lang="en-US" sz="2400" dirty="0">
              <a:latin typeface="Times New Roman" panose="02020603050405020304" pitchFamily="18" charset="0"/>
              <a:ea typeface="SimSun" panose="02010600030101010101" pitchFamily="2" charset="-122"/>
            </a:endParaRPr>
          </a:p>
          <a:p>
            <a:endParaRPr lang="en-US" sz="2400" dirty="0">
              <a:latin typeface="Times New Roman" panose="02020603050405020304" pitchFamily="18" charset="0"/>
              <a:ea typeface="SimSun" panose="02010600030101010101" pitchFamily="2" charset="-122"/>
            </a:endParaRPr>
          </a:p>
          <a:p>
            <a:endParaRPr lang="en-US" sz="2400" dirty="0">
              <a:latin typeface="Times New Roman" panose="02020603050405020304" pitchFamily="18" charset="0"/>
              <a:ea typeface="SimSun" panose="02010600030101010101" pitchFamily="2" charset="-122"/>
            </a:endParaRPr>
          </a:p>
          <a:p>
            <a:endParaRPr lang="en-US" sz="2400" dirty="0">
              <a:latin typeface="Times New Roman" panose="02020603050405020304" pitchFamily="18" charset="0"/>
              <a:ea typeface="SimSun" panose="02010600030101010101" pitchFamily="2" charset="-122"/>
            </a:endParaRPr>
          </a:p>
          <a:p>
            <a:endParaRPr lang="en-US" sz="2400" dirty="0">
              <a:latin typeface="Times New Roman" panose="02020603050405020304" pitchFamily="18" charset="0"/>
              <a:ea typeface="SimSun" panose="02010600030101010101" pitchFamily="2" charset="-122"/>
            </a:endParaRPr>
          </a:p>
          <a:p>
            <a:endParaRPr lang="en-US" sz="2400" dirty="0">
              <a:latin typeface="Times New Roman" panose="02020603050405020304" pitchFamily="18" charset="0"/>
              <a:ea typeface="SimSun" panose="02010600030101010101" pitchFamily="2" charset="-122"/>
            </a:endParaRPr>
          </a:p>
          <a:p>
            <a:pPr marL="457200" indent="-457200">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How to obtain this acyclic component graph from a give G?</a:t>
            </a:r>
            <a:endParaRPr lang="en-US" sz="2400" dirty="0"/>
          </a:p>
        </p:txBody>
      </p:sp>
      <p:sp>
        <p:nvSpPr>
          <p:cNvPr id="3" name="Oval 1546"/>
          <p:cNvSpPr>
            <a:spLocks noChangeArrowheads="1"/>
          </p:cNvSpPr>
          <p:nvPr/>
        </p:nvSpPr>
        <p:spPr bwMode="auto">
          <a:xfrm>
            <a:off x="2593332" y="3429144"/>
            <a:ext cx="1238250" cy="552450"/>
          </a:xfrm>
          <a:prstGeom prst="ellipse">
            <a:avLst/>
          </a:prstGeom>
          <a:solidFill>
            <a:srgbClr val="D8D8D8"/>
          </a:solidFill>
          <a:ln w="25400">
            <a:solidFill>
              <a:srgbClr val="F79646"/>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abe</a:t>
            </a:r>
            <a:endParaRPr kumimoji="0" lang="en-US" altLang="zh-CN" sz="2400" b="0" i="0" u="none" strike="noStrike" cap="none" normalizeH="0" baseline="0" dirty="0">
              <a:ln>
                <a:noFill/>
              </a:ln>
              <a:solidFill>
                <a:schemeClr val="tx1"/>
              </a:solidFill>
              <a:effectLst/>
              <a:latin typeface="Arial" panose="020B0604020202020204" pitchFamily="34" charset="0"/>
            </a:endParaRPr>
          </a:p>
        </p:txBody>
      </p:sp>
      <p:sp>
        <p:nvSpPr>
          <p:cNvPr id="4" name="Oval 1547"/>
          <p:cNvSpPr>
            <a:spLocks noChangeArrowheads="1"/>
          </p:cNvSpPr>
          <p:nvPr/>
        </p:nvSpPr>
        <p:spPr bwMode="auto">
          <a:xfrm>
            <a:off x="3947767" y="4390832"/>
            <a:ext cx="1127125" cy="515938"/>
          </a:xfrm>
          <a:prstGeom prst="ellipse">
            <a:avLst/>
          </a:prstGeom>
          <a:solidFill>
            <a:srgbClr val="D8D8D8"/>
          </a:solidFill>
          <a:ln w="25400">
            <a:solidFill>
              <a:srgbClr val="F79646"/>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fg</a:t>
            </a:r>
            <a:endParaRPr kumimoji="0" lang="en-US" altLang="zh-CN" sz="2400" b="0" i="0" u="none" strike="noStrike" cap="none" normalizeH="0" baseline="0">
              <a:ln>
                <a:noFill/>
              </a:ln>
              <a:solidFill>
                <a:schemeClr val="tx1"/>
              </a:solidFill>
              <a:effectLst/>
              <a:latin typeface="Arial" panose="020B0604020202020204" pitchFamily="34" charset="0"/>
            </a:endParaRPr>
          </a:p>
        </p:txBody>
      </p:sp>
      <p:sp>
        <p:nvSpPr>
          <p:cNvPr id="5" name="Oval 1548"/>
          <p:cNvSpPr>
            <a:spLocks noChangeArrowheads="1"/>
          </p:cNvSpPr>
          <p:nvPr/>
        </p:nvSpPr>
        <p:spPr bwMode="auto">
          <a:xfrm>
            <a:off x="6451053" y="4398134"/>
            <a:ext cx="1239837" cy="515937"/>
          </a:xfrm>
          <a:prstGeom prst="ellipse">
            <a:avLst/>
          </a:prstGeom>
          <a:solidFill>
            <a:srgbClr val="D8D8D8"/>
          </a:solidFill>
          <a:ln w="25400">
            <a:solidFill>
              <a:srgbClr val="F79646"/>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h</a:t>
            </a:r>
            <a:endParaRPr kumimoji="0" lang="en-US" altLang="zh-CN" sz="2400" b="0" i="0" u="none" strike="noStrike" cap="none" normalizeH="0" baseline="0">
              <a:ln>
                <a:noFill/>
              </a:ln>
              <a:solidFill>
                <a:schemeClr val="tx1"/>
              </a:solidFill>
              <a:effectLst/>
              <a:latin typeface="Arial" panose="020B0604020202020204" pitchFamily="34" charset="0"/>
            </a:endParaRPr>
          </a:p>
        </p:txBody>
      </p:sp>
      <p:sp>
        <p:nvSpPr>
          <p:cNvPr id="6" name="Oval 1549"/>
          <p:cNvSpPr>
            <a:spLocks noChangeArrowheads="1"/>
          </p:cNvSpPr>
          <p:nvPr/>
        </p:nvSpPr>
        <p:spPr bwMode="auto">
          <a:xfrm>
            <a:off x="5348230" y="3353793"/>
            <a:ext cx="1141413" cy="530225"/>
          </a:xfrm>
          <a:prstGeom prst="ellipse">
            <a:avLst/>
          </a:prstGeom>
          <a:solidFill>
            <a:srgbClr val="D8D8D8"/>
          </a:solidFill>
          <a:ln w="25400">
            <a:solidFill>
              <a:srgbClr val="F79646"/>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cd</a:t>
            </a:r>
            <a:endParaRPr kumimoji="0" lang="en-US" altLang="zh-CN" sz="2400" b="0" i="0" u="none" strike="noStrike" cap="none" normalizeH="0" baseline="0" dirty="0">
              <a:ln>
                <a:noFill/>
              </a:ln>
              <a:solidFill>
                <a:schemeClr val="tx1"/>
              </a:solidFill>
              <a:effectLst/>
              <a:latin typeface="Arial" panose="020B0604020202020204" pitchFamily="34" charset="0"/>
            </a:endParaRPr>
          </a:p>
        </p:txBody>
      </p:sp>
      <p:cxnSp>
        <p:nvCxnSpPr>
          <p:cNvPr id="7" name="Straight Arrow Connector 6"/>
          <p:cNvCxnSpPr/>
          <p:nvPr/>
        </p:nvCxnSpPr>
        <p:spPr>
          <a:xfrm>
            <a:off x="6107402" y="3884018"/>
            <a:ext cx="1023994" cy="54132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4980277" y="3900691"/>
            <a:ext cx="914400" cy="61912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3862407" y="3618208"/>
            <a:ext cx="1489710" cy="12509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3329854" y="3978063"/>
            <a:ext cx="892175" cy="47942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048379" y="4648801"/>
            <a:ext cx="1387475" cy="1460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Rectangle 10"/>
          <p:cNvSpPr>
            <a:spLocks noChangeArrowheads="1"/>
          </p:cNvSpPr>
          <p:nvPr/>
        </p:nvSpPr>
        <p:spPr bwMode="auto">
          <a:xfrm>
            <a:off x="1084082" y="100584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7" name="Rectangle 16">
            <a:extLst>
              <a:ext uri="{FF2B5EF4-FFF2-40B4-BE49-F238E27FC236}">
                <a16:creationId xmlns:a16="http://schemas.microsoft.com/office/drawing/2014/main" id="{860637D7-A502-448E-A3E3-05757C857A3C}"/>
              </a:ext>
            </a:extLst>
          </p:cNvPr>
          <p:cNvSpPr/>
          <p:nvPr/>
        </p:nvSpPr>
        <p:spPr>
          <a:xfrm>
            <a:off x="1596729" y="596073"/>
            <a:ext cx="6903300" cy="584775"/>
          </a:xfrm>
          <a:prstGeom prst="rect">
            <a:avLst/>
          </a:prstGeom>
          <a:solidFill>
            <a:srgbClr val="FFFF00"/>
          </a:solidFill>
        </p:spPr>
        <p:txBody>
          <a:bodyPr wrap="none">
            <a:spAutoFit/>
          </a:bodyPr>
          <a:lstStyle/>
          <a:p>
            <a:r>
              <a:rPr lang="en-US" sz="3200" dirty="0">
                <a:cs typeface="Times New Roman" panose="02020603050405020304" pitchFamily="18" charset="0"/>
              </a:rPr>
              <a:t>Graph - Strongly connected components</a:t>
            </a:r>
          </a:p>
        </p:txBody>
      </p:sp>
    </p:spTree>
    <p:extLst>
      <p:ext uri="{BB962C8B-B14F-4D97-AF65-F5344CB8AC3E}">
        <p14:creationId xmlns:p14="http://schemas.microsoft.com/office/powerpoint/2010/main" val="36672484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743CA76-FBEE-45A6-8263-204AAA334252}"/>
              </a:ext>
            </a:extLst>
          </p:cNvPr>
          <p:cNvSpPr txBox="1"/>
          <p:nvPr/>
        </p:nvSpPr>
        <p:spPr>
          <a:xfrm>
            <a:off x="960120" y="4700016"/>
            <a:ext cx="10268712" cy="1024128"/>
          </a:xfrm>
          <a:prstGeom prst="rect">
            <a:avLst/>
          </a:prstGeom>
          <a:solidFill>
            <a:srgbClr val="FFFF00"/>
          </a:solidFill>
        </p:spPr>
        <p:txBody>
          <a:bodyPr wrap="square" rtlCol="0">
            <a:spAutoFit/>
          </a:bodyPr>
          <a:lstStyle/>
          <a:p>
            <a:endParaRPr lang="en-US" dirty="0"/>
          </a:p>
        </p:txBody>
      </p:sp>
      <p:sp>
        <p:nvSpPr>
          <p:cNvPr id="2" name="Rectangle 1"/>
          <p:cNvSpPr/>
          <p:nvPr/>
        </p:nvSpPr>
        <p:spPr>
          <a:xfrm>
            <a:off x="1735437" y="1629154"/>
            <a:ext cx="8389854" cy="3970318"/>
          </a:xfrm>
          <a:prstGeom prst="rect">
            <a:avLst/>
          </a:prstGeom>
        </p:spPr>
        <p:txBody>
          <a:bodyPr wrap="square">
            <a:spAutoFit/>
          </a:bodyPr>
          <a:lstStyle/>
          <a:p>
            <a:pPr marL="457200" indent="-457200">
              <a:spcAft>
                <a:spcPts val="1200"/>
              </a:spcAft>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rPr>
              <a:t>Define the transpose of a directed graph G = (V, E) as </a:t>
            </a:r>
          </a:p>
          <a:p>
            <a:pPr lvl="2" indent="-457200">
              <a:spcAft>
                <a:spcPts val="1200"/>
              </a:spcAft>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rPr>
              <a:t>the graph G</a:t>
            </a:r>
            <a:r>
              <a:rPr lang="en-US" sz="2400" baseline="30000" dirty="0">
                <a:solidFill>
                  <a:srgbClr val="0000FF"/>
                </a:solidFill>
                <a:latin typeface="Times New Roman" panose="02020603050405020304" pitchFamily="18" charset="0"/>
                <a:ea typeface="SimSun" panose="02010600030101010101" pitchFamily="2" charset="-122"/>
              </a:rPr>
              <a:t>T</a:t>
            </a:r>
            <a:r>
              <a:rPr lang="en-US" sz="2400" dirty="0">
                <a:solidFill>
                  <a:srgbClr val="0000FF"/>
                </a:solidFill>
                <a:latin typeface="Times New Roman" panose="02020603050405020304" pitchFamily="18" charset="0"/>
                <a:ea typeface="SimSun" panose="02010600030101010101" pitchFamily="2" charset="-122"/>
              </a:rPr>
              <a:t> = (V, E</a:t>
            </a:r>
            <a:r>
              <a:rPr lang="en-US" sz="2400" baseline="30000" dirty="0">
                <a:solidFill>
                  <a:srgbClr val="0000FF"/>
                </a:solidFill>
                <a:latin typeface="Times New Roman" panose="02020603050405020304" pitchFamily="18" charset="0"/>
                <a:ea typeface="SimSun" panose="02010600030101010101" pitchFamily="2" charset="-122"/>
              </a:rPr>
              <a:t>T</a:t>
            </a:r>
            <a:r>
              <a:rPr lang="en-US" sz="2400" dirty="0">
                <a:solidFill>
                  <a:srgbClr val="0000FF"/>
                </a:solidFill>
                <a:latin typeface="Times New Roman" panose="02020603050405020304" pitchFamily="18" charset="0"/>
                <a:ea typeface="SimSun" panose="02010600030101010101" pitchFamily="2" charset="-122"/>
              </a:rPr>
              <a:t> ), where </a:t>
            </a:r>
          </a:p>
          <a:p>
            <a:pPr lvl="2" indent="-457200">
              <a:spcAft>
                <a:spcPts val="1200"/>
              </a:spcAft>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rPr>
              <a:t>E</a:t>
            </a:r>
            <a:r>
              <a:rPr lang="en-US" sz="2400" baseline="30000" dirty="0">
                <a:solidFill>
                  <a:srgbClr val="0000FF"/>
                </a:solidFill>
                <a:latin typeface="Times New Roman" panose="02020603050405020304" pitchFamily="18" charset="0"/>
                <a:ea typeface="SimSun" panose="02010600030101010101" pitchFamily="2" charset="-122"/>
              </a:rPr>
              <a:t>T</a:t>
            </a:r>
            <a:r>
              <a:rPr lang="en-US" sz="2400" dirty="0">
                <a:solidFill>
                  <a:srgbClr val="0000FF"/>
                </a:solidFill>
                <a:latin typeface="Times New Roman" panose="02020603050405020304" pitchFamily="18" charset="0"/>
                <a:ea typeface="SimSun" panose="02010600030101010101" pitchFamily="2" charset="-122"/>
              </a:rPr>
              <a:t> = {(v, u) ɛ V x V | (u, v) ɛ E}. </a:t>
            </a:r>
          </a:p>
          <a:p>
            <a:pPr marL="457200" indent="-457200">
              <a:spcAft>
                <a:spcPts val="1200"/>
              </a:spcAft>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rPr>
              <a:t>Thus, G</a:t>
            </a:r>
            <a:r>
              <a:rPr lang="en-US" sz="2400" baseline="30000" dirty="0">
                <a:solidFill>
                  <a:srgbClr val="0000FF"/>
                </a:solidFill>
                <a:latin typeface="Times New Roman" panose="02020603050405020304" pitchFamily="18" charset="0"/>
                <a:ea typeface="SimSun" panose="02010600030101010101" pitchFamily="2" charset="-122"/>
              </a:rPr>
              <a:t>T</a:t>
            </a:r>
            <a:r>
              <a:rPr lang="en-US" sz="2400" dirty="0">
                <a:solidFill>
                  <a:srgbClr val="0000FF"/>
                </a:solidFill>
                <a:latin typeface="Times New Roman" panose="02020603050405020304" pitchFamily="18" charset="0"/>
                <a:ea typeface="SimSun" panose="02010600030101010101" pitchFamily="2" charset="-122"/>
              </a:rPr>
              <a:t> is G with all its edges reversed.</a:t>
            </a:r>
            <a:endParaRPr lang="en-US" sz="2400" dirty="0">
              <a:latin typeface="Times New Roman" panose="02020603050405020304" pitchFamily="18" charset="0"/>
              <a:ea typeface="SimSun" panose="02010600030101010101" pitchFamily="2" charset="-122"/>
            </a:endParaRPr>
          </a:p>
          <a:p>
            <a:pPr marL="457200" indent="-457200">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Given an adjacency-list representation of G, </a:t>
            </a:r>
          </a:p>
          <a:p>
            <a:pPr marL="914400" lvl="1" indent="-457200">
              <a:spcAft>
                <a:spcPts val="1200"/>
              </a:spcAft>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rPr>
              <a:t>the time to create G</a:t>
            </a:r>
            <a:r>
              <a:rPr lang="en-US" sz="2400" baseline="30000" dirty="0">
                <a:solidFill>
                  <a:srgbClr val="0000FF"/>
                </a:solidFill>
                <a:latin typeface="Times New Roman" panose="02020603050405020304" pitchFamily="18" charset="0"/>
                <a:ea typeface="SimSun" panose="02010600030101010101" pitchFamily="2" charset="-122"/>
              </a:rPr>
              <a:t>T</a:t>
            </a:r>
            <a:r>
              <a:rPr lang="en-US" sz="2400" dirty="0">
                <a:solidFill>
                  <a:srgbClr val="0000FF"/>
                </a:solidFill>
                <a:latin typeface="Times New Roman" panose="02020603050405020304" pitchFamily="18" charset="0"/>
                <a:ea typeface="SimSun" panose="02010600030101010101" pitchFamily="2" charset="-122"/>
              </a:rPr>
              <a:t> is O(| V | + | E |).  </a:t>
            </a:r>
            <a:endParaRPr lang="en-US" sz="2400" dirty="0">
              <a:latin typeface="Times New Roman" panose="02020603050405020304" pitchFamily="18" charset="0"/>
              <a:ea typeface="SimSun" panose="02010600030101010101" pitchFamily="2" charset="-122"/>
            </a:endParaRPr>
          </a:p>
          <a:p>
            <a:pPr marL="457200" indent="-457200">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An algorithm for finding strongly connected components of a graph G = (V, E) </a:t>
            </a:r>
            <a:r>
              <a:rPr lang="en-US" sz="2400" dirty="0">
                <a:solidFill>
                  <a:srgbClr val="0000FF"/>
                </a:solidFill>
                <a:latin typeface="Times New Roman" panose="02020603050405020304" pitchFamily="18" charset="0"/>
                <a:ea typeface="SimSun" panose="02010600030101010101" pitchFamily="2" charset="-122"/>
              </a:rPr>
              <a:t>uses the transpose of G.  </a:t>
            </a:r>
          </a:p>
        </p:txBody>
      </p:sp>
      <p:sp>
        <p:nvSpPr>
          <p:cNvPr id="4" name="Rectangle 3">
            <a:extLst>
              <a:ext uri="{FF2B5EF4-FFF2-40B4-BE49-F238E27FC236}">
                <a16:creationId xmlns:a16="http://schemas.microsoft.com/office/drawing/2014/main" id="{BD6F0E4E-BE20-424D-8B82-677C21825519}"/>
              </a:ext>
            </a:extLst>
          </p:cNvPr>
          <p:cNvSpPr/>
          <p:nvPr/>
        </p:nvSpPr>
        <p:spPr>
          <a:xfrm>
            <a:off x="1503950" y="631232"/>
            <a:ext cx="6903300" cy="584775"/>
          </a:xfrm>
          <a:prstGeom prst="rect">
            <a:avLst/>
          </a:prstGeom>
          <a:solidFill>
            <a:srgbClr val="FFFF00"/>
          </a:solidFill>
        </p:spPr>
        <p:txBody>
          <a:bodyPr wrap="none">
            <a:spAutoFit/>
          </a:bodyPr>
          <a:lstStyle/>
          <a:p>
            <a:r>
              <a:rPr lang="en-US" sz="3200" dirty="0">
                <a:cs typeface="Times New Roman" panose="02020603050405020304" pitchFamily="18" charset="0"/>
              </a:rPr>
              <a:t>Graph - Strongly connected components</a:t>
            </a:r>
          </a:p>
        </p:txBody>
      </p:sp>
    </p:spTree>
    <p:extLst>
      <p:ext uri="{BB962C8B-B14F-4D97-AF65-F5344CB8AC3E}">
        <p14:creationId xmlns:p14="http://schemas.microsoft.com/office/powerpoint/2010/main" val="34024752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99576C7-6D7F-4BA3-AEEB-C0F9D9F4D8BE}"/>
              </a:ext>
            </a:extLst>
          </p:cNvPr>
          <p:cNvSpPr txBox="1"/>
          <p:nvPr/>
        </p:nvSpPr>
        <p:spPr>
          <a:xfrm>
            <a:off x="1068115" y="2026629"/>
            <a:ext cx="10087566" cy="1978444"/>
          </a:xfrm>
          <a:prstGeom prst="rect">
            <a:avLst/>
          </a:prstGeom>
          <a:solidFill>
            <a:srgbClr val="FFFF00"/>
          </a:solidFill>
        </p:spPr>
        <p:txBody>
          <a:bodyPr wrap="square" rtlCol="0">
            <a:spAutoFit/>
          </a:bodyPr>
          <a:lstStyle/>
          <a:p>
            <a:endParaRPr lang="en-US" dirty="0"/>
          </a:p>
        </p:txBody>
      </p:sp>
      <p:sp>
        <p:nvSpPr>
          <p:cNvPr id="2" name="Rectangle 1"/>
          <p:cNvSpPr/>
          <p:nvPr/>
        </p:nvSpPr>
        <p:spPr>
          <a:xfrm>
            <a:off x="1660072" y="1244001"/>
            <a:ext cx="8389854" cy="4308872"/>
          </a:xfrm>
          <a:prstGeom prst="rect">
            <a:avLst/>
          </a:prstGeom>
        </p:spPr>
        <p:txBody>
          <a:bodyPr wrap="square">
            <a:spAutoFit/>
          </a:bodyPr>
          <a:lstStyle/>
          <a:p>
            <a:endParaRPr lang="en-US" sz="1200" dirty="0">
              <a:latin typeface="Times New Roman" panose="02020603050405020304" pitchFamily="18" charset="0"/>
              <a:ea typeface="SimSun" panose="02010600030101010101" pitchFamily="2" charset="-122"/>
            </a:endParaRPr>
          </a:p>
          <a:p>
            <a:pPr>
              <a:spcBef>
                <a:spcPts val="1200"/>
              </a:spcBef>
              <a:spcAft>
                <a:spcPts val="600"/>
              </a:spcAft>
            </a:pPr>
            <a:r>
              <a:rPr lang="en-US" sz="2400" dirty="0">
                <a:latin typeface="Times New Roman" panose="02020603050405020304" pitchFamily="18" charset="0"/>
                <a:ea typeface="SimSun" panose="02010600030101010101" pitchFamily="2" charset="-122"/>
                <a:cs typeface="Times New Roman" panose="02020603050405020304" pitchFamily="18" charset="0"/>
              </a:rPr>
              <a:t>Observe: </a:t>
            </a:r>
          </a:p>
          <a:p>
            <a:pPr marL="457200" indent="-457200">
              <a:spcBef>
                <a:spcPts val="1200"/>
              </a:spcBef>
              <a:spcAft>
                <a:spcPts val="600"/>
              </a:spcAft>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G and G</a:t>
            </a:r>
            <a:r>
              <a:rPr lang="en-US" sz="2400" baseline="300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T</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 have exactly the same strongly connected components:</a:t>
            </a:r>
            <a:r>
              <a:rPr lang="en-US" sz="2400" dirty="0">
                <a:latin typeface="Times New Roman" panose="02020603050405020304" pitchFamily="18" charset="0"/>
                <a:ea typeface="SimSun" panose="02010600030101010101" pitchFamily="2" charset="-122"/>
                <a:cs typeface="Times New Roman" panose="02020603050405020304" pitchFamily="18" charset="0"/>
              </a:rPr>
              <a:t> </a:t>
            </a:r>
          </a:p>
          <a:p>
            <a:pPr marL="461963" indent="-461963">
              <a:spcBef>
                <a:spcPts val="1200"/>
              </a:spcBef>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cs typeface="Times New Roman" panose="02020603050405020304" pitchFamily="18" charset="0"/>
              </a:rPr>
              <a:t>Vertices u and v are reachable from each other in G if and only if they are reachable from each other in  G</a:t>
            </a:r>
            <a:r>
              <a:rPr lang="en-US" sz="2400" baseline="30000" dirty="0">
                <a:latin typeface="Times New Roman" panose="02020603050405020304" pitchFamily="18" charset="0"/>
                <a:ea typeface="SimSun" panose="02010600030101010101" pitchFamily="2" charset="-122"/>
                <a:cs typeface="Times New Roman" panose="02020603050405020304" pitchFamily="18" charset="0"/>
              </a:rPr>
              <a:t>T</a:t>
            </a:r>
            <a:r>
              <a:rPr lang="en-US" sz="2400" dirty="0">
                <a:latin typeface="Times New Roman" panose="02020603050405020304" pitchFamily="18" charset="0"/>
                <a:ea typeface="SimSun" panose="02010600030101010101" pitchFamily="2" charset="-122"/>
                <a:cs typeface="Times New Roman" panose="02020603050405020304" pitchFamily="18" charset="0"/>
              </a:rPr>
              <a:t>.</a:t>
            </a:r>
          </a:p>
          <a:p>
            <a:pPr>
              <a:spcBef>
                <a:spcPts val="1200"/>
              </a:spcBef>
              <a:spcAft>
                <a:spcPts val="600"/>
              </a:spcAft>
            </a:pPr>
            <a:endParaRPr lang="en-US" sz="2400" dirty="0">
              <a:latin typeface="Times New Roman" panose="02020603050405020304" pitchFamily="18" charset="0"/>
              <a:cs typeface="Times New Roman" panose="02020603050405020304" pitchFamily="18" charset="0"/>
            </a:endParaRPr>
          </a:p>
          <a:p>
            <a:pPr>
              <a:spcBef>
                <a:spcPts val="1200"/>
              </a:spcBef>
              <a:spcAft>
                <a:spcPts val="600"/>
              </a:spcAft>
            </a:pPr>
            <a:r>
              <a:rPr lang="en-US" sz="2400" dirty="0">
                <a:latin typeface="Times New Roman" panose="02020603050405020304" pitchFamily="18" charset="0"/>
                <a:cs typeface="Times New Roman" panose="02020603050405020304" pitchFamily="18" charset="0"/>
              </a:rPr>
              <a:t>Figure 3.23 (b) shows the transpose of the graph in Figure 3.23 (a), with the strongly connected components shaded.</a:t>
            </a:r>
          </a:p>
        </p:txBody>
      </p:sp>
      <p:sp>
        <p:nvSpPr>
          <p:cNvPr id="4" name="Rectangle 3">
            <a:extLst>
              <a:ext uri="{FF2B5EF4-FFF2-40B4-BE49-F238E27FC236}">
                <a16:creationId xmlns:a16="http://schemas.microsoft.com/office/drawing/2014/main" id="{FE3ED710-640C-4827-8655-9C473B11B2D8}"/>
              </a:ext>
            </a:extLst>
          </p:cNvPr>
          <p:cNvSpPr/>
          <p:nvPr/>
        </p:nvSpPr>
        <p:spPr>
          <a:xfrm>
            <a:off x="1483130" y="807631"/>
            <a:ext cx="6903300" cy="584775"/>
          </a:xfrm>
          <a:prstGeom prst="rect">
            <a:avLst/>
          </a:prstGeom>
          <a:solidFill>
            <a:srgbClr val="FFFF00"/>
          </a:solidFill>
        </p:spPr>
        <p:txBody>
          <a:bodyPr wrap="none">
            <a:spAutoFit/>
          </a:bodyPr>
          <a:lstStyle/>
          <a:p>
            <a:r>
              <a:rPr lang="en-US" sz="3200" dirty="0">
                <a:cs typeface="Times New Roman" panose="02020603050405020304" pitchFamily="18" charset="0"/>
              </a:rPr>
              <a:t>Graph - Strongly connected components</a:t>
            </a:r>
          </a:p>
        </p:txBody>
      </p:sp>
    </p:spTree>
    <p:extLst>
      <p:ext uri="{BB962C8B-B14F-4D97-AF65-F5344CB8AC3E}">
        <p14:creationId xmlns:p14="http://schemas.microsoft.com/office/powerpoint/2010/main" val="25087686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lowchart: Card 12"/>
          <p:cNvSpPr/>
          <p:nvPr/>
        </p:nvSpPr>
        <p:spPr>
          <a:xfrm rot="10800000">
            <a:off x="1143557" y="2308595"/>
            <a:ext cx="2824616" cy="2252980"/>
          </a:xfrm>
          <a:prstGeom prst="flowChartPunchedCard">
            <a:avLst/>
          </a:prstGeom>
          <a:solidFill>
            <a:schemeClr val="bg1">
              <a:lumMod val="85000"/>
            </a:schemeClr>
          </a:solidFill>
          <a:ln>
            <a:solidFill>
              <a:schemeClr val="bg1">
                <a:lumMod val="8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 name="Oval 1449"/>
          <p:cNvSpPr>
            <a:spLocks noChangeArrowheads="1"/>
          </p:cNvSpPr>
          <p:nvPr/>
        </p:nvSpPr>
        <p:spPr bwMode="auto">
          <a:xfrm>
            <a:off x="1439167" y="3101780"/>
            <a:ext cx="1089613" cy="475317"/>
          </a:xfrm>
          <a:prstGeom prst="ellipse">
            <a:avLst/>
          </a:prstGeom>
          <a:solidFill>
            <a:srgbClr val="FFFFFF"/>
          </a:solidFill>
          <a:ln w="25400">
            <a:solidFill>
              <a:srgbClr val="F79646"/>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zh-CN" sz="2000" b="0" i="0" u="none" strike="noStrike" cap="none" normalizeH="0" baseline="0" dirty="0">
              <a:ln>
                <a:noFill/>
              </a:ln>
              <a:solidFill>
                <a:schemeClr val="tx1"/>
              </a:solidFill>
              <a:effectLst/>
              <a:latin typeface="Arial" panose="020B0604020202020204" pitchFamily="34" charset="0"/>
            </a:endParaRPr>
          </a:p>
        </p:txBody>
      </p:sp>
      <p:sp>
        <p:nvSpPr>
          <p:cNvPr id="3" name="Oval 1450"/>
          <p:cNvSpPr>
            <a:spLocks noChangeArrowheads="1"/>
          </p:cNvSpPr>
          <p:nvPr/>
        </p:nvSpPr>
        <p:spPr bwMode="auto">
          <a:xfrm>
            <a:off x="2779197" y="3119077"/>
            <a:ext cx="1103294" cy="535305"/>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zh-CN" sz="2000" b="0" i="0" u="none" strike="noStrike" cap="none" normalizeH="0" baseline="0" dirty="0">
              <a:ln>
                <a:noFill/>
              </a:ln>
              <a:solidFill>
                <a:schemeClr val="tx1"/>
              </a:solidFill>
              <a:effectLst/>
              <a:latin typeface="Arial" panose="020B0604020202020204" pitchFamily="34" charset="0"/>
            </a:endParaRPr>
          </a:p>
        </p:txBody>
      </p:sp>
      <p:sp>
        <p:nvSpPr>
          <p:cNvPr id="4" name="Oval 1451"/>
          <p:cNvSpPr>
            <a:spLocks noChangeArrowheads="1"/>
          </p:cNvSpPr>
          <p:nvPr/>
        </p:nvSpPr>
        <p:spPr bwMode="auto">
          <a:xfrm>
            <a:off x="1521792" y="3853901"/>
            <a:ext cx="1171509" cy="501572"/>
          </a:xfrm>
          <a:prstGeom prst="ellipse">
            <a:avLst/>
          </a:prstGeom>
          <a:solidFill>
            <a:srgbClr val="0070C0"/>
          </a:solidFill>
          <a:ln w="31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zh-CN" sz="2000" b="0" i="0" u="none" strike="noStrike" cap="none" normalizeH="0" baseline="0" dirty="0">
              <a:ln>
                <a:noFill/>
              </a:ln>
              <a:solidFill>
                <a:schemeClr val="tx1"/>
              </a:solidFill>
              <a:effectLst/>
              <a:latin typeface="Arial" panose="020B0604020202020204" pitchFamily="34" charset="0"/>
            </a:endParaRPr>
          </a:p>
        </p:txBody>
      </p:sp>
      <p:sp>
        <p:nvSpPr>
          <p:cNvPr id="17" name="Oval 16"/>
          <p:cNvSpPr/>
          <p:nvPr/>
        </p:nvSpPr>
        <p:spPr>
          <a:xfrm>
            <a:off x="4380230" y="2582864"/>
            <a:ext cx="2821848" cy="1376362"/>
          </a:xfrm>
          <a:prstGeom prst="ellipse">
            <a:avLst/>
          </a:prstGeom>
          <a:solidFill>
            <a:schemeClr val="bg1">
              <a:lumMod val="85000"/>
            </a:schemeClr>
          </a:solidFill>
          <a:ln>
            <a:solidFill>
              <a:schemeClr val="bg1">
                <a:lumMod val="8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 name="Oval 1453"/>
          <p:cNvSpPr>
            <a:spLocks noChangeArrowheads="1"/>
          </p:cNvSpPr>
          <p:nvPr/>
        </p:nvSpPr>
        <p:spPr bwMode="auto">
          <a:xfrm>
            <a:off x="4471306" y="3119077"/>
            <a:ext cx="1009823" cy="459929"/>
          </a:xfrm>
          <a:prstGeom prst="ellipse">
            <a:avLst/>
          </a:prstGeom>
          <a:solidFill>
            <a:schemeClr val="bg1"/>
          </a:solidFill>
          <a:ln w="28575">
            <a:solidFill>
              <a:srgbClr val="FFC000"/>
            </a:solidFill>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zh-CN" sz="2000" b="0" i="0" u="none" strike="noStrike" cap="none" normalizeH="0" baseline="0" dirty="0">
              <a:ln>
                <a:noFill/>
              </a:ln>
              <a:solidFill>
                <a:schemeClr val="tx1"/>
              </a:solidFill>
              <a:effectLst/>
              <a:latin typeface="Arial" panose="020B0604020202020204" pitchFamily="34" charset="0"/>
            </a:endParaRPr>
          </a:p>
        </p:txBody>
      </p:sp>
      <p:sp>
        <p:nvSpPr>
          <p:cNvPr id="6" name="Oval 1454"/>
          <p:cNvSpPr>
            <a:spLocks noChangeArrowheads="1"/>
          </p:cNvSpPr>
          <p:nvPr/>
        </p:nvSpPr>
        <p:spPr bwMode="auto">
          <a:xfrm>
            <a:off x="5984050" y="3167423"/>
            <a:ext cx="1142110" cy="486959"/>
          </a:xfrm>
          <a:prstGeom prst="ellipse">
            <a:avLst/>
          </a:prstGeom>
          <a:solidFill>
            <a:srgbClr val="0070C0"/>
          </a:solidFill>
          <a:ln w="25400">
            <a:solidFill>
              <a:schemeClr val="accent1">
                <a:lumMod val="75000"/>
              </a:schemeClr>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zh-CN" sz="2000" b="0" i="0" u="none" strike="noStrike" cap="none" normalizeH="0" baseline="0" dirty="0">
              <a:ln>
                <a:noFill/>
              </a:ln>
              <a:solidFill>
                <a:schemeClr val="tx1"/>
              </a:solidFill>
              <a:effectLst/>
              <a:latin typeface="Arial" panose="020B0604020202020204" pitchFamily="34" charset="0"/>
            </a:endParaRPr>
          </a:p>
        </p:txBody>
      </p:sp>
      <p:sp>
        <p:nvSpPr>
          <p:cNvPr id="20" name="Oval 19"/>
          <p:cNvSpPr/>
          <p:nvPr/>
        </p:nvSpPr>
        <p:spPr>
          <a:xfrm>
            <a:off x="2555864" y="4432760"/>
            <a:ext cx="3128328" cy="1672944"/>
          </a:xfrm>
          <a:prstGeom prst="ellipse">
            <a:avLst/>
          </a:prstGeom>
          <a:solidFill>
            <a:schemeClr val="bg1">
              <a:lumMod val="85000"/>
            </a:schemeClr>
          </a:solidFill>
          <a:ln>
            <a:solidFill>
              <a:schemeClr val="bg1">
                <a:lumMod val="8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21" name="Oval 20"/>
          <p:cNvSpPr/>
          <p:nvPr/>
        </p:nvSpPr>
        <p:spPr>
          <a:xfrm>
            <a:off x="5857875" y="4561575"/>
            <a:ext cx="1344203" cy="943240"/>
          </a:xfrm>
          <a:prstGeom prst="ellipse">
            <a:avLst/>
          </a:prstGeom>
          <a:solidFill>
            <a:schemeClr val="bg1">
              <a:lumMod val="85000"/>
            </a:schemeClr>
          </a:solidFill>
          <a:ln>
            <a:solidFill>
              <a:schemeClr val="bg1">
                <a:lumMod val="8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Oval 1457"/>
          <p:cNvSpPr>
            <a:spLocks noChangeArrowheads="1"/>
          </p:cNvSpPr>
          <p:nvPr/>
        </p:nvSpPr>
        <p:spPr bwMode="auto">
          <a:xfrm>
            <a:off x="5985467" y="4857535"/>
            <a:ext cx="998062" cy="507003"/>
          </a:xfrm>
          <a:prstGeom prst="ellipse">
            <a:avLst/>
          </a:prstGeom>
          <a:solidFill>
            <a:schemeClr val="bg1"/>
          </a:solidFill>
          <a:ln w="3175">
            <a:solidFill>
              <a:schemeClr val="tx1"/>
            </a:solidFill>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zh-CN" sz="2400" b="1" i="0" u="none" strike="noStrike" cap="none" normalizeH="0" baseline="0" dirty="0">
              <a:ln>
                <a:noFill/>
              </a:ln>
              <a:solidFill>
                <a:schemeClr val="tx1"/>
              </a:solidFill>
              <a:effectLst/>
              <a:latin typeface="Arial" panose="020B0604020202020204" pitchFamily="34" charset="0"/>
            </a:endParaRPr>
          </a:p>
        </p:txBody>
      </p:sp>
      <p:sp>
        <p:nvSpPr>
          <p:cNvPr id="8" name="Oval 1458"/>
          <p:cNvSpPr>
            <a:spLocks noChangeArrowheads="1"/>
          </p:cNvSpPr>
          <p:nvPr/>
        </p:nvSpPr>
        <p:spPr bwMode="auto">
          <a:xfrm>
            <a:off x="2774073" y="4900930"/>
            <a:ext cx="1156891" cy="535128"/>
          </a:xfrm>
          <a:prstGeom prst="ellipse">
            <a:avLst/>
          </a:prstGeom>
          <a:solidFill>
            <a:schemeClr val="accent5">
              <a:lumMod val="75000"/>
            </a:schemeClr>
          </a:solidFill>
          <a:ln w="31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zh-CN" sz="2000" b="0" i="0" u="none" strike="noStrike" cap="none" normalizeH="0" baseline="0" dirty="0">
              <a:ln>
                <a:noFill/>
              </a:ln>
              <a:solidFill>
                <a:schemeClr val="tx1"/>
              </a:solidFill>
              <a:effectLst/>
              <a:latin typeface="Arial" panose="020B0604020202020204" pitchFamily="34" charset="0"/>
            </a:endParaRPr>
          </a:p>
        </p:txBody>
      </p:sp>
      <p:sp>
        <p:nvSpPr>
          <p:cNvPr id="9" name="Oval 1459"/>
          <p:cNvSpPr>
            <a:spLocks noChangeArrowheads="1"/>
          </p:cNvSpPr>
          <p:nvPr/>
        </p:nvSpPr>
        <p:spPr bwMode="auto">
          <a:xfrm>
            <a:off x="4328070" y="4870908"/>
            <a:ext cx="1091848" cy="565149"/>
          </a:xfrm>
          <a:prstGeom prst="ellipse">
            <a:avLst/>
          </a:prstGeom>
          <a:solidFill>
            <a:schemeClr val="bg1"/>
          </a:solidFill>
          <a:ln w="38100">
            <a:solidFill>
              <a:schemeClr val="accent4"/>
            </a:solidFill>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zh-CN" sz="2400" b="0" i="0" u="none" strike="noStrike" cap="none" normalizeH="0" baseline="0" dirty="0">
              <a:ln>
                <a:noFill/>
              </a:ln>
              <a:solidFill>
                <a:schemeClr val="tx1"/>
              </a:solidFill>
              <a:effectLst/>
              <a:latin typeface="Arial" panose="020B0604020202020204" pitchFamily="34" charset="0"/>
            </a:endParaRPr>
          </a:p>
        </p:txBody>
      </p:sp>
      <p:cxnSp>
        <p:nvCxnSpPr>
          <p:cNvPr id="25" name="Straight Arrow Connector 24"/>
          <p:cNvCxnSpPr>
            <a:stCxn id="2" idx="4"/>
            <a:endCxn id="4" idx="0"/>
          </p:cNvCxnSpPr>
          <p:nvPr/>
        </p:nvCxnSpPr>
        <p:spPr>
          <a:xfrm>
            <a:off x="1983974" y="3577097"/>
            <a:ext cx="123573" cy="27680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3" idx="2"/>
            <a:endCxn id="2" idx="6"/>
          </p:cNvCxnSpPr>
          <p:nvPr/>
        </p:nvCxnSpPr>
        <p:spPr>
          <a:xfrm flipH="1" flipV="1">
            <a:off x="2528780" y="3339439"/>
            <a:ext cx="250417" cy="4729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cxnSpLocks/>
            <a:stCxn id="4" idx="6"/>
          </p:cNvCxnSpPr>
          <p:nvPr/>
        </p:nvCxnSpPr>
        <p:spPr>
          <a:xfrm flipV="1">
            <a:off x="2693301" y="3654382"/>
            <a:ext cx="594433" cy="450305"/>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8" idx="1"/>
            <a:endCxn id="4" idx="5"/>
          </p:cNvCxnSpPr>
          <p:nvPr/>
        </p:nvCxnSpPr>
        <p:spPr>
          <a:xfrm flipH="1" flipV="1">
            <a:off x="2521737" y="4282019"/>
            <a:ext cx="421759" cy="69727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8" idx="0"/>
            <a:endCxn id="3" idx="4"/>
          </p:cNvCxnSpPr>
          <p:nvPr/>
        </p:nvCxnSpPr>
        <p:spPr>
          <a:xfrm flipH="1" flipV="1">
            <a:off x="3330844" y="3654382"/>
            <a:ext cx="21675" cy="124654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5" idx="2"/>
            <a:endCxn id="3" idx="6"/>
          </p:cNvCxnSpPr>
          <p:nvPr/>
        </p:nvCxnSpPr>
        <p:spPr>
          <a:xfrm flipH="1">
            <a:off x="3882491" y="3349042"/>
            <a:ext cx="588815" cy="3768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9" idx="0"/>
            <a:endCxn id="5" idx="4"/>
          </p:cNvCxnSpPr>
          <p:nvPr/>
        </p:nvCxnSpPr>
        <p:spPr>
          <a:xfrm flipV="1">
            <a:off x="4873994" y="3579006"/>
            <a:ext cx="102224" cy="129190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7" idx="0"/>
            <a:endCxn id="6" idx="4"/>
          </p:cNvCxnSpPr>
          <p:nvPr/>
        </p:nvCxnSpPr>
        <p:spPr>
          <a:xfrm flipV="1">
            <a:off x="6484498" y="3654382"/>
            <a:ext cx="70607" cy="120315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7" idx="2"/>
            <a:endCxn id="9" idx="6"/>
          </p:cNvCxnSpPr>
          <p:nvPr/>
        </p:nvCxnSpPr>
        <p:spPr>
          <a:xfrm flipH="1">
            <a:off x="5419918" y="5111037"/>
            <a:ext cx="565549" cy="42446"/>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Curved Connector 33"/>
          <p:cNvCxnSpPr/>
          <p:nvPr/>
        </p:nvCxnSpPr>
        <p:spPr>
          <a:xfrm flipH="1" flipV="1">
            <a:off x="6938444" y="5001503"/>
            <a:ext cx="45085" cy="140335"/>
          </a:xfrm>
          <a:prstGeom prst="curvedConnector3">
            <a:avLst>
              <a:gd name="adj1" fmla="val -49909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Curved Connector 34"/>
          <p:cNvCxnSpPr>
            <a:endCxn id="5" idx="6"/>
          </p:cNvCxnSpPr>
          <p:nvPr/>
        </p:nvCxnSpPr>
        <p:spPr>
          <a:xfrm rot="10800000" flipV="1">
            <a:off x="5481129" y="3287600"/>
            <a:ext cx="545540" cy="61442"/>
          </a:xfrm>
          <a:prstGeom prst="curvedConnector3">
            <a:avLst>
              <a:gd name="adj1" fmla="val 5000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Curved Connector 35"/>
          <p:cNvCxnSpPr>
            <a:cxnSpLocks/>
            <a:stCxn id="5" idx="5"/>
          </p:cNvCxnSpPr>
          <p:nvPr/>
        </p:nvCxnSpPr>
        <p:spPr>
          <a:xfrm rot="5400000" flipH="1" flipV="1">
            <a:off x="5682362" y="3152347"/>
            <a:ext cx="10186" cy="708422"/>
          </a:xfrm>
          <a:prstGeom prst="curvedConnector4">
            <a:avLst>
              <a:gd name="adj1" fmla="val -47752"/>
              <a:gd name="adj2" fmla="val 60438"/>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Curved Connector 36"/>
          <p:cNvCxnSpPr>
            <a:cxnSpLocks/>
            <a:stCxn id="8" idx="5"/>
          </p:cNvCxnSpPr>
          <p:nvPr/>
        </p:nvCxnSpPr>
        <p:spPr>
          <a:xfrm rot="5400000" flipH="1" flipV="1">
            <a:off x="4041245" y="4989528"/>
            <a:ext cx="88458" cy="647866"/>
          </a:xfrm>
          <a:prstGeom prst="curvedConnector4">
            <a:avLst>
              <a:gd name="adj1" fmla="val -5498"/>
              <a:gd name="adj2" fmla="val 63075"/>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Curved Connector 37"/>
          <p:cNvCxnSpPr/>
          <p:nvPr/>
        </p:nvCxnSpPr>
        <p:spPr>
          <a:xfrm rot="10800000" flipV="1">
            <a:off x="3930964" y="5134628"/>
            <a:ext cx="397106" cy="15011"/>
          </a:xfrm>
          <a:prstGeom prst="curvedConnector3">
            <a:avLst>
              <a:gd name="adj1" fmla="val 5000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Text Box 1478"/>
          <p:cNvSpPr txBox="1"/>
          <p:nvPr/>
        </p:nvSpPr>
        <p:spPr>
          <a:xfrm>
            <a:off x="2075497" y="2649637"/>
            <a:ext cx="316865" cy="413154"/>
          </a:xfrm>
          <a:prstGeom prst="rect">
            <a:avLst/>
          </a:prstGeom>
          <a:solidFill>
            <a:schemeClr val="bg1">
              <a:lumMod val="85000"/>
            </a:schemeClr>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400" dirty="0">
                <a:effectLst/>
                <a:latin typeface="Times New Roman" panose="02020603050405020304" pitchFamily="18" charset="0"/>
                <a:ea typeface="SimSun" panose="02010600030101010101" pitchFamily="2" charset="-122"/>
              </a:rPr>
              <a:t>a </a:t>
            </a:r>
            <a:endParaRPr lang="en-US" sz="2400" dirty="0">
              <a:effectLst/>
              <a:latin typeface="Courier New" panose="02070309020205020404" pitchFamily="49" charset="0"/>
              <a:ea typeface="SimSun" panose="02010600030101010101" pitchFamily="2" charset="-122"/>
            </a:endParaRPr>
          </a:p>
        </p:txBody>
      </p:sp>
      <p:sp>
        <p:nvSpPr>
          <p:cNvPr id="40" name="Text Box 1481"/>
          <p:cNvSpPr txBox="1"/>
          <p:nvPr/>
        </p:nvSpPr>
        <p:spPr>
          <a:xfrm>
            <a:off x="3287734" y="2709004"/>
            <a:ext cx="316865" cy="378906"/>
          </a:xfrm>
          <a:prstGeom prst="rect">
            <a:avLst/>
          </a:prstGeom>
          <a:solidFill>
            <a:schemeClr val="bg1">
              <a:lumMod val="85000"/>
            </a:schemeClr>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000">
                <a:effectLst/>
                <a:latin typeface="Times New Roman" panose="02020603050405020304" pitchFamily="18" charset="0"/>
                <a:ea typeface="SimSun" panose="02010600030101010101" pitchFamily="2" charset="-122"/>
              </a:rPr>
              <a:t>b </a:t>
            </a:r>
            <a:endParaRPr lang="en-US" sz="2000">
              <a:effectLst/>
              <a:latin typeface="Courier New" panose="02070309020205020404" pitchFamily="49" charset="0"/>
              <a:ea typeface="SimSun" panose="02010600030101010101" pitchFamily="2" charset="-122"/>
            </a:endParaRPr>
          </a:p>
        </p:txBody>
      </p:sp>
      <p:sp>
        <p:nvSpPr>
          <p:cNvPr id="41" name="Text Box 1484"/>
          <p:cNvSpPr txBox="1"/>
          <p:nvPr/>
        </p:nvSpPr>
        <p:spPr>
          <a:xfrm>
            <a:off x="1102936" y="3830819"/>
            <a:ext cx="378236" cy="479107"/>
          </a:xfrm>
          <a:prstGeom prst="rect">
            <a:avLst/>
          </a:prstGeom>
          <a:solidFill>
            <a:schemeClr val="bg1">
              <a:lumMod val="85000"/>
            </a:schemeClr>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400" dirty="0">
                <a:effectLst/>
                <a:latin typeface="Times New Roman" panose="02020603050405020304" pitchFamily="18" charset="0"/>
                <a:ea typeface="SimSun" panose="02010600030101010101" pitchFamily="2" charset="-122"/>
              </a:rPr>
              <a:t>e</a:t>
            </a:r>
            <a:r>
              <a:rPr lang="en-US" sz="2000" dirty="0">
                <a:effectLst/>
                <a:latin typeface="Times New Roman" panose="02020603050405020304" pitchFamily="18" charset="0"/>
                <a:ea typeface="SimSun" panose="02010600030101010101" pitchFamily="2" charset="-122"/>
              </a:rPr>
              <a:t> </a:t>
            </a:r>
            <a:endParaRPr lang="en-US" sz="2000" dirty="0">
              <a:effectLst/>
              <a:latin typeface="Courier New" panose="02070309020205020404" pitchFamily="49" charset="0"/>
              <a:ea typeface="SimSun" panose="02010600030101010101" pitchFamily="2" charset="-122"/>
            </a:endParaRPr>
          </a:p>
        </p:txBody>
      </p:sp>
      <p:sp>
        <p:nvSpPr>
          <p:cNvPr id="10" name="Text Box 1487"/>
          <p:cNvSpPr txBox="1">
            <a:spLocks noChangeArrowheads="1"/>
          </p:cNvSpPr>
          <p:nvPr/>
        </p:nvSpPr>
        <p:spPr bwMode="auto">
          <a:xfrm>
            <a:off x="4657058" y="5443127"/>
            <a:ext cx="486410" cy="457293"/>
          </a:xfrm>
          <a:prstGeom prst="rect">
            <a:avLst/>
          </a:prstGeom>
          <a:solidFill>
            <a:srgbClr val="D9D9D9"/>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g</a:t>
            </a:r>
            <a:endParaRPr kumimoji="0" lang="en-US" altLang="zh-CN" sz="2000" b="0" i="0" u="none" strike="noStrike" cap="none" normalizeH="0" baseline="0">
              <a:ln>
                <a:noFill/>
              </a:ln>
              <a:solidFill>
                <a:schemeClr val="tx1"/>
              </a:solidFill>
              <a:effectLst/>
              <a:latin typeface="Arial" panose="020B0604020202020204" pitchFamily="34" charset="0"/>
            </a:endParaRPr>
          </a:p>
        </p:txBody>
      </p:sp>
      <p:sp>
        <p:nvSpPr>
          <p:cNvPr id="43" name="Text Box 1490"/>
          <p:cNvSpPr txBox="1"/>
          <p:nvPr/>
        </p:nvSpPr>
        <p:spPr>
          <a:xfrm>
            <a:off x="3354705" y="5518785"/>
            <a:ext cx="434870" cy="381635"/>
          </a:xfrm>
          <a:prstGeom prst="rect">
            <a:avLst/>
          </a:prstGeom>
          <a:solidFill>
            <a:sysClr val="window" lastClr="FFFFFF">
              <a:lumMod val="85000"/>
            </a:sysClr>
          </a:solidFill>
          <a:ln w="6350">
            <a:solidFill>
              <a:sysClr val="window" lastClr="FFFFFF"/>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000" dirty="0">
                <a:effectLst/>
                <a:latin typeface="Times New Roman" panose="02020603050405020304" pitchFamily="18" charset="0"/>
                <a:ea typeface="SimSun" panose="02010600030101010101" pitchFamily="2" charset="-122"/>
              </a:rPr>
              <a:t>f </a:t>
            </a:r>
            <a:endParaRPr lang="en-US" sz="2000" dirty="0">
              <a:effectLst/>
              <a:latin typeface="Courier New" panose="02070309020205020404" pitchFamily="49" charset="0"/>
              <a:ea typeface="SimSun" panose="02010600030101010101" pitchFamily="2" charset="-122"/>
            </a:endParaRPr>
          </a:p>
        </p:txBody>
      </p:sp>
      <p:sp>
        <p:nvSpPr>
          <p:cNvPr id="44" name="Text Box 1493"/>
          <p:cNvSpPr txBox="1"/>
          <p:nvPr/>
        </p:nvSpPr>
        <p:spPr>
          <a:xfrm>
            <a:off x="6245971" y="5384707"/>
            <a:ext cx="436815" cy="439603"/>
          </a:xfrm>
          <a:prstGeom prst="rect">
            <a:avLst/>
          </a:prstGeom>
          <a:solidFill>
            <a:sysClr val="window" lastClr="FFFFFF">
              <a:lumMod val="85000"/>
            </a:sysClr>
          </a:solidFill>
          <a:ln w="6350">
            <a:solidFill>
              <a:sysClr val="window" lastClr="FFFFFF"/>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000" dirty="0">
                <a:effectLst/>
                <a:latin typeface="Times New Roman" panose="02020603050405020304" pitchFamily="18" charset="0"/>
                <a:ea typeface="SimSun" panose="02010600030101010101" pitchFamily="2" charset="-122"/>
              </a:rPr>
              <a:t>h </a:t>
            </a:r>
            <a:endParaRPr lang="en-US" sz="2000" dirty="0">
              <a:effectLst/>
              <a:latin typeface="Courier New" panose="02070309020205020404" pitchFamily="49" charset="0"/>
              <a:ea typeface="SimSun" panose="02010600030101010101" pitchFamily="2" charset="-122"/>
            </a:endParaRPr>
          </a:p>
        </p:txBody>
      </p:sp>
      <p:sp>
        <p:nvSpPr>
          <p:cNvPr id="45" name="Text Box 1496"/>
          <p:cNvSpPr txBox="1"/>
          <p:nvPr/>
        </p:nvSpPr>
        <p:spPr>
          <a:xfrm>
            <a:off x="6136850" y="2713038"/>
            <a:ext cx="311499" cy="416147"/>
          </a:xfrm>
          <a:prstGeom prst="rect">
            <a:avLst/>
          </a:prstGeom>
          <a:solidFill>
            <a:schemeClr val="bg1">
              <a:lumMod val="85000"/>
            </a:schemeClr>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000" dirty="0">
                <a:effectLst/>
                <a:latin typeface="Times New Roman" panose="02020603050405020304" pitchFamily="18" charset="0"/>
                <a:ea typeface="SimSun" panose="02010600030101010101" pitchFamily="2" charset="-122"/>
              </a:rPr>
              <a:t>d </a:t>
            </a:r>
            <a:endParaRPr lang="en-US" sz="2000" dirty="0">
              <a:effectLst/>
              <a:latin typeface="Courier New" panose="02070309020205020404" pitchFamily="49" charset="0"/>
              <a:ea typeface="SimSun" panose="02010600030101010101" pitchFamily="2" charset="-122"/>
            </a:endParaRPr>
          </a:p>
        </p:txBody>
      </p:sp>
      <p:sp>
        <p:nvSpPr>
          <p:cNvPr id="46" name="Text Box 1499"/>
          <p:cNvSpPr txBox="1"/>
          <p:nvPr/>
        </p:nvSpPr>
        <p:spPr>
          <a:xfrm>
            <a:off x="4942951" y="2711703"/>
            <a:ext cx="347870" cy="376207"/>
          </a:xfrm>
          <a:prstGeom prst="rect">
            <a:avLst/>
          </a:prstGeom>
          <a:solidFill>
            <a:schemeClr val="bg1">
              <a:lumMod val="85000"/>
            </a:schemeClr>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000" dirty="0">
                <a:effectLst/>
                <a:latin typeface="Times New Roman" panose="02020603050405020304" pitchFamily="18" charset="0"/>
                <a:ea typeface="SimSun" panose="02010600030101010101" pitchFamily="2" charset="-122"/>
              </a:rPr>
              <a:t>c </a:t>
            </a:r>
            <a:endParaRPr lang="en-US" sz="2000" dirty="0">
              <a:effectLst/>
              <a:latin typeface="Courier New" panose="02070309020205020404" pitchFamily="49" charset="0"/>
              <a:ea typeface="SimSun" panose="02010600030101010101" pitchFamily="2" charset="-122"/>
            </a:endParaRPr>
          </a:p>
        </p:txBody>
      </p:sp>
      <p:sp>
        <p:nvSpPr>
          <p:cNvPr id="11" name="Rectangle 46"/>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Rectangle 49"/>
          <p:cNvSpPr>
            <a:spLocks noChangeArrowheads="1"/>
          </p:cNvSpPr>
          <p:nvPr/>
        </p:nvSpPr>
        <p:spPr bwMode="auto">
          <a:xfrm>
            <a:off x="0" y="511175"/>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a:ln>
                <a:noFill/>
              </a:ln>
              <a:solidFill>
                <a:schemeClr val="tx1"/>
              </a:solidFill>
              <a:effectLst/>
              <a:latin typeface="Arial" panose="020B0604020202020204" pitchFamily="34" charset="0"/>
            </a:endParaRPr>
          </a:p>
        </p:txBody>
      </p:sp>
      <p:sp>
        <p:nvSpPr>
          <p:cNvPr id="15" name="Rectangle 51"/>
          <p:cNvSpPr>
            <a:spLocks noChangeArrowheads="1"/>
          </p:cNvSpPr>
          <p:nvPr/>
        </p:nvSpPr>
        <p:spPr bwMode="auto">
          <a:xfrm>
            <a:off x="0" y="56515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a:ln>
                <a:noFill/>
              </a:ln>
              <a:solidFill>
                <a:schemeClr val="tx1"/>
              </a:solidFill>
              <a:effectLst/>
              <a:latin typeface="Arial" panose="020B0604020202020204" pitchFamily="34" charset="0"/>
            </a:endParaRPr>
          </a:p>
        </p:txBody>
      </p:sp>
      <p:sp>
        <p:nvSpPr>
          <p:cNvPr id="16" name="Rectangle 53"/>
          <p:cNvSpPr>
            <a:spLocks noChangeArrowheads="1"/>
          </p:cNvSpPr>
          <p:nvPr/>
        </p:nvSpPr>
        <p:spPr bwMode="auto">
          <a:xfrm>
            <a:off x="0" y="741363"/>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a:ln>
                <a:noFill/>
              </a:ln>
              <a:solidFill>
                <a:schemeClr val="tx1"/>
              </a:solidFill>
              <a:effectLst/>
              <a:latin typeface="Arial" panose="020B0604020202020204" pitchFamily="34" charset="0"/>
            </a:endParaRPr>
          </a:p>
        </p:txBody>
      </p:sp>
      <p:sp>
        <p:nvSpPr>
          <p:cNvPr id="22" name="Rectangle 62"/>
          <p:cNvSpPr>
            <a:spLocks noChangeArrowheads="1"/>
          </p:cNvSpPr>
          <p:nvPr/>
        </p:nvSpPr>
        <p:spPr bwMode="auto">
          <a:xfrm>
            <a:off x="1734531" y="1707506"/>
            <a:ext cx="22336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Figure 3.23</a:t>
            </a:r>
            <a:r>
              <a:rPr kumimoji="0" lang="en-US" altLang="en-US" sz="2400" i="0" u="none" strike="noStrike" cap="none" normalizeH="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en-US" sz="240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(b)</a:t>
            </a:r>
            <a:endParaRPr kumimoji="0" lang="en-US" altLang="en-US" sz="2400" i="0" u="none" strike="noStrike" cap="none" normalizeH="0" baseline="0" dirty="0">
              <a:ln>
                <a:noFill/>
              </a:ln>
              <a:solidFill>
                <a:schemeClr val="tx1"/>
              </a:solidFill>
              <a:effectLst/>
            </a:endParaRPr>
          </a:p>
        </p:txBody>
      </p:sp>
      <p:sp>
        <p:nvSpPr>
          <p:cNvPr id="23" name="Rectangle 63"/>
          <p:cNvSpPr>
            <a:spLocks noChangeArrowheads="1"/>
          </p:cNvSpPr>
          <p:nvPr/>
        </p:nvSpPr>
        <p:spPr bwMode="auto">
          <a:xfrm>
            <a:off x="0" y="2166938"/>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a:ln>
                <a:noFill/>
              </a:ln>
              <a:solidFill>
                <a:schemeClr val="tx1"/>
              </a:solidFill>
              <a:effectLst/>
              <a:latin typeface="Arial" panose="020B0604020202020204" pitchFamily="34" charset="0"/>
            </a:endParaRPr>
          </a:p>
        </p:txBody>
      </p:sp>
      <p:sp>
        <p:nvSpPr>
          <p:cNvPr id="24" name="Rectangle 69"/>
          <p:cNvSpPr>
            <a:spLocks noChangeArrowheads="1"/>
          </p:cNvSpPr>
          <p:nvPr/>
        </p:nvSpPr>
        <p:spPr bwMode="auto">
          <a:xfrm>
            <a:off x="0" y="234315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a:ln>
                <a:noFill/>
              </a:ln>
              <a:solidFill>
                <a:schemeClr val="tx1"/>
              </a:solidFill>
              <a:effectLst/>
              <a:latin typeface="Arial" panose="020B0604020202020204" pitchFamily="34" charset="0"/>
            </a:endParaRPr>
          </a:p>
        </p:txBody>
      </p:sp>
      <p:sp>
        <p:nvSpPr>
          <p:cNvPr id="7169" name="Rectangle 73"/>
          <p:cNvSpPr>
            <a:spLocks noChangeArrowheads="1"/>
          </p:cNvSpPr>
          <p:nvPr/>
        </p:nvSpPr>
        <p:spPr bwMode="auto">
          <a:xfrm>
            <a:off x="0" y="26955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TextBox 11"/>
          <p:cNvSpPr txBox="1"/>
          <p:nvPr/>
        </p:nvSpPr>
        <p:spPr>
          <a:xfrm>
            <a:off x="7673278" y="845485"/>
            <a:ext cx="4100659" cy="5940088"/>
          </a:xfrm>
          <a:prstGeom prst="rect">
            <a:avLst/>
          </a:prstGeom>
          <a:noFill/>
        </p:spPr>
        <p:txBody>
          <a:bodyPr wrap="square" rtlCol="0">
            <a:spAutoFit/>
          </a:bodyPr>
          <a:lstStyle/>
          <a:p>
            <a:pPr marL="457200" indent="-457200">
              <a:spcAft>
                <a:spcPts val="1200"/>
              </a:spcAft>
              <a:buAutoNum type="alphaLcParenBoth" startAt="2"/>
            </a:pPr>
            <a:r>
              <a:rPr lang="en-US" sz="2400" dirty="0">
                <a:latin typeface="Times New Roman" panose="02020603050405020304" pitchFamily="18" charset="0"/>
                <a:ea typeface="SimSun" panose="02010600030101010101" pitchFamily="2" charset="-122"/>
              </a:rPr>
              <a:t>The graph G</a:t>
            </a:r>
            <a:r>
              <a:rPr lang="en-US" sz="2400" baseline="30000" dirty="0">
                <a:latin typeface="Times New Roman" panose="02020603050405020304" pitchFamily="18" charset="0"/>
                <a:ea typeface="SimSun" panose="02010600030101010101" pitchFamily="2" charset="-122"/>
              </a:rPr>
              <a:t>T</a:t>
            </a:r>
            <a:r>
              <a:rPr lang="en-US" sz="2400" dirty="0">
                <a:latin typeface="Times New Roman" panose="02020603050405020304" pitchFamily="18" charset="0"/>
                <a:ea typeface="SimSun" panose="02010600030101010101" pitchFamily="2" charset="-122"/>
              </a:rPr>
              <a:t>, the transpose of G, with the depth-first forest computed in line 3 of Strongly-Connected-Components shown and tree edges shaded. </a:t>
            </a:r>
          </a:p>
          <a:p>
            <a:pPr marL="461963">
              <a:spcAft>
                <a:spcPts val="1200"/>
              </a:spcAft>
            </a:pPr>
            <a:r>
              <a:rPr lang="en-US" sz="2400" dirty="0">
                <a:latin typeface="Times New Roman" panose="02020603050405020304" pitchFamily="18" charset="0"/>
                <a:ea typeface="SimSun" panose="02010600030101010101" pitchFamily="2" charset="-122"/>
              </a:rPr>
              <a:t>Each strongly connect component in G</a:t>
            </a:r>
            <a:r>
              <a:rPr lang="en-US" sz="2400" baseline="30000" dirty="0">
                <a:latin typeface="Times New Roman" panose="02020603050405020304" pitchFamily="18" charset="0"/>
                <a:ea typeface="SimSun" panose="02010600030101010101" pitchFamily="2" charset="-122"/>
              </a:rPr>
              <a:t>T </a:t>
            </a:r>
            <a:r>
              <a:rPr lang="en-US" sz="2400" dirty="0">
                <a:latin typeface="Times New Roman" panose="02020603050405020304" pitchFamily="18" charset="0"/>
                <a:ea typeface="SimSun" panose="02010600030101010101" pitchFamily="2" charset="-122"/>
              </a:rPr>
              <a:t>corresponds to one depth-first tree. </a:t>
            </a:r>
          </a:p>
          <a:p>
            <a:pPr marL="461963">
              <a:spcAft>
                <a:spcPts val="1200"/>
              </a:spcAft>
            </a:pPr>
            <a:r>
              <a:rPr lang="en-US" sz="2400" dirty="0">
                <a:latin typeface="Times New Roman" panose="02020603050405020304" pitchFamily="18" charset="0"/>
                <a:ea typeface="SimSun" panose="02010600030101010101" pitchFamily="2" charset="-122"/>
              </a:rPr>
              <a:t>Vertices a, c, f and h, which are white shaped, are the roots of the depth-first trees produced by the depth-first search of G</a:t>
            </a:r>
            <a:r>
              <a:rPr lang="en-US" sz="2400" baseline="30000" dirty="0">
                <a:latin typeface="Times New Roman" panose="02020603050405020304" pitchFamily="18" charset="0"/>
                <a:ea typeface="SimSun" panose="02010600030101010101" pitchFamily="2" charset="-122"/>
              </a:rPr>
              <a:t>T</a:t>
            </a:r>
            <a:r>
              <a:rPr lang="en-US" sz="2400" dirty="0">
                <a:latin typeface="Times New Roman" panose="02020603050405020304" pitchFamily="18" charset="0"/>
                <a:ea typeface="SimSun" panose="02010600030101010101" pitchFamily="2" charset="-122"/>
              </a:rPr>
              <a:t>.</a:t>
            </a:r>
            <a:endParaRPr lang="en-US" sz="2400" dirty="0">
              <a:latin typeface="Courier New" panose="02070309020205020404" pitchFamily="49" charset="0"/>
              <a:ea typeface="SimSun" panose="02010600030101010101" pitchFamily="2" charset="-122"/>
            </a:endParaRPr>
          </a:p>
        </p:txBody>
      </p:sp>
      <p:sp>
        <p:nvSpPr>
          <p:cNvPr id="47" name="Rectangle 46">
            <a:extLst>
              <a:ext uri="{FF2B5EF4-FFF2-40B4-BE49-F238E27FC236}">
                <a16:creationId xmlns:a16="http://schemas.microsoft.com/office/drawing/2014/main" id="{A5FA255B-7AF0-4BB2-82A3-C8F7F400FE84}"/>
              </a:ext>
            </a:extLst>
          </p:cNvPr>
          <p:cNvSpPr/>
          <p:nvPr/>
        </p:nvSpPr>
        <p:spPr>
          <a:xfrm>
            <a:off x="1106920" y="388285"/>
            <a:ext cx="6903300" cy="584775"/>
          </a:xfrm>
          <a:prstGeom prst="rect">
            <a:avLst/>
          </a:prstGeom>
          <a:solidFill>
            <a:srgbClr val="FFFF00"/>
          </a:solidFill>
        </p:spPr>
        <p:txBody>
          <a:bodyPr wrap="none">
            <a:spAutoFit/>
          </a:bodyPr>
          <a:lstStyle/>
          <a:p>
            <a:r>
              <a:rPr lang="en-US" sz="3200" dirty="0">
                <a:cs typeface="Times New Roman" panose="02020603050405020304" pitchFamily="18" charset="0"/>
              </a:rPr>
              <a:t>Graph - Strongly connected components</a:t>
            </a:r>
          </a:p>
        </p:txBody>
      </p:sp>
    </p:spTree>
    <p:extLst>
      <p:ext uri="{BB962C8B-B14F-4D97-AF65-F5344CB8AC3E}">
        <p14:creationId xmlns:p14="http://schemas.microsoft.com/office/powerpoint/2010/main" val="35781413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lowchart: Card 12"/>
          <p:cNvSpPr/>
          <p:nvPr/>
        </p:nvSpPr>
        <p:spPr>
          <a:xfrm rot="10800000">
            <a:off x="1061376" y="2525642"/>
            <a:ext cx="2828907" cy="1918527"/>
          </a:xfrm>
          <a:prstGeom prst="flowChartPunchedCard">
            <a:avLst/>
          </a:prstGeom>
          <a:solidFill>
            <a:schemeClr val="bg1">
              <a:lumMod val="85000"/>
            </a:schemeClr>
          </a:solidFill>
          <a:ln>
            <a:solidFill>
              <a:schemeClr val="bg1">
                <a:lumMod val="8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 name="Oval 1449"/>
          <p:cNvSpPr>
            <a:spLocks noChangeArrowheads="1"/>
          </p:cNvSpPr>
          <p:nvPr/>
        </p:nvSpPr>
        <p:spPr bwMode="auto">
          <a:xfrm>
            <a:off x="1439167" y="3101780"/>
            <a:ext cx="1089613" cy="475317"/>
          </a:xfrm>
          <a:prstGeom prst="ellipse">
            <a:avLst/>
          </a:prstGeom>
          <a:solidFill>
            <a:srgbClr val="FFFFFF"/>
          </a:solidFill>
          <a:ln w="25400">
            <a:solidFill>
              <a:srgbClr val="F79646"/>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zh-CN" sz="2000" b="0" i="0" u="none" strike="noStrike" cap="none" normalizeH="0" baseline="0" dirty="0">
              <a:ln>
                <a:noFill/>
              </a:ln>
              <a:solidFill>
                <a:schemeClr val="tx1"/>
              </a:solidFill>
              <a:effectLst/>
              <a:latin typeface="Arial" panose="020B0604020202020204" pitchFamily="34" charset="0"/>
            </a:endParaRPr>
          </a:p>
        </p:txBody>
      </p:sp>
      <p:sp>
        <p:nvSpPr>
          <p:cNvPr id="3" name="Oval 1450"/>
          <p:cNvSpPr>
            <a:spLocks noChangeArrowheads="1"/>
          </p:cNvSpPr>
          <p:nvPr/>
        </p:nvSpPr>
        <p:spPr bwMode="auto">
          <a:xfrm>
            <a:off x="2779197" y="3119077"/>
            <a:ext cx="1103294" cy="535305"/>
          </a:xfrm>
          <a:prstGeom prst="ellipse">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zh-CN" sz="2000" b="0" i="0" u="none" strike="noStrike" cap="none" normalizeH="0" baseline="0" dirty="0">
              <a:ln>
                <a:noFill/>
              </a:ln>
              <a:solidFill>
                <a:schemeClr val="tx1"/>
              </a:solidFill>
              <a:effectLst/>
              <a:latin typeface="Arial" panose="020B0604020202020204" pitchFamily="34" charset="0"/>
            </a:endParaRPr>
          </a:p>
        </p:txBody>
      </p:sp>
      <p:sp>
        <p:nvSpPr>
          <p:cNvPr id="4" name="Oval 1451"/>
          <p:cNvSpPr>
            <a:spLocks noChangeArrowheads="1"/>
          </p:cNvSpPr>
          <p:nvPr/>
        </p:nvSpPr>
        <p:spPr bwMode="auto">
          <a:xfrm>
            <a:off x="1521792" y="3853901"/>
            <a:ext cx="1171509" cy="501572"/>
          </a:xfrm>
          <a:prstGeom prst="ellipse">
            <a:avLst/>
          </a:prstGeom>
          <a:solidFill>
            <a:schemeClr val="accent1">
              <a:lumMod val="75000"/>
            </a:schemeClr>
          </a:solidFill>
          <a:ln w="6350">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zh-CN" sz="2000" b="0" i="0" u="none" strike="noStrike" cap="none" normalizeH="0" baseline="0" dirty="0">
              <a:ln>
                <a:noFill/>
              </a:ln>
              <a:solidFill>
                <a:schemeClr val="tx1"/>
              </a:solidFill>
              <a:effectLst/>
              <a:latin typeface="Arial" panose="020B0604020202020204" pitchFamily="34" charset="0"/>
            </a:endParaRPr>
          </a:p>
        </p:txBody>
      </p:sp>
      <p:sp>
        <p:nvSpPr>
          <p:cNvPr id="17" name="Oval 16"/>
          <p:cNvSpPr/>
          <p:nvPr/>
        </p:nvSpPr>
        <p:spPr>
          <a:xfrm>
            <a:off x="4380230" y="2582864"/>
            <a:ext cx="2821848" cy="1376362"/>
          </a:xfrm>
          <a:prstGeom prst="ellipse">
            <a:avLst/>
          </a:prstGeom>
          <a:solidFill>
            <a:schemeClr val="bg1">
              <a:lumMod val="85000"/>
            </a:schemeClr>
          </a:solidFill>
          <a:ln>
            <a:solidFill>
              <a:schemeClr val="bg1">
                <a:lumMod val="8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 name="Oval 1453"/>
          <p:cNvSpPr>
            <a:spLocks noChangeArrowheads="1"/>
          </p:cNvSpPr>
          <p:nvPr/>
        </p:nvSpPr>
        <p:spPr bwMode="auto">
          <a:xfrm>
            <a:off x="4495428" y="3137054"/>
            <a:ext cx="1009823" cy="459929"/>
          </a:xfrm>
          <a:prstGeom prst="ellipse">
            <a:avLst/>
          </a:prstGeom>
          <a:solidFill>
            <a:schemeClr val="bg1"/>
          </a:solidFill>
          <a:ln w="19050">
            <a:solidFill>
              <a:schemeClr val="accent4">
                <a:lumMod val="75000"/>
              </a:schemeClr>
            </a:solidFill>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zh-CN" sz="2000" b="0" i="0" u="none" strike="noStrike" cap="none" normalizeH="0" baseline="0" dirty="0">
              <a:ln>
                <a:noFill/>
              </a:ln>
              <a:solidFill>
                <a:schemeClr val="tx1"/>
              </a:solidFill>
              <a:effectLst/>
              <a:latin typeface="Arial" panose="020B0604020202020204" pitchFamily="34" charset="0"/>
            </a:endParaRPr>
          </a:p>
        </p:txBody>
      </p:sp>
      <p:sp>
        <p:nvSpPr>
          <p:cNvPr id="6" name="Oval 1454"/>
          <p:cNvSpPr>
            <a:spLocks noChangeArrowheads="1"/>
          </p:cNvSpPr>
          <p:nvPr/>
        </p:nvSpPr>
        <p:spPr bwMode="auto">
          <a:xfrm>
            <a:off x="5984050" y="3167423"/>
            <a:ext cx="1142110" cy="486959"/>
          </a:xfrm>
          <a:prstGeom prst="ellipse">
            <a:avLst/>
          </a:prstGeom>
          <a:solidFill>
            <a:schemeClr val="accent1">
              <a:lumMod val="75000"/>
            </a:schemeClr>
          </a:solidFill>
          <a:ln w="31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zh-CN" sz="2000" b="0" i="0" u="none" strike="noStrike" cap="none" normalizeH="0" baseline="0" dirty="0">
              <a:ln>
                <a:noFill/>
              </a:ln>
              <a:solidFill>
                <a:schemeClr val="tx1"/>
              </a:solidFill>
              <a:effectLst/>
              <a:latin typeface="Arial" panose="020B0604020202020204" pitchFamily="34" charset="0"/>
            </a:endParaRPr>
          </a:p>
        </p:txBody>
      </p:sp>
      <p:sp>
        <p:nvSpPr>
          <p:cNvPr id="20" name="Oval 19"/>
          <p:cNvSpPr/>
          <p:nvPr/>
        </p:nvSpPr>
        <p:spPr>
          <a:xfrm>
            <a:off x="2555513" y="4432758"/>
            <a:ext cx="3128328" cy="1672944"/>
          </a:xfrm>
          <a:prstGeom prst="ellipse">
            <a:avLst/>
          </a:prstGeom>
          <a:solidFill>
            <a:schemeClr val="bg1">
              <a:lumMod val="85000"/>
            </a:schemeClr>
          </a:solidFill>
          <a:ln>
            <a:solidFill>
              <a:schemeClr val="bg1">
                <a:lumMod val="8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21" name="Oval 20"/>
          <p:cNvSpPr/>
          <p:nvPr/>
        </p:nvSpPr>
        <p:spPr>
          <a:xfrm>
            <a:off x="5857875" y="4561575"/>
            <a:ext cx="1344203" cy="943240"/>
          </a:xfrm>
          <a:prstGeom prst="ellipse">
            <a:avLst/>
          </a:prstGeom>
          <a:solidFill>
            <a:schemeClr val="bg1">
              <a:lumMod val="85000"/>
            </a:schemeClr>
          </a:solidFill>
          <a:ln>
            <a:solidFill>
              <a:schemeClr val="bg1">
                <a:lumMod val="85000"/>
              </a:schemeClr>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Oval 1457"/>
          <p:cNvSpPr>
            <a:spLocks noChangeArrowheads="1"/>
          </p:cNvSpPr>
          <p:nvPr/>
        </p:nvSpPr>
        <p:spPr bwMode="auto">
          <a:xfrm>
            <a:off x="5985467" y="4857535"/>
            <a:ext cx="998062" cy="507003"/>
          </a:xfrm>
          <a:prstGeom prst="ellipse">
            <a:avLst/>
          </a:prstGeom>
          <a:solidFill>
            <a:schemeClr val="bg1"/>
          </a:solidFill>
          <a:ln>
            <a:solidFill>
              <a:schemeClr val="accent4">
                <a:lumMod val="75000"/>
              </a:schemeClr>
            </a:solidFill>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zh-CN" sz="2400" b="1" i="0" u="none" strike="noStrike" cap="none" normalizeH="0" baseline="0" dirty="0">
              <a:ln>
                <a:noFill/>
              </a:ln>
              <a:solidFill>
                <a:schemeClr val="tx1"/>
              </a:solidFill>
              <a:effectLst/>
              <a:latin typeface="Arial" panose="020B0604020202020204" pitchFamily="34" charset="0"/>
            </a:endParaRPr>
          </a:p>
        </p:txBody>
      </p:sp>
      <p:sp>
        <p:nvSpPr>
          <p:cNvPr id="8" name="Oval 1458"/>
          <p:cNvSpPr>
            <a:spLocks noChangeArrowheads="1"/>
          </p:cNvSpPr>
          <p:nvPr/>
        </p:nvSpPr>
        <p:spPr bwMode="auto">
          <a:xfrm>
            <a:off x="2774073" y="4900930"/>
            <a:ext cx="1156891" cy="535128"/>
          </a:xfrm>
          <a:prstGeom prst="ellipse">
            <a:avLst/>
          </a:prstGeom>
          <a:solidFill>
            <a:schemeClr val="accent5">
              <a:lumMod val="75000"/>
            </a:schemeClr>
          </a:solidFill>
          <a:ln w="3175">
            <a:solidFill>
              <a:schemeClr val="tx1"/>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zh-CN" sz="2000" b="0" i="0" u="none" strike="noStrike" cap="none" normalizeH="0" baseline="0" dirty="0">
              <a:ln>
                <a:noFill/>
              </a:ln>
              <a:solidFill>
                <a:schemeClr val="tx1"/>
              </a:solidFill>
              <a:effectLst/>
              <a:latin typeface="Arial" panose="020B0604020202020204" pitchFamily="34" charset="0"/>
            </a:endParaRPr>
          </a:p>
        </p:txBody>
      </p:sp>
      <p:sp>
        <p:nvSpPr>
          <p:cNvPr id="9" name="Oval 1459"/>
          <p:cNvSpPr>
            <a:spLocks noChangeArrowheads="1"/>
          </p:cNvSpPr>
          <p:nvPr/>
        </p:nvSpPr>
        <p:spPr bwMode="auto">
          <a:xfrm>
            <a:off x="4328070" y="4870908"/>
            <a:ext cx="1091848" cy="565149"/>
          </a:xfrm>
          <a:prstGeom prst="ellipse">
            <a:avLst/>
          </a:prstGeom>
          <a:solidFill>
            <a:schemeClr val="bg1"/>
          </a:solidFill>
          <a:ln w="28575">
            <a:solidFill>
              <a:schemeClr val="accent2"/>
            </a:solidFill>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zh-CN" sz="2400" b="0" i="0" u="none" strike="noStrike" cap="none" normalizeH="0" baseline="0" dirty="0">
              <a:ln>
                <a:noFill/>
              </a:ln>
              <a:solidFill>
                <a:schemeClr val="tx1"/>
              </a:solidFill>
              <a:effectLst/>
              <a:latin typeface="Arial" panose="020B0604020202020204" pitchFamily="34" charset="0"/>
            </a:endParaRPr>
          </a:p>
        </p:txBody>
      </p:sp>
      <p:cxnSp>
        <p:nvCxnSpPr>
          <p:cNvPr id="25" name="Straight Arrow Connector 24"/>
          <p:cNvCxnSpPr>
            <a:stCxn id="2" idx="4"/>
            <a:endCxn id="4" idx="0"/>
          </p:cNvCxnSpPr>
          <p:nvPr/>
        </p:nvCxnSpPr>
        <p:spPr>
          <a:xfrm>
            <a:off x="1983974" y="3577097"/>
            <a:ext cx="123573" cy="27680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cxnSpLocks/>
          </p:cNvCxnSpPr>
          <p:nvPr/>
        </p:nvCxnSpPr>
        <p:spPr>
          <a:xfrm flipV="1">
            <a:off x="2695316" y="3680312"/>
            <a:ext cx="624608" cy="44504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cxnSpLocks/>
            <a:endCxn id="2" idx="6"/>
          </p:cNvCxnSpPr>
          <p:nvPr/>
        </p:nvCxnSpPr>
        <p:spPr>
          <a:xfrm flipH="1" flipV="1">
            <a:off x="2528780" y="3339439"/>
            <a:ext cx="238342" cy="7118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8" idx="1"/>
            <a:endCxn id="4" idx="5"/>
          </p:cNvCxnSpPr>
          <p:nvPr/>
        </p:nvCxnSpPr>
        <p:spPr>
          <a:xfrm flipH="1" flipV="1">
            <a:off x="2521737" y="4282019"/>
            <a:ext cx="421759" cy="69727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8" idx="0"/>
            <a:endCxn id="3" idx="4"/>
          </p:cNvCxnSpPr>
          <p:nvPr/>
        </p:nvCxnSpPr>
        <p:spPr>
          <a:xfrm flipH="1" flipV="1">
            <a:off x="3330844" y="3654382"/>
            <a:ext cx="21675" cy="124654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5" idx="2"/>
            <a:endCxn id="3" idx="6"/>
          </p:cNvCxnSpPr>
          <p:nvPr/>
        </p:nvCxnSpPr>
        <p:spPr>
          <a:xfrm flipH="1">
            <a:off x="3882491" y="3367019"/>
            <a:ext cx="612937" cy="1971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9" idx="0"/>
            <a:endCxn id="5" idx="4"/>
          </p:cNvCxnSpPr>
          <p:nvPr/>
        </p:nvCxnSpPr>
        <p:spPr>
          <a:xfrm flipV="1">
            <a:off x="4873994" y="3596983"/>
            <a:ext cx="126346" cy="127392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7" idx="0"/>
            <a:endCxn id="6" idx="4"/>
          </p:cNvCxnSpPr>
          <p:nvPr/>
        </p:nvCxnSpPr>
        <p:spPr>
          <a:xfrm flipV="1">
            <a:off x="6484498" y="3654382"/>
            <a:ext cx="70607" cy="120315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7" idx="2"/>
            <a:endCxn id="9" idx="6"/>
          </p:cNvCxnSpPr>
          <p:nvPr/>
        </p:nvCxnSpPr>
        <p:spPr>
          <a:xfrm flipH="1">
            <a:off x="5419918" y="5111037"/>
            <a:ext cx="565549" cy="42446"/>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Curved Connector 33"/>
          <p:cNvCxnSpPr/>
          <p:nvPr/>
        </p:nvCxnSpPr>
        <p:spPr>
          <a:xfrm flipH="1" flipV="1">
            <a:off x="6938444" y="5001503"/>
            <a:ext cx="45085" cy="140335"/>
          </a:xfrm>
          <a:prstGeom prst="curvedConnector3">
            <a:avLst>
              <a:gd name="adj1" fmla="val -49909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Curved Connector 34"/>
          <p:cNvCxnSpPr>
            <a:endCxn id="5" idx="6"/>
          </p:cNvCxnSpPr>
          <p:nvPr/>
        </p:nvCxnSpPr>
        <p:spPr>
          <a:xfrm rot="10800000" flipV="1">
            <a:off x="5505251" y="3305577"/>
            <a:ext cx="545540" cy="61442"/>
          </a:xfrm>
          <a:prstGeom prst="curvedConnector3">
            <a:avLst>
              <a:gd name="adj1" fmla="val 5000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Curved Connector 35"/>
          <p:cNvCxnSpPr/>
          <p:nvPr/>
        </p:nvCxnSpPr>
        <p:spPr>
          <a:xfrm>
            <a:off x="5466132" y="3440710"/>
            <a:ext cx="575534" cy="70862"/>
          </a:xfrm>
          <a:prstGeom prst="curvedConnector3">
            <a:avLst>
              <a:gd name="adj1" fmla="val 50000"/>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Curved Connector 36"/>
          <p:cNvCxnSpPr>
            <a:cxnSpLocks/>
          </p:cNvCxnSpPr>
          <p:nvPr/>
        </p:nvCxnSpPr>
        <p:spPr>
          <a:xfrm flipV="1">
            <a:off x="3867922" y="5269232"/>
            <a:ext cx="541486" cy="20743"/>
          </a:xfrm>
          <a:prstGeom prst="curvedConnector3">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Curved Connector 37"/>
          <p:cNvCxnSpPr/>
          <p:nvPr/>
        </p:nvCxnSpPr>
        <p:spPr>
          <a:xfrm rot="10800000" flipV="1">
            <a:off x="3930964" y="5134628"/>
            <a:ext cx="397106" cy="15011"/>
          </a:xfrm>
          <a:prstGeom prst="curvedConnector3">
            <a:avLst>
              <a:gd name="adj1" fmla="val 5000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Text Box 1478"/>
          <p:cNvSpPr txBox="1"/>
          <p:nvPr/>
        </p:nvSpPr>
        <p:spPr>
          <a:xfrm>
            <a:off x="2075497" y="2649637"/>
            <a:ext cx="316865" cy="413154"/>
          </a:xfrm>
          <a:prstGeom prst="rect">
            <a:avLst/>
          </a:prstGeom>
          <a:solidFill>
            <a:schemeClr val="bg1">
              <a:lumMod val="85000"/>
            </a:schemeClr>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400" dirty="0">
                <a:effectLst/>
                <a:latin typeface="Times New Roman" panose="02020603050405020304" pitchFamily="18" charset="0"/>
                <a:ea typeface="SimSun" panose="02010600030101010101" pitchFamily="2" charset="-122"/>
              </a:rPr>
              <a:t>a </a:t>
            </a:r>
            <a:endParaRPr lang="en-US" sz="2400" dirty="0">
              <a:effectLst/>
              <a:latin typeface="Courier New" panose="02070309020205020404" pitchFamily="49" charset="0"/>
              <a:ea typeface="SimSun" panose="02010600030101010101" pitchFamily="2" charset="-122"/>
            </a:endParaRPr>
          </a:p>
        </p:txBody>
      </p:sp>
      <p:sp>
        <p:nvSpPr>
          <p:cNvPr id="40" name="Text Box 1481"/>
          <p:cNvSpPr txBox="1"/>
          <p:nvPr/>
        </p:nvSpPr>
        <p:spPr>
          <a:xfrm>
            <a:off x="3287734" y="2709004"/>
            <a:ext cx="316865" cy="378906"/>
          </a:xfrm>
          <a:prstGeom prst="rect">
            <a:avLst/>
          </a:prstGeom>
          <a:solidFill>
            <a:schemeClr val="bg1">
              <a:lumMod val="85000"/>
            </a:schemeClr>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000">
                <a:effectLst/>
                <a:latin typeface="Times New Roman" panose="02020603050405020304" pitchFamily="18" charset="0"/>
                <a:ea typeface="SimSun" panose="02010600030101010101" pitchFamily="2" charset="-122"/>
              </a:rPr>
              <a:t>b </a:t>
            </a:r>
            <a:endParaRPr lang="en-US" sz="2000">
              <a:effectLst/>
              <a:latin typeface="Courier New" panose="02070309020205020404" pitchFamily="49" charset="0"/>
              <a:ea typeface="SimSun" panose="02010600030101010101" pitchFamily="2" charset="-122"/>
            </a:endParaRPr>
          </a:p>
        </p:txBody>
      </p:sp>
      <p:sp>
        <p:nvSpPr>
          <p:cNvPr id="41" name="Text Box 1484"/>
          <p:cNvSpPr txBox="1"/>
          <p:nvPr/>
        </p:nvSpPr>
        <p:spPr>
          <a:xfrm>
            <a:off x="1102936" y="3830819"/>
            <a:ext cx="378236" cy="479107"/>
          </a:xfrm>
          <a:prstGeom prst="rect">
            <a:avLst/>
          </a:prstGeom>
          <a:solidFill>
            <a:schemeClr val="bg1">
              <a:lumMod val="85000"/>
            </a:schemeClr>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400" dirty="0">
                <a:effectLst/>
                <a:latin typeface="Times New Roman" panose="02020603050405020304" pitchFamily="18" charset="0"/>
                <a:ea typeface="SimSun" panose="02010600030101010101" pitchFamily="2" charset="-122"/>
              </a:rPr>
              <a:t>e</a:t>
            </a:r>
            <a:r>
              <a:rPr lang="en-US" sz="2000" dirty="0">
                <a:effectLst/>
                <a:latin typeface="Times New Roman" panose="02020603050405020304" pitchFamily="18" charset="0"/>
                <a:ea typeface="SimSun" panose="02010600030101010101" pitchFamily="2" charset="-122"/>
              </a:rPr>
              <a:t> </a:t>
            </a:r>
            <a:endParaRPr lang="en-US" sz="2000" dirty="0">
              <a:effectLst/>
              <a:latin typeface="Courier New" panose="02070309020205020404" pitchFamily="49" charset="0"/>
              <a:ea typeface="SimSun" panose="02010600030101010101" pitchFamily="2" charset="-122"/>
            </a:endParaRPr>
          </a:p>
        </p:txBody>
      </p:sp>
      <p:sp>
        <p:nvSpPr>
          <p:cNvPr id="10" name="Text Box 1487"/>
          <p:cNvSpPr txBox="1">
            <a:spLocks noChangeArrowheads="1"/>
          </p:cNvSpPr>
          <p:nvPr/>
        </p:nvSpPr>
        <p:spPr bwMode="auto">
          <a:xfrm>
            <a:off x="4617181" y="5471630"/>
            <a:ext cx="486410" cy="457293"/>
          </a:xfrm>
          <a:prstGeom prst="rect">
            <a:avLst/>
          </a:prstGeom>
          <a:solidFill>
            <a:srgbClr val="D9D9D9"/>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g</a:t>
            </a:r>
            <a:endParaRPr kumimoji="0" lang="en-US" altLang="zh-CN" sz="2000" b="0" i="0" u="none" strike="noStrike" cap="none" normalizeH="0" baseline="0">
              <a:ln>
                <a:noFill/>
              </a:ln>
              <a:solidFill>
                <a:schemeClr val="tx1"/>
              </a:solidFill>
              <a:effectLst/>
              <a:latin typeface="Arial" panose="020B0604020202020204" pitchFamily="34" charset="0"/>
            </a:endParaRPr>
          </a:p>
        </p:txBody>
      </p:sp>
      <p:sp>
        <p:nvSpPr>
          <p:cNvPr id="43" name="Text Box 1490"/>
          <p:cNvSpPr txBox="1"/>
          <p:nvPr/>
        </p:nvSpPr>
        <p:spPr>
          <a:xfrm>
            <a:off x="3354705" y="5518785"/>
            <a:ext cx="434870" cy="381635"/>
          </a:xfrm>
          <a:prstGeom prst="rect">
            <a:avLst/>
          </a:prstGeom>
          <a:solidFill>
            <a:sysClr val="window" lastClr="FFFFFF">
              <a:lumMod val="85000"/>
            </a:sysClr>
          </a:solidFill>
          <a:ln w="6350">
            <a:solidFill>
              <a:sysClr val="window" lastClr="FFFFFF"/>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000" dirty="0">
                <a:effectLst/>
                <a:latin typeface="Times New Roman" panose="02020603050405020304" pitchFamily="18" charset="0"/>
                <a:ea typeface="SimSun" panose="02010600030101010101" pitchFamily="2" charset="-122"/>
              </a:rPr>
              <a:t>f </a:t>
            </a:r>
            <a:endParaRPr lang="en-US" sz="2000" dirty="0">
              <a:effectLst/>
              <a:latin typeface="Courier New" panose="02070309020205020404" pitchFamily="49" charset="0"/>
              <a:ea typeface="SimSun" panose="02010600030101010101" pitchFamily="2" charset="-122"/>
            </a:endParaRPr>
          </a:p>
        </p:txBody>
      </p:sp>
      <p:sp>
        <p:nvSpPr>
          <p:cNvPr id="44" name="Text Box 1493"/>
          <p:cNvSpPr txBox="1"/>
          <p:nvPr/>
        </p:nvSpPr>
        <p:spPr>
          <a:xfrm>
            <a:off x="6245971" y="5384707"/>
            <a:ext cx="436815" cy="439603"/>
          </a:xfrm>
          <a:prstGeom prst="rect">
            <a:avLst/>
          </a:prstGeom>
          <a:solidFill>
            <a:sysClr val="window" lastClr="FFFFFF">
              <a:lumMod val="85000"/>
            </a:sysClr>
          </a:solidFill>
          <a:ln w="6350">
            <a:solidFill>
              <a:sysClr val="window" lastClr="FFFFFF"/>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000" dirty="0">
                <a:effectLst/>
                <a:latin typeface="Times New Roman" panose="02020603050405020304" pitchFamily="18" charset="0"/>
                <a:ea typeface="SimSun" panose="02010600030101010101" pitchFamily="2" charset="-122"/>
              </a:rPr>
              <a:t>h </a:t>
            </a:r>
            <a:endParaRPr lang="en-US" sz="2000" dirty="0">
              <a:effectLst/>
              <a:latin typeface="Courier New" panose="02070309020205020404" pitchFamily="49" charset="0"/>
              <a:ea typeface="SimSun" panose="02010600030101010101" pitchFamily="2" charset="-122"/>
            </a:endParaRPr>
          </a:p>
        </p:txBody>
      </p:sp>
      <p:sp>
        <p:nvSpPr>
          <p:cNvPr id="45" name="Text Box 1496"/>
          <p:cNvSpPr txBox="1"/>
          <p:nvPr/>
        </p:nvSpPr>
        <p:spPr>
          <a:xfrm>
            <a:off x="6136850" y="2713038"/>
            <a:ext cx="311499" cy="416147"/>
          </a:xfrm>
          <a:prstGeom prst="rect">
            <a:avLst/>
          </a:prstGeom>
          <a:solidFill>
            <a:schemeClr val="bg1">
              <a:lumMod val="85000"/>
            </a:schemeClr>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000" dirty="0">
                <a:effectLst/>
                <a:latin typeface="Times New Roman" panose="02020603050405020304" pitchFamily="18" charset="0"/>
                <a:ea typeface="SimSun" panose="02010600030101010101" pitchFamily="2" charset="-122"/>
              </a:rPr>
              <a:t>d </a:t>
            </a:r>
            <a:endParaRPr lang="en-US" sz="2000" dirty="0">
              <a:effectLst/>
              <a:latin typeface="Courier New" panose="02070309020205020404" pitchFamily="49" charset="0"/>
              <a:ea typeface="SimSun" panose="02010600030101010101" pitchFamily="2" charset="-122"/>
            </a:endParaRPr>
          </a:p>
        </p:txBody>
      </p:sp>
      <p:sp>
        <p:nvSpPr>
          <p:cNvPr id="46" name="Text Box 1499"/>
          <p:cNvSpPr txBox="1"/>
          <p:nvPr/>
        </p:nvSpPr>
        <p:spPr>
          <a:xfrm>
            <a:off x="4942951" y="2711703"/>
            <a:ext cx="347870" cy="376207"/>
          </a:xfrm>
          <a:prstGeom prst="rect">
            <a:avLst/>
          </a:prstGeom>
          <a:solidFill>
            <a:schemeClr val="bg1">
              <a:lumMod val="85000"/>
            </a:schemeClr>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2000" dirty="0">
                <a:effectLst/>
                <a:latin typeface="Times New Roman" panose="02020603050405020304" pitchFamily="18" charset="0"/>
                <a:ea typeface="SimSun" panose="02010600030101010101" pitchFamily="2" charset="-122"/>
              </a:rPr>
              <a:t>c </a:t>
            </a:r>
            <a:endParaRPr lang="en-US" sz="2000" dirty="0">
              <a:effectLst/>
              <a:latin typeface="Courier New" panose="02070309020205020404" pitchFamily="49" charset="0"/>
              <a:ea typeface="SimSun" panose="02010600030101010101" pitchFamily="2" charset="-122"/>
            </a:endParaRPr>
          </a:p>
        </p:txBody>
      </p:sp>
      <p:sp>
        <p:nvSpPr>
          <p:cNvPr id="14" name="Rectangle 49"/>
          <p:cNvSpPr>
            <a:spLocks noChangeArrowheads="1"/>
          </p:cNvSpPr>
          <p:nvPr/>
        </p:nvSpPr>
        <p:spPr bwMode="auto">
          <a:xfrm>
            <a:off x="0" y="511175"/>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a:ln>
                <a:noFill/>
              </a:ln>
              <a:solidFill>
                <a:schemeClr val="tx1"/>
              </a:solidFill>
              <a:effectLst/>
              <a:latin typeface="Arial" panose="020B0604020202020204" pitchFamily="34" charset="0"/>
            </a:endParaRPr>
          </a:p>
        </p:txBody>
      </p:sp>
      <p:sp>
        <p:nvSpPr>
          <p:cNvPr id="15" name="Rectangle 51"/>
          <p:cNvSpPr>
            <a:spLocks noChangeArrowheads="1"/>
          </p:cNvSpPr>
          <p:nvPr/>
        </p:nvSpPr>
        <p:spPr bwMode="auto">
          <a:xfrm>
            <a:off x="0" y="56515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a:ln>
                <a:noFill/>
              </a:ln>
              <a:solidFill>
                <a:schemeClr val="tx1"/>
              </a:solidFill>
              <a:effectLst/>
              <a:latin typeface="Arial" panose="020B0604020202020204" pitchFamily="34" charset="0"/>
            </a:endParaRPr>
          </a:p>
        </p:txBody>
      </p:sp>
      <p:sp>
        <p:nvSpPr>
          <p:cNvPr id="16" name="Rectangle 53"/>
          <p:cNvSpPr>
            <a:spLocks noChangeArrowheads="1"/>
          </p:cNvSpPr>
          <p:nvPr/>
        </p:nvSpPr>
        <p:spPr bwMode="auto">
          <a:xfrm>
            <a:off x="0" y="741363"/>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a:ln>
                <a:noFill/>
              </a:ln>
              <a:solidFill>
                <a:schemeClr val="tx1"/>
              </a:solidFill>
              <a:effectLst/>
              <a:latin typeface="Arial" panose="020B0604020202020204" pitchFamily="34" charset="0"/>
            </a:endParaRPr>
          </a:p>
        </p:txBody>
      </p:sp>
      <p:sp>
        <p:nvSpPr>
          <p:cNvPr id="22" name="Rectangle 62"/>
          <p:cNvSpPr>
            <a:spLocks noChangeArrowheads="1"/>
          </p:cNvSpPr>
          <p:nvPr/>
        </p:nvSpPr>
        <p:spPr bwMode="auto">
          <a:xfrm>
            <a:off x="1328247" y="1387244"/>
            <a:ext cx="472254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en-US" altLang="en-US" sz="240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Figure 3.23(b)</a:t>
            </a:r>
            <a:r>
              <a:rPr lang="en-US" sz="2400" dirty="0">
                <a:latin typeface="Times New Roman" panose="02020603050405020304" pitchFamily="18" charset="0"/>
                <a:ea typeface="SimSun" panose="02010600030101010101" pitchFamily="2" charset="-122"/>
              </a:rPr>
              <a:t> The graph G</a:t>
            </a:r>
            <a:r>
              <a:rPr lang="en-US" sz="2400" baseline="30000" dirty="0">
                <a:latin typeface="Times New Roman" panose="02020603050405020304" pitchFamily="18" charset="0"/>
                <a:ea typeface="SimSun" panose="02010600030101010101" pitchFamily="2" charset="-122"/>
              </a:rPr>
              <a:t>T</a:t>
            </a:r>
            <a:r>
              <a:rPr lang="en-US" sz="2400" dirty="0">
                <a:latin typeface="Times New Roman" panose="02020603050405020304" pitchFamily="18" charset="0"/>
                <a:ea typeface="SimSun" panose="02010600030101010101" pitchFamily="2" charset="-122"/>
              </a:rPr>
              <a:t>, the transpose of G. DFS traversal on G</a:t>
            </a:r>
            <a:r>
              <a:rPr lang="en-US" sz="2400" baseline="30000" dirty="0">
                <a:latin typeface="Times New Roman" panose="02020603050405020304" pitchFamily="18" charset="0"/>
                <a:ea typeface="SimSun" panose="02010600030101010101" pitchFamily="2" charset="-122"/>
              </a:rPr>
              <a:t>T</a:t>
            </a:r>
            <a:r>
              <a:rPr lang="en-US" sz="2400" dirty="0">
                <a:latin typeface="Times New Roman" panose="02020603050405020304" pitchFamily="18" charset="0"/>
                <a:ea typeface="SimSun" panose="02010600030101010101" pitchFamily="2" charset="-122"/>
              </a:rPr>
              <a:t>. </a:t>
            </a:r>
            <a:endParaRPr kumimoji="0" lang="en-US" altLang="en-US" sz="2400" b="0" i="0" u="none" strike="noStrike" cap="none" normalizeH="0" baseline="0" dirty="0">
              <a:ln>
                <a:noFill/>
              </a:ln>
              <a:solidFill>
                <a:schemeClr val="tx1"/>
              </a:solidFill>
              <a:effectLst/>
            </a:endParaRPr>
          </a:p>
        </p:txBody>
      </p:sp>
      <p:sp>
        <p:nvSpPr>
          <p:cNvPr id="23" name="Rectangle 63"/>
          <p:cNvSpPr>
            <a:spLocks noChangeArrowheads="1"/>
          </p:cNvSpPr>
          <p:nvPr/>
        </p:nvSpPr>
        <p:spPr bwMode="auto">
          <a:xfrm>
            <a:off x="0" y="2166938"/>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a:ln>
                <a:noFill/>
              </a:ln>
              <a:solidFill>
                <a:schemeClr val="tx1"/>
              </a:solidFill>
              <a:effectLst/>
              <a:latin typeface="Arial" panose="020B0604020202020204" pitchFamily="34" charset="0"/>
            </a:endParaRPr>
          </a:p>
        </p:txBody>
      </p:sp>
      <p:sp>
        <p:nvSpPr>
          <p:cNvPr id="24" name="Rectangle 69"/>
          <p:cNvSpPr>
            <a:spLocks noChangeArrowheads="1"/>
          </p:cNvSpPr>
          <p:nvPr/>
        </p:nvSpPr>
        <p:spPr bwMode="auto">
          <a:xfrm>
            <a:off x="0" y="234315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a:ln>
                <a:noFill/>
              </a:ln>
              <a:solidFill>
                <a:schemeClr val="tx1"/>
              </a:solidFill>
              <a:effectLst/>
              <a:latin typeface="Arial" panose="020B0604020202020204" pitchFamily="34" charset="0"/>
            </a:endParaRPr>
          </a:p>
        </p:txBody>
      </p:sp>
      <p:sp>
        <p:nvSpPr>
          <p:cNvPr id="7169" name="Rectangle 73"/>
          <p:cNvSpPr>
            <a:spLocks noChangeArrowheads="1"/>
          </p:cNvSpPr>
          <p:nvPr/>
        </p:nvSpPr>
        <p:spPr bwMode="auto">
          <a:xfrm>
            <a:off x="0" y="26955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mc:AlternateContent xmlns:mc="http://schemas.openxmlformats.org/markup-compatibility/2006" xmlns:a14="http://schemas.microsoft.com/office/drawing/2010/main">
        <mc:Choice Requires="a14">
          <p:graphicFrame>
            <p:nvGraphicFramePr>
              <p:cNvPr id="49" name="Table 7167">
                <a:extLst>
                  <a:ext uri="{FF2B5EF4-FFF2-40B4-BE49-F238E27FC236}">
                    <a16:creationId xmlns:a16="http://schemas.microsoft.com/office/drawing/2014/main" id="{C47096D7-0B6E-4E75-BE3C-C13C8C1F0E2A}"/>
                  </a:ext>
                </a:extLst>
              </p:cNvPr>
              <p:cNvGraphicFramePr>
                <a:graphicFrameLocks noGrp="1"/>
              </p:cNvGraphicFramePr>
              <p:nvPr>
                <p:extLst>
                  <p:ext uri="{D42A27DB-BD31-4B8C-83A1-F6EECF244321}">
                    <p14:modId xmlns:p14="http://schemas.microsoft.com/office/powerpoint/2010/main" val="4200356974"/>
                  </p:ext>
                </p:extLst>
              </p:nvPr>
            </p:nvGraphicFramePr>
            <p:xfrm>
              <a:off x="8420948" y="352924"/>
              <a:ext cx="2655737" cy="3566160"/>
            </p:xfrm>
            <a:graphic>
              <a:graphicData uri="http://schemas.openxmlformats.org/drawingml/2006/table">
                <a:tbl>
                  <a:tblPr firstRow="1" bandRow="1">
                    <a:tableStyleId>{5C22544A-7EE6-4342-B048-85BDC9FD1C3A}</a:tableStyleId>
                  </a:tblPr>
                  <a:tblGrid>
                    <a:gridCol w="379391">
                      <a:extLst>
                        <a:ext uri="{9D8B030D-6E8A-4147-A177-3AD203B41FA5}">
                          <a16:colId xmlns:a16="http://schemas.microsoft.com/office/drawing/2014/main" val="1501395557"/>
                        </a:ext>
                      </a:extLst>
                    </a:gridCol>
                    <a:gridCol w="379391">
                      <a:extLst>
                        <a:ext uri="{9D8B030D-6E8A-4147-A177-3AD203B41FA5}">
                          <a16:colId xmlns:a16="http://schemas.microsoft.com/office/drawing/2014/main" val="1316556581"/>
                        </a:ext>
                      </a:extLst>
                    </a:gridCol>
                    <a:gridCol w="379391">
                      <a:extLst>
                        <a:ext uri="{9D8B030D-6E8A-4147-A177-3AD203B41FA5}">
                          <a16:colId xmlns:a16="http://schemas.microsoft.com/office/drawing/2014/main" val="4289341917"/>
                        </a:ext>
                      </a:extLst>
                    </a:gridCol>
                    <a:gridCol w="379391">
                      <a:extLst>
                        <a:ext uri="{9D8B030D-6E8A-4147-A177-3AD203B41FA5}">
                          <a16:colId xmlns:a16="http://schemas.microsoft.com/office/drawing/2014/main" val="1584541837"/>
                        </a:ext>
                      </a:extLst>
                    </a:gridCol>
                    <a:gridCol w="379391">
                      <a:extLst>
                        <a:ext uri="{9D8B030D-6E8A-4147-A177-3AD203B41FA5}">
                          <a16:colId xmlns:a16="http://schemas.microsoft.com/office/drawing/2014/main" val="4218682937"/>
                        </a:ext>
                      </a:extLst>
                    </a:gridCol>
                    <a:gridCol w="379391">
                      <a:extLst>
                        <a:ext uri="{9D8B030D-6E8A-4147-A177-3AD203B41FA5}">
                          <a16:colId xmlns:a16="http://schemas.microsoft.com/office/drawing/2014/main" val="3507071381"/>
                        </a:ext>
                      </a:extLst>
                    </a:gridCol>
                    <a:gridCol w="379391">
                      <a:extLst>
                        <a:ext uri="{9D8B030D-6E8A-4147-A177-3AD203B41FA5}">
                          <a16:colId xmlns:a16="http://schemas.microsoft.com/office/drawing/2014/main" val="2100418397"/>
                        </a:ext>
                      </a:extLst>
                    </a:gridCol>
                  </a:tblGrid>
                  <a:tr h="383197">
                    <a:tc gridSpan="7">
                      <a:txBody>
                        <a:bodyPr/>
                        <a:lstStyle/>
                        <a:p>
                          <a:r>
                            <a:rPr lang="en-US" sz="2000" b="0" dirty="0">
                              <a:solidFill>
                                <a:schemeClr val="tx1"/>
                              </a:solidFill>
                              <a:latin typeface="Times New Roman" panose="02020603050405020304" pitchFamily="18" charset="0"/>
                              <a:cs typeface="Times New Roman" panose="02020603050405020304" pitchFamily="18" charset="0"/>
                            </a:rPr>
                            <a:t>Adjacency Lists of </a:t>
                          </a:r>
                          <a:r>
                            <a:rPr lang="en-US" sz="2000" b="0" dirty="0">
                              <a:solidFill>
                                <a:srgbClr val="0033CC"/>
                              </a:solidFill>
                              <a:latin typeface="Times New Roman" panose="02020603050405020304" pitchFamily="18" charset="0"/>
                              <a:ea typeface="SimSun" panose="02010600030101010101" pitchFamily="2" charset="-122"/>
                            </a:rPr>
                            <a:t>G</a:t>
                          </a:r>
                          <a:r>
                            <a:rPr lang="en-US" sz="2000" b="0" baseline="30000" dirty="0">
                              <a:solidFill>
                                <a:srgbClr val="0033CC"/>
                              </a:solidFill>
                              <a:latin typeface="Times New Roman" panose="02020603050405020304" pitchFamily="18" charset="0"/>
                              <a:ea typeface="SimSun" panose="02010600030101010101" pitchFamily="2" charset="-122"/>
                            </a:rPr>
                            <a:t>T</a:t>
                          </a:r>
                          <a:endParaRPr lang="en-US" sz="2000" b="0" dirty="0">
                            <a:solidFill>
                              <a:srgbClr val="0033CC"/>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33879455"/>
                      </a:ext>
                    </a:extLst>
                  </a:tr>
                  <a:tr h="383197">
                    <a:tc>
                      <a:txBody>
                        <a:bodyPr/>
                        <a:lstStyle/>
                        <a:p>
                          <a:r>
                            <a:rPr lang="en-US" sz="2000" dirty="0">
                              <a:latin typeface="Times New Roman" panose="02020603050405020304" pitchFamily="18" charset="0"/>
                              <a:cs typeface="Times New Roman" panose="02020603050405020304" pitchFamily="18" charset="0"/>
                            </a:rPr>
                            <a:t>a</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200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a:latin typeface="Times New Roman" panose="02020603050405020304" pitchFamily="18" charset="0"/>
                              <a:cs typeface="Times New Roman" panose="02020603050405020304" pitchFamily="18" charset="0"/>
                            </a:rPr>
                            <a:t>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65526635"/>
                      </a:ext>
                    </a:extLst>
                  </a:tr>
                  <a:tr h="383197">
                    <a:tc>
                      <a:txBody>
                        <a:bodyPr/>
                        <a:lstStyle/>
                        <a:p>
                          <a:r>
                            <a:rPr lang="en-US" sz="2000" dirty="0">
                              <a:latin typeface="Times New Roman" panose="02020603050405020304" pitchFamily="18" charset="0"/>
                              <a:cs typeface="Times New Roman" panose="02020603050405020304" pitchFamily="18" charset="0"/>
                            </a:rPr>
                            <a:t>b</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20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a:latin typeface="Times New Roman" panose="02020603050405020304" pitchFamily="18" charset="0"/>
                              <a:cs typeface="Times New Roman" panose="02020603050405020304" pitchFamily="18" charset="0"/>
                            </a:rPr>
                            <a:t>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78096772"/>
                      </a:ext>
                    </a:extLst>
                  </a:tr>
                  <a:tr h="383197">
                    <a:tc>
                      <a:txBody>
                        <a:bodyPr/>
                        <a:lstStyle/>
                        <a:p>
                          <a:r>
                            <a:rPr lang="en-US" sz="2000" dirty="0">
                              <a:latin typeface="Times New Roman" panose="02020603050405020304" pitchFamily="18" charset="0"/>
                              <a:cs typeface="Times New Roman" panose="02020603050405020304" pitchFamily="18" charset="0"/>
                            </a:rPr>
                            <a:t>c</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20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a:latin typeface="Times New Roman" panose="02020603050405020304" pitchFamily="18" charset="0"/>
                              <a:cs typeface="Times New Roman" panose="02020603050405020304" pitchFamily="18" charset="0"/>
                            </a:rPr>
                            <a:t>b</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200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a:latin typeface="Times New Roman" panose="02020603050405020304" pitchFamily="18" charset="0"/>
                              <a:cs typeface="Times New Roman" panose="02020603050405020304" pitchFamily="18" charset="0"/>
                            </a:rPr>
                            <a:t>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79467029"/>
                      </a:ext>
                    </a:extLst>
                  </a:tr>
                  <a:tr h="383197">
                    <a:tc>
                      <a:txBody>
                        <a:bodyPr/>
                        <a:lstStyle/>
                        <a:p>
                          <a:r>
                            <a:rPr lang="en-US" sz="2000" dirty="0">
                              <a:latin typeface="Times New Roman" panose="02020603050405020304" pitchFamily="18" charset="0"/>
                              <a:cs typeface="Times New Roman" panose="02020603050405020304" pitchFamily="18" charset="0"/>
                            </a:rPr>
                            <a:t>d</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20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a:latin typeface="Times New Roman" panose="02020603050405020304" pitchFamily="18" charset="0"/>
                              <a:cs typeface="Times New Roman" panose="02020603050405020304" pitchFamily="18" charset="0"/>
                            </a:rPr>
                            <a:t>c</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80182606"/>
                      </a:ext>
                    </a:extLst>
                  </a:tr>
                  <a:tr h="383197">
                    <a:tc>
                      <a:txBody>
                        <a:bodyPr/>
                        <a:lstStyle/>
                        <a:p>
                          <a:r>
                            <a:rPr lang="en-US" sz="2000" dirty="0">
                              <a:latin typeface="Times New Roman" panose="02020603050405020304" pitchFamily="18" charset="0"/>
                              <a:cs typeface="Times New Roman" panose="02020603050405020304" pitchFamily="18" charset="0"/>
                            </a:rPr>
                            <a:t>e</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20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a:latin typeface="Times New Roman" panose="02020603050405020304" pitchFamily="18" charset="0"/>
                              <a:cs typeface="Times New Roman" panose="02020603050405020304" pitchFamily="18" charset="0"/>
                            </a:rPr>
                            <a:t>b</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28862075"/>
                      </a:ext>
                    </a:extLst>
                  </a:tr>
                  <a:tr h="383197">
                    <a:tc>
                      <a:txBody>
                        <a:bodyPr/>
                        <a:lstStyle/>
                        <a:p>
                          <a:r>
                            <a:rPr lang="en-US" sz="2000" dirty="0">
                              <a:latin typeface="Times New Roman" panose="02020603050405020304" pitchFamily="18" charset="0"/>
                              <a:cs typeface="Times New Roman" panose="02020603050405020304" pitchFamily="18" charset="0"/>
                            </a:rPr>
                            <a:t>f</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20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a:latin typeface="Times New Roman" panose="02020603050405020304" pitchFamily="18" charset="0"/>
                              <a:cs typeface="Times New Roman" panose="02020603050405020304" pitchFamily="18" charset="0"/>
                            </a:rPr>
                            <a:t>b</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20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a:latin typeface="Times New Roman" panose="02020603050405020304" pitchFamily="18" charset="0"/>
                              <a:cs typeface="Times New Roman" panose="02020603050405020304" pitchFamily="18" charset="0"/>
                            </a:rPr>
                            <a:t>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200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a:latin typeface="Times New Roman" panose="02020603050405020304" pitchFamily="18" charset="0"/>
                              <a:cs typeface="Times New Roman" panose="02020603050405020304" pitchFamily="18" charset="0"/>
                            </a:rPr>
                            <a:t>g</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10245079"/>
                      </a:ext>
                    </a:extLst>
                  </a:tr>
                  <a:tr h="383197">
                    <a:tc>
                      <a:txBody>
                        <a:bodyPr/>
                        <a:lstStyle/>
                        <a:p>
                          <a:r>
                            <a:rPr lang="en-US" sz="2000" dirty="0">
                              <a:latin typeface="Times New Roman" panose="02020603050405020304" pitchFamily="18" charset="0"/>
                              <a:cs typeface="Times New Roman" panose="02020603050405020304" pitchFamily="18" charset="0"/>
                            </a:rPr>
                            <a:t>g</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20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a:latin typeface="Times New Roman" panose="02020603050405020304" pitchFamily="18" charset="0"/>
                              <a:cs typeface="Times New Roman" panose="02020603050405020304" pitchFamily="18" charset="0"/>
                            </a:rPr>
                            <a:t>c</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20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a:latin typeface="Times New Roman" panose="02020603050405020304" pitchFamily="18" charset="0"/>
                              <a:cs typeface="Times New Roman" panose="02020603050405020304" pitchFamily="18" charset="0"/>
                            </a:rPr>
                            <a:t>f</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86036513"/>
                      </a:ext>
                    </a:extLst>
                  </a:tr>
                  <a:tr h="383197">
                    <a:tc>
                      <a:txBody>
                        <a:bodyPr/>
                        <a:lstStyle/>
                        <a:p>
                          <a:r>
                            <a:rPr lang="en-US" sz="2000" dirty="0">
                              <a:latin typeface="Times New Roman" panose="02020603050405020304" pitchFamily="18" charset="0"/>
                              <a:cs typeface="Times New Roman" panose="02020603050405020304" pitchFamily="18" charset="0"/>
                            </a:rPr>
                            <a:t>h</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20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a:latin typeface="Times New Roman" panose="02020603050405020304" pitchFamily="18" charset="0"/>
                              <a:cs typeface="Times New Roman" panose="02020603050405020304" pitchFamily="18" charset="0"/>
                            </a:rPr>
                            <a:t>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2000" b="1" i="1" u="none" strike="noStrike" kern="120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a:latin typeface="Times New Roman" panose="02020603050405020304" pitchFamily="18" charset="0"/>
                              <a:cs typeface="Times New Roman" panose="02020603050405020304" pitchFamily="18" charset="0"/>
                            </a:rPr>
                            <a:t>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200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a:latin typeface="Times New Roman" panose="02020603050405020304" pitchFamily="18" charset="0"/>
                              <a:cs typeface="Times New Roman" panose="02020603050405020304" pitchFamily="18" charset="0"/>
                            </a:rPr>
                            <a:t>h</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99238597"/>
                      </a:ext>
                    </a:extLst>
                  </a:tr>
                </a:tbl>
              </a:graphicData>
            </a:graphic>
          </p:graphicFrame>
        </mc:Choice>
        <mc:Fallback xmlns="">
          <p:graphicFrame>
            <p:nvGraphicFramePr>
              <p:cNvPr id="49" name="Table 7167">
                <a:extLst>
                  <a:ext uri="{FF2B5EF4-FFF2-40B4-BE49-F238E27FC236}">
                    <a16:creationId xmlns:a16="http://schemas.microsoft.com/office/drawing/2014/main" id="{C47096D7-0B6E-4E75-BE3C-C13C8C1F0E2A}"/>
                  </a:ext>
                </a:extLst>
              </p:cNvPr>
              <p:cNvGraphicFramePr>
                <a:graphicFrameLocks noGrp="1"/>
              </p:cNvGraphicFramePr>
              <p:nvPr>
                <p:extLst>
                  <p:ext uri="{D42A27DB-BD31-4B8C-83A1-F6EECF244321}">
                    <p14:modId xmlns:p14="http://schemas.microsoft.com/office/powerpoint/2010/main" val="4200356974"/>
                  </p:ext>
                </p:extLst>
              </p:nvPr>
            </p:nvGraphicFramePr>
            <p:xfrm>
              <a:off x="8420948" y="352924"/>
              <a:ext cx="2655737" cy="3566160"/>
            </p:xfrm>
            <a:graphic>
              <a:graphicData uri="http://schemas.openxmlformats.org/drawingml/2006/table">
                <a:tbl>
                  <a:tblPr firstRow="1" bandRow="1">
                    <a:tableStyleId>{5C22544A-7EE6-4342-B048-85BDC9FD1C3A}</a:tableStyleId>
                  </a:tblPr>
                  <a:tblGrid>
                    <a:gridCol w="379391">
                      <a:extLst>
                        <a:ext uri="{9D8B030D-6E8A-4147-A177-3AD203B41FA5}">
                          <a16:colId xmlns:a16="http://schemas.microsoft.com/office/drawing/2014/main" val="1501395557"/>
                        </a:ext>
                      </a:extLst>
                    </a:gridCol>
                    <a:gridCol w="379391">
                      <a:extLst>
                        <a:ext uri="{9D8B030D-6E8A-4147-A177-3AD203B41FA5}">
                          <a16:colId xmlns:a16="http://schemas.microsoft.com/office/drawing/2014/main" val="1316556581"/>
                        </a:ext>
                      </a:extLst>
                    </a:gridCol>
                    <a:gridCol w="379391">
                      <a:extLst>
                        <a:ext uri="{9D8B030D-6E8A-4147-A177-3AD203B41FA5}">
                          <a16:colId xmlns:a16="http://schemas.microsoft.com/office/drawing/2014/main" val="4289341917"/>
                        </a:ext>
                      </a:extLst>
                    </a:gridCol>
                    <a:gridCol w="379391">
                      <a:extLst>
                        <a:ext uri="{9D8B030D-6E8A-4147-A177-3AD203B41FA5}">
                          <a16:colId xmlns:a16="http://schemas.microsoft.com/office/drawing/2014/main" val="1584541837"/>
                        </a:ext>
                      </a:extLst>
                    </a:gridCol>
                    <a:gridCol w="379391">
                      <a:extLst>
                        <a:ext uri="{9D8B030D-6E8A-4147-A177-3AD203B41FA5}">
                          <a16:colId xmlns:a16="http://schemas.microsoft.com/office/drawing/2014/main" val="4218682937"/>
                        </a:ext>
                      </a:extLst>
                    </a:gridCol>
                    <a:gridCol w="379391">
                      <a:extLst>
                        <a:ext uri="{9D8B030D-6E8A-4147-A177-3AD203B41FA5}">
                          <a16:colId xmlns:a16="http://schemas.microsoft.com/office/drawing/2014/main" val="3507071381"/>
                        </a:ext>
                      </a:extLst>
                    </a:gridCol>
                    <a:gridCol w="379391">
                      <a:extLst>
                        <a:ext uri="{9D8B030D-6E8A-4147-A177-3AD203B41FA5}">
                          <a16:colId xmlns:a16="http://schemas.microsoft.com/office/drawing/2014/main" val="2100418397"/>
                        </a:ext>
                      </a:extLst>
                    </a:gridCol>
                  </a:tblGrid>
                  <a:tr h="396240">
                    <a:tc gridSpan="7">
                      <a:txBody>
                        <a:bodyPr/>
                        <a:lstStyle/>
                        <a:p>
                          <a:r>
                            <a:rPr lang="en-US" sz="2000" b="0" dirty="0">
                              <a:solidFill>
                                <a:schemeClr val="tx1"/>
                              </a:solidFill>
                              <a:latin typeface="Times New Roman" panose="02020603050405020304" pitchFamily="18" charset="0"/>
                              <a:cs typeface="Times New Roman" panose="02020603050405020304" pitchFamily="18" charset="0"/>
                            </a:rPr>
                            <a:t>Adjacency Lists of </a:t>
                          </a:r>
                          <a:r>
                            <a:rPr lang="en-US" sz="2000" b="0" dirty="0">
                              <a:solidFill>
                                <a:srgbClr val="0033CC"/>
                              </a:solidFill>
                              <a:latin typeface="Times New Roman" panose="02020603050405020304" pitchFamily="18" charset="0"/>
                              <a:ea typeface="SimSun" panose="02010600030101010101" pitchFamily="2" charset="-122"/>
                            </a:rPr>
                            <a:t>G</a:t>
                          </a:r>
                          <a:r>
                            <a:rPr lang="en-US" sz="2000" b="0" baseline="30000" dirty="0">
                              <a:solidFill>
                                <a:srgbClr val="0033CC"/>
                              </a:solidFill>
                              <a:latin typeface="Times New Roman" panose="02020603050405020304" pitchFamily="18" charset="0"/>
                              <a:ea typeface="SimSun" panose="02010600030101010101" pitchFamily="2" charset="-122"/>
                            </a:rPr>
                            <a:t>T</a:t>
                          </a:r>
                          <a:endParaRPr lang="en-US" sz="2000" b="0" dirty="0">
                            <a:solidFill>
                              <a:srgbClr val="0033CC"/>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endParaRPr lang="en-US" sz="20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33879455"/>
                      </a:ext>
                    </a:extLst>
                  </a:tr>
                  <a:tr h="396240">
                    <a:tc>
                      <a:txBody>
                        <a:bodyPr/>
                        <a:lstStyle/>
                        <a:p>
                          <a:r>
                            <a:rPr lang="en-US" sz="2000" dirty="0">
                              <a:latin typeface="Times New Roman" panose="02020603050405020304" pitchFamily="18" charset="0"/>
                              <a:cs typeface="Times New Roman" panose="02020603050405020304" pitchFamily="18" charset="0"/>
                            </a:rPr>
                            <a:t>a</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stretch>
                            <a:fillRect l="-100000" t="-107692" r="-498413" b="-729231"/>
                          </a:stretch>
                        </a:blipFill>
                      </a:tcPr>
                    </a:tc>
                    <a:tc>
                      <a:txBody>
                        <a:bodyPr/>
                        <a:lstStyle/>
                        <a:p>
                          <a:r>
                            <a:rPr lang="en-US" sz="2000" dirty="0">
                              <a:latin typeface="Times New Roman" panose="02020603050405020304" pitchFamily="18" charset="0"/>
                              <a:cs typeface="Times New Roman" panose="02020603050405020304" pitchFamily="18" charset="0"/>
                            </a:rPr>
                            <a:t>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65526635"/>
                      </a:ext>
                    </a:extLst>
                  </a:tr>
                  <a:tr h="396240">
                    <a:tc>
                      <a:txBody>
                        <a:bodyPr/>
                        <a:lstStyle/>
                        <a:p>
                          <a:r>
                            <a:rPr lang="en-US" sz="2000" dirty="0">
                              <a:latin typeface="Times New Roman" panose="02020603050405020304" pitchFamily="18" charset="0"/>
                              <a:cs typeface="Times New Roman" panose="02020603050405020304" pitchFamily="18" charset="0"/>
                            </a:rPr>
                            <a:t>b</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stretch>
                            <a:fillRect l="-100000" t="-207692" r="-498413" b="-629231"/>
                          </a:stretch>
                        </a:blipFill>
                      </a:tcPr>
                    </a:tc>
                    <a:tc>
                      <a:txBody>
                        <a:bodyPr/>
                        <a:lstStyle/>
                        <a:p>
                          <a:r>
                            <a:rPr lang="en-US" sz="2000" dirty="0">
                              <a:latin typeface="Times New Roman" panose="02020603050405020304" pitchFamily="18" charset="0"/>
                              <a:cs typeface="Times New Roman" panose="02020603050405020304" pitchFamily="18" charset="0"/>
                            </a:rPr>
                            <a:t>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78096772"/>
                      </a:ext>
                    </a:extLst>
                  </a:tr>
                  <a:tr h="396240">
                    <a:tc>
                      <a:txBody>
                        <a:bodyPr/>
                        <a:lstStyle/>
                        <a:p>
                          <a:r>
                            <a:rPr lang="en-US" sz="2000" dirty="0">
                              <a:latin typeface="Times New Roman" panose="02020603050405020304" pitchFamily="18" charset="0"/>
                              <a:cs typeface="Times New Roman" panose="02020603050405020304" pitchFamily="18" charset="0"/>
                            </a:rPr>
                            <a:t>c</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stretch>
                            <a:fillRect l="-100000" t="-307692" r="-498413" b="-529231"/>
                          </a:stretch>
                        </a:blipFill>
                      </a:tcPr>
                    </a:tc>
                    <a:tc>
                      <a:txBody>
                        <a:bodyPr/>
                        <a:lstStyle/>
                        <a:p>
                          <a:r>
                            <a:rPr lang="en-US" sz="2000" dirty="0">
                              <a:latin typeface="Times New Roman" panose="02020603050405020304" pitchFamily="18" charset="0"/>
                              <a:cs typeface="Times New Roman" panose="02020603050405020304" pitchFamily="18" charset="0"/>
                            </a:rPr>
                            <a:t>b</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stretch>
                            <a:fillRect l="-298413" t="-307692" r="-300000" b="-529231"/>
                          </a:stretch>
                        </a:blipFill>
                      </a:tcPr>
                    </a:tc>
                    <a:tc>
                      <a:txBody>
                        <a:bodyPr/>
                        <a:lstStyle/>
                        <a:p>
                          <a:r>
                            <a:rPr lang="en-US" sz="2000" dirty="0">
                              <a:latin typeface="Times New Roman" panose="02020603050405020304" pitchFamily="18" charset="0"/>
                              <a:cs typeface="Times New Roman" panose="02020603050405020304" pitchFamily="18" charset="0"/>
                            </a:rPr>
                            <a:t>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79467029"/>
                      </a:ext>
                    </a:extLst>
                  </a:tr>
                  <a:tr h="396240">
                    <a:tc>
                      <a:txBody>
                        <a:bodyPr/>
                        <a:lstStyle/>
                        <a:p>
                          <a:r>
                            <a:rPr lang="en-US" sz="2000" dirty="0">
                              <a:latin typeface="Times New Roman" panose="02020603050405020304" pitchFamily="18" charset="0"/>
                              <a:cs typeface="Times New Roman" panose="02020603050405020304" pitchFamily="18" charset="0"/>
                            </a:rPr>
                            <a:t>d</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stretch>
                            <a:fillRect l="-100000" t="-401515" r="-498413" b="-421212"/>
                          </a:stretch>
                        </a:blipFill>
                      </a:tcPr>
                    </a:tc>
                    <a:tc>
                      <a:txBody>
                        <a:bodyPr/>
                        <a:lstStyle/>
                        <a:p>
                          <a:r>
                            <a:rPr lang="en-US" sz="2000" dirty="0">
                              <a:latin typeface="Times New Roman" panose="02020603050405020304" pitchFamily="18" charset="0"/>
                              <a:cs typeface="Times New Roman" panose="02020603050405020304" pitchFamily="18" charset="0"/>
                            </a:rPr>
                            <a:t>c</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80182606"/>
                      </a:ext>
                    </a:extLst>
                  </a:tr>
                  <a:tr h="396240">
                    <a:tc>
                      <a:txBody>
                        <a:bodyPr/>
                        <a:lstStyle/>
                        <a:p>
                          <a:r>
                            <a:rPr lang="en-US" sz="2000" dirty="0">
                              <a:latin typeface="Times New Roman" panose="02020603050405020304" pitchFamily="18" charset="0"/>
                              <a:cs typeface="Times New Roman" panose="02020603050405020304" pitchFamily="18" charset="0"/>
                            </a:rPr>
                            <a:t>e</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stretch>
                            <a:fillRect l="-100000" t="-509231" r="-498413" b="-327692"/>
                          </a:stretch>
                        </a:blipFill>
                      </a:tcPr>
                    </a:tc>
                    <a:tc>
                      <a:txBody>
                        <a:bodyPr/>
                        <a:lstStyle/>
                        <a:p>
                          <a:r>
                            <a:rPr lang="en-US" sz="2000" dirty="0">
                              <a:latin typeface="Times New Roman" panose="02020603050405020304" pitchFamily="18" charset="0"/>
                              <a:cs typeface="Times New Roman" panose="02020603050405020304" pitchFamily="18" charset="0"/>
                            </a:rPr>
                            <a:t>b</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28862075"/>
                      </a:ext>
                    </a:extLst>
                  </a:tr>
                  <a:tr h="396240">
                    <a:tc>
                      <a:txBody>
                        <a:bodyPr/>
                        <a:lstStyle/>
                        <a:p>
                          <a:r>
                            <a:rPr lang="en-US" sz="2000" dirty="0">
                              <a:latin typeface="Times New Roman" panose="02020603050405020304" pitchFamily="18" charset="0"/>
                              <a:cs typeface="Times New Roman" panose="02020603050405020304" pitchFamily="18" charset="0"/>
                            </a:rPr>
                            <a:t>f</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stretch>
                            <a:fillRect l="-100000" t="-609231" r="-498413" b="-227692"/>
                          </a:stretch>
                        </a:blipFill>
                      </a:tcPr>
                    </a:tc>
                    <a:tc>
                      <a:txBody>
                        <a:bodyPr/>
                        <a:lstStyle/>
                        <a:p>
                          <a:r>
                            <a:rPr lang="en-US" sz="2000" dirty="0">
                              <a:latin typeface="Times New Roman" panose="02020603050405020304" pitchFamily="18" charset="0"/>
                              <a:cs typeface="Times New Roman" panose="02020603050405020304" pitchFamily="18" charset="0"/>
                            </a:rPr>
                            <a:t>b</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stretch>
                            <a:fillRect l="-298413" t="-609231" r="-300000" b="-227692"/>
                          </a:stretch>
                        </a:blipFill>
                      </a:tcPr>
                    </a:tc>
                    <a:tc>
                      <a:txBody>
                        <a:bodyPr/>
                        <a:lstStyle/>
                        <a:p>
                          <a:r>
                            <a:rPr lang="en-US" sz="2000" dirty="0">
                              <a:latin typeface="Times New Roman" panose="02020603050405020304" pitchFamily="18" charset="0"/>
                              <a:cs typeface="Times New Roman" panose="02020603050405020304" pitchFamily="18" charset="0"/>
                            </a:rPr>
                            <a:t>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stretch>
                            <a:fillRect l="-496825" t="-609231" r="-101587" b="-227692"/>
                          </a:stretch>
                        </a:blipFill>
                      </a:tcPr>
                    </a:tc>
                    <a:tc>
                      <a:txBody>
                        <a:bodyPr/>
                        <a:lstStyle/>
                        <a:p>
                          <a:r>
                            <a:rPr lang="en-US" sz="2000" dirty="0">
                              <a:latin typeface="Times New Roman" panose="02020603050405020304" pitchFamily="18" charset="0"/>
                              <a:cs typeface="Times New Roman" panose="02020603050405020304" pitchFamily="18" charset="0"/>
                            </a:rPr>
                            <a:t>g</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10245079"/>
                      </a:ext>
                    </a:extLst>
                  </a:tr>
                  <a:tr h="396240">
                    <a:tc>
                      <a:txBody>
                        <a:bodyPr/>
                        <a:lstStyle/>
                        <a:p>
                          <a:r>
                            <a:rPr lang="en-US" sz="2000" dirty="0">
                              <a:latin typeface="Times New Roman" panose="02020603050405020304" pitchFamily="18" charset="0"/>
                              <a:cs typeface="Times New Roman" panose="02020603050405020304" pitchFamily="18" charset="0"/>
                            </a:rPr>
                            <a:t>g</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stretch>
                            <a:fillRect l="-100000" t="-709231" r="-498413" b="-127692"/>
                          </a:stretch>
                        </a:blipFill>
                      </a:tcPr>
                    </a:tc>
                    <a:tc>
                      <a:txBody>
                        <a:bodyPr/>
                        <a:lstStyle/>
                        <a:p>
                          <a:r>
                            <a:rPr lang="en-US" sz="2000" dirty="0">
                              <a:latin typeface="Times New Roman" panose="02020603050405020304" pitchFamily="18" charset="0"/>
                              <a:cs typeface="Times New Roman" panose="02020603050405020304" pitchFamily="18" charset="0"/>
                            </a:rPr>
                            <a:t>c</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blipFill>
                          <a:blip r:embed="rId2"/>
                          <a:stretch>
                            <a:fillRect l="-298413" t="-709231" r="-300000" b="-127692"/>
                          </a:stretch>
                        </a:blipFill>
                      </a:tcPr>
                    </a:tc>
                    <a:tc>
                      <a:txBody>
                        <a:bodyPr/>
                        <a:lstStyle/>
                        <a:p>
                          <a:r>
                            <a:rPr lang="en-US" sz="2000" dirty="0">
                              <a:latin typeface="Times New Roman" panose="02020603050405020304" pitchFamily="18" charset="0"/>
                              <a:cs typeface="Times New Roman" panose="02020603050405020304" pitchFamily="18" charset="0"/>
                            </a:rPr>
                            <a:t>f</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86036513"/>
                      </a:ext>
                    </a:extLst>
                  </a:tr>
                  <a:tr h="396240">
                    <a:tc>
                      <a:txBody>
                        <a:bodyPr/>
                        <a:lstStyle/>
                        <a:p>
                          <a:r>
                            <a:rPr lang="en-US" sz="2000" dirty="0">
                              <a:latin typeface="Times New Roman" panose="02020603050405020304" pitchFamily="18" charset="0"/>
                              <a:cs typeface="Times New Roman" panose="02020603050405020304" pitchFamily="18" charset="0"/>
                            </a:rPr>
                            <a:t>h</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100000" t="-809231" r="-498413" b="-27692"/>
                          </a:stretch>
                        </a:blipFill>
                      </a:tcPr>
                    </a:tc>
                    <a:tc>
                      <a:txBody>
                        <a:bodyPr/>
                        <a:lstStyle/>
                        <a:p>
                          <a:r>
                            <a:rPr lang="en-US" sz="2000" dirty="0">
                              <a:latin typeface="Times New Roman" panose="02020603050405020304" pitchFamily="18" charset="0"/>
                              <a:cs typeface="Times New Roman" panose="02020603050405020304" pitchFamily="18" charset="0"/>
                            </a:rPr>
                            <a:t>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298413" t="-809231" r="-300000" b="-27692"/>
                          </a:stretch>
                        </a:blipFill>
                      </a:tcPr>
                    </a:tc>
                    <a:tc>
                      <a:txBody>
                        <a:bodyPr/>
                        <a:lstStyle/>
                        <a:p>
                          <a:r>
                            <a:rPr lang="en-US" sz="2000" dirty="0">
                              <a:latin typeface="Times New Roman" panose="02020603050405020304" pitchFamily="18" charset="0"/>
                              <a:cs typeface="Times New Roman" panose="02020603050405020304" pitchFamily="18" charset="0"/>
                            </a:rPr>
                            <a:t>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2"/>
                          <a:stretch>
                            <a:fillRect l="-496825" t="-809231" r="-101587" b="-27692"/>
                          </a:stretch>
                        </a:blipFill>
                      </a:tcPr>
                    </a:tc>
                    <a:tc>
                      <a:txBody>
                        <a:bodyPr/>
                        <a:lstStyle/>
                        <a:p>
                          <a:r>
                            <a:rPr lang="en-US" sz="2000" dirty="0">
                              <a:latin typeface="Times New Roman" panose="02020603050405020304" pitchFamily="18" charset="0"/>
                              <a:cs typeface="Times New Roman" panose="02020603050405020304" pitchFamily="18" charset="0"/>
                            </a:rPr>
                            <a:t>h</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99238597"/>
                      </a:ext>
                    </a:extLst>
                  </a:tr>
                </a:tbl>
              </a:graphicData>
            </a:graphic>
          </p:graphicFrame>
        </mc:Fallback>
      </mc:AlternateContent>
      <p:sp>
        <p:nvSpPr>
          <p:cNvPr id="50" name="Oval 49">
            <a:extLst>
              <a:ext uri="{FF2B5EF4-FFF2-40B4-BE49-F238E27FC236}">
                <a16:creationId xmlns:a16="http://schemas.microsoft.com/office/drawing/2014/main" id="{B4D09AB7-54D5-4A52-A101-39563EE9E84E}"/>
              </a:ext>
            </a:extLst>
          </p:cNvPr>
          <p:cNvSpPr/>
          <p:nvPr/>
        </p:nvSpPr>
        <p:spPr>
          <a:xfrm>
            <a:off x="8063385" y="4038011"/>
            <a:ext cx="352582" cy="35957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a</a:t>
            </a:r>
          </a:p>
        </p:txBody>
      </p:sp>
      <p:sp>
        <p:nvSpPr>
          <p:cNvPr id="51" name="Oval 50">
            <a:extLst>
              <a:ext uri="{FF2B5EF4-FFF2-40B4-BE49-F238E27FC236}">
                <a16:creationId xmlns:a16="http://schemas.microsoft.com/office/drawing/2014/main" id="{7DDFF9C6-F5CD-4384-88C0-7119302DCFE5}"/>
              </a:ext>
            </a:extLst>
          </p:cNvPr>
          <p:cNvSpPr/>
          <p:nvPr/>
        </p:nvSpPr>
        <p:spPr>
          <a:xfrm>
            <a:off x="8063385" y="4540166"/>
            <a:ext cx="352582" cy="35957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e</a:t>
            </a:r>
          </a:p>
        </p:txBody>
      </p:sp>
      <p:sp>
        <p:nvSpPr>
          <p:cNvPr id="52" name="Oval 51">
            <a:extLst>
              <a:ext uri="{FF2B5EF4-FFF2-40B4-BE49-F238E27FC236}">
                <a16:creationId xmlns:a16="http://schemas.microsoft.com/office/drawing/2014/main" id="{4D047A1F-449D-4EBB-A0D0-6AA29619073C}"/>
              </a:ext>
            </a:extLst>
          </p:cNvPr>
          <p:cNvSpPr/>
          <p:nvPr/>
        </p:nvSpPr>
        <p:spPr>
          <a:xfrm>
            <a:off x="8063385" y="5023943"/>
            <a:ext cx="352582" cy="35957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b</a:t>
            </a:r>
          </a:p>
        </p:txBody>
      </p:sp>
      <p:sp>
        <p:nvSpPr>
          <p:cNvPr id="53" name="Oval 52">
            <a:extLst>
              <a:ext uri="{FF2B5EF4-FFF2-40B4-BE49-F238E27FC236}">
                <a16:creationId xmlns:a16="http://schemas.microsoft.com/office/drawing/2014/main" id="{21AE6ACE-4CC8-4471-BFC5-C30821F755C7}"/>
              </a:ext>
            </a:extLst>
          </p:cNvPr>
          <p:cNvSpPr/>
          <p:nvPr/>
        </p:nvSpPr>
        <p:spPr>
          <a:xfrm>
            <a:off x="8823815" y="4844962"/>
            <a:ext cx="357129" cy="36434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c</a:t>
            </a:r>
          </a:p>
        </p:txBody>
      </p:sp>
      <p:sp>
        <p:nvSpPr>
          <p:cNvPr id="54" name="Oval 53">
            <a:extLst>
              <a:ext uri="{FF2B5EF4-FFF2-40B4-BE49-F238E27FC236}">
                <a16:creationId xmlns:a16="http://schemas.microsoft.com/office/drawing/2014/main" id="{85A841D4-D046-4444-AFE6-175C92676336}"/>
              </a:ext>
            </a:extLst>
          </p:cNvPr>
          <p:cNvSpPr/>
          <p:nvPr/>
        </p:nvSpPr>
        <p:spPr>
          <a:xfrm>
            <a:off x="8828362" y="5458062"/>
            <a:ext cx="352582" cy="38323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d</a:t>
            </a:r>
          </a:p>
        </p:txBody>
      </p:sp>
      <p:sp>
        <p:nvSpPr>
          <p:cNvPr id="55" name="Oval 54">
            <a:extLst>
              <a:ext uri="{FF2B5EF4-FFF2-40B4-BE49-F238E27FC236}">
                <a16:creationId xmlns:a16="http://schemas.microsoft.com/office/drawing/2014/main" id="{07FC57EC-94DD-4BF6-BDC8-52690B8D1C9F}"/>
              </a:ext>
            </a:extLst>
          </p:cNvPr>
          <p:cNvSpPr/>
          <p:nvPr/>
        </p:nvSpPr>
        <p:spPr>
          <a:xfrm>
            <a:off x="7440376" y="5045256"/>
            <a:ext cx="375556" cy="33030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f</a:t>
            </a:r>
          </a:p>
        </p:txBody>
      </p:sp>
      <p:sp>
        <p:nvSpPr>
          <p:cNvPr id="56" name="Oval 55">
            <a:extLst>
              <a:ext uri="{FF2B5EF4-FFF2-40B4-BE49-F238E27FC236}">
                <a16:creationId xmlns:a16="http://schemas.microsoft.com/office/drawing/2014/main" id="{09F4A659-BDDE-42BD-89E4-6557F6F26163}"/>
              </a:ext>
            </a:extLst>
          </p:cNvPr>
          <p:cNvSpPr/>
          <p:nvPr/>
        </p:nvSpPr>
        <p:spPr>
          <a:xfrm>
            <a:off x="7467746" y="5612543"/>
            <a:ext cx="338458" cy="32133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g</a:t>
            </a:r>
          </a:p>
        </p:txBody>
      </p:sp>
      <p:sp>
        <p:nvSpPr>
          <p:cNvPr id="57" name="Oval 56">
            <a:extLst>
              <a:ext uri="{FF2B5EF4-FFF2-40B4-BE49-F238E27FC236}">
                <a16:creationId xmlns:a16="http://schemas.microsoft.com/office/drawing/2014/main" id="{BBBD871A-E483-4FCA-BA71-9268BDBF3E56}"/>
              </a:ext>
            </a:extLst>
          </p:cNvPr>
          <p:cNvSpPr/>
          <p:nvPr/>
        </p:nvSpPr>
        <p:spPr>
          <a:xfrm>
            <a:off x="9417927" y="5458689"/>
            <a:ext cx="375555" cy="32858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h </a:t>
            </a:r>
          </a:p>
        </p:txBody>
      </p:sp>
      <p:cxnSp>
        <p:nvCxnSpPr>
          <p:cNvPr id="7170" name="Straight Arrow Connector 7169">
            <a:extLst>
              <a:ext uri="{FF2B5EF4-FFF2-40B4-BE49-F238E27FC236}">
                <a16:creationId xmlns:a16="http://schemas.microsoft.com/office/drawing/2014/main" id="{B4CA5141-655E-49DB-9630-2E7F42E7C058}"/>
              </a:ext>
            </a:extLst>
          </p:cNvPr>
          <p:cNvCxnSpPr>
            <a:stCxn id="50" idx="4"/>
            <a:endCxn id="51" idx="0"/>
          </p:cNvCxnSpPr>
          <p:nvPr/>
        </p:nvCxnSpPr>
        <p:spPr>
          <a:xfrm>
            <a:off x="8239676" y="4397586"/>
            <a:ext cx="0" cy="14258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75E02E77-FAE1-4C1B-A32A-8341D28CC658}"/>
              </a:ext>
            </a:extLst>
          </p:cNvPr>
          <p:cNvCxnSpPr>
            <a:cxnSpLocks/>
            <a:endCxn id="52" idx="0"/>
          </p:cNvCxnSpPr>
          <p:nvPr/>
        </p:nvCxnSpPr>
        <p:spPr>
          <a:xfrm flipH="1">
            <a:off x="8239676" y="4881363"/>
            <a:ext cx="14694" cy="14258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5438CCBF-59B2-4D99-A960-9E501ACBD49F}"/>
              </a:ext>
            </a:extLst>
          </p:cNvPr>
          <p:cNvCxnSpPr>
            <a:cxnSpLocks/>
            <a:stCxn id="53" idx="4"/>
            <a:endCxn id="54" idx="0"/>
          </p:cNvCxnSpPr>
          <p:nvPr/>
        </p:nvCxnSpPr>
        <p:spPr>
          <a:xfrm>
            <a:off x="9002380" y="5209305"/>
            <a:ext cx="2273" cy="24875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CBED30C9-4543-4525-8089-5328A2A7C2C7}"/>
              </a:ext>
            </a:extLst>
          </p:cNvPr>
          <p:cNvCxnSpPr>
            <a:cxnSpLocks/>
          </p:cNvCxnSpPr>
          <p:nvPr/>
        </p:nvCxnSpPr>
        <p:spPr>
          <a:xfrm>
            <a:off x="7517005" y="5364538"/>
            <a:ext cx="0" cy="329154"/>
          </a:xfrm>
          <a:prstGeom prst="straightConnector1">
            <a:avLst/>
          </a:prstGeom>
          <a:ln w="1905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4E4E2680-6F5E-49A6-BA00-327AACC02C30}"/>
              </a:ext>
            </a:extLst>
          </p:cNvPr>
          <p:cNvCxnSpPr>
            <a:cxnSpLocks/>
            <a:stCxn id="55" idx="6"/>
            <a:endCxn id="52" idx="2"/>
          </p:cNvCxnSpPr>
          <p:nvPr/>
        </p:nvCxnSpPr>
        <p:spPr>
          <a:xfrm flipV="1">
            <a:off x="7815932" y="5203731"/>
            <a:ext cx="247453" cy="6679"/>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938A7816-0CB2-43D4-A9CE-9A58724A3330}"/>
              </a:ext>
            </a:extLst>
          </p:cNvPr>
          <p:cNvCxnSpPr>
            <a:cxnSpLocks/>
            <a:endCxn id="51" idx="2"/>
          </p:cNvCxnSpPr>
          <p:nvPr/>
        </p:nvCxnSpPr>
        <p:spPr>
          <a:xfrm flipV="1">
            <a:off x="7799901" y="4719954"/>
            <a:ext cx="263484" cy="470534"/>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9E804FFD-D1EF-453E-BB41-7436491A5D02}"/>
              </a:ext>
            </a:extLst>
          </p:cNvPr>
          <p:cNvCxnSpPr>
            <a:cxnSpLocks/>
            <a:stCxn id="53" idx="3"/>
            <a:endCxn id="52" idx="6"/>
          </p:cNvCxnSpPr>
          <p:nvPr/>
        </p:nvCxnSpPr>
        <p:spPr>
          <a:xfrm flipH="1">
            <a:off x="8415967" y="5155948"/>
            <a:ext cx="460148" cy="47783"/>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59C8B204-921D-4231-89C3-5A0AF69D0412}"/>
              </a:ext>
            </a:extLst>
          </p:cNvPr>
          <p:cNvCxnSpPr>
            <a:cxnSpLocks/>
            <a:endCxn id="53" idx="3"/>
          </p:cNvCxnSpPr>
          <p:nvPr/>
        </p:nvCxnSpPr>
        <p:spPr>
          <a:xfrm flipV="1">
            <a:off x="7814160" y="5155948"/>
            <a:ext cx="1061955" cy="563512"/>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0888AA69-05E6-4A9E-B84D-B90CBDE17613}"/>
              </a:ext>
            </a:extLst>
          </p:cNvPr>
          <p:cNvCxnSpPr>
            <a:cxnSpLocks/>
          </p:cNvCxnSpPr>
          <p:nvPr/>
        </p:nvCxnSpPr>
        <p:spPr>
          <a:xfrm flipV="1">
            <a:off x="8410732" y="4719953"/>
            <a:ext cx="460148" cy="448542"/>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CD7272C5-73A6-4BE0-83C2-421640068C84}"/>
              </a:ext>
            </a:extLst>
          </p:cNvPr>
          <p:cNvCxnSpPr>
            <a:cxnSpLocks/>
            <a:endCxn id="50" idx="4"/>
          </p:cNvCxnSpPr>
          <p:nvPr/>
        </p:nvCxnSpPr>
        <p:spPr>
          <a:xfrm flipH="1" flipV="1">
            <a:off x="8239676" y="4397586"/>
            <a:ext cx="617724" cy="331616"/>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6" name="Curved Connector 33">
            <a:extLst>
              <a:ext uri="{FF2B5EF4-FFF2-40B4-BE49-F238E27FC236}">
                <a16:creationId xmlns:a16="http://schemas.microsoft.com/office/drawing/2014/main" id="{B66DB446-A177-48DE-8471-8A3A28823DF0}"/>
              </a:ext>
            </a:extLst>
          </p:cNvPr>
          <p:cNvCxnSpPr/>
          <p:nvPr/>
        </p:nvCxnSpPr>
        <p:spPr>
          <a:xfrm flipH="1" flipV="1">
            <a:off x="9748397" y="5544448"/>
            <a:ext cx="45085" cy="140335"/>
          </a:xfrm>
          <a:prstGeom prst="curvedConnector3">
            <a:avLst>
              <a:gd name="adj1" fmla="val -49909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00" name="Table 7167">
            <a:extLst>
              <a:ext uri="{FF2B5EF4-FFF2-40B4-BE49-F238E27FC236}">
                <a16:creationId xmlns:a16="http://schemas.microsoft.com/office/drawing/2014/main" id="{6531B531-3749-4337-90A8-6480764D85AA}"/>
              </a:ext>
            </a:extLst>
          </p:cNvPr>
          <p:cNvGraphicFramePr>
            <a:graphicFrameLocks noGrp="1"/>
          </p:cNvGraphicFramePr>
          <p:nvPr>
            <p:extLst>
              <p:ext uri="{D42A27DB-BD31-4B8C-83A1-F6EECF244321}">
                <p14:modId xmlns:p14="http://schemas.microsoft.com/office/powerpoint/2010/main" val="1132378065"/>
              </p:ext>
            </p:extLst>
          </p:nvPr>
        </p:nvGraphicFramePr>
        <p:xfrm>
          <a:off x="9307209" y="4101255"/>
          <a:ext cx="2580568" cy="1188720"/>
        </p:xfrm>
        <a:graphic>
          <a:graphicData uri="http://schemas.openxmlformats.org/drawingml/2006/table">
            <a:tbl>
              <a:tblPr firstRow="1" bandRow="1">
                <a:tableStyleId>{5C22544A-7EE6-4342-B048-85BDC9FD1C3A}</a:tableStyleId>
              </a:tblPr>
              <a:tblGrid>
                <a:gridCol w="645142">
                  <a:extLst>
                    <a:ext uri="{9D8B030D-6E8A-4147-A177-3AD203B41FA5}">
                      <a16:colId xmlns:a16="http://schemas.microsoft.com/office/drawing/2014/main" val="1501395557"/>
                    </a:ext>
                  </a:extLst>
                </a:gridCol>
                <a:gridCol w="645142">
                  <a:extLst>
                    <a:ext uri="{9D8B030D-6E8A-4147-A177-3AD203B41FA5}">
                      <a16:colId xmlns:a16="http://schemas.microsoft.com/office/drawing/2014/main" val="4289341917"/>
                    </a:ext>
                  </a:extLst>
                </a:gridCol>
                <a:gridCol w="645142">
                  <a:extLst>
                    <a:ext uri="{9D8B030D-6E8A-4147-A177-3AD203B41FA5}">
                      <a16:colId xmlns:a16="http://schemas.microsoft.com/office/drawing/2014/main" val="4218682937"/>
                    </a:ext>
                  </a:extLst>
                </a:gridCol>
                <a:gridCol w="645142">
                  <a:extLst>
                    <a:ext uri="{9D8B030D-6E8A-4147-A177-3AD203B41FA5}">
                      <a16:colId xmlns:a16="http://schemas.microsoft.com/office/drawing/2014/main" val="2100418397"/>
                    </a:ext>
                  </a:extLst>
                </a:gridCol>
              </a:tblGrid>
              <a:tr h="370840">
                <a:tc>
                  <a:txBody>
                    <a:bodyPr/>
                    <a:lstStyle/>
                    <a:p>
                      <a:r>
                        <a:rPr lang="en-US" sz="2000" b="0" dirty="0">
                          <a:solidFill>
                            <a:schemeClr val="tx1"/>
                          </a:solidFill>
                          <a:latin typeface="Times New Roman" panose="02020603050405020304" pitchFamily="18" charset="0"/>
                          <a:cs typeface="Times New Roman" panose="02020603050405020304" pitchFamily="18" charset="0"/>
                        </a:rPr>
                        <a:t>b</a:t>
                      </a:r>
                      <a:r>
                        <a:rPr lang="en-US" sz="2000" b="0" baseline="-25000" dirty="0">
                          <a:solidFill>
                            <a:schemeClr val="tx1"/>
                          </a:solidFill>
                          <a:latin typeface="Times New Roman" panose="02020603050405020304" pitchFamily="18" charset="0"/>
                          <a:cs typeface="Times New Roman" panose="02020603050405020304" pitchFamily="18" charset="0"/>
                        </a:rPr>
                        <a:t>3, 1 </a:t>
                      </a:r>
                      <a:endParaRPr lang="en-US" sz="20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0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0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0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0245079"/>
                  </a:ext>
                </a:extLst>
              </a:tr>
              <a:tr h="370840">
                <a:tc>
                  <a:txBody>
                    <a:bodyPr/>
                    <a:lstStyle/>
                    <a:p>
                      <a:r>
                        <a:rPr lang="en-US" sz="2000" dirty="0">
                          <a:latin typeface="Times New Roman" panose="02020603050405020304" pitchFamily="18" charset="0"/>
                          <a:cs typeface="Times New Roman" panose="02020603050405020304" pitchFamily="18" charset="0"/>
                        </a:rPr>
                        <a:t>e</a:t>
                      </a:r>
                      <a:r>
                        <a:rPr lang="en-US" sz="2000" baseline="-25000" dirty="0">
                          <a:latin typeface="Times New Roman" panose="02020603050405020304" pitchFamily="18" charset="0"/>
                          <a:cs typeface="Times New Roman" panose="02020603050405020304" pitchFamily="18" charset="0"/>
                        </a:rPr>
                        <a:t>2, 2 </a:t>
                      </a:r>
                      <a:endParaRPr lang="en-US"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Times New Roman" panose="02020603050405020304" pitchFamily="18" charset="0"/>
                          <a:cs typeface="Times New Roman" panose="02020603050405020304" pitchFamily="18" charset="0"/>
                        </a:rPr>
                        <a:t>d</a:t>
                      </a:r>
                      <a:r>
                        <a:rPr lang="en-US" sz="2000" baseline="-25000" dirty="0">
                          <a:latin typeface="Times New Roman" panose="02020603050405020304" pitchFamily="18" charset="0"/>
                          <a:cs typeface="Times New Roman" panose="02020603050405020304" pitchFamily="18" charset="0"/>
                        </a:rPr>
                        <a:t>5, 4</a:t>
                      </a:r>
                      <a:endParaRPr lang="en-US"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dirty="0">
                          <a:latin typeface="Times New Roman" panose="02020603050405020304" pitchFamily="18" charset="0"/>
                          <a:cs typeface="Times New Roman" panose="02020603050405020304" pitchFamily="18" charset="0"/>
                        </a:rPr>
                        <a:t>f</a:t>
                      </a:r>
                      <a:r>
                        <a:rPr lang="en-US" sz="2000" baseline="-25000" dirty="0">
                          <a:latin typeface="Times New Roman" panose="02020603050405020304" pitchFamily="18" charset="0"/>
                          <a:cs typeface="Times New Roman" panose="02020603050405020304" pitchFamily="18" charset="0"/>
                        </a:rPr>
                        <a:t>7, 6</a:t>
                      </a:r>
                      <a:endParaRPr lang="en-US"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86036513"/>
                  </a:ext>
                </a:extLst>
              </a:tr>
              <a:tr h="370840">
                <a:tc>
                  <a:txBody>
                    <a:bodyPr/>
                    <a:lstStyle/>
                    <a:p>
                      <a:r>
                        <a:rPr lang="en-US" sz="2000" dirty="0">
                          <a:latin typeface="Times New Roman" panose="02020603050405020304" pitchFamily="18" charset="0"/>
                          <a:cs typeface="Times New Roman" panose="02020603050405020304" pitchFamily="18" charset="0"/>
                        </a:rPr>
                        <a:t>a</a:t>
                      </a:r>
                      <a:r>
                        <a:rPr lang="en-US" sz="2000" baseline="-25000" dirty="0">
                          <a:latin typeface="Times New Roman" panose="02020603050405020304" pitchFamily="18" charset="0"/>
                          <a:cs typeface="Times New Roman" panose="02020603050405020304" pitchFamily="18" charset="0"/>
                        </a:rPr>
                        <a:t>1, 3 </a:t>
                      </a:r>
                      <a:endParaRPr lang="en-US"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dirty="0">
                          <a:latin typeface="Times New Roman" panose="02020603050405020304" pitchFamily="18" charset="0"/>
                          <a:cs typeface="Times New Roman" panose="02020603050405020304" pitchFamily="18" charset="0"/>
                        </a:rPr>
                        <a:t>c</a:t>
                      </a:r>
                      <a:r>
                        <a:rPr lang="en-US" sz="2000" baseline="-25000" dirty="0">
                          <a:latin typeface="Times New Roman" panose="02020603050405020304" pitchFamily="18" charset="0"/>
                          <a:cs typeface="Times New Roman" panose="02020603050405020304" pitchFamily="18" charset="0"/>
                        </a:rPr>
                        <a:t>4, 5</a:t>
                      </a:r>
                      <a:endParaRPr lang="en-US"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baseline="0" dirty="0">
                          <a:latin typeface="Times New Roman" panose="02020603050405020304" pitchFamily="18" charset="0"/>
                          <a:cs typeface="Times New Roman" panose="02020603050405020304" pitchFamily="18" charset="0"/>
                        </a:rPr>
                        <a:t>g</a:t>
                      </a:r>
                      <a:r>
                        <a:rPr lang="en-US" sz="2000" baseline="-25000" dirty="0">
                          <a:latin typeface="Times New Roman" panose="02020603050405020304" pitchFamily="18" charset="0"/>
                          <a:cs typeface="Times New Roman" panose="02020603050405020304" pitchFamily="18" charset="0"/>
                        </a:rPr>
                        <a:t>6, 7</a:t>
                      </a:r>
                      <a:endParaRPr lang="en-US"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baseline="0" dirty="0">
                          <a:latin typeface="Times New Roman" panose="02020603050405020304" pitchFamily="18" charset="0"/>
                          <a:cs typeface="Times New Roman" panose="02020603050405020304" pitchFamily="18" charset="0"/>
                        </a:rPr>
                        <a:t>h</a:t>
                      </a:r>
                      <a:r>
                        <a:rPr lang="en-US" sz="2000" baseline="-25000" dirty="0">
                          <a:latin typeface="Times New Roman" panose="02020603050405020304" pitchFamily="18" charset="0"/>
                          <a:cs typeface="Times New Roman" panose="02020603050405020304" pitchFamily="18" charset="0"/>
                        </a:rPr>
                        <a:t>8, 8</a:t>
                      </a:r>
                      <a:endParaRPr lang="en-US"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99238597"/>
                  </a:ext>
                </a:extLst>
              </a:tr>
            </a:tbl>
          </a:graphicData>
        </a:graphic>
      </p:graphicFrame>
      <p:sp>
        <p:nvSpPr>
          <p:cNvPr id="66" name="Rectangle 65">
            <a:extLst>
              <a:ext uri="{FF2B5EF4-FFF2-40B4-BE49-F238E27FC236}">
                <a16:creationId xmlns:a16="http://schemas.microsoft.com/office/drawing/2014/main" id="{EE747F6A-E229-4A53-A9F1-48CA761CDEE0}"/>
              </a:ext>
            </a:extLst>
          </p:cNvPr>
          <p:cNvSpPr/>
          <p:nvPr/>
        </p:nvSpPr>
        <p:spPr>
          <a:xfrm>
            <a:off x="899471" y="417296"/>
            <a:ext cx="6903300" cy="584775"/>
          </a:xfrm>
          <a:prstGeom prst="rect">
            <a:avLst/>
          </a:prstGeom>
          <a:solidFill>
            <a:srgbClr val="FFFF00"/>
          </a:solidFill>
        </p:spPr>
        <p:txBody>
          <a:bodyPr wrap="none">
            <a:spAutoFit/>
          </a:bodyPr>
          <a:lstStyle/>
          <a:p>
            <a:r>
              <a:rPr lang="en-US" sz="3200" dirty="0">
                <a:cs typeface="Times New Roman" panose="02020603050405020304" pitchFamily="18" charset="0"/>
              </a:rPr>
              <a:t>Graph - Strongly connected components</a:t>
            </a:r>
          </a:p>
        </p:txBody>
      </p:sp>
      <p:cxnSp>
        <p:nvCxnSpPr>
          <p:cNvPr id="68" name="Straight Arrow Connector 67">
            <a:extLst>
              <a:ext uri="{FF2B5EF4-FFF2-40B4-BE49-F238E27FC236}">
                <a16:creationId xmlns:a16="http://schemas.microsoft.com/office/drawing/2014/main" id="{43C046E3-0972-4233-A72F-5A917176783F}"/>
              </a:ext>
            </a:extLst>
          </p:cNvPr>
          <p:cNvCxnSpPr>
            <a:cxnSpLocks/>
          </p:cNvCxnSpPr>
          <p:nvPr/>
        </p:nvCxnSpPr>
        <p:spPr>
          <a:xfrm flipH="1">
            <a:off x="9171216" y="5645039"/>
            <a:ext cx="264006" cy="4638"/>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9" name="Connector: Curved 18">
            <a:extLst>
              <a:ext uri="{FF2B5EF4-FFF2-40B4-BE49-F238E27FC236}">
                <a16:creationId xmlns:a16="http://schemas.microsoft.com/office/drawing/2014/main" id="{61605CAE-071C-4C83-9EE4-522A525272BA}"/>
              </a:ext>
            </a:extLst>
          </p:cNvPr>
          <p:cNvCxnSpPr>
            <a:cxnSpLocks/>
            <a:stCxn id="57" idx="4"/>
            <a:endCxn id="56" idx="5"/>
          </p:cNvCxnSpPr>
          <p:nvPr/>
        </p:nvCxnSpPr>
        <p:spPr>
          <a:xfrm rot="5400000">
            <a:off x="8631403" y="4912513"/>
            <a:ext cx="99539" cy="1849067"/>
          </a:xfrm>
          <a:prstGeom prst="curvedConnector3">
            <a:avLst>
              <a:gd name="adj1" fmla="val 376935"/>
            </a:avLst>
          </a:prstGeom>
          <a:ln w="1905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7171" name="Connector: Curved 7170">
            <a:extLst>
              <a:ext uri="{FF2B5EF4-FFF2-40B4-BE49-F238E27FC236}">
                <a16:creationId xmlns:a16="http://schemas.microsoft.com/office/drawing/2014/main" id="{110C776E-8D38-49B9-A13D-E8F7AF582C42}"/>
              </a:ext>
            </a:extLst>
          </p:cNvPr>
          <p:cNvCxnSpPr>
            <a:stCxn id="54" idx="7"/>
            <a:endCxn id="53" idx="5"/>
          </p:cNvCxnSpPr>
          <p:nvPr/>
        </p:nvCxnSpPr>
        <p:spPr>
          <a:xfrm rot="16200000" flipV="1">
            <a:off x="8949859" y="5334734"/>
            <a:ext cx="358237" cy="666"/>
          </a:xfrm>
          <a:prstGeom prst="curvedConnector3">
            <a:avLst/>
          </a:prstGeom>
          <a:ln w="1905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73" name="Connector: Curved 72">
            <a:extLst>
              <a:ext uri="{FF2B5EF4-FFF2-40B4-BE49-F238E27FC236}">
                <a16:creationId xmlns:a16="http://schemas.microsoft.com/office/drawing/2014/main" id="{08A89FDA-A415-4039-AF7D-5A6C706B0853}"/>
              </a:ext>
            </a:extLst>
          </p:cNvPr>
          <p:cNvCxnSpPr>
            <a:cxnSpLocks/>
          </p:cNvCxnSpPr>
          <p:nvPr/>
        </p:nvCxnSpPr>
        <p:spPr>
          <a:xfrm rot="16200000" flipV="1">
            <a:off x="7528667" y="5494507"/>
            <a:ext cx="236980" cy="18550"/>
          </a:xfrm>
          <a:prstGeom prst="curvedConnector3">
            <a:avLst>
              <a:gd name="adj1" fmla="val -3363"/>
            </a:avLst>
          </a:prstGeom>
          <a:ln w="1905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70" name="Oval 69">
            <a:extLst>
              <a:ext uri="{FF2B5EF4-FFF2-40B4-BE49-F238E27FC236}">
                <a16:creationId xmlns:a16="http://schemas.microsoft.com/office/drawing/2014/main" id="{26020440-9F52-42A4-BA99-D21FCE331186}"/>
              </a:ext>
            </a:extLst>
          </p:cNvPr>
          <p:cNvSpPr/>
          <p:nvPr/>
        </p:nvSpPr>
        <p:spPr>
          <a:xfrm>
            <a:off x="567081" y="4185084"/>
            <a:ext cx="352582" cy="359575"/>
          </a:xfrm>
          <a:prstGeom prst="ellipse">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a</a:t>
            </a:r>
          </a:p>
        </p:txBody>
      </p:sp>
      <p:sp>
        <p:nvSpPr>
          <p:cNvPr id="71" name="Oval 70">
            <a:extLst>
              <a:ext uri="{FF2B5EF4-FFF2-40B4-BE49-F238E27FC236}">
                <a16:creationId xmlns:a16="http://schemas.microsoft.com/office/drawing/2014/main" id="{374E9DF7-E263-4901-8AA2-8EA78E7B6005}"/>
              </a:ext>
            </a:extLst>
          </p:cNvPr>
          <p:cNvSpPr/>
          <p:nvPr/>
        </p:nvSpPr>
        <p:spPr>
          <a:xfrm>
            <a:off x="572238" y="4718883"/>
            <a:ext cx="341745" cy="290942"/>
          </a:xfrm>
          <a:prstGeom prst="ellipse">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b</a:t>
            </a:r>
          </a:p>
        </p:txBody>
      </p:sp>
      <p:sp>
        <p:nvSpPr>
          <p:cNvPr id="74" name="Oval 73">
            <a:extLst>
              <a:ext uri="{FF2B5EF4-FFF2-40B4-BE49-F238E27FC236}">
                <a16:creationId xmlns:a16="http://schemas.microsoft.com/office/drawing/2014/main" id="{F1F06565-D909-41D1-AFC1-B865809F28D6}"/>
              </a:ext>
            </a:extLst>
          </p:cNvPr>
          <p:cNvSpPr/>
          <p:nvPr/>
        </p:nvSpPr>
        <p:spPr>
          <a:xfrm>
            <a:off x="590709" y="5209103"/>
            <a:ext cx="341745" cy="273106"/>
          </a:xfrm>
          <a:prstGeom prst="ellipse">
            <a:avLst/>
          </a:prstGeom>
          <a:solidFill>
            <a:schemeClr val="accent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c</a:t>
            </a:r>
          </a:p>
        </p:txBody>
      </p:sp>
      <p:sp>
        <p:nvSpPr>
          <p:cNvPr id="75" name="Oval 74">
            <a:extLst>
              <a:ext uri="{FF2B5EF4-FFF2-40B4-BE49-F238E27FC236}">
                <a16:creationId xmlns:a16="http://schemas.microsoft.com/office/drawing/2014/main" id="{AF9C323D-F99C-45A2-9857-878817FC212B}"/>
              </a:ext>
            </a:extLst>
          </p:cNvPr>
          <p:cNvSpPr/>
          <p:nvPr/>
        </p:nvSpPr>
        <p:spPr>
          <a:xfrm>
            <a:off x="572236" y="5718373"/>
            <a:ext cx="341745" cy="290942"/>
          </a:xfrm>
          <a:prstGeom prst="ellipse">
            <a:avLst/>
          </a:prstGeom>
          <a:solidFill>
            <a:schemeClr val="accent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d</a:t>
            </a:r>
          </a:p>
        </p:txBody>
      </p:sp>
      <p:sp>
        <p:nvSpPr>
          <p:cNvPr id="76" name="Oval 75">
            <a:extLst>
              <a:ext uri="{FF2B5EF4-FFF2-40B4-BE49-F238E27FC236}">
                <a16:creationId xmlns:a16="http://schemas.microsoft.com/office/drawing/2014/main" id="{ABE689F6-BD43-4A94-911F-E10E9A5F2587}"/>
              </a:ext>
            </a:extLst>
          </p:cNvPr>
          <p:cNvSpPr/>
          <p:nvPr/>
        </p:nvSpPr>
        <p:spPr>
          <a:xfrm>
            <a:off x="572235" y="6252171"/>
            <a:ext cx="341745" cy="2909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h</a:t>
            </a:r>
          </a:p>
        </p:txBody>
      </p:sp>
      <p:sp>
        <p:nvSpPr>
          <p:cNvPr id="77" name="Oval 76">
            <a:extLst>
              <a:ext uri="{FF2B5EF4-FFF2-40B4-BE49-F238E27FC236}">
                <a16:creationId xmlns:a16="http://schemas.microsoft.com/office/drawing/2014/main" id="{51F90D0C-BB9F-4B66-B2B6-D6E1DFCC4172}"/>
              </a:ext>
            </a:extLst>
          </p:cNvPr>
          <p:cNvSpPr/>
          <p:nvPr/>
        </p:nvSpPr>
        <p:spPr>
          <a:xfrm>
            <a:off x="1149509" y="5718373"/>
            <a:ext cx="341745" cy="290942"/>
          </a:xfrm>
          <a:prstGeom prst="ellipse">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g</a:t>
            </a:r>
          </a:p>
        </p:txBody>
      </p:sp>
      <p:sp>
        <p:nvSpPr>
          <p:cNvPr id="78" name="Oval 77">
            <a:extLst>
              <a:ext uri="{FF2B5EF4-FFF2-40B4-BE49-F238E27FC236}">
                <a16:creationId xmlns:a16="http://schemas.microsoft.com/office/drawing/2014/main" id="{604D5FE2-E1F2-422F-B3F0-8C767E80300E}"/>
              </a:ext>
            </a:extLst>
          </p:cNvPr>
          <p:cNvSpPr/>
          <p:nvPr/>
        </p:nvSpPr>
        <p:spPr>
          <a:xfrm>
            <a:off x="1149509" y="6255829"/>
            <a:ext cx="341745" cy="290942"/>
          </a:xfrm>
          <a:prstGeom prst="ellipse">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f</a:t>
            </a:r>
          </a:p>
        </p:txBody>
      </p:sp>
      <p:sp>
        <p:nvSpPr>
          <p:cNvPr id="79" name="Oval 78">
            <a:extLst>
              <a:ext uri="{FF2B5EF4-FFF2-40B4-BE49-F238E27FC236}">
                <a16:creationId xmlns:a16="http://schemas.microsoft.com/office/drawing/2014/main" id="{CE27E528-3B0D-43A9-9019-2EA067DBE345}"/>
              </a:ext>
            </a:extLst>
          </p:cNvPr>
          <p:cNvSpPr/>
          <p:nvPr/>
        </p:nvSpPr>
        <p:spPr>
          <a:xfrm>
            <a:off x="1149509" y="5232654"/>
            <a:ext cx="341745" cy="273106"/>
          </a:xfrm>
          <a:prstGeom prst="ellipse">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e</a:t>
            </a:r>
          </a:p>
        </p:txBody>
      </p:sp>
      <p:cxnSp>
        <p:nvCxnSpPr>
          <p:cNvPr id="80" name="Straight Arrow Connector 79">
            <a:extLst>
              <a:ext uri="{FF2B5EF4-FFF2-40B4-BE49-F238E27FC236}">
                <a16:creationId xmlns:a16="http://schemas.microsoft.com/office/drawing/2014/main" id="{91CD3E83-5915-4161-8C2D-7FF745F338BB}"/>
              </a:ext>
            </a:extLst>
          </p:cNvPr>
          <p:cNvCxnSpPr>
            <a:stCxn id="70" idx="4"/>
            <a:endCxn id="71" idx="0"/>
          </p:cNvCxnSpPr>
          <p:nvPr/>
        </p:nvCxnSpPr>
        <p:spPr>
          <a:xfrm flipH="1">
            <a:off x="743111" y="4544659"/>
            <a:ext cx="261" cy="17422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536571B9-BB49-410E-92C2-E6849CDD0BAC}"/>
              </a:ext>
            </a:extLst>
          </p:cNvPr>
          <p:cNvCxnSpPr>
            <a:cxnSpLocks/>
            <a:stCxn id="71" idx="4"/>
          </p:cNvCxnSpPr>
          <p:nvPr/>
        </p:nvCxnSpPr>
        <p:spPr>
          <a:xfrm>
            <a:off x="743111" y="5009825"/>
            <a:ext cx="22021" cy="19419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86C7D4E9-7B9E-4399-99D5-C89B496AA322}"/>
              </a:ext>
            </a:extLst>
          </p:cNvPr>
          <p:cNvCxnSpPr>
            <a:cxnSpLocks/>
            <a:stCxn id="74" idx="4"/>
            <a:endCxn id="75" idx="0"/>
          </p:cNvCxnSpPr>
          <p:nvPr/>
        </p:nvCxnSpPr>
        <p:spPr>
          <a:xfrm flipH="1">
            <a:off x="743109" y="5482209"/>
            <a:ext cx="18473" cy="23616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F3FD9FF9-20CE-460F-82A6-521180CC2299}"/>
              </a:ext>
            </a:extLst>
          </p:cNvPr>
          <p:cNvCxnSpPr>
            <a:cxnSpLocks/>
            <a:endCxn id="76" idx="0"/>
          </p:cNvCxnSpPr>
          <p:nvPr/>
        </p:nvCxnSpPr>
        <p:spPr>
          <a:xfrm flipH="1">
            <a:off x="743108" y="6016007"/>
            <a:ext cx="12788" cy="23616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CD2B722A-FB47-42A4-86C5-361CD990EF88}"/>
              </a:ext>
            </a:extLst>
          </p:cNvPr>
          <p:cNvCxnSpPr>
            <a:cxnSpLocks/>
            <a:stCxn id="71" idx="4"/>
            <a:endCxn id="79" idx="0"/>
          </p:cNvCxnSpPr>
          <p:nvPr/>
        </p:nvCxnSpPr>
        <p:spPr>
          <a:xfrm>
            <a:off x="743111" y="5009825"/>
            <a:ext cx="577271" cy="22282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D2083BD8-7647-4285-89BB-2DB39A506CAE}"/>
              </a:ext>
            </a:extLst>
          </p:cNvPr>
          <p:cNvCxnSpPr>
            <a:cxnSpLocks/>
            <a:endCxn id="77" idx="0"/>
          </p:cNvCxnSpPr>
          <p:nvPr/>
        </p:nvCxnSpPr>
        <p:spPr>
          <a:xfrm>
            <a:off x="800981" y="5480244"/>
            <a:ext cx="519401" cy="23812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9" name="Straight Arrow Connector 88">
            <a:extLst>
              <a:ext uri="{FF2B5EF4-FFF2-40B4-BE49-F238E27FC236}">
                <a16:creationId xmlns:a16="http://schemas.microsoft.com/office/drawing/2014/main" id="{4B8A6A23-5DB8-423F-8C05-6370C93D314F}"/>
              </a:ext>
            </a:extLst>
          </p:cNvPr>
          <p:cNvCxnSpPr>
            <a:cxnSpLocks/>
            <a:endCxn id="78" idx="0"/>
          </p:cNvCxnSpPr>
          <p:nvPr/>
        </p:nvCxnSpPr>
        <p:spPr>
          <a:xfrm flipH="1">
            <a:off x="1320382" y="6009315"/>
            <a:ext cx="3550" cy="24651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0" name="Curved Connector 33">
            <a:extLst>
              <a:ext uri="{FF2B5EF4-FFF2-40B4-BE49-F238E27FC236}">
                <a16:creationId xmlns:a16="http://schemas.microsoft.com/office/drawing/2014/main" id="{A251B435-DCF3-47A1-AA0F-FA2689E8D436}"/>
              </a:ext>
            </a:extLst>
          </p:cNvPr>
          <p:cNvCxnSpPr/>
          <p:nvPr/>
        </p:nvCxnSpPr>
        <p:spPr>
          <a:xfrm flipH="1" flipV="1">
            <a:off x="755896" y="6233741"/>
            <a:ext cx="45085" cy="140335"/>
          </a:xfrm>
          <a:prstGeom prst="curvedConnector3">
            <a:avLst>
              <a:gd name="adj1" fmla="val -540064"/>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1" name="Straight Arrow Connector 90">
            <a:extLst>
              <a:ext uri="{FF2B5EF4-FFF2-40B4-BE49-F238E27FC236}">
                <a16:creationId xmlns:a16="http://schemas.microsoft.com/office/drawing/2014/main" id="{8EA9A12E-76BB-4F95-92D0-F03406F8555B}"/>
              </a:ext>
            </a:extLst>
          </p:cNvPr>
          <p:cNvCxnSpPr>
            <a:cxnSpLocks/>
          </p:cNvCxnSpPr>
          <p:nvPr/>
        </p:nvCxnSpPr>
        <p:spPr>
          <a:xfrm flipH="1">
            <a:off x="837782" y="6005554"/>
            <a:ext cx="482599" cy="216374"/>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92" name="Straight Arrow Connector 91">
            <a:extLst>
              <a:ext uri="{FF2B5EF4-FFF2-40B4-BE49-F238E27FC236}">
                <a16:creationId xmlns:a16="http://schemas.microsoft.com/office/drawing/2014/main" id="{C8B5E18E-9C6B-430F-8BE7-94DD2A8E5A2C}"/>
              </a:ext>
            </a:extLst>
          </p:cNvPr>
          <p:cNvCxnSpPr>
            <a:cxnSpLocks/>
            <a:endCxn id="70" idx="5"/>
          </p:cNvCxnSpPr>
          <p:nvPr/>
        </p:nvCxnSpPr>
        <p:spPr>
          <a:xfrm flipH="1" flipV="1">
            <a:off x="868029" y="4492000"/>
            <a:ext cx="457622" cy="733820"/>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49B8EEB8-FF4F-49DB-AE83-BA237E238885}"/>
              </a:ext>
            </a:extLst>
          </p:cNvPr>
          <p:cNvCxnSpPr>
            <a:cxnSpLocks/>
          </p:cNvCxnSpPr>
          <p:nvPr/>
        </p:nvCxnSpPr>
        <p:spPr>
          <a:xfrm>
            <a:off x="1396580" y="5482802"/>
            <a:ext cx="272330" cy="397615"/>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45776D2C-ACBC-4A1A-B358-C926B6420886}"/>
              </a:ext>
            </a:extLst>
          </p:cNvPr>
          <p:cNvCxnSpPr>
            <a:cxnSpLocks/>
            <a:endCxn id="78" idx="7"/>
          </p:cNvCxnSpPr>
          <p:nvPr/>
        </p:nvCxnSpPr>
        <p:spPr>
          <a:xfrm flipH="1">
            <a:off x="1441207" y="5854556"/>
            <a:ext cx="215182" cy="443880"/>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a:extLst>
              <a:ext uri="{FF2B5EF4-FFF2-40B4-BE49-F238E27FC236}">
                <a16:creationId xmlns:a16="http://schemas.microsoft.com/office/drawing/2014/main" id="{D3115A93-328D-4B99-9543-06CFFA0C0B42}"/>
              </a:ext>
            </a:extLst>
          </p:cNvPr>
          <p:cNvCxnSpPr>
            <a:cxnSpLocks/>
          </p:cNvCxnSpPr>
          <p:nvPr/>
        </p:nvCxnSpPr>
        <p:spPr>
          <a:xfrm flipH="1">
            <a:off x="353506" y="4906454"/>
            <a:ext cx="234550" cy="1810883"/>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96" name="Straight Arrow Connector 95">
            <a:extLst>
              <a:ext uri="{FF2B5EF4-FFF2-40B4-BE49-F238E27FC236}">
                <a16:creationId xmlns:a16="http://schemas.microsoft.com/office/drawing/2014/main" id="{D93FDAE7-8D73-4F23-91F0-802F4CF9B989}"/>
              </a:ext>
            </a:extLst>
          </p:cNvPr>
          <p:cNvCxnSpPr>
            <a:cxnSpLocks/>
            <a:endCxn id="78" idx="4"/>
          </p:cNvCxnSpPr>
          <p:nvPr/>
        </p:nvCxnSpPr>
        <p:spPr>
          <a:xfrm flipV="1">
            <a:off x="350853" y="6546771"/>
            <a:ext cx="969529" cy="139486"/>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a:extLst>
              <a:ext uri="{FF2B5EF4-FFF2-40B4-BE49-F238E27FC236}">
                <a16:creationId xmlns:a16="http://schemas.microsoft.com/office/drawing/2014/main" id="{F98677A8-1FA5-4734-9858-D47CBF4771A3}"/>
              </a:ext>
            </a:extLst>
          </p:cNvPr>
          <p:cNvCxnSpPr>
            <a:cxnSpLocks/>
          </p:cNvCxnSpPr>
          <p:nvPr/>
        </p:nvCxnSpPr>
        <p:spPr>
          <a:xfrm flipV="1">
            <a:off x="572508" y="5482209"/>
            <a:ext cx="70656" cy="297556"/>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a:extLst>
              <a:ext uri="{FF2B5EF4-FFF2-40B4-BE49-F238E27FC236}">
                <a16:creationId xmlns:a16="http://schemas.microsoft.com/office/drawing/2014/main" id="{171B09A0-707C-44D1-A7BB-EEE6380EFC27}"/>
              </a:ext>
            </a:extLst>
          </p:cNvPr>
          <p:cNvCxnSpPr>
            <a:cxnSpLocks/>
          </p:cNvCxnSpPr>
          <p:nvPr/>
        </p:nvCxnSpPr>
        <p:spPr>
          <a:xfrm flipH="1" flipV="1">
            <a:off x="1389716" y="5904615"/>
            <a:ext cx="6864" cy="376829"/>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A303E548-4EF6-4EE2-BCF0-3BE270F7FC03}"/>
              </a:ext>
            </a:extLst>
          </p:cNvPr>
          <p:cNvSpPr txBox="1"/>
          <p:nvPr/>
        </p:nvSpPr>
        <p:spPr>
          <a:xfrm>
            <a:off x="1673875" y="6374076"/>
            <a:ext cx="1206136" cy="369332"/>
          </a:xfrm>
          <a:prstGeom prst="rect">
            <a:avLst/>
          </a:prstGeom>
          <a:noFill/>
        </p:spPr>
        <p:txBody>
          <a:bodyPr wrap="square" rtlCol="0">
            <a:spAutoFit/>
          </a:bodyPr>
          <a:lstStyle/>
          <a:p>
            <a:r>
              <a:rPr lang="en-US" dirty="0"/>
              <a:t>DFS on G</a:t>
            </a:r>
          </a:p>
        </p:txBody>
      </p:sp>
      <p:sp>
        <p:nvSpPr>
          <p:cNvPr id="99" name="TextBox 98">
            <a:extLst>
              <a:ext uri="{FF2B5EF4-FFF2-40B4-BE49-F238E27FC236}">
                <a16:creationId xmlns:a16="http://schemas.microsoft.com/office/drawing/2014/main" id="{391648D4-2735-4B6F-9554-BA8369B472D3}"/>
              </a:ext>
            </a:extLst>
          </p:cNvPr>
          <p:cNvSpPr txBox="1"/>
          <p:nvPr/>
        </p:nvSpPr>
        <p:spPr>
          <a:xfrm>
            <a:off x="9605704" y="6293773"/>
            <a:ext cx="1206136" cy="369332"/>
          </a:xfrm>
          <a:prstGeom prst="rect">
            <a:avLst/>
          </a:prstGeom>
          <a:noFill/>
        </p:spPr>
        <p:txBody>
          <a:bodyPr wrap="square" rtlCol="0">
            <a:spAutoFit/>
          </a:bodyPr>
          <a:lstStyle/>
          <a:p>
            <a:r>
              <a:rPr lang="en-US" dirty="0"/>
              <a:t>DFS on G</a:t>
            </a:r>
            <a:r>
              <a:rPr lang="en-US" baseline="30000" dirty="0"/>
              <a:t>T</a:t>
            </a:r>
            <a:endParaRPr lang="en-US" dirty="0"/>
          </a:p>
        </p:txBody>
      </p:sp>
    </p:spTree>
    <p:extLst>
      <p:ext uri="{BB962C8B-B14F-4D97-AF65-F5344CB8AC3E}">
        <p14:creationId xmlns:p14="http://schemas.microsoft.com/office/powerpoint/2010/main" val="34257467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18AACF5-F7F2-48DE-8778-CF0F5E491CEF}"/>
              </a:ext>
            </a:extLst>
          </p:cNvPr>
          <p:cNvSpPr txBox="1"/>
          <p:nvPr/>
        </p:nvSpPr>
        <p:spPr>
          <a:xfrm>
            <a:off x="914400" y="2304288"/>
            <a:ext cx="10113264" cy="3253336"/>
          </a:xfrm>
          <a:prstGeom prst="rect">
            <a:avLst/>
          </a:prstGeom>
          <a:solidFill>
            <a:srgbClr val="FFFF00"/>
          </a:solidFill>
        </p:spPr>
        <p:txBody>
          <a:bodyPr wrap="square" rtlCol="0">
            <a:spAutoFit/>
          </a:bodyPr>
          <a:lstStyle/>
          <a:p>
            <a:endParaRPr lang="en-US" dirty="0"/>
          </a:p>
        </p:txBody>
      </p:sp>
      <p:sp>
        <p:nvSpPr>
          <p:cNvPr id="2" name="Rectangle 1"/>
          <p:cNvSpPr/>
          <p:nvPr/>
        </p:nvSpPr>
        <p:spPr>
          <a:xfrm>
            <a:off x="1527242" y="1541973"/>
            <a:ext cx="8871626" cy="4015651"/>
          </a:xfrm>
          <a:prstGeom prst="rect">
            <a:avLst/>
          </a:prstGeom>
        </p:spPr>
        <p:txBody>
          <a:bodyPr wrap="square">
            <a:spAutoFit/>
          </a:bodyPr>
          <a:lstStyle/>
          <a:p>
            <a:pPr>
              <a:lnSpc>
                <a:spcPct val="150000"/>
              </a:lnSpc>
            </a:pPr>
            <a:r>
              <a:rPr lang="en-US" sz="2800" dirty="0">
                <a:ea typeface="SimSun" panose="02010600030101010101" pitchFamily="2" charset="-122"/>
              </a:rPr>
              <a:t>Strongly-Connected-Components(G)</a:t>
            </a:r>
          </a:p>
          <a:p>
            <a:pPr marL="342900" marR="0" lvl="0" indent="-342900">
              <a:lnSpc>
                <a:spcPct val="150000"/>
              </a:lnSpc>
              <a:spcBef>
                <a:spcPts val="0"/>
              </a:spcBef>
              <a:spcAft>
                <a:spcPts val="0"/>
              </a:spcAft>
              <a:buFont typeface="+mj-lt"/>
              <a:buAutoNum type="arabicPeriod"/>
            </a:pPr>
            <a:r>
              <a:rPr lang="en-US" sz="2400" dirty="0">
                <a:latin typeface="Times New Roman" panose="02020603050405020304" pitchFamily="18" charset="0"/>
                <a:ea typeface="SimSun" panose="02010600030101010101" pitchFamily="2" charset="-122"/>
              </a:rPr>
              <a:t>Call DFS(G) to </a:t>
            </a:r>
            <a:r>
              <a:rPr lang="en-US" sz="2400" dirty="0">
                <a:solidFill>
                  <a:srgbClr val="0033CC"/>
                </a:solidFill>
                <a:latin typeface="Times New Roman" panose="02020603050405020304" pitchFamily="18" charset="0"/>
                <a:ea typeface="SimSun" panose="02010600030101010101" pitchFamily="2" charset="-122"/>
              </a:rPr>
              <a:t>compute finishing times Finish[u] </a:t>
            </a:r>
            <a:r>
              <a:rPr lang="en-US" sz="2400" dirty="0">
                <a:latin typeface="Times New Roman" panose="02020603050405020304" pitchFamily="18" charset="0"/>
                <a:ea typeface="SimSun" panose="02010600030101010101" pitchFamily="2" charset="-122"/>
              </a:rPr>
              <a:t>for each vertex u.</a:t>
            </a:r>
            <a:endParaRPr lang="en-US" sz="2400" dirty="0">
              <a:latin typeface="Courier New" panose="02070309020205020404" pitchFamily="49" charset="0"/>
              <a:ea typeface="SimSun" panose="02010600030101010101" pitchFamily="2" charset="-122"/>
            </a:endParaRPr>
          </a:p>
          <a:p>
            <a:pPr marL="342900" marR="0" lvl="0" indent="-342900">
              <a:lnSpc>
                <a:spcPct val="150000"/>
              </a:lnSpc>
              <a:spcBef>
                <a:spcPts val="0"/>
              </a:spcBef>
              <a:spcAft>
                <a:spcPts val="0"/>
              </a:spcAft>
              <a:buFont typeface="+mj-lt"/>
              <a:buAutoNum type="arabicPeriod"/>
            </a:pPr>
            <a:r>
              <a:rPr lang="en-US" sz="2400" dirty="0">
                <a:latin typeface="Times New Roman" panose="02020603050405020304" pitchFamily="18" charset="0"/>
                <a:ea typeface="SimSun" panose="02010600030101010101" pitchFamily="2" charset="-122"/>
              </a:rPr>
              <a:t>Compute G</a:t>
            </a:r>
            <a:r>
              <a:rPr lang="en-US" sz="2400" baseline="30000" dirty="0">
                <a:latin typeface="Times New Roman" panose="02020603050405020304" pitchFamily="18" charset="0"/>
                <a:ea typeface="SimSun" panose="02010600030101010101" pitchFamily="2" charset="-122"/>
              </a:rPr>
              <a:t>T</a:t>
            </a:r>
            <a:r>
              <a:rPr lang="en-US" sz="2400" dirty="0">
                <a:latin typeface="Times New Roman" panose="02020603050405020304" pitchFamily="18" charset="0"/>
                <a:ea typeface="SimSun" panose="02010600030101010101" pitchFamily="2" charset="-122"/>
              </a:rPr>
              <a:t>.</a:t>
            </a:r>
            <a:endParaRPr lang="en-US" sz="2400" dirty="0">
              <a:latin typeface="Courier New" panose="02070309020205020404" pitchFamily="49" charset="0"/>
              <a:ea typeface="SimSun" panose="02010600030101010101" pitchFamily="2" charset="-122"/>
            </a:endParaRPr>
          </a:p>
          <a:p>
            <a:pPr marL="342900" marR="0" lvl="0" indent="-342900">
              <a:lnSpc>
                <a:spcPct val="150000"/>
              </a:lnSpc>
              <a:spcBef>
                <a:spcPts val="0"/>
              </a:spcBef>
              <a:spcAft>
                <a:spcPts val="0"/>
              </a:spcAft>
              <a:buFont typeface="+mj-lt"/>
              <a:buAutoNum type="arabicPeriod"/>
            </a:pPr>
            <a:r>
              <a:rPr lang="en-US" sz="2400" dirty="0">
                <a:latin typeface="Times New Roman" panose="02020603050405020304" pitchFamily="18" charset="0"/>
                <a:ea typeface="SimSun" panose="02010600030101010101" pitchFamily="2" charset="-122"/>
              </a:rPr>
              <a:t>Call DFS(G</a:t>
            </a:r>
            <a:r>
              <a:rPr lang="en-US" sz="2400" baseline="30000" dirty="0">
                <a:latin typeface="Times New Roman" panose="02020603050405020304" pitchFamily="18" charset="0"/>
                <a:ea typeface="SimSun" panose="02010600030101010101" pitchFamily="2" charset="-122"/>
              </a:rPr>
              <a:t>T</a:t>
            </a:r>
            <a:r>
              <a:rPr lang="en-US" sz="2400" dirty="0">
                <a:latin typeface="Times New Roman" panose="02020603050405020304" pitchFamily="18" charset="0"/>
                <a:ea typeface="SimSun" panose="02010600030101010101" pitchFamily="2" charset="-122"/>
              </a:rPr>
              <a:t> ), but in the main loop of DFS, </a:t>
            </a:r>
            <a:r>
              <a:rPr lang="en-US" sz="2400" dirty="0">
                <a:solidFill>
                  <a:srgbClr val="0033CC"/>
                </a:solidFill>
                <a:latin typeface="Times New Roman" panose="02020603050405020304" pitchFamily="18" charset="0"/>
                <a:ea typeface="SimSun" panose="02010600030101010101" pitchFamily="2" charset="-122"/>
              </a:rPr>
              <a:t>consider the vertices in order of decreasing Finish[u]</a:t>
            </a:r>
            <a:r>
              <a:rPr lang="en-US" sz="2400" dirty="0">
                <a:latin typeface="Times New Roman" panose="02020603050405020304" pitchFamily="18" charset="0"/>
                <a:ea typeface="SimSun" panose="02010600030101010101" pitchFamily="2" charset="-122"/>
              </a:rPr>
              <a:t> (as computed in line 1).</a:t>
            </a:r>
            <a:endParaRPr lang="en-US" sz="2400" dirty="0">
              <a:latin typeface="Courier New" panose="02070309020205020404" pitchFamily="49" charset="0"/>
              <a:ea typeface="SimSun" panose="02010600030101010101" pitchFamily="2" charset="-122"/>
            </a:endParaRPr>
          </a:p>
          <a:p>
            <a:pPr marL="342900" marR="0" lvl="0" indent="-342900">
              <a:lnSpc>
                <a:spcPct val="150000"/>
              </a:lnSpc>
              <a:spcBef>
                <a:spcPts val="0"/>
              </a:spcBef>
              <a:spcAft>
                <a:spcPts val="0"/>
              </a:spcAft>
              <a:buFont typeface="+mj-lt"/>
              <a:buAutoNum type="arabicPeriod"/>
            </a:pPr>
            <a:r>
              <a:rPr lang="en-US" sz="2400" dirty="0">
                <a:latin typeface="Times New Roman" panose="02020603050405020304" pitchFamily="18" charset="0"/>
                <a:ea typeface="SimSun" panose="02010600030101010101" pitchFamily="2" charset="-122"/>
              </a:rPr>
              <a:t>Output the vertices of each tree in the depth-first forest formed in line 3 as a separate strongly connected component.</a:t>
            </a:r>
            <a:endParaRPr lang="en-US" sz="2400" dirty="0">
              <a:effectLst/>
              <a:latin typeface="Courier New" panose="02070309020205020404" pitchFamily="49" charset="0"/>
              <a:ea typeface="SimSun" panose="02010600030101010101" pitchFamily="2" charset="-122"/>
            </a:endParaRPr>
          </a:p>
        </p:txBody>
      </p:sp>
    </p:spTree>
    <p:extLst>
      <p:ext uri="{BB962C8B-B14F-4D97-AF65-F5344CB8AC3E}">
        <p14:creationId xmlns:p14="http://schemas.microsoft.com/office/powerpoint/2010/main" val="28475207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9057" y="2551837"/>
            <a:ext cx="7894246" cy="2445991"/>
          </a:xfrm>
          <a:prstGeom prst="rect">
            <a:avLst/>
          </a:prstGeom>
        </p:spPr>
        <p:txBody>
          <a:bodyPr wrap="square">
            <a:spAutoFit/>
          </a:bodyPr>
          <a:lstStyle/>
          <a:p>
            <a:r>
              <a:rPr lang="en-US" sz="2400" dirty="0">
                <a:latin typeface="Times New Roman" panose="02020603050405020304" pitchFamily="18" charset="0"/>
                <a:ea typeface="SimSun" panose="02010600030101010101" pitchFamily="2" charset="-122"/>
              </a:rPr>
              <a:t>The following linear-time (i.e., Θ(|V| + |E|)-time) algorithm computes: </a:t>
            </a:r>
          </a:p>
          <a:p>
            <a:pPr marL="800100" lvl="1" indent="-342900">
              <a:lnSpc>
                <a:spcPct val="150000"/>
              </a:lnSpc>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the strongly connected components of a directed graph G = (V, E) using </a:t>
            </a:r>
            <a:r>
              <a:rPr lang="en-US" sz="2400" dirty="0">
                <a:solidFill>
                  <a:srgbClr val="0000FF"/>
                </a:solidFill>
                <a:latin typeface="Times New Roman" panose="02020603050405020304" pitchFamily="18" charset="0"/>
                <a:ea typeface="SimSun" panose="02010600030101010101" pitchFamily="2" charset="-122"/>
              </a:rPr>
              <a:t>two depth-first search</a:t>
            </a:r>
            <a:r>
              <a:rPr lang="en-US" sz="2400" dirty="0">
                <a:latin typeface="Times New Roman" panose="02020603050405020304" pitchFamily="18" charset="0"/>
                <a:ea typeface="SimSun" panose="02010600030101010101" pitchFamily="2" charset="-122"/>
              </a:rPr>
              <a:t>, one on G and one on G</a:t>
            </a:r>
            <a:r>
              <a:rPr lang="en-US" sz="2400" baseline="30000" dirty="0">
                <a:latin typeface="Times New Roman" panose="02020603050405020304" pitchFamily="18" charset="0"/>
                <a:ea typeface="SimSun" panose="02010600030101010101" pitchFamily="2" charset="-122"/>
              </a:rPr>
              <a:t>T</a:t>
            </a:r>
            <a:r>
              <a:rPr lang="en-US" sz="2400" dirty="0">
                <a:latin typeface="Times New Roman" panose="02020603050405020304" pitchFamily="18" charset="0"/>
                <a:ea typeface="SimSun" panose="02010600030101010101" pitchFamily="2" charset="-122"/>
              </a:rPr>
              <a:t>.</a:t>
            </a:r>
            <a:endParaRPr lang="en-US" sz="2400" dirty="0">
              <a:effectLst/>
              <a:latin typeface="Courier New" panose="02070309020205020404" pitchFamily="49" charset="0"/>
              <a:ea typeface="SimSun" panose="02010600030101010101" pitchFamily="2" charset="-122"/>
            </a:endParaRPr>
          </a:p>
        </p:txBody>
      </p:sp>
      <p:sp>
        <p:nvSpPr>
          <p:cNvPr id="4" name="Rectangle 3">
            <a:extLst>
              <a:ext uri="{FF2B5EF4-FFF2-40B4-BE49-F238E27FC236}">
                <a16:creationId xmlns:a16="http://schemas.microsoft.com/office/drawing/2014/main" id="{442F6063-913E-4D74-B764-4466C12678CC}"/>
              </a:ext>
            </a:extLst>
          </p:cNvPr>
          <p:cNvSpPr/>
          <p:nvPr/>
        </p:nvSpPr>
        <p:spPr>
          <a:xfrm>
            <a:off x="1183821" y="1448428"/>
            <a:ext cx="6903300" cy="584775"/>
          </a:xfrm>
          <a:prstGeom prst="rect">
            <a:avLst/>
          </a:prstGeom>
          <a:solidFill>
            <a:srgbClr val="FFFF00"/>
          </a:solidFill>
        </p:spPr>
        <p:txBody>
          <a:bodyPr wrap="none">
            <a:spAutoFit/>
          </a:bodyPr>
          <a:lstStyle/>
          <a:p>
            <a:r>
              <a:rPr lang="en-US" sz="3200" dirty="0">
                <a:cs typeface="Times New Roman" panose="02020603050405020304" pitchFamily="18" charset="0"/>
              </a:rPr>
              <a:t>Graph - Strongly connected components</a:t>
            </a:r>
          </a:p>
        </p:txBody>
      </p:sp>
    </p:spTree>
    <p:extLst>
      <p:ext uri="{BB962C8B-B14F-4D97-AF65-F5344CB8AC3E}">
        <p14:creationId xmlns:p14="http://schemas.microsoft.com/office/powerpoint/2010/main" val="14418016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B2BF628-2574-4DFE-B513-1073E65DF8B7}"/>
              </a:ext>
            </a:extLst>
          </p:cNvPr>
          <p:cNvSpPr txBox="1"/>
          <p:nvPr/>
        </p:nvSpPr>
        <p:spPr>
          <a:xfrm>
            <a:off x="987552" y="3666744"/>
            <a:ext cx="10183368" cy="877824"/>
          </a:xfrm>
          <a:prstGeom prst="rect">
            <a:avLst/>
          </a:prstGeom>
          <a:solidFill>
            <a:srgbClr val="FFFF00"/>
          </a:solidFill>
        </p:spPr>
        <p:txBody>
          <a:bodyPr wrap="square" rtlCol="0">
            <a:spAutoFit/>
          </a:bodyPr>
          <a:lstStyle/>
          <a:p>
            <a:endParaRPr lang="en-US" dirty="0"/>
          </a:p>
        </p:txBody>
      </p:sp>
      <p:sp>
        <p:nvSpPr>
          <p:cNvPr id="3" name="Rectangle 2"/>
          <p:cNvSpPr/>
          <p:nvPr/>
        </p:nvSpPr>
        <p:spPr>
          <a:xfrm>
            <a:off x="1468475" y="1114140"/>
            <a:ext cx="9059159" cy="5262979"/>
          </a:xfrm>
          <a:prstGeom prst="rect">
            <a:avLst/>
          </a:prstGeom>
        </p:spPr>
        <p:txBody>
          <a:bodyPr wrap="square">
            <a:spAutoFit/>
          </a:bodyPr>
          <a:lstStyle/>
          <a:p>
            <a:r>
              <a:rPr lang="en-US" sz="2400" dirty="0">
                <a:latin typeface="Times New Roman" panose="02020603050405020304" pitchFamily="18" charset="0"/>
                <a:ea typeface="SimSun" panose="02010600030101010101" pitchFamily="2" charset="-122"/>
              </a:rPr>
              <a:t>The idea behind this algorithm comes from a key property of the strongly connected component graph G</a:t>
            </a:r>
            <a:r>
              <a:rPr lang="en-US" sz="2400" baseline="30000" dirty="0">
                <a:latin typeface="Times New Roman" panose="02020603050405020304" pitchFamily="18" charset="0"/>
                <a:ea typeface="SimSun" panose="02010600030101010101" pitchFamily="2" charset="-122"/>
              </a:rPr>
              <a:t>SCC </a:t>
            </a:r>
            <a:r>
              <a:rPr lang="en-US" sz="2400" dirty="0">
                <a:latin typeface="Times New Roman" panose="02020603050405020304" pitchFamily="18" charset="0"/>
                <a:ea typeface="SimSun" panose="02010600030101010101" pitchFamily="2" charset="-122"/>
              </a:rPr>
              <a:t> = (V</a:t>
            </a:r>
            <a:r>
              <a:rPr lang="en-US" sz="2400" baseline="30000" dirty="0">
                <a:latin typeface="Times New Roman" panose="02020603050405020304" pitchFamily="18" charset="0"/>
                <a:ea typeface="SimSun" panose="02010600030101010101" pitchFamily="2" charset="-122"/>
              </a:rPr>
              <a:t>SCC</a:t>
            </a:r>
            <a:r>
              <a:rPr lang="en-US" sz="2400" dirty="0">
                <a:latin typeface="Times New Roman" panose="02020603050405020304" pitchFamily="18" charset="0"/>
                <a:ea typeface="SimSun" panose="02010600030101010101" pitchFamily="2" charset="-122"/>
              </a:rPr>
              <a:t>, E</a:t>
            </a:r>
            <a:r>
              <a:rPr lang="en-US" sz="2400" baseline="30000" dirty="0">
                <a:latin typeface="Times New Roman" panose="02020603050405020304" pitchFamily="18" charset="0"/>
                <a:ea typeface="SimSun" panose="02010600030101010101" pitchFamily="2" charset="-122"/>
              </a:rPr>
              <a:t>SCC</a:t>
            </a:r>
            <a:r>
              <a:rPr lang="en-US" sz="2400" dirty="0">
                <a:latin typeface="Times New Roman" panose="02020603050405020304" pitchFamily="18" charset="0"/>
                <a:ea typeface="SimSun" panose="02010600030101010101" pitchFamily="2" charset="-122"/>
              </a:rPr>
              <a:t>), which is defined as follows. </a:t>
            </a:r>
          </a:p>
          <a:p>
            <a:pPr marL="800100" lvl="1" indent="-342900">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Suppose that G has strongly connected components C</a:t>
            </a:r>
            <a:r>
              <a:rPr lang="en-US" sz="2400" baseline="-25000" dirty="0">
                <a:latin typeface="Times New Roman" panose="02020603050405020304" pitchFamily="18" charset="0"/>
                <a:ea typeface="SimSun" panose="02010600030101010101" pitchFamily="2" charset="-122"/>
              </a:rPr>
              <a:t>1</a:t>
            </a:r>
            <a:r>
              <a:rPr lang="en-US" sz="2400" dirty="0">
                <a:latin typeface="Times New Roman" panose="02020603050405020304" pitchFamily="18" charset="0"/>
                <a:ea typeface="SimSun" panose="02010600030101010101" pitchFamily="2" charset="-122"/>
              </a:rPr>
              <a:t> , C</a:t>
            </a:r>
            <a:r>
              <a:rPr lang="en-US" sz="2400" baseline="-25000" dirty="0">
                <a:latin typeface="Times New Roman" panose="02020603050405020304" pitchFamily="18" charset="0"/>
                <a:ea typeface="SimSun" panose="02010600030101010101" pitchFamily="2" charset="-122"/>
              </a:rPr>
              <a:t>2</a:t>
            </a:r>
            <a:r>
              <a:rPr lang="en-US" sz="2400" dirty="0">
                <a:latin typeface="Times New Roman" panose="02020603050405020304" pitchFamily="18" charset="0"/>
                <a:ea typeface="SimSun" panose="02010600030101010101" pitchFamily="2" charset="-122"/>
              </a:rPr>
              <a:t>, …, C</a:t>
            </a:r>
            <a:r>
              <a:rPr lang="en-US" sz="2400" baseline="-25000" dirty="0">
                <a:latin typeface="Times New Roman" panose="02020603050405020304" pitchFamily="18" charset="0"/>
                <a:ea typeface="SimSun" panose="02010600030101010101" pitchFamily="2" charset="-122"/>
              </a:rPr>
              <a:t>k</a:t>
            </a:r>
            <a:r>
              <a:rPr lang="en-US" sz="2400" dirty="0">
                <a:latin typeface="Times New Roman" panose="02020603050405020304" pitchFamily="18" charset="0"/>
                <a:ea typeface="SimSun" panose="02010600030101010101" pitchFamily="2" charset="-122"/>
              </a:rPr>
              <a:t> . </a:t>
            </a:r>
          </a:p>
          <a:p>
            <a:pPr marL="800100" lvl="1" indent="-342900">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The vertex set V</a:t>
            </a:r>
            <a:r>
              <a:rPr lang="en-US" sz="2400" baseline="30000" dirty="0">
                <a:latin typeface="Times New Roman" panose="02020603050405020304" pitchFamily="18" charset="0"/>
                <a:ea typeface="SimSun" panose="02010600030101010101" pitchFamily="2" charset="-122"/>
              </a:rPr>
              <a:t>SCC</a:t>
            </a:r>
            <a:r>
              <a:rPr lang="en-US" sz="2400" dirty="0">
                <a:latin typeface="Times New Roman" panose="02020603050405020304" pitchFamily="18" charset="0"/>
                <a:ea typeface="SimSun" panose="02010600030101010101" pitchFamily="2" charset="-122"/>
              </a:rPr>
              <a:t> is { v</a:t>
            </a:r>
            <a:r>
              <a:rPr lang="en-US" sz="2400" baseline="-25000" dirty="0">
                <a:latin typeface="Times New Roman" panose="02020603050405020304" pitchFamily="18" charset="0"/>
                <a:ea typeface="SimSun" panose="02010600030101010101" pitchFamily="2" charset="-122"/>
              </a:rPr>
              <a:t>1</a:t>
            </a:r>
            <a:r>
              <a:rPr lang="en-US" sz="2400" dirty="0">
                <a:latin typeface="Times New Roman" panose="02020603050405020304" pitchFamily="18" charset="0"/>
                <a:ea typeface="SimSun" panose="02010600030101010101" pitchFamily="2" charset="-122"/>
              </a:rPr>
              <a:t>, v</a:t>
            </a:r>
            <a:r>
              <a:rPr lang="en-US" sz="2400" baseline="-25000" dirty="0">
                <a:latin typeface="Times New Roman" panose="02020603050405020304" pitchFamily="18" charset="0"/>
                <a:ea typeface="SimSun" panose="02010600030101010101" pitchFamily="2" charset="-122"/>
              </a:rPr>
              <a:t>2</a:t>
            </a:r>
            <a:r>
              <a:rPr lang="en-US" sz="2400" dirty="0">
                <a:latin typeface="Times New Roman" panose="02020603050405020304" pitchFamily="18" charset="0"/>
                <a:ea typeface="SimSun" panose="02010600030101010101" pitchFamily="2" charset="-122"/>
              </a:rPr>
              <a:t>, …, </a:t>
            </a:r>
            <a:r>
              <a:rPr lang="en-US" sz="2400" dirty="0" err="1">
                <a:latin typeface="Times New Roman" panose="02020603050405020304" pitchFamily="18" charset="0"/>
                <a:ea typeface="SimSun" panose="02010600030101010101" pitchFamily="2" charset="-122"/>
              </a:rPr>
              <a:t>v</a:t>
            </a:r>
            <a:r>
              <a:rPr lang="en-US" sz="2400" baseline="-25000" dirty="0" err="1">
                <a:latin typeface="Times New Roman" panose="02020603050405020304" pitchFamily="18" charset="0"/>
                <a:ea typeface="SimSun" panose="02010600030101010101" pitchFamily="2" charset="-122"/>
              </a:rPr>
              <a:t>k</a:t>
            </a:r>
            <a:r>
              <a:rPr lang="en-US" sz="2400" dirty="0">
                <a:latin typeface="Times New Roman" panose="02020603050405020304" pitchFamily="18" charset="0"/>
                <a:ea typeface="SimSun" panose="02010600030101010101" pitchFamily="2" charset="-122"/>
              </a:rPr>
              <a:t> }, and it contains a vertex v</a:t>
            </a:r>
            <a:r>
              <a:rPr lang="en-US" sz="2400" baseline="-25000" dirty="0">
                <a:latin typeface="Times New Roman" panose="02020603050405020304" pitchFamily="18" charset="0"/>
                <a:ea typeface="SimSun" panose="02010600030101010101" pitchFamily="2" charset="-122"/>
              </a:rPr>
              <a:t>i</a:t>
            </a:r>
            <a:r>
              <a:rPr lang="en-US" sz="2400" dirty="0">
                <a:latin typeface="Times New Roman" panose="02020603050405020304" pitchFamily="18" charset="0"/>
                <a:ea typeface="SimSun" panose="02010600030101010101" pitchFamily="2" charset="-122"/>
              </a:rPr>
              <a:t> for each strongly connected component  C</a:t>
            </a:r>
            <a:r>
              <a:rPr lang="en-US" sz="2400" baseline="-25000" dirty="0">
                <a:latin typeface="Times New Roman" panose="02020603050405020304" pitchFamily="18" charset="0"/>
                <a:ea typeface="SimSun" panose="02010600030101010101" pitchFamily="2" charset="-122"/>
              </a:rPr>
              <a:t>i </a:t>
            </a:r>
            <a:r>
              <a:rPr lang="en-US" sz="2400" dirty="0">
                <a:latin typeface="Times New Roman" panose="02020603050405020304" pitchFamily="18" charset="0"/>
                <a:ea typeface="SimSun" panose="02010600030101010101" pitchFamily="2" charset="-122"/>
              </a:rPr>
              <a:t>of G. </a:t>
            </a:r>
          </a:p>
          <a:p>
            <a:pPr marL="800100" lvl="1" indent="-342900">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There is an edge (v</a:t>
            </a:r>
            <a:r>
              <a:rPr lang="en-US" sz="2400" baseline="-25000" dirty="0">
                <a:latin typeface="Times New Roman" panose="02020603050405020304" pitchFamily="18" charset="0"/>
                <a:ea typeface="SimSun" panose="02010600030101010101" pitchFamily="2" charset="-122"/>
              </a:rPr>
              <a:t>i</a:t>
            </a:r>
            <a:r>
              <a:rPr lang="en-US" sz="2400" dirty="0">
                <a:latin typeface="Times New Roman" panose="02020603050405020304" pitchFamily="18" charset="0"/>
                <a:ea typeface="SimSun" panose="02010600030101010101" pitchFamily="2" charset="-122"/>
              </a:rPr>
              <a:t>, </a:t>
            </a:r>
            <a:r>
              <a:rPr lang="en-US" sz="2400" dirty="0" err="1">
                <a:latin typeface="Times New Roman" panose="02020603050405020304" pitchFamily="18" charset="0"/>
                <a:ea typeface="SimSun" panose="02010600030101010101" pitchFamily="2" charset="-122"/>
              </a:rPr>
              <a:t>v</a:t>
            </a:r>
            <a:r>
              <a:rPr lang="en-US" sz="2400" baseline="-25000" dirty="0" err="1">
                <a:latin typeface="Times New Roman" panose="02020603050405020304" pitchFamily="18" charset="0"/>
                <a:ea typeface="SimSun" panose="02010600030101010101" pitchFamily="2" charset="-122"/>
              </a:rPr>
              <a:t>j</a:t>
            </a:r>
            <a:r>
              <a:rPr lang="en-US" sz="2400" dirty="0">
                <a:latin typeface="Times New Roman" panose="02020603050405020304" pitchFamily="18" charset="0"/>
                <a:ea typeface="SimSun" panose="02010600030101010101" pitchFamily="2" charset="-122"/>
              </a:rPr>
              <a:t>) ɛ E</a:t>
            </a:r>
            <a:r>
              <a:rPr lang="en-US" sz="2400" baseline="30000" dirty="0">
                <a:latin typeface="Times New Roman" panose="02020603050405020304" pitchFamily="18" charset="0"/>
                <a:ea typeface="SimSun" panose="02010600030101010101" pitchFamily="2" charset="-122"/>
              </a:rPr>
              <a:t>SCC</a:t>
            </a:r>
            <a:r>
              <a:rPr lang="en-US" sz="2400" dirty="0">
                <a:latin typeface="Times New Roman" panose="02020603050405020304" pitchFamily="18" charset="0"/>
                <a:ea typeface="SimSun" panose="02010600030101010101" pitchFamily="2" charset="-122"/>
              </a:rPr>
              <a:t> if G contains a directed edge (x, y) for some x ɛ C</a:t>
            </a:r>
            <a:r>
              <a:rPr lang="en-US" sz="2400" baseline="-25000" dirty="0">
                <a:latin typeface="Times New Roman" panose="02020603050405020304" pitchFamily="18" charset="0"/>
                <a:ea typeface="SimSun" panose="02010600030101010101" pitchFamily="2" charset="-122"/>
              </a:rPr>
              <a:t>i</a:t>
            </a:r>
            <a:r>
              <a:rPr lang="en-US" sz="2400" dirty="0">
                <a:latin typeface="Times New Roman" panose="02020603050405020304" pitchFamily="18" charset="0"/>
                <a:ea typeface="SimSun" panose="02010600030101010101" pitchFamily="2" charset="-122"/>
              </a:rPr>
              <a:t> and  y ɛ </a:t>
            </a:r>
            <a:r>
              <a:rPr lang="en-US" sz="2400" dirty="0" err="1">
                <a:latin typeface="Times New Roman" panose="02020603050405020304" pitchFamily="18" charset="0"/>
                <a:ea typeface="SimSun" panose="02010600030101010101" pitchFamily="2" charset="-122"/>
              </a:rPr>
              <a:t>C</a:t>
            </a:r>
            <a:r>
              <a:rPr lang="en-US" sz="2400" baseline="-25000" dirty="0" err="1">
                <a:latin typeface="Times New Roman" panose="02020603050405020304" pitchFamily="18" charset="0"/>
                <a:ea typeface="SimSun" panose="02010600030101010101" pitchFamily="2" charset="-122"/>
              </a:rPr>
              <a:t>j</a:t>
            </a:r>
            <a:r>
              <a:rPr lang="en-US" sz="2400" dirty="0">
                <a:latin typeface="Times New Roman" panose="02020603050405020304" pitchFamily="18" charset="0"/>
                <a:ea typeface="SimSun" panose="02010600030101010101" pitchFamily="2" charset="-122"/>
              </a:rPr>
              <a:t>.  </a:t>
            </a:r>
          </a:p>
          <a:p>
            <a:pPr marL="342900" indent="-342900">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Looked at another way, by contracting all edges whose incident vertices are within the same strongly connected component of G, the resulting graph is  G</a:t>
            </a:r>
            <a:r>
              <a:rPr lang="en-US" sz="2400" baseline="30000" dirty="0">
                <a:latin typeface="Times New Roman" panose="02020603050405020304" pitchFamily="18" charset="0"/>
                <a:ea typeface="SimSun" panose="02010600030101010101" pitchFamily="2" charset="-122"/>
              </a:rPr>
              <a:t>SCC</a:t>
            </a:r>
            <a:r>
              <a:rPr lang="en-US" sz="2400" dirty="0">
                <a:latin typeface="Times New Roman" panose="02020603050405020304" pitchFamily="18" charset="0"/>
                <a:ea typeface="SimSun" panose="02010600030101010101" pitchFamily="2" charset="-122"/>
              </a:rPr>
              <a:t>.  </a:t>
            </a:r>
          </a:p>
          <a:p>
            <a:pPr marL="800100" lvl="1" indent="-342900">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Figure 3.23  (c) shows the component graph of the graph in Figure 3.23 (a).</a:t>
            </a:r>
            <a:endParaRPr lang="en-US" sz="2400" dirty="0">
              <a:effectLst/>
              <a:latin typeface="Courier New" panose="02070309020205020404" pitchFamily="49" charset="0"/>
              <a:ea typeface="SimSun" panose="02010600030101010101" pitchFamily="2" charset="-122"/>
            </a:endParaRPr>
          </a:p>
        </p:txBody>
      </p:sp>
      <p:sp>
        <p:nvSpPr>
          <p:cNvPr id="4" name="Rectangle 3">
            <a:extLst>
              <a:ext uri="{FF2B5EF4-FFF2-40B4-BE49-F238E27FC236}">
                <a16:creationId xmlns:a16="http://schemas.microsoft.com/office/drawing/2014/main" id="{BDD7B541-15BB-4936-B0B8-3D8F4947A0BB}"/>
              </a:ext>
            </a:extLst>
          </p:cNvPr>
          <p:cNvSpPr/>
          <p:nvPr/>
        </p:nvSpPr>
        <p:spPr>
          <a:xfrm>
            <a:off x="1388103" y="344539"/>
            <a:ext cx="6903300" cy="584775"/>
          </a:xfrm>
          <a:prstGeom prst="rect">
            <a:avLst/>
          </a:prstGeom>
        </p:spPr>
        <p:txBody>
          <a:bodyPr wrap="none">
            <a:spAutoFit/>
          </a:bodyPr>
          <a:lstStyle/>
          <a:p>
            <a:r>
              <a:rPr lang="en-US" sz="3200" dirty="0">
                <a:cs typeface="Times New Roman" panose="02020603050405020304" pitchFamily="18" charset="0"/>
              </a:rPr>
              <a:t>Graph - Strongly connected components</a:t>
            </a:r>
          </a:p>
        </p:txBody>
      </p:sp>
    </p:spTree>
    <p:extLst>
      <p:ext uri="{BB962C8B-B14F-4D97-AF65-F5344CB8AC3E}">
        <p14:creationId xmlns:p14="http://schemas.microsoft.com/office/powerpoint/2010/main" val="9454780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9798" y="1742140"/>
            <a:ext cx="8512404" cy="1200329"/>
          </a:xfrm>
          <a:prstGeom prst="rect">
            <a:avLst/>
          </a:prstGeom>
        </p:spPr>
        <p:txBody>
          <a:bodyPr wrap="square">
            <a:spAutoFit/>
          </a:bodyPr>
          <a:lstStyle/>
          <a:p>
            <a:r>
              <a:rPr lang="en-US" sz="2400" dirty="0">
                <a:latin typeface="Times New Roman" panose="02020603050405020304" pitchFamily="18" charset="0"/>
                <a:ea typeface="SimSun" panose="02010600030101010101" pitchFamily="2" charset="-122"/>
              </a:rPr>
              <a:t>(c) </a:t>
            </a:r>
            <a:r>
              <a:rPr lang="en-US" sz="2400" dirty="0">
                <a:solidFill>
                  <a:srgbClr val="0000FF"/>
                </a:solidFill>
                <a:latin typeface="Times New Roman" panose="02020603050405020304" pitchFamily="18" charset="0"/>
                <a:ea typeface="SimSun" panose="02010600030101010101" pitchFamily="2" charset="-122"/>
              </a:rPr>
              <a:t>The acyclic component graph G</a:t>
            </a:r>
            <a:r>
              <a:rPr lang="en-US" sz="2400" baseline="30000" dirty="0">
                <a:solidFill>
                  <a:srgbClr val="0000FF"/>
                </a:solidFill>
                <a:latin typeface="Times New Roman" panose="02020603050405020304" pitchFamily="18" charset="0"/>
                <a:ea typeface="SimSun" panose="02010600030101010101" pitchFamily="2" charset="-122"/>
              </a:rPr>
              <a:t>SCC</a:t>
            </a:r>
            <a:r>
              <a:rPr lang="en-US" sz="2400" dirty="0">
                <a:solidFill>
                  <a:srgbClr val="0000FF"/>
                </a:solidFill>
                <a:latin typeface="Times New Roman" panose="02020603050405020304" pitchFamily="18" charset="0"/>
                <a:ea typeface="SimSun" panose="02010600030101010101" pitchFamily="2" charset="-122"/>
              </a:rPr>
              <a:t> obtained </a:t>
            </a:r>
            <a:r>
              <a:rPr lang="en-US" sz="2400" dirty="0">
                <a:latin typeface="Times New Roman" panose="02020603050405020304" pitchFamily="18" charset="0"/>
                <a:ea typeface="SimSun" panose="02010600030101010101" pitchFamily="2" charset="-122"/>
              </a:rPr>
              <a:t>by contracting all edges within each strongly connected component of G so that only a single vertex remains in each component. </a:t>
            </a:r>
            <a:endParaRPr lang="en-US" sz="2400" dirty="0"/>
          </a:p>
        </p:txBody>
      </p:sp>
      <p:sp>
        <p:nvSpPr>
          <p:cNvPr id="3" name="Oval 1546"/>
          <p:cNvSpPr>
            <a:spLocks noChangeArrowheads="1"/>
          </p:cNvSpPr>
          <p:nvPr/>
        </p:nvSpPr>
        <p:spPr bwMode="auto">
          <a:xfrm>
            <a:off x="2593332" y="3915531"/>
            <a:ext cx="1238250" cy="552450"/>
          </a:xfrm>
          <a:prstGeom prst="ellipse">
            <a:avLst/>
          </a:prstGeom>
          <a:solidFill>
            <a:srgbClr val="D8D8D8"/>
          </a:solidFill>
          <a:ln w="25400">
            <a:solidFill>
              <a:srgbClr val="F79646"/>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dirty="0" err="1">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abe</a:t>
            </a:r>
            <a:endParaRPr kumimoji="0" lang="en-US" altLang="zh-CN" sz="2400" b="0" i="0" u="none" strike="noStrike" cap="none" normalizeH="0" baseline="0" dirty="0">
              <a:ln>
                <a:noFill/>
              </a:ln>
              <a:solidFill>
                <a:schemeClr val="tx1"/>
              </a:solidFill>
              <a:effectLst/>
              <a:latin typeface="Arial" panose="020B0604020202020204" pitchFamily="34" charset="0"/>
            </a:endParaRPr>
          </a:p>
        </p:txBody>
      </p:sp>
      <p:sp>
        <p:nvSpPr>
          <p:cNvPr id="4" name="Oval 1547"/>
          <p:cNvSpPr>
            <a:spLocks noChangeArrowheads="1"/>
          </p:cNvSpPr>
          <p:nvPr/>
        </p:nvSpPr>
        <p:spPr bwMode="auto">
          <a:xfrm>
            <a:off x="3947767" y="4877219"/>
            <a:ext cx="1127125" cy="515938"/>
          </a:xfrm>
          <a:prstGeom prst="ellipse">
            <a:avLst/>
          </a:prstGeom>
          <a:solidFill>
            <a:srgbClr val="D8D8D8"/>
          </a:solidFill>
          <a:ln w="25400">
            <a:solidFill>
              <a:srgbClr val="F79646"/>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fg</a:t>
            </a:r>
            <a:endParaRPr kumimoji="0" lang="en-US" altLang="zh-CN" sz="2400" b="0" i="0" u="none" strike="noStrike" cap="none" normalizeH="0" baseline="0">
              <a:ln>
                <a:noFill/>
              </a:ln>
              <a:solidFill>
                <a:schemeClr val="tx1"/>
              </a:solidFill>
              <a:effectLst/>
              <a:latin typeface="Arial" panose="020B0604020202020204" pitchFamily="34" charset="0"/>
            </a:endParaRPr>
          </a:p>
        </p:txBody>
      </p:sp>
      <p:sp>
        <p:nvSpPr>
          <p:cNvPr id="5" name="Oval 1548"/>
          <p:cNvSpPr>
            <a:spLocks noChangeArrowheads="1"/>
          </p:cNvSpPr>
          <p:nvPr/>
        </p:nvSpPr>
        <p:spPr bwMode="auto">
          <a:xfrm>
            <a:off x="6451053" y="4884521"/>
            <a:ext cx="1239837" cy="515937"/>
          </a:xfrm>
          <a:prstGeom prst="ellipse">
            <a:avLst/>
          </a:prstGeom>
          <a:solidFill>
            <a:srgbClr val="D8D8D8"/>
          </a:solidFill>
          <a:ln w="25400">
            <a:solidFill>
              <a:srgbClr val="F79646"/>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h</a:t>
            </a:r>
            <a:endParaRPr kumimoji="0" lang="en-US" altLang="zh-CN" sz="2400" b="0" i="0" u="none" strike="noStrike" cap="none" normalizeH="0" baseline="0">
              <a:ln>
                <a:noFill/>
              </a:ln>
              <a:solidFill>
                <a:schemeClr val="tx1"/>
              </a:solidFill>
              <a:effectLst/>
              <a:latin typeface="Arial" panose="020B0604020202020204" pitchFamily="34" charset="0"/>
            </a:endParaRPr>
          </a:p>
        </p:txBody>
      </p:sp>
      <p:sp>
        <p:nvSpPr>
          <p:cNvPr id="6" name="Oval 1549"/>
          <p:cNvSpPr>
            <a:spLocks noChangeArrowheads="1"/>
          </p:cNvSpPr>
          <p:nvPr/>
        </p:nvSpPr>
        <p:spPr bwMode="auto">
          <a:xfrm>
            <a:off x="5348230" y="3840180"/>
            <a:ext cx="1141413" cy="530225"/>
          </a:xfrm>
          <a:prstGeom prst="ellipse">
            <a:avLst/>
          </a:prstGeom>
          <a:solidFill>
            <a:srgbClr val="D8D8D8"/>
          </a:solidFill>
          <a:ln w="25400">
            <a:solidFill>
              <a:srgbClr val="F79646"/>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cd</a:t>
            </a:r>
            <a:endParaRPr kumimoji="0" lang="en-US" altLang="zh-CN" sz="2400" b="0" i="0" u="none" strike="noStrike" cap="none" normalizeH="0" baseline="0" dirty="0">
              <a:ln>
                <a:noFill/>
              </a:ln>
              <a:solidFill>
                <a:schemeClr val="tx1"/>
              </a:solidFill>
              <a:effectLst/>
              <a:latin typeface="Arial" panose="020B0604020202020204" pitchFamily="34" charset="0"/>
            </a:endParaRPr>
          </a:p>
        </p:txBody>
      </p:sp>
      <p:cxnSp>
        <p:nvCxnSpPr>
          <p:cNvPr id="7" name="Straight Arrow Connector 6"/>
          <p:cNvCxnSpPr/>
          <p:nvPr/>
        </p:nvCxnSpPr>
        <p:spPr>
          <a:xfrm>
            <a:off x="6107402" y="4370405"/>
            <a:ext cx="1023994" cy="54132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4980277" y="4387078"/>
            <a:ext cx="914400" cy="61912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3862407" y="4104595"/>
            <a:ext cx="1489710" cy="12509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3329854" y="4464450"/>
            <a:ext cx="892175" cy="47942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048379" y="5135188"/>
            <a:ext cx="1387475" cy="1460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Rectangle 10"/>
          <p:cNvSpPr>
            <a:spLocks noChangeArrowheads="1"/>
          </p:cNvSpPr>
          <p:nvPr/>
        </p:nvSpPr>
        <p:spPr bwMode="auto">
          <a:xfrm>
            <a:off x="1084082" y="100584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6" name="Picture 15" descr="Image result for smiley face images">
            <a:extLst>
              <a:ext uri="{FF2B5EF4-FFF2-40B4-BE49-F238E27FC236}">
                <a16:creationId xmlns:a16="http://schemas.microsoft.com/office/drawing/2014/main" id="{39383E7D-EE6B-4C45-8891-19AE1DE9E710}"/>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1783" y="1155659"/>
            <a:ext cx="699135" cy="473495"/>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16">
            <a:extLst>
              <a:ext uri="{FF2B5EF4-FFF2-40B4-BE49-F238E27FC236}">
                <a16:creationId xmlns:a16="http://schemas.microsoft.com/office/drawing/2014/main" id="{860637D7-A502-448E-A3E3-05757C857A3C}"/>
              </a:ext>
            </a:extLst>
          </p:cNvPr>
          <p:cNvSpPr/>
          <p:nvPr/>
        </p:nvSpPr>
        <p:spPr>
          <a:xfrm>
            <a:off x="1596729" y="596073"/>
            <a:ext cx="6903300" cy="584775"/>
          </a:xfrm>
          <a:prstGeom prst="rect">
            <a:avLst/>
          </a:prstGeom>
        </p:spPr>
        <p:txBody>
          <a:bodyPr wrap="none">
            <a:spAutoFit/>
          </a:bodyPr>
          <a:lstStyle/>
          <a:p>
            <a:r>
              <a:rPr lang="en-US" sz="3200" dirty="0">
                <a:cs typeface="Times New Roman" panose="02020603050405020304" pitchFamily="18" charset="0"/>
              </a:rPr>
              <a:t>Graph - Strongly connected components</a:t>
            </a:r>
          </a:p>
        </p:txBody>
      </p:sp>
    </p:spTree>
    <p:extLst>
      <p:ext uri="{BB962C8B-B14F-4D97-AF65-F5344CB8AC3E}">
        <p14:creationId xmlns:p14="http://schemas.microsoft.com/office/powerpoint/2010/main" val="380292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hought Bubble: Cloud 3">
            <a:extLst>
              <a:ext uri="{FF2B5EF4-FFF2-40B4-BE49-F238E27FC236}">
                <a16:creationId xmlns:a16="http://schemas.microsoft.com/office/drawing/2014/main" id="{EAB07889-8C1C-4E67-95FE-2B2405B03484}"/>
              </a:ext>
            </a:extLst>
          </p:cNvPr>
          <p:cNvSpPr/>
          <p:nvPr/>
        </p:nvSpPr>
        <p:spPr>
          <a:xfrm flipH="1">
            <a:off x="975053" y="2775607"/>
            <a:ext cx="620270" cy="413327"/>
          </a:xfrm>
          <a:prstGeom prst="cloudCallout">
            <a:avLst>
              <a:gd name="adj1" fmla="val -36252"/>
              <a:gd name="adj2" fmla="val 13201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dirty="0"/>
              <a:t>c</a:t>
            </a:r>
          </a:p>
        </p:txBody>
      </p:sp>
      <p:pic>
        <p:nvPicPr>
          <p:cNvPr id="5" name="Picture 4" descr="Image result for smiley face images">
            <a:extLst>
              <a:ext uri="{FF2B5EF4-FFF2-40B4-BE49-F238E27FC236}">
                <a16:creationId xmlns:a16="http://schemas.microsoft.com/office/drawing/2014/main" id="{5309163D-EFF9-42F8-9EDA-8E417647D213}"/>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rot="630285">
            <a:off x="935620" y="2753226"/>
            <a:ext cx="699135" cy="47349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61C91E3-96CD-4044-AEFF-46FEF682BCA2}"/>
              </a:ext>
            </a:extLst>
          </p:cNvPr>
          <p:cNvSpPr/>
          <p:nvPr/>
        </p:nvSpPr>
        <p:spPr>
          <a:xfrm>
            <a:off x="1595323" y="826418"/>
            <a:ext cx="2837828" cy="584775"/>
          </a:xfrm>
          <a:prstGeom prst="rect">
            <a:avLst/>
          </a:prstGeom>
          <a:solidFill>
            <a:srgbClr val="FFFF00"/>
          </a:solidFill>
        </p:spPr>
        <p:txBody>
          <a:bodyPr wrap="none">
            <a:spAutoFit/>
          </a:bodyPr>
          <a:lstStyle/>
          <a:p>
            <a:r>
              <a:rPr lang="en-US" sz="3200" dirty="0">
                <a:solidFill>
                  <a:srgbClr val="0000FF"/>
                </a:solidFill>
                <a:ea typeface="SimSun" panose="02010600030101010101" pitchFamily="2" charset="-122"/>
              </a:rPr>
              <a:t>Topological Sort</a:t>
            </a:r>
            <a:endParaRPr lang="en-US" sz="3200" dirty="0"/>
          </a:p>
        </p:txBody>
      </p:sp>
      <p:sp>
        <p:nvSpPr>
          <p:cNvPr id="7" name="Rectangle 6">
            <a:extLst>
              <a:ext uri="{FF2B5EF4-FFF2-40B4-BE49-F238E27FC236}">
                <a16:creationId xmlns:a16="http://schemas.microsoft.com/office/drawing/2014/main" id="{7663DB3F-9187-46E5-9359-6D9DED60F522}"/>
              </a:ext>
            </a:extLst>
          </p:cNvPr>
          <p:cNvSpPr/>
          <p:nvPr/>
        </p:nvSpPr>
        <p:spPr>
          <a:xfrm>
            <a:off x="1843931" y="1790090"/>
            <a:ext cx="7981005" cy="3662541"/>
          </a:xfrm>
          <a:prstGeom prst="rect">
            <a:avLst/>
          </a:prstGeom>
        </p:spPr>
        <p:txBody>
          <a:bodyPr wrap="square">
            <a:spAutoFit/>
          </a:bodyPr>
          <a:lstStyle/>
          <a:p>
            <a:pPr>
              <a:spcAft>
                <a:spcPts val="1200"/>
              </a:spcAft>
            </a:pPr>
            <a:r>
              <a:rPr lang="en-US" sz="2400" dirty="0">
                <a:latin typeface="Times New Roman" panose="02020603050405020304" pitchFamily="18" charset="0"/>
                <a:ea typeface="SimSun" panose="02010600030101010101" pitchFamily="2" charset="-122"/>
                <a:cs typeface="Times New Roman" panose="02020603050405020304" pitchFamily="18" charset="0"/>
              </a:rPr>
              <a:t>Let G = (V, E) be a directed acyclic graph (or, a </a:t>
            </a:r>
            <a:r>
              <a:rPr lang="en-US" sz="2400" dirty="0" err="1">
                <a:latin typeface="Times New Roman" panose="02020603050405020304" pitchFamily="18" charset="0"/>
                <a:ea typeface="SimSun" panose="02010600030101010101" pitchFamily="2" charset="-122"/>
                <a:cs typeface="Times New Roman" panose="02020603050405020304" pitchFamily="18" charset="0"/>
              </a:rPr>
              <a:t>dag</a:t>
            </a:r>
            <a:r>
              <a:rPr lang="en-US" sz="2400" dirty="0">
                <a:latin typeface="Times New Roman" panose="02020603050405020304" pitchFamily="18" charset="0"/>
                <a:ea typeface="SimSun" panose="02010600030101010101" pitchFamily="2" charset="-122"/>
                <a:cs typeface="Times New Roman" panose="02020603050405020304" pitchFamily="18" charset="0"/>
              </a:rPr>
              <a:t>). </a:t>
            </a:r>
          </a:p>
          <a:p>
            <a:pPr marL="800100" lvl="1" indent="-342900">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cs typeface="Times New Roman" panose="02020603050405020304" pitchFamily="18" charset="0"/>
              </a:rPr>
              <a:t>A </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topological sort of a </a:t>
            </a:r>
            <a:r>
              <a:rPr lang="en-US" sz="2400" dirty="0" err="1">
                <a:solidFill>
                  <a:srgbClr val="0000FF"/>
                </a:solidFill>
                <a:latin typeface="Times New Roman" panose="02020603050405020304" pitchFamily="18" charset="0"/>
                <a:ea typeface="SimSun" panose="02010600030101010101" pitchFamily="2" charset="-122"/>
                <a:cs typeface="Times New Roman" panose="02020603050405020304" pitchFamily="18" charset="0"/>
              </a:rPr>
              <a:t>dag</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 </a:t>
            </a:r>
            <a:r>
              <a:rPr lang="en-US" sz="2400" dirty="0">
                <a:latin typeface="Times New Roman" panose="02020603050405020304" pitchFamily="18" charset="0"/>
                <a:ea typeface="SimSun" panose="02010600030101010101" pitchFamily="2" charset="-122"/>
                <a:cs typeface="Times New Roman" panose="02020603050405020304" pitchFamily="18" charset="0"/>
              </a:rPr>
              <a:t>is a </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linear ordering of all its vertices</a:t>
            </a:r>
            <a:r>
              <a:rPr lang="en-US" sz="2400" dirty="0">
                <a:latin typeface="Times New Roman" panose="02020603050405020304" pitchFamily="18" charset="0"/>
                <a:ea typeface="SimSun" panose="02010600030101010101" pitchFamily="2" charset="-122"/>
                <a:cs typeface="Times New Roman" panose="02020603050405020304" pitchFamily="18" charset="0"/>
              </a:rPr>
              <a:t> such that </a:t>
            </a:r>
          </a:p>
          <a:p>
            <a:pPr marL="1257300" lvl="2" indent="-342900">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cs typeface="Times New Roman" panose="02020603050405020304" pitchFamily="18" charset="0"/>
              </a:rPr>
              <a:t>if G contains an edge (u, v), then u appears before v in the ordering.</a:t>
            </a:r>
          </a:p>
          <a:p>
            <a:pPr marL="800100" lvl="1" indent="-342900">
              <a:spcAft>
                <a:spcPts val="12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cs typeface="Times New Roman" panose="02020603050405020304" pitchFamily="18" charset="0"/>
              </a:rPr>
              <a:t>If the graph </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contains a cycle, then no linear ordering </a:t>
            </a:r>
            <a:r>
              <a:rPr lang="en-US" sz="2400" dirty="0">
                <a:latin typeface="Times New Roman" panose="02020603050405020304" pitchFamily="18" charset="0"/>
                <a:ea typeface="SimSun" panose="02010600030101010101" pitchFamily="2" charset="-122"/>
                <a:cs typeface="Times New Roman" panose="02020603050405020304" pitchFamily="18" charset="0"/>
              </a:rPr>
              <a:t>is possible.</a:t>
            </a:r>
          </a:p>
          <a:p>
            <a:pPr marL="800100" lvl="1" indent="-342900">
              <a:spcAft>
                <a:spcPts val="1200"/>
              </a:spcAft>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DFS can be used to perform a topological sort of a </a:t>
            </a:r>
            <a:r>
              <a:rPr lang="en-US" sz="2400" dirty="0" err="1">
                <a:solidFill>
                  <a:srgbClr val="0000FF"/>
                </a:solidFill>
                <a:latin typeface="Times New Roman" panose="02020603050405020304" pitchFamily="18" charset="0"/>
                <a:ea typeface="SimSun" panose="02010600030101010101" pitchFamily="2" charset="-122"/>
                <a:cs typeface="Times New Roman" panose="02020603050405020304" pitchFamily="18" charset="0"/>
              </a:rPr>
              <a:t>dag</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a:t>
            </a:r>
            <a:r>
              <a:rPr lang="en-US" sz="2400" i="1" dirty="0">
                <a:solidFill>
                  <a:srgbClr val="0000FF"/>
                </a:solidFill>
                <a:latin typeface="Times New Roman" panose="02020603050405020304" pitchFamily="18" charset="0"/>
                <a:ea typeface="SimSun" panose="02010600030101010101" pitchFamily="2" charset="-122"/>
              </a:rPr>
              <a:t> </a:t>
            </a:r>
          </a:p>
        </p:txBody>
      </p:sp>
    </p:spTree>
    <p:extLst>
      <p:ext uri="{BB962C8B-B14F-4D97-AF65-F5344CB8AC3E}">
        <p14:creationId xmlns:p14="http://schemas.microsoft.com/office/powerpoint/2010/main" val="313161320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87398" y="1464452"/>
            <a:ext cx="9068586" cy="5031314"/>
          </a:xfrm>
          <a:prstGeom prst="rect">
            <a:avLst/>
          </a:prstGeom>
        </p:spPr>
        <p:txBody>
          <a:bodyPr wrap="square">
            <a:spAutoFit/>
          </a:bodyPr>
          <a:lstStyle/>
          <a:p>
            <a:pPr>
              <a:lnSpc>
                <a:spcPct val="150000"/>
              </a:lnSpc>
            </a:pPr>
            <a:r>
              <a:rPr lang="en-US" sz="2400" dirty="0">
                <a:latin typeface="Times New Roman" panose="02020603050405020304" pitchFamily="18" charset="0"/>
                <a:ea typeface="SimSun" panose="02010600030101010101" pitchFamily="2" charset="-122"/>
              </a:rPr>
              <a:t>Here is another way to look at how the second DFS operates. </a:t>
            </a:r>
          </a:p>
          <a:p>
            <a:pPr marL="457200" indent="-457200">
              <a:lnSpc>
                <a:spcPct val="150000"/>
              </a:lnSpc>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Consider the component graph (G</a:t>
            </a:r>
            <a:r>
              <a:rPr lang="en-US" sz="2400" baseline="30000" dirty="0">
                <a:latin typeface="Times New Roman" panose="02020603050405020304" pitchFamily="18" charset="0"/>
                <a:ea typeface="SimSun" panose="02010600030101010101" pitchFamily="2" charset="-122"/>
              </a:rPr>
              <a:t>T</a:t>
            </a:r>
            <a:r>
              <a:rPr lang="en-US" sz="2400" dirty="0">
                <a:latin typeface="Times New Roman" panose="02020603050405020304" pitchFamily="18" charset="0"/>
                <a:ea typeface="SimSun" panose="02010600030101010101" pitchFamily="2" charset="-122"/>
              </a:rPr>
              <a:t>)</a:t>
            </a:r>
            <a:r>
              <a:rPr lang="en-US" sz="2400" baseline="30000" dirty="0">
                <a:latin typeface="Times New Roman" panose="02020603050405020304" pitchFamily="18" charset="0"/>
                <a:ea typeface="SimSun" panose="02010600030101010101" pitchFamily="2" charset="-122"/>
              </a:rPr>
              <a:t>SCC</a:t>
            </a:r>
            <a:r>
              <a:rPr lang="en-US" sz="2400" dirty="0">
                <a:latin typeface="Times New Roman" panose="02020603050405020304" pitchFamily="18" charset="0"/>
                <a:ea typeface="SimSun" panose="02010600030101010101" pitchFamily="2" charset="-122"/>
              </a:rPr>
              <a:t> of  G</a:t>
            </a:r>
            <a:r>
              <a:rPr lang="en-US" sz="2400" baseline="30000" dirty="0">
                <a:latin typeface="Times New Roman" panose="02020603050405020304" pitchFamily="18" charset="0"/>
                <a:ea typeface="SimSun" panose="02010600030101010101" pitchFamily="2" charset="-122"/>
              </a:rPr>
              <a:t>T</a:t>
            </a:r>
            <a:r>
              <a:rPr lang="en-US" sz="2400" dirty="0">
                <a:latin typeface="Times New Roman" panose="02020603050405020304" pitchFamily="18" charset="0"/>
                <a:ea typeface="SimSun" panose="02010600030101010101" pitchFamily="2" charset="-122"/>
              </a:rPr>
              <a:t>.  </a:t>
            </a:r>
          </a:p>
          <a:p>
            <a:pPr marL="914400" lvl="1" indent="-457200">
              <a:lnSpc>
                <a:spcPct val="150000"/>
              </a:lnSpc>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If we map each strongly connected component visited in the second DFS to a vertex of (G</a:t>
            </a:r>
            <a:r>
              <a:rPr lang="en-US" sz="2400" baseline="30000" dirty="0">
                <a:latin typeface="Times New Roman" panose="02020603050405020304" pitchFamily="18" charset="0"/>
                <a:ea typeface="SimSun" panose="02010600030101010101" pitchFamily="2" charset="-122"/>
              </a:rPr>
              <a:t>T</a:t>
            </a:r>
            <a:r>
              <a:rPr lang="en-US" sz="2400" dirty="0">
                <a:latin typeface="Times New Roman" panose="02020603050405020304" pitchFamily="18" charset="0"/>
                <a:ea typeface="SimSun" panose="02010600030101010101" pitchFamily="2" charset="-122"/>
              </a:rPr>
              <a:t>)</a:t>
            </a:r>
            <a:r>
              <a:rPr lang="en-US" sz="2400" baseline="30000" dirty="0">
                <a:latin typeface="Times New Roman" panose="02020603050405020304" pitchFamily="18" charset="0"/>
                <a:ea typeface="SimSun" panose="02010600030101010101" pitchFamily="2" charset="-122"/>
              </a:rPr>
              <a:t>SCC</a:t>
            </a:r>
            <a:r>
              <a:rPr lang="en-US" sz="2400" dirty="0">
                <a:latin typeface="Times New Roman" panose="02020603050405020304" pitchFamily="18" charset="0"/>
                <a:ea typeface="SimSun" panose="02010600030101010101" pitchFamily="2" charset="-122"/>
              </a:rPr>
              <a:t>, the second DFS visits vertices of  (G</a:t>
            </a:r>
            <a:r>
              <a:rPr lang="en-US" sz="2400" baseline="30000" dirty="0">
                <a:latin typeface="Times New Roman" panose="02020603050405020304" pitchFamily="18" charset="0"/>
                <a:ea typeface="SimSun" panose="02010600030101010101" pitchFamily="2" charset="-122"/>
              </a:rPr>
              <a:t>T</a:t>
            </a:r>
            <a:r>
              <a:rPr lang="en-US" sz="2400" dirty="0">
                <a:latin typeface="Times New Roman" panose="02020603050405020304" pitchFamily="18" charset="0"/>
                <a:ea typeface="SimSun" panose="02010600030101010101" pitchFamily="2" charset="-122"/>
              </a:rPr>
              <a:t>)</a:t>
            </a:r>
            <a:r>
              <a:rPr lang="en-US" sz="2400" baseline="30000" dirty="0">
                <a:latin typeface="Times New Roman" panose="02020603050405020304" pitchFamily="18" charset="0"/>
                <a:ea typeface="SimSun" panose="02010600030101010101" pitchFamily="2" charset="-122"/>
              </a:rPr>
              <a:t>SCC</a:t>
            </a:r>
            <a:r>
              <a:rPr lang="en-US" sz="2400" dirty="0">
                <a:latin typeface="Times New Roman" panose="02020603050405020304" pitchFamily="18" charset="0"/>
                <a:ea typeface="SimSun" panose="02010600030101010101" pitchFamily="2" charset="-122"/>
              </a:rPr>
              <a:t>  in the reverse of a topologically sorted order. </a:t>
            </a:r>
          </a:p>
          <a:p>
            <a:pPr marL="914400" lvl="1" indent="-457200">
              <a:lnSpc>
                <a:spcPct val="150000"/>
              </a:lnSpc>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If we reverse the edges of  (G</a:t>
            </a:r>
            <a:r>
              <a:rPr lang="en-US" sz="2400" baseline="30000" dirty="0">
                <a:latin typeface="Times New Roman" panose="02020603050405020304" pitchFamily="18" charset="0"/>
                <a:ea typeface="SimSun" panose="02010600030101010101" pitchFamily="2" charset="-122"/>
              </a:rPr>
              <a:t>T</a:t>
            </a:r>
            <a:r>
              <a:rPr lang="en-US" sz="2400" dirty="0">
                <a:latin typeface="Times New Roman" panose="02020603050405020304" pitchFamily="18" charset="0"/>
                <a:ea typeface="SimSun" panose="02010600030101010101" pitchFamily="2" charset="-122"/>
              </a:rPr>
              <a:t>)</a:t>
            </a:r>
            <a:r>
              <a:rPr lang="en-US" sz="2400" baseline="30000" dirty="0">
                <a:latin typeface="Times New Roman" panose="02020603050405020304" pitchFamily="18" charset="0"/>
                <a:ea typeface="SimSun" panose="02010600030101010101" pitchFamily="2" charset="-122"/>
              </a:rPr>
              <a:t>SCC</a:t>
            </a:r>
            <a:r>
              <a:rPr lang="en-US" sz="2400" dirty="0">
                <a:latin typeface="Times New Roman" panose="02020603050405020304" pitchFamily="18" charset="0"/>
                <a:ea typeface="SimSun" panose="02010600030101010101" pitchFamily="2" charset="-122"/>
              </a:rPr>
              <a:t>, we get the graph  ((G</a:t>
            </a:r>
            <a:r>
              <a:rPr lang="en-US" sz="2400" baseline="30000" dirty="0">
                <a:latin typeface="Times New Roman" panose="02020603050405020304" pitchFamily="18" charset="0"/>
                <a:ea typeface="SimSun" panose="02010600030101010101" pitchFamily="2" charset="-122"/>
              </a:rPr>
              <a:t>T</a:t>
            </a:r>
            <a:r>
              <a:rPr lang="en-US" sz="2400" dirty="0">
                <a:latin typeface="Times New Roman" panose="02020603050405020304" pitchFamily="18" charset="0"/>
                <a:ea typeface="SimSun" panose="02010600030101010101" pitchFamily="2" charset="-122"/>
              </a:rPr>
              <a:t>)</a:t>
            </a:r>
            <a:r>
              <a:rPr lang="en-US" sz="2400" baseline="30000" dirty="0">
                <a:latin typeface="Times New Roman" panose="02020603050405020304" pitchFamily="18" charset="0"/>
                <a:ea typeface="SimSun" panose="02010600030101010101" pitchFamily="2" charset="-122"/>
              </a:rPr>
              <a:t>SCC</a:t>
            </a:r>
            <a:r>
              <a:rPr lang="en-US" sz="2400" dirty="0">
                <a:latin typeface="Times New Roman" panose="02020603050405020304" pitchFamily="18" charset="0"/>
                <a:ea typeface="SimSun" panose="02010600030101010101" pitchFamily="2" charset="-122"/>
              </a:rPr>
              <a:t>)</a:t>
            </a:r>
            <a:r>
              <a:rPr lang="en-US" sz="2400" baseline="30000" dirty="0">
                <a:latin typeface="Times New Roman" panose="02020603050405020304" pitchFamily="18" charset="0"/>
                <a:ea typeface="SimSun" panose="02010600030101010101" pitchFamily="2" charset="-122"/>
              </a:rPr>
              <a:t>T</a:t>
            </a:r>
            <a:r>
              <a:rPr lang="en-US" sz="2400" dirty="0">
                <a:latin typeface="Times New Roman" panose="02020603050405020304" pitchFamily="18" charset="0"/>
                <a:ea typeface="SimSun" panose="02010600030101010101" pitchFamily="2" charset="-122"/>
              </a:rPr>
              <a:t>.</a:t>
            </a:r>
          </a:p>
          <a:p>
            <a:pPr marL="914400" lvl="1" indent="-457200">
              <a:lnSpc>
                <a:spcPct val="150000"/>
              </a:lnSpc>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Because ((G</a:t>
            </a:r>
            <a:r>
              <a:rPr lang="en-US" sz="2400" baseline="30000" dirty="0">
                <a:latin typeface="Times New Roman" panose="02020603050405020304" pitchFamily="18" charset="0"/>
                <a:ea typeface="SimSun" panose="02010600030101010101" pitchFamily="2" charset="-122"/>
              </a:rPr>
              <a:t>T</a:t>
            </a:r>
            <a:r>
              <a:rPr lang="en-US" sz="2400" dirty="0">
                <a:latin typeface="Times New Roman" panose="02020603050405020304" pitchFamily="18" charset="0"/>
                <a:ea typeface="SimSun" panose="02010600030101010101" pitchFamily="2" charset="-122"/>
              </a:rPr>
              <a:t>)</a:t>
            </a:r>
            <a:r>
              <a:rPr lang="en-US" sz="2400" baseline="30000" dirty="0">
                <a:latin typeface="Times New Roman" panose="02020603050405020304" pitchFamily="18" charset="0"/>
                <a:ea typeface="SimSun" panose="02010600030101010101" pitchFamily="2" charset="-122"/>
              </a:rPr>
              <a:t>SCC</a:t>
            </a:r>
            <a:r>
              <a:rPr lang="en-US" sz="2400" dirty="0">
                <a:latin typeface="Times New Roman" panose="02020603050405020304" pitchFamily="18" charset="0"/>
                <a:ea typeface="SimSun" panose="02010600030101010101" pitchFamily="2" charset="-122"/>
              </a:rPr>
              <a:t>)</a:t>
            </a:r>
            <a:r>
              <a:rPr lang="en-US" sz="2400" baseline="30000" dirty="0">
                <a:latin typeface="Times New Roman" panose="02020603050405020304" pitchFamily="18" charset="0"/>
                <a:ea typeface="SimSun" panose="02010600030101010101" pitchFamily="2" charset="-122"/>
              </a:rPr>
              <a:t>T</a:t>
            </a:r>
            <a:r>
              <a:rPr lang="en-US" sz="2400" dirty="0">
                <a:latin typeface="Times New Roman" panose="02020603050405020304" pitchFamily="18" charset="0"/>
                <a:ea typeface="SimSun" panose="02010600030101010101" pitchFamily="2" charset="-122"/>
              </a:rPr>
              <a:t> =  G</a:t>
            </a:r>
            <a:r>
              <a:rPr lang="en-US" sz="2400" baseline="30000" dirty="0">
                <a:latin typeface="Times New Roman" panose="02020603050405020304" pitchFamily="18" charset="0"/>
                <a:ea typeface="SimSun" panose="02010600030101010101" pitchFamily="2" charset="-122"/>
              </a:rPr>
              <a:t>SCC</a:t>
            </a:r>
            <a:r>
              <a:rPr lang="en-US" sz="2400" dirty="0">
                <a:latin typeface="Times New Roman" panose="02020603050405020304" pitchFamily="18" charset="0"/>
                <a:ea typeface="SimSun" panose="02010600030101010101" pitchFamily="2" charset="-122"/>
              </a:rPr>
              <a:t>, the second DFS visits the vertices of G</a:t>
            </a:r>
            <a:r>
              <a:rPr lang="en-US" sz="2400" baseline="30000" dirty="0">
                <a:latin typeface="Times New Roman" panose="02020603050405020304" pitchFamily="18" charset="0"/>
                <a:ea typeface="SimSun" panose="02010600030101010101" pitchFamily="2" charset="-122"/>
              </a:rPr>
              <a:t>SCC</a:t>
            </a:r>
            <a:r>
              <a:rPr lang="en-US" sz="2400" dirty="0">
                <a:latin typeface="Times New Roman" panose="02020603050405020304" pitchFamily="18" charset="0"/>
                <a:ea typeface="SimSun" panose="02010600030101010101" pitchFamily="2" charset="-122"/>
              </a:rPr>
              <a:t> in topologically sorted order.</a:t>
            </a:r>
            <a:endParaRPr lang="en-US" sz="2400" dirty="0">
              <a:effectLst/>
              <a:latin typeface="Courier New" panose="02070309020205020404" pitchFamily="49" charset="0"/>
              <a:ea typeface="SimSun" panose="02010600030101010101" pitchFamily="2" charset="-122"/>
            </a:endParaRPr>
          </a:p>
        </p:txBody>
      </p:sp>
      <p:sp>
        <p:nvSpPr>
          <p:cNvPr id="3" name="Rectangle 2">
            <a:extLst>
              <a:ext uri="{FF2B5EF4-FFF2-40B4-BE49-F238E27FC236}">
                <a16:creationId xmlns:a16="http://schemas.microsoft.com/office/drawing/2014/main" id="{7EC234E8-6314-4C92-AACC-5C5004645306}"/>
              </a:ext>
            </a:extLst>
          </p:cNvPr>
          <p:cNvSpPr/>
          <p:nvPr/>
        </p:nvSpPr>
        <p:spPr>
          <a:xfrm>
            <a:off x="1388103" y="470999"/>
            <a:ext cx="6903300" cy="584775"/>
          </a:xfrm>
          <a:prstGeom prst="rect">
            <a:avLst/>
          </a:prstGeom>
        </p:spPr>
        <p:txBody>
          <a:bodyPr wrap="none">
            <a:spAutoFit/>
          </a:bodyPr>
          <a:lstStyle/>
          <a:p>
            <a:r>
              <a:rPr lang="en-US" sz="3200" dirty="0">
                <a:cs typeface="Times New Roman" panose="02020603050405020304" pitchFamily="18" charset="0"/>
              </a:rPr>
              <a:t>Graph - Strongly connected components</a:t>
            </a:r>
          </a:p>
        </p:txBody>
      </p:sp>
    </p:spTree>
    <p:extLst>
      <p:ext uri="{BB962C8B-B14F-4D97-AF65-F5344CB8AC3E}">
        <p14:creationId xmlns:p14="http://schemas.microsoft.com/office/powerpoint/2010/main" val="1127234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9C1EA1D-3D0E-4DDF-A92A-5462772D031D}"/>
              </a:ext>
            </a:extLst>
          </p:cNvPr>
          <p:cNvSpPr/>
          <p:nvPr/>
        </p:nvSpPr>
        <p:spPr>
          <a:xfrm>
            <a:off x="2726986" y="2890391"/>
            <a:ext cx="7049311" cy="1493358"/>
          </a:xfrm>
          <a:prstGeom prst="rect">
            <a:avLst/>
          </a:prstGeom>
        </p:spPr>
        <p:txBody>
          <a:bodyPr wrap="square">
            <a:spAutoFit/>
          </a:bodyPr>
          <a:lstStyle/>
          <a:p>
            <a:pPr algn="ctr">
              <a:lnSpc>
                <a:spcPct val="150000"/>
              </a:lnSpc>
            </a:pPr>
            <a:r>
              <a:rPr lang="en-US" sz="3200" dirty="0">
                <a:cs typeface="Times New Roman" panose="02020603050405020304" pitchFamily="18" charset="0"/>
              </a:rPr>
              <a:t>Decrease-by-a-Constant-Factor Algorithm</a:t>
            </a:r>
          </a:p>
          <a:p>
            <a:pPr algn="ctr">
              <a:lnSpc>
                <a:spcPct val="150000"/>
              </a:lnSpc>
            </a:pPr>
            <a:r>
              <a:rPr lang="en-US" sz="3200" dirty="0">
                <a:ea typeface="SimSun" panose="02010600030101010101" pitchFamily="2" charset="-122"/>
                <a:cs typeface="Times New Roman" panose="02020603050405020304" pitchFamily="18" charset="0"/>
              </a:rPr>
              <a:t>Fake-Coin Identification Problem</a:t>
            </a:r>
          </a:p>
        </p:txBody>
      </p:sp>
    </p:spTree>
    <p:extLst>
      <p:ext uri="{BB962C8B-B14F-4D97-AF65-F5344CB8AC3E}">
        <p14:creationId xmlns:p14="http://schemas.microsoft.com/office/powerpoint/2010/main" val="360919401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1F28B8E-C780-4F70-9E9F-2A8531FACCA5}"/>
              </a:ext>
            </a:extLst>
          </p:cNvPr>
          <p:cNvSpPr txBox="1"/>
          <p:nvPr/>
        </p:nvSpPr>
        <p:spPr>
          <a:xfrm>
            <a:off x="832104" y="5499419"/>
            <a:ext cx="10274808" cy="783585"/>
          </a:xfrm>
          <a:prstGeom prst="rect">
            <a:avLst/>
          </a:prstGeom>
          <a:solidFill>
            <a:srgbClr val="FFFF00"/>
          </a:solidFill>
        </p:spPr>
        <p:txBody>
          <a:bodyPr wrap="square" rtlCol="0">
            <a:spAutoFit/>
          </a:bodyPr>
          <a:lstStyle/>
          <a:p>
            <a:endParaRPr lang="en-US" dirty="0"/>
          </a:p>
        </p:txBody>
      </p:sp>
      <p:sp>
        <p:nvSpPr>
          <p:cNvPr id="5" name="TextBox 4">
            <a:extLst>
              <a:ext uri="{FF2B5EF4-FFF2-40B4-BE49-F238E27FC236}">
                <a16:creationId xmlns:a16="http://schemas.microsoft.com/office/drawing/2014/main" id="{1B584C33-991C-4DF3-86D7-5536EFBD16FA}"/>
              </a:ext>
            </a:extLst>
          </p:cNvPr>
          <p:cNvSpPr txBox="1"/>
          <p:nvPr/>
        </p:nvSpPr>
        <p:spPr>
          <a:xfrm>
            <a:off x="832104" y="1358580"/>
            <a:ext cx="10274808" cy="2299020"/>
          </a:xfrm>
          <a:prstGeom prst="rect">
            <a:avLst/>
          </a:prstGeom>
          <a:solidFill>
            <a:srgbClr val="FFFF00"/>
          </a:solidFill>
        </p:spPr>
        <p:txBody>
          <a:bodyPr wrap="square" rtlCol="0">
            <a:spAutoFit/>
          </a:bodyPr>
          <a:lstStyle/>
          <a:p>
            <a:endParaRPr lang="en-US" dirty="0"/>
          </a:p>
        </p:txBody>
      </p:sp>
      <p:sp>
        <p:nvSpPr>
          <p:cNvPr id="2" name="Rectangle 1"/>
          <p:cNvSpPr/>
          <p:nvPr/>
        </p:nvSpPr>
        <p:spPr>
          <a:xfrm>
            <a:off x="1536569" y="1358580"/>
            <a:ext cx="9191134" cy="4924425"/>
          </a:xfrm>
          <a:prstGeom prst="rect">
            <a:avLst/>
          </a:prstGeom>
        </p:spPr>
        <p:txBody>
          <a:bodyPr wrap="square">
            <a:spAutoFit/>
          </a:bodyPr>
          <a:lstStyle/>
          <a:p>
            <a:r>
              <a:rPr lang="en-US" sz="2600" dirty="0">
                <a:ea typeface="SimSun" panose="02010600030101010101" pitchFamily="2" charset="-122"/>
                <a:cs typeface="Times New Roman" panose="02020603050405020304" pitchFamily="18" charset="0"/>
              </a:rPr>
              <a:t>Fake-Coin Identification Problem</a:t>
            </a:r>
          </a:p>
          <a:p>
            <a:pPr marL="800100" lvl="1" indent="-342900">
              <a:buFont typeface="Arial" panose="020B0604020202020204" pitchFamily="34" charset="0"/>
              <a:buChar char="•"/>
              <a:tabLst>
                <a:tab pos="457200" algn="l"/>
              </a:tabLst>
            </a:pPr>
            <a:r>
              <a:rPr lang="en-US" sz="2400" dirty="0">
                <a:latin typeface="Times New Roman" panose="02020603050405020304" pitchFamily="18" charset="0"/>
                <a:ea typeface="SimSun" panose="02010600030101010101" pitchFamily="2" charset="-122"/>
                <a:cs typeface="Times New Roman" panose="02020603050405020304" pitchFamily="18" charset="0"/>
              </a:rPr>
              <a:t>Among  </a:t>
            </a:r>
            <a:r>
              <a:rPr lang="en-US" sz="2400" b="1" dirty="0">
                <a:latin typeface="Times New Roman" panose="02020603050405020304" pitchFamily="18" charset="0"/>
                <a:ea typeface="SimSun" panose="02010600030101010101" pitchFamily="2" charset="-122"/>
                <a:cs typeface="Times New Roman" panose="02020603050405020304" pitchFamily="18" charset="0"/>
              </a:rPr>
              <a:t>n</a:t>
            </a:r>
            <a:r>
              <a:rPr lang="en-US" sz="2400" dirty="0">
                <a:latin typeface="Times New Roman" panose="02020603050405020304" pitchFamily="18" charset="0"/>
                <a:ea typeface="SimSun" panose="02010600030101010101" pitchFamily="2" charset="-122"/>
                <a:cs typeface="Times New Roman" panose="02020603050405020304" pitchFamily="18" charset="0"/>
              </a:rPr>
              <a:t>  identically looking coins, one is fake. </a:t>
            </a:r>
          </a:p>
          <a:p>
            <a:pPr marL="796925" lvl="1" indent="-339725">
              <a:tabLst>
                <a:tab pos="457200" algn="l"/>
              </a:tabLst>
            </a:pPr>
            <a:r>
              <a:rPr lang="en-US" sz="2400" dirty="0">
                <a:latin typeface="Times New Roman" panose="02020603050405020304" pitchFamily="18" charset="0"/>
                <a:ea typeface="SimSun" panose="02010600030101010101" pitchFamily="2" charset="-122"/>
                <a:cs typeface="Times New Roman" panose="02020603050405020304" pitchFamily="18" charset="0"/>
              </a:rPr>
              <a:t>	The problem is to design an efficient algorithm for detecting the fake coin. </a:t>
            </a:r>
          </a:p>
          <a:p>
            <a:pPr lvl="1"/>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800100" lvl="1" indent="-342900">
              <a:buFont typeface="Arial" panose="020B0604020202020204" pitchFamily="34" charset="0"/>
              <a:buChar char="•"/>
              <a:tabLst>
                <a:tab pos="457200" algn="l"/>
              </a:tabLst>
            </a:pP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With a balance scale</a:t>
            </a:r>
            <a:r>
              <a:rPr lang="en-US" sz="2400" dirty="0">
                <a:latin typeface="Times New Roman" panose="02020603050405020304" pitchFamily="18" charset="0"/>
                <a:ea typeface="SimSun" panose="02010600030101010101" pitchFamily="2" charset="-122"/>
                <a:cs typeface="Times New Roman" panose="02020603050405020304" pitchFamily="18" charset="0"/>
              </a:rPr>
              <a:t>, we can compare any two sets of coins. </a:t>
            </a:r>
          </a:p>
          <a:p>
            <a:pPr lvl="2">
              <a:tabLst>
                <a:tab pos="914400" algn="l"/>
              </a:tabLst>
            </a:pPr>
            <a:r>
              <a:rPr lang="en-US" sz="2400" dirty="0">
                <a:latin typeface="Times New Roman" panose="02020603050405020304" pitchFamily="18" charset="0"/>
                <a:ea typeface="SimSun" panose="02010600030101010101" pitchFamily="2" charset="-122"/>
                <a:cs typeface="Times New Roman" panose="02020603050405020304" pitchFamily="18" charset="0"/>
              </a:rPr>
              <a:t>By </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staying even,</a:t>
            </a:r>
            <a:r>
              <a:rPr lang="en-US" sz="2400" dirty="0">
                <a:latin typeface="Times New Roman" panose="02020603050405020304" pitchFamily="18" charset="0"/>
                <a:ea typeface="SimSun" panose="02010600030101010101" pitchFamily="2" charset="-122"/>
                <a:cs typeface="Times New Roman" panose="02020603050405020304" pitchFamily="18" charset="0"/>
              </a:rPr>
              <a:t> </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tipping to the left, or to the right, the balance scale will tell whether the sets weigh the same or which of the sets is heavier than the other </a:t>
            </a:r>
            <a:r>
              <a:rPr lang="en-US" sz="2400" dirty="0">
                <a:latin typeface="Times New Roman" panose="02020603050405020304" pitchFamily="18" charset="0"/>
                <a:ea typeface="SimSun" panose="02010600030101010101" pitchFamily="2" charset="-122"/>
                <a:cs typeface="Times New Roman" panose="02020603050405020304" pitchFamily="18" charset="0"/>
              </a:rPr>
              <a:t>but not by how much.  </a:t>
            </a:r>
          </a:p>
          <a:p>
            <a:pPr marL="800100" lvl="1" indent="-342900">
              <a:buFont typeface="Arial" panose="020B0604020202020204" pitchFamily="34" charset="0"/>
              <a:buChar char="•"/>
            </a:pP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800100" lvl="1" indent="-342900">
              <a:buFont typeface="Arial" panose="020B0604020202020204" pitchFamily="34" charset="0"/>
              <a:buChar char="•"/>
              <a:tabLst>
                <a:tab pos="457200" algn="l"/>
              </a:tabLst>
            </a:pPr>
            <a:r>
              <a:rPr lang="en-US" sz="2400" dirty="0">
                <a:latin typeface="Times New Roman" panose="02020603050405020304" pitchFamily="18" charset="0"/>
                <a:ea typeface="SimSun" panose="02010600030101010101" pitchFamily="2" charset="-122"/>
                <a:cs typeface="Times New Roman" panose="02020603050405020304" pitchFamily="18" charset="0"/>
              </a:rPr>
              <a:t>An easier version of the problem – the one we discuss here – </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assumes that it is known whether the fake coin is lighter or heavier than the genuine one. (We assume that the fake coin is lighter.)</a:t>
            </a:r>
            <a:endParaRPr lang="en-US" sz="24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4" name="Rectangle 3">
            <a:extLst>
              <a:ext uri="{FF2B5EF4-FFF2-40B4-BE49-F238E27FC236}">
                <a16:creationId xmlns:a16="http://schemas.microsoft.com/office/drawing/2014/main" id="{BE9D8AF5-0261-4101-9FE5-E1A222AD3B61}"/>
              </a:ext>
            </a:extLst>
          </p:cNvPr>
          <p:cNvSpPr/>
          <p:nvPr/>
        </p:nvSpPr>
        <p:spPr>
          <a:xfrm>
            <a:off x="1536569" y="537679"/>
            <a:ext cx="7096623" cy="584775"/>
          </a:xfrm>
          <a:prstGeom prst="rect">
            <a:avLst/>
          </a:prstGeom>
        </p:spPr>
        <p:txBody>
          <a:bodyPr wrap="none">
            <a:spAutoFit/>
          </a:bodyPr>
          <a:lstStyle/>
          <a:p>
            <a:r>
              <a:rPr lang="en-US" sz="3200" dirty="0">
                <a:cs typeface="Times New Roman" panose="02020603050405020304" pitchFamily="18" charset="0"/>
              </a:rPr>
              <a:t>Decrease-by-a-Constant-Factor Algorithm</a:t>
            </a:r>
          </a:p>
        </p:txBody>
      </p:sp>
    </p:spTree>
    <p:extLst>
      <p:ext uri="{BB962C8B-B14F-4D97-AF65-F5344CB8AC3E}">
        <p14:creationId xmlns:p14="http://schemas.microsoft.com/office/powerpoint/2010/main" val="240808794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73073" y="1147923"/>
            <a:ext cx="8898904" cy="5632311"/>
          </a:xfrm>
          <a:prstGeom prst="rect">
            <a:avLst/>
          </a:prstGeom>
        </p:spPr>
        <p:txBody>
          <a:bodyPr wrap="square">
            <a:spAutoFit/>
          </a:bodyPr>
          <a:lstStyle/>
          <a:p>
            <a:pPr>
              <a:spcAft>
                <a:spcPts val="1200"/>
              </a:spcAft>
            </a:pPr>
            <a:r>
              <a:rPr lang="en-US" sz="2600" dirty="0">
                <a:ea typeface="SimSun" panose="02010600030101010101" pitchFamily="2" charset="-122"/>
                <a:cs typeface="Times New Roman" panose="02020603050405020304" pitchFamily="18" charset="0"/>
              </a:rPr>
              <a:t>Solving this Fake-Coin Identification Problem: </a:t>
            </a:r>
          </a:p>
          <a:p>
            <a:pPr>
              <a:spcAft>
                <a:spcPts val="1200"/>
              </a:spcAft>
            </a:pP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(We assume that the fake coin is lighter. And therefore, the answer is “the fake coin is lighter”.)</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800100" lvl="1" indent="-342900">
              <a:spcAft>
                <a:spcPts val="1200"/>
              </a:spcAft>
              <a:buFont typeface="Arial" panose="020B0604020202020204" pitchFamily="34" charset="0"/>
              <a:buChar char="•"/>
              <a:tabLst>
                <a:tab pos="457200" algn="l"/>
              </a:tabLst>
            </a:pP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Divide n coins into two piles of  </a:t>
            </a:r>
            <a:r>
              <a:rPr lang="en-US" sz="2400" baseline="-250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n/2</a:t>
            </a:r>
            <a:r>
              <a:rPr lang="en-US" sz="2400" baseline="-250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 coins each, leaving one extra coin apart if  n is odd, and </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800100" lvl="1" indent="-342900">
              <a:spcAft>
                <a:spcPts val="1200"/>
              </a:spcAft>
              <a:buFont typeface="Arial" panose="020B0604020202020204" pitchFamily="34" charset="0"/>
              <a:buChar char="•"/>
              <a:tabLst>
                <a:tab pos="457200" algn="l"/>
              </a:tabLst>
            </a:pP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put it two piles on the scale. </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1257300" lvl="2" indent="-342900">
              <a:spcAft>
                <a:spcPts val="1200"/>
              </a:spcAft>
              <a:buFont typeface="Arial" panose="020B0604020202020204" pitchFamily="34" charset="0"/>
              <a:buChar char="•"/>
              <a:tabLst>
                <a:tab pos="914400" algn="l"/>
              </a:tabLst>
            </a:pP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If the piles weigh the same, the coin put aside must be fake; </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1257300" lvl="2" indent="-342900">
              <a:spcAft>
                <a:spcPts val="1200"/>
              </a:spcAft>
              <a:buFont typeface="Arial" panose="020B0604020202020204" pitchFamily="34" charset="0"/>
              <a:buChar char="•"/>
              <a:tabLst>
                <a:tab pos="914400" algn="l"/>
              </a:tabLst>
            </a:pP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otherwise, we can proceed in the same manner with the lighter pile, which must be the one with the fake coin. </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800100" lvl="1" indent="-342900">
              <a:spcAft>
                <a:spcPts val="1200"/>
              </a:spcAft>
              <a:buFont typeface="Arial" panose="020B0604020202020204" pitchFamily="34" charset="0"/>
              <a:buChar char="•"/>
              <a:tabLst>
                <a:tab pos="457200" algn="l"/>
              </a:tabLst>
            </a:pPr>
            <a:r>
              <a:rPr lang="en-US" sz="2400" dirty="0">
                <a:latin typeface="Times New Roman" panose="02020603050405020304" pitchFamily="18" charset="0"/>
                <a:ea typeface="SimSun" panose="02010600030101010101" pitchFamily="2" charset="-122"/>
                <a:cs typeface="Times New Roman" panose="02020603050405020304" pitchFamily="18" charset="0"/>
              </a:rPr>
              <a:t>Note that even though we divide the coins into two subsets, </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after one weighing we are left to solve a single problem of half the original size.</a:t>
            </a:r>
            <a:r>
              <a:rPr lang="en-US" sz="2400" dirty="0">
                <a:latin typeface="Times New Roman" panose="02020603050405020304" pitchFamily="18" charset="0"/>
                <a:ea typeface="SimSun" panose="02010600030101010101" pitchFamily="2" charset="-122"/>
                <a:cs typeface="Times New Roman" panose="02020603050405020304" pitchFamily="18" charset="0"/>
              </a:rPr>
              <a:t> </a:t>
            </a:r>
            <a:endParaRPr lang="en-US" sz="24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3" name="Rectangle 2">
            <a:extLst>
              <a:ext uri="{FF2B5EF4-FFF2-40B4-BE49-F238E27FC236}">
                <a16:creationId xmlns:a16="http://schemas.microsoft.com/office/drawing/2014/main" id="{FD32A2E1-9E9B-489F-A8A5-E932D1571628}"/>
              </a:ext>
            </a:extLst>
          </p:cNvPr>
          <p:cNvSpPr/>
          <p:nvPr/>
        </p:nvSpPr>
        <p:spPr>
          <a:xfrm>
            <a:off x="1478203" y="323671"/>
            <a:ext cx="7096623" cy="584775"/>
          </a:xfrm>
          <a:prstGeom prst="rect">
            <a:avLst/>
          </a:prstGeom>
        </p:spPr>
        <p:txBody>
          <a:bodyPr wrap="none">
            <a:spAutoFit/>
          </a:bodyPr>
          <a:lstStyle/>
          <a:p>
            <a:r>
              <a:rPr lang="en-US" sz="3200" dirty="0">
                <a:cs typeface="Times New Roman" panose="02020603050405020304" pitchFamily="18" charset="0"/>
              </a:rPr>
              <a:t>Decrease-by-a-Constant-Factor Algorithm</a:t>
            </a:r>
          </a:p>
        </p:txBody>
      </p:sp>
    </p:spTree>
    <p:extLst>
      <p:ext uri="{BB962C8B-B14F-4D97-AF65-F5344CB8AC3E}">
        <p14:creationId xmlns:p14="http://schemas.microsoft.com/office/powerpoint/2010/main" val="36009873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F79E5E5-0E04-493C-AD04-8607AEF26734}"/>
              </a:ext>
            </a:extLst>
          </p:cNvPr>
          <p:cNvSpPr txBox="1"/>
          <p:nvPr/>
        </p:nvSpPr>
        <p:spPr>
          <a:xfrm>
            <a:off x="1008530" y="3037207"/>
            <a:ext cx="10274808" cy="783585"/>
          </a:xfrm>
          <a:prstGeom prst="rect">
            <a:avLst/>
          </a:prstGeom>
          <a:solidFill>
            <a:srgbClr val="FFFF00"/>
          </a:solidFill>
        </p:spPr>
        <p:txBody>
          <a:bodyPr wrap="square" rtlCol="0">
            <a:spAutoFit/>
          </a:bodyPr>
          <a:lstStyle/>
          <a:p>
            <a:endParaRPr lang="en-US" dirty="0"/>
          </a:p>
        </p:txBody>
      </p:sp>
      <p:sp>
        <p:nvSpPr>
          <p:cNvPr id="5" name="TextBox 4">
            <a:extLst>
              <a:ext uri="{FF2B5EF4-FFF2-40B4-BE49-F238E27FC236}">
                <a16:creationId xmlns:a16="http://schemas.microsoft.com/office/drawing/2014/main" id="{EB814865-92E2-4133-B43D-FF00A3E8CD69}"/>
              </a:ext>
            </a:extLst>
          </p:cNvPr>
          <p:cNvSpPr txBox="1"/>
          <p:nvPr/>
        </p:nvSpPr>
        <p:spPr>
          <a:xfrm>
            <a:off x="1008530" y="4697249"/>
            <a:ext cx="10144102" cy="1083589"/>
          </a:xfrm>
          <a:prstGeom prst="rect">
            <a:avLst/>
          </a:prstGeom>
          <a:solidFill>
            <a:srgbClr val="FFFF00"/>
          </a:solidFill>
        </p:spPr>
        <p:txBody>
          <a:bodyPr wrap="square" rtlCol="0">
            <a:spAutoFit/>
          </a:bodyPr>
          <a:lstStyle/>
          <a:p>
            <a:endParaRPr lang="en-US" dirty="0"/>
          </a:p>
        </p:txBody>
      </p:sp>
      <p:sp>
        <p:nvSpPr>
          <p:cNvPr id="2" name="Rectangle 1"/>
          <p:cNvSpPr/>
          <p:nvPr/>
        </p:nvSpPr>
        <p:spPr>
          <a:xfrm>
            <a:off x="1611983" y="1225745"/>
            <a:ext cx="9332537" cy="4555093"/>
          </a:xfrm>
          <a:prstGeom prst="rect">
            <a:avLst/>
          </a:prstGeom>
        </p:spPr>
        <p:txBody>
          <a:bodyPr wrap="square">
            <a:spAutoFit/>
          </a:bodyPr>
          <a:lstStyle/>
          <a:p>
            <a:pPr>
              <a:spcAft>
                <a:spcPts val="1200"/>
              </a:spcAft>
            </a:pPr>
            <a:r>
              <a:rPr lang="en-US" sz="2400" dirty="0">
                <a:latin typeface="Times New Roman" panose="02020603050405020304" pitchFamily="18" charset="0"/>
                <a:ea typeface="SimSun" panose="02010600030101010101" pitchFamily="2" charset="-122"/>
                <a:cs typeface="Times New Roman" panose="02020603050405020304" pitchFamily="18" charset="0"/>
              </a:rPr>
              <a:t>Solving this Fake-Coin Identification Problem: </a:t>
            </a:r>
          </a:p>
          <a:p>
            <a:pPr>
              <a:spcAft>
                <a:spcPts val="1200"/>
              </a:spcAft>
            </a:pP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(We assume that the fake coin is lighter. And therefore, the answer is “the fake coin is lighter”.) </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800100" lvl="1" indent="-34290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According to our classification of the design techniques, </a:t>
            </a:r>
            <a:r>
              <a:rPr lang="en-US" sz="2400" dirty="0">
                <a:solidFill>
                  <a:srgbClr val="0000FF"/>
                </a:solidFill>
                <a:latin typeface="Times New Roman" panose="02020603050405020304" pitchFamily="18" charset="0"/>
                <a:cs typeface="Times New Roman" panose="02020603050405020304" pitchFamily="18" charset="0"/>
              </a:rPr>
              <a:t>it is a decrease (by half)-and-conquer </a:t>
            </a:r>
            <a:r>
              <a:rPr lang="en-US" sz="2400" dirty="0">
                <a:latin typeface="Times New Roman" panose="02020603050405020304" pitchFamily="18" charset="0"/>
                <a:cs typeface="Times New Roman" panose="02020603050405020304" pitchFamily="18" charset="0"/>
              </a:rPr>
              <a:t>rather than a divide-and-conquer algorithm.</a:t>
            </a:r>
          </a:p>
          <a:p>
            <a:pPr marL="800100" lvl="1" indent="-34290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Set up a recurrence relation for the number of </a:t>
            </a:r>
            <a:r>
              <a:rPr lang="en-US" sz="2400" dirty="0" err="1">
                <a:latin typeface="Times New Roman" panose="02020603050405020304" pitchFamily="18" charset="0"/>
                <a:cs typeface="Times New Roman" panose="02020603050405020304" pitchFamily="18" charset="0"/>
              </a:rPr>
              <a:t>weighings</a:t>
            </a:r>
            <a:r>
              <a:rPr lang="en-US" sz="2400" dirty="0">
                <a:latin typeface="Times New Roman" panose="02020603050405020304" pitchFamily="18" charset="0"/>
                <a:cs typeface="Times New Roman" panose="02020603050405020304" pitchFamily="18" charset="0"/>
              </a:rPr>
              <a:t>, W(n) needed by this algorithm in the worst case:</a:t>
            </a:r>
          </a:p>
          <a:p>
            <a:pPr lvl="1">
              <a:spcAft>
                <a:spcPts val="1200"/>
              </a:spcAft>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W</a:t>
            </a:r>
            <a:r>
              <a:rPr lang="en-US" sz="2400" baseline="-25000" dirty="0" err="1">
                <a:latin typeface="Times New Roman" panose="02020603050405020304" pitchFamily="18" charset="0"/>
                <a:cs typeface="Times New Roman" panose="02020603050405020304" pitchFamily="18" charset="0"/>
              </a:rPr>
              <a:t>worst</a:t>
            </a:r>
            <a:r>
              <a:rPr lang="en-US" sz="2400" dirty="0">
                <a:latin typeface="Times New Roman" panose="02020603050405020304" pitchFamily="18" charset="0"/>
                <a:cs typeface="Times New Roman" panose="02020603050405020304" pitchFamily="18" charset="0"/>
              </a:rPr>
              <a:t>(n) = </a:t>
            </a:r>
            <a:r>
              <a:rPr lang="en-US" sz="2400" dirty="0" err="1">
                <a:latin typeface="Times New Roman" panose="02020603050405020304" pitchFamily="18" charset="0"/>
                <a:cs typeface="Times New Roman" panose="02020603050405020304" pitchFamily="18" charset="0"/>
              </a:rPr>
              <a:t>W</a:t>
            </a:r>
            <a:r>
              <a:rPr lang="en-US" sz="2400" baseline="-25000" dirty="0" err="1">
                <a:latin typeface="Times New Roman" panose="02020603050405020304" pitchFamily="18" charset="0"/>
                <a:cs typeface="Times New Roman" panose="02020603050405020304" pitchFamily="18" charset="0"/>
              </a:rPr>
              <a:t>worst</a:t>
            </a:r>
            <a:r>
              <a:rPr lang="en-US" sz="2400" dirty="0">
                <a:latin typeface="Times New Roman" panose="02020603050405020304" pitchFamily="18" charset="0"/>
                <a:cs typeface="Times New Roman" panose="02020603050405020304" pitchFamily="18" charset="0"/>
              </a:rPr>
              <a:t>(</a:t>
            </a:r>
            <a:r>
              <a:rPr lang="en-US" sz="2400" baseline="-250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n/2</a:t>
            </a:r>
            <a:r>
              <a:rPr lang="en-US" sz="2400" baseline="-250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 + 1  for n &gt; 1, </a:t>
            </a:r>
          </a:p>
          <a:p>
            <a:pPr lvl="1">
              <a:spcAft>
                <a:spcPts val="1200"/>
              </a:spcAft>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W</a:t>
            </a:r>
            <a:r>
              <a:rPr lang="en-US" sz="2400" baseline="-25000" dirty="0" err="1">
                <a:latin typeface="Times New Roman" panose="02020603050405020304" pitchFamily="18" charset="0"/>
                <a:cs typeface="Times New Roman" panose="02020603050405020304" pitchFamily="18" charset="0"/>
              </a:rPr>
              <a:t>worst</a:t>
            </a:r>
            <a:r>
              <a:rPr lang="en-US" sz="2400" dirty="0">
                <a:latin typeface="Times New Roman" panose="02020603050405020304" pitchFamily="18" charset="0"/>
                <a:cs typeface="Times New Roman" panose="02020603050405020304" pitchFamily="18" charset="0"/>
              </a:rPr>
              <a:t>(1) = 0.</a:t>
            </a:r>
          </a:p>
        </p:txBody>
      </p:sp>
      <p:sp>
        <p:nvSpPr>
          <p:cNvPr id="4" name="Rectangle 3">
            <a:extLst>
              <a:ext uri="{FF2B5EF4-FFF2-40B4-BE49-F238E27FC236}">
                <a16:creationId xmlns:a16="http://schemas.microsoft.com/office/drawing/2014/main" id="{FC469A5D-8CE5-4C69-ACC9-16158AC9E9D9}"/>
              </a:ext>
            </a:extLst>
          </p:cNvPr>
          <p:cNvSpPr/>
          <p:nvPr/>
        </p:nvSpPr>
        <p:spPr>
          <a:xfrm>
            <a:off x="1478203" y="323671"/>
            <a:ext cx="7096623" cy="584775"/>
          </a:xfrm>
          <a:prstGeom prst="rect">
            <a:avLst/>
          </a:prstGeom>
        </p:spPr>
        <p:txBody>
          <a:bodyPr wrap="none">
            <a:spAutoFit/>
          </a:bodyPr>
          <a:lstStyle/>
          <a:p>
            <a:r>
              <a:rPr lang="en-US" sz="3200" dirty="0">
                <a:cs typeface="Times New Roman" panose="02020603050405020304" pitchFamily="18" charset="0"/>
              </a:rPr>
              <a:t>Decrease-by-a-Constant-Factor Algorithm</a:t>
            </a:r>
          </a:p>
        </p:txBody>
      </p:sp>
    </p:spTree>
    <p:extLst>
      <p:ext uri="{BB962C8B-B14F-4D97-AF65-F5344CB8AC3E}">
        <p14:creationId xmlns:p14="http://schemas.microsoft.com/office/powerpoint/2010/main" val="166060726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2E0B326-FF44-4FD3-97F2-B07D8799194B}"/>
              </a:ext>
            </a:extLst>
          </p:cNvPr>
          <p:cNvSpPr txBox="1"/>
          <p:nvPr/>
        </p:nvSpPr>
        <p:spPr>
          <a:xfrm>
            <a:off x="576072" y="4850195"/>
            <a:ext cx="10393680" cy="1907221"/>
          </a:xfrm>
          <a:prstGeom prst="rect">
            <a:avLst/>
          </a:prstGeom>
          <a:solidFill>
            <a:srgbClr val="FFFF00"/>
          </a:solidFill>
        </p:spPr>
        <p:txBody>
          <a:bodyPr wrap="square" rtlCol="0">
            <a:spAutoFit/>
          </a:bodyPr>
          <a:lstStyle/>
          <a:p>
            <a:endParaRPr lang="en-US" dirty="0"/>
          </a:p>
        </p:txBody>
      </p:sp>
      <p:sp>
        <p:nvSpPr>
          <p:cNvPr id="2" name="Rectangle 1"/>
          <p:cNvSpPr/>
          <p:nvPr/>
        </p:nvSpPr>
        <p:spPr>
          <a:xfrm>
            <a:off x="1594701" y="1132182"/>
            <a:ext cx="9002598" cy="5693866"/>
          </a:xfrm>
          <a:prstGeom prst="rect">
            <a:avLst/>
          </a:prstGeom>
        </p:spPr>
        <p:txBody>
          <a:bodyPr wrap="square">
            <a:spAutoFit/>
          </a:bodyPr>
          <a:lstStyle/>
          <a:p>
            <a:pPr>
              <a:spcAft>
                <a:spcPts val="1200"/>
              </a:spcAft>
            </a:pPr>
            <a:r>
              <a:rPr lang="en-US" sz="2600" dirty="0">
                <a:ea typeface="SimSun" panose="02010600030101010101" pitchFamily="2" charset="-122"/>
                <a:cs typeface="Times New Roman" panose="02020603050405020304" pitchFamily="18" charset="0"/>
              </a:rPr>
              <a:t>Solving this Fake-Coin Identification Problem: </a:t>
            </a:r>
          </a:p>
          <a:p>
            <a:pPr>
              <a:spcAft>
                <a:spcPts val="1200"/>
              </a:spcAft>
            </a:pP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(We assume that the fake coin is lighter. And therefore, the answer is “the fake coin is lighter”.)</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800100" lvl="1" indent="-34290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This recurrence is almost identical to the one for the worst-case number of comparisons in binary search, and both algorithms [i.e., binary search and fake-coin identification] are based on the technique of halving an instance size.</a:t>
            </a:r>
          </a:p>
          <a:p>
            <a:pPr marL="800100" lvl="1" indent="-34290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solution to the recurrence for the number of times of using the balance scale is also similar to the one we had for binary search: </a:t>
            </a:r>
            <a:r>
              <a:rPr lang="en-US" sz="2400" dirty="0">
                <a:solidFill>
                  <a:srgbClr val="0000FF"/>
                </a:solidFill>
                <a:latin typeface="Times New Roman" panose="02020603050405020304" pitchFamily="18" charset="0"/>
                <a:cs typeface="Times New Roman" panose="02020603050405020304" pitchFamily="18" charset="0"/>
              </a:rPr>
              <a:t>W(n) = </a:t>
            </a:r>
            <a:r>
              <a:rPr lang="en-US" sz="2400" baseline="-25000" dirty="0">
                <a:solidFill>
                  <a:srgbClr val="0000FF"/>
                </a:solidFill>
                <a:latin typeface="Times New Roman" panose="02020603050405020304" pitchFamily="18" charset="0"/>
                <a:cs typeface="Times New Roman" panose="02020603050405020304" pitchFamily="18" charset="0"/>
              </a:rPr>
              <a:t>└</a:t>
            </a:r>
            <a:r>
              <a:rPr lang="en-US" sz="2400" dirty="0">
                <a:solidFill>
                  <a:srgbClr val="0000FF"/>
                </a:solidFill>
                <a:latin typeface="Times New Roman" panose="02020603050405020304" pitchFamily="18" charset="0"/>
                <a:cs typeface="Times New Roman" panose="02020603050405020304" pitchFamily="18" charset="0"/>
              </a:rPr>
              <a:t>log</a:t>
            </a:r>
            <a:r>
              <a:rPr lang="en-US" sz="2400" baseline="-25000" dirty="0">
                <a:solidFill>
                  <a:srgbClr val="0000FF"/>
                </a:solidFill>
                <a:latin typeface="Times New Roman" panose="02020603050405020304" pitchFamily="18" charset="0"/>
                <a:cs typeface="Times New Roman" panose="02020603050405020304" pitchFamily="18" charset="0"/>
              </a:rPr>
              <a:t>2</a:t>
            </a:r>
            <a:r>
              <a:rPr lang="en-US" sz="2400" dirty="0">
                <a:solidFill>
                  <a:srgbClr val="0000FF"/>
                </a:solidFill>
                <a:latin typeface="Times New Roman" panose="02020603050405020304" pitchFamily="18" charset="0"/>
                <a:cs typeface="Times New Roman" panose="02020603050405020304" pitchFamily="18" charset="0"/>
              </a:rPr>
              <a:t>n</a:t>
            </a:r>
            <a:r>
              <a:rPr lang="en-US" sz="2400" baseline="-25000" dirty="0">
                <a:solidFill>
                  <a:srgbClr val="0000FF"/>
                </a:solidFill>
                <a:latin typeface="Times New Roman" panose="02020603050405020304" pitchFamily="18" charset="0"/>
                <a:cs typeface="Times New Roman" panose="02020603050405020304" pitchFamily="18" charset="0"/>
              </a:rPr>
              <a:t>┘</a:t>
            </a:r>
            <a:r>
              <a:rPr lang="en-US" sz="2400" dirty="0">
                <a:solidFill>
                  <a:srgbClr val="0000FF"/>
                </a:solidFill>
                <a:latin typeface="Times New Roman" panose="02020603050405020304" pitchFamily="18" charset="0"/>
                <a:cs typeface="Times New Roman" panose="02020603050405020304" pitchFamily="18" charset="0"/>
              </a:rPr>
              <a:t> </a:t>
            </a:r>
          </a:p>
          <a:p>
            <a:pPr marL="800100" lvl="1" indent="-34290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In fact, this algorithm </a:t>
            </a:r>
            <a:r>
              <a:rPr lang="en-US" sz="2400" dirty="0">
                <a:solidFill>
                  <a:srgbClr val="0000FF"/>
                </a:solidFill>
                <a:latin typeface="Times New Roman" panose="02020603050405020304" pitchFamily="18" charset="0"/>
                <a:cs typeface="Times New Roman" panose="02020603050405020304" pitchFamily="18" charset="0"/>
              </a:rPr>
              <a:t>is </a:t>
            </a:r>
            <a:r>
              <a:rPr lang="en-US" sz="2400" i="1" dirty="0">
                <a:solidFill>
                  <a:srgbClr val="0000FF"/>
                </a:solidFill>
                <a:latin typeface="Times New Roman" panose="02020603050405020304" pitchFamily="18" charset="0"/>
                <a:cs typeface="Times New Roman" panose="02020603050405020304" pitchFamily="18" charset="0"/>
              </a:rPr>
              <a:t>not</a:t>
            </a:r>
            <a:r>
              <a:rPr lang="en-US" sz="2400" dirty="0">
                <a:solidFill>
                  <a:srgbClr val="0000FF"/>
                </a:solidFill>
                <a:latin typeface="Times New Roman" panose="02020603050405020304" pitchFamily="18" charset="0"/>
                <a:cs typeface="Times New Roman" panose="02020603050405020304" pitchFamily="18" charset="0"/>
              </a:rPr>
              <a:t> the most efficient solution</a:t>
            </a:r>
            <a:r>
              <a:rPr lang="en-US" sz="2400" dirty="0">
                <a:latin typeface="Times New Roman" panose="02020603050405020304" pitchFamily="18" charset="0"/>
                <a:cs typeface="Times New Roman" panose="02020603050405020304" pitchFamily="18" charset="0"/>
              </a:rPr>
              <a:t>.</a:t>
            </a:r>
          </a:p>
          <a:p>
            <a:pPr marL="1257300" lvl="2" indent="-342900">
              <a:spcAft>
                <a:spcPts val="1200"/>
              </a:spcAft>
              <a:buFont typeface="Courier New" panose="02070309020205020404" pitchFamily="49" charset="0"/>
              <a:buChar char="o"/>
            </a:pPr>
            <a:r>
              <a:rPr lang="en-US" sz="2400" dirty="0">
                <a:latin typeface="Times New Roman" panose="02020603050405020304" pitchFamily="18" charset="0"/>
                <a:cs typeface="Times New Roman" panose="02020603050405020304" pitchFamily="18" charset="0"/>
              </a:rPr>
              <a:t>We would be better off dividing the coins not into two but </a:t>
            </a:r>
            <a:r>
              <a:rPr lang="en-US" sz="2400" dirty="0">
                <a:solidFill>
                  <a:srgbClr val="0000FF"/>
                </a:solidFill>
                <a:latin typeface="Times New Roman" panose="02020603050405020304" pitchFamily="18" charset="0"/>
                <a:cs typeface="Times New Roman" panose="02020603050405020304" pitchFamily="18" charset="0"/>
              </a:rPr>
              <a:t>into three piles of about  n/3 coins each.</a:t>
            </a:r>
          </a:p>
        </p:txBody>
      </p:sp>
      <p:sp>
        <p:nvSpPr>
          <p:cNvPr id="3" name="Rectangle 2">
            <a:extLst>
              <a:ext uri="{FF2B5EF4-FFF2-40B4-BE49-F238E27FC236}">
                <a16:creationId xmlns:a16="http://schemas.microsoft.com/office/drawing/2014/main" id="{C80D6AF6-113A-4007-B0DA-329F12516D7C}"/>
              </a:ext>
            </a:extLst>
          </p:cNvPr>
          <p:cNvSpPr/>
          <p:nvPr/>
        </p:nvSpPr>
        <p:spPr>
          <a:xfrm>
            <a:off x="1478203" y="323671"/>
            <a:ext cx="7096623" cy="584775"/>
          </a:xfrm>
          <a:prstGeom prst="rect">
            <a:avLst/>
          </a:prstGeom>
        </p:spPr>
        <p:txBody>
          <a:bodyPr wrap="none">
            <a:spAutoFit/>
          </a:bodyPr>
          <a:lstStyle/>
          <a:p>
            <a:r>
              <a:rPr lang="en-US" sz="3200" dirty="0">
                <a:cs typeface="Times New Roman" panose="02020603050405020304" pitchFamily="18" charset="0"/>
              </a:rPr>
              <a:t>Decrease-by-a-Constant-Factor Algorithm</a:t>
            </a:r>
          </a:p>
        </p:txBody>
      </p:sp>
    </p:spTree>
    <p:extLst>
      <p:ext uri="{BB962C8B-B14F-4D97-AF65-F5344CB8AC3E}">
        <p14:creationId xmlns:p14="http://schemas.microsoft.com/office/powerpoint/2010/main" val="7683885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9E68844-5C63-4C65-903B-C23E497ADEEA}"/>
              </a:ext>
            </a:extLst>
          </p:cNvPr>
          <p:cNvSpPr txBox="1"/>
          <p:nvPr/>
        </p:nvSpPr>
        <p:spPr>
          <a:xfrm>
            <a:off x="850392" y="4633166"/>
            <a:ext cx="10274808" cy="783585"/>
          </a:xfrm>
          <a:prstGeom prst="rect">
            <a:avLst/>
          </a:prstGeom>
          <a:solidFill>
            <a:srgbClr val="FFFF00"/>
          </a:solidFill>
        </p:spPr>
        <p:txBody>
          <a:bodyPr wrap="square" rtlCol="0">
            <a:spAutoFit/>
          </a:bodyPr>
          <a:lstStyle/>
          <a:p>
            <a:endParaRPr lang="en-US" dirty="0"/>
          </a:p>
        </p:txBody>
      </p:sp>
      <p:sp>
        <p:nvSpPr>
          <p:cNvPr id="2" name="Rectangle 1"/>
          <p:cNvSpPr/>
          <p:nvPr/>
        </p:nvSpPr>
        <p:spPr>
          <a:xfrm>
            <a:off x="1611984" y="1182667"/>
            <a:ext cx="9021452" cy="4339650"/>
          </a:xfrm>
          <a:prstGeom prst="rect">
            <a:avLst/>
          </a:prstGeom>
        </p:spPr>
        <p:txBody>
          <a:bodyPr wrap="square">
            <a:spAutoFit/>
          </a:bodyPr>
          <a:lstStyle/>
          <a:p>
            <a:pPr>
              <a:spcAft>
                <a:spcPts val="1200"/>
              </a:spcAft>
            </a:pPr>
            <a:r>
              <a:rPr lang="en-US" sz="2600" dirty="0">
                <a:ea typeface="SimSun" panose="02010600030101010101" pitchFamily="2" charset="-122"/>
                <a:cs typeface="Times New Roman" panose="02020603050405020304" pitchFamily="18" charset="0"/>
              </a:rPr>
              <a:t>Solving this Fake-Coin Identification Problem: </a:t>
            </a:r>
          </a:p>
          <a:p>
            <a:pPr>
              <a:spcAft>
                <a:spcPts val="1200"/>
              </a:spcAft>
            </a:pP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(We assume that the fake coin is lighter.)</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800100" lvl="1" indent="-342900">
              <a:spcAft>
                <a:spcPts val="1200"/>
              </a:spcAft>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After weighing two of the piles, we can reduce the instance size by a factor of three.</a:t>
            </a:r>
          </a:p>
          <a:p>
            <a:pPr marL="1371600" lvl="2"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Accordingly, we should expect the number of </a:t>
            </a:r>
            <a:r>
              <a:rPr lang="en-US" sz="2400" dirty="0" err="1">
                <a:latin typeface="Times New Roman" panose="02020603050405020304" pitchFamily="18" charset="0"/>
                <a:cs typeface="Times New Roman" panose="02020603050405020304" pitchFamily="18" charset="0"/>
              </a:rPr>
              <a:t>weighings</a:t>
            </a:r>
            <a:r>
              <a:rPr lang="en-US" sz="2400" dirty="0">
                <a:latin typeface="Times New Roman" panose="02020603050405020304" pitchFamily="18" charset="0"/>
                <a:cs typeface="Times New Roman" panose="02020603050405020304" pitchFamily="18" charset="0"/>
              </a:rPr>
              <a:t> to be about </a:t>
            </a:r>
            <a:r>
              <a:rPr lang="en-US" sz="2400" dirty="0">
                <a:solidFill>
                  <a:srgbClr val="0000FF"/>
                </a:solidFill>
                <a:latin typeface="Times New Roman" panose="02020603050405020304" pitchFamily="18" charset="0"/>
                <a:cs typeface="Times New Roman" panose="02020603050405020304" pitchFamily="18" charset="0"/>
              </a:rPr>
              <a:t>log</a:t>
            </a:r>
            <a:r>
              <a:rPr lang="en-US" sz="2400" baseline="-25000" dirty="0">
                <a:solidFill>
                  <a:srgbClr val="0000FF"/>
                </a:solidFill>
                <a:latin typeface="Times New Roman" panose="02020603050405020304" pitchFamily="18" charset="0"/>
                <a:cs typeface="Times New Roman" panose="02020603050405020304" pitchFamily="18" charset="0"/>
              </a:rPr>
              <a:t>3</a:t>
            </a:r>
            <a:r>
              <a:rPr lang="en-US" sz="2400" dirty="0">
                <a:solidFill>
                  <a:srgbClr val="0000FF"/>
                </a:solidFill>
                <a:latin typeface="Times New Roman" panose="02020603050405020304" pitchFamily="18" charset="0"/>
                <a:cs typeface="Times New Roman" panose="02020603050405020304" pitchFamily="18" charset="0"/>
              </a:rPr>
              <a:t>n, </a:t>
            </a:r>
            <a:r>
              <a:rPr lang="en-US" sz="2400" dirty="0">
                <a:latin typeface="Times New Roman" panose="02020603050405020304" pitchFamily="18" charset="0"/>
                <a:cs typeface="Times New Roman" panose="02020603050405020304" pitchFamily="18" charset="0"/>
              </a:rPr>
              <a:t>which is smaller than  log</a:t>
            </a:r>
            <a:r>
              <a:rPr lang="en-US" sz="2400" baseline="-25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n.</a:t>
            </a:r>
          </a:p>
          <a:p>
            <a:pPr marL="1371600" lvl="2"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(Can you tell by what factor? By two-third. </a:t>
            </a:r>
          </a:p>
          <a:p>
            <a:pPr marL="1371600" lvl="2"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Is this correct? The recurrence relation for this method is:</a:t>
            </a:r>
            <a:r>
              <a:rPr lang="en-US" sz="2400" dirty="0">
                <a:solidFill>
                  <a:srgbClr val="0000FF"/>
                </a:solidFill>
                <a:latin typeface="Times New Roman" panose="02020603050405020304" pitchFamily="18" charset="0"/>
                <a:cs typeface="Times New Roman" panose="02020603050405020304" pitchFamily="18" charset="0"/>
              </a:rPr>
              <a:t>		W(n) = W(</a:t>
            </a:r>
            <a:r>
              <a:rPr lang="en-US" sz="2400" baseline="-25000" dirty="0">
                <a:solidFill>
                  <a:srgbClr val="0000FF"/>
                </a:solidFill>
                <a:latin typeface="Times New Roman" panose="02020603050405020304" pitchFamily="18" charset="0"/>
                <a:cs typeface="Times New Roman" panose="02020603050405020304" pitchFamily="18" charset="0"/>
              </a:rPr>
              <a:t>└</a:t>
            </a:r>
            <a:r>
              <a:rPr lang="en-US" sz="2400" dirty="0">
                <a:solidFill>
                  <a:srgbClr val="0000FF"/>
                </a:solidFill>
                <a:latin typeface="Times New Roman" panose="02020603050405020304" pitchFamily="18" charset="0"/>
                <a:cs typeface="Times New Roman" panose="02020603050405020304" pitchFamily="18" charset="0"/>
              </a:rPr>
              <a:t>n/3</a:t>
            </a:r>
            <a:r>
              <a:rPr lang="en-US" sz="2400" baseline="-25000" dirty="0">
                <a:solidFill>
                  <a:srgbClr val="0000FF"/>
                </a:solidFill>
                <a:latin typeface="Times New Roman" panose="02020603050405020304" pitchFamily="18" charset="0"/>
                <a:cs typeface="Times New Roman" panose="02020603050405020304" pitchFamily="18" charset="0"/>
              </a:rPr>
              <a:t>┘</a:t>
            </a:r>
            <a:r>
              <a:rPr lang="en-US" sz="2400" dirty="0">
                <a:solidFill>
                  <a:srgbClr val="0000FF"/>
                </a:solidFill>
                <a:latin typeface="Times New Roman" panose="02020603050405020304" pitchFamily="18" charset="0"/>
                <a:cs typeface="Times New Roman" panose="02020603050405020304" pitchFamily="18" charset="0"/>
              </a:rPr>
              <a:t> ) + 1  for n &gt; 2, </a:t>
            </a:r>
          </a:p>
          <a:p>
            <a:r>
              <a:rPr lang="en-US" sz="2400" dirty="0">
                <a:solidFill>
                  <a:srgbClr val="0000FF"/>
                </a:solidFill>
                <a:latin typeface="Times New Roman" panose="02020603050405020304" pitchFamily="18" charset="0"/>
                <a:cs typeface="Times New Roman" panose="02020603050405020304" pitchFamily="18" charset="0"/>
              </a:rPr>
              <a:t>			W(2) = 1 and W(1) = 0.</a:t>
            </a:r>
            <a:r>
              <a:rPr lang="en-US" sz="2800" dirty="0">
                <a:latin typeface="Times New Roman" panose="02020603050405020304" pitchFamily="18" charset="0"/>
                <a:cs typeface="Times New Roman" panose="02020603050405020304" pitchFamily="18" charset="0"/>
              </a:rPr>
              <a:t> </a:t>
            </a:r>
          </a:p>
        </p:txBody>
      </p:sp>
      <p:sp>
        <p:nvSpPr>
          <p:cNvPr id="4" name="Rectangle 3">
            <a:extLst>
              <a:ext uri="{FF2B5EF4-FFF2-40B4-BE49-F238E27FC236}">
                <a16:creationId xmlns:a16="http://schemas.microsoft.com/office/drawing/2014/main" id="{32813D4D-E212-4294-A748-851788DF6803}"/>
              </a:ext>
            </a:extLst>
          </p:cNvPr>
          <p:cNvSpPr/>
          <p:nvPr/>
        </p:nvSpPr>
        <p:spPr>
          <a:xfrm>
            <a:off x="1478203" y="323671"/>
            <a:ext cx="7096623" cy="584775"/>
          </a:xfrm>
          <a:prstGeom prst="rect">
            <a:avLst/>
          </a:prstGeom>
        </p:spPr>
        <p:txBody>
          <a:bodyPr wrap="none">
            <a:spAutoFit/>
          </a:bodyPr>
          <a:lstStyle/>
          <a:p>
            <a:r>
              <a:rPr lang="en-US" sz="3200" dirty="0">
                <a:cs typeface="Times New Roman" panose="02020603050405020304" pitchFamily="18" charset="0"/>
              </a:rPr>
              <a:t>Decrease-by-a-Constant-Factor Algorithm</a:t>
            </a:r>
          </a:p>
        </p:txBody>
      </p:sp>
    </p:spTree>
    <p:extLst>
      <p:ext uri="{BB962C8B-B14F-4D97-AF65-F5344CB8AC3E}">
        <p14:creationId xmlns:p14="http://schemas.microsoft.com/office/powerpoint/2010/main" val="174456028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11984" y="1182667"/>
            <a:ext cx="9021452" cy="5078313"/>
          </a:xfrm>
          <a:prstGeom prst="rect">
            <a:avLst/>
          </a:prstGeom>
        </p:spPr>
        <p:txBody>
          <a:bodyPr wrap="square">
            <a:spAutoFit/>
          </a:bodyPr>
          <a:lstStyle/>
          <a:p>
            <a:pPr>
              <a:spcAft>
                <a:spcPts val="1200"/>
              </a:spcAft>
            </a:pPr>
            <a:r>
              <a:rPr lang="en-US" sz="2600" dirty="0">
                <a:ea typeface="SimSun" panose="02010600030101010101" pitchFamily="2" charset="-122"/>
                <a:cs typeface="Times New Roman" panose="02020603050405020304" pitchFamily="18" charset="0"/>
              </a:rPr>
              <a:t>Solving this Fake-Coin Identification Problem: </a:t>
            </a:r>
          </a:p>
          <a:p>
            <a:pPr>
              <a:spcAft>
                <a:spcPts val="1200"/>
              </a:spcAft>
            </a:pP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(We assume that the fake coin is lighter.)</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800100" lvl="1" indent="-342900">
              <a:spcAft>
                <a:spcPts val="1200"/>
              </a:spcAft>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After weighing two of the piles, we can reduce the instance size by a factor of three.</a:t>
            </a:r>
          </a:p>
          <a:p>
            <a:pPr marL="1371600" lvl="2"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Is this correct? The recurrence relation for this method is:		W(n) = W(</a:t>
            </a:r>
            <a:r>
              <a:rPr lang="en-US" sz="2400" baseline="-250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n/3</a:t>
            </a:r>
            <a:r>
              <a:rPr lang="en-US" sz="2400" baseline="-250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 + 1  for n &gt; 2, </a:t>
            </a:r>
          </a:p>
          <a:p>
            <a:r>
              <a:rPr lang="en-US" sz="2400" dirty="0">
                <a:latin typeface="Times New Roman" panose="02020603050405020304" pitchFamily="18" charset="0"/>
                <a:cs typeface="Times New Roman" panose="02020603050405020304" pitchFamily="18" charset="0"/>
              </a:rPr>
              <a:t>			W(2) = 1 and W(1) = 0.</a:t>
            </a:r>
            <a:r>
              <a:rPr lang="en-US" sz="2800" dirty="0">
                <a:latin typeface="Times New Roman" panose="02020603050405020304" pitchFamily="18" charset="0"/>
                <a:cs typeface="Times New Roman" panose="02020603050405020304" pitchFamily="18" charset="0"/>
              </a:rPr>
              <a:t> </a:t>
            </a:r>
          </a:p>
          <a:p>
            <a:pPr marL="1371600" lvl="2"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Problem is: not all the value of n that are multiples of 3. i.e., n = 3</a:t>
            </a:r>
            <a:r>
              <a:rPr lang="en-US" sz="2400" baseline="30000" dirty="0">
                <a:latin typeface="Times New Roman" panose="02020603050405020304" pitchFamily="18" charset="0"/>
                <a:cs typeface="Times New Roman" panose="02020603050405020304" pitchFamily="18" charset="0"/>
              </a:rPr>
              <a:t>k</a:t>
            </a:r>
            <a:r>
              <a:rPr lang="en-US" sz="2400" dirty="0">
                <a:latin typeface="Times New Roman" panose="02020603050405020304" pitchFamily="18" charset="0"/>
                <a:cs typeface="Times New Roman" panose="02020603050405020304" pitchFamily="18" charset="0"/>
              </a:rPr>
              <a:t>.</a:t>
            </a:r>
          </a:p>
          <a:p>
            <a:pPr marL="914400" lvl="1"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For large values of n, about how many times faster is this algorithm than the one based on dividing coins into two piles.</a:t>
            </a:r>
          </a:p>
          <a:p>
            <a:pPr marL="914400" lvl="1"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answer should not depend on n.</a:t>
            </a:r>
          </a:p>
        </p:txBody>
      </p:sp>
      <p:pic>
        <p:nvPicPr>
          <p:cNvPr id="3" name="Picture 2" descr="Image result for smiley face images">
            <a:extLst>
              <a:ext uri="{FF2B5EF4-FFF2-40B4-BE49-F238E27FC236}">
                <a16:creationId xmlns:a16="http://schemas.microsoft.com/office/drawing/2014/main" id="{D6888772-54DD-4863-9DE5-DECDFAC07E6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8531" y="5444842"/>
            <a:ext cx="603453" cy="4445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32813D4D-E212-4294-A748-851788DF6803}"/>
              </a:ext>
            </a:extLst>
          </p:cNvPr>
          <p:cNvSpPr/>
          <p:nvPr/>
        </p:nvSpPr>
        <p:spPr>
          <a:xfrm>
            <a:off x="1478203" y="323671"/>
            <a:ext cx="7096623" cy="584775"/>
          </a:xfrm>
          <a:prstGeom prst="rect">
            <a:avLst/>
          </a:prstGeom>
        </p:spPr>
        <p:txBody>
          <a:bodyPr wrap="none">
            <a:spAutoFit/>
          </a:bodyPr>
          <a:lstStyle/>
          <a:p>
            <a:r>
              <a:rPr lang="en-US" sz="3200" dirty="0">
                <a:cs typeface="Times New Roman" panose="02020603050405020304" pitchFamily="18" charset="0"/>
              </a:rPr>
              <a:t>Decrease-by-a-Constant-Factor Algorithm</a:t>
            </a:r>
          </a:p>
        </p:txBody>
      </p:sp>
    </p:spTree>
    <p:extLst>
      <p:ext uri="{BB962C8B-B14F-4D97-AF65-F5344CB8AC3E}">
        <p14:creationId xmlns:p14="http://schemas.microsoft.com/office/powerpoint/2010/main" val="66360772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9EA88E9-0159-4C20-B4BC-EE5F7063E06E}"/>
              </a:ext>
            </a:extLst>
          </p:cNvPr>
          <p:cNvSpPr txBox="1"/>
          <p:nvPr/>
        </p:nvSpPr>
        <p:spPr>
          <a:xfrm>
            <a:off x="1051560" y="5663089"/>
            <a:ext cx="10257282" cy="1194911"/>
          </a:xfrm>
          <a:prstGeom prst="rect">
            <a:avLst/>
          </a:prstGeom>
          <a:solidFill>
            <a:srgbClr val="FFFF00"/>
          </a:solidFill>
        </p:spPr>
        <p:txBody>
          <a:bodyPr wrap="square" rtlCol="0">
            <a:spAutoFit/>
          </a:bodyPr>
          <a:lstStyle/>
          <a:p>
            <a:endParaRPr lang="en-US" dirty="0"/>
          </a:p>
        </p:txBody>
      </p:sp>
      <p:sp>
        <p:nvSpPr>
          <p:cNvPr id="5" name="TextBox 4">
            <a:extLst>
              <a:ext uri="{FF2B5EF4-FFF2-40B4-BE49-F238E27FC236}">
                <a16:creationId xmlns:a16="http://schemas.microsoft.com/office/drawing/2014/main" id="{93170DF4-16B4-47E5-BE62-40F5F5DB3DD7}"/>
              </a:ext>
            </a:extLst>
          </p:cNvPr>
          <p:cNvSpPr txBox="1"/>
          <p:nvPr/>
        </p:nvSpPr>
        <p:spPr>
          <a:xfrm>
            <a:off x="958596" y="1668083"/>
            <a:ext cx="10425684" cy="1760917"/>
          </a:xfrm>
          <a:prstGeom prst="rect">
            <a:avLst/>
          </a:prstGeom>
          <a:solidFill>
            <a:srgbClr val="FFFF00"/>
          </a:solidFill>
        </p:spPr>
        <p:txBody>
          <a:bodyPr wrap="square" rtlCol="0">
            <a:spAutoFit/>
          </a:bodyPr>
          <a:lstStyle/>
          <a:p>
            <a:endParaRPr lang="en-US" dirty="0"/>
          </a:p>
        </p:txBody>
      </p:sp>
      <mc:AlternateContent xmlns:mc="http://schemas.openxmlformats.org/markup-compatibility/2006" xmlns:a14="http://schemas.microsoft.com/office/drawing/2010/main">
        <mc:Choice Requires="a14">
          <p:sp>
            <p:nvSpPr>
              <p:cNvPr id="2" name="Rectangle 1"/>
              <p:cNvSpPr/>
              <p:nvPr/>
            </p:nvSpPr>
            <p:spPr>
              <a:xfrm>
                <a:off x="1500433" y="1194911"/>
                <a:ext cx="9131899" cy="5293757"/>
              </a:xfrm>
              <a:prstGeom prst="rect">
                <a:avLst/>
              </a:prstGeom>
            </p:spPr>
            <p:txBody>
              <a:bodyPr wrap="square">
                <a:spAutoFit/>
              </a:bodyPr>
              <a:lstStyle/>
              <a:p>
                <a:r>
                  <a:rPr lang="en-US" sz="2600" dirty="0">
                    <a:ea typeface="SimSun" panose="02010600030101010101" pitchFamily="2" charset="-122"/>
                    <a:cs typeface="Times New Roman" panose="02020603050405020304" pitchFamily="18" charset="0"/>
                  </a:rPr>
                  <a:t>Fake-Coin Identification Problem</a:t>
                </a:r>
              </a:p>
              <a:p>
                <a:pPr marL="800100" lvl="1" indent="-342900">
                  <a:buFont typeface="Arial" panose="020B0604020202020204" pitchFamily="34" charset="0"/>
                  <a:buChar char="•"/>
                  <a:tabLst>
                    <a:tab pos="457200" algn="l"/>
                  </a:tabLst>
                </a:pPr>
                <a:r>
                  <a:rPr lang="en-US" sz="2400" dirty="0">
                    <a:latin typeface="Times New Roman" panose="02020603050405020304" pitchFamily="18" charset="0"/>
                    <a:ea typeface="SimSun" panose="02010600030101010101" pitchFamily="2" charset="-122"/>
                    <a:cs typeface="Times New Roman" panose="02020603050405020304" pitchFamily="18" charset="0"/>
                  </a:rPr>
                  <a:t>Among  </a:t>
                </a:r>
                <a:r>
                  <a:rPr lang="en-US" sz="2400" b="1" dirty="0">
                    <a:latin typeface="Times New Roman" panose="02020603050405020304" pitchFamily="18" charset="0"/>
                    <a:ea typeface="SimSun" panose="02010600030101010101" pitchFamily="2" charset="-122"/>
                    <a:cs typeface="Times New Roman" panose="02020603050405020304" pitchFamily="18" charset="0"/>
                  </a:rPr>
                  <a:t>n</a:t>
                </a:r>
                <a:r>
                  <a:rPr lang="en-US" sz="2400" dirty="0">
                    <a:latin typeface="Times New Roman" panose="02020603050405020304" pitchFamily="18" charset="0"/>
                    <a:ea typeface="SimSun" panose="02010600030101010101" pitchFamily="2" charset="-122"/>
                    <a:cs typeface="Times New Roman" panose="02020603050405020304" pitchFamily="18" charset="0"/>
                  </a:rPr>
                  <a:t> </a:t>
                </a:r>
                <a14:m>
                  <m:oMath xmlns:m="http://schemas.openxmlformats.org/officeDocument/2006/math">
                    <m:r>
                      <a:rPr lang="en-US" sz="2400" i="1" smtClean="0">
                        <a:latin typeface="Cambria Math" panose="02040503050406030204" pitchFamily="18" charset="0"/>
                        <a:ea typeface="Cambria Math" panose="02040503050406030204" pitchFamily="18" charset="0"/>
                        <a:cs typeface="Times New Roman" panose="02020603050405020304" pitchFamily="18" charset="0"/>
                      </a:rPr>
                      <m:t>≥</m:t>
                    </m:r>
                  </m:oMath>
                </a14:m>
                <a:r>
                  <a:rPr lang="en-US" sz="2400" dirty="0">
                    <a:latin typeface="Times New Roman" panose="02020603050405020304" pitchFamily="18" charset="0"/>
                    <a:ea typeface="SimSun" panose="02010600030101010101" pitchFamily="2" charset="-122"/>
                    <a:cs typeface="Times New Roman" panose="02020603050405020304" pitchFamily="18" charset="0"/>
                  </a:rPr>
                  <a:t> 3  identically looking coins, either all are genuine or exactly one of them is fake.  It is unknown whether the fake coin is lighter or heavier than the genuine one.</a:t>
                </a:r>
              </a:p>
              <a:p>
                <a:pPr marL="796925" lvl="1" indent="-339725">
                  <a:tabLst>
                    <a:tab pos="457200" algn="l"/>
                  </a:tabLst>
                </a:pPr>
                <a:r>
                  <a:rPr lang="en-US" sz="1200" dirty="0">
                    <a:latin typeface="Times New Roman" panose="02020603050405020304" pitchFamily="18" charset="0"/>
                    <a:ea typeface="SimSun" panose="02010600030101010101" pitchFamily="2" charset="-122"/>
                    <a:cs typeface="Times New Roman" panose="02020603050405020304" pitchFamily="18" charset="0"/>
                  </a:rPr>
                  <a:t>	</a:t>
                </a:r>
              </a:p>
              <a:p>
                <a:pPr marL="800100" lvl="1" indent="-342900">
                  <a:buFont typeface="Arial" panose="020B0604020202020204" pitchFamily="34" charset="0"/>
                  <a:buChar char="•"/>
                  <a:tabLst>
                    <a:tab pos="457200" algn="l"/>
                  </a:tabLst>
                </a:pPr>
                <a:r>
                  <a:rPr lang="en-US" sz="2400" dirty="0">
                    <a:latin typeface="Times New Roman" panose="02020603050405020304" pitchFamily="18" charset="0"/>
                    <a:ea typeface="SimSun" panose="02010600030101010101" pitchFamily="2" charset="-122"/>
                    <a:cs typeface="Times New Roman" panose="02020603050405020304" pitchFamily="18" charset="0"/>
                  </a:rPr>
                  <a:t>With a balance scale, we can compare any two sets of coins. </a:t>
                </a:r>
              </a:p>
              <a:p>
                <a:pPr lvl="2">
                  <a:tabLst>
                    <a:tab pos="914400" algn="l"/>
                  </a:tabLst>
                </a:pPr>
                <a:r>
                  <a:rPr lang="en-US" sz="2400" dirty="0">
                    <a:latin typeface="Times New Roman" panose="02020603050405020304" pitchFamily="18" charset="0"/>
                    <a:ea typeface="SimSun" panose="02010600030101010101" pitchFamily="2" charset="-122"/>
                    <a:cs typeface="Times New Roman" panose="02020603050405020304" pitchFamily="18" charset="0"/>
                  </a:rPr>
                  <a:t>By </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staying even,</a:t>
                </a:r>
                <a:r>
                  <a:rPr lang="en-US" sz="2400" dirty="0">
                    <a:latin typeface="Times New Roman" panose="02020603050405020304" pitchFamily="18" charset="0"/>
                    <a:ea typeface="SimSun" panose="02010600030101010101" pitchFamily="2" charset="-122"/>
                    <a:cs typeface="Times New Roman" panose="02020603050405020304" pitchFamily="18" charset="0"/>
                  </a:rPr>
                  <a:t> </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tipping to the left, or to the right, the balance scale will tell whether the sets weigh the same or which of the sets is heavier than the other </a:t>
                </a:r>
                <a:r>
                  <a:rPr lang="en-US" sz="2400" dirty="0">
                    <a:latin typeface="Times New Roman" panose="02020603050405020304" pitchFamily="18" charset="0"/>
                    <a:ea typeface="SimSun" panose="02010600030101010101" pitchFamily="2" charset="-122"/>
                    <a:cs typeface="Times New Roman" panose="02020603050405020304" pitchFamily="18" charset="0"/>
                  </a:rPr>
                  <a:t>but not by how much.  </a:t>
                </a:r>
              </a:p>
              <a:p>
                <a:pPr lvl="1"/>
                <a:endParaRPr lang="en-US" sz="1200" dirty="0">
                  <a:latin typeface="Times New Roman" panose="02020603050405020304" pitchFamily="18" charset="0"/>
                  <a:ea typeface="SimSun" panose="02010600030101010101" pitchFamily="2" charset="-122"/>
                  <a:cs typeface="Times New Roman" panose="02020603050405020304" pitchFamily="18" charset="0"/>
                </a:endParaRPr>
              </a:p>
              <a:p>
                <a:pPr marL="800100" lvl="1" indent="-342900">
                  <a:buFont typeface="Arial" panose="020B0604020202020204" pitchFamily="34" charset="0"/>
                  <a:buChar char="•"/>
                  <a:tabLst>
                    <a:tab pos="457200" algn="l"/>
                  </a:tabLst>
                </a:pPr>
                <a:r>
                  <a:rPr lang="en-US" sz="2400" dirty="0">
                    <a:latin typeface="Times New Roman" panose="02020603050405020304" pitchFamily="18" charset="0"/>
                    <a:ea typeface="SimSun" panose="02010600030101010101" pitchFamily="2" charset="-122"/>
                    <a:cs typeface="Times New Roman" panose="02020603050405020304" pitchFamily="18" charset="0"/>
                  </a:rPr>
                  <a:t>The problem is to find whether all the coins are genuine and, if not, to find the fake coin and establish whether it is lighter or heavier than the genuine ones.</a:t>
                </a:r>
              </a:p>
              <a:p>
                <a:pPr marL="800100" lvl="1" indent="-342900">
                  <a:buFont typeface="Arial" panose="020B0604020202020204" pitchFamily="34" charset="0"/>
                  <a:buChar char="•"/>
                  <a:tabLst>
                    <a:tab pos="457200" algn="l"/>
                  </a:tabLst>
                </a:pP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Design an algorithm for solving this problem which takes time at least  </a:t>
                </a:r>
                <a:r>
                  <a:rPr lang="en-US" sz="2400" dirty="0">
                    <a:effectLst/>
                    <a:latin typeface="Cambria Math" panose="02040503050406030204" pitchFamily="18" charset="0"/>
                    <a:ea typeface="Cambria Math" panose="02040503050406030204" pitchFamily="18" charset="0"/>
                    <a:cs typeface="Times New Roman" panose="02020603050405020304" pitchFamily="18" charset="0"/>
                  </a:rPr>
                  <a:t>⌈</a:t>
                </a:r>
                <a14:m>
                  <m:oMath xmlns:m="http://schemas.openxmlformats.org/officeDocument/2006/math">
                    <m:func>
                      <m:funcPr>
                        <m:ctrlPr>
                          <a:rPr lang="en-US" sz="2400" i="1" smtClean="0">
                            <a:effectLst/>
                            <a:latin typeface="Cambria Math" panose="02040503050406030204" pitchFamily="18" charset="0"/>
                            <a:ea typeface="SimSun" panose="02010600030101010101" pitchFamily="2" charset="-122"/>
                            <a:cs typeface="Times New Roman" panose="02020603050405020304" pitchFamily="18" charset="0"/>
                          </a:rPr>
                        </m:ctrlPr>
                      </m:funcPr>
                      <m:fName>
                        <m:sSub>
                          <m:sSubPr>
                            <m:ctrlPr>
                              <a:rPr lang="en-US" sz="2400" i="1" smtClean="0">
                                <a:effectLst/>
                                <a:latin typeface="Cambria Math" panose="02040503050406030204" pitchFamily="18" charset="0"/>
                                <a:ea typeface="SimSun" panose="02010600030101010101" pitchFamily="2" charset="-122"/>
                                <a:cs typeface="Times New Roman" panose="02020603050405020304" pitchFamily="18" charset="0"/>
                              </a:rPr>
                            </m:ctrlPr>
                          </m:sSubPr>
                          <m:e>
                            <m:r>
                              <m:rPr>
                                <m:sty m:val="p"/>
                              </m:rPr>
                              <a:rPr lang="en-US" sz="2400" i="0" smtClean="0">
                                <a:effectLst/>
                                <a:latin typeface="Cambria Math" panose="02040503050406030204" pitchFamily="18" charset="0"/>
                                <a:ea typeface="SimSun" panose="02010600030101010101" pitchFamily="2" charset="-122"/>
                                <a:cs typeface="Times New Roman" panose="02020603050405020304" pitchFamily="18" charset="0"/>
                              </a:rPr>
                              <m:t>log</m:t>
                            </m:r>
                          </m:e>
                          <m:sub>
                            <m:r>
                              <a:rPr lang="en-US" sz="2400" b="0" i="1" smtClean="0">
                                <a:effectLst/>
                                <a:latin typeface="Cambria Math" panose="02040503050406030204" pitchFamily="18" charset="0"/>
                                <a:ea typeface="SimSun" panose="02010600030101010101" pitchFamily="2" charset="-122"/>
                                <a:cs typeface="Times New Roman" panose="02020603050405020304" pitchFamily="18" charset="0"/>
                              </a:rPr>
                              <m:t>3</m:t>
                            </m:r>
                          </m:sub>
                        </m:sSub>
                      </m:fName>
                      <m:e>
                        <m:r>
                          <a:rPr lang="en-US" sz="2400" b="0" i="1" smtClean="0">
                            <a:effectLst/>
                            <a:latin typeface="Cambria Math" panose="02040503050406030204" pitchFamily="18" charset="0"/>
                            <a:ea typeface="SimSun" panose="02010600030101010101" pitchFamily="2" charset="-122"/>
                            <a:cs typeface="Times New Roman" panose="02020603050405020304" pitchFamily="18" charset="0"/>
                          </a:rPr>
                          <m:t>(2</m:t>
                        </m:r>
                        <m:r>
                          <a:rPr lang="en-US" sz="2400" b="0" i="1" smtClean="0">
                            <a:effectLst/>
                            <a:latin typeface="Cambria Math" panose="02040503050406030204" pitchFamily="18" charset="0"/>
                            <a:ea typeface="SimSun" panose="02010600030101010101" pitchFamily="2" charset="-122"/>
                            <a:cs typeface="Times New Roman" panose="02020603050405020304" pitchFamily="18" charset="0"/>
                          </a:rPr>
                          <m:t>𝑛</m:t>
                        </m:r>
                        <m:r>
                          <a:rPr lang="en-US" sz="2400" b="0" i="1" smtClean="0">
                            <a:effectLst/>
                            <a:latin typeface="Cambria Math" panose="02040503050406030204" pitchFamily="18" charset="0"/>
                            <a:ea typeface="SimSun" panose="02010600030101010101" pitchFamily="2" charset="-122"/>
                            <a:cs typeface="Times New Roman" panose="02020603050405020304" pitchFamily="18" charset="0"/>
                          </a:rPr>
                          <m:t>+1)</m:t>
                        </m:r>
                      </m:e>
                    </m:func>
                    <m:r>
                      <a:rPr lang="en-US" sz="2400" i="1">
                        <a:latin typeface="Cambria Math" panose="02040503050406030204" pitchFamily="18" charset="0"/>
                        <a:ea typeface="SimSun" panose="02010600030101010101" pitchFamily="2" charset="-122"/>
                        <a:cs typeface="Times New Roman" panose="02020603050405020304" pitchFamily="18" charset="0"/>
                      </a:rPr>
                      <m:t>⌉</m:t>
                    </m:r>
                  </m:oMath>
                </a14:m>
                <a:r>
                  <a:rPr lang="en-US" sz="24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400" dirty="0" err="1">
                    <a:effectLst/>
                    <a:latin typeface="Times New Roman" panose="02020603050405020304" pitchFamily="18" charset="0"/>
                    <a:ea typeface="SimSun" panose="02010600030101010101" pitchFamily="2" charset="-122"/>
                    <a:cs typeface="Times New Roman" panose="02020603050405020304" pitchFamily="18" charset="0"/>
                  </a:rPr>
                  <a:t>weighings</a:t>
                </a:r>
                <a:r>
                  <a:rPr lang="en-US" sz="2400" dirty="0">
                    <a:effectLst/>
                    <a:latin typeface="Times New Roman" panose="02020603050405020304" pitchFamily="18" charset="0"/>
                    <a:ea typeface="SimSun" panose="02010600030101010101" pitchFamily="2" charset="-122"/>
                    <a:cs typeface="Times New Roman" panose="02020603050405020304" pitchFamily="18" charset="0"/>
                  </a:rPr>
                  <a:t> in the worst case.</a:t>
                </a:r>
              </a:p>
            </p:txBody>
          </p:sp>
        </mc:Choice>
        <mc:Fallback xmlns="">
          <p:sp>
            <p:nvSpPr>
              <p:cNvPr id="2" name="Rectangle 1"/>
              <p:cNvSpPr>
                <a:spLocks noRot="1" noChangeAspect="1" noMove="1" noResize="1" noEditPoints="1" noAdjustHandles="1" noChangeArrowheads="1" noChangeShapeType="1" noTextEdit="1"/>
              </p:cNvSpPr>
              <p:nvPr/>
            </p:nvSpPr>
            <p:spPr>
              <a:xfrm>
                <a:off x="1500433" y="1194911"/>
                <a:ext cx="9131899" cy="5293757"/>
              </a:xfrm>
              <a:prstGeom prst="rect">
                <a:avLst/>
              </a:prstGeom>
              <a:blipFill>
                <a:blip r:embed="rId2"/>
                <a:stretch>
                  <a:fillRect l="-1202" t="-922" b="-1728"/>
                </a:stretch>
              </a:blipFill>
            </p:spPr>
            <p:txBody>
              <a:bodyPr/>
              <a:lstStyle/>
              <a:p>
                <a:r>
                  <a:rPr lang="en-US">
                    <a:noFill/>
                  </a:rPr>
                  <a:t> </a:t>
                </a:r>
              </a:p>
            </p:txBody>
          </p:sp>
        </mc:Fallback>
      </mc:AlternateContent>
      <p:pic>
        <p:nvPicPr>
          <p:cNvPr id="3" name="Picture 2" descr="Image result for smiley face images">
            <a:extLst>
              <a:ext uri="{FF2B5EF4-FFF2-40B4-BE49-F238E27FC236}">
                <a16:creationId xmlns:a16="http://schemas.microsoft.com/office/drawing/2014/main" id="{FF0CD453-7162-40E6-A714-2FBA06CE94B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9556" y="1907315"/>
            <a:ext cx="603453" cy="4445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BE9D8AF5-0261-4101-9FE5-E1A222AD3B61}"/>
              </a:ext>
            </a:extLst>
          </p:cNvPr>
          <p:cNvSpPr/>
          <p:nvPr/>
        </p:nvSpPr>
        <p:spPr>
          <a:xfrm>
            <a:off x="1536569" y="537679"/>
            <a:ext cx="7096623" cy="584775"/>
          </a:xfrm>
          <a:prstGeom prst="rect">
            <a:avLst/>
          </a:prstGeom>
        </p:spPr>
        <p:txBody>
          <a:bodyPr wrap="none">
            <a:spAutoFit/>
          </a:bodyPr>
          <a:lstStyle/>
          <a:p>
            <a:r>
              <a:rPr lang="en-US" sz="3200" dirty="0">
                <a:cs typeface="Times New Roman" panose="02020603050405020304" pitchFamily="18" charset="0"/>
              </a:rPr>
              <a:t>Decrease-by-a-Constant-Factor Algorithm</a:t>
            </a:r>
          </a:p>
        </p:txBody>
      </p:sp>
    </p:spTree>
    <p:extLst>
      <p:ext uri="{BB962C8B-B14F-4D97-AF65-F5344CB8AC3E}">
        <p14:creationId xmlns:p14="http://schemas.microsoft.com/office/powerpoint/2010/main" val="421163128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AA762BF-04C2-4AA3-89F0-7D4D075AA7E5}"/>
              </a:ext>
            </a:extLst>
          </p:cNvPr>
          <p:cNvSpPr/>
          <p:nvPr/>
        </p:nvSpPr>
        <p:spPr>
          <a:xfrm>
            <a:off x="3048000" y="3085060"/>
            <a:ext cx="6096000" cy="1151084"/>
          </a:xfrm>
          <a:prstGeom prst="rect">
            <a:avLst/>
          </a:prstGeom>
          <a:solidFill>
            <a:srgbClr val="FFFF00"/>
          </a:solidFill>
        </p:spPr>
        <p:txBody>
          <a:bodyPr>
            <a:spAutoFit/>
          </a:bodyPr>
          <a:lstStyle/>
          <a:p>
            <a:pPr algn="ctr">
              <a:lnSpc>
                <a:spcPct val="115000"/>
              </a:lnSpc>
            </a:pPr>
            <a:r>
              <a:rPr lang="en-US" sz="3200" dirty="0">
                <a:ea typeface="SimSun" panose="02010600030101010101" pitchFamily="2" charset="-122"/>
                <a:cs typeface="Times New Roman" panose="02020603050405020304" pitchFamily="18" charset="0"/>
              </a:rPr>
              <a:t>Variable-Size-Decrease-Algorithms</a:t>
            </a:r>
          </a:p>
          <a:p>
            <a:pPr algn="ctr"/>
            <a:r>
              <a:rPr lang="en-US" sz="3200" dirty="0">
                <a:cs typeface="Times New Roman" panose="02020603050405020304" pitchFamily="18" charset="0"/>
              </a:rPr>
              <a:t>Interpolation Search </a:t>
            </a:r>
          </a:p>
        </p:txBody>
      </p:sp>
    </p:spTree>
    <p:extLst>
      <p:ext uri="{BB962C8B-B14F-4D97-AF65-F5344CB8AC3E}">
        <p14:creationId xmlns:p14="http://schemas.microsoft.com/office/powerpoint/2010/main" val="1784124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77177" y="2037589"/>
            <a:ext cx="9206144" cy="2769989"/>
          </a:xfrm>
          <a:prstGeom prst="rect">
            <a:avLst/>
          </a:prstGeom>
        </p:spPr>
        <p:txBody>
          <a:bodyPr wrap="square">
            <a:spAutoFit/>
          </a:bodyPr>
          <a:lstStyle/>
          <a:p>
            <a:pPr marL="457200" indent="-457200">
              <a:spcAft>
                <a:spcPts val="1200"/>
              </a:spcAft>
              <a:buFont typeface="Arial" panose="020B0604020202020204" pitchFamily="34" charset="0"/>
              <a:buChar char="•"/>
            </a:pPr>
            <a:r>
              <a:rPr lang="en-US" sz="2400" dirty="0">
                <a:ln>
                  <a:solidFill>
                    <a:sysClr val="windowText" lastClr="000000"/>
                  </a:solidFill>
                </a:ln>
                <a:solidFill>
                  <a:srgbClr val="0000FF"/>
                </a:solidFill>
                <a:latin typeface="Times New Roman" panose="02020603050405020304" pitchFamily="18" charset="0"/>
                <a:ea typeface="SimSun" panose="02010600030101010101" pitchFamily="2" charset="-122"/>
              </a:rPr>
              <a:t>A topological sort of a graph </a:t>
            </a:r>
            <a:r>
              <a:rPr lang="en-US" sz="2400" dirty="0">
                <a:solidFill>
                  <a:srgbClr val="FF0000"/>
                </a:solidFill>
                <a:latin typeface="Times New Roman" panose="02020603050405020304" pitchFamily="18" charset="0"/>
                <a:ea typeface="SimSun" panose="02010600030101010101" pitchFamily="2" charset="-122"/>
              </a:rPr>
              <a:t>can be viewed as </a:t>
            </a:r>
          </a:p>
          <a:p>
            <a:pPr marL="914400" lvl="1" indent="-457200">
              <a:spcAft>
                <a:spcPts val="1200"/>
              </a:spcAft>
              <a:buFont typeface="Arial" panose="020B0604020202020204" pitchFamily="34" charset="0"/>
              <a:buChar char="•"/>
            </a:pPr>
            <a:r>
              <a:rPr lang="en-US" sz="2400" dirty="0">
                <a:solidFill>
                  <a:srgbClr val="FF0000"/>
                </a:solidFill>
                <a:latin typeface="Times New Roman" panose="02020603050405020304" pitchFamily="18" charset="0"/>
                <a:ea typeface="SimSun" panose="02010600030101010101" pitchFamily="2" charset="-122"/>
              </a:rPr>
              <a:t>an ordering of its vertices along a horizontal line so that all directed edges go from left to right.  </a:t>
            </a:r>
          </a:p>
          <a:p>
            <a:pPr marL="457200" indent="-457200">
              <a:spcAft>
                <a:spcPts val="1200"/>
              </a:spcAft>
              <a:buFont typeface="Arial" panose="020B0604020202020204" pitchFamily="34" charset="0"/>
              <a:buChar char="•"/>
            </a:pPr>
            <a:r>
              <a:rPr lang="en-US" sz="2400" i="1" dirty="0">
                <a:solidFill>
                  <a:srgbClr val="0033CC"/>
                </a:solidFill>
                <a:latin typeface="Times New Roman" panose="02020603050405020304" pitchFamily="18" charset="0"/>
                <a:ea typeface="SimSun" panose="02010600030101010101" pitchFamily="2" charset="-122"/>
              </a:rPr>
              <a:t>Topological sorting </a:t>
            </a:r>
            <a:r>
              <a:rPr lang="en-US" sz="2400" dirty="0">
                <a:latin typeface="Times New Roman" panose="02020603050405020304" pitchFamily="18" charset="0"/>
                <a:ea typeface="SimSun" panose="02010600030101010101" pitchFamily="2" charset="-122"/>
              </a:rPr>
              <a:t>is different from the usual kind of “sorting”.</a:t>
            </a:r>
          </a:p>
          <a:p>
            <a:pPr marL="457200" indent="-457200">
              <a:spcAft>
                <a:spcPts val="1200"/>
              </a:spcAft>
              <a:buFont typeface="Arial" panose="020B0604020202020204" pitchFamily="34" charset="0"/>
              <a:buChar char="•"/>
            </a:pPr>
            <a:r>
              <a:rPr lang="en-US" sz="2400" dirty="0">
                <a:ln>
                  <a:solidFill>
                    <a:sysClr val="windowText" lastClr="000000"/>
                  </a:solidFill>
                </a:ln>
                <a:solidFill>
                  <a:srgbClr val="0000FF"/>
                </a:solidFill>
                <a:latin typeface="Times New Roman" panose="02020603050405020304" pitchFamily="18" charset="0"/>
                <a:ea typeface="SimSun" panose="02010600030101010101" pitchFamily="2" charset="-122"/>
              </a:rPr>
              <a:t>Used in applications of precedence among events</a:t>
            </a:r>
            <a:r>
              <a:rPr lang="en-US" sz="2400" dirty="0">
                <a:solidFill>
                  <a:srgbClr val="0000FF"/>
                </a:solidFill>
                <a:latin typeface="Times New Roman" panose="02020603050405020304" pitchFamily="18" charset="0"/>
                <a:ea typeface="SimSun" panose="02010600030101010101" pitchFamily="2" charset="-122"/>
              </a:rPr>
              <a:t>, such as Course Exams Schedule. </a:t>
            </a:r>
          </a:p>
        </p:txBody>
      </p:sp>
      <p:sp>
        <p:nvSpPr>
          <p:cNvPr id="4" name="Rectangle 3">
            <a:extLst>
              <a:ext uri="{FF2B5EF4-FFF2-40B4-BE49-F238E27FC236}">
                <a16:creationId xmlns:a16="http://schemas.microsoft.com/office/drawing/2014/main" id="{7830101E-9E0A-4598-8CEA-1BF10F1B93E6}"/>
              </a:ext>
            </a:extLst>
          </p:cNvPr>
          <p:cNvSpPr/>
          <p:nvPr/>
        </p:nvSpPr>
        <p:spPr>
          <a:xfrm>
            <a:off x="1577177" y="533067"/>
            <a:ext cx="2837828" cy="584775"/>
          </a:xfrm>
          <a:prstGeom prst="rect">
            <a:avLst/>
          </a:prstGeom>
        </p:spPr>
        <p:txBody>
          <a:bodyPr wrap="none">
            <a:spAutoFit/>
          </a:bodyPr>
          <a:lstStyle/>
          <a:p>
            <a:r>
              <a:rPr lang="en-US" sz="3200" dirty="0">
                <a:solidFill>
                  <a:srgbClr val="0000FF"/>
                </a:solidFill>
                <a:ea typeface="SimSun" panose="02010600030101010101" pitchFamily="2" charset="-122"/>
              </a:rPr>
              <a:t>Topological Sort</a:t>
            </a:r>
            <a:endParaRPr lang="en-US" sz="3200" dirty="0"/>
          </a:p>
        </p:txBody>
      </p:sp>
    </p:spTree>
    <p:extLst>
      <p:ext uri="{BB962C8B-B14F-4D97-AF65-F5344CB8AC3E}">
        <p14:creationId xmlns:p14="http://schemas.microsoft.com/office/powerpoint/2010/main" val="84922902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BAF3E82-4975-4D10-9995-EB2A9E706B56}"/>
              </a:ext>
            </a:extLst>
          </p:cNvPr>
          <p:cNvSpPr txBox="1"/>
          <p:nvPr/>
        </p:nvSpPr>
        <p:spPr>
          <a:xfrm>
            <a:off x="1097280" y="2423160"/>
            <a:ext cx="10287000" cy="322142"/>
          </a:xfrm>
          <a:prstGeom prst="rect">
            <a:avLst/>
          </a:prstGeom>
          <a:solidFill>
            <a:srgbClr val="FFFF00"/>
          </a:solidFill>
        </p:spPr>
        <p:txBody>
          <a:bodyPr wrap="square" rtlCol="0">
            <a:spAutoFit/>
          </a:bodyPr>
          <a:lstStyle/>
          <a:p>
            <a:endParaRPr lang="en-US" dirty="0"/>
          </a:p>
        </p:txBody>
      </p:sp>
      <p:sp>
        <p:nvSpPr>
          <p:cNvPr id="2" name="Rectangle 1"/>
          <p:cNvSpPr/>
          <p:nvPr/>
        </p:nvSpPr>
        <p:spPr>
          <a:xfrm>
            <a:off x="1519820" y="1626570"/>
            <a:ext cx="8742861" cy="4893647"/>
          </a:xfrm>
          <a:prstGeom prst="rect">
            <a:avLst/>
          </a:prstGeom>
        </p:spPr>
        <p:txBody>
          <a:bodyPr wrap="square">
            <a:spAutoFit/>
          </a:bodyPr>
          <a:lstStyle/>
          <a:p>
            <a:r>
              <a:rPr lang="en-US" sz="2400" dirty="0">
                <a:solidFill>
                  <a:srgbClr val="0000FF"/>
                </a:solidFill>
                <a:latin typeface="Times New Roman" panose="02020603050405020304" pitchFamily="18" charset="0"/>
                <a:cs typeface="Times New Roman" panose="02020603050405020304" pitchFamily="18" charset="0"/>
              </a:rPr>
              <a:t>An example of a variable-size-decrease algorithm.</a:t>
            </a:r>
          </a:p>
          <a:p>
            <a:r>
              <a:rPr lang="en-US" sz="2400" dirty="0">
                <a:latin typeface="Times New Roman" panose="02020603050405020304" pitchFamily="18" charset="0"/>
                <a:cs typeface="Times New Roman" panose="02020603050405020304" pitchFamily="18" charset="0"/>
              </a:rPr>
              <a:t> </a:t>
            </a:r>
          </a:p>
          <a:p>
            <a:r>
              <a:rPr lang="en-US" sz="2400" dirty="0">
                <a:latin typeface="Times New Roman" panose="02020603050405020304" pitchFamily="18" charset="0"/>
                <a:cs typeface="Times New Roman" panose="02020603050405020304" pitchFamily="18" charset="0"/>
              </a:rPr>
              <a:t>Consider an </a:t>
            </a:r>
            <a:r>
              <a:rPr lang="en-US" sz="2400" i="1" dirty="0">
                <a:solidFill>
                  <a:srgbClr val="0000FF"/>
                </a:solidFill>
                <a:latin typeface="Times New Roman" panose="02020603050405020304" pitchFamily="18" charset="0"/>
                <a:cs typeface="Times New Roman" panose="02020603050405020304" pitchFamily="18" charset="0"/>
              </a:rPr>
              <a:t>interpolation search</a:t>
            </a:r>
            <a:r>
              <a:rPr lang="en-US" sz="2400" i="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algorithm for sorted array</a:t>
            </a:r>
            <a:r>
              <a:rPr lang="en-US" sz="2400" i="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Interpolation search takes into account the value of the search key, in order to find the array’s element to be compared with the search key.</a:t>
            </a:r>
          </a:p>
          <a:p>
            <a:pPr marL="800100" lvl="1"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algorithm mimics the way we search for a name in a telephone book: </a:t>
            </a:r>
          </a:p>
          <a:p>
            <a:pPr marL="1257300" lvl="2"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if we are searching for someone named Brown, we open the book not in the middle but very close to the beginning, unlike our action when searching for someone named, say, Smith.</a:t>
            </a:r>
          </a:p>
        </p:txBody>
      </p:sp>
      <p:sp>
        <p:nvSpPr>
          <p:cNvPr id="3" name="Rectangle 2">
            <a:extLst>
              <a:ext uri="{FF2B5EF4-FFF2-40B4-BE49-F238E27FC236}">
                <a16:creationId xmlns:a16="http://schemas.microsoft.com/office/drawing/2014/main" id="{56FCE815-7584-4C9E-BFCD-7AFC4E92779B}"/>
              </a:ext>
            </a:extLst>
          </p:cNvPr>
          <p:cNvSpPr/>
          <p:nvPr/>
        </p:nvSpPr>
        <p:spPr>
          <a:xfrm>
            <a:off x="1344722" y="391690"/>
            <a:ext cx="6096000" cy="1077218"/>
          </a:xfrm>
          <a:prstGeom prst="rect">
            <a:avLst/>
          </a:prstGeom>
          <a:solidFill>
            <a:srgbClr val="FFFF00"/>
          </a:solidFill>
        </p:spPr>
        <p:txBody>
          <a:bodyPr>
            <a:spAutoFit/>
          </a:bodyPr>
          <a:lstStyle/>
          <a:p>
            <a:r>
              <a:rPr lang="en-US" sz="3200" dirty="0">
                <a:ea typeface="SimSun" panose="02010600030101010101" pitchFamily="2" charset="-122"/>
                <a:cs typeface="Times New Roman" panose="02020603050405020304" pitchFamily="18" charset="0"/>
              </a:rPr>
              <a:t>Variable-Size-Decrease-Algorithms</a:t>
            </a:r>
          </a:p>
          <a:p>
            <a:r>
              <a:rPr lang="en-US" sz="3200" dirty="0">
                <a:cs typeface="Times New Roman" panose="02020603050405020304" pitchFamily="18" charset="0"/>
              </a:rPr>
              <a:t>Interpolation Search </a:t>
            </a:r>
          </a:p>
        </p:txBody>
      </p:sp>
    </p:spTree>
    <p:extLst>
      <p:ext uri="{BB962C8B-B14F-4D97-AF65-F5344CB8AC3E}">
        <p14:creationId xmlns:p14="http://schemas.microsoft.com/office/powerpoint/2010/main" val="102619078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2EF7242-BA00-45C4-955B-314945F9AC72}"/>
              </a:ext>
            </a:extLst>
          </p:cNvPr>
          <p:cNvSpPr txBox="1"/>
          <p:nvPr/>
        </p:nvSpPr>
        <p:spPr>
          <a:xfrm>
            <a:off x="1022604" y="2331721"/>
            <a:ext cx="9977628" cy="2066544"/>
          </a:xfrm>
          <a:prstGeom prst="rect">
            <a:avLst/>
          </a:prstGeom>
          <a:solidFill>
            <a:srgbClr val="FFFF00"/>
          </a:solidFill>
        </p:spPr>
        <p:txBody>
          <a:bodyPr wrap="square" rtlCol="0">
            <a:spAutoFit/>
          </a:bodyPr>
          <a:lstStyle/>
          <a:p>
            <a:endParaRPr lang="en-US" dirty="0"/>
          </a:p>
        </p:txBody>
      </p:sp>
      <p:sp>
        <p:nvSpPr>
          <p:cNvPr id="2" name="Rectangle 1"/>
          <p:cNvSpPr/>
          <p:nvPr/>
        </p:nvSpPr>
        <p:spPr>
          <a:xfrm>
            <a:off x="1613554" y="1507472"/>
            <a:ext cx="8964891" cy="4893647"/>
          </a:xfrm>
          <a:prstGeom prst="rect">
            <a:avLst/>
          </a:prstGeom>
        </p:spPr>
        <p:txBody>
          <a:bodyPr wrap="square">
            <a:spAutoFit/>
          </a:bodyPr>
          <a:lstStyle/>
          <a:p>
            <a:pPr marL="800100" lvl="1"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On the iteration dealing with the array’s portion between the leftmost element  A[</a:t>
            </a:r>
            <a:r>
              <a:rPr lang="en-US" sz="2400" i="1" dirty="0">
                <a:latin typeface="Times New Roman" panose="02020603050405020304" pitchFamily="18" charset="0"/>
                <a:cs typeface="Times New Roman" panose="02020603050405020304" pitchFamily="18" charset="0"/>
              </a:rPr>
              <a:t>l</a:t>
            </a:r>
            <a:r>
              <a:rPr lang="en-US" sz="2400" dirty="0">
                <a:latin typeface="Times New Roman" panose="02020603050405020304" pitchFamily="18" charset="0"/>
                <a:cs typeface="Times New Roman" panose="02020603050405020304" pitchFamily="18" charset="0"/>
              </a:rPr>
              <a:t>]  and the rightmost element  A[r], </a:t>
            </a:r>
          </a:p>
          <a:p>
            <a:pPr marL="1257300" lvl="2"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algorithm </a:t>
            </a:r>
            <a:r>
              <a:rPr lang="en-US" sz="2400" dirty="0">
                <a:solidFill>
                  <a:srgbClr val="0000FF"/>
                </a:solidFill>
                <a:latin typeface="Times New Roman" panose="02020603050405020304" pitchFamily="18" charset="0"/>
                <a:cs typeface="Times New Roman" panose="02020603050405020304" pitchFamily="18" charset="0"/>
              </a:rPr>
              <a:t>assumes that the array’s values increase linearly, i.e., along the straight line through the points          (</a:t>
            </a:r>
            <a:r>
              <a:rPr lang="en-US" sz="2400" i="1" dirty="0">
                <a:solidFill>
                  <a:srgbClr val="0000FF"/>
                </a:solidFill>
                <a:latin typeface="Times New Roman" panose="02020603050405020304" pitchFamily="18" charset="0"/>
                <a:cs typeface="Times New Roman" panose="02020603050405020304" pitchFamily="18" charset="0"/>
              </a:rPr>
              <a:t>l</a:t>
            </a:r>
            <a:r>
              <a:rPr lang="en-US" sz="2400" dirty="0">
                <a:solidFill>
                  <a:srgbClr val="0000FF"/>
                </a:solidFill>
                <a:latin typeface="Times New Roman" panose="02020603050405020304" pitchFamily="18" charset="0"/>
                <a:cs typeface="Times New Roman" panose="02020603050405020304" pitchFamily="18" charset="0"/>
              </a:rPr>
              <a:t>, A[</a:t>
            </a:r>
            <a:r>
              <a:rPr lang="en-US" sz="2400" i="1" dirty="0">
                <a:solidFill>
                  <a:srgbClr val="0000FF"/>
                </a:solidFill>
                <a:latin typeface="Times New Roman" panose="02020603050405020304" pitchFamily="18" charset="0"/>
                <a:cs typeface="Times New Roman" panose="02020603050405020304" pitchFamily="18" charset="0"/>
              </a:rPr>
              <a:t>l</a:t>
            </a:r>
            <a:r>
              <a:rPr lang="en-US" sz="2400" dirty="0">
                <a:solidFill>
                  <a:srgbClr val="0000FF"/>
                </a:solidFill>
                <a:latin typeface="Times New Roman" panose="02020603050405020304" pitchFamily="18" charset="0"/>
                <a:cs typeface="Times New Roman" panose="02020603050405020304" pitchFamily="18" charset="0"/>
              </a:rPr>
              <a:t>]) and  (r, A[r]). </a:t>
            </a:r>
          </a:p>
          <a:p>
            <a:pPr lvl="1"/>
            <a:endParaRPr lang="en-US" sz="12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accuracy of this assumption can influence the algorithm’s efficiency but not its correctness.</a:t>
            </a:r>
          </a:p>
          <a:p>
            <a:pPr lvl="1"/>
            <a:endParaRPr lang="en-US" sz="12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search key’s value v is compared with the element whose index is computed as (the roundoff of) the x coordinate of the point on the straight line through the points (</a:t>
            </a:r>
            <a:r>
              <a:rPr lang="en-US" sz="2400" i="1" dirty="0">
                <a:latin typeface="Times New Roman" panose="02020603050405020304" pitchFamily="18" charset="0"/>
                <a:cs typeface="Times New Roman" panose="02020603050405020304" pitchFamily="18" charset="0"/>
              </a:rPr>
              <a:t>l</a:t>
            </a:r>
            <a:r>
              <a:rPr lang="en-US" sz="2400" dirty="0">
                <a:latin typeface="Times New Roman" panose="02020603050405020304" pitchFamily="18" charset="0"/>
                <a:cs typeface="Times New Roman" panose="02020603050405020304" pitchFamily="18" charset="0"/>
              </a:rPr>
              <a:t>, A[</a:t>
            </a:r>
            <a:r>
              <a:rPr lang="en-US" sz="2400" i="1" dirty="0">
                <a:latin typeface="Times New Roman" panose="02020603050405020304" pitchFamily="18" charset="0"/>
                <a:cs typeface="Times New Roman" panose="02020603050405020304" pitchFamily="18" charset="0"/>
              </a:rPr>
              <a:t>l</a:t>
            </a:r>
            <a:r>
              <a:rPr lang="en-US" sz="2400" dirty="0">
                <a:latin typeface="Times New Roman" panose="02020603050405020304" pitchFamily="18" charset="0"/>
                <a:cs typeface="Times New Roman" panose="02020603050405020304" pitchFamily="18" charset="0"/>
              </a:rPr>
              <a:t>]) and (r, A[r]) whose y coordinate is equal to the search value v. [See Figure 3.25]</a:t>
            </a:r>
          </a:p>
        </p:txBody>
      </p:sp>
      <p:sp>
        <p:nvSpPr>
          <p:cNvPr id="3" name="Rectangle 2">
            <a:extLst>
              <a:ext uri="{FF2B5EF4-FFF2-40B4-BE49-F238E27FC236}">
                <a16:creationId xmlns:a16="http://schemas.microsoft.com/office/drawing/2014/main" id="{4E0A5545-969E-47C1-A56E-5A2B91DF419A}"/>
              </a:ext>
            </a:extLst>
          </p:cNvPr>
          <p:cNvSpPr/>
          <p:nvPr/>
        </p:nvSpPr>
        <p:spPr>
          <a:xfrm>
            <a:off x="1344722" y="341903"/>
            <a:ext cx="6096000" cy="1077218"/>
          </a:xfrm>
          <a:prstGeom prst="rect">
            <a:avLst/>
          </a:prstGeom>
        </p:spPr>
        <p:txBody>
          <a:bodyPr>
            <a:spAutoFit/>
          </a:bodyPr>
          <a:lstStyle/>
          <a:p>
            <a:r>
              <a:rPr lang="en-US" sz="3200" dirty="0">
                <a:ea typeface="SimSun" panose="02010600030101010101" pitchFamily="2" charset="-122"/>
                <a:cs typeface="Times New Roman" panose="02020603050405020304" pitchFamily="18" charset="0"/>
              </a:rPr>
              <a:t>Variable-Size-Decrease-Algorithms</a:t>
            </a:r>
          </a:p>
          <a:p>
            <a:r>
              <a:rPr lang="en-US" sz="3200" dirty="0">
                <a:cs typeface="Times New Roman" panose="02020603050405020304" pitchFamily="18" charset="0"/>
              </a:rPr>
              <a:t>Interpolation Search </a:t>
            </a:r>
          </a:p>
        </p:txBody>
      </p:sp>
    </p:spTree>
    <p:extLst>
      <p:ext uri="{BB962C8B-B14F-4D97-AF65-F5344CB8AC3E}">
        <p14:creationId xmlns:p14="http://schemas.microsoft.com/office/powerpoint/2010/main" val="262769816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310324" y="936537"/>
                <a:ext cx="9483365" cy="2285306"/>
              </a:xfrm>
              <a:prstGeom prst="rect">
                <a:avLst/>
              </a:prstGeom>
            </p:spPr>
            <p:txBody>
              <a:bodyPr wrap="square">
                <a:spAutoFit/>
              </a:bodyPr>
              <a:lstStyle/>
              <a:p>
                <a:pPr marL="342900" marR="0" lvl="0" indent="-342900">
                  <a:lnSpc>
                    <a:spcPct val="115000"/>
                  </a:lnSpc>
                  <a:spcBef>
                    <a:spcPts val="0"/>
                  </a:spcBef>
                  <a:spcAft>
                    <a:spcPts val="0"/>
                  </a:spcAft>
                  <a:buFont typeface="Arial" panose="020B0604020202020204" pitchFamily="34" charset="0"/>
                  <a:buChar char="•"/>
                  <a:tabLst>
                    <a:tab pos="457200" algn="l"/>
                  </a:tabLst>
                </a:pPr>
                <a:r>
                  <a:rPr lang="en-US" sz="2400" dirty="0">
                    <a:latin typeface="Times New Roman" panose="02020603050405020304" pitchFamily="18" charset="0"/>
                    <a:ea typeface="SimSun" panose="02010600030101010101" pitchFamily="2" charset="-122"/>
                    <a:cs typeface="Times New Roman" panose="02020603050405020304" pitchFamily="18" charset="0"/>
                  </a:rPr>
                  <a:t>Writing a standard equation for the straight line passing through the points (</a:t>
                </a:r>
                <a:r>
                  <a:rPr lang="en-US" sz="2400" i="1" dirty="0">
                    <a:latin typeface="Times New Roman" panose="02020603050405020304" pitchFamily="18" charset="0"/>
                    <a:ea typeface="SimSun" panose="02010600030101010101" pitchFamily="2" charset="-122"/>
                    <a:cs typeface="Times New Roman" panose="02020603050405020304" pitchFamily="18" charset="0"/>
                  </a:rPr>
                  <a:t>l</a:t>
                </a:r>
                <a:r>
                  <a:rPr lang="en-US" sz="2400" dirty="0">
                    <a:latin typeface="Times New Roman" panose="02020603050405020304" pitchFamily="18" charset="0"/>
                    <a:ea typeface="SimSun" panose="02010600030101010101" pitchFamily="2" charset="-122"/>
                    <a:cs typeface="Times New Roman" panose="02020603050405020304" pitchFamily="18" charset="0"/>
                  </a:rPr>
                  <a:t>, A[</a:t>
                </a:r>
                <a:r>
                  <a:rPr lang="en-US" sz="2400" i="1" dirty="0">
                    <a:latin typeface="Times New Roman" panose="02020603050405020304" pitchFamily="18" charset="0"/>
                    <a:ea typeface="SimSun" panose="02010600030101010101" pitchFamily="2" charset="-122"/>
                    <a:cs typeface="Times New Roman" panose="02020603050405020304" pitchFamily="18" charset="0"/>
                  </a:rPr>
                  <a:t>l</a:t>
                </a:r>
                <a:r>
                  <a:rPr lang="en-US" sz="2400" dirty="0">
                    <a:latin typeface="Times New Roman" panose="02020603050405020304" pitchFamily="18" charset="0"/>
                    <a:ea typeface="SimSun" panose="02010600030101010101" pitchFamily="2" charset="-122"/>
                    <a:cs typeface="Times New Roman" panose="02020603050405020304" pitchFamily="18" charset="0"/>
                  </a:rPr>
                  <a:t>])  and  (r, A[r]),  substituting v for y, and solving it for x  leads to the following formula:</a:t>
                </a:r>
              </a:p>
              <a:p>
                <a:pPr>
                  <a:lnSpc>
                    <a:spcPct val="115000"/>
                  </a:lnSpc>
                </a:pPr>
                <a:r>
                  <a:rPr lang="en-US" sz="2400" dirty="0">
                    <a:latin typeface="Times New Roman" panose="02020603050405020304" pitchFamily="18" charset="0"/>
                    <a:ea typeface="SimSun" panose="02010600030101010101" pitchFamily="2" charset="-122"/>
                    <a:cs typeface="Times New Roman" panose="02020603050405020304" pitchFamily="18" charset="0"/>
                  </a:rPr>
                  <a:t>	</a:t>
                </a:r>
                <a:r>
                  <a:rPr lang="en-US" sz="3200" baseline="30000" dirty="0">
                    <a:latin typeface="Times New Roman" panose="02020603050405020304" pitchFamily="18" charset="0"/>
                    <a:ea typeface="SimSun" panose="02010600030101010101" pitchFamily="2" charset="-122"/>
                    <a:cs typeface="Times New Roman" panose="02020603050405020304" pitchFamily="18" charset="0"/>
                  </a:rPr>
                  <a:t>x = </a:t>
                </a:r>
                <a:r>
                  <a:rPr lang="en-US" sz="3200" i="1" baseline="30000" dirty="0">
                    <a:latin typeface="Times New Roman" panose="02020603050405020304" pitchFamily="18" charset="0"/>
                    <a:ea typeface="SimSun" panose="02010600030101010101" pitchFamily="2" charset="-122"/>
                    <a:cs typeface="Times New Roman" panose="02020603050405020304" pitchFamily="18" charset="0"/>
                  </a:rPr>
                  <a:t>l</a:t>
                </a:r>
                <a:r>
                  <a:rPr lang="en-US" sz="3200" baseline="30000" dirty="0">
                    <a:latin typeface="Times New Roman" panose="02020603050405020304" pitchFamily="18" charset="0"/>
                    <a:ea typeface="SimSun" panose="02010600030101010101" pitchFamily="2" charset="-122"/>
                    <a:cs typeface="Times New Roman" panose="02020603050405020304" pitchFamily="18" charset="0"/>
                  </a:rPr>
                  <a:t> +</a:t>
                </a:r>
                <a:r>
                  <a:rPr lang="en-US" sz="3200" dirty="0">
                    <a:latin typeface="Times New Roman" panose="02020603050405020304" pitchFamily="18" charset="0"/>
                    <a:ea typeface="SimSun" panose="02010600030101010101" pitchFamily="2" charset="-122"/>
                    <a:cs typeface="Times New Roman" panose="02020603050405020304" pitchFamily="18" charset="0"/>
                  </a:rPr>
                  <a:t> </a:t>
                </a:r>
                <a:r>
                  <a:rPr lang="en-US" sz="3200" baseline="-25000" dirty="0">
                    <a:latin typeface="Times New Roman" panose="02020603050405020304" pitchFamily="18" charset="0"/>
                    <a:ea typeface="SimSun" panose="02010600030101010101" pitchFamily="2" charset="-122"/>
                    <a:cs typeface="Times New Roman" panose="02020603050405020304" pitchFamily="18" charset="0"/>
                  </a:rPr>
                  <a:t>└ </a:t>
                </a:r>
                <a14:m>
                  <m:oMath xmlns:m="http://schemas.openxmlformats.org/officeDocument/2006/math">
                    <m:f>
                      <m:fPr>
                        <m:ctrlPr>
                          <a:rPr lang="en-US" sz="3200" i="1">
                            <a:latin typeface="Cambria Math" panose="02040503050406030204" pitchFamily="18" charset="0"/>
                            <a:ea typeface="SimSun" panose="02010600030101010101" pitchFamily="2" charset="-122"/>
                          </a:rPr>
                        </m:ctrlPr>
                      </m:fPr>
                      <m:num>
                        <m:d>
                          <m:dPr>
                            <m:ctrlPr>
                              <a:rPr lang="en-US" sz="3200" i="1">
                                <a:latin typeface="Cambria Math" panose="02040503050406030204" pitchFamily="18" charset="0"/>
                                <a:ea typeface="SimSun" panose="02010600030101010101" pitchFamily="2" charset="-122"/>
                              </a:rPr>
                            </m:ctrlPr>
                          </m:dPr>
                          <m:e>
                            <m:r>
                              <a:rPr lang="en-US" sz="3200" b="0" i="1" smtClean="0">
                                <a:latin typeface="Cambria Math" panose="02040503050406030204" pitchFamily="18" charset="0"/>
                                <a:ea typeface="SimSun" panose="02010600030101010101" pitchFamily="2" charset="-122"/>
                              </a:rPr>
                              <m:t>𝑟</m:t>
                            </m:r>
                            <m:r>
                              <a:rPr lang="en-US" sz="3200" b="0" i="1" smtClean="0">
                                <a:latin typeface="Cambria Math" panose="02040503050406030204" pitchFamily="18" charset="0"/>
                                <a:ea typeface="SimSun" panose="02010600030101010101" pitchFamily="2" charset="-122"/>
                              </a:rPr>
                              <m:t>−</m:t>
                            </m:r>
                            <m:r>
                              <a:rPr lang="en-US" sz="3200" b="0" i="1" smtClean="0">
                                <a:latin typeface="Cambria Math" panose="02040503050406030204" pitchFamily="18" charset="0"/>
                                <a:ea typeface="SimSun" panose="02010600030101010101" pitchFamily="2" charset="-122"/>
                              </a:rPr>
                              <m:t>𝑙</m:t>
                            </m:r>
                          </m:e>
                        </m:d>
                        <m:r>
                          <a:rPr lang="en-US" sz="3200" b="0" i="1" smtClean="0">
                            <a:latin typeface="Cambria Math" panose="02040503050406030204" pitchFamily="18" charset="0"/>
                            <a:ea typeface="SimSun" panose="02010600030101010101" pitchFamily="2" charset="-122"/>
                          </a:rPr>
                          <m:t>(</m:t>
                        </m:r>
                        <m:r>
                          <a:rPr lang="en-US" sz="3200" b="0" i="1" smtClean="0">
                            <a:latin typeface="Cambria Math" panose="02040503050406030204" pitchFamily="18" charset="0"/>
                            <a:ea typeface="SimSun" panose="02010600030101010101" pitchFamily="2" charset="-122"/>
                          </a:rPr>
                          <m:t>𝑣</m:t>
                        </m:r>
                        <m:r>
                          <a:rPr lang="en-US" sz="3200" b="0" i="1" smtClean="0">
                            <a:latin typeface="Cambria Math" panose="02040503050406030204" pitchFamily="18" charset="0"/>
                            <a:ea typeface="SimSun" panose="02010600030101010101" pitchFamily="2" charset="-122"/>
                          </a:rPr>
                          <m:t>−</m:t>
                        </m:r>
                        <m:r>
                          <a:rPr lang="en-US" sz="3200" b="0" i="1" smtClean="0">
                            <a:latin typeface="Cambria Math" panose="02040503050406030204" pitchFamily="18" charset="0"/>
                            <a:ea typeface="SimSun" panose="02010600030101010101" pitchFamily="2" charset="-122"/>
                          </a:rPr>
                          <m:t>𝐴</m:t>
                        </m:r>
                        <m:d>
                          <m:dPr>
                            <m:begChr m:val="["/>
                            <m:endChr m:val="]"/>
                            <m:ctrlPr>
                              <a:rPr lang="en-US" sz="3200" i="1">
                                <a:latin typeface="Cambria Math" panose="02040503050406030204" pitchFamily="18" charset="0"/>
                                <a:ea typeface="SimSun" panose="02010600030101010101" pitchFamily="2" charset="-122"/>
                              </a:rPr>
                            </m:ctrlPr>
                          </m:dPr>
                          <m:e>
                            <m:r>
                              <a:rPr lang="en-US" sz="3200" b="0" i="1" smtClean="0">
                                <a:latin typeface="Cambria Math" panose="02040503050406030204" pitchFamily="18" charset="0"/>
                                <a:ea typeface="SimSun" panose="02010600030101010101" pitchFamily="2" charset="-122"/>
                              </a:rPr>
                              <m:t>𝑙</m:t>
                            </m:r>
                          </m:e>
                        </m:d>
                        <m:r>
                          <a:rPr lang="en-US" sz="3200" b="0" i="1" smtClean="0">
                            <a:latin typeface="Cambria Math" panose="02040503050406030204" pitchFamily="18" charset="0"/>
                            <a:ea typeface="SimSun" panose="02010600030101010101" pitchFamily="2" charset="-122"/>
                          </a:rPr>
                          <m:t>)</m:t>
                        </m:r>
                      </m:num>
                      <m:den>
                        <m:r>
                          <a:rPr lang="en-US" sz="3200" b="0" i="1" smtClean="0">
                            <a:latin typeface="Cambria Math" panose="02040503050406030204" pitchFamily="18" charset="0"/>
                            <a:ea typeface="SimSun" panose="02010600030101010101" pitchFamily="2" charset="-122"/>
                          </a:rPr>
                          <m:t>𝐴</m:t>
                        </m:r>
                        <m:d>
                          <m:dPr>
                            <m:begChr m:val="["/>
                            <m:endChr m:val="]"/>
                            <m:ctrlPr>
                              <a:rPr lang="en-US" sz="3200" i="1">
                                <a:latin typeface="Cambria Math" panose="02040503050406030204" pitchFamily="18" charset="0"/>
                                <a:ea typeface="SimSun" panose="02010600030101010101" pitchFamily="2" charset="-122"/>
                              </a:rPr>
                            </m:ctrlPr>
                          </m:dPr>
                          <m:e>
                            <m:r>
                              <a:rPr lang="en-US" sz="3200" b="0" i="1" smtClean="0">
                                <a:latin typeface="Cambria Math" panose="02040503050406030204" pitchFamily="18" charset="0"/>
                                <a:ea typeface="SimSun" panose="02010600030101010101" pitchFamily="2" charset="-122"/>
                              </a:rPr>
                              <m:t>𝑟</m:t>
                            </m:r>
                          </m:e>
                        </m:d>
                        <m:r>
                          <a:rPr lang="en-US" sz="3200" b="0" i="1" smtClean="0">
                            <a:latin typeface="Cambria Math" panose="02040503050406030204" pitchFamily="18" charset="0"/>
                            <a:ea typeface="SimSun" panose="02010600030101010101" pitchFamily="2" charset="-122"/>
                          </a:rPr>
                          <m:t>− </m:t>
                        </m:r>
                        <m:r>
                          <a:rPr lang="en-US" sz="3200" b="0" i="1" smtClean="0">
                            <a:latin typeface="Cambria Math" panose="02040503050406030204" pitchFamily="18" charset="0"/>
                            <a:ea typeface="SimSun" panose="02010600030101010101" pitchFamily="2" charset="-122"/>
                          </a:rPr>
                          <m:t>𝐴</m:t>
                        </m:r>
                        <m:r>
                          <a:rPr lang="en-US" sz="3200" b="0" i="1" smtClean="0">
                            <a:latin typeface="Cambria Math" panose="02040503050406030204" pitchFamily="18" charset="0"/>
                            <a:ea typeface="SimSun" panose="02010600030101010101" pitchFamily="2" charset="-122"/>
                          </a:rPr>
                          <m:t>[</m:t>
                        </m:r>
                        <m:r>
                          <a:rPr lang="en-US" sz="3200" b="0" i="1" smtClean="0">
                            <a:latin typeface="Cambria Math" panose="02040503050406030204" pitchFamily="18" charset="0"/>
                            <a:ea typeface="SimSun" panose="02010600030101010101" pitchFamily="2" charset="-122"/>
                          </a:rPr>
                          <m:t>𝑙</m:t>
                        </m:r>
                        <m:r>
                          <a:rPr lang="en-US" sz="3200" b="0" i="1" smtClean="0">
                            <a:latin typeface="Cambria Math" panose="02040503050406030204" pitchFamily="18" charset="0"/>
                            <a:ea typeface="SimSun" panose="02010600030101010101" pitchFamily="2" charset="-122"/>
                          </a:rPr>
                          <m:t>]</m:t>
                        </m:r>
                      </m:den>
                    </m:f>
                  </m:oMath>
                </a14:m>
                <a:r>
                  <a:rPr lang="en-US" sz="3200" baseline="-25000" dirty="0">
                    <a:latin typeface="Times New Roman" panose="02020603050405020304" pitchFamily="18" charset="0"/>
                    <a:ea typeface="SimSun" panose="02010600030101010101" pitchFamily="2" charset="-122"/>
                    <a:cs typeface="Times New Roman" panose="02020603050405020304" pitchFamily="18" charset="0"/>
                  </a:rPr>
                  <a:t>┘</a:t>
                </a:r>
                <a:r>
                  <a:rPr lang="en-US" sz="3200" dirty="0">
                    <a:latin typeface="Times New Roman" panose="02020603050405020304" pitchFamily="18" charset="0"/>
                    <a:ea typeface="SimSun" panose="02010600030101010101" pitchFamily="2" charset="-122"/>
                    <a:cs typeface="Times New Roman" panose="02020603050405020304" pitchFamily="18" charset="0"/>
                  </a:rPr>
                  <a:t>       </a:t>
                </a:r>
                <a:r>
                  <a:rPr lang="en-US" sz="2400" dirty="0">
                    <a:latin typeface="Times New Roman" panose="02020603050405020304" pitchFamily="18" charset="0"/>
                    <a:ea typeface="SimSun" panose="02010600030101010101" pitchFamily="2" charset="-122"/>
                    <a:cs typeface="Times New Roman" panose="02020603050405020304" pitchFamily="18" charset="0"/>
                  </a:rPr>
                  <a:t>…..……. (3.9)</a:t>
                </a:r>
                <a:endParaRPr lang="en-US" sz="2400" dirty="0">
                  <a:effectLst/>
                  <a:latin typeface="Times New Roman" panose="02020603050405020304" pitchFamily="18" charset="0"/>
                  <a:ea typeface="SimSun" panose="02010600030101010101" pitchFamily="2" charset="-122"/>
                  <a:cs typeface="Times New Roman" panose="02020603050405020304" pitchFamily="18" charset="0"/>
                </a:endParaRPr>
              </a:p>
            </p:txBody>
          </p:sp>
        </mc:Choice>
        <mc:Fallback xmlns="">
          <p:sp>
            <p:nvSpPr>
              <p:cNvPr id="2" name="Rectangle 1"/>
              <p:cNvSpPr>
                <a:spLocks noRot="1" noChangeAspect="1" noMove="1" noResize="1" noEditPoints="1" noAdjustHandles="1" noChangeArrowheads="1" noChangeShapeType="1" noTextEdit="1"/>
              </p:cNvSpPr>
              <p:nvPr/>
            </p:nvSpPr>
            <p:spPr>
              <a:xfrm>
                <a:off x="1310324" y="936537"/>
                <a:ext cx="9483365" cy="2285306"/>
              </a:xfrm>
              <a:prstGeom prst="rect">
                <a:avLst/>
              </a:prstGeom>
              <a:blipFill>
                <a:blip r:embed="rId2"/>
                <a:stretch>
                  <a:fillRect l="-900" t="-1067"/>
                </a:stretch>
              </a:blipFill>
            </p:spPr>
            <p:txBody>
              <a:bodyPr/>
              <a:lstStyle/>
              <a:p>
                <a:r>
                  <a:rPr lang="en-US">
                    <a:noFill/>
                  </a:rPr>
                  <a:t> </a:t>
                </a:r>
              </a:p>
            </p:txBody>
          </p:sp>
        </mc:Fallback>
      </mc:AlternateContent>
      <p:cxnSp>
        <p:nvCxnSpPr>
          <p:cNvPr id="3" name="Line 204"/>
          <p:cNvCxnSpPr>
            <a:cxnSpLocks noChangeShapeType="1"/>
          </p:cNvCxnSpPr>
          <p:nvPr/>
        </p:nvCxnSpPr>
        <p:spPr bwMode="auto">
          <a:xfrm flipV="1">
            <a:off x="2647511" y="3294105"/>
            <a:ext cx="0" cy="2400300"/>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 name="Line 204"/>
          <p:cNvCxnSpPr>
            <a:cxnSpLocks noChangeShapeType="1"/>
          </p:cNvCxnSpPr>
          <p:nvPr/>
        </p:nvCxnSpPr>
        <p:spPr bwMode="auto">
          <a:xfrm>
            <a:off x="2647511" y="5694405"/>
            <a:ext cx="2556085" cy="0"/>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 name="Line 209"/>
          <p:cNvCxnSpPr>
            <a:cxnSpLocks noChangeShapeType="1"/>
          </p:cNvCxnSpPr>
          <p:nvPr/>
        </p:nvCxnSpPr>
        <p:spPr bwMode="auto">
          <a:xfrm>
            <a:off x="2647511" y="4394553"/>
            <a:ext cx="129540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8" name="Line 211"/>
          <p:cNvCxnSpPr>
            <a:cxnSpLocks noChangeShapeType="1"/>
          </p:cNvCxnSpPr>
          <p:nvPr/>
        </p:nvCxnSpPr>
        <p:spPr bwMode="auto">
          <a:xfrm>
            <a:off x="2647511" y="5059012"/>
            <a:ext cx="571500"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cxnSp>
      <p:cxnSp>
        <p:nvCxnSpPr>
          <p:cNvPr id="9" name="Line 211"/>
          <p:cNvCxnSpPr>
            <a:cxnSpLocks noChangeShapeType="1"/>
          </p:cNvCxnSpPr>
          <p:nvPr/>
        </p:nvCxnSpPr>
        <p:spPr bwMode="auto">
          <a:xfrm>
            <a:off x="3219011" y="5059012"/>
            <a:ext cx="0" cy="635393"/>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cxnSp>
      <p:cxnSp>
        <p:nvCxnSpPr>
          <p:cNvPr id="12" name="Line 207"/>
          <p:cNvCxnSpPr>
            <a:cxnSpLocks noChangeShapeType="1"/>
          </p:cNvCxnSpPr>
          <p:nvPr/>
        </p:nvCxnSpPr>
        <p:spPr bwMode="auto">
          <a:xfrm flipV="1">
            <a:off x="3219011" y="3506771"/>
            <a:ext cx="1739488" cy="155224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4" name="Line 209"/>
          <p:cNvCxnSpPr>
            <a:cxnSpLocks noChangeShapeType="1"/>
          </p:cNvCxnSpPr>
          <p:nvPr/>
        </p:nvCxnSpPr>
        <p:spPr bwMode="auto">
          <a:xfrm flipV="1">
            <a:off x="3936355" y="4394553"/>
            <a:ext cx="6556" cy="129985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7" name="Line 206"/>
          <p:cNvCxnSpPr>
            <a:cxnSpLocks noChangeShapeType="1"/>
          </p:cNvCxnSpPr>
          <p:nvPr/>
        </p:nvCxnSpPr>
        <p:spPr bwMode="auto">
          <a:xfrm>
            <a:off x="2647511" y="3638747"/>
            <a:ext cx="2169586" cy="9426"/>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cxnSp>
      <p:cxnSp>
        <p:nvCxnSpPr>
          <p:cNvPr id="19" name="Line 206"/>
          <p:cNvCxnSpPr>
            <a:cxnSpLocks noChangeShapeType="1"/>
          </p:cNvCxnSpPr>
          <p:nvPr/>
        </p:nvCxnSpPr>
        <p:spPr bwMode="auto">
          <a:xfrm>
            <a:off x="4786339" y="3662582"/>
            <a:ext cx="30758" cy="203182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cxnSp>
      <p:sp>
        <p:nvSpPr>
          <p:cNvPr id="21" name="Rectangle 20"/>
          <p:cNvSpPr/>
          <p:nvPr/>
        </p:nvSpPr>
        <p:spPr>
          <a:xfrm>
            <a:off x="1733610" y="3097094"/>
            <a:ext cx="913901" cy="461665"/>
          </a:xfrm>
          <a:prstGeom prst="rect">
            <a:avLst/>
          </a:prstGeom>
        </p:spPr>
        <p:txBody>
          <a:bodyPr wrap="square">
            <a:spAutoFit/>
          </a:bodyPr>
          <a:lstStyle/>
          <a:p>
            <a:r>
              <a:rPr lang="en-US" sz="2400" dirty="0">
                <a:latin typeface="Times New Roman" panose="02020603050405020304" pitchFamily="18" charset="0"/>
                <a:ea typeface="SimSun" panose="02010600030101010101" pitchFamily="2" charset="-122"/>
              </a:rPr>
              <a:t>value</a:t>
            </a:r>
            <a:endParaRPr lang="en-US" sz="2400" dirty="0"/>
          </a:p>
        </p:txBody>
      </p:sp>
      <p:sp>
        <p:nvSpPr>
          <p:cNvPr id="22" name="Rectangle 21"/>
          <p:cNvSpPr/>
          <p:nvPr/>
        </p:nvSpPr>
        <p:spPr>
          <a:xfrm>
            <a:off x="1900022" y="3422658"/>
            <a:ext cx="675441" cy="400110"/>
          </a:xfrm>
          <a:prstGeom prst="rect">
            <a:avLst/>
          </a:prstGeom>
        </p:spPr>
        <p:txBody>
          <a:bodyPr wrap="none">
            <a:spAutoFit/>
          </a:bodyPr>
          <a:lstStyle/>
          <a:p>
            <a:r>
              <a:rPr lang="en-US" sz="2000" dirty="0">
                <a:latin typeface="Times New Roman" panose="02020603050405020304" pitchFamily="18" charset="0"/>
                <a:ea typeface="SimSun" panose="02010600030101010101" pitchFamily="2" charset="-122"/>
              </a:rPr>
              <a:t> A[r]</a:t>
            </a:r>
            <a:endParaRPr lang="en-US" sz="2000" dirty="0"/>
          </a:p>
        </p:txBody>
      </p:sp>
      <p:sp>
        <p:nvSpPr>
          <p:cNvPr id="23" name="Rectangle 22"/>
          <p:cNvSpPr/>
          <p:nvPr/>
        </p:nvSpPr>
        <p:spPr>
          <a:xfrm>
            <a:off x="978412" y="4124219"/>
            <a:ext cx="1633688" cy="400110"/>
          </a:xfrm>
          <a:prstGeom prst="rect">
            <a:avLst/>
          </a:prstGeom>
        </p:spPr>
        <p:txBody>
          <a:bodyPr wrap="square">
            <a:spAutoFit/>
          </a:bodyPr>
          <a:lstStyle/>
          <a:p>
            <a:r>
              <a:rPr lang="en-US" sz="2000" b="1" dirty="0">
                <a:solidFill>
                  <a:srgbClr val="FF0000"/>
                </a:solidFill>
                <a:latin typeface="Times New Roman" panose="02020603050405020304" pitchFamily="18" charset="0"/>
                <a:ea typeface="SimSun" panose="02010600030101010101" pitchFamily="2" charset="-122"/>
              </a:rPr>
              <a:t> y:  v = A[x]?</a:t>
            </a:r>
            <a:endParaRPr lang="en-US" sz="2000" dirty="0"/>
          </a:p>
        </p:txBody>
      </p:sp>
      <p:sp>
        <p:nvSpPr>
          <p:cNvPr id="24" name="Rectangle 23"/>
          <p:cNvSpPr/>
          <p:nvPr/>
        </p:nvSpPr>
        <p:spPr>
          <a:xfrm>
            <a:off x="1900022" y="4838027"/>
            <a:ext cx="611065" cy="400110"/>
          </a:xfrm>
          <a:prstGeom prst="rect">
            <a:avLst/>
          </a:prstGeom>
        </p:spPr>
        <p:txBody>
          <a:bodyPr wrap="none">
            <a:spAutoFit/>
          </a:bodyPr>
          <a:lstStyle/>
          <a:p>
            <a:r>
              <a:rPr lang="en-US" sz="2000" b="1" dirty="0">
                <a:latin typeface="Times New Roman" panose="02020603050405020304" pitchFamily="18" charset="0"/>
                <a:ea typeface="SimSun" panose="02010600030101010101" pitchFamily="2" charset="-122"/>
              </a:rPr>
              <a:t>A[</a:t>
            </a:r>
            <a:r>
              <a:rPr lang="en-US" sz="2000" b="1" i="1" dirty="0">
                <a:latin typeface="Times New Roman" panose="02020603050405020304" pitchFamily="18" charset="0"/>
                <a:ea typeface="SimSun" panose="02010600030101010101" pitchFamily="2" charset="-122"/>
              </a:rPr>
              <a:t>l</a:t>
            </a:r>
            <a:r>
              <a:rPr lang="en-US" sz="2000" b="1" dirty="0">
                <a:latin typeface="Times New Roman" panose="02020603050405020304" pitchFamily="18" charset="0"/>
                <a:ea typeface="SimSun" panose="02010600030101010101" pitchFamily="2" charset="-122"/>
              </a:rPr>
              <a:t>]</a:t>
            </a:r>
            <a:endParaRPr lang="en-US" sz="2000" dirty="0"/>
          </a:p>
        </p:txBody>
      </p:sp>
      <p:sp>
        <p:nvSpPr>
          <p:cNvPr id="25" name="Rectangle 24"/>
          <p:cNvSpPr/>
          <p:nvPr/>
        </p:nvSpPr>
        <p:spPr>
          <a:xfrm>
            <a:off x="2985152" y="5758257"/>
            <a:ext cx="3123417" cy="517065"/>
          </a:xfrm>
          <a:prstGeom prst="rect">
            <a:avLst/>
          </a:prstGeom>
        </p:spPr>
        <p:txBody>
          <a:bodyPr wrap="square">
            <a:spAutoFit/>
          </a:bodyPr>
          <a:lstStyle/>
          <a:p>
            <a:pPr>
              <a:lnSpc>
                <a:spcPct val="115000"/>
              </a:lnSpc>
            </a:pPr>
            <a:r>
              <a:rPr lang="en-US" sz="2400" dirty="0">
                <a:latin typeface="Times New Roman" panose="02020603050405020304" pitchFamily="18" charset="0"/>
                <a:ea typeface="SimSun" panose="02010600030101010101" pitchFamily="2" charset="-122"/>
              </a:rPr>
              <a:t> </a:t>
            </a:r>
            <a:r>
              <a:rPr lang="en-US" sz="2400" i="1" dirty="0">
                <a:latin typeface="Times New Roman" panose="02020603050405020304" pitchFamily="18" charset="0"/>
                <a:ea typeface="SimSun" panose="02010600030101010101" pitchFamily="2" charset="-122"/>
              </a:rPr>
              <a:t>l</a:t>
            </a:r>
            <a:r>
              <a:rPr lang="en-US" sz="2400" dirty="0">
                <a:latin typeface="Times New Roman" panose="02020603050405020304" pitchFamily="18" charset="0"/>
                <a:ea typeface="SimSun" panose="02010600030101010101" pitchFamily="2" charset="-122"/>
              </a:rPr>
              <a:t>        x          r     index</a:t>
            </a:r>
            <a:endParaRPr lang="en-US" sz="2400" dirty="0">
              <a:latin typeface="Courier New" panose="02070309020205020404" pitchFamily="49" charset="0"/>
              <a:ea typeface="SimSun" panose="02010600030101010101" pitchFamily="2" charset="-122"/>
            </a:endParaRPr>
          </a:p>
        </p:txBody>
      </p:sp>
      <mc:AlternateContent xmlns:mc="http://schemas.openxmlformats.org/markup-compatibility/2006" xmlns:a14="http://schemas.microsoft.com/office/drawing/2010/main">
        <mc:Choice Requires="a14">
          <p:sp>
            <p:nvSpPr>
              <p:cNvPr id="26" name="Text Box 542"/>
              <p:cNvSpPr txBox="1">
                <a:spLocks noChangeArrowheads="1"/>
              </p:cNvSpPr>
              <p:nvPr/>
            </p:nvSpPr>
            <p:spPr bwMode="auto">
              <a:xfrm>
                <a:off x="6770924" y="3872393"/>
                <a:ext cx="4135887" cy="207592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marL="0" marR="0">
                  <a:lnSpc>
                    <a:spcPct val="115000"/>
                  </a:lnSpc>
                  <a:spcBef>
                    <a:spcPts val="0"/>
                  </a:spcBef>
                  <a:spcAft>
                    <a:spcPts val="1000"/>
                  </a:spcAft>
                </a:pPr>
                <a14:m>
                  <m:oMathPara xmlns:m="http://schemas.openxmlformats.org/officeDocument/2006/math">
                    <m:oMathParaPr>
                      <m:jc m:val="centerGroup"/>
                    </m:oMathParaPr>
                    <m:oMath xmlns:m="http://schemas.openxmlformats.org/officeDocument/2006/math">
                      <m:f>
                        <m:fPr>
                          <m:ctrlPr>
                            <a:rPr lang="en-US" sz="2400" i="1">
                              <a:effectLst/>
                              <a:latin typeface="Cambria Math" panose="02040503050406030204" pitchFamily="18" charset="0"/>
                              <a:ea typeface="SimSun" panose="02010600030101010101" pitchFamily="2" charset="-122"/>
                            </a:rPr>
                          </m:ctrlPr>
                        </m:fPr>
                        <m:num>
                          <m:r>
                            <a:rPr lang="en-US" sz="2400" i="1">
                              <a:effectLst/>
                              <a:latin typeface="Cambria Math" panose="02040503050406030204" pitchFamily="18" charset="0"/>
                              <a:ea typeface="SimSun" panose="02010600030101010101" pitchFamily="2" charset="-122"/>
                            </a:rPr>
                            <m:t>𝑥</m:t>
                          </m:r>
                          <m:r>
                            <a:rPr lang="en-US" sz="2400" i="1">
                              <a:effectLst/>
                              <a:latin typeface="Cambria Math" panose="02040503050406030204" pitchFamily="18" charset="0"/>
                              <a:ea typeface="SimSun" panose="02010600030101010101" pitchFamily="2" charset="-122"/>
                            </a:rPr>
                            <m:t>−</m:t>
                          </m:r>
                          <m:r>
                            <a:rPr lang="en-US" sz="2400" i="1">
                              <a:effectLst/>
                              <a:latin typeface="Cambria Math" panose="02040503050406030204" pitchFamily="18" charset="0"/>
                              <a:ea typeface="SimSun" panose="02010600030101010101" pitchFamily="2" charset="-122"/>
                            </a:rPr>
                            <m:t>𝑙</m:t>
                          </m:r>
                        </m:num>
                        <m:den>
                          <m:r>
                            <a:rPr lang="en-US" sz="2400" i="1">
                              <a:effectLst/>
                              <a:latin typeface="Cambria Math" panose="02040503050406030204" pitchFamily="18" charset="0"/>
                              <a:ea typeface="SimSun" panose="02010600030101010101" pitchFamily="2" charset="-122"/>
                            </a:rPr>
                            <m:t>𝑟</m:t>
                          </m:r>
                          <m:r>
                            <a:rPr lang="en-US" sz="2400" i="1">
                              <a:effectLst/>
                              <a:latin typeface="Cambria Math" panose="02040503050406030204" pitchFamily="18" charset="0"/>
                              <a:ea typeface="SimSun" panose="02010600030101010101" pitchFamily="2" charset="-122"/>
                            </a:rPr>
                            <m:t>−</m:t>
                          </m:r>
                          <m:r>
                            <a:rPr lang="en-US" sz="2400" i="1">
                              <a:effectLst/>
                              <a:latin typeface="Cambria Math" panose="02040503050406030204" pitchFamily="18" charset="0"/>
                              <a:ea typeface="SimSun" panose="02010600030101010101" pitchFamily="2" charset="-122"/>
                            </a:rPr>
                            <m:t>𝑙</m:t>
                          </m:r>
                        </m:den>
                      </m:f>
                      <m:r>
                        <a:rPr lang="en-US" sz="2400" i="1">
                          <a:effectLst/>
                          <a:latin typeface="Cambria Math" panose="02040503050406030204" pitchFamily="18" charset="0"/>
                          <a:ea typeface="SimSun" panose="02010600030101010101" pitchFamily="2" charset="-122"/>
                        </a:rPr>
                        <m:t>=</m:t>
                      </m:r>
                      <m:f>
                        <m:fPr>
                          <m:ctrlPr>
                            <a:rPr lang="en-US" sz="2400" i="1">
                              <a:effectLst/>
                              <a:latin typeface="Cambria Math" panose="02040503050406030204" pitchFamily="18" charset="0"/>
                              <a:ea typeface="SimSun" panose="02010600030101010101" pitchFamily="2" charset="-122"/>
                            </a:rPr>
                          </m:ctrlPr>
                        </m:fPr>
                        <m:num>
                          <m:r>
                            <a:rPr lang="en-US" sz="2400" i="1">
                              <a:effectLst/>
                              <a:latin typeface="Cambria Math" panose="02040503050406030204" pitchFamily="18" charset="0"/>
                              <a:ea typeface="SimSun" panose="02010600030101010101" pitchFamily="2" charset="-122"/>
                            </a:rPr>
                            <m:t>𝑣</m:t>
                          </m:r>
                          <m:r>
                            <a:rPr lang="en-US" sz="2400" i="1">
                              <a:effectLst/>
                              <a:latin typeface="Cambria Math" panose="02040503050406030204" pitchFamily="18" charset="0"/>
                              <a:ea typeface="SimSun" panose="02010600030101010101" pitchFamily="2" charset="-122"/>
                            </a:rPr>
                            <m:t>−</m:t>
                          </m:r>
                          <m:r>
                            <a:rPr lang="en-US" sz="2400" i="1">
                              <a:effectLst/>
                              <a:latin typeface="Cambria Math" panose="02040503050406030204" pitchFamily="18" charset="0"/>
                              <a:ea typeface="SimSun" panose="02010600030101010101" pitchFamily="2" charset="-122"/>
                            </a:rPr>
                            <m:t>𝐴</m:t>
                          </m:r>
                          <m:d>
                            <m:dPr>
                              <m:begChr m:val="["/>
                              <m:endChr m:val="]"/>
                              <m:ctrlPr>
                                <a:rPr lang="en-US" sz="2400" i="1">
                                  <a:effectLst/>
                                  <a:latin typeface="Cambria Math" panose="02040503050406030204" pitchFamily="18" charset="0"/>
                                  <a:ea typeface="SimSun" panose="02010600030101010101" pitchFamily="2" charset="-122"/>
                                </a:rPr>
                              </m:ctrlPr>
                            </m:dPr>
                            <m:e>
                              <m:r>
                                <a:rPr lang="en-US" sz="2400" i="1">
                                  <a:effectLst/>
                                  <a:latin typeface="Cambria Math" panose="02040503050406030204" pitchFamily="18" charset="0"/>
                                  <a:ea typeface="SimSun" panose="02010600030101010101" pitchFamily="2" charset="-122"/>
                                </a:rPr>
                                <m:t>𝑙</m:t>
                              </m:r>
                            </m:e>
                          </m:d>
                        </m:num>
                        <m:den>
                          <m:r>
                            <a:rPr lang="en-US" sz="2400" i="1">
                              <a:effectLst/>
                              <a:latin typeface="Cambria Math" panose="02040503050406030204" pitchFamily="18" charset="0"/>
                              <a:ea typeface="SimSun" panose="02010600030101010101" pitchFamily="2" charset="-122"/>
                            </a:rPr>
                            <m:t>𝐴</m:t>
                          </m:r>
                          <m:d>
                            <m:dPr>
                              <m:begChr m:val="["/>
                              <m:endChr m:val="]"/>
                              <m:ctrlPr>
                                <a:rPr lang="en-US" sz="2400" i="1">
                                  <a:effectLst/>
                                  <a:latin typeface="Cambria Math" panose="02040503050406030204" pitchFamily="18" charset="0"/>
                                  <a:ea typeface="SimSun" panose="02010600030101010101" pitchFamily="2" charset="-122"/>
                                </a:rPr>
                              </m:ctrlPr>
                            </m:dPr>
                            <m:e>
                              <m:r>
                                <a:rPr lang="en-US" sz="2400" i="1">
                                  <a:effectLst/>
                                  <a:latin typeface="Cambria Math" panose="02040503050406030204" pitchFamily="18" charset="0"/>
                                  <a:ea typeface="SimSun" panose="02010600030101010101" pitchFamily="2" charset="-122"/>
                                </a:rPr>
                                <m:t>𝑟</m:t>
                              </m:r>
                            </m:e>
                          </m:d>
                          <m:r>
                            <a:rPr lang="en-US" sz="2400" i="1">
                              <a:effectLst/>
                              <a:latin typeface="Cambria Math" panose="02040503050406030204" pitchFamily="18" charset="0"/>
                              <a:ea typeface="SimSun" panose="02010600030101010101" pitchFamily="2" charset="-122"/>
                            </a:rPr>
                            <m:t>− </m:t>
                          </m:r>
                          <m:r>
                            <a:rPr lang="en-US" sz="2400" i="1">
                              <a:effectLst/>
                              <a:latin typeface="Cambria Math" panose="02040503050406030204" pitchFamily="18" charset="0"/>
                              <a:ea typeface="SimSun" panose="02010600030101010101" pitchFamily="2" charset="-122"/>
                            </a:rPr>
                            <m:t>𝐴</m:t>
                          </m:r>
                          <m:d>
                            <m:dPr>
                              <m:begChr m:val="["/>
                              <m:endChr m:val="]"/>
                              <m:ctrlPr>
                                <a:rPr lang="en-US" sz="2400" i="1">
                                  <a:effectLst/>
                                  <a:latin typeface="Cambria Math" panose="02040503050406030204" pitchFamily="18" charset="0"/>
                                  <a:ea typeface="SimSun" panose="02010600030101010101" pitchFamily="2" charset="-122"/>
                                </a:rPr>
                              </m:ctrlPr>
                            </m:dPr>
                            <m:e>
                              <m:r>
                                <a:rPr lang="en-US" sz="2400" i="1">
                                  <a:effectLst/>
                                  <a:latin typeface="Cambria Math" panose="02040503050406030204" pitchFamily="18" charset="0"/>
                                  <a:ea typeface="SimSun" panose="02010600030101010101" pitchFamily="2" charset="-122"/>
                                </a:rPr>
                                <m:t>𝑙</m:t>
                              </m:r>
                            </m:e>
                          </m:d>
                        </m:den>
                      </m:f>
                    </m:oMath>
                  </m:oMathPara>
                </a14:m>
                <a:endParaRPr lang="en-US" sz="2400" dirty="0">
                  <a:effectLst/>
                  <a:latin typeface="Courier New" panose="02070309020205020404" pitchFamily="49" charset="0"/>
                  <a:ea typeface="SimSun" panose="02010600030101010101" pitchFamily="2" charset="-122"/>
                </a:endParaRPr>
              </a:p>
              <a:p>
                <a:pPr marL="0" marR="0">
                  <a:lnSpc>
                    <a:spcPct val="115000"/>
                  </a:lnSpc>
                  <a:spcBef>
                    <a:spcPts val="0"/>
                  </a:spcBef>
                  <a:spcAft>
                    <a:spcPts val="1000"/>
                  </a:spcAft>
                </a:pPr>
                <a:r>
                  <a:rPr lang="en-US" sz="2800" dirty="0">
                    <a:effectLst/>
                    <a:latin typeface="Calibri" panose="020F0502020204030204" pitchFamily="34" charset="0"/>
                    <a:ea typeface="SimSun" panose="02010600030101010101" pitchFamily="2" charset="-122"/>
                    <a:cs typeface="Times New Roman" panose="02020603050405020304" pitchFamily="18" charset="0"/>
                  </a:rPr>
                  <a:t>         </a:t>
                </a:r>
                <a14:m>
                  <m:oMath xmlns:m="http://schemas.openxmlformats.org/officeDocument/2006/math">
                    <m:r>
                      <a:rPr lang="en-US" sz="2800" i="1">
                        <a:effectLst/>
                        <a:latin typeface="Cambria Math" panose="02040503050406030204" pitchFamily="18" charset="0"/>
                        <a:ea typeface="SimSun" panose="02010600030101010101" pitchFamily="2" charset="-122"/>
                      </a:rPr>
                      <m:t>𝑥</m:t>
                    </m:r>
                    <m:r>
                      <a:rPr lang="en-US" sz="2800" i="1">
                        <a:effectLst/>
                        <a:latin typeface="Cambria Math" panose="02040503050406030204" pitchFamily="18" charset="0"/>
                        <a:ea typeface="SimSun" panose="02010600030101010101" pitchFamily="2" charset="-122"/>
                      </a:rPr>
                      <m:t>−</m:t>
                    </m:r>
                    <m:r>
                      <a:rPr lang="en-US" sz="2800" i="1">
                        <a:effectLst/>
                        <a:latin typeface="Cambria Math" panose="02040503050406030204" pitchFamily="18" charset="0"/>
                        <a:ea typeface="SimSun" panose="02010600030101010101" pitchFamily="2" charset="-122"/>
                      </a:rPr>
                      <m:t>𝑙</m:t>
                    </m:r>
                    <m:r>
                      <a:rPr lang="en-US" sz="2800" i="1">
                        <a:effectLst/>
                        <a:latin typeface="Cambria Math" panose="02040503050406030204" pitchFamily="18" charset="0"/>
                        <a:ea typeface="SimSun" panose="02010600030101010101" pitchFamily="2" charset="-122"/>
                      </a:rPr>
                      <m:t>= </m:t>
                    </m:r>
                    <m:f>
                      <m:fPr>
                        <m:ctrlPr>
                          <a:rPr lang="en-US" sz="2800" i="1">
                            <a:effectLst/>
                            <a:latin typeface="Cambria Math" panose="02040503050406030204" pitchFamily="18" charset="0"/>
                            <a:ea typeface="SimSun" panose="02010600030101010101" pitchFamily="2" charset="-122"/>
                          </a:rPr>
                        </m:ctrlPr>
                      </m:fPr>
                      <m:num>
                        <m:d>
                          <m:dPr>
                            <m:ctrlPr>
                              <a:rPr lang="en-US" sz="2800" i="1">
                                <a:effectLst/>
                                <a:latin typeface="Cambria Math" panose="02040503050406030204" pitchFamily="18" charset="0"/>
                                <a:ea typeface="SimSun" panose="02010600030101010101" pitchFamily="2" charset="-122"/>
                              </a:rPr>
                            </m:ctrlPr>
                          </m:dPr>
                          <m:e>
                            <m:r>
                              <a:rPr lang="en-US" sz="2800" i="1">
                                <a:effectLst/>
                                <a:latin typeface="Cambria Math" panose="02040503050406030204" pitchFamily="18" charset="0"/>
                                <a:ea typeface="SimSun" panose="02010600030101010101" pitchFamily="2" charset="-122"/>
                              </a:rPr>
                              <m:t>𝑟</m:t>
                            </m:r>
                            <m:r>
                              <a:rPr lang="en-US" sz="2800" i="1">
                                <a:effectLst/>
                                <a:latin typeface="Cambria Math" panose="02040503050406030204" pitchFamily="18" charset="0"/>
                                <a:ea typeface="SimSun" panose="02010600030101010101" pitchFamily="2" charset="-122"/>
                              </a:rPr>
                              <m:t>−</m:t>
                            </m:r>
                            <m:r>
                              <a:rPr lang="en-US" sz="2800" i="1">
                                <a:effectLst/>
                                <a:latin typeface="Cambria Math" panose="02040503050406030204" pitchFamily="18" charset="0"/>
                                <a:ea typeface="SimSun" panose="02010600030101010101" pitchFamily="2" charset="-122"/>
                              </a:rPr>
                              <m:t>𝑙</m:t>
                            </m:r>
                          </m:e>
                        </m:d>
                        <m:r>
                          <a:rPr lang="en-US" sz="2800" i="1">
                            <a:effectLst/>
                            <a:latin typeface="Cambria Math" panose="02040503050406030204" pitchFamily="18" charset="0"/>
                            <a:ea typeface="SimSun" panose="02010600030101010101" pitchFamily="2" charset="-122"/>
                          </a:rPr>
                          <m:t>(</m:t>
                        </m:r>
                        <m:r>
                          <a:rPr lang="en-US" sz="2800" i="1">
                            <a:effectLst/>
                            <a:latin typeface="Cambria Math" panose="02040503050406030204" pitchFamily="18" charset="0"/>
                            <a:ea typeface="SimSun" panose="02010600030101010101" pitchFamily="2" charset="-122"/>
                          </a:rPr>
                          <m:t>𝑣</m:t>
                        </m:r>
                        <m:r>
                          <a:rPr lang="en-US" sz="2800" i="1">
                            <a:effectLst/>
                            <a:latin typeface="Cambria Math" panose="02040503050406030204" pitchFamily="18" charset="0"/>
                            <a:ea typeface="SimSun" panose="02010600030101010101" pitchFamily="2" charset="-122"/>
                          </a:rPr>
                          <m:t>−</m:t>
                        </m:r>
                        <m:r>
                          <a:rPr lang="en-US" sz="2800" i="1">
                            <a:effectLst/>
                            <a:latin typeface="Cambria Math" panose="02040503050406030204" pitchFamily="18" charset="0"/>
                            <a:ea typeface="SimSun" panose="02010600030101010101" pitchFamily="2" charset="-122"/>
                          </a:rPr>
                          <m:t>𝐴</m:t>
                        </m:r>
                        <m:d>
                          <m:dPr>
                            <m:begChr m:val="["/>
                            <m:endChr m:val="]"/>
                            <m:ctrlPr>
                              <a:rPr lang="en-US" sz="2800" i="1">
                                <a:effectLst/>
                                <a:latin typeface="Cambria Math" panose="02040503050406030204" pitchFamily="18" charset="0"/>
                                <a:ea typeface="SimSun" panose="02010600030101010101" pitchFamily="2" charset="-122"/>
                              </a:rPr>
                            </m:ctrlPr>
                          </m:dPr>
                          <m:e>
                            <m:r>
                              <a:rPr lang="en-US" sz="2800" i="1">
                                <a:effectLst/>
                                <a:latin typeface="Cambria Math" panose="02040503050406030204" pitchFamily="18" charset="0"/>
                                <a:ea typeface="SimSun" panose="02010600030101010101" pitchFamily="2" charset="-122"/>
                              </a:rPr>
                              <m:t>𝑙</m:t>
                            </m:r>
                          </m:e>
                        </m:d>
                        <m:r>
                          <a:rPr lang="en-US" sz="2800" i="1">
                            <a:effectLst/>
                            <a:latin typeface="Cambria Math" panose="02040503050406030204" pitchFamily="18" charset="0"/>
                            <a:ea typeface="SimSun" panose="02010600030101010101" pitchFamily="2" charset="-122"/>
                          </a:rPr>
                          <m:t>)</m:t>
                        </m:r>
                      </m:num>
                      <m:den>
                        <m:r>
                          <a:rPr lang="en-US" sz="2800" i="1">
                            <a:effectLst/>
                            <a:latin typeface="Cambria Math" panose="02040503050406030204" pitchFamily="18" charset="0"/>
                            <a:ea typeface="SimSun" panose="02010600030101010101" pitchFamily="2" charset="-122"/>
                          </a:rPr>
                          <m:t>𝐴</m:t>
                        </m:r>
                        <m:d>
                          <m:dPr>
                            <m:begChr m:val="["/>
                            <m:endChr m:val="]"/>
                            <m:ctrlPr>
                              <a:rPr lang="en-US" sz="2800" i="1">
                                <a:effectLst/>
                                <a:latin typeface="Cambria Math" panose="02040503050406030204" pitchFamily="18" charset="0"/>
                                <a:ea typeface="SimSun" panose="02010600030101010101" pitchFamily="2" charset="-122"/>
                              </a:rPr>
                            </m:ctrlPr>
                          </m:dPr>
                          <m:e>
                            <m:r>
                              <a:rPr lang="en-US" sz="2800" i="1">
                                <a:effectLst/>
                                <a:latin typeface="Cambria Math" panose="02040503050406030204" pitchFamily="18" charset="0"/>
                                <a:ea typeface="SimSun" panose="02010600030101010101" pitchFamily="2" charset="-122"/>
                              </a:rPr>
                              <m:t>𝑟</m:t>
                            </m:r>
                          </m:e>
                        </m:d>
                        <m:r>
                          <a:rPr lang="en-US" sz="2800" i="1">
                            <a:effectLst/>
                            <a:latin typeface="Cambria Math" panose="02040503050406030204" pitchFamily="18" charset="0"/>
                            <a:ea typeface="SimSun" panose="02010600030101010101" pitchFamily="2" charset="-122"/>
                          </a:rPr>
                          <m:t>− </m:t>
                        </m:r>
                        <m:r>
                          <a:rPr lang="en-US" sz="2800" i="1">
                            <a:effectLst/>
                            <a:latin typeface="Cambria Math" panose="02040503050406030204" pitchFamily="18" charset="0"/>
                            <a:ea typeface="SimSun" panose="02010600030101010101" pitchFamily="2" charset="-122"/>
                          </a:rPr>
                          <m:t>𝐴</m:t>
                        </m:r>
                        <m:r>
                          <a:rPr lang="en-US" sz="2800" i="1">
                            <a:effectLst/>
                            <a:latin typeface="Cambria Math" panose="02040503050406030204" pitchFamily="18" charset="0"/>
                            <a:ea typeface="SimSun" panose="02010600030101010101" pitchFamily="2" charset="-122"/>
                          </a:rPr>
                          <m:t>[</m:t>
                        </m:r>
                        <m:r>
                          <a:rPr lang="en-US" sz="2800" i="1">
                            <a:effectLst/>
                            <a:latin typeface="Cambria Math" panose="02040503050406030204" pitchFamily="18" charset="0"/>
                            <a:ea typeface="SimSun" panose="02010600030101010101" pitchFamily="2" charset="-122"/>
                          </a:rPr>
                          <m:t>𝑙</m:t>
                        </m:r>
                        <m:r>
                          <a:rPr lang="en-US" sz="2800" i="1">
                            <a:effectLst/>
                            <a:latin typeface="Cambria Math" panose="02040503050406030204" pitchFamily="18" charset="0"/>
                            <a:ea typeface="SimSun" panose="02010600030101010101" pitchFamily="2" charset="-122"/>
                          </a:rPr>
                          <m:t>]</m:t>
                        </m:r>
                      </m:den>
                    </m:f>
                  </m:oMath>
                </a14:m>
                <a:r>
                  <a:rPr lang="en-US" sz="2400" dirty="0">
                    <a:effectLst/>
                    <a:latin typeface="Courier New" panose="02070309020205020404" pitchFamily="49" charset="0"/>
                    <a:ea typeface="SimSun" panose="02010600030101010101" pitchFamily="2" charset="-122"/>
                  </a:rPr>
                  <a:t> </a:t>
                </a:r>
              </a:p>
            </p:txBody>
          </p:sp>
        </mc:Choice>
        <mc:Fallback xmlns="">
          <p:sp>
            <p:nvSpPr>
              <p:cNvPr id="26" name="Text Box 542"/>
              <p:cNvSpPr txBox="1">
                <a:spLocks noRot="1" noChangeAspect="1" noMove="1" noResize="1" noEditPoints="1" noAdjustHandles="1" noChangeArrowheads="1" noChangeShapeType="1" noTextEdit="1"/>
              </p:cNvSpPr>
              <p:nvPr/>
            </p:nvSpPr>
            <p:spPr bwMode="auto">
              <a:xfrm>
                <a:off x="6770924" y="3872393"/>
                <a:ext cx="4135887" cy="2075920"/>
              </a:xfrm>
              <a:prstGeom prst="rect">
                <a:avLst/>
              </a:prstGeom>
              <a:blipFill rotWithShape="0">
                <a:blip r:embed="rId3"/>
                <a:stretch>
                  <a:fillRect/>
                </a:stretch>
              </a:blipFill>
              <a:ln w="9525">
                <a:solidFill>
                  <a:srgbClr val="000000"/>
                </a:solidFill>
                <a:miter lim="800000"/>
                <a:headEnd/>
                <a:tailEnd/>
              </a:ln>
            </p:spPr>
            <p:txBody>
              <a:bodyPr/>
              <a:lstStyle/>
              <a:p>
                <a:r>
                  <a:rPr lang="en-US">
                    <a:noFill/>
                  </a:rPr>
                  <a:t> </a:t>
                </a:r>
              </a:p>
            </p:txBody>
          </p:sp>
        </mc:Fallback>
      </mc:AlternateContent>
      <p:sp>
        <p:nvSpPr>
          <p:cNvPr id="27" name="AutoShape 545"/>
          <p:cNvSpPr>
            <a:spLocks noChangeArrowheads="1"/>
          </p:cNvSpPr>
          <p:nvPr/>
        </p:nvSpPr>
        <p:spPr bwMode="auto">
          <a:xfrm rot="-1339399">
            <a:off x="7354370" y="3335288"/>
            <a:ext cx="386715" cy="377190"/>
          </a:xfrm>
          <a:prstGeom prst="upArrow">
            <a:avLst>
              <a:gd name="adj1" fmla="val 50000"/>
              <a:gd name="adj2" fmla="val 25000"/>
            </a:avLst>
          </a:prstGeom>
          <a:solidFill>
            <a:srgbClr val="FFFFFF"/>
          </a:solidFill>
          <a:ln w="9525">
            <a:solidFill>
              <a:srgbClr val="000000"/>
            </a:solidFill>
            <a:miter lim="800000"/>
            <a:headEnd/>
            <a:tailEnd/>
          </a:ln>
        </p:spPr>
        <p:txBody>
          <a:bodyPr rot="0" vert="eaVert" wrap="square" lIns="91440" tIns="45720" rIns="91440" bIns="45720" anchor="t" anchorCtr="0" upright="1">
            <a:noAutofit/>
          </a:bodyPr>
          <a:lstStyle/>
          <a:p>
            <a:endParaRPr lang="en-US"/>
          </a:p>
        </p:txBody>
      </p:sp>
      <p:sp>
        <p:nvSpPr>
          <p:cNvPr id="28" name="Rectangle 27"/>
          <p:cNvSpPr/>
          <p:nvPr/>
        </p:nvSpPr>
        <p:spPr>
          <a:xfrm>
            <a:off x="1578750" y="6169580"/>
            <a:ext cx="5836854" cy="434030"/>
          </a:xfrm>
          <a:prstGeom prst="rect">
            <a:avLst/>
          </a:prstGeom>
        </p:spPr>
        <p:txBody>
          <a:bodyPr wrap="none">
            <a:spAutoFit/>
          </a:bodyPr>
          <a:lstStyle/>
          <a:p>
            <a:pPr>
              <a:lnSpc>
                <a:spcPct val="115000"/>
              </a:lnSpc>
            </a:pPr>
            <a:r>
              <a:rPr lang="en-US" sz="2000" dirty="0">
                <a:latin typeface="Times New Roman" panose="02020603050405020304" pitchFamily="18" charset="0"/>
                <a:ea typeface="SimSun" panose="02010600030101010101" pitchFamily="2" charset="-122"/>
              </a:rPr>
              <a:t>Figure  3.25  Index computation in interpolation search</a:t>
            </a:r>
            <a:endParaRPr lang="en-US" sz="2000" dirty="0">
              <a:effectLst/>
              <a:latin typeface="Courier New" panose="02070309020205020404" pitchFamily="49" charset="0"/>
              <a:ea typeface="SimSun" panose="02010600030101010101" pitchFamily="2" charset="-122"/>
            </a:endParaRPr>
          </a:p>
        </p:txBody>
      </p:sp>
      <p:sp>
        <p:nvSpPr>
          <p:cNvPr id="29" name="Rectangle 28">
            <a:extLst>
              <a:ext uri="{FF2B5EF4-FFF2-40B4-BE49-F238E27FC236}">
                <a16:creationId xmlns:a16="http://schemas.microsoft.com/office/drawing/2014/main" id="{AC15DFA0-E25A-461A-B6DF-216B5740152D}"/>
              </a:ext>
            </a:extLst>
          </p:cNvPr>
          <p:cNvSpPr/>
          <p:nvPr/>
        </p:nvSpPr>
        <p:spPr>
          <a:xfrm>
            <a:off x="1355615" y="284515"/>
            <a:ext cx="6096000" cy="584775"/>
          </a:xfrm>
          <a:prstGeom prst="rect">
            <a:avLst/>
          </a:prstGeom>
          <a:solidFill>
            <a:srgbClr val="FFFF00"/>
          </a:solidFill>
        </p:spPr>
        <p:txBody>
          <a:bodyPr>
            <a:spAutoFit/>
          </a:bodyPr>
          <a:lstStyle/>
          <a:p>
            <a:r>
              <a:rPr lang="en-US" sz="3200" dirty="0">
                <a:cs typeface="Times New Roman" panose="02020603050405020304" pitchFamily="18" charset="0"/>
              </a:rPr>
              <a:t>Interpolation Search </a:t>
            </a:r>
          </a:p>
        </p:txBody>
      </p:sp>
    </p:spTree>
    <p:extLst>
      <p:ext uri="{BB962C8B-B14F-4D97-AF65-F5344CB8AC3E}">
        <p14:creationId xmlns:p14="http://schemas.microsoft.com/office/powerpoint/2010/main" val="239097451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6463" y="1785465"/>
            <a:ext cx="9099074" cy="4154984"/>
          </a:xfrm>
          <a:prstGeom prst="rect">
            <a:avLst/>
          </a:prstGeom>
        </p:spPr>
        <p:txBody>
          <a:bodyPr wrap="square">
            <a:spAutoFit/>
          </a:bodyPr>
          <a:lstStyle/>
          <a:p>
            <a:r>
              <a:rPr lang="en-US" sz="2400" dirty="0">
                <a:latin typeface="Times New Roman" panose="02020603050405020304" pitchFamily="18" charset="0"/>
                <a:ea typeface="SimSun" panose="02010600030101010101" pitchFamily="2" charset="-122"/>
                <a:cs typeface="Times New Roman" panose="02020603050405020304" pitchFamily="18" charset="0"/>
              </a:rPr>
              <a:t>The logic behind this approach:</a:t>
            </a:r>
          </a:p>
          <a:p>
            <a:pPr marL="342900" indent="-342900">
              <a:buFont typeface="Arial" panose="020B0604020202020204" pitchFamily="34" charset="0"/>
              <a:buChar char="•"/>
            </a:pPr>
            <a:r>
              <a:rPr lang="en-US" sz="2400" dirty="0">
                <a:latin typeface="Times New Roman" panose="02020603050405020304" pitchFamily="18" charset="0"/>
                <a:ea typeface="SimSun" panose="02010600030101010101" pitchFamily="2" charset="-122"/>
                <a:cs typeface="Times New Roman" panose="02020603050405020304" pitchFamily="18" charset="0"/>
              </a:rPr>
              <a:t>We know that </a:t>
            </a:r>
          </a:p>
          <a:p>
            <a:pPr marL="800100" lvl="1" indent="-342900">
              <a:buFont typeface="Arial" panose="020B0604020202020204" pitchFamily="34" charset="0"/>
              <a:buChar char="•"/>
            </a:pPr>
            <a:r>
              <a:rPr lang="en-US" sz="2400" dirty="0">
                <a:latin typeface="Times New Roman" panose="02020603050405020304" pitchFamily="18" charset="0"/>
                <a:ea typeface="SimSun" panose="02010600030101010101" pitchFamily="2" charset="-122"/>
                <a:cs typeface="Times New Roman" panose="02020603050405020304" pitchFamily="18" charset="0"/>
              </a:rPr>
              <a:t>the array values are increasing (more accurately, not decreasing) from  A[</a:t>
            </a:r>
            <a:r>
              <a:rPr lang="en-US" sz="2400" i="1" dirty="0">
                <a:latin typeface="Times New Roman" panose="02020603050405020304" pitchFamily="18" charset="0"/>
                <a:ea typeface="SimSun" panose="02010600030101010101" pitchFamily="2" charset="-122"/>
                <a:cs typeface="Times New Roman" panose="02020603050405020304" pitchFamily="18" charset="0"/>
              </a:rPr>
              <a:t>l</a:t>
            </a:r>
            <a:r>
              <a:rPr lang="en-US" sz="2400" dirty="0">
                <a:latin typeface="Times New Roman" panose="02020603050405020304" pitchFamily="18" charset="0"/>
                <a:ea typeface="SimSun" panose="02010600030101010101" pitchFamily="2" charset="-122"/>
                <a:cs typeface="Times New Roman" panose="02020603050405020304" pitchFamily="18" charset="0"/>
              </a:rPr>
              <a:t>]  to  A[r],  </a:t>
            </a:r>
          </a:p>
          <a:p>
            <a:pPr marL="800100" lvl="1" indent="-342900">
              <a:buFont typeface="Arial" panose="020B0604020202020204" pitchFamily="34" charset="0"/>
              <a:buChar char="•"/>
            </a:pPr>
            <a:r>
              <a:rPr lang="en-US" sz="2400" dirty="0">
                <a:latin typeface="Times New Roman" panose="02020603050405020304" pitchFamily="18" charset="0"/>
                <a:ea typeface="SimSun" panose="02010600030101010101" pitchFamily="2" charset="-122"/>
                <a:cs typeface="Times New Roman" panose="02020603050405020304" pitchFamily="18" charset="0"/>
              </a:rPr>
              <a:t>but we do not know how they do it.</a:t>
            </a:r>
          </a:p>
          <a:p>
            <a:pPr marL="800100" lvl="1" indent="-342900">
              <a:buFont typeface="Arial" panose="020B0604020202020204" pitchFamily="34" charset="0"/>
              <a:buChar char="•"/>
            </a:pPr>
            <a:r>
              <a:rPr lang="en-US" sz="2400" dirty="0">
                <a:latin typeface="Times New Roman" panose="02020603050405020304" pitchFamily="18" charset="0"/>
                <a:ea typeface="SimSun" panose="02010600030101010101" pitchFamily="2" charset="-122"/>
                <a:cs typeface="Times New Roman" panose="02020603050405020304" pitchFamily="18" charset="0"/>
              </a:rPr>
              <a:t>Had the array’s values increased linearly, which is the simplest manner possible, the index computed by formula (3.9) would be the expected location of the array’s element with the value equal to  v.   </a:t>
            </a:r>
          </a:p>
          <a:p>
            <a:pPr marL="1257300" lvl="2" indent="-342900">
              <a:buFont typeface="Arial" panose="020B0604020202020204" pitchFamily="34" charset="0"/>
              <a:buChar char="•"/>
            </a:pPr>
            <a:r>
              <a:rPr lang="en-US" sz="24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If v is not between A[</a:t>
            </a:r>
            <a:r>
              <a:rPr lang="en-US" sz="2400" i="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l</a:t>
            </a:r>
            <a:r>
              <a:rPr lang="en-US" sz="24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and A[r], formula </a:t>
            </a:r>
            <a:r>
              <a:rPr lang="en-US" sz="2400" dirty="0">
                <a:latin typeface="Times New Roman" panose="02020603050405020304" pitchFamily="18" charset="0"/>
                <a:ea typeface="SimSun" panose="02010600030101010101" pitchFamily="2" charset="-122"/>
                <a:cs typeface="Times New Roman" panose="02020603050405020304" pitchFamily="18" charset="0"/>
              </a:rPr>
              <a:t>(3.9) </a:t>
            </a:r>
            <a:r>
              <a:rPr lang="en-US" sz="24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need not be applied (why?)</a:t>
            </a:r>
            <a:endParaRPr lang="en-US" sz="24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3" name="Rectangle 2">
            <a:extLst>
              <a:ext uri="{FF2B5EF4-FFF2-40B4-BE49-F238E27FC236}">
                <a16:creationId xmlns:a16="http://schemas.microsoft.com/office/drawing/2014/main" id="{EA52D2DE-789E-4168-ACD1-FAFBEA623722}"/>
              </a:ext>
            </a:extLst>
          </p:cNvPr>
          <p:cNvSpPr/>
          <p:nvPr/>
        </p:nvSpPr>
        <p:spPr>
          <a:xfrm>
            <a:off x="1432270" y="435873"/>
            <a:ext cx="6096000" cy="1077218"/>
          </a:xfrm>
          <a:prstGeom prst="rect">
            <a:avLst/>
          </a:prstGeom>
        </p:spPr>
        <p:txBody>
          <a:bodyPr>
            <a:spAutoFit/>
          </a:bodyPr>
          <a:lstStyle/>
          <a:p>
            <a:r>
              <a:rPr lang="en-US" sz="3200" dirty="0">
                <a:ea typeface="SimSun" panose="02010600030101010101" pitchFamily="2" charset="-122"/>
                <a:cs typeface="Times New Roman" panose="02020603050405020304" pitchFamily="18" charset="0"/>
              </a:rPr>
              <a:t>Variable-Size-Decrease-Algorithms</a:t>
            </a:r>
          </a:p>
          <a:p>
            <a:r>
              <a:rPr lang="en-US" sz="3200" dirty="0">
                <a:cs typeface="Times New Roman" panose="02020603050405020304" pitchFamily="18" charset="0"/>
              </a:rPr>
              <a:t>Interpolation Search </a:t>
            </a:r>
          </a:p>
        </p:txBody>
      </p:sp>
    </p:spTree>
    <p:extLst>
      <p:ext uri="{BB962C8B-B14F-4D97-AF65-F5344CB8AC3E}">
        <p14:creationId xmlns:p14="http://schemas.microsoft.com/office/powerpoint/2010/main" val="88668208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8227" y="2136339"/>
            <a:ext cx="8804635" cy="3923318"/>
          </a:xfrm>
          <a:prstGeom prst="rect">
            <a:avLst/>
          </a:prstGeom>
        </p:spPr>
        <p:txBody>
          <a:bodyPr wrap="square">
            <a:spAutoFit/>
          </a:bodyPr>
          <a:lstStyle/>
          <a:p>
            <a:pPr marL="342900" indent="-342900">
              <a:lnSpc>
                <a:spcPct val="150000"/>
              </a:lnSpc>
              <a:buFont typeface="Arial" panose="020B0604020202020204" pitchFamily="34" charset="0"/>
              <a:buChar char="•"/>
            </a:pPr>
            <a:r>
              <a:rPr lang="en-US" sz="2400" dirty="0">
                <a:solidFill>
                  <a:srgbClr val="0033CC"/>
                </a:solidFill>
                <a:latin typeface="Times New Roman" panose="02020603050405020304" pitchFamily="18" charset="0"/>
                <a:ea typeface="SimSun" panose="02010600030101010101" pitchFamily="2" charset="-122"/>
              </a:rPr>
              <a:t>After comparing  v with A[x], the algorithm </a:t>
            </a:r>
          </a:p>
          <a:p>
            <a:pPr marL="800100" lvl="1" indent="-342900">
              <a:lnSpc>
                <a:spcPct val="150000"/>
              </a:lnSpc>
              <a:buFont typeface="Arial" panose="020B0604020202020204" pitchFamily="34" charset="0"/>
              <a:buChar char="•"/>
            </a:pPr>
            <a:r>
              <a:rPr lang="en-US" sz="2400" dirty="0">
                <a:solidFill>
                  <a:srgbClr val="0033CC"/>
                </a:solidFill>
                <a:latin typeface="Times New Roman" panose="02020603050405020304" pitchFamily="18" charset="0"/>
                <a:ea typeface="SimSun" panose="02010600030101010101" pitchFamily="2" charset="-122"/>
              </a:rPr>
              <a:t>either stops (if they are equal) or </a:t>
            </a:r>
          </a:p>
          <a:p>
            <a:pPr marL="800100" lvl="1" indent="-342900">
              <a:lnSpc>
                <a:spcPct val="150000"/>
              </a:lnSpc>
              <a:buFont typeface="Arial" panose="020B0604020202020204" pitchFamily="34" charset="0"/>
              <a:buChar char="•"/>
            </a:pPr>
            <a:r>
              <a:rPr lang="en-US" sz="2400" dirty="0">
                <a:solidFill>
                  <a:srgbClr val="0033CC"/>
                </a:solidFill>
                <a:latin typeface="Times New Roman" panose="02020603050405020304" pitchFamily="18" charset="0"/>
                <a:ea typeface="SimSun" panose="02010600030101010101" pitchFamily="2" charset="-122"/>
              </a:rPr>
              <a:t>proceeds by searching in the same manner among the elements indexed either between  </a:t>
            </a:r>
            <a:r>
              <a:rPr lang="en-US" sz="2400" i="1" dirty="0">
                <a:solidFill>
                  <a:srgbClr val="0033CC"/>
                </a:solidFill>
                <a:latin typeface="Times New Roman" panose="02020603050405020304" pitchFamily="18" charset="0"/>
                <a:ea typeface="SimSun" panose="02010600030101010101" pitchFamily="2" charset="-122"/>
              </a:rPr>
              <a:t>l </a:t>
            </a:r>
            <a:r>
              <a:rPr lang="en-US" sz="2400" dirty="0">
                <a:solidFill>
                  <a:srgbClr val="0033CC"/>
                </a:solidFill>
                <a:latin typeface="Times New Roman" panose="02020603050405020304" pitchFamily="18" charset="0"/>
                <a:ea typeface="SimSun" panose="02010600030101010101" pitchFamily="2" charset="-122"/>
              </a:rPr>
              <a:t> and  x-1 or between  x+1  and  r, depending on which A[x] is smaller of larger than  v. </a:t>
            </a:r>
          </a:p>
          <a:p>
            <a:pPr marL="342900" indent="-342900">
              <a:lnSpc>
                <a:spcPct val="150000"/>
              </a:lnSpc>
              <a:buFont typeface="Arial" panose="020B0604020202020204" pitchFamily="34" charset="0"/>
              <a:buChar char="•"/>
            </a:pPr>
            <a:r>
              <a:rPr lang="en-US" sz="2400" dirty="0">
                <a:solidFill>
                  <a:srgbClr val="0033CC"/>
                </a:solidFill>
                <a:latin typeface="Times New Roman" panose="02020603050405020304" pitchFamily="18" charset="0"/>
                <a:ea typeface="SimSun" panose="02010600030101010101" pitchFamily="2" charset="-122"/>
              </a:rPr>
              <a:t>Thus, the size of the problem’s instance is reduced, but we cannot tell a priori by how much.</a:t>
            </a:r>
            <a:endParaRPr lang="en-US" sz="2400" dirty="0">
              <a:solidFill>
                <a:srgbClr val="0033CC"/>
              </a:solidFill>
              <a:effectLst/>
              <a:latin typeface="Courier New" panose="02070309020205020404" pitchFamily="49" charset="0"/>
              <a:ea typeface="SimSun" panose="02010600030101010101" pitchFamily="2" charset="-122"/>
            </a:endParaRPr>
          </a:p>
        </p:txBody>
      </p:sp>
      <p:sp>
        <p:nvSpPr>
          <p:cNvPr id="3" name="Rectangle 2">
            <a:extLst>
              <a:ext uri="{FF2B5EF4-FFF2-40B4-BE49-F238E27FC236}">
                <a16:creationId xmlns:a16="http://schemas.microsoft.com/office/drawing/2014/main" id="{0EF30CA0-CB0D-4A03-A542-130B1DA8C1A9}"/>
              </a:ext>
            </a:extLst>
          </p:cNvPr>
          <p:cNvSpPr/>
          <p:nvPr/>
        </p:nvSpPr>
        <p:spPr>
          <a:xfrm>
            <a:off x="1675462" y="737431"/>
            <a:ext cx="6096000" cy="1077218"/>
          </a:xfrm>
          <a:prstGeom prst="rect">
            <a:avLst/>
          </a:prstGeom>
        </p:spPr>
        <p:txBody>
          <a:bodyPr>
            <a:spAutoFit/>
          </a:bodyPr>
          <a:lstStyle/>
          <a:p>
            <a:r>
              <a:rPr lang="en-US" sz="3200" dirty="0">
                <a:ea typeface="SimSun" panose="02010600030101010101" pitchFamily="2" charset="-122"/>
                <a:cs typeface="Times New Roman" panose="02020603050405020304" pitchFamily="18" charset="0"/>
              </a:rPr>
              <a:t>Variable-Size-Decrease-Algorithms</a:t>
            </a:r>
          </a:p>
          <a:p>
            <a:r>
              <a:rPr lang="en-US" sz="3200" dirty="0">
                <a:cs typeface="Times New Roman" panose="02020603050405020304" pitchFamily="18" charset="0"/>
              </a:rPr>
              <a:t>Interpolation Search </a:t>
            </a:r>
          </a:p>
        </p:txBody>
      </p:sp>
    </p:spTree>
    <p:extLst>
      <p:ext uri="{BB962C8B-B14F-4D97-AF65-F5344CB8AC3E}">
        <p14:creationId xmlns:p14="http://schemas.microsoft.com/office/powerpoint/2010/main" val="87566413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62A937B6-B0EA-4DF2-AEC4-BB39AAAE3221}"/>
              </a:ext>
            </a:extLst>
          </p:cNvPr>
          <p:cNvSpPr txBox="1"/>
          <p:nvPr/>
        </p:nvSpPr>
        <p:spPr>
          <a:xfrm>
            <a:off x="1101531" y="4216238"/>
            <a:ext cx="10030279" cy="1620846"/>
          </a:xfrm>
          <a:prstGeom prst="rect">
            <a:avLst/>
          </a:prstGeom>
          <a:solidFill>
            <a:srgbClr val="FFFF00"/>
          </a:solidFill>
        </p:spPr>
        <p:txBody>
          <a:bodyPr wrap="square" rtlCol="0">
            <a:spAutoFit/>
          </a:bodyPr>
          <a:lstStyle/>
          <a:p>
            <a:endParaRPr lang="en-US" dirty="0"/>
          </a:p>
        </p:txBody>
      </p:sp>
      <p:sp>
        <p:nvSpPr>
          <p:cNvPr id="5" name="TextBox 4">
            <a:extLst>
              <a:ext uri="{FF2B5EF4-FFF2-40B4-BE49-F238E27FC236}">
                <a16:creationId xmlns:a16="http://schemas.microsoft.com/office/drawing/2014/main" id="{A6CD5A84-5F47-46EC-8345-0D605531AF84}"/>
              </a:ext>
            </a:extLst>
          </p:cNvPr>
          <p:cNvSpPr txBox="1"/>
          <p:nvPr/>
        </p:nvSpPr>
        <p:spPr>
          <a:xfrm>
            <a:off x="988314" y="3267276"/>
            <a:ext cx="10215372" cy="892237"/>
          </a:xfrm>
          <a:prstGeom prst="rect">
            <a:avLst/>
          </a:prstGeom>
          <a:solidFill>
            <a:srgbClr val="FFFF00"/>
          </a:solidFill>
        </p:spPr>
        <p:txBody>
          <a:bodyPr wrap="square" rtlCol="0">
            <a:spAutoFit/>
          </a:bodyPr>
          <a:lstStyle/>
          <a:p>
            <a:endParaRPr lang="en-US" dirty="0"/>
          </a:p>
        </p:txBody>
      </p:sp>
      <p:sp>
        <p:nvSpPr>
          <p:cNvPr id="4" name="TextBox 3">
            <a:extLst>
              <a:ext uri="{FF2B5EF4-FFF2-40B4-BE49-F238E27FC236}">
                <a16:creationId xmlns:a16="http://schemas.microsoft.com/office/drawing/2014/main" id="{BA8898DA-1BB6-431E-AFC0-90A101A43568}"/>
              </a:ext>
            </a:extLst>
          </p:cNvPr>
          <p:cNvSpPr txBox="1"/>
          <p:nvPr/>
        </p:nvSpPr>
        <p:spPr>
          <a:xfrm>
            <a:off x="958596" y="1668083"/>
            <a:ext cx="10215372" cy="892237"/>
          </a:xfrm>
          <a:prstGeom prst="rect">
            <a:avLst/>
          </a:prstGeom>
          <a:solidFill>
            <a:srgbClr val="FFFF00"/>
          </a:solidFill>
        </p:spPr>
        <p:txBody>
          <a:bodyPr wrap="square" rtlCol="0">
            <a:spAutoFit/>
          </a:bodyPr>
          <a:lstStyle/>
          <a:p>
            <a:endParaRPr lang="en-US" dirty="0"/>
          </a:p>
        </p:txBody>
      </p:sp>
      <p:sp>
        <p:nvSpPr>
          <p:cNvPr id="2" name="Rectangle 1"/>
          <p:cNvSpPr/>
          <p:nvPr/>
        </p:nvSpPr>
        <p:spPr>
          <a:xfrm>
            <a:off x="1196501" y="1284050"/>
            <a:ext cx="9396517" cy="5366894"/>
          </a:xfrm>
          <a:prstGeom prst="rect">
            <a:avLst/>
          </a:prstGeom>
        </p:spPr>
        <p:txBody>
          <a:bodyPr wrap="square">
            <a:spAutoFit/>
          </a:bodyPr>
          <a:lstStyle/>
          <a:p>
            <a:pPr>
              <a:spcAft>
                <a:spcPts val="600"/>
              </a:spcAft>
            </a:pPr>
            <a:r>
              <a:rPr lang="en-US" sz="2400" dirty="0">
                <a:latin typeface="Times New Roman" panose="02020603050405020304" pitchFamily="18" charset="0"/>
                <a:ea typeface="SimSun" panose="02010600030101010101" pitchFamily="2" charset="-122"/>
                <a:cs typeface="Times New Roman" panose="02020603050405020304" pitchFamily="18" charset="0"/>
              </a:rPr>
              <a:t>The analysis of the algorithm’s efficiency shows that </a:t>
            </a:r>
          </a:p>
          <a:p>
            <a:pPr marL="800100" lvl="1" indent="-342900">
              <a:spcAft>
                <a:spcPts val="600"/>
              </a:spcAft>
              <a:buFont typeface="Arial" panose="020B0604020202020204" pitchFamily="34" charset="0"/>
              <a:buChar char="•"/>
              <a:tabLst>
                <a:tab pos="457200" algn="l"/>
              </a:tabLst>
            </a:pP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interpolation search </a:t>
            </a:r>
            <a:r>
              <a:rPr lang="en-US" sz="2400" b="1"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uses fewer than log</a:t>
            </a:r>
            <a:r>
              <a:rPr lang="en-US" sz="2400" b="1" baseline="-250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2</a:t>
            </a:r>
            <a:r>
              <a:rPr lang="en-US" sz="2400" b="1"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 </a:t>
            </a:r>
            <a:r>
              <a:rPr lang="en-US" sz="2400" b="1" dirty="0" err="1">
                <a:solidFill>
                  <a:srgbClr val="0000FF"/>
                </a:solidFill>
                <a:latin typeface="Times New Roman" panose="02020603050405020304" pitchFamily="18" charset="0"/>
                <a:ea typeface="SimSun" panose="02010600030101010101" pitchFamily="2" charset="-122"/>
                <a:cs typeface="Times New Roman" panose="02020603050405020304" pitchFamily="18" charset="0"/>
              </a:rPr>
              <a:t>log</a:t>
            </a:r>
            <a:r>
              <a:rPr lang="en-US" sz="2400" b="1" baseline="-25000" dirty="0" err="1">
                <a:solidFill>
                  <a:srgbClr val="0000FF"/>
                </a:solidFill>
                <a:latin typeface="Times New Roman" panose="02020603050405020304" pitchFamily="18" charset="0"/>
                <a:ea typeface="SimSun" panose="02010600030101010101" pitchFamily="2" charset="-122"/>
                <a:cs typeface="Times New Roman" panose="02020603050405020304" pitchFamily="18" charset="0"/>
              </a:rPr>
              <a:t>2</a:t>
            </a:r>
            <a:r>
              <a:rPr lang="en-US" sz="2400" b="1"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 n + 1  key comparisons on average </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when searching in a list of n random keys.</a:t>
            </a:r>
          </a:p>
          <a:p>
            <a:pPr marL="800100" lvl="1" indent="-342900">
              <a:spcAft>
                <a:spcPts val="600"/>
              </a:spcAft>
              <a:buFont typeface="Arial" panose="020B0604020202020204" pitchFamily="34" charset="0"/>
              <a:buChar char="•"/>
              <a:tabLst>
                <a:tab pos="457200" algn="l"/>
              </a:tabLst>
            </a:pPr>
            <a:r>
              <a:rPr lang="en-US" sz="2400" dirty="0">
                <a:latin typeface="Times New Roman" panose="02020603050405020304" pitchFamily="18" charset="0"/>
                <a:ea typeface="SimSun" panose="02010600030101010101" pitchFamily="2" charset="-122"/>
                <a:cs typeface="Times New Roman" panose="02020603050405020304" pitchFamily="18" charset="0"/>
              </a:rPr>
              <a:t>This function grows so slowly that the number of comparisons will be a very small constant for all practically feasible inputs. (Why?)</a:t>
            </a:r>
          </a:p>
          <a:p>
            <a:pPr marL="800100" lvl="1" indent="-342900">
              <a:spcAft>
                <a:spcPts val="600"/>
              </a:spcAft>
              <a:buFont typeface="Arial" panose="020B0604020202020204" pitchFamily="34" charset="0"/>
              <a:buChar char="•"/>
              <a:tabLst>
                <a:tab pos="457200" algn="l"/>
              </a:tabLst>
            </a:pPr>
            <a:r>
              <a:rPr lang="en-US" sz="24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For the worst case,</a:t>
            </a:r>
            <a:r>
              <a:rPr lang="en-US" sz="2400" dirty="0">
                <a:latin typeface="Times New Roman" panose="02020603050405020304" pitchFamily="18" charset="0"/>
                <a:ea typeface="SimSun" panose="02010600030101010101" pitchFamily="2" charset="-122"/>
                <a:cs typeface="Times New Roman" panose="02020603050405020304" pitchFamily="18" charset="0"/>
              </a:rPr>
              <a:t> the </a:t>
            </a:r>
            <a:r>
              <a:rPr lang="en-US" sz="24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interpolation search is only linear</a:t>
            </a:r>
            <a:r>
              <a:rPr lang="en-US" sz="2400" dirty="0">
                <a:latin typeface="Times New Roman" panose="02020603050405020304" pitchFamily="18" charset="0"/>
                <a:ea typeface="SimSun" panose="02010600030101010101" pitchFamily="2" charset="-122"/>
                <a:cs typeface="Times New Roman" panose="02020603050405020304" pitchFamily="18" charset="0"/>
              </a:rPr>
              <a:t>, which must be considered a bad performance. (Why?) </a:t>
            </a:r>
          </a:p>
          <a:p>
            <a:pPr marL="800100" lvl="1" indent="-342900">
              <a:spcAft>
                <a:spcPts val="600"/>
              </a:spcAft>
              <a:buFont typeface="Arial" panose="020B0604020202020204" pitchFamily="34" charset="0"/>
              <a:buChar char="•"/>
              <a:tabLst>
                <a:tab pos="457200" algn="l"/>
              </a:tabLst>
            </a:pPr>
            <a:r>
              <a:rPr lang="en-US" sz="2400" dirty="0">
                <a:latin typeface="Times New Roman" panose="02020603050405020304" pitchFamily="18" charset="0"/>
                <a:ea typeface="SimSun" panose="02010600030101010101" pitchFamily="2" charset="-122"/>
                <a:cs typeface="Times New Roman" panose="02020603050405020304" pitchFamily="18" charset="0"/>
              </a:rPr>
              <a:t>As a final assessment of the worthiness of interpolation search versus that of binary search, </a:t>
            </a:r>
          </a:p>
          <a:p>
            <a:pPr marL="1257300" lvl="2" indent="-342900">
              <a:spcAft>
                <a:spcPts val="600"/>
              </a:spcAft>
              <a:buFont typeface="Arial" panose="020B0604020202020204" pitchFamily="34" charset="0"/>
              <a:buChar char="•"/>
              <a:tabLst>
                <a:tab pos="685800" algn="l"/>
              </a:tabLst>
            </a:pPr>
            <a:r>
              <a:rPr lang="en-US" sz="24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the binary search is probably better for smaller files</a:t>
            </a:r>
            <a:r>
              <a:rPr lang="en-US" sz="2400" dirty="0">
                <a:latin typeface="Times New Roman" panose="02020603050405020304" pitchFamily="18" charset="0"/>
                <a:ea typeface="SimSun" panose="02010600030101010101" pitchFamily="2" charset="-122"/>
                <a:cs typeface="Times New Roman" panose="02020603050405020304" pitchFamily="18" charset="0"/>
              </a:rPr>
              <a:t> but </a:t>
            </a:r>
          </a:p>
          <a:p>
            <a:pPr marL="1257300" lvl="2" indent="-342900">
              <a:spcAft>
                <a:spcPts val="600"/>
              </a:spcAft>
              <a:buFont typeface="Arial" panose="020B0604020202020204" pitchFamily="34" charset="0"/>
              <a:buChar char="•"/>
              <a:tabLst>
                <a:tab pos="685800" algn="l"/>
              </a:tabLst>
            </a:pPr>
            <a:r>
              <a:rPr lang="en-US" sz="2400"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interpolation search is worth considering for large files</a:t>
            </a:r>
            <a:r>
              <a:rPr lang="en-US" sz="2400" dirty="0">
                <a:latin typeface="Times New Roman" panose="02020603050405020304" pitchFamily="18" charset="0"/>
                <a:ea typeface="SimSun" panose="02010600030101010101" pitchFamily="2" charset="-122"/>
                <a:cs typeface="Times New Roman" panose="02020603050405020304" pitchFamily="18" charset="0"/>
              </a:rPr>
              <a:t> and for applications in which comparisons are particularly expensive or access costs are very high.</a:t>
            </a:r>
            <a:endParaRPr lang="en-US" sz="24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3" name="Rectangle 2">
            <a:extLst>
              <a:ext uri="{FF2B5EF4-FFF2-40B4-BE49-F238E27FC236}">
                <a16:creationId xmlns:a16="http://schemas.microsoft.com/office/drawing/2014/main" id="{AA177015-5700-48A8-A44F-27D0BE6C09B0}"/>
              </a:ext>
            </a:extLst>
          </p:cNvPr>
          <p:cNvSpPr/>
          <p:nvPr/>
        </p:nvSpPr>
        <p:spPr>
          <a:xfrm>
            <a:off x="1101531" y="97276"/>
            <a:ext cx="6096000" cy="1077218"/>
          </a:xfrm>
          <a:prstGeom prst="rect">
            <a:avLst/>
          </a:prstGeom>
        </p:spPr>
        <p:txBody>
          <a:bodyPr>
            <a:spAutoFit/>
          </a:bodyPr>
          <a:lstStyle/>
          <a:p>
            <a:r>
              <a:rPr lang="en-US" sz="3200" dirty="0">
                <a:ea typeface="SimSun" panose="02010600030101010101" pitchFamily="2" charset="-122"/>
                <a:cs typeface="Times New Roman" panose="02020603050405020304" pitchFamily="18" charset="0"/>
              </a:rPr>
              <a:t>Variable-Size-Decrease-Algorithms</a:t>
            </a:r>
          </a:p>
          <a:p>
            <a:r>
              <a:rPr lang="en-US" sz="3200" dirty="0">
                <a:cs typeface="Times New Roman" panose="02020603050405020304" pitchFamily="18" charset="0"/>
              </a:rPr>
              <a:t>Interpolation Search </a:t>
            </a:r>
          </a:p>
        </p:txBody>
      </p:sp>
    </p:spTree>
    <p:extLst>
      <p:ext uri="{BB962C8B-B14F-4D97-AF65-F5344CB8AC3E}">
        <p14:creationId xmlns:p14="http://schemas.microsoft.com/office/powerpoint/2010/main" val="228904491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25106" y="1498049"/>
            <a:ext cx="9257121" cy="4610493"/>
          </a:xfrm>
          <a:prstGeom prst="rect">
            <a:avLst/>
          </a:prstGeom>
        </p:spPr>
        <p:txBody>
          <a:bodyPr wrap="square">
            <a:spAutoFit/>
          </a:bodyPr>
          <a:lstStyle/>
          <a:p>
            <a:pPr>
              <a:spcAft>
                <a:spcPts val="600"/>
              </a:spcAft>
            </a:pPr>
            <a:r>
              <a:rPr lang="en-US" sz="2800" dirty="0">
                <a:ea typeface="SimSun" panose="02010600030101010101" pitchFamily="2" charset="-122"/>
                <a:cs typeface="Times New Roman" panose="02020603050405020304" pitchFamily="18" charset="0"/>
              </a:rPr>
              <a:t>Summary of Decrease and Conquer Algorithm Design Techniques</a:t>
            </a:r>
          </a:p>
          <a:p>
            <a:r>
              <a:rPr lang="en-US" sz="2400" dirty="0">
                <a:latin typeface="Times New Roman" panose="02020603050405020304" pitchFamily="18" charset="0"/>
                <a:ea typeface="SimSun" panose="02010600030101010101" pitchFamily="2" charset="-122"/>
                <a:cs typeface="Times New Roman" panose="02020603050405020304" pitchFamily="18" charset="0"/>
              </a:rPr>
              <a:t>Three major variations of decrease-and-conquer:</a:t>
            </a:r>
          </a:p>
          <a:p>
            <a:pPr marL="914400" lvl="1" indent="-457200">
              <a:lnSpc>
                <a:spcPct val="115000"/>
              </a:lnSpc>
              <a:spcAft>
                <a:spcPts val="1000"/>
              </a:spcAft>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Decrease by a constant</a:t>
            </a:r>
            <a:r>
              <a:rPr lang="en-US" sz="2400" dirty="0">
                <a:latin typeface="Times New Roman" panose="02020603050405020304" pitchFamily="18" charset="0"/>
                <a:cs typeface="Times New Roman" panose="02020603050405020304" pitchFamily="18" charset="0"/>
              </a:rPr>
              <a:t>. Most often, decrease by one. </a:t>
            </a:r>
            <a:r>
              <a:rPr lang="en-US" sz="2400" dirty="0">
                <a:solidFill>
                  <a:srgbClr val="0000FF"/>
                </a:solidFill>
                <a:latin typeface="Times New Roman" panose="02020603050405020304" pitchFamily="18" charset="0"/>
                <a:cs typeface="Times New Roman" panose="02020603050405020304" pitchFamily="18" charset="0"/>
              </a:rPr>
              <a:t>Insertion sort, Topological sorting (DFS)</a:t>
            </a:r>
            <a:r>
              <a:rPr lang="en-US" sz="2400" dirty="0">
                <a:latin typeface="Times New Roman" panose="02020603050405020304" pitchFamily="18" charset="0"/>
                <a:cs typeface="Times New Roman" panose="02020603050405020304" pitchFamily="18" charset="0"/>
              </a:rPr>
              <a:t>.  T(n) = T(n - c) + f(n)</a:t>
            </a:r>
          </a:p>
          <a:p>
            <a:pPr marL="914400" lvl="1" indent="-457200">
              <a:lnSpc>
                <a:spcPct val="115000"/>
              </a:lnSpc>
              <a:spcAft>
                <a:spcPts val="1000"/>
              </a:spcAft>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Decrease by a constant factor. </a:t>
            </a:r>
            <a:r>
              <a:rPr lang="en-US" sz="2400" dirty="0">
                <a:latin typeface="Times New Roman" panose="02020603050405020304" pitchFamily="18" charset="0"/>
                <a:cs typeface="Times New Roman" panose="02020603050405020304" pitchFamily="18" charset="0"/>
              </a:rPr>
              <a:t>Most often by a factor of two. </a:t>
            </a:r>
            <a:r>
              <a:rPr lang="en-US" sz="2400" dirty="0">
                <a:solidFill>
                  <a:srgbClr val="0000FF"/>
                </a:solidFill>
                <a:latin typeface="Times New Roman" panose="02020603050405020304" pitchFamily="18" charset="0"/>
                <a:cs typeface="Times New Roman" panose="02020603050405020304" pitchFamily="18" charset="0"/>
              </a:rPr>
              <a:t>Binary Search, fake coin problem</a:t>
            </a:r>
            <a:r>
              <a:rPr lang="en-US" sz="2400" dirty="0">
                <a:latin typeface="Times New Roman" panose="02020603050405020304" pitchFamily="18" charset="0"/>
                <a:cs typeface="Times New Roman" panose="02020603050405020304" pitchFamily="18" charset="0"/>
              </a:rPr>
              <a:t>. T(n) = T(n/b) + f(n)</a:t>
            </a:r>
          </a:p>
          <a:p>
            <a:pPr marL="914400" lvl="1" indent="-457200">
              <a:lnSpc>
                <a:spcPct val="115000"/>
              </a:lnSpc>
              <a:spcAft>
                <a:spcPts val="1000"/>
              </a:spcAft>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Variable size decrease. </a:t>
            </a:r>
            <a:r>
              <a:rPr lang="en-US" sz="2400" dirty="0">
                <a:latin typeface="Times New Roman" panose="02020603050405020304" pitchFamily="18" charset="0"/>
                <a:cs typeface="Times New Roman" panose="02020603050405020304" pitchFamily="18" charset="0"/>
              </a:rPr>
              <a:t>Euclid’s algorithm, the partition-based algorithm for interpolation search.</a:t>
            </a:r>
          </a:p>
          <a:p>
            <a:pPr marL="800100" lvl="1" indent="-342900">
              <a:spcAft>
                <a:spcPts val="600"/>
              </a:spcAft>
              <a:buFont typeface="Symbol" panose="05050102010706020507" pitchFamily="18" charset="2"/>
              <a:buChar char=""/>
              <a:tabLst>
                <a:tab pos="457200" algn="l"/>
              </a:tabLst>
            </a:pPr>
            <a:endParaRPr lang="en-US" dirty="0"/>
          </a:p>
        </p:txBody>
      </p:sp>
    </p:spTree>
    <p:extLst>
      <p:ext uri="{BB962C8B-B14F-4D97-AF65-F5344CB8AC3E}">
        <p14:creationId xmlns:p14="http://schemas.microsoft.com/office/powerpoint/2010/main" val="40864085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66421" y="467724"/>
            <a:ext cx="9059157" cy="6390276"/>
          </a:xfrm>
          <a:prstGeom prst="rect">
            <a:avLst/>
          </a:prstGeom>
        </p:spPr>
        <p:txBody>
          <a:bodyPr wrap="square">
            <a:spAutoFit/>
          </a:bodyPr>
          <a:lstStyle/>
          <a:p>
            <a:pPr>
              <a:spcAft>
                <a:spcPts val="1200"/>
              </a:spcAft>
            </a:pPr>
            <a:r>
              <a:rPr lang="en-US" sz="2400" dirty="0">
                <a:latin typeface="Times New Roman" panose="02020603050405020304" pitchFamily="18" charset="0"/>
                <a:ea typeface="SimSun" panose="02010600030101010101" pitchFamily="2" charset="-122"/>
                <a:cs typeface="Times New Roman" panose="02020603050405020304" pitchFamily="18" charset="0"/>
              </a:rPr>
              <a:t>Summary of Decrease and Conquer Algorithm Design Techniques</a:t>
            </a:r>
          </a:p>
          <a:p>
            <a:pPr marL="800100" lvl="1" indent="-342900">
              <a:spcAft>
                <a:spcPts val="1200"/>
              </a:spcAft>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Two algorithms for solving the topological sorting problem. </a:t>
            </a:r>
          </a:p>
          <a:p>
            <a:pPr marL="1257300" lvl="2" indent="-34290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One is based on </a:t>
            </a:r>
            <a:r>
              <a:rPr lang="en-US" sz="2400" dirty="0">
                <a:solidFill>
                  <a:srgbClr val="0000FF"/>
                </a:solidFill>
                <a:latin typeface="Times New Roman" panose="02020603050405020304" pitchFamily="18" charset="0"/>
                <a:cs typeface="Times New Roman" panose="02020603050405020304" pitchFamily="18" charset="0"/>
              </a:rPr>
              <a:t>depth-first-search and </a:t>
            </a:r>
          </a:p>
          <a:p>
            <a:pPr marL="1257300" lvl="2" indent="-34290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other one is based on a </a:t>
            </a:r>
            <a:r>
              <a:rPr lang="en-US" sz="2400" dirty="0">
                <a:solidFill>
                  <a:srgbClr val="0000FF"/>
                </a:solidFill>
                <a:latin typeface="Times New Roman" panose="02020603050405020304" pitchFamily="18" charset="0"/>
                <a:cs typeface="Times New Roman" panose="02020603050405020304" pitchFamily="18" charset="0"/>
              </a:rPr>
              <a:t>direct application of the decrease-by-on-technique.</a:t>
            </a:r>
          </a:p>
          <a:p>
            <a:pPr marL="800100" lvl="1" indent="-342900">
              <a:spcAft>
                <a:spcPts val="1200"/>
              </a:spcAft>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Binary Search </a:t>
            </a:r>
            <a:r>
              <a:rPr lang="en-US" sz="2400" dirty="0">
                <a:latin typeface="Times New Roman" panose="02020603050405020304" pitchFamily="18" charset="0"/>
                <a:cs typeface="Times New Roman" panose="02020603050405020304" pitchFamily="18" charset="0"/>
              </a:rPr>
              <a:t>for searching in a sorted array is a principal example of a </a:t>
            </a:r>
            <a:r>
              <a:rPr lang="en-US" sz="2400" dirty="0">
                <a:solidFill>
                  <a:srgbClr val="0000FF"/>
                </a:solidFill>
                <a:latin typeface="Times New Roman" panose="02020603050405020304" pitchFamily="18" charset="0"/>
                <a:cs typeface="Times New Roman" panose="02020603050405020304" pitchFamily="18" charset="0"/>
              </a:rPr>
              <a:t>decrease-by-a-constant-factor algorithm</a:t>
            </a:r>
            <a:r>
              <a:rPr lang="en-US" sz="2400" dirty="0">
                <a:latin typeface="Times New Roman" panose="02020603050405020304" pitchFamily="18" charset="0"/>
                <a:cs typeface="Times New Roman" panose="02020603050405020304" pitchFamily="18" charset="0"/>
              </a:rPr>
              <a:t>. </a:t>
            </a:r>
          </a:p>
          <a:p>
            <a:pPr marL="1257300" lvl="2" indent="-34290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Other examples include exponentiation by squaring, </a:t>
            </a:r>
            <a:r>
              <a:rPr lang="en-US" sz="2400" dirty="0">
                <a:solidFill>
                  <a:srgbClr val="0000FF"/>
                </a:solidFill>
                <a:latin typeface="Times New Roman" panose="02020603050405020304" pitchFamily="18" charset="0"/>
                <a:cs typeface="Times New Roman" panose="02020603050405020304" pitchFamily="18" charset="0"/>
              </a:rPr>
              <a:t>identifying a fake coin with a balance scale</a:t>
            </a:r>
            <a:r>
              <a:rPr lang="en-US" sz="2400" dirty="0">
                <a:latin typeface="Times New Roman" panose="02020603050405020304" pitchFamily="18" charset="0"/>
                <a:cs typeface="Times New Roman" panose="02020603050405020304" pitchFamily="18" charset="0"/>
              </a:rPr>
              <a:t>, Russian peasant multiplication, and the Josephus problem.</a:t>
            </a:r>
          </a:p>
          <a:p>
            <a:pPr marL="800100" lvl="1" indent="-34290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Examples of </a:t>
            </a:r>
            <a:r>
              <a:rPr lang="en-US" sz="2400" dirty="0">
                <a:solidFill>
                  <a:srgbClr val="0000FF"/>
                </a:solidFill>
                <a:latin typeface="Times New Roman" panose="02020603050405020304" pitchFamily="18" charset="0"/>
                <a:cs typeface="Times New Roman" panose="02020603050405020304" pitchFamily="18" charset="0"/>
              </a:rPr>
              <a:t>variable size decrease algorithms </a:t>
            </a:r>
            <a:r>
              <a:rPr lang="en-US" sz="2400" dirty="0">
                <a:latin typeface="Times New Roman" panose="02020603050405020304" pitchFamily="18" charset="0"/>
                <a:cs typeface="Times New Roman" panose="02020603050405020304" pitchFamily="18" charset="0"/>
              </a:rPr>
              <a:t>include </a:t>
            </a:r>
            <a:r>
              <a:rPr lang="en-US" sz="2400" dirty="0">
                <a:solidFill>
                  <a:srgbClr val="0000FF"/>
                </a:solidFill>
                <a:latin typeface="Times New Roman" panose="02020603050405020304" pitchFamily="18" charset="0"/>
                <a:cs typeface="Times New Roman" panose="02020603050405020304" pitchFamily="18" charset="0"/>
              </a:rPr>
              <a:t>Euclid’s algorithm</a:t>
            </a:r>
            <a:r>
              <a:rPr lang="en-US" sz="2400" dirty="0">
                <a:latin typeface="Times New Roman" panose="02020603050405020304" pitchFamily="18" charset="0"/>
                <a:cs typeface="Times New Roman" panose="02020603050405020304" pitchFamily="18" charset="0"/>
              </a:rPr>
              <a:t>, the partition-based algorithm for selection search, </a:t>
            </a:r>
            <a:r>
              <a:rPr lang="en-US" sz="2400" dirty="0">
                <a:solidFill>
                  <a:srgbClr val="0000FF"/>
                </a:solidFill>
                <a:latin typeface="Times New Roman" panose="02020603050405020304" pitchFamily="18" charset="0"/>
                <a:cs typeface="Times New Roman" panose="02020603050405020304" pitchFamily="18" charset="0"/>
              </a:rPr>
              <a:t>interpolation search, and searching and insertion in a binary search tree.</a:t>
            </a:r>
          </a:p>
        </p:txBody>
      </p:sp>
    </p:spTree>
    <p:extLst>
      <p:ext uri="{BB962C8B-B14F-4D97-AF65-F5344CB8AC3E}">
        <p14:creationId xmlns:p14="http://schemas.microsoft.com/office/powerpoint/2010/main" val="103408374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8559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5000" y="964268"/>
            <a:ext cx="8933008" cy="3508653"/>
          </a:xfrm>
          <a:prstGeom prst="rect">
            <a:avLst/>
          </a:prstGeom>
        </p:spPr>
        <p:txBody>
          <a:bodyPr wrap="square">
            <a:spAutoFit/>
          </a:bodyPr>
          <a:lstStyle/>
          <a:p>
            <a:pPr marL="461963" indent="-461963">
              <a:spcAft>
                <a:spcPts val="600"/>
              </a:spcAft>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rPr>
              <a:t>It is always possible to linearize (or topologically sort) for a directed acyclic graph (</a:t>
            </a:r>
            <a:r>
              <a:rPr lang="en-US" sz="2400" dirty="0" err="1">
                <a:solidFill>
                  <a:srgbClr val="0000FF"/>
                </a:solidFill>
                <a:latin typeface="Times New Roman" panose="02020603050405020304" pitchFamily="18" charset="0"/>
                <a:ea typeface="SimSun" panose="02010600030101010101" pitchFamily="2" charset="-122"/>
              </a:rPr>
              <a:t>dag</a:t>
            </a:r>
            <a:r>
              <a:rPr lang="en-US" sz="2400" dirty="0">
                <a:solidFill>
                  <a:srgbClr val="0000FF"/>
                </a:solidFill>
                <a:latin typeface="Times New Roman" panose="02020603050405020304" pitchFamily="18" charset="0"/>
                <a:ea typeface="SimSun" panose="02010600030101010101" pitchFamily="2" charset="-122"/>
              </a:rPr>
              <a:t>). </a:t>
            </a:r>
          </a:p>
          <a:p>
            <a:pPr marL="461963" indent="-461963">
              <a:spcAft>
                <a:spcPts val="600"/>
              </a:spcAft>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rPr>
              <a:t>By means of linearization, </a:t>
            </a:r>
          </a:p>
          <a:p>
            <a:pPr marL="919163" lvl="1" indent="-461963">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the </a:t>
            </a:r>
            <a:r>
              <a:rPr lang="en-US" sz="2400" dirty="0">
                <a:solidFill>
                  <a:srgbClr val="0000FF"/>
                </a:solidFill>
                <a:latin typeface="Times New Roman" panose="02020603050405020304" pitchFamily="18" charset="0"/>
                <a:ea typeface="SimSun" panose="02010600030101010101" pitchFamily="2" charset="-122"/>
              </a:rPr>
              <a:t>vertices are in the order of one after the other</a:t>
            </a:r>
            <a:r>
              <a:rPr lang="en-US" sz="2400" dirty="0">
                <a:latin typeface="Times New Roman" panose="02020603050405020304" pitchFamily="18" charset="0"/>
                <a:ea typeface="SimSun" panose="02010600030101010101" pitchFamily="2" charset="-122"/>
              </a:rPr>
              <a:t>, and</a:t>
            </a:r>
          </a:p>
          <a:p>
            <a:pPr marL="919163" lvl="1" indent="-461963">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every edge (u, v) goes from vertex u to vertex v. </a:t>
            </a:r>
          </a:p>
          <a:p>
            <a:pPr marL="919163" lvl="1" indent="-461963">
              <a:spcAft>
                <a:spcPts val="600"/>
              </a:spcAft>
              <a:buFont typeface="Arial" panose="020B0604020202020204" pitchFamily="34" charset="0"/>
              <a:buChar char="•"/>
            </a:pPr>
            <a:r>
              <a:rPr lang="en-US" sz="2400" dirty="0">
                <a:solidFill>
                  <a:srgbClr val="0000FF"/>
                </a:solidFill>
                <a:latin typeface="Times New Roman" panose="02020603050405020304" pitchFamily="18" charset="0"/>
                <a:ea typeface="SimSun" panose="02010600030101010101" pitchFamily="2" charset="-122"/>
              </a:rPr>
              <a:t>A way to state precedence constraints.  </a:t>
            </a:r>
          </a:p>
          <a:p>
            <a:pPr marL="461963" indent="-461963">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For example, </a:t>
            </a:r>
            <a:r>
              <a:rPr lang="en-US" sz="2400" dirty="0">
                <a:solidFill>
                  <a:srgbClr val="0000FF"/>
                </a:solidFill>
                <a:latin typeface="Times New Roman" panose="02020603050405020304" pitchFamily="18" charset="0"/>
                <a:ea typeface="SimSun" panose="02010600030101010101" pitchFamily="2" charset="-122"/>
              </a:rPr>
              <a:t>one valid ordering is B, A, D, C, E, F. </a:t>
            </a:r>
          </a:p>
          <a:p>
            <a:pPr marL="919163" lvl="1" indent="-461963">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(Can you find the other three?)</a:t>
            </a:r>
            <a:endParaRPr lang="en-US" sz="2400" dirty="0">
              <a:effectLst/>
              <a:latin typeface="Courier New" panose="02070309020205020404" pitchFamily="49" charset="0"/>
              <a:ea typeface="SimSun" panose="02010600030101010101" pitchFamily="2" charset="-122"/>
            </a:endParaRPr>
          </a:p>
        </p:txBody>
      </p:sp>
      <p:cxnSp>
        <p:nvCxnSpPr>
          <p:cNvPr id="4" name="Straight Arrow Connector 3"/>
          <p:cNvCxnSpPr/>
          <p:nvPr/>
        </p:nvCxnSpPr>
        <p:spPr>
          <a:xfrm flipV="1">
            <a:off x="2313178" y="4672592"/>
            <a:ext cx="1498862" cy="942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V="1">
            <a:off x="4134123" y="4656096"/>
            <a:ext cx="1498862" cy="942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2313178" y="6157315"/>
            <a:ext cx="1498862" cy="942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flipV="1">
            <a:off x="2105791" y="4806925"/>
            <a:ext cx="10997" cy="117599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flipV="1">
            <a:off x="3887454" y="4806924"/>
            <a:ext cx="10997" cy="117599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4105846" y="4682019"/>
            <a:ext cx="1493358" cy="130601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888975" y="4427496"/>
            <a:ext cx="300082" cy="379428"/>
          </a:xfrm>
          <a:prstGeom prst="rect">
            <a:avLst/>
          </a:prstGeom>
          <a:noFill/>
        </p:spPr>
        <p:txBody>
          <a:bodyPr wrap="square" rtlCol="0">
            <a:spAutoFit/>
          </a:bodyPr>
          <a:lstStyle/>
          <a:p>
            <a:r>
              <a:rPr lang="en-US" dirty="0">
                <a:solidFill>
                  <a:srgbClr val="0000FF"/>
                </a:solidFill>
              </a:rPr>
              <a:t>A</a:t>
            </a:r>
          </a:p>
        </p:txBody>
      </p:sp>
      <p:sp>
        <p:nvSpPr>
          <p:cNvPr id="11" name="TextBox 10"/>
          <p:cNvSpPr txBox="1"/>
          <p:nvPr/>
        </p:nvSpPr>
        <p:spPr>
          <a:xfrm>
            <a:off x="3780625" y="4427496"/>
            <a:ext cx="300082" cy="379428"/>
          </a:xfrm>
          <a:prstGeom prst="rect">
            <a:avLst/>
          </a:prstGeom>
          <a:noFill/>
        </p:spPr>
        <p:txBody>
          <a:bodyPr wrap="square" rtlCol="0">
            <a:spAutoFit/>
          </a:bodyPr>
          <a:lstStyle/>
          <a:p>
            <a:r>
              <a:rPr lang="en-US" dirty="0">
                <a:solidFill>
                  <a:srgbClr val="0000FF"/>
                </a:solidFill>
              </a:rPr>
              <a:t>C</a:t>
            </a:r>
          </a:p>
        </p:txBody>
      </p:sp>
      <p:sp>
        <p:nvSpPr>
          <p:cNvPr id="12" name="TextBox 11"/>
          <p:cNvSpPr txBox="1"/>
          <p:nvPr/>
        </p:nvSpPr>
        <p:spPr>
          <a:xfrm>
            <a:off x="5686401" y="4427496"/>
            <a:ext cx="300082" cy="379428"/>
          </a:xfrm>
          <a:prstGeom prst="rect">
            <a:avLst/>
          </a:prstGeom>
          <a:noFill/>
        </p:spPr>
        <p:txBody>
          <a:bodyPr wrap="square" rtlCol="0">
            <a:spAutoFit/>
          </a:bodyPr>
          <a:lstStyle/>
          <a:p>
            <a:r>
              <a:rPr lang="en-US" dirty="0">
                <a:solidFill>
                  <a:srgbClr val="0000FF"/>
                </a:solidFill>
              </a:rPr>
              <a:t>E</a:t>
            </a:r>
          </a:p>
        </p:txBody>
      </p:sp>
      <p:sp>
        <p:nvSpPr>
          <p:cNvPr id="13" name="TextBox 12"/>
          <p:cNvSpPr txBox="1"/>
          <p:nvPr/>
        </p:nvSpPr>
        <p:spPr>
          <a:xfrm>
            <a:off x="1909399" y="5967601"/>
            <a:ext cx="300082" cy="379428"/>
          </a:xfrm>
          <a:prstGeom prst="rect">
            <a:avLst/>
          </a:prstGeom>
          <a:noFill/>
        </p:spPr>
        <p:txBody>
          <a:bodyPr wrap="square" rtlCol="0">
            <a:spAutoFit/>
          </a:bodyPr>
          <a:lstStyle/>
          <a:p>
            <a:r>
              <a:rPr lang="en-US" dirty="0">
                <a:solidFill>
                  <a:srgbClr val="0000FF"/>
                </a:solidFill>
              </a:rPr>
              <a:t>B</a:t>
            </a:r>
          </a:p>
        </p:txBody>
      </p:sp>
      <p:sp>
        <p:nvSpPr>
          <p:cNvPr id="14" name="TextBox 13"/>
          <p:cNvSpPr txBox="1"/>
          <p:nvPr/>
        </p:nvSpPr>
        <p:spPr>
          <a:xfrm>
            <a:off x="3804187" y="5977028"/>
            <a:ext cx="300082" cy="379428"/>
          </a:xfrm>
          <a:prstGeom prst="rect">
            <a:avLst/>
          </a:prstGeom>
          <a:noFill/>
        </p:spPr>
        <p:txBody>
          <a:bodyPr wrap="square" rtlCol="0">
            <a:spAutoFit/>
          </a:bodyPr>
          <a:lstStyle/>
          <a:p>
            <a:r>
              <a:rPr lang="en-US" dirty="0">
                <a:solidFill>
                  <a:srgbClr val="0000FF"/>
                </a:solidFill>
              </a:rPr>
              <a:t>D</a:t>
            </a:r>
          </a:p>
        </p:txBody>
      </p:sp>
      <p:sp>
        <p:nvSpPr>
          <p:cNvPr id="15" name="TextBox 14"/>
          <p:cNvSpPr txBox="1"/>
          <p:nvPr/>
        </p:nvSpPr>
        <p:spPr>
          <a:xfrm>
            <a:off x="5652625" y="5798324"/>
            <a:ext cx="300082" cy="379428"/>
          </a:xfrm>
          <a:prstGeom prst="rect">
            <a:avLst/>
          </a:prstGeom>
          <a:noFill/>
        </p:spPr>
        <p:txBody>
          <a:bodyPr wrap="square" rtlCol="0">
            <a:spAutoFit/>
          </a:bodyPr>
          <a:lstStyle/>
          <a:p>
            <a:r>
              <a:rPr lang="en-US" dirty="0">
                <a:solidFill>
                  <a:srgbClr val="0000FF"/>
                </a:solidFill>
              </a:rPr>
              <a:t>F</a:t>
            </a:r>
          </a:p>
        </p:txBody>
      </p:sp>
      <p:sp>
        <p:nvSpPr>
          <p:cNvPr id="3" name="Rectangle 2">
            <a:extLst>
              <a:ext uri="{FF2B5EF4-FFF2-40B4-BE49-F238E27FC236}">
                <a16:creationId xmlns:a16="http://schemas.microsoft.com/office/drawing/2014/main" id="{D5A95902-F324-4BA2-AEC7-448EA5951AC6}"/>
              </a:ext>
            </a:extLst>
          </p:cNvPr>
          <p:cNvSpPr/>
          <p:nvPr/>
        </p:nvSpPr>
        <p:spPr>
          <a:xfrm>
            <a:off x="1405000" y="280313"/>
            <a:ext cx="2837828" cy="584775"/>
          </a:xfrm>
          <a:prstGeom prst="rect">
            <a:avLst/>
          </a:prstGeom>
          <a:solidFill>
            <a:srgbClr val="FFFF00"/>
          </a:solidFill>
        </p:spPr>
        <p:txBody>
          <a:bodyPr wrap="none">
            <a:spAutoFit/>
          </a:bodyPr>
          <a:lstStyle/>
          <a:p>
            <a:r>
              <a:rPr lang="en-US" sz="3200" dirty="0">
                <a:solidFill>
                  <a:srgbClr val="0000FF"/>
                </a:solidFill>
                <a:ea typeface="SimSun" panose="02010600030101010101" pitchFamily="2" charset="-122"/>
              </a:rPr>
              <a:t>Topological Sort</a:t>
            </a:r>
            <a:endParaRPr lang="en-US" sz="3200" dirty="0"/>
          </a:p>
        </p:txBody>
      </p:sp>
      <p:sp>
        <p:nvSpPr>
          <p:cNvPr id="18" name="TextBox 17">
            <a:extLst>
              <a:ext uri="{FF2B5EF4-FFF2-40B4-BE49-F238E27FC236}">
                <a16:creationId xmlns:a16="http://schemas.microsoft.com/office/drawing/2014/main" id="{5738BBD1-3FB7-48ED-B5E2-4078383A6DBA}"/>
              </a:ext>
            </a:extLst>
          </p:cNvPr>
          <p:cNvSpPr txBox="1"/>
          <p:nvPr/>
        </p:nvSpPr>
        <p:spPr>
          <a:xfrm>
            <a:off x="6373368" y="5335028"/>
            <a:ext cx="5038344" cy="369332"/>
          </a:xfrm>
          <a:prstGeom prst="rect">
            <a:avLst/>
          </a:prstGeom>
          <a:noFill/>
        </p:spPr>
        <p:txBody>
          <a:bodyPr wrap="square" rtlCol="0">
            <a:spAutoFit/>
          </a:bodyPr>
          <a:lstStyle/>
          <a:p>
            <a:r>
              <a:rPr lang="en-US" sz="1800" dirty="0">
                <a:solidFill>
                  <a:srgbClr val="0000FF"/>
                </a:solidFill>
                <a:latin typeface="Times New Roman" panose="02020603050405020304" pitchFamily="18" charset="0"/>
                <a:ea typeface="SimSun" panose="02010600030101010101" pitchFamily="2" charset="-122"/>
              </a:rPr>
              <a:t>B	A	D	C	E 	F</a:t>
            </a:r>
            <a:endParaRPr lang="en-US" dirty="0"/>
          </a:p>
        </p:txBody>
      </p:sp>
      <p:cxnSp>
        <p:nvCxnSpPr>
          <p:cNvPr id="21" name="Straight Arrow Connector 20">
            <a:extLst>
              <a:ext uri="{FF2B5EF4-FFF2-40B4-BE49-F238E27FC236}">
                <a16:creationId xmlns:a16="http://schemas.microsoft.com/office/drawing/2014/main" id="{20F17ED5-1BB3-4263-B4F1-B2890AE2AF2F}"/>
              </a:ext>
            </a:extLst>
          </p:cNvPr>
          <p:cNvCxnSpPr/>
          <p:nvPr/>
        </p:nvCxnSpPr>
        <p:spPr>
          <a:xfrm>
            <a:off x="6684264" y="5504688"/>
            <a:ext cx="630936"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FD779303-7946-43D1-A5D1-03F4A6689D5D}"/>
              </a:ext>
            </a:extLst>
          </p:cNvPr>
          <p:cNvCxnSpPr/>
          <p:nvPr/>
        </p:nvCxnSpPr>
        <p:spPr>
          <a:xfrm>
            <a:off x="8473440" y="5483352"/>
            <a:ext cx="630936"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F0284973-6ACA-4A25-93F0-A2BB8B284EEE}"/>
              </a:ext>
            </a:extLst>
          </p:cNvPr>
          <p:cNvCxnSpPr/>
          <p:nvPr/>
        </p:nvCxnSpPr>
        <p:spPr>
          <a:xfrm>
            <a:off x="9421368" y="5504688"/>
            <a:ext cx="630936"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Arrow: Curved Down 35">
            <a:extLst>
              <a:ext uri="{FF2B5EF4-FFF2-40B4-BE49-F238E27FC236}">
                <a16:creationId xmlns:a16="http://schemas.microsoft.com/office/drawing/2014/main" id="{A3ADAC28-47AA-448D-9D13-CB7C5BD30114}"/>
              </a:ext>
            </a:extLst>
          </p:cNvPr>
          <p:cNvSpPr/>
          <p:nvPr/>
        </p:nvSpPr>
        <p:spPr>
          <a:xfrm>
            <a:off x="6592798" y="5204416"/>
            <a:ext cx="1737360" cy="16886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8" name="Arrow: Curved Down 37">
            <a:extLst>
              <a:ext uri="{FF2B5EF4-FFF2-40B4-BE49-F238E27FC236}">
                <a16:creationId xmlns:a16="http://schemas.microsoft.com/office/drawing/2014/main" id="{15B02C8A-9C09-49BA-AF95-8CE85D011355}"/>
              </a:ext>
            </a:extLst>
          </p:cNvPr>
          <p:cNvSpPr/>
          <p:nvPr/>
        </p:nvSpPr>
        <p:spPr>
          <a:xfrm flipV="1">
            <a:off x="7540780" y="5631676"/>
            <a:ext cx="1783542" cy="166643"/>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0" name="Arrow: Curved Down 39">
            <a:extLst>
              <a:ext uri="{FF2B5EF4-FFF2-40B4-BE49-F238E27FC236}">
                <a16:creationId xmlns:a16="http://schemas.microsoft.com/office/drawing/2014/main" id="{27917596-3C29-49CF-87FA-92D9B0547E6F}"/>
              </a:ext>
            </a:extLst>
          </p:cNvPr>
          <p:cNvSpPr/>
          <p:nvPr/>
        </p:nvSpPr>
        <p:spPr>
          <a:xfrm>
            <a:off x="8600648" y="403954"/>
            <a:ext cx="1737360" cy="6907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Curved Down 24">
            <a:extLst>
              <a:ext uri="{FF2B5EF4-FFF2-40B4-BE49-F238E27FC236}">
                <a16:creationId xmlns:a16="http://schemas.microsoft.com/office/drawing/2014/main" id="{92D094AE-CD6E-4DA4-A5A7-8D374B5B3BC6}"/>
              </a:ext>
            </a:extLst>
          </p:cNvPr>
          <p:cNvSpPr/>
          <p:nvPr/>
        </p:nvSpPr>
        <p:spPr>
          <a:xfrm>
            <a:off x="9324322" y="5241069"/>
            <a:ext cx="1737360" cy="16664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31138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669456" y="1321673"/>
            <a:ext cx="5105400"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en-US" altLang="en-US" sz="1600" b="0" i="0" u="none" strike="noStrike" cap="none" normalizeH="0" baseline="0" dirty="0">
                <a:ln>
                  <a:noFill/>
                </a:ln>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A</a:t>
            </a:r>
            <a:r>
              <a:rPr kumimoji="0" lang="en-US" altLang="en-US" sz="16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C		E</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cxnSp>
        <p:nvCxnSpPr>
          <p:cNvPr id="3" name="Straight Arrow Connector 2"/>
          <p:cNvCxnSpPr/>
          <p:nvPr/>
        </p:nvCxnSpPr>
        <p:spPr>
          <a:xfrm flipV="1">
            <a:off x="1928598" y="1489435"/>
            <a:ext cx="1498862" cy="942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 name="Rectangle 3"/>
          <p:cNvSpPr>
            <a:spLocks noChangeArrowheads="1"/>
          </p:cNvSpPr>
          <p:nvPr/>
        </p:nvSpPr>
        <p:spPr bwMode="auto">
          <a:xfrm>
            <a:off x="1616714" y="2763304"/>
            <a:ext cx="433292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B		D		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cxnSp>
        <p:nvCxnSpPr>
          <p:cNvPr id="10" name="Straight Arrow Connector 9"/>
          <p:cNvCxnSpPr/>
          <p:nvPr/>
        </p:nvCxnSpPr>
        <p:spPr>
          <a:xfrm flipV="1">
            <a:off x="3749543" y="1472939"/>
            <a:ext cx="1498862" cy="942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1928598" y="2974158"/>
            <a:ext cx="1498862" cy="942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flipV="1">
            <a:off x="1721211" y="1623768"/>
            <a:ext cx="10997" cy="117599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flipV="1">
            <a:off x="3502874" y="1623767"/>
            <a:ext cx="10997" cy="117599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3721266" y="1498862"/>
            <a:ext cx="1493358" cy="130601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1598229" y="3226721"/>
            <a:ext cx="8301110" cy="3570208"/>
          </a:xfrm>
          <a:prstGeom prst="rect">
            <a:avLst/>
          </a:prstGeom>
        </p:spPr>
        <p:txBody>
          <a:bodyPr wrap="square">
            <a:spAutoFit/>
          </a:bodyPr>
          <a:lstStyle/>
          <a:p>
            <a:r>
              <a:rPr lang="en-US" sz="2400" dirty="0">
                <a:latin typeface="Times New Roman" panose="02020603050405020304" pitchFamily="18" charset="0"/>
                <a:ea typeface="SimSun" panose="02010600030101010101" pitchFamily="2" charset="-122"/>
                <a:cs typeface="Times New Roman" panose="02020603050405020304" pitchFamily="18" charset="0"/>
              </a:rPr>
              <a:t>Figure 3.19.  A directed acyclic graph with one source, two sinks,   </a:t>
            </a:r>
          </a:p>
          <a:p>
            <a:pPr>
              <a:spcAft>
                <a:spcPts val="600"/>
              </a:spcAft>
            </a:pPr>
            <a:r>
              <a:rPr lang="en-US" sz="2400" dirty="0">
                <a:latin typeface="Times New Roman" panose="02020603050405020304" pitchFamily="18" charset="0"/>
                <a:ea typeface="SimSun" panose="02010600030101010101" pitchFamily="2" charset="-122"/>
                <a:cs typeface="Times New Roman" panose="02020603050405020304" pitchFamily="18" charset="0"/>
              </a:rPr>
              <a:t>        and four possible linearization’s ways. And a redrawn graph.</a:t>
            </a:r>
          </a:p>
          <a:p>
            <a:pPr marL="342900" indent="-342900">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One valid </a:t>
            </a:r>
            <a:r>
              <a:rPr lang="en-US" sz="2400" dirty="0">
                <a:ln>
                  <a:solidFill>
                    <a:sysClr val="windowText" lastClr="000000"/>
                  </a:solidFill>
                </a:ln>
                <a:latin typeface="Times New Roman" panose="02020603050405020304" pitchFamily="18" charset="0"/>
                <a:ea typeface="SimSun" panose="02010600030101010101" pitchFamily="2" charset="-122"/>
              </a:rPr>
              <a:t>ordering is B, A, D, C, E, F. </a:t>
            </a:r>
          </a:p>
          <a:p>
            <a:pPr marL="800100" lvl="1"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(Can you find the other three?)</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342900" indent="-342900">
              <a:spcAft>
                <a:spcPts val="600"/>
              </a:spcAft>
              <a:buFont typeface="Arial" panose="020B0604020202020204" pitchFamily="34" charset="0"/>
              <a:buChar char="•"/>
            </a:pPr>
            <a:r>
              <a:rPr lang="en-US" sz="2400" dirty="0">
                <a:latin typeface="Times New Roman" panose="02020603050405020304" pitchFamily="18" charset="0"/>
                <a:ea typeface="SimSun" panose="02010600030101010101" pitchFamily="2" charset="-122"/>
                <a:cs typeface="Times New Roman" panose="02020603050405020304" pitchFamily="18" charset="0"/>
              </a:rPr>
              <a:t>The </a:t>
            </a:r>
            <a:r>
              <a:rPr lang="en-US" sz="2400" dirty="0">
                <a:ln>
                  <a:solidFill>
                    <a:sysClr val="windowText" lastClr="000000"/>
                  </a:solidFill>
                </a:ln>
                <a:latin typeface="Times New Roman" panose="02020603050405020304" pitchFamily="18" charset="0"/>
                <a:ea typeface="SimSun" panose="02010600030101010101" pitchFamily="2" charset="-122"/>
                <a:cs typeface="Times New Roman" panose="02020603050405020304" pitchFamily="18" charset="0"/>
              </a:rPr>
              <a:t>other three linearization </a:t>
            </a:r>
            <a:r>
              <a:rPr lang="en-US" sz="2400" dirty="0">
                <a:latin typeface="Times New Roman" panose="02020603050405020304" pitchFamily="18" charset="0"/>
                <a:ea typeface="SimSun" panose="02010600030101010101" pitchFamily="2" charset="-122"/>
                <a:cs typeface="Times New Roman" panose="02020603050405020304" pitchFamily="18" charset="0"/>
              </a:rPr>
              <a:t>ways are 					{B, A, D, C, F, E}, 						{B, D, A, C, E, F}, and 					</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{B, D, A, C, F, E}.   						</a:t>
            </a:r>
            <a:r>
              <a:rPr lang="en-US" sz="2400" dirty="0">
                <a:latin typeface="Times New Roman" panose="02020603050405020304" pitchFamily="18" charset="0"/>
                <a:ea typeface="SimSun" panose="02010600030101010101" pitchFamily="2" charset="-122"/>
                <a:cs typeface="Times New Roman" panose="02020603050405020304" pitchFamily="18" charset="0"/>
              </a:rPr>
              <a:t>(- </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reverse of pop-off orderings</a:t>
            </a:r>
            <a:r>
              <a:rPr lang="en-US" sz="2400" dirty="0">
                <a:latin typeface="Times New Roman" panose="02020603050405020304" pitchFamily="18" charset="0"/>
                <a:ea typeface="SimSun" panose="02010600030101010101" pitchFamily="2" charset="-122"/>
                <a:cs typeface="Times New Roman" panose="02020603050405020304" pitchFamily="18" charset="0"/>
              </a:rPr>
              <a:t>.)</a:t>
            </a:r>
            <a:endParaRPr lang="en-US" sz="24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16" name="Thought Bubble: Cloud 15">
            <a:extLst>
              <a:ext uri="{FF2B5EF4-FFF2-40B4-BE49-F238E27FC236}">
                <a16:creationId xmlns:a16="http://schemas.microsoft.com/office/drawing/2014/main" id="{F85051E1-3A81-4B3A-87E6-8AB297299306}"/>
              </a:ext>
            </a:extLst>
          </p:cNvPr>
          <p:cNvSpPr/>
          <p:nvPr/>
        </p:nvSpPr>
        <p:spPr>
          <a:xfrm flipH="1">
            <a:off x="567590" y="2776921"/>
            <a:ext cx="620270" cy="413327"/>
          </a:xfrm>
          <a:prstGeom prst="cloudCallout">
            <a:avLst>
              <a:gd name="adj1" fmla="val -36252"/>
              <a:gd name="adj2" fmla="val 13201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dirty="0"/>
              <a:t>c</a:t>
            </a:r>
          </a:p>
        </p:txBody>
      </p:sp>
      <p:pic>
        <p:nvPicPr>
          <p:cNvPr id="13" name="Picture 12" descr="Image result for smiley face images">
            <a:extLst>
              <a:ext uri="{FF2B5EF4-FFF2-40B4-BE49-F238E27FC236}">
                <a16:creationId xmlns:a16="http://schemas.microsoft.com/office/drawing/2014/main" id="{874886C1-ECF7-44CF-B6BC-2A29816A671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rot="818716">
            <a:off x="534430" y="2695833"/>
            <a:ext cx="699135" cy="473495"/>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graphicFrame>
            <p:nvGraphicFramePr>
              <p:cNvPr id="5" name="Table 5">
                <a:extLst>
                  <a:ext uri="{FF2B5EF4-FFF2-40B4-BE49-F238E27FC236}">
                    <a16:creationId xmlns:a16="http://schemas.microsoft.com/office/drawing/2014/main" id="{B0910AAA-C1C6-4341-8C24-2E0FC1A29D09}"/>
                  </a:ext>
                </a:extLst>
              </p:cNvPr>
              <p:cNvGraphicFramePr>
                <a:graphicFrameLocks noGrp="1"/>
              </p:cNvGraphicFramePr>
              <p:nvPr>
                <p:extLst>
                  <p:ext uri="{D42A27DB-BD31-4B8C-83A1-F6EECF244321}">
                    <p14:modId xmlns:p14="http://schemas.microsoft.com/office/powerpoint/2010/main" val="340701857"/>
                  </p:ext>
                </p:extLst>
              </p:nvPr>
            </p:nvGraphicFramePr>
            <p:xfrm>
              <a:off x="5892982" y="593054"/>
              <a:ext cx="1752805" cy="2584253"/>
            </p:xfrm>
            <a:graphic>
              <a:graphicData uri="http://schemas.openxmlformats.org/drawingml/2006/table">
                <a:tbl>
                  <a:tblPr firstRow="1" bandRow="1">
                    <a:tableStyleId>{5C22544A-7EE6-4342-B048-85BDC9FD1C3A}</a:tableStyleId>
                  </a:tblPr>
                  <a:tblGrid>
                    <a:gridCol w="350561">
                      <a:extLst>
                        <a:ext uri="{9D8B030D-6E8A-4147-A177-3AD203B41FA5}">
                          <a16:colId xmlns:a16="http://schemas.microsoft.com/office/drawing/2014/main" val="4024005915"/>
                        </a:ext>
                      </a:extLst>
                    </a:gridCol>
                    <a:gridCol w="350561">
                      <a:extLst>
                        <a:ext uri="{9D8B030D-6E8A-4147-A177-3AD203B41FA5}">
                          <a16:colId xmlns:a16="http://schemas.microsoft.com/office/drawing/2014/main" val="2487177169"/>
                        </a:ext>
                      </a:extLst>
                    </a:gridCol>
                    <a:gridCol w="350561">
                      <a:extLst>
                        <a:ext uri="{9D8B030D-6E8A-4147-A177-3AD203B41FA5}">
                          <a16:colId xmlns:a16="http://schemas.microsoft.com/office/drawing/2014/main" val="2405153559"/>
                        </a:ext>
                      </a:extLst>
                    </a:gridCol>
                    <a:gridCol w="350561">
                      <a:extLst>
                        <a:ext uri="{9D8B030D-6E8A-4147-A177-3AD203B41FA5}">
                          <a16:colId xmlns:a16="http://schemas.microsoft.com/office/drawing/2014/main" val="2628502926"/>
                        </a:ext>
                      </a:extLst>
                    </a:gridCol>
                    <a:gridCol w="350561">
                      <a:extLst>
                        <a:ext uri="{9D8B030D-6E8A-4147-A177-3AD203B41FA5}">
                          <a16:colId xmlns:a16="http://schemas.microsoft.com/office/drawing/2014/main" val="2482733903"/>
                        </a:ext>
                      </a:extLst>
                    </a:gridCol>
                  </a:tblGrid>
                  <a:tr h="369179">
                    <a:tc gridSpan="5">
                      <a:txBody>
                        <a:bodyPr/>
                        <a:lstStyle/>
                        <a:p>
                          <a:r>
                            <a:rPr lang="en-US" b="0" dirty="0">
                              <a:solidFill>
                                <a:sysClr val="windowText" lastClr="000000"/>
                              </a:solidFill>
                              <a:latin typeface="Times New Roman" panose="02020603050405020304" pitchFamily="18" charset="0"/>
                              <a:cs typeface="Times New Roman" panose="02020603050405020304" pitchFamily="18" charset="0"/>
                            </a:rPr>
                            <a:t>Adjacency lists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44023320"/>
                      </a:ext>
                    </a:extLst>
                  </a:tr>
                  <a:tr h="369179">
                    <a:tc>
                      <a:txBody>
                        <a:bodyPr/>
                        <a:lstStyle/>
                        <a:p>
                          <a:r>
                            <a:rPr lang="en-US" dirty="0">
                              <a:solidFill>
                                <a:srgbClr val="0000FF"/>
                              </a:solidFill>
                            </a:rPr>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1" i="1" u="none" strike="noStrike" kern="1200" cap="none" spc="0" normalizeH="0" baseline="0" noProof="0" smtClean="0">
                                    <a:ln>
                                      <a:noFill/>
                                    </a:ln>
                                    <a:solidFill>
                                      <a:sysClr val="windowText" lastClr="000000"/>
                                    </a:solidFill>
                                    <a:effectLst/>
                                    <a:uLnTx/>
                                    <a:uFillTx/>
                                    <a:latin typeface="Cambria Math" panose="02040503050406030204" pitchFamily="18" charset="0"/>
                                    <a:ea typeface="Cambria Math" panose="02040503050406030204" pitchFamily="18" charset="0"/>
                                    <a:cs typeface="+mn-cs"/>
                                  </a:rPr>
                                  <m:t>→</m:t>
                                </m:r>
                              </m:oMath>
                            </m:oMathPara>
                          </a14:m>
                          <a:endParaRPr kumimoji="0" lang="en-US" sz="1800" b="1"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ysClr val="windowText" lastClr="000000"/>
                              </a:solidFill>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97735995"/>
                      </a:ext>
                    </a:extLst>
                  </a:tr>
                  <a:tr h="369179">
                    <a:tc>
                      <a:txBody>
                        <a:bodyPr/>
                        <a:lstStyle/>
                        <a:p>
                          <a:r>
                            <a:rPr lang="en-US" dirty="0">
                              <a:solidFill>
                                <a:sysClr val="windowText" lastClr="000000"/>
                              </a:solidFill>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1" i="1" u="none" strike="noStrike" kern="1200" cap="none" spc="0" normalizeH="0" baseline="0" noProof="0" smtClean="0">
                                    <a:ln>
                                      <a:noFill/>
                                    </a:ln>
                                    <a:solidFill>
                                      <a:sysClr val="windowText" lastClr="000000"/>
                                    </a:solidFill>
                                    <a:effectLst/>
                                    <a:uLnTx/>
                                    <a:uFillTx/>
                                    <a:latin typeface="Cambria Math" panose="02040503050406030204" pitchFamily="18" charset="0"/>
                                    <a:ea typeface="Cambria Math" panose="02040503050406030204" pitchFamily="18" charset="0"/>
                                    <a:cs typeface="+mn-cs"/>
                                  </a:rPr>
                                  <m:t>→</m:t>
                                </m:r>
                              </m:oMath>
                            </m:oMathPara>
                          </a14:m>
                          <a:endParaRPr kumimoji="0" lang="en-US" sz="1800" b="1"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ysClr val="windowText" lastClr="000000"/>
                              </a:solidFill>
                            </a:rPr>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1" i="1" u="none" strike="noStrike" kern="1200" cap="none" spc="0" normalizeH="0" baseline="0" noProof="0" smtClean="0">
                                    <a:ln>
                                      <a:noFill/>
                                    </a:ln>
                                    <a:solidFill>
                                      <a:sysClr val="windowText" lastClr="000000"/>
                                    </a:solidFill>
                                    <a:effectLst/>
                                    <a:uLnTx/>
                                    <a:uFillTx/>
                                    <a:latin typeface="Cambria Math" panose="02040503050406030204" pitchFamily="18" charset="0"/>
                                    <a:ea typeface="Cambria Math" panose="02040503050406030204" pitchFamily="18" charset="0"/>
                                    <a:cs typeface="+mn-cs"/>
                                  </a:rPr>
                                  <m:t>→</m:t>
                                </m:r>
                              </m:oMath>
                            </m:oMathPara>
                          </a14:m>
                          <a:endParaRPr kumimoji="0" lang="en-US" sz="1800" b="1"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ysClr val="windowText" lastClr="000000"/>
                              </a:solidFill>
                            </a:rPr>
                            <a:t>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57529429"/>
                      </a:ext>
                    </a:extLst>
                  </a:tr>
                  <a:tr h="369179">
                    <a:tc>
                      <a:txBody>
                        <a:bodyPr/>
                        <a:lstStyle/>
                        <a:p>
                          <a:r>
                            <a:rPr lang="en-US" dirty="0">
                              <a:solidFill>
                                <a:sysClr val="windowText" lastClr="000000"/>
                              </a:solidFill>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1" i="1" u="none" strike="noStrike" kern="1200" cap="none" spc="0" normalizeH="0" baseline="0" noProof="0" smtClean="0">
                                    <a:ln>
                                      <a:noFill/>
                                    </a:ln>
                                    <a:solidFill>
                                      <a:sysClr val="windowText" lastClr="000000"/>
                                    </a:solidFill>
                                    <a:effectLst/>
                                    <a:uLnTx/>
                                    <a:uFillTx/>
                                    <a:latin typeface="Cambria Math" panose="02040503050406030204" pitchFamily="18" charset="0"/>
                                    <a:ea typeface="Cambria Math" panose="02040503050406030204" pitchFamily="18" charset="0"/>
                                    <a:cs typeface="+mn-cs"/>
                                  </a:rPr>
                                  <m:t>→</m:t>
                                </m:r>
                              </m:oMath>
                            </m:oMathPara>
                          </a14:m>
                          <a:endParaRPr kumimoji="0" lang="en-US" sz="1800" b="1"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ysClr val="windowText" lastClr="000000"/>
                              </a:solidFill>
                            </a:rPr>
                            <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1" i="1" u="none" strike="noStrike" kern="1200" cap="none" spc="0" normalizeH="0" baseline="0" noProof="0" smtClean="0">
                                    <a:ln>
                                      <a:noFill/>
                                    </a:ln>
                                    <a:solidFill>
                                      <a:sysClr val="windowText" lastClr="000000"/>
                                    </a:solidFill>
                                    <a:effectLst/>
                                    <a:uLnTx/>
                                    <a:uFillTx/>
                                    <a:latin typeface="Cambria Math" panose="02040503050406030204" pitchFamily="18" charset="0"/>
                                    <a:ea typeface="Cambria Math" panose="02040503050406030204" pitchFamily="18" charset="0"/>
                                    <a:cs typeface="+mn-cs"/>
                                  </a:rPr>
                                  <m:t>→</m:t>
                                </m:r>
                              </m:oMath>
                            </m:oMathPara>
                          </a14:m>
                          <a:endParaRPr kumimoji="0" lang="en-US" sz="1800" b="1"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ysClr val="windowText" lastClr="000000"/>
                              </a:solidFill>
                            </a:rPr>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18908369"/>
                      </a:ext>
                    </a:extLst>
                  </a:tr>
                  <a:tr h="369179">
                    <a:tc>
                      <a:txBody>
                        <a:bodyPr/>
                        <a:lstStyle/>
                        <a:p>
                          <a:r>
                            <a:rPr lang="en-US" dirty="0">
                              <a:solidFill>
                                <a:sysClr val="windowText" lastClr="000000"/>
                              </a:solidFill>
                            </a:rPr>
                            <a:t>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1" i="1" u="none" strike="noStrike" kern="1200" cap="none" spc="0" normalizeH="0" baseline="0" noProof="0" smtClean="0">
                                    <a:ln>
                                      <a:noFill/>
                                    </a:ln>
                                    <a:solidFill>
                                      <a:sysClr val="windowText" lastClr="000000"/>
                                    </a:solidFill>
                                    <a:effectLst/>
                                    <a:uLnTx/>
                                    <a:uFillTx/>
                                    <a:latin typeface="Cambria Math" panose="02040503050406030204" pitchFamily="18" charset="0"/>
                                    <a:ea typeface="Cambria Math" panose="02040503050406030204" pitchFamily="18" charset="0"/>
                                    <a:cs typeface="+mn-cs"/>
                                  </a:rPr>
                                  <m:t>→</m:t>
                                </m:r>
                              </m:oMath>
                            </m:oMathPara>
                          </a14:m>
                          <a:endParaRPr kumimoji="0" lang="en-US" sz="1800" b="1"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ysClr val="windowText" lastClr="000000"/>
                              </a:solidFill>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06279614"/>
                      </a:ext>
                    </a:extLst>
                  </a:tr>
                  <a:tr h="369179">
                    <a:tc>
                      <a:txBody>
                        <a:bodyPr/>
                        <a:lstStyle/>
                        <a:p>
                          <a:r>
                            <a:rPr lang="en-US" dirty="0">
                              <a:solidFill>
                                <a:sysClr val="windowText" lastClr="000000"/>
                              </a:solidFill>
                            </a:rPr>
                            <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26597622"/>
                      </a:ext>
                    </a:extLst>
                  </a:tr>
                  <a:tr h="369179">
                    <a:tc>
                      <a:txBody>
                        <a:bodyPr/>
                        <a:lstStyle/>
                        <a:p>
                          <a:r>
                            <a:rPr lang="en-US" dirty="0">
                              <a:solidFill>
                                <a:sysClr val="windowText" lastClr="000000"/>
                              </a:solidFill>
                            </a:rPr>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3300982"/>
                      </a:ext>
                    </a:extLst>
                  </a:tr>
                </a:tbl>
              </a:graphicData>
            </a:graphic>
          </p:graphicFrame>
        </mc:Choice>
        <mc:Fallback xmlns="">
          <p:graphicFrame>
            <p:nvGraphicFramePr>
              <p:cNvPr id="5" name="Table 5">
                <a:extLst>
                  <a:ext uri="{FF2B5EF4-FFF2-40B4-BE49-F238E27FC236}">
                    <a16:creationId xmlns:a16="http://schemas.microsoft.com/office/drawing/2014/main" id="{B0910AAA-C1C6-4341-8C24-2E0FC1A29D09}"/>
                  </a:ext>
                </a:extLst>
              </p:cNvPr>
              <p:cNvGraphicFramePr>
                <a:graphicFrameLocks noGrp="1"/>
              </p:cNvGraphicFramePr>
              <p:nvPr>
                <p:extLst>
                  <p:ext uri="{D42A27DB-BD31-4B8C-83A1-F6EECF244321}">
                    <p14:modId xmlns:p14="http://schemas.microsoft.com/office/powerpoint/2010/main" val="340701857"/>
                  </p:ext>
                </p:extLst>
              </p:nvPr>
            </p:nvGraphicFramePr>
            <p:xfrm>
              <a:off x="5892982" y="593054"/>
              <a:ext cx="1752805" cy="2584253"/>
            </p:xfrm>
            <a:graphic>
              <a:graphicData uri="http://schemas.openxmlformats.org/drawingml/2006/table">
                <a:tbl>
                  <a:tblPr firstRow="1" bandRow="1">
                    <a:tableStyleId>{5C22544A-7EE6-4342-B048-85BDC9FD1C3A}</a:tableStyleId>
                  </a:tblPr>
                  <a:tblGrid>
                    <a:gridCol w="350561">
                      <a:extLst>
                        <a:ext uri="{9D8B030D-6E8A-4147-A177-3AD203B41FA5}">
                          <a16:colId xmlns:a16="http://schemas.microsoft.com/office/drawing/2014/main" val="4024005915"/>
                        </a:ext>
                      </a:extLst>
                    </a:gridCol>
                    <a:gridCol w="350561">
                      <a:extLst>
                        <a:ext uri="{9D8B030D-6E8A-4147-A177-3AD203B41FA5}">
                          <a16:colId xmlns:a16="http://schemas.microsoft.com/office/drawing/2014/main" val="2487177169"/>
                        </a:ext>
                      </a:extLst>
                    </a:gridCol>
                    <a:gridCol w="350561">
                      <a:extLst>
                        <a:ext uri="{9D8B030D-6E8A-4147-A177-3AD203B41FA5}">
                          <a16:colId xmlns:a16="http://schemas.microsoft.com/office/drawing/2014/main" val="2405153559"/>
                        </a:ext>
                      </a:extLst>
                    </a:gridCol>
                    <a:gridCol w="350561">
                      <a:extLst>
                        <a:ext uri="{9D8B030D-6E8A-4147-A177-3AD203B41FA5}">
                          <a16:colId xmlns:a16="http://schemas.microsoft.com/office/drawing/2014/main" val="2628502926"/>
                        </a:ext>
                      </a:extLst>
                    </a:gridCol>
                    <a:gridCol w="350561">
                      <a:extLst>
                        <a:ext uri="{9D8B030D-6E8A-4147-A177-3AD203B41FA5}">
                          <a16:colId xmlns:a16="http://schemas.microsoft.com/office/drawing/2014/main" val="2482733903"/>
                        </a:ext>
                      </a:extLst>
                    </a:gridCol>
                  </a:tblGrid>
                  <a:tr h="369179">
                    <a:tc gridSpan="5">
                      <a:txBody>
                        <a:bodyPr/>
                        <a:lstStyle/>
                        <a:p>
                          <a:r>
                            <a:rPr lang="en-US" b="0" dirty="0">
                              <a:solidFill>
                                <a:sysClr val="windowText" lastClr="000000"/>
                              </a:solidFill>
                              <a:latin typeface="Times New Roman" panose="02020603050405020304" pitchFamily="18" charset="0"/>
                              <a:cs typeface="Times New Roman" panose="02020603050405020304" pitchFamily="18" charset="0"/>
                            </a:rPr>
                            <a:t>Adjacency lists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44023320"/>
                      </a:ext>
                    </a:extLst>
                  </a:tr>
                  <a:tr h="369179">
                    <a:tc>
                      <a:txBody>
                        <a:bodyPr/>
                        <a:lstStyle/>
                        <a:p>
                          <a:r>
                            <a:rPr lang="en-US" dirty="0">
                              <a:solidFill>
                                <a:srgbClr val="0000FF"/>
                              </a:solidFill>
                            </a:rPr>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01724" t="-110000" r="-301724" b="-531667"/>
                          </a:stretch>
                        </a:blipFill>
                      </a:tcPr>
                    </a:tc>
                    <a:tc>
                      <a:txBody>
                        <a:bodyPr/>
                        <a:lstStyle/>
                        <a:p>
                          <a:r>
                            <a:rPr lang="en-US" dirty="0">
                              <a:solidFill>
                                <a:sysClr val="windowText" lastClr="000000"/>
                              </a:solidFill>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97735995"/>
                      </a:ext>
                    </a:extLst>
                  </a:tr>
                  <a:tr h="369179">
                    <a:tc>
                      <a:txBody>
                        <a:bodyPr/>
                        <a:lstStyle/>
                        <a:p>
                          <a:r>
                            <a:rPr lang="en-US" dirty="0">
                              <a:solidFill>
                                <a:sysClr val="windowText" lastClr="000000"/>
                              </a:solidFill>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01724" t="-206557" r="-301724" b="-422951"/>
                          </a:stretch>
                        </a:blipFill>
                      </a:tcPr>
                    </a:tc>
                    <a:tc>
                      <a:txBody>
                        <a:bodyPr/>
                        <a:lstStyle/>
                        <a:p>
                          <a:r>
                            <a:rPr lang="en-US" dirty="0">
                              <a:solidFill>
                                <a:sysClr val="windowText" lastClr="000000"/>
                              </a:solidFill>
                            </a:rPr>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300000" t="-206557" r="-103448" b="-422951"/>
                          </a:stretch>
                        </a:blipFill>
                      </a:tcPr>
                    </a:tc>
                    <a:tc>
                      <a:txBody>
                        <a:bodyPr/>
                        <a:lstStyle/>
                        <a:p>
                          <a:r>
                            <a:rPr lang="en-US" dirty="0">
                              <a:solidFill>
                                <a:sysClr val="windowText" lastClr="000000"/>
                              </a:solidFill>
                            </a:rPr>
                            <a:t>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57529429"/>
                      </a:ext>
                    </a:extLst>
                  </a:tr>
                  <a:tr h="369179">
                    <a:tc>
                      <a:txBody>
                        <a:bodyPr/>
                        <a:lstStyle/>
                        <a:p>
                          <a:r>
                            <a:rPr lang="en-US" dirty="0">
                              <a:solidFill>
                                <a:sysClr val="windowText" lastClr="000000"/>
                              </a:solidFill>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01724" t="-306557" r="-301724" b="-322951"/>
                          </a:stretch>
                        </a:blipFill>
                      </a:tcPr>
                    </a:tc>
                    <a:tc>
                      <a:txBody>
                        <a:bodyPr/>
                        <a:lstStyle/>
                        <a:p>
                          <a:r>
                            <a:rPr lang="en-US" dirty="0">
                              <a:solidFill>
                                <a:sysClr val="windowText" lastClr="000000"/>
                              </a:solidFill>
                            </a:rPr>
                            <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300000" t="-306557" r="-103448" b="-322951"/>
                          </a:stretch>
                        </a:blipFill>
                      </a:tcPr>
                    </a:tc>
                    <a:tc>
                      <a:txBody>
                        <a:bodyPr/>
                        <a:lstStyle/>
                        <a:p>
                          <a:r>
                            <a:rPr lang="en-US" dirty="0">
                              <a:solidFill>
                                <a:sysClr val="windowText" lastClr="000000"/>
                              </a:solidFill>
                            </a:rPr>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18908369"/>
                      </a:ext>
                    </a:extLst>
                  </a:tr>
                  <a:tr h="369179">
                    <a:tc>
                      <a:txBody>
                        <a:bodyPr/>
                        <a:lstStyle/>
                        <a:p>
                          <a:r>
                            <a:rPr lang="en-US" dirty="0">
                              <a:solidFill>
                                <a:sysClr val="windowText" lastClr="000000"/>
                              </a:solidFill>
                            </a:rPr>
                            <a:t>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01724" t="-406557" r="-301724" b="-222951"/>
                          </a:stretch>
                        </a:blipFill>
                      </a:tcPr>
                    </a:tc>
                    <a:tc>
                      <a:txBody>
                        <a:bodyPr/>
                        <a:lstStyle/>
                        <a:p>
                          <a:r>
                            <a:rPr lang="en-US" dirty="0">
                              <a:solidFill>
                                <a:sysClr val="windowText" lastClr="000000"/>
                              </a:solidFill>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06279614"/>
                      </a:ext>
                    </a:extLst>
                  </a:tr>
                  <a:tr h="369179">
                    <a:tc>
                      <a:txBody>
                        <a:bodyPr/>
                        <a:lstStyle/>
                        <a:p>
                          <a:r>
                            <a:rPr lang="en-US" dirty="0">
                              <a:solidFill>
                                <a:sysClr val="windowText" lastClr="000000"/>
                              </a:solidFill>
                            </a:rPr>
                            <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26597622"/>
                      </a:ext>
                    </a:extLst>
                  </a:tr>
                  <a:tr h="369179">
                    <a:tc>
                      <a:txBody>
                        <a:bodyPr/>
                        <a:lstStyle/>
                        <a:p>
                          <a:r>
                            <a:rPr lang="en-US" dirty="0">
                              <a:solidFill>
                                <a:sysClr val="windowText" lastClr="000000"/>
                              </a:solidFill>
                            </a:rPr>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3300982"/>
                      </a:ext>
                    </a:extLst>
                  </a:tr>
                </a:tbl>
              </a:graphicData>
            </a:graphic>
          </p:graphicFrame>
        </mc:Fallback>
      </mc:AlternateContent>
      <p:graphicFrame>
        <p:nvGraphicFramePr>
          <p:cNvPr id="17" name="Table 5">
            <a:extLst>
              <a:ext uri="{FF2B5EF4-FFF2-40B4-BE49-F238E27FC236}">
                <a16:creationId xmlns:a16="http://schemas.microsoft.com/office/drawing/2014/main" id="{228A86E3-4496-4E3D-B0A2-389BA9E28FB8}"/>
              </a:ext>
            </a:extLst>
          </p:cNvPr>
          <p:cNvGraphicFramePr>
            <a:graphicFrameLocks noGrp="1"/>
          </p:cNvGraphicFramePr>
          <p:nvPr>
            <p:extLst>
              <p:ext uri="{D42A27DB-BD31-4B8C-83A1-F6EECF244321}">
                <p14:modId xmlns:p14="http://schemas.microsoft.com/office/powerpoint/2010/main" val="2829474164"/>
              </p:ext>
            </p:extLst>
          </p:nvPr>
        </p:nvGraphicFramePr>
        <p:xfrm>
          <a:off x="7793260" y="583315"/>
          <a:ext cx="1752804" cy="1476716"/>
        </p:xfrm>
        <a:graphic>
          <a:graphicData uri="http://schemas.openxmlformats.org/drawingml/2006/table">
            <a:tbl>
              <a:tblPr firstRow="1" bandRow="1">
                <a:tableStyleId>{5C22544A-7EE6-4342-B048-85BDC9FD1C3A}</a:tableStyleId>
              </a:tblPr>
              <a:tblGrid>
                <a:gridCol w="584268">
                  <a:extLst>
                    <a:ext uri="{9D8B030D-6E8A-4147-A177-3AD203B41FA5}">
                      <a16:colId xmlns:a16="http://schemas.microsoft.com/office/drawing/2014/main" val="4024005915"/>
                    </a:ext>
                  </a:extLst>
                </a:gridCol>
                <a:gridCol w="584268">
                  <a:extLst>
                    <a:ext uri="{9D8B030D-6E8A-4147-A177-3AD203B41FA5}">
                      <a16:colId xmlns:a16="http://schemas.microsoft.com/office/drawing/2014/main" val="2405153559"/>
                    </a:ext>
                  </a:extLst>
                </a:gridCol>
                <a:gridCol w="584268">
                  <a:extLst>
                    <a:ext uri="{9D8B030D-6E8A-4147-A177-3AD203B41FA5}">
                      <a16:colId xmlns:a16="http://schemas.microsoft.com/office/drawing/2014/main" val="2482733903"/>
                    </a:ext>
                  </a:extLst>
                </a:gridCol>
              </a:tblGrid>
              <a:tr h="369179">
                <a:tc gridSpan="3">
                  <a:txBody>
                    <a:bodyPr/>
                    <a:lstStyle/>
                    <a:p>
                      <a:r>
                        <a:rPr lang="en-US" b="0" dirty="0">
                          <a:solidFill>
                            <a:sysClr val="windowText" lastClr="000000"/>
                          </a:solidFill>
                          <a:latin typeface="Times New Roman" panose="02020603050405020304" pitchFamily="18" charset="0"/>
                          <a:cs typeface="Times New Roman" panose="02020603050405020304" pitchFamily="18" charset="0"/>
                        </a:rPr>
                        <a:t>Stack – Top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7333065"/>
                  </a:ext>
                </a:extLst>
              </a:tr>
              <a:tr h="369179">
                <a:tc>
                  <a:txBody>
                    <a:bodyPr/>
                    <a:lstStyle/>
                    <a:p>
                      <a:r>
                        <a:rPr lang="en-US" dirty="0">
                          <a:solidFill>
                            <a:sysClr val="windowText" lastClr="000000"/>
                          </a:solidFill>
                        </a:rPr>
                        <a:t>E</a:t>
                      </a:r>
                      <a:r>
                        <a:rPr lang="en-US" baseline="-25000" dirty="0">
                          <a:solidFill>
                            <a:sysClr val="windowText" lastClr="000000"/>
                          </a:solidFill>
                        </a:rPr>
                        <a:t>3, 1</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ysClr val="windowText" lastClr="000000"/>
                          </a:solidFill>
                        </a:rPr>
                        <a:t>F</a:t>
                      </a:r>
                      <a:r>
                        <a:rPr lang="en-US" baseline="-25000" dirty="0">
                          <a:solidFill>
                            <a:sysClr val="windowText" lastClr="000000"/>
                          </a:solidFill>
                        </a:rPr>
                        <a:t>4, 2</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06279614"/>
                  </a:ext>
                </a:extLst>
              </a:tr>
              <a:tr h="369179">
                <a:tc>
                  <a:txBody>
                    <a:bodyPr/>
                    <a:lstStyle/>
                    <a:p>
                      <a:r>
                        <a:rPr lang="en-US" dirty="0">
                          <a:solidFill>
                            <a:sysClr val="windowText" lastClr="000000"/>
                          </a:solidFill>
                        </a:rPr>
                        <a:t>C</a:t>
                      </a:r>
                      <a:r>
                        <a:rPr lang="en-US" baseline="-25000" dirty="0">
                          <a:solidFill>
                            <a:sysClr val="windowText" lastClr="000000"/>
                          </a:solidFill>
                        </a:rPr>
                        <a:t>2, 3</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ysClr val="windowText" lastClr="000000"/>
                          </a:solidFill>
                        </a:rPr>
                        <a:t>D</a:t>
                      </a:r>
                      <a:r>
                        <a:rPr lang="en-US" baseline="-25000" dirty="0">
                          <a:solidFill>
                            <a:sysClr val="windowText" lastClr="000000"/>
                          </a:solidFill>
                        </a:rPr>
                        <a:t>6, 5</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26597622"/>
                  </a:ext>
                </a:extLst>
              </a:tr>
              <a:tr h="369179">
                <a:tc>
                  <a:txBody>
                    <a:bodyPr/>
                    <a:lstStyle/>
                    <a:p>
                      <a:r>
                        <a:rPr lang="en-US" dirty="0">
                          <a:solidFill>
                            <a:sysClr val="windowText" lastClr="000000"/>
                          </a:solidFill>
                        </a:rPr>
                        <a:t>A</a:t>
                      </a:r>
                      <a:r>
                        <a:rPr lang="en-US" baseline="-25000" dirty="0">
                          <a:solidFill>
                            <a:sysClr val="windowText" lastClr="000000"/>
                          </a:solidFill>
                        </a:rPr>
                        <a:t>1, 4</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ysClr val="windowText" lastClr="000000"/>
                          </a:solidFill>
                        </a:rPr>
                        <a:t>B</a:t>
                      </a:r>
                      <a:r>
                        <a:rPr lang="en-US" baseline="-25000" dirty="0">
                          <a:solidFill>
                            <a:sysClr val="windowText" lastClr="000000"/>
                          </a:solidFill>
                        </a:rPr>
                        <a:t>5, 6</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3300982"/>
                  </a:ext>
                </a:extLst>
              </a:tr>
            </a:tbl>
          </a:graphicData>
        </a:graphic>
      </p:graphicFrame>
      <p:graphicFrame>
        <p:nvGraphicFramePr>
          <p:cNvPr id="19" name="Table 5">
            <a:extLst>
              <a:ext uri="{FF2B5EF4-FFF2-40B4-BE49-F238E27FC236}">
                <a16:creationId xmlns:a16="http://schemas.microsoft.com/office/drawing/2014/main" id="{365D1FB0-ED7F-40FB-A0FF-853E67530E46}"/>
              </a:ext>
            </a:extLst>
          </p:cNvPr>
          <p:cNvGraphicFramePr>
            <a:graphicFrameLocks noGrp="1"/>
          </p:cNvGraphicFramePr>
          <p:nvPr>
            <p:extLst>
              <p:ext uri="{D42A27DB-BD31-4B8C-83A1-F6EECF244321}">
                <p14:modId xmlns:p14="http://schemas.microsoft.com/office/powerpoint/2010/main" val="3917048894"/>
              </p:ext>
            </p:extLst>
          </p:nvPr>
        </p:nvGraphicFramePr>
        <p:xfrm>
          <a:off x="7765715" y="2118213"/>
          <a:ext cx="3483702" cy="1107537"/>
        </p:xfrm>
        <a:graphic>
          <a:graphicData uri="http://schemas.openxmlformats.org/drawingml/2006/table">
            <a:tbl>
              <a:tblPr firstRow="1" bandRow="1">
                <a:tableStyleId>{5C22544A-7EE6-4342-B048-85BDC9FD1C3A}</a:tableStyleId>
              </a:tblPr>
              <a:tblGrid>
                <a:gridCol w="580617">
                  <a:extLst>
                    <a:ext uri="{9D8B030D-6E8A-4147-A177-3AD203B41FA5}">
                      <a16:colId xmlns:a16="http://schemas.microsoft.com/office/drawing/2014/main" val="4024005915"/>
                    </a:ext>
                  </a:extLst>
                </a:gridCol>
                <a:gridCol w="580617">
                  <a:extLst>
                    <a:ext uri="{9D8B030D-6E8A-4147-A177-3AD203B41FA5}">
                      <a16:colId xmlns:a16="http://schemas.microsoft.com/office/drawing/2014/main" val="2405153559"/>
                    </a:ext>
                  </a:extLst>
                </a:gridCol>
                <a:gridCol w="580617">
                  <a:extLst>
                    <a:ext uri="{9D8B030D-6E8A-4147-A177-3AD203B41FA5}">
                      <a16:colId xmlns:a16="http://schemas.microsoft.com/office/drawing/2014/main" val="2482733903"/>
                    </a:ext>
                  </a:extLst>
                </a:gridCol>
                <a:gridCol w="580617">
                  <a:extLst>
                    <a:ext uri="{9D8B030D-6E8A-4147-A177-3AD203B41FA5}">
                      <a16:colId xmlns:a16="http://schemas.microsoft.com/office/drawing/2014/main" val="4255623401"/>
                    </a:ext>
                  </a:extLst>
                </a:gridCol>
                <a:gridCol w="580617">
                  <a:extLst>
                    <a:ext uri="{9D8B030D-6E8A-4147-A177-3AD203B41FA5}">
                      <a16:colId xmlns:a16="http://schemas.microsoft.com/office/drawing/2014/main" val="1669950039"/>
                    </a:ext>
                  </a:extLst>
                </a:gridCol>
                <a:gridCol w="580617">
                  <a:extLst>
                    <a:ext uri="{9D8B030D-6E8A-4147-A177-3AD203B41FA5}">
                      <a16:colId xmlns:a16="http://schemas.microsoft.com/office/drawing/2014/main" val="2127277775"/>
                    </a:ext>
                  </a:extLst>
                </a:gridCol>
              </a:tblGrid>
              <a:tr h="369179">
                <a:tc gridSpan="6">
                  <a:txBody>
                    <a:bodyPr/>
                    <a:lstStyle/>
                    <a:p>
                      <a:r>
                        <a:rPr lang="en-US" b="0" dirty="0">
                          <a:solidFill>
                            <a:sysClr val="windowText" lastClr="000000"/>
                          </a:solidFill>
                        </a:rPr>
                        <a:t>Pop-off Orderings and its Reverse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09706263"/>
                  </a:ext>
                </a:extLst>
              </a:tr>
              <a:tr h="369179">
                <a:tc>
                  <a:txBody>
                    <a:bodyPr/>
                    <a:lstStyle/>
                    <a:p>
                      <a:r>
                        <a:rPr lang="en-US" dirty="0">
                          <a:solidFill>
                            <a:sysClr val="windowText" lastClr="000000"/>
                          </a:solidFill>
                        </a:rPr>
                        <a:t>E</a:t>
                      </a:r>
                      <a:r>
                        <a:rPr lang="en-US" baseline="-25000" dirty="0">
                          <a:solidFill>
                            <a:sysClr val="windowText" lastClr="000000"/>
                          </a:solidFill>
                        </a:rPr>
                        <a:t>3, 1</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ysClr val="windowText" lastClr="000000"/>
                          </a:solidFill>
                        </a:rPr>
                        <a:t>F</a:t>
                      </a:r>
                      <a:r>
                        <a:rPr lang="en-US" baseline="-25000" dirty="0">
                          <a:solidFill>
                            <a:sysClr val="windowText" lastClr="000000"/>
                          </a:solidFill>
                        </a:rPr>
                        <a:t>4, 2</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ysClr val="windowText" lastClr="000000"/>
                          </a:solidFill>
                        </a:rPr>
                        <a:t>C</a:t>
                      </a:r>
                      <a:r>
                        <a:rPr lang="en-US" baseline="-25000" dirty="0">
                          <a:solidFill>
                            <a:sysClr val="windowText" lastClr="000000"/>
                          </a:solidFill>
                        </a:rPr>
                        <a:t>2, 3</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ysClr val="windowText" lastClr="000000"/>
                          </a:solidFill>
                        </a:rPr>
                        <a:t>A</a:t>
                      </a:r>
                      <a:r>
                        <a:rPr lang="en-US" baseline="-25000" dirty="0">
                          <a:solidFill>
                            <a:sysClr val="windowText" lastClr="000000"/>
                          </a:solidFill>
                        </a:rPr>
                        <a:t>1, 4</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ysClr val="windowText" lastClr="000000"/>
                          </a:solidFill>
                        </a:rPr>
                        <a:t>D</a:t>
                      </a:r>
                      <a:r>
                        <a:rPr lang="en-US" baseline="-25000" dirty="0">
                          <a:solidFill>
                            <a:sysClr val="windowText" lastClr="000000"/>
                          </a:solidFill>
                        </a:rPr>
                        <a:t>6, 5</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ysClr val="windowText" lastClr="000000"/>
                          </a:solidFill>
                        </a:rPr>
                        <a:t>B</a:t>
                      </a:r>
                      <a:r>
                        <a:rPr lang="en-US" baseline="-25000" dirty="0">
                          <a:solidFill>
                            <a:sysClr val="windowText" lastClr="000000"/>
                          </a:solidFill>
                        </a:rPr>
                        <a:t>5, 6</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26597622"/>
                  </a:ext>
                </a:extLst>
              </a:tr>
              <a:tr h="3691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0000FF"/>
                          </a:solidFill>
                        </a:rPr>
                        <a:t>B</a:t>
                      </a:r>
                      <a:r>
                        <a:rPr lang="en-US" baseline="-25000" dirty="0">
                          <a:solidFill>
                            <a:sysClr val="windowText" lastClr="000000"/>
                          </a:solidFill>
                        </a:rPr>
                        <a:t>5, </a:t>
                      </a:r>
                      <a:r>
                        <a:rPr lang="en-US" b="1" baseline="-25000" dirty="0">
                          <a:solidFill>
                            <a:srgbClr val="0000FF"/>
                          </a:solidFill>
                        </a:rPr>
                        <a:t>6</a:t>
                      </a:r>
                      <a:endParaRPr lang="en-US" b="1" dirty="0">
                        <a:solidFill>
                          <a:srgbClr val="0000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0000FF"/>
                          </a:solidFill>
                        </a:rPr>
                        <a:t>D</a:t>
                      </a:r>
                      <a:r>
                        <a:rPr lang="en-US" baseline="-25000" dirty="0">
                          <a:solidFill>
                            <a:sysClr val="windowText" lastClr="000000"/>
                          </a:solidFill>
                        </a:rPr>
                        <a:t>6, </a:t>
                      </a:r>
                      <a:r>
                        <a:rPr lang="en-US" b="1" baseline="-25000" dirty="0">
                          <a:solidFill>
                            <a:srgbClr val="0000FF"/>
                          </a:solidFill>
                        </a:rPr>
                        <a:t>5</a:t>
                      </a:r>
                      <a:endParaRPr lang="en-US" b="1" dirty="0">
                        <a:solidFill>
                          <a:srgbClr val="0000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ysClr val="windowText" lastClr="000000"/>
                          </a:solidFill>
                        </a:rPr>
                        <a:t>A</a:t>
                      </a:r>
                      <a:r>
                        <a:rPr lang="en-US" baseline="-25000" dirty="0">
                          <a:solidFill>
                            <a:sysClr val="windowText" lastClr="000000"/>
                          </a:solidFill>
                        </a:rPr>
                        <a:t>1,</a:t>
                      </a:r>
                      <a:r>
                        <a:rPr lang="en-US" b="1" baseline="-25000" dirty="0">
                          <a:solidFill>
                            <a:srgbClr val="0000FF"/>
                          </a:solidFill>
                        </a:rPr>
                        <a:t> 4</a:t>
                      </a:r>
                      <a:endParaRPr lang="en-US" b="1" dirty="0">
                        <a:solidFill>
                          <a:srgbClr val="0000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0000FF"/>
                          </a:solidFill>
                        </a:rPr>
                        <a:t>C</a:t>
                      </a:r>
                      <a:r>
                        <a:rPr lang="en-US" baseline="-25000" dirty="0">
                          <a:solidFill>
                            <a:sysClr val="windowText" lastClr="000000"/>
                          </a:solidFill>
                        </a:rPr>
                        <a:t>2, </a:t>
                      </a:r>
                      <a:r>
                        <a:rPr lang="en-US" b="1" baseline="-25000" dirty="0">
                          <a:solidFill>
                            <a:srgbClr val="0000FF"/>
                          </a:solidFill>
                        </a:rPr>
                        <a:t>3</a:t>
                      </a:r>
                      <a:endParaRPr lang="en-US" b="1" dirty="0">
                        <a:solidFill>
                          <a:srgbClr val="0000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0000FF"/>
                          </a:solidFill>
                        </a:rPr>
                        <a:t>F</a:t>
                      </a:r>
                      <a:r>
                        <a:rPr lang="en-US" baseline="-25000" dirty="0">
                          <a:solidFill>
                            <a:sysClr val="windowText" lastClr="000000"/>
                          </a:solidFill>
                        </a:rPr>
                        <a:t>4, </a:t>
                      </a:r>
                      <a:r>
                        <a:rPr lang="en-US" b="1" baseline="-25000" dirty="0">
                          <a:solidFill>
                            <a:srgbClr val="0000FF"/>
                          </a:solidFill>
                        </a:rPr>
                        <a:t>2</a:t>
                      </a:r>
                      <a:endParaRPr lang="en-US" b="1" dirty="0">
                        <a:solidFill>
                          <a:srgbClr val="0000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0000FF"/>
                          </a:solidFill>
                        </a:rPr>
                        <a:t>E</a:t>
                      </a:r>
                      <a:r>
                        <a:rPr lang="en-US" baseline="-25000" dirty="0">
                          <a:solidFill>
                            <a:sysClr val="windowText" lastClr="000000"/>
                          </a:solidFill>
                        </a:rPr>
                        <a:t>3, </a:t>
                      </a:r>
                      <a:r>
                        <a:rPr lang="en-US" b="1" baseline="-25000" dirty="0">
                          <a:solidFill>
                            <a:srgbClr val="0000FF"/>
                          </a:solidFill>
                        </a:rPr>
                        <a:t>1</a:t>
                      </a:r>
                      <a:endParaRPr lang="en-US" b="1" dirty="0">
                        <a:solidFill>
                          <a:srgbClr val="0000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3300982"/>
                  </a:ext>
                </a:extLst>
              </a:tr>
            </a:tbl>
          </a:graphicData>
        </a:graphic>
      </p:graphicFrame>
      <p:sp>
        <p:nvSpPr>
          <p:cNvPr id="7" name="Oval 6">
            <a:extLst>
              <a:ext uri="{FF2B5EF4-FFF2-40B4-BE49-F238E27FC236}">
                <a16:creationId xmlns:a16="http://schemas.microsoft.com/office/drawing/2014/main" id="{564D5FA7-ABF4-471F-91F2-545FD9860E71}"/>
              </a:ext>
            </a:extLst>
          </p:cNvPr>
          <p:cNvSpPr/>
          <p:nvPr/>
        </p:nvSpPr>
        <p:spPr>
          <a:xfrm>
            <a:off x="8532802" y="4673607"/>
            <a:ext cx="341745" cy="2909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00FF"/>
                </a:solidFill>
              </a:rPr>
              <a:t>A</a:t>
            </a:r>
          </a:p>
        </p:txBody>
      </p:sp>
      <p:sp>
        <p:nvSpPr>
          <p:cNvPr id="20" name="Oval 19">
            <a:extLst>
              <a:ext uri="{FF2B5EF4-FFF2-40B4-BE49-F238E27FC236}">
                <a16:creationId xmlns:a16="http://schemas.microsoft.com/office/drawing/2014/main" id="{4D28A481-3D44-4328-BB61-B363F45E8738}"/>
              </a:ext>
            </a:extLst>
          </p:cNvPr>
          <p:cNvSpPr/>
          <p:nvPr/>
        </p:nvSpPr>
        <p:spPr>
          <a:xfrm>
            <a:off x="9267503" y="4132625"/>
            <a:ext cx="341745" cy="275085"/>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B</a:t>
            </a:r>
          </a:p>
        </p:txBody>
      </p:sp>
      <p:sp>
        <p:nvSpPr>
          <p:cNvPr id="21" name="Oval 20">
            <a:extLst>
              <a:ext uri="{FF2B5EF4-FFF2-40B4-BE49-F238E27FC236}">
                <a16:creationId xmlns:a16="http://schemas.microsoft.com/office/drawing/2014/main" id="{2F10D7A3-B302-482E-847C-E9BACF107914}"/>
              </a:ext>
            </a:extLst>
          </p:cNvPr>
          <p:cNvSpPr/>
          <p:nvPr/>
        </p:nvSpPr>
        <p:spPr>
          <a:xfrm>
            <a:off x="8549263" y="5253532"/>
            <a:ext cx="341745" cy="2909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C</a:t>
            </a:r>
          </a:p>
        </p:txBody>
      </p:sp>
      <p:sp>
        <p:nvSpPr>
          <p:cNvPr id="22" name="Oval 21">
            <a:extLst>
              <a:ext uri="{FF2B5EF4-FFF2-40B4-BE49-F238E27FC236}">
                <a16:creationId xmlns:a16="http://schemas.microsoft.com/office/drawing/2014/main" id="{060D1C87-E82B-4776-B6B3-120F1BC0DC5F}"/>
              </a:ext>
            </a:extLst>
          </p:cNvPr>
          <p:cNvSpPr/>
          <p:nvPr/>
        </p:nvSpPr>
        <p:spPr>
          <a:xfrm>
            <a:off x="8191057" y="5771245"/>
            <a:ext cx="341745" cy="2909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E</a:t>
            </a:r>
          </a:p>
        </p:txBody>
      </p:sp>
      <p:sp>
        <p:nvSpPr>
          <p:cNvPr id="23" name="Oval 22">
            <a:extLst>
              <a:ext uri="{FF2B5EF4-FFF2-40B4-BE49-F238E27FC236}">
                <a16:creationId xmlns:a16="http://schemas.microsoft.com/office/drawing/2014/main" id="{EF57AC22-C1B9-46C7-9331-1C35AD26DCF5}"/>
              </a:ext>
            </a:extLst>
          </p:cNvPr>
          <p:cNvSpPr/>
          <p:nvPr/>
        </p:nvSpPr>
        <p:spPr>
          <a:xfrm>
            <a:off x="8948735" y="5755080"/>
            <a:ext cx="341745" cy="2909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F</a:t>
            </a:r>
          </a:p>
        </p:txBody>
      </p:sp>
      <p:sp>
        <p:nvSpPr>
          <p:cNvPr id="24" name="Oval 23">
            <a:extLst>
              <a:ext uri="{FF2B5EF4-FFF2-40B4-BE49-F238E27FC236}">
                <a16:creationId xmlns:a16="http://schemas.microsoft.com/office/drawing/2014/main" id="{09EFEFA0-EF5B-43C7-A479-D1DC4CABE238}"/>
              </a:ext>
            </a:extLst>
          </p:cNvPr>
          <p:cNvSpPr/>
          <p:nvPr/>
        </p:nvSpPr>
        <p:spPr>
          <a:xfrm>
            <a:off x="9287117" y="4690096"/>
            <a:ext cx="341745" cy="31403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D</a:t>
            </a:r>
          </a:p>
        </p:txBody>
      </p:sp>
      <p:cxnSp>
        <p:nvCxnSpPr>
          <p:cNvPr id="26" name="Straight Arrow Connector 25">
            <a:extLst>
              <a:ext uri="{FF2B5EF4-FFF2-40B4-BE49-F238E27FC236}">
                <a16:creationId xmlns:a16="http://schemas.microsoft.com/office/drawing/2014/main" id="{2C9A1912-F638-473A-9264-3D490D4DF884}"/>
              </a:ext>
            </a:extLst>
          </p:cNvPr>
          <p:cNvCxnSpPr>
            <a:cxnSpLocks/>
            <a:endCxn id="21" idx="0"/>
          </p:cNvCxnSpPr>
          <p:nvPr/>
        </p:nvCxnSpPr>
        <p:spPr>
          <a:xfrm>
            <a:off x="8705125" y="4973977"/>
            <a:ext cx="15011" cy="27955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4670CB80-59EE-4CAD-A0E9-B52752D4FC9A}"/>
              </a:ext>
            </a:extLst>
          </p:cNvPr>
          <p:cNvCxnSpPr>
            <a:cxnSpLocks/>
            <a:endCxn id="22" idx="7"/>
          </p:cNvCxnSpPr>
          <p:nvPr/>
        </p:nvCxnSpPr>
        <p:spPr>
          <a:xfrm flipH="1">
            <a:off x="8482755" y="5542515"/>
            <a:ext cx="248404" cy="27133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486EFF69-D2EC-4D8F-8C40-7F95B418DC9F}"/>
              </a:ext>
            </a:extLst>
          </p:cNvPr>
          <p:cNvCxnSpPr>
            <a:cxnSpLocks/>
            <a:stCxn id="20" idx="4"/>
            <a:endCxn id="24" idx="0"/>
          </p:cNvCxnSpPr>
          <p:nvPr/>
        </p:nvCxnSpPr>
        <p:spPr>
          <a:xfrm>
            <a:off x="9438376" y="4407710"/>
            <a:ext cx="19614" cy="282386"/>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9C0E864B-D90F-4A64-A8E1-54533C4CA92B}"/>
              </a:ext>
            </a:extLst>
          </p:cNvPr>
          <p:cNvCxnSpPr>
            <a:cxnSpLocks/>
            <a:endCxn id="23" idx="0"/>
          </p:cNvCxnSpPr>
          <p:nvPr/>
        </p:nvCxnSpPr>
        <p:spPr>
          <a:xfrm>
            <a:off x="8782656" y="5534297"/>
            <a:ext cx="336952" cy="22078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CCFFBCC6-B9EB-4B1E-82B3-8E8525921B23}"/>
              </a:ext>
            </a:extLst>
          </p:cNvPr>
          <p:cNvCxnSpPr>
            <a:cxnSpLocks/>
            <a:stCxn id="24" idx="4"/>
            <a:endCxn id="21" idx="6"/>
          </p:cNvCxnSpPr>
          <p:nvPr/>
        </p:nvCxnSpPr>
        <p:spPr>
          <a:xfrm flipH="1">
            <a:off x="8891008" y="5004126"/>
            <a:ext cx="566982" cy="394877"/>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2AAF9A8D-9BF2-4487-853F-DBF9FA9CB219}"/>
              </a:ext>
            </a:extLst>
          </p:cNvPr>
          <p:cNvCxnSpPr>
            <a:cxnSpLocks/>
            <a:stCxn id="20" idx="4"/>
            <a:endCxn id="7" idx="0"/>
          </p:cNvCxnSpPr>
          <p:nvPr/>
        </p:nvCxnSpPr>
        <p:spPr>
          <a:xfrm flipH="1">
            <a:off x="8703675" y="4407710"/>
            <a:ext cx="734701" cy="265897"/>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F45AB04C-2D6B-4ED0-8080-4B8204541107}"/>
              </a:ext>
            </a:extLst>
          </p:cNvPr>
          <p:cNvSpPr/>
          <p:nvPr/>
        </p:nvSpPr>
        <p:spPr>
          <a:xfrm>
            <a:off x="1577177" y="439921"/>
            <a:ext cx="2837828" cy="584775"/>
          </a:xfrm>
          <a:prstGeom prst="rect">
            <a:avLst/>
          </a:prstGeom>
          <a:solidFill>
            <a:srgbClr val="FFFF00"/>
          </a:solidFill>
        </p:spPr>
        <p:txBody>
          <a:bodyPr wrap="none">
            <a:spAutoFit/>
          </a:bodyPr>
          <a:lstStyle/>
          <a:p>
            <a:r>
              <a:rPr lang="en-US" sz="3200" dirty="0">
                <a:solidFill>
                  <a:srgbClr val="0000FF"/>
                </a:solidFill>
                <a:ea typeface="SimSun" panose="02010600030101010101" pitchFamily="2" charset="-122"/>
              </a:rPr>
              <a:t>Topological Sort</a:t>
            </a:r>
            <a:endParaRPr lang="en-US" sz="3200" dirty="0"/>
          </a:p>
        </p:txBody>
      </p:sp>
    </p:spTree>
    <p:extLst>
      <p:ext uri="{BB962C8B-B14F-4D97-AF65-F5344CB8AC3E}">
        <p14:creationId xmlns:p14="http://schemas.microsoft.com/office/powerpoint/2010/main" val="1293220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935621" y="1297045"/>
            <a:ext cx="4580631"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		C	        E</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cxnSp>
        <p:nvCxnSpPr>
          <p:cNvPr id="3" name="Straight Arrow Connector 2"/>
          <p:cNvCxnSpPr/>
          <p:nvPr/>
        </p:nvCxnSpPr>
        <p:spPr>
          <a:xfrm flipV="1">
            <a:off x="2196445" y="1489435"/>
            <a:ext cx="1498862" cy="942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 name="Rectangle 3"/>
          <p:cNvSpPr>
            <a:spLocks noChangeArrowheads="1"/>
          </p:cNvSpPr>
          <p:nvPr/>
        </p:nvSpPr>
        <p:spPr bwMode="auto">
          <a:xfrm>
            <a:off x="1827736" y="2753226"/>
            <a:ext cx="377873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FF"/>
                </a:solidFill>
                <a:effectLst/>
                <a:latin typeface="Times New Roman" panose="02020603050405020304" pitchFamily="18" charset="0"/>
                <a:ea typeface="SimSun" panose="02010600030101010101" pitchFamily="2" charset="-122"/>
                <a:cs typeface="Times New Roman" panose="02020603050405020304" pitchFamily="18" charset="0"/>
              </a:rPr>
              <a:t>B</a:t>
            </a:r>
            <a:r>
              <a:rPr kumimoji="0" lang="en-US" altLang="en-US" sz="16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D	         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cxnSp>
        <p:nvCxnSpPr>
          <p:cNvPr id="10" name="Straight Arrow Connector 9"/>
          <p:cNvCxnSpPr>
            <a:cxnSpLocks/>
          </p:cNvCxnSpPr>
          <p:nvPr/>
        </p:nvCxnSpPr>
        <p:spPr>
          <a:xfrm>
            <a:off x="3998918" y="1491603"/>
            <a:ext cx="1063178" cy="1649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2196445" y="2974158"/>
            <a:ext cx="1498862" cy="942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flipV="1">
            <a:off x="1989058" y="1623768"/>
            <a:ext cx="10997" cy="117599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flipV="1">
            <a:off x="3770721" y="1623767"/>
            <a:ext cx="10997" cy="117599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cxnSpLocks/>
          </p:cNvCxnSpPr>
          <p:nvPr/>
        </p:nvCxnSpPr>
        <p:spPr>
          <a:xfrm>
            <a:off x="3989113" y="1498862"/>
            <a:ext cx="1063178" cy="136441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1556304" y="3694552"/>
            <a:ext cx="8507961" cy="3046988"/>
          </a:xfrm>
          <a:prstGeom prst="rect">
            <a:avLst/>
          </a:prstGeom>
        </p:spPr>
        <p:txBody>
          <a:bodyPr wrap="square">
            <a:spAutoFit/>
          </a:bodyPr>
          <a:lstStyle/>
          <a:p>
            <a:r>
              <a:rPr lang="en-US" sz="2400" dirty="0">
                <a:latin typeface="Times New Roman" panose="02020603050405020304" pitchFamily="18" charset="0"/>
                <a:ea typeface="SimSun" panose="02010600030101010101" pitchFamily="2" charset="-122"/>
                <a:cs typeface="Times New Roman" panose="02020603050405020304" pitchFamily="18" charset="0"/>
              </a:rPr>
              <a:t>Figure 3.19.  A directed acyclic graph with one source, two sinks, </a:t>
            </a:r>
          </a:p>
          <a:p>
            <a:r>
              <a:rPr lang="en-US" sz="2400" dirty="0">
                <a:latin typeface="Times New Roman" panose="02020603050405020304" pitchFamily="18" charset="0"/>
                <a:ea typeface="SimSun" panose="02010600030101010101" pitchFamily="2" charset="-122"/>
                <a:cs typeface="Times New Roman" panose="02020603050405020304" pitchFamily="18" charset="0"/>
              </a:rPr>
              <a:t>        and four possible linearization’s ways. And a redrawn graph.</a:t>
            </a:r>
          </a:p>
          <a:p>
            <a:pPr marL="342900" indent="-342900">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One valid ordering is B, A, D, C, E, F. </a:t>
            </a:r>
          </a:p>
          <a:p>
            <a:pPr marL="800100" lvl="1" indent="-342900">
              <a:buFont typeface="Arial" panose="020B0604020202020204" pitchFamily="34" charset="0"/>
              <a:buChar char="•"/>
            </a:pPr>
            <a:r>
              <a:rPr lang="en-US" sz="2400" dirty="0">
                <a:latin typeface="Times New Roman" panose="02020603050405020304" pitchFamily="18" charset="0"/>
                <a:ea typeface="SimSun" panose="02010600030101010101" pitchFamily="2" charset="-122"/>
              </a:rPr>
              <a:t>(Can you find the other three?)</a:t>
            </a:r>
            <a:endParaRPr lang="en-US" sz="2400" dirty="0">
              <a:latin typeface="Times New Roman" panose="02020603050405020304" pitchFamily="18" charset="0"/>
              <a:ea typeface="SimSun" panose="02010600030101010101" pitchFamily="2" charset="-122"/>
              <a:cs typeface="Times New Roman" panose="02020603050405020304" pitchFamily="18" charset="0"/>
            </a:endParaRPr>
          </a:p>
          <a:p>
            <a:pPr marL="342900" indent="-342900">
              <a:buFont typeface="Arial" panose="020B0604020202020204" pitchFamily="34" charset="0"/>
              <a:buChar char="•"/>
            </a:pPr>
            <a:r>
              <a:rPr lang="en-US" sz="2400" dirty="0">
                <a:latin typeface="Times New Roman" panose="02020603050405020304" pitchFamily="18" charset="0"/>
                <a:ea typeface="SimSun" panose="02010600030101010101" pitchFamily="2" charset="-122"/>
                <a:cs typeface="Times New Roman" panose="02020603050405020304" pitchFamily="18" charset="0"/>
              </a:rPr>
              <a:t>The other three linearization’s ways are:                                              {B, A, D, C, F, E},                                                                      </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{B, D, A, C, E, F}, </a:t>
            </a:r>
            <a:r>
              <a:rPr lang="en-US" sz="2400" dirty="0">
                <a:latin typeface="Times New Roman" panose="02020603050405020304" pitchFamily="18" charset="0"/>
                <a:ea typeface="SimSun" panose="02010600030101010101" pitchFamily="2" charset="-122"/>
                <a:cs typeface="Times New Roman" panose="02020603050405020304" pitchFamily="18" charset="0"/>
              </a:rPr>
              <a:t>and                                                               {B, D, A, C, F, E}.   (- </a:t>
            </a:r>
            <a:r>
              <a:rPr lang="en-US" sz="2400" dirty="0">
                <a:solidFill>
                  <a:srgbClr val="0000FF"/>
                </a:solidFill>
                <a:latin typeface="Times New Roman" panose="02020603050405020304" pitchFamily="18" charset="0"/>
                <a:ea typeface="SimSun" panose="02010600030101010101" pitchFamily="2" charset="-122"/>
                <a:cs typeface="Times New Roman" panose="02020603050405020304" pitchFamily="18" charset="0"/>
              </a:rPr>
              <a:t>reverse of pop off orderings</a:t>
            </a:r>
            <a:r>
              <a:rPr lang="en-US" sz="2400" dirty="0">
                <a:latin typeface="Times New Roman" panose="02020603050405020304" pitchFamily="18" charset="0"/>
                <a:ea typeface="SimSun" panose="02010600030101010101" pitchFamily="2" charset="-122"/>
                <a:cs typeface="Times New Roman" panose="02020603050405020304" pitchFamily="18" charset="0"/>
              </a:rPr>
              <a:t>.)</a:t>
            </a:r>
            <a:endParaRPr lang="en-US" sz="2400" dirty="0">
              <a:effectLst/>
              <a:latin typeface="Times New Roman" panose="02020603050405020304" pitchFamily="18" charset="0"/>
              <a:ea typeface="SimSun" panose="02010600030101010101" pitchFamily="2" charset="-122"/>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5" name="Table 5">
                <a:extLst>
                  <a:ext uri="{FF2B5EF4-FFF2-40B4-BE49-F238E27FC236}">
                    <a16:creationId xmlns:a16="http://schemas.microsoft.com/office/drawing/2014/main" id="{B0910AAA-C1C6-4341-8C24-2E0FC1A29D09}"/>
                  </a:ext>
                </a:extLst>
              </p:cNvPr>
              <p:cNvGraphicFramePr>
                <a:graphicFrameLocks noGrp="1"/>
              </p:cNvGraphicFramePr>
              <p:nvPr>
                <p:extLst>
                  <p:ext uri="{D42A27DB-BD31-4B8C-83A1-F6EECF244321}">
                    <p14:modId xmlns:p14="http://schemas.microsoft.com/office/powerpoint/2010/main" val="360193181"/>
                  </p:ext>
                </p:extLst>
              </p:nvPr>
            </p:nvGraphicFramePr>
            <p:xfrm>
              <a:off x="5595432" y="609912"/>
              <a:ext cx="1752805" cy="2584253"/>
            </p:xfrm>
            <a:graphic>
              <a:graphicData uri="http://schemas.openxmlformats.org/drawingml/2006/table">
                <a:tbl>
                  <a:tblPr firstRow="1" bandRow="1">
                    <a:tableStyleId>{5C22544A-7EE6-4342-B048-85BDC9FD1C3A}</a:tableStyleId>
                  </a:tblPr>
                  <a:tblGrid>
                    <a:gridCol w="350561">
                      <a:extLst>
                        <a:ext uri="{9D8B030D-6E8A-4147-A177-3AD203B41FA5}">
                          <a16:colId xmlns:a16="http://schemas.microsoft.com/office/drawing/2014/main" val="4024005915"/>
                        </a:ext>
                      </a:extLst>
                    </a:gridCol>
                    <a:gridCol w="350561">
                      <a:extLst>
                        <a:ext uri="{9D8B030D-6E8A-4147-A177-3AD203B41FA5}">
                          <a16:colId xmlns:a16="http://schemas.microsoft.com/office/drawing/2014/main" val="3575321206"/>
                        </a:ext>
                      </a:extLst>
                    </a:gridCol>
                    <a:gridCol w="350561">
                      <a:extLst>
                        <a:ext uri="{9D8B030D-6E8A-4147-A177-3AD203B41FA5}">
                          <a16:colId xmlns:a16="http://schemas.microsoft.com/office/drawing/2014/main" val="2405153559"/>
                        </a:ext>
                      </a:extLst>
                    </a:gridCol>
                    <a:gridCol w="350561">
                      <a:extLst>
                        <a:ext uri="{9D8B030D-6E8A-4147-A177-3AD203B41FA5}">
                          <a16:colId xmlns:a16="http://schemas.microsoft.com/office/drawing/2014/main" val="2922109100"/>
                        </a:ext>
                      </a:extLst>
                    </a:gridCol>
                    <a:gridCol w="350561">
                      <a:extLst>
                        <a:ext uri="{9D8B030D-6E8A-4147-A177-3AD203B41FA5}">
                          <a16:colId xmlns:a16="http://schemas.microsoft.com/office/drawing/2014/main" val="2482733903"/>
                        </a:ext>
                      </a:extLst>
                    </a:gridCol>
                  </a:tblGrid>
                  <a:tr h="369179">
                    <a:tc gridSpan="5">
                      <a:txBody>
                        <a:bodyPr/>
                        <a:lstStyle/>
                        <a:p>
                          <a:r>
                            <a:rPr lang="en-US" b="0" dirty="0">
                              <a:solidFill>
                                <a:sysClr val="windowText" lastClr="000000"/>
                              </a:solidFill>
                              <a:latin typeface="Times New Roman" panose="02020603050405020304" pitchFamily="18" charset="0"/>
                              <a:cs typeface="Times New Roman" panose="02020603050405020304" pitchFamily="18" charset="0"/>
                            </a:rPr>
                            <a:t>Adjacency Lists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44023320"/>
                      </a:ext>
                    </a:extLst>
                  </a:tr>
                  <a:tr h="369179">
                    <a:tc>
                      <a:txBody>
                        <a:bodyPr/>
                        <a:lstStyle/>
                        <a:p>
                          <a:r>
                            <a:rPr lang="en-US" dirty="0">
                              <a:solidFill>
                                <a:sysClr val="windowText" lastClr="000000"/>
                              </a:solidFill>
                            </a:rPr>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1" i="1" u="none" strike="noStrike" kern="1200" cap="none" spc="0" normalizeH="0" baseline="0" noProof="0" smtClean="0">
                                    <a:ln>
                                      <a:noFill/>
                                    </a:ln>
                                    <a:solidFill>
                                      <a:sysClr val="windowText" lastClr="000000"/>
                                    </a:solidFill>
                                    <a:effectLst/>
                                    <a:uLnTx/>
                                    <a:uFillTx/>
                                    <a:latin typeface="Cambria Math" panose="02040503050406030204" pitchFamily="18" charset="0"/>
                                    <a:ea typeface="Cambria Math" panose="02040503050406030204" pitchFamily="18" charset="0"/>
                                    <a:cs typeface="+mn-cs"/>
                                  </a:rPr>
                                  <m:t>→</m:t>
                                </m:r>
                              </m:oMath>
                            </m:oMathPara>
                          </a14:m>
                          <a:endParaRPr kumimoji="0" lang="en-US" sz="1800" b="1"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ysClr val="windowText" lastClr="000000"/>
                              </a:solidFill>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97735995"/>
                      </a:ext>
                    </a:extLst>
                  </a:tr>
                  <a:tr h="369179">
                    <a:tc>
                      <a:txBody>
                        <a:bodyPr/>
                        <a:lstStyle/>
                        <a:p>
                          <a:r>
                            <a:rPr lang="en-US" dirty="0">
                              <a:solidFill>
                                <a:srgbClr val="0000FF"/>
                              </a:solidFill>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1" i="1" u="none" strike="noStrike" kern="1200" cap="none" spc="0" normalizeH="0" baseline="0" noProof="0" smtClean="0">
                                    <a:ln>
                                      <a:noFill/>
                                    </a:ln>
                                    <a:solidFill>
                                      <a:sysClr val="windowText" lastClr="000000"/>
                                    </a:solidFill>
                                    <a:effectLst/>
                                    <a:uLnTx/>
                                    <a:uFillTx/>
                                    <a:latin typeface="Cambria Math" panose="02040503050406030204" pitchFamily="18" charset="0"/>
                                    <a:ea typeface="Cambria Math" panose="02040503050406030204" pitchFamily="18" charset="0"/>
                                    <a:cs typeface="+mn-cs"/>
                                  </a:rPr>
                                  <m:t>→</m:t>
                                </m:r>
                              </m:oMath>
                            </m:oMathPara>
                          </a14:m>
                          <a:endParaRPr kumimoji="0" lang="en-US" sz="1800" b="1"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ysClr val="windowText" lastClr="000000"/>
                              </a:solidFill>
                            </a:rPr>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1" i="1" u="none" strike="noStrike" kern="1200" cap="none" spc="0" normalizeH="0" baseline="0" noProof="0" smtClean="0">
                                    <a:ln>
                                      <a:noFill/>
                                    </a:ln>
                                    <a:solidFill>
                                      <a:sysClr val="windowText" lastClr="000000"/>
                                    </a:solidFill>
                                    <a:effectLst/>
                                    <a:uLnTx/>
                                    <a:uFillTx/>
                                    <a:latin typeface="Cambria Math" panose="02040503050406030204" pitchFamily="18" charset="0"/>
                                    <a:ea typeface="Cambria Math" panose="02040503050406030204" pitchFamily="18" charset="0"/>
                                    <a:cs typeface="+mn-cs"/>
                                  </a:rPr>
                                  <m:t>→</m:t>
                                </m:r>
                              </m:oMath>
                            </m:oMathPara>
                          </a14:m>
                          <a:endParaRPr kumimoji="0" lang="en-US" sz="1800" b="1"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ysClr val="windowText" lastClr="000000"/>
                              </a:solidFill>
                            </a:rPr>
                            <a:t>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57529429"/>
                      </a:ext>
                    </a:extLst>
                  </a:tr>
                  <a:tr h="369179">
                    <a:tc>
                      <a:txBody>
                        <a:bodyPr/>
                        <a:lstStyle/>
                        <a:p>
                          <a:r>
                            <a:rPr lang="en-US" dirty="0">
                              <a:solidFill>
                                <a:sysClr val="windowText" lastClr="000000"/>
                              </a:solidFill>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1" i="1" u="none" strike="noStrike" kern="1200" cap="none" spc="0" normalizeH="0" baseline="0" noProof="0" smtClean="0">
                                    <a:ln>
                                      <a:noFill/>
                                    </a:ln>
                                    <a:solidFill>
                                      <a:sysClr val="windowText" lastClr="000000"/>
                                    </a:solidFill>
                                    <a:effectLst/>
                                    <a:uLnTx/>
                                    <a:uFillTx/>
                                    <a:latin typeface="Cambria Math" panose="02040503050406030204" pitchFamily="18" charset="0"/>
                                    <a:ea typeface="Cambria Math" panose="02040503050406030204" pitchFamily="18" charset="0"/>
                                    <a:cs typeface="+mn-cs"/>
                                  </a:rPr>
                                  <m:t>→</m:t>
                                </m:r>
                              </m:oMath>
                            </m:oMathPara>
                          </a14:m>
                          <a:endParaRPr kumimoji="0" lang="en-US" sz="1800" b="1"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ysClr val="windowText" lastClr="000000"/>
                              </a:solidFill>
                            </a:rPr>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1" i="1" u="none" strike="noStrike" kern="1200" cap="none" spc="0" normalizeH="0" baseline="0" noProof="0" smtClean="0">
                                    <a:ln>
                                      <a:noFill/>
                                    </a:ln>
                                    <a:solidFill>
                                      <a:sysClr val="windowText" lastClr="000000"/>
                                    </a:solidFill>
                                    <a:effectLst/>
                                    <a:uLnTx/>
                                    <a:uFillTx/>
                                    <a:latin typeface="Cambria Math" panose="02040503050406030204" pitchFamily="18" charset="0"/>
                                    <a:ea typeface="Cambria Math" panose="02040503050406030204" pitchFamily="18" charset="0"/>
                                    <a:cs typeface="+mn-cs"/>
                                  </a:rPr>
                                  <m:t>→</m:t>
                                </m:r>
                              </m:oMath>
                            </m:oMathPara>
                          </a14:m>
                          <a:endParaRPr kumimoji="0" lang="en-US" sz="1800" b="1"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ysClr val="windowText" lastClr="000000"/>
                              </a:solidFill>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18908369"/>
                      </a:ext>
                    </a:extLst>
                  </a:tr>
                  <a:tr h="369179">
                    <a:tc>
                      <a:txBody>
                        <a:bodyPr/>
                        <a:lstStyle/>
                        <a:p>
                          <a:r>
                            <a:rPr lang="en-US" dirty="0">
                              <a:solidFill>
                                <a:sysClr val="windowText" lastClr="000000"/>
                              </a:solidFill>
                            </a:rPr>
                            <a:t>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en-US" sz="1800" b="1" i="1" u="none" strike="noStrike" kern="1200" cap="none" spc="0" normalizeH="0" baseline="0" noProof="0" smtClean="0">
                                    <a:ln>
                                      <a:noFill/>
                                    </a:ln>
                                    <a:solidFill>
                                      <a:sysClr val="windowText" lastClr="000000"/>
                                    </a:solidFill>
                                    <a:effectLst/>
                                    <a:uLnTx/>
                                    <a:uFillTx/>
                                    <a:latin typeface="Cambria Math" panose="02040503050406030204" pitchFamily="18" charset="0"/>
                                    <a:ea typeface="Cambria Math" panose="02040503050406030204" pitchFamily="18" charset="0"/>
                                    <a:cs typeface="+mn-cs"/>
                                  </a:rPr>
                                  <m:t>→</m:t>
                                </m:r>
                              </m:oMath>
                            </m:oMathPara>
                          </a14:m>
                          <a:endParaRPr kumimoji="0" lang="en-US" sz="1800" b="1"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ysClr val="windowText" lastClr="000000"/>
                              </a:solidFill>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06279614"/>
                      </a:ext>
                    </a:extLst>
                  </a:tr>
                  <a:tr h="369179">
                    <a:tc>
                      <a:txBody>
                        <a:bodyPr/>
                        <a:lstStyle/>
                        <a:p>
                          <a:r>
                            <a:rPr lang="en-US" dirty="0">
                              <a:solidFill>
                                <a:sysClr val="windowText" lastClr="000000"/>
                              </a:solidFill>
                            </a:rPr>
                            <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26597622"/>
                      </a:ext>
                    </a:extLst>
                  </a:tr>
                  <a:tr h="369179">
                    <a:tc>
                      <a:txBody>
                        <a:bodyPr/>
                        <a:lstStyle/>
                        <a:p>
                          <a:r>
                            <a:rPr lang="en-US" dirty="0">
                              <a:solidFill>
                                <a:sysClr val="windowText" lastClr="000000"/>
                              </a:solidFill>
                            </a:rPr>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3300982"/>
                      </a:ext>
                    </a:extLst>
                  </a:tr>
                </a:tbl>
              </a:graphicData>
            </a:graphic>
          </p:graphicFrame>
        </mc:Choice>
        <mc:Fallback xmlns="">
          <p:graphicFrame>
            <p:nvGraphicFramePr>
              <p:cNvPr id="5" name="Table 5">
                <a:extLst>
                  <a:ext uri="{FF2B5EF4-FFF2-40B4-BE49-F238E27FC236}">
                    <a16:creationId xmlns:a16="http://schemas.microsoft.com/office/drawing/2014/main" id="{B0910AAA-C1C6-4341-8C24-2E0FC1A29D09}"/>
                  </a:ext>
                </a:extLst>
              </p:cNvPr>
              <p:cNvGraphicFramePr>
                <a:graphicFrameLocks noGrp="1"/>
              </p:cNvGraphicFramePr>
              <p:nvPr>
                <p:extLst>
                  <p:ext uri="{D42A27DB-BD31-4B8C-83A1-F6EECF244321}">
                    <p14:modId xmlns:p14="http://schemas.microsoft.com/office/powerpoint/2010/main" val="360193181"/>
                  </p:ext>
                </p:extLst>
              </p:nvPr>
            </p:nvGraphicFramePr>
            <p:xfrm>
              <a:off x="5595432" y="609912"/>
              <a:ext cx="1752805" cy="2584253"/>
            </p:xfrm>
            <a:graphic>
              <a:graphicData uri="http://schemas.openxmlformats.org/drawingml/2006/table">
                <a:tbl>
                  <a:tblPr firstRow="1" bandRow="1">
                    <a:tableStyleId>{5C22544A-7EE6-4342-B048-85BDC9FD1C3A}</a:tableStyleId>
                  </a:tblPr>
                  <a:tblGrid>
                    <a:gridCol w="350561">
                      <a:extLst>
                        <a:ext uri="{9D8B030D-6E8A-4147-A177-3AD203B41FA5}">
                          <a16:colId xmlns:a16="http://schemas.microsoft.com/office/drawing/2014/main" val="4024005915"/>
                        </a:ext>
                      </a:extLst>
                    </a:gridCol>
                    <a:gridCol w="350561">
                      <a:extLst>
                        <a:ext uri="{9D8B030D-6E8A-4147-A177-3AD203B41FA5}">
                          <a16:colId xmlns:a16="http://schemas.microsoft.com/office/drawing/2014/main" val="3575321206"/>
                        </a:ext>
                      </a:extLst>
                    </a:gridCol>
                    <a:gridCol w="350561">
                      <a:extLst>
                        <a:ext uri="{9D8B030D-6E8A-4147-A177-3AD203B41FA5}">
                          <a16:colId xmlns:a16="http://schemas.microsoft.com/office/drawing/2014/main" val="2405153559"/>
                        </a:ext>
                      </a:extLst>
                    </a:gridCol>
                    <a:gridCol w="350561">
                      <a:extLst>
                        <a:ext uri="{9D8B030D-6E8A-4147-A177-3AD203B41FA5}">
                          <a16:colId xmlns:a16="http://schemas.microsoft.com/office/drawing/2014/main" val="2922109100"/>
                        </a:ext>
                      </a:extLst>
                    </a:gridCol>
                    <a:gridCol w="350561">
                      <a:extLst>
                        <a:ext uri="{9D8B030D-6E8A-4147-A177-3AD203B41FA5}">
                          <a16:colId xmlns:a16="http://schemas.microsoft.com/office/drawing/2014/main" val="2482733903"/>
                        </a:ext>
                      </a:extLst>
                    </a:gridCol>
                  </a:tblGrid>
                  <a:tr h="369179">
                    <a:tc gridSpan="5">
                      <a:txBody>
                        <a:bodyPr/>
                        <a:lstStyle/>
                        <a:p>
                          <a:r>
                            <a:rPr lang="en-US" b="0" dirty="0">
                              <a:solidFill>
                                <a:sysClr val="windowText" lastClr="000000"/>
                              </a:solidFill>
                              <a:latin typeface="Times New Roman" panose="02020603050405020304" pitchFamily="18" charset="0"/>
                              <a:cs typeface="Times New Roman" panose="02020603050405020304" pitchFamily="18" charset="0"/>
                            </a:rPr>
                            <a:t>Adjacency Lists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44023320"/>
                      </a:ext>
                    </a:extLst>
                  </a:tr>
                  <a:tr h="369179">
                    <a:tc>
                      <a:txBody>
                        <a:bodyPr/>
                        <a:lstStyle/>
                        <a:p>
                          <a:r>
                            <a:rPr lang="en-US" dirty="0">
                              <a:solidFill>
                                <a:sysClr val="windowText" lastClr="000000"/>
                              </a:solidFill>
                            </a:rPr>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01724" t="-110000" r="-301724" b="-530000"/>
                          </a:stretch>
                        </a:blipFill>
                      </a:tcPr>
                    </a:tc>
                    <a:tc>
                      <a:txBody>
                        <a:bodyPr/>
                        <a:lstStyle/>
                        <a:p>
                          <a:r>
                            <a:rPr lang="en-US" dirty="0">
                              <a:solidFill>
                                <a:sysClr val="windowText" lastClr="000000"/>
                              </a:solidFill>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97735995"/>
                      </a:ext>
                    </a:extLst>
                  </a:tr>
                  <a:tr h="369179">
                    <a:tc>
                      <a:txBody>
                        <a:bodyPr/>
                        <a:lstStyle/>
                        <a:p>
                          <a:r>
                            <a:rPr lang="en-US" dirty="0">
                              <a:solidFill>
                                <a:srgbClr val="0000FF"/>
                              </a:solidFill>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01724" t="-206557" r="-301724" b="-421311"/>
                          </a:stretch>
                        </a:blipFill>
                      </a:tcPr>
                    </a:tc>
                    <a:tc>
                      <a:txBody>
                        <a:bodyPr/>
                        <a:lstStyle/>
                        <a:p>
                          <a:r>
                            <a:rPr lang="en-US" dirty="0">
                              <a:solidFill>
                                <a:sysClr val="windowText" lastClr="000000"/>
                              </a:solidFill>
                            </a:rPr>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300000" t="-206557" r="-103448" b="-421311"/>
                          </a:stretch>
                        </a:blipFill>
                      </a:tcPr>
                    </a:tc>
                    <a:tc>
                      <a:txBody>
                        <a:bodyPr/>
                        <a:lstStyle/>
                        <a:p>
                          <a:r>
                            <a:rPr lang="en-US" dirty="0">
                              <a:solidFill>
                                <a:sysClr val="windowText" lastClr="000000"/>
                              </a:solidFill>
                            </a:rPr>
                            <a:t>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57529429"/>
                      </a:ext>
                    </a:extLst>
                  </a:tr>
                  <a:tr h="369179">
                    <a:tc>
                      <a:txBody>
                        <a:bodyPr/>
                        <a:lstStyle/>
                        <a:p>
                          <a:r>
                            <a:rPr lang="en-US" dirty="0">
                              <a:solidFill>
                                <a:sysClr val="windowText" lastClr="000000"/>
                              </a:solidFill>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01724" t="-311667" r="-301724" b="-328333"/>
                          </a:stretch>
                        </a:blipFill>
                      </a:tcPr>
                    </a:tc>
                    <a:tc>
                      <a:txBody>
                        <a:bodyPr/>
                        <a:lstStyle/>
                        <a:p>
                          <a:r>
                            <a:rPr lang="en-US" dirty="0">
                              <a:solidFill>
                                <a:sysClr val="windowText" lastClr="000000"/>
                              </a:solidFill>
                            </a:rPr>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300000" t="-311667" r="-103448" b="-328333"/>
                          </a:stretch>
                        </a:blipFill>
                      </a:tcPr>
                    </a:tc>
                    <a:tc>
                      <a:txBody>
                        <a:bodyPr/>
                        <a:lstStyle/>
                        <a:p>
                          <a:r>
                            <a:rPr lang="en-US" dirty="0">
                              <a:solidFill>
                                <a:sysClr val="windowText" lastClr="000000"/>
                              </a:solidFill>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18908369"/>
                      </a:ext>
                    </a:extLst>
                  </a:tr>
                  <a:tr h="369179">
                    <a:tc>
                      <a:txBody>
                        <a:bodyPr/>
                        <a:lstStyle/>
                        <a:p>
                          <a:r>
                            <a:rPr lang="en-US" dirty="0">
                              <a:solidFill>
                                <a:sysClr val="windowText" lastClr="000000"/>
                              </a:solidFill>
                            </a:rPr>
                            <a:t>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01724" t="-404918" r="-301724" b="-222951"/>
                          </a:stretch>
                        </a:blipFill>
                      </a:tcPr>
                    </a:tc>
                    <a:tc>
                      <a:txBody>
                        <a:bodyPr/>
                        <a:lstStyle/>
                        <a:p>
                          <a:r>
                            <a:rPr lang="en-US" dirty="0">
                              <a:solidFill>
                                <a:sysClr val="windowText" lastClr="000000"/>
                              </a:solidFill>
                            </a:rPr>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06279614"/>
                      </a:ext>
                    </a:extLst>
                  </a:tr>
                  <a:tr h="369179">
                    <a:tc>
                      <a:txBody>
                        <a:bodyPr/>
                        <a:lstStyle/>
                        <a:p>
                          <a:r>
                            <a:rPr lang="en-US" dirty="0">
                              <a:solidFill>
                                <a:sysClr val="windowText" lastClr="000000"/>
                              </a:solidFill>
                            </a:rPr>
                            <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26597622"/>
                      </a:ext>
                    </a:extLst>
                  </a:tr>
                  <a:tr h="369179">
                    <a:tc>
                      <a:txBody>
                        <a:bodyPr/>
                        <a:lstStyle/>
                        <a:p>
                          <a:r>
                            <a:rPr lang="en-US" dirty="0">
                              <a:solidFill>
                                <a:sysClr val="windowText" lastClr="000000"/>
                              </a:solidFill>
                            </a:rPr>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3300982"/>
                      </a:ext>
                    </a:extLst>
                  </a:tr>
                </a:tbl>
              </a:graphicData>
            </a:graphic>
          </p:graphicFrame>
        </mc:Fallback>
      </mc:AlternateContent>
      <p:graphicFrame>
        <p:nvGraphicFramePr>
          <p:cNvPr id="17" name="Table 5">
            <a:extLst>
              <a:ext uri="{FF2B5EF4-FFF2-40B4-BE49-F238E27FC236}">
                <a16:creationId xmlns:a16="http://schemas.microsoft.com/office/drawing/2014/main" id="{228A86E3-4496-4E3D-B0A2-389BA9E28FB8}"/>
              </a:ext>
            </a:extLst>
          </p:cNvPr>
          <p:cNvGraphicFramePr>
            <a:graphicFrameLocks noGrp="1"/>
          </p:cNvGraphicFramePr>
          <p:nvPr>
            <p:extLst>
              <p:ext uri="{D42A27DB-BD31-4B8C-83A1-F6EECF244321}">
                <p14:modId xmlns:p14="http://schemas.microsoft.com/office/powerpoint/2010/main" val="372497304"/>
              </p:ext>
            </p:extLst>
          </p:nvPr>
        </p:nvGraphicFramePr>
        <p:xfrm>
          <a:off x="7571867" y="611679"/>
          <a:ext cx="1752804" cy="1845895"/>
        </p:xfrm>
        <a:graphic>
          <a:graphicData uri="http://schemas.openxmlformats.org/drawingml/2006/table">
            <a:tbl>
              <a:tblPr firstRow="1" bandRow="1">
                <a:tableStyleId>{5C22544A-7EE6-4342-B048-85BDC9FD1C3A}</a:tableStyleId>
              </a:tblPr>
              <a:tblGrid>
                <a:gridCol w="584268">
                  <a:extLst>
                    <a:ext uri="{9D8B030D-6E8A-4147-A177-3AD203B41FA5}">
                      <a16:colId xmlns:a16="http://schemas.microsoft.com/office/drawing/2014/main" val="4024005915"/>
                    </a:ext>
                  </a:extLst>
                </a:gridCol>
                <a:gridCol w="584268">
                  <a:extLst>
                    <a:ext uri="{9D8B030D-6E8A-4147-A177-3AD203B41FA5}">
                      <a16:colId xmlns:a16="http://schemas.microsoft.com/office/drawing/2014/main" val="2405153559"/>
                    </a:ext>
                  </a:extLst>
                </a:gridCol>
                <a:gridCol w="584268">
                  <a:extLst>
                    <a:ext uri="{9D8B030D-6E8A-4147-A177-3AD203B41FA5}">
                      <a16:colId xmlns:a16="http://schemas.microsoft.com/office/drawing/2014/main" val="2482733903"/>
                    </a:ext>
                  </a:extLst>
                </a:gridCol>
              </a:tblGrid>
              <a:tr h="369179">
                <a:tc gridSpan="3">
                  <a:txBody>
                    <a:bodyPr/>
                    <a:lstStyle/>
                    <a:p>
                      <a:r>
                        <a:rPr lang="en-US" b="0" dirty="0">
                          <a:solidFill>
                            <a:sysClr val="windowText" lastClr="000000"/>
                          </a:solidFill>
                          <a:latin typeface="Times New Roman" panose="02020603050405020304" pitchFamily="18" charset="0"/>
                          <a:cs typeface="Times New Roman" panose="02020603050405020304" pitchFamily="18" charset="0"/>
                        </a:rPr>
                        <a:t>Stack - Top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44120782"/>
                  </a:ext>
                </a:extLst>
              </a:tr>
              <a:tr h="369179">
                <a:tc>
                  <a:txBody>
                    <a:bodyPr/>
                    <a:lstStyle/>
                    <a:p>
                      <a:r>
                        <a:rPr lang="en-US" dirty="0">
                          <a:solidFill>
                            <a:sysClr val="windowText" lastClr="000000"/>
                          </a:solidFill>
                        </a:rPr>
                        <a:t>F</a:t>
                      </a:r>
                      <a:r>
                        <a:rPr lang="en-US" baseline="-25000" dirty="0">
                          <a:solidFill>
                            <a:sysClr val="windowText" lastClr="000000"/>
                          </a:solidFill>
                        </a:rPr>
                        <a:t>4, 1</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ysClr val="windowText" lastClr="000000"/>
                          </a:solidFill>
                        </a:rPr>
                        <a:t>E</a:t>
                      </a:r>
                      <a:r>
                        <a:rPr lang="en-US" baseline="-25000" dirty="0">
                          <a:solidFill>
                            <a:sysClr val="windowText" lastClr="000000"/>
                          </a:solidFill>
                        </a:rPr>
                        <a:t>5, 2</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87233210"/>
                  </a:ext>
                </a:extLst>
              </a:tr>
              <a:tr h="369179">
                <a:tc>
                  <a:txBody>
                    <a:bodyPr/>
                    <a:lstStyle/>
                    <a:p>
                      <a:r>
                        <a:rPr lang="en-US" baseline="0" dirty="0">
                          <a:solidFill>
                            <a:sysClr val="windowText" lastClr="000000"/>
                          </a:solidFill>
                        </a:rPr>
                        <a:t>C</a:t>
                      </a:r>
                      <a:r>
                        <a:rPr lang="en-US" baseline="-25000" dirty="0">
                          <a:solidFill>
                            <a:sysClr val="windowText" lastClr="000000"/>
                          </a:solidFill>
                        </a:rPr>
                        <a:t>3, 3</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06279614"/>
                  </a:ext>
                </a:extLst>
              </a:tr>
              <a:tr h="369179">
                <a:tc>
                  <a:txBody>
                    <a:bodyPr/>
                    <a:lstStyle/>
                    <a:p>
                      <a:r>
                        <a:rPr lang="en-US" baseline="0" dirty="0">
                          <a:solidFill>
                            <a:sysClr val="windowText" lastClr="000000"/>
                          </a:solidFill>
                        </a:rPr>
                        <a:t>A</a:t>
                      </a:r>
                      <a:r>
                        <a:rPr lang="en-US" baseline="-25000" dirty="0">
                          <a:solidFill>
                            <a:sysClr val="windowText" lastClr="000000"/>
                          </a:solidFill>
                        </a:rPr>
                        <a:t>2, 4</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solidFill>
                            <a:sysClr val="windowText" lastClr="000000"/>
                          </a:solidFill>
                        </a:rPr>
                        <a:t>D</a:t>
                      </a:r>
                      <a:r>
                        <a:rPr lang="en-US" baseline="-25000" dirty="0">
                          <a:solidFill>
                            <a:sysClr val="windowText" lastClr="000000"/>
                          </a:solidFill>
                        </a:rPr>
                        <a:t>6, 5</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26597622"/>
                  </a:ext>
                </a:extLst>
              </a:tr>
              <a:tr h="369179">
                <a:tc>
                  <a:txBody>
                    <a:bodyPr/>
                    <a:lstStyle/>
                    <a:p>
                      <a:r>
                        <a:rPr lang="en-US" dirty="0">
                          <a:solidFill>
                            <a:sysClr val="windowText" lastClr="000000"/>
                          </a:solidFill>
                        </a:rPr>
                        <a:t>B</a:t>
                      </a:r>
                      <a:r>
                        <a:rPr lang="en-US" baseline="-25000" dirty="0">
                          <a:solidFill>
                            <a:sysClr val="windowText" lastClr="000000"/>
                          </a:solidFill>
                        </a:rPr>
                        <a:t>1, 6</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3300982"/>
                  </a:ext>
                </a:extLst>
              </a:tr>
            </a:tbl>
          </a:graphicData>
        </a:graphic>
      </p:graphicFrame>
      <p:graphicFrame>
        <p:nvGraphicFramePr>
          <p:cNvPr id="19" name="Table 5">
            <a:extLst>
              <a:ext uri="{FF2B5EF4-FFF2-40B4-BE49-F238E27FC236}">
                <a16:creationId xmlns:a16="http://schemas.microsoft.com/office/drawing/2014/main" id="{365D1FB0-ED7F-40FB-A0FF-853E67530E46}"/>
              </a:ext>
            </a:extLst>
          </p:cNvPr>
          <p:cNvGraphicFramePr>
            <a:graphicFrameLocks noGrp="1"/>
          </p:cNvGraphicFramePr>
          <p:nvPr>
            <p:extLst>
              <p:ext uri="{D42A27DB-BD31-4B8C-83A1-F6EECF244321}">
                <p14:modId xmlns:p14="http://schemas.microsoft.com/office/powerpoint/2010/main" val="3995470177"/>
              </p:ext>
            </p:extLst>
          </p:nvPr>
        </p:nvGraphicFramePr>
        <p:xfrm>
          <a:off x="7616952" y="2513853"/>
          <a:ext cx="3412296" cy="1125459"/>
        </p:xfrm>
        <a:graphic>
          <a:graphicData uri="http://schemas.openxmlformats.org/drawingml/2006/table">
            <a:tbl>
              <a:tblPr firstRow="1" bandRow="1">
                <a:tableStyleId>{5C22544A-7EE6-4342-B048-85BDC9FD1C3A}</a:tableStyleId>
              </a:tblPr>
              <a:tblGrid>
                <a:gridCol w="569348">
                  <a:extLst>
                    <a:ext uri="{9D8B030D-6E8A-4147-A177-3AD203B41FA5}">
                      <a16:colId xmlns:a16="http://schemas.microsoft.com/office/drawing/2014/main" val="4024005915"/>
                    </a:ext>
                  </a:extLst>
                </a:gridCol>
                <a:gridCol w="569348">
                  <a:extLst>
                    <a:ext uri="{9D8B030D-6E8A-4147-A177-3AD203B41FA5}">
                      <a16:colId xmlns:a16="http://schemas.microsoft.com/office/drawing/2014/main" val="2405153559"/>
                    </a:ext>
                  </a:extLst>
                </a:gridCol>
                <a:gridCol w="569348">
                  <a:extLst>
                    <a:ext uri="{9D8B030D-6E8A-4147-A177-3AD203B41FA5}">
                      <a16:colId xmlns:a16="http://schemas.microsoft.com/office/drawing/2014/main" val="2482733903"/>
                    </a:ext>
                  </a:extLst>
                </a:gridCol>
                <a:gridCol w="569348">
                  <a:extLst>
                    <a:ext uri="{9D8B030D-6E8A-4147-A177-3AD203B41FA5}">
                      <a16:colId xmlns:a16="http://schemas.microsoft.com/office/drawing/2014/main" val="4255623401"/>
                    </a:ext>
                  </a:extLst>
                </a:gridCol>
                <a:gridCol w="569348">
                  <a:extLst>
                    <a:ext uri="{9D8B030D-6E8A-4147-A177-3AD203B41FA5}">
                      <a16:colId xmlns:a16="http://schemas.microsoft.com/office/drawing/2014/main" val="1669950039"/>
                    </a:ext>
                  </a:extLst>
                </a:gridCol>
                <a:gridCol w="565556">
                  <a:extLst>
                    <a:ext uri="{9D8B030D-6E8A-4147-A177-3AD203B41FA5}">
                      <a16:colId xmlns:a16="http://schemas.microsoft.com/office/drawing/2014/main" val="2127277775"/>
                    </a:ext>
                  </a:extLst>
                </a:gridCol>
              </a:tblGrid>
              <a:tr h="375153">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ysClr val="windowText" lastClr="000000"/>
                          </a:solidFill>
                          <a:latin typeface="Times New Roman" panose="02020603050405020304" pitchFamily="18" charset="0"/>
                          <a:cs typeface="Times New Roman" panose="02020603050405020304" pitchFamily="18" charset="0"/>
                        </a:rPr>
                        <a:t>Pop-off Orderings and its Reverse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88101793"/>
                  </a:ext>
                </a:extLst>
              </a:tr>
              <a:tr h="375153">
                <a:tc>
                  <a:txBody>
                    <a:bodyPr/>
                    <a:lstStyle/>
                    <a:p>
                      <a:r>
                        <a:rPr lang="en-US" dirty="0">
                          <a:solidFill>
                            <a:sysClr val="windowText" lastClr="000000"/>
                          </a:solidFill>
                        </a:rPr>
                        <a:t>F</a:t>
                      </a:r>
                      <a:r>
                        <a:rPr lang="en-US" baseline="-25000" dirty="0">
                          <a:solidFill>
                            <a:sysClr val="windowText" lastClr="000000"/>
                          </a:solidFill>
                        </a:rPr>
                        <a:t>4, 1</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ysClr val="windowText" lastClr="000000"/>
                          </a:solidFill>
                        </a:rPr>
                        <a:t>E</a:t>
                      </a:r>
                      <a:r>
                        <a:rPr lang="en-US" baseline="-25000" dirty="0">
                          <a:solidFill>
                            <a:sysClr val="windowText" lastClr="000000"/>
                          </a:solidFill>
                        </a:rPr>
                        <a:t>5, 2</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ysClr val="windowText" lastClr="000000"/>
                          </a:solidFill>
                        </a:rPr>
                        <a:t>C</a:t>
                      </a:r>
                      <a:r>
                        <a:rPr lang="en-US" baseline="-25000" dirty="0">
                          <a:solidFill>
                            <a:sysClr val="windowText" lastClr="000000"/>
                          </a:solidFill>
                        </a:rPr>
                        <a:t>3, 3</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ysClr val="windowText" lastClr="000000"/>
                          </a:solidFill>
                        </a:rPr>
                        <a:t>A</a:t>
                      </a:r>
                      <a:r>
                        <a:rPr lang="en-US" baseline="-25000" dirty="0">
                          <a:solidFill>
                            <a:sysClr val="windowText" lastClr="000000"/>
                          </a:solidFill>
                        </a:rPr>
                        <a:t>5, 4</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ysClr val="windowText" lastClr="000000"/>
                          </a:solidFill>
                        </a:rPr>
                        <a:t>D</a:t>
                      </a:r>
                      <a:r>
                        <a:rPr lang="en-US" baseline="-25000" dirty="0">
                          <a:solidFill>
                            <a:sysClr val="windowText" lastClr="000000"/>
                          </a:solidFill>
                        </a:rPr>
                        <a:t>6, 5</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ysClr val="windowText" lastClr="000000"/>
                          </a:solidFill>
                        </a:rPr>
                        <a:t>B</a:t>
                      </a:r>
                      <a:r>
                        <a:rPr lang="en-US" baseline="-25000" dirty="0">
                          <a:solidFill>
                            <a:sysClr val="windowText" lastClr="000000"/>
                          </a:solidFill>
                        </a:rPr>
                        <a:t>1, 6</a:t>
                      </a:r>
                      <a:endParaRPr 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26597622"/>
                  </a:ext>
                </a:extLst>
              </a:tr>
              <a:tr h="3751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0000FF"/>
                          </a:solidFill>
                        </a:rPr>
                        <a:t>B</a:t>
                      </a:r>
                      <a:r>
                        <a:rPr lang="en-US" baseline="-25000" dirty="0">
                          <a:solidFill>
                            <a:sysClr val="windowText" lastClr="000000"/>
                          </a:solidFill>
                        </a:rPr>
                        <a:t>1, </a:t>
                      </a:r>
                      <a:r>
                        <a:rPr lang="en-US" b="1" baseline="-25000" dirty="0">
                          <a:solidFill>
                            <a:srgbClr val="0000FF"/>
                          </a:solidFill>
                        </a:rPr>
                        <a:t>6</a:t>
                      </a:r>
                      <a:endParaRPr lang="en-US" b="1" dirty="0">
                        <a:solidFill>
                          <a:srgbClr val="0000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0000FF"/>
                          </a:solidFill>
                        </a:rPr>
                        <a:t>D</a:t>
                      </a:r>
                      <a:r>
                        <a:rPr lang="en-US" baseline="-25000" dirty="0">
                          <a:solidFill>
                            <a:sysClr val="windowText" lastClr="000000"/>
                          </a:solidFill>
                        </a:rPr>
                        <a:t>6, </a:t>
                      </a:r>
                      <a:r>
                        <a:rPr lang="en-US" b="1" baseline="-25000" dirty="0">
                          <a:solidFill>
                            <a:srgbClr val="0000FF"/>
                          </a:solidFill>
                        </a:rPr>
                        <a:t>5</a:t>
                      </a:r>
                      <a:endParaRPr lang="en-US" b="1" dirty="0">
                        <a:solidFill>
                          <a:srgbClr val="0000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ysClr val="windowText" lastClr="000000"/>
                          </a:solidFill>
                        </a:rPr>
                        <a:t>A</a:t>
                      </a:r>
                      <a:r>
                        <a:rPr lang="en-US" baseline="-25000" dirty="0">
                          <a:solidFill>
                            <a:sysClr val="windowText" lastClr="000000"/>
                          </a:solidFill>
                        </a:rPr>
                        <a:t>5,</a:t>
                      </a:r>
                      <a:r>
                        <a:rPr lang="en-US" b="1" baseline="-25000" dirty="0">
                          <a:solidFill>
                            <a:srgbClr val="0000FF"/>
                          </a:solidFill>
                        </a:rPr>
                        <a:t> 4</a:t>
                      </a:r>
                      <a:endParaRPr lang="en-US" b="1" dirty="0">
                        <a:solidFill>
                          <a:srgbClr val="0000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0000FF"/>
                          </a:solidFill>
                        </a:rPr>
                        <a:t>C</a:t>
                      </a:r>
                      <a:r>
                        <a:rPr lang="en-US" baseline="-25000" dirty="0">
                          <a:solidFill>
                            <a:sysClr val="windowText" lastClr="000000"/>
                          </a:solidFill>
                        </a:rPr>
                        <a:t>3, </a:t>
                      </a:r>
                      <a:r>
                        <a:rPr lang="en-US" b="1" baseline="-25000" dirty="0">
                          <a:solidFill>
                            <a:srgbClr val="0000FF"/>
                          </a:solidFill>
                        </a:rPr>
                        <a:t>3</a:t>
                      </a:r>
                      <a:endParaRPr lang="en-US" b="1" dirty="0">
                        <a:solidFill>
                          <a:srgbClr val="0000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0000FF"/>
                          </a:solidFill>
                        </a:rPr>
                        <a:t>E</a:t>
                      </a:r>
                      <a:r>
                        <a:rPr lang="en-US" baseline="-25000" dirty="0">
                          <a:solidFill>
                            <a:sysClr val="windowText" lastClr="000000"/>
                          </a:solidFill>
                        </a:rPr>
                        <a:t>5, </a:t>
                      </a:r>
                      <a:r>
                        <a:rPr lang="en-US" b="1" baseline="-25000" dirty="0">
                          <a:solidFill>
                            <a:srgbClr val="0000FF"/>
                          </a:solidFill>
                        </a:rPr>
                        <a:t>2</a:t>
                      </a:r>
                      <a:endParaRPr lang="en-US" b="1" dirty="0">
                        <a:solidFill>
                          <a:srgbClr val="0000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0000FF"/>
                          </a:solidFill>
                        </a:rPr>
                        <a:t>F</a:t>
                      </a:r>
                      <a:r>
                        <a:rPr lang="en-US" baseline="-25000" dirty="0">
                          <a:solidFill>
                            <a:sysClr val="windowText" lastClr="000000"/>
                          </a:solidFill>
                        </a:rPr>
                        <a:t>4, </a:t>
                      </a:r>
                      <a:r>
                        <a:rPr lang="en-US" b="1" baseline="-25000" dirty="0">
                          <a:solidFill>
                            <a:srgbClr val="0000FF"/>
                          </a:solidFill>
                        </a:rPr>
                        <a:t>1</a:t>
                      </a:r>
                      <a:endParaRPr lang="en-US" b="1" dirty="0">
                        <a:solidFill>
                          <a:srgbClr val="0000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33300982"/>
                  </a:ext>
                </a:extLst>
              </a:tr>
            </a:tbl>
          </a:graphicData>
        </a:graphic>
      </p:graphicFrame>
      <p:sp>
        <p:nvSpPr>
          <p:cNvPr id="7" name="Oval 6">
            <a:extLst>
              <a:ext uri="{FF2B5EF4-FFF2-40B4-BE49-F238E27FC236}">
                <a16:creationId xmlns:a16="http://schemas.microsoft.com/office/drawing/2014/main" id="{564D5FA7-ABF4-471F-91F2-545FD9860E71}"/>
              </a:ext>
            </a:extLst>
          </p:cNvPr>
          <p:cNvSpPr/>
          <p:nvPr/>
        </p:nvSpPr>
        <p:spPr>
          <a:xfrm>
            <a:off x="9105460" y="4535057"/>
            <a:ext cx="341745" cy="2909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00FF"/>
                </a:solidFill>
              </a:rPr>
              <a:t>B</a:t>
            </a:r>
          </a:p>
        </p:txBody>
      </p:sp>
      <p:sp>
        <p:nvSpPr>
          <p:cNvPr id="20" name="Oval 19">
            <a:extLst>
              <a:ext uri="{FF2B5EF4-FFF2-40B4-BE49-F238E27FC236}">
                <a16:creationId xmlns:a16="http://schemas.microsoft.com/office/drawing/2014/main" id="{4D28A481-3D44-4328-BB61-B363F45E8738}"/>
              </a:ext>
            </a:extLst>
          </p:cNvPr>
          <p:cNvSpPr/>
          <p:nvPr/>
        </p:nvSpPr>
        <p:spPr>
          <a:xfrm>
            <a:off x="9047882" y="6252819"/>
            <a:ext cx="341745" cy="2909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F</a:t>
            </a:r>
          </a:p>
        </p:txBody>
      </p:sp>
      <p:sp>
        <p:nvSpPr>
          <p:cNvPr id="21" name="Oval 20">
            <a:extLst>
              <a:ext uri="{FF2B5EF4-FFF2-40B4-BE49-F238E27FC236}">
                <a16:creationId xmlns:a16="http://schemas.microsoft.com/office/drawing/2014/main" id="{2F10D7A3-B302-482E-847C-E9BACF107914}"/>
              </a:ext>
            </a:extLst>
          </p:cNvPr>
          <p:cNvSpPr/>
          <p:nvPr/>
        </p:nvSpPr>
        <p:spPr>
          <a:xfrm>
            <a:off x="9121921" y="5114982"/>
            <a:ext cx="341745" cy="2909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A</a:t>
            </a:r>
          </a:p>
        </p:txBody>
      </p:sp>
      <p:sp>
        <p:nvSpPr>
          <p:cNvPr id="22" name="Oval 21">
            <a:extLst>
              <a:ext uri="{FF2B5EF4-FFF2-40B4-BE49-F238E27FC236}">
                <a16:creationId xmlns:a16="http://schemas.microsoft.com/office/drawing/2014/main" id="{060D1C87-E82B-4776-B6B3-120F1BC0DC5F}"/>
              </a:ext>
            </a:extLst>
          </p:cNvPr>
          <p:cNvSpPr/>
          <p:nvPr/>
        </p:nvSpPr>
        <p:spPr>
          <a:xfrm>
            <a:off x="9148830" y="5687939"/>
            <a:ext cx="341745" cy="2909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C</a:t>
            </a:r>
          </a:p>
        </p:txBody>
      </p:sp>
      <p:sp>
        <p:nvSpPr>
          <p:cNvPr id="23" name="Oval 22">
            <a:extLst>
              <a:ext uri="{FF2B5EF4-FFF2-40B4-BE49-F238E27FC236}">
                <a16:creationId xmlns:a16="http://schemas.microsoft.com/office/drawing/2014/main" id="{EF57AC22-C1B9-46C7-9331-1C35AD26DCF5}"/>
              </a:ext>
            </a:extLst>
          </p:cNvPr>
          <p:cNvSpPr/>
          <p:nvPr/>
        </p:nvSpPr>
        <p:spPr>
          <a:xfrm>
            <a:off x="9554374" y="6242961"/>
            <a:ext cx="341745" cy="29094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E</a:t>
            </a:r>
          </a:p>
        </p:txBody>
      </p:sp>
      <p:sp>
        <p:nvSpPr>
          <p:cNvPr id="24" name="Oval 23">
            <a:extLst>
              <a:ext uri="{FF2B5EF4-FFF2-40B4-BE49-F238E27FC236}">
                <a16:creationId xmlns:a16="http://schemas.microsoft.com/office/drawing/2014/main" id="{09EFEFA0-EF5B-43C7-A479-D1DC4CABE238}"/>
              </a:ext>
            </a:extLst>
          </p:cNvPr>
          <p:cNvSpPr/>
          <p:nvPr/>
        </p:nvSpPr>
        <p:spPr>
          <a:xfrm>
            <a:off x="9725246" y="5089935"/>
            <a:ext cx="341745" cy="31403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ysClr val="windowText" lastClr="000000"/>
                </a:solidFill>
              </a:rPr>
              <a:t>D</a:t>
            </a:r>
          </a:p>
        </p:txBody>
      </p:sp>
      <p:cxnSp>
        <p:nvCxnSpPr>
          <p:cNvPr id="26" name="Straight Arrow Connector 25">
            <a:extLst>
              <a:ext uri="{FF2B5EF4-FFF2-40B4-BE49-F238E27FC236}">
                <a16:creationId xmlns:a16="http://schemas.microsoft.com/office/drawing/2014/main" id="{2C9A1912-F638-473A-9264-3D490D4DF884}"/>
              </a:ext>
            </a:extLst>
          </p:cNvPr>
          <p:cNvCxnSpPr>
            <a:cxnSpLocks/>
            <a:endCxn id="21" idx="0"/>
          </p:cNvCxnSpPr>
          <p:nvPr/>
        </p:nvCxnSpPr>
        <p:spPr>
          <a:xfrm>
            <a:off x="9277783" y="4835427"/>
            <a:ext cx="15011" cy="27955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4670CB80-59EE-4CAD-A0E9-B52752D4FC9A}"/>
              </a:ext>
            </a:extLst>
          </p:cNvPr>
          <p:cNvCxnSpPr>
            <a:cxnSpLocks/>
            <a:endCxn id="22" idx="0"/>
          </p:cNvCxnSpPr>
          <p:nvPr/>
        </p:nvCxnSpPr>
        <p:spPr>
          <a:xfrm>
            <a:off x="9303817" y="5403965"/>
            <a:ext cx="15886" cy="28397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486EFF69-D2EC-4D8F-8C40-7F95B418DC9F}"/>
              </a:ext>
            </a:extLst>
          </p:cNvPr>
          <p:cNvCxnSpPr>
            <a:cxnSpLocks/>
            <a:endCxn id="20" idx="0"/>
          </p:cNvCxnSpPr>
          <p:nvPr/>
        </p:nvCxnSpPr>
        <p:spPr>
          <a:xfrm flipH="1">
            <a:off x="9218755" y="5973264"/>
            <a:ext cx="136559" cy="27955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9C0E864B-D90F-4A64-A8E1-54533C4CA92B}"/>
              </a:ext>
            </a:extLst>
          </p:cNvPr>
          <p:cNvCxnSpPr>
            <a:cxnSpLocks/>
            <a:endCxn id="23" idx="0"/>
          </p:cNvCxnSpPr>
          <p:nvPr/>
        </p:nvCxnSpPr>
        <p:spPr>
          <a:xfrm>
            <a:off x="9385898" y="5973264"/>
            <a:ext cx="339349" cy="26969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CCFFBCC6-B9EB-4B1E-82B3-8E8525921B23}"/>
              </a:ext>
            </a:extLst>
          </p:cNvPr>
          <p:cNvCxnSpPr>
            <a:cxnSpLocks/>
            <a:endCxn id="22" idx="0"/>
          </p:cNvCxnSpPr>
          <p:nvPr/>
        </p:nvCxnSpPr>
        <p:spPr>
          <a:xfrm flipH="1">
            <a:off x="9319703" y="5403965"/>
            <a:ext cx="653866" cy="283974"/>
          </a:xfrm>
          <a:prstGeom prst="straightConnector1">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2C9A1912-F638-473A-9264-3D490D4DF884}"/>
              </a:ext>
            </a:extLst>
          </p:cNvPr>
          <p:cNvCxnSpPr>
            <a:cxnSpLocks/>
            <a:endCxn id="24" idx="0"/>
          </p:cNvCxnSpPr>
          <p:nvPr/>
        </p:nvCxnSpPr>
        <p:spPr>
          <a:xfrm>
            <a:off x="9277783" y="4804250"/>
            <a:ext cx="618336" cy="28568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98C2DC74-8495-49A8-B380-898AD2214DB6}"/>
              </a:ext>
            </a:extLst>
          </p:cNvPr>
          <p:cNvSpPr/>
          <p:nvPr/>
        </p:nvSpPr>
        <p:spPr>
          <a:xfrm>
            <a:off x="1595323" y="478354"/>
            <a:ext cx="2837828" cy="584775"/>
          </a:xfrm>
          <a:prstGeom prst="rect">
            <a:avLst/>
          </a:prstGeom>
          <a:solidFill>
            <a:srgbClr val="FFFF00"/>
          </a:solidFill>
        </p:spPr>
        <p:txBody>
          <a:bodyPr wrap="none">
            <a:spAutoFit/>
          </a:bodyPr>
          <a:lstStyle/>
          <a:p>
            <a:r>
              <a:rPr lang="en-US" sz="3200" dirty="0">
                <a:solidFill>
                  <a:srgbClr val="0000FF"/>
                </a:solidFill>
                <a:ea typeface="SimSun" panose="02010600030101010101" pitchFamily="2" charset="-122"/>
              </a:rPr>
              <a:t>Topological Sort</a:t>
            </a:r>
            <a:endParaRPr lang="en-US" sz="3200" dirty="0"/>
          </a:p>
        </p:txBody>
      </p:sp>
    </p:spTree>
    <p:extLst>
      <p:ext uri="{BB962C8B-B14F-4D97-AF65-F5344CB8AC3E}">
        <p14:creationId xmlns:p14="http://schemas.microsoft.com/office/powerpoint/2010/main" val="25583203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18431</TotalTime>
  <Words>5800</Words>
  <Application>Microsoft Office PowerPoint</Application>
  <PresentationFormat>Widescreen</PresentationFormat>
  <Paragraphs>848</Paragraphs>
  <Slides>68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68</vt:i4>
      </vt:variant>
    </vt:vector>
  </HeadingPairs>
  <TitlesOfParts>
    <vt:vector size="77" baseType="lpstr">
      <vt:lpstr>SimSun</vt:lpstr>
      <vt:lpstr>Arial</vt:lpstr>
      <vt:lpstr>Calibri</vt:lpstr>
      <vt:lpstr>Calibri Light</vt:lpstr>
      <vt:lpstr>Cambria Math</vt:lpstr>
      <vt:lpstr>Courier New</vt:lpstr>
      <vt:lpstr>Symbol</vt:lpstr>
      <vt:lpstr>Times New Roman</vt:lpstr>
      <vt:lpstr>Office Theme</vt:lpstr>
      <vt:lpstr>Decomposition of Graph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HannaEdwin</dc:creator>
  <cp:lastModifiedBy>Peter Ng</cp:lastModifiedBy>
  <cp:revision>775</cp:revision>
  <dcterms:created xsi:type="dcterms:W3CDTF">2016-10-13T00:10:31Z</dcterms:created>
  <dcterms:modified xsi:type="dcterms:W3CDTF">2024-03-27T01:42:47Z</dcterms:modified>
</cp:coreProperties>
</file>