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85" r:id="rId3"/>
    <p:sldId id="305" r:id="rId4"/>
    <p:sldId id="539" r:id="rId5"/>
    <p:sldId id="308" r:id="rId6"/>
    <p:sldId id="306" r:id="rId7"/>
    <p:sldId id="307" r:id="rId8"/>
    <p:sldId id="309" r:id="rId9"/>
    <p:sldId id="311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84" r:id="rId18"/>
    <p:sldId id="616" r:id="rId19"/>
    <p:sldId id="385" r:id="rId20"/>
    <p:sldId id="319" r:id="rId21"/>
    <p:sldId id="322" r:id="rId22"/>
    <p:sldId id="392" r:id="rId23"/>
    <p:sldId id="557" r:id="rId24"/>
    <p:sldId id="551" r:id="rId25"/>
    <p:sldId id="615" r:id="rId26"/>
    <p:sldId id="326" r:id="rId27"/>
    <p:sldId id="614" r:id="rId28"/>
    <p:sldId id="329" r:id="rId29"/>
    <p:sldId id="394" r:id="rId30"/>
    <p:sldId id="330" r:id="rId31"/>
    <p:sldId id="559" r:id="rId32"/>
    <p:sldId id="290" r:id="rId33"/>
    <p:sldId id="333" r:id="rId34"/>
    <p:sldId id="395" r:id="rId35"/>
    <p:sldId id="396" r:id="rId36"/>
    <p:sldId id="397" r:id="rId37"/>
    <p:sldId id="334" r:id="rId38"/>
    <p:sldId id="335" r:id="rId39"/>
    <p:sldId id="541" r:id="rId40"/>
    <p:sldId id="540" r:id="rId41"/>
    <p:sldId id="542" r:id="rId42"/>
    <p:sldId id="543" r:id="rId43"/>
    <p:sldId id="544" r:id="rId44"/>
    <p:sldId id="545" r:id="rId45"/>
    <p:sldId id="336" r:id="rId46"/>
    <p:sldId id="337" r:id="rId47"/>
    <p:sldId id="338" r:id="rId48"/>
    <p:sldId id="339" r:id="rId49"/>
    <p:sldId id="340" r:id="rId50"/>
    <p:sldId id="590" r:id="rId51"/>
    <p:sldId id="589" r:id="rId52"/>
    <p:sldId id="341" r:id="rId53"/>
    <p:sldId id="596" r:id="rId54"/>
    <p:sldId id="595" r:id="rId55"/>
    <p:sldId id="597" r:id="rId56"/>
    <p:sldId id="598" r:id="rId57"/>
    <p:sldId id="600" r:id="rId58"/>
    <p:sldId id="599" r:id="rId59"/>
    <p:sldId id="601" r:id="rId60"/>
    <p:sldId id="602" r:id="rId61"/>
    <p:sldId id="604" r:id="rId62"/>
    <p:sldId id="605" r:id="rId63"/>
    <p:sldId id="606" r:id="rId64"/>
    <p:sldId id="607" r:id="rId65"/>
    <p:sldId id="608" r:id="rId66"/>
    <p:sldId id="609" r:id="rId67"/>
    <p:sldId id="610" r:id="rId68"/>
    <p:sldId id="611" r:id="rId69"/>
    <p:sldId id="612" r:id="rId70"/>
    <p:sldId id="613" r:id="rId71"/>
    <p:sldId id="591" r:id="rId72"/>
    <p:sldId id="342" r:id="rId73"/>
    <p:sldId id="343" r:id="rId74"/>
    <p:sldId id="400" r:id="rId75"/>
    <p:sldId id="344" r:id="rId76"/>
    <p:sldId id="345" r:id="rId77"/>
    <p:sldId id="346" r:id="rId78"/>
    <p:sldId id="547" r:id="rId79"/>
    <p:sldId id="450" r:id="rId8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8E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03" autoAdjust="0"/>
    <p:restoredTop sz="90342" autoAdjust="0"/>
  </p:normalViewPr>
  <p:slideViewPr>
    <p:cSldViewPr snapToGrid="0">
      <p:cViewPr varScale="1">
        <p:scale>
          <a:sx n="73" d="100"/>
          <a:sy n="73" d="100"/>
        </p:scale>
        <p:origin x="67" y="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958BB4-04F0-4399-A3FF-A09A31CF1A1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1061C3-1F5B-491B-AB90-5D3B6D97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3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117" y="2000176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Decomposition of Graph 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Depth-First Search</a:t>
            </a:r>
            <a:br>
              <a:rPr lang="en-US" sz="4400" dirty="0">
                <a:latin typeface="+mn-lt"/>
              </a:rPr>
            </a:b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327" y="1241957"/>
            <a:ext cx="939438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Starts visiting vertices of a given graph at an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arbitrary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by marking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as having been visited. Change Visited[v] = 0  to Visited[v] = 1. For simplicity’s sake, set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On each iteration,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 a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the algorithm proceeds to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adjacent unvisited vertex.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several adjacent unvisited vertices,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resolves arbitrarily a tie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   The 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data structure representing the graph (such as an adjacency list) could dictate the chosen adjacent unvisited vertex.</a:t>
            </a:r>
            <a:endParaRPr lang="en-US" sz="2000" dirty="0">
              <a:solidFill>
                <a:srgbClr val="0033CC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process continues until a dead end (a vertex v with no adjacent unvisited vertices) is encountered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At a dead end (a vertex v), the algorithm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backs up one edge to its parental vertex u and continues visiting unvisited descendant vertices of the vertex u.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algorithm eventually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halts after backing up to the starting vertex with a dead end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By then,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all the vertices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in the same connected component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of the starting vertex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have been visited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unvisited vertices remain, the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must be restarted at any of them.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1F91E30-1186-45BA-97F4-8FD3021EF1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031">
            <a:off x="436249" y="90378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F456F-664E-4F77-B5AA-ADC782E070E9}"/>
              </a:ext>
            </a:extLst>
          </p:cNvPr>
          <p:cNvSpPr/>
          <p:nvPr/>
        </p:nvSpPr>
        <p:spPr>
          <a:xfrm>
            <a:off x="1180255" y="454331"/>
            <a:ext cx="467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Outline Depth-First Search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137" y="1051426"/>
            <a:ext cx="911571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Construct a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depth-first search forest,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ccompanying a depth-first search traversal.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Traversal of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Designate the vertex u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root of the first tree of a forest,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the traversal starts.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Form a tree with tree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Whenever a new unvisited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is reached for the first time from a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construct a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</a:t>
            </a:r>
            <a:r>
              <a:rPr lang="en-US" sz="2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set of all such edges forms a tree of the forest.</a:t>
            </a:r>
            <a:endParaRPr lang="en-US" sz="2400" i="1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Form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] At a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the algorithm may encounter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 edge (called a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leading to a previously visited vertex other than its immediate predecessor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(i.e., its parent). This edge connects the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its ancestor, other than the parent in the depth-first search forest.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FB7ACA-F0A6-4AE6-BD23-CCE49621C85A}"/>
              </a:ext>
            </a:extLst>
          </p:cNvPr>
          <p:cNvSpPr/>
          <p:nvPr/>
        </p:nvSpPr>
        <p:spPr>
          <a:xfrm>
            <a:off x="1418137" y="426623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958" y="1103930"/>
            <a:ext cx="8750548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example: At vertex a,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traverses from a to  c  to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tree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(a, c), then from c to d to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(c, d).  At d, a dead end is encountered.  But from d to a, it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(d, a).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6738" y="3251893"/>
            <a:ext cx="6843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a				   	a</a:t>
            </a:r>
          </a:p>
          <a:p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c              		c</a:t>
            </a:r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                  				d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AutoShape 433"/>
          <p:cNvCxnSpPr>
            <a:cxnSpLocks noChangeShapeType="1"/>
          </p:cNvCxnSpPr>
          <p:nvPr/>
        </p:nvCxnSpPr>
        <p:spPr bwMode="auto">
          <a:xfrm flipH="1">
            <a:off x="3327662" y="3600774"/>
            <a:ext cx="47802" cy="19798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433"/>
          <p:cNvCxnSpPr>
            <a:cxnSpLocks noChangeShapeType="1"/>
          </p:cNvCxnSpPr>
          <p:nvPr/>
        </p:nvCxnSpPr>
        <p:spPr bwMode="auto">
          <a:xfrm>
            <a:off x="3375464" y="3600774"/>
            <a:ext cx="1432206" cy="100124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33"/>
          <p:cNvCxnSpPr>
            <a:cxnSpLocks noChangeShapeType="1"/>
          </p:cNvCxnSpPr>
          <p:nvPr/>
        </p:nvCxnSpPr>
        <p:spPr bwMode="auto">
          <a:xfrm flipV="1">
            <a:off x="3327662" y="4602016"/>
            <a:ext cx="1480008" cy="97865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36"/>
          <p:cNvCxnSpPr>
            <a:cxnSpLocks noChangeShapeType="1"/>
          </p:cNvCxnSpPr>
          <p:nvPr/>
        </p:nvCxnSpPr>
        <p:spPr bwMode="auto">
          <a:xfrm>
            <a:off x="7975076" y="3667027"/>
            <a:ext cx="18854" cy="10275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36"/>
          <p:cNvCxnSpPr>
            <a:cxnSpLocks noChangeShapeType="1"/>
          </p:cNvCxnSpPr>
          <p:nvPr/>
        </p:nvCxnSpPr>
        <p:spPr bwMode="auto">
          <a:xfrm>
            <a:off x="7993930" y="4694548"/>
            <a:ext cx="18854" cy="10275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38"/>
          <p:cNvCxnSpPr>
            <a:cxnSpLocks noChangeShapeType="1"/>
          </p:cNvCxnSpPr>
          <p:nvPr/>
        </p:nvCxnSpPr>
        <p:spPr bwMode="auto">
          <a:xfrm flipV="1">
            <a:off x="8063177" y="4602016"/>
            <a:ext cx="873433" cy="1102202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39"/>
          <p:cNvCxnSpPr>
            <a:cxnSpLocks noChangeShapeType="1"/>
            <a:endCxn id="29" idx="1"/>
          </p:cNvCxnSpPr>
          <p:nvPr/>
        </p:nvCxnSpPr>
        <p:spPr bwMode="auto">
          <a:xfrm flipH="1" flipV="1">
            <a:off x="7924168" y="3661032"/>
            <a:ext cx="1012444" cy="940984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936610" y="4180787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edge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5069" y="4537450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221" y="3322864"/>
            <a:ext cx="1804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n-US" b="1" baseline="-25000" dirty="0"/>
              <a:t>0</a:t>
            </a:r>
            <a:r>
              <a:rPr lang="en-US" b="1" dirty="0"/>
              <a:t>        c       d</a:t>
            </a:r>
          </a:p>
          <a:p>
            <a:r>
              <a:rPr lang="en-US" b="1" dirty="0"/>
              <a:t>c</a:t>
            </a:r>
            <a:r>
              <a:rPr lang="en-US" b="1" baseline="-25000" dirty="0"/>
              <a:t>0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       a       d</a:t>
            </a:r>
          </a:p>
          <a:p>
            <a:r>
              <a:rPr lang="en-US" b="1" dirty="0"/>
              <a:t>d</a:t>
            </a:r>
            <a:r>
              <a:rPr lang="en-US" b="1" baseline="-25000" dirty="0"/>
              <a:t>0</a:t>
            </a:r>
            <a:r>
              <a:rPr lang="en-US" b="1" dirty="0"/>
              <a:t>       a        c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16030" y="3535136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32666" y="3535136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70907" y="3793671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82937" y="4095952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07027" y="3793671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93636" y="4095952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2936" y="4411619"/>
            <a:ext cx="104427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d</a:t>
            </a:r>
            <a:r>
              <a:rPr lang="en-US" b="1" baseline="-25000" dirty="0"/>
              <a:t>3 1</a:t>
            </a:r>
          </a:p>
          <a:p>
            <a:r>
              <a:rPr lang="en-US" b="1" dirty="0"/>
              <a:t>c</a:t>
            </a:r>
            <a:r>
              <a:rPr lang="en-US" b="1" baseline="-25000" dirty="0"/>
              <a:t>2 2</a:t>
            </a:r>
            <a:endParaRPr lang="en-US" b="1" dirty="0"/>
          </a:p>
          <a:p>
            <a:r>
              <a:rPr lang="en-US" b="1" dirty="0"/>
              <a:t>a</a:t>
            </a:r>
            <a:r>
              <a:rPr lang="en-US" b="1" baseline="-25000" dirty="0"/>
              <a:t>1 3</a:t>
            </a:r>
          </a:p>
          <a:p>
            <a:r>
              <a:rPr lang="en-US" b="1" dirty="0"/>
              <a:t>null  </a:t>
            </a:r>
            <a:r>
              <a:rPr lang="en-US" dirty="0"/>
              <a:t>     </a:t>
            </a:r>
          </a:p>
        </p:txBody>
      </p:sp>
      <p:pic>
        <p:nvPicPr>
          <p:cNvPr id="26" name="Picture 25" descr="Image result for smiley face images">
            <a:extLst>
              <a:ext uri="{FF2B5EF4-FFF2-40B4-BE49-F238E27FC236}">
                <a16:creationId xmlns:a16="http://schemas.microsoft.com/office/drawing/2014/main" id="{FA5A104A-59FE-4857-936A-1FEC5AA378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722">
            <a:off x="130888" y="2916418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40AB60B-A5AD-47A3-9837-7F70749DB2DF}"/>
              </a:ext>
            </a:extLst>
          </p:cNvPr>
          <p:cNvSpPr txBox="1"/>
          <p:nvPr/>
        </p:nvSpPr>
        <p:spPr>
          <a:xfrm>
            <a:off x="5321208" y="2841958"/>
            <a:ext cx="13880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Boolean Variables:</a:t>
            </a:r>
          </a:p>
          <a:p>
            <a:r>
              <a:rPr lang="en-US" sz="2000" dirty="0"/>
              <a:t>Each of the vertex is designated by either 0 (false) or 1 (true).</a:t>
            </a:r>
          </a:p>
          <a:p>
            <a:r>
              <a:rPr lang="en-US" sz="2000" b="1" dirty="0"/>
              <a:t>a</a:t>
            </a:r>
            <a:r>
              <a:rPr lang="en-US" sz="2000" b="1" baseline="-25000" dirty="0"/>
              <a:t>0</a:t>
            </a:r>
            <a:r>
              <a:rPr lang="en-US" sz="2000" baseline="-25000" dirty="0"/>
              <a:t>   </a:t>
            </a:r>
            <a:r>
              <a:rPr lang="en-US" sz="2000" b="1" dirty="0"/>
              <a:t>a</a:t>
            </a:r>
            <a:r>
              <a:rPr lang="en-US" sz="2000" b="1" baseline="-25000" dirty="0"/>
              <a:t>1</a:t>
            </a:r>
            <a:r>
              <a:rPr lang="en-US" sz="2000" dirty="0"/>
              <a:t>  </a:t>
            </a:r>
            <a:r>
              <a:rPr lang="en-US" sz="2000" dirty="0" err="1"/>
              <a:t>a</a:t>
            </a:r>
            <a:r>
              <a:rPr lang="en-US" sz="2000" baseline="-25000" dirty="0" err="1"/>
              <a:t>1</a:t>
            </a:r>
            <a:r>
              <a:rPr lang="en-US" sz="2000" dirty="0"/>
              <a:t> </a:t>
            </a:r>
            <a:r>
              <a:rPr lang="en-US" sz="2000" baseline="-25000" dirty="0"/>
              <a:t> </a:t>
            </a:r>
            <a:r>
              <a:rPr lang="en-US" sz="2000" dirty="0" err="1"/>
              <a:t>a</a:t>
            </a:r>
            <a:r>
              <a:rPr lang="en-US" sz="2000" baseline="-25000" dirty="0" err="1"/>
              <a:t>1</a:t>
            </a:r>
            <a:r>
              <a:rPr lang="en-US" sz="2000" baseline="-25000" dirty="0"/>
              <a:t> </a:t>
            </a:r>
          </a:p>
          <a:p>
            <a:r>
              <a:rPr lang="en-US" sz="2000" dirty="0"/>
              <a:t>c</a:t>
            </a:r>
            <a:r>
              <a:rPr lang="en-US" sz="2000" baseline="-25000" dirty="0"/>
              <a:t>0   </a:t>
            </a:r>
            <a:r>
              <a:rPr lang="en-US" sz="2000" b="1" dirty="0" err="1"/>
              <a:t>c</a:t>
            </a:r>
            <a:r>
              <a:rPr lang="en-US" sz="2000" b="1" baseline="-25000" dirty="0" err="1"/>
              <a:t>0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b="1" dirty="0"/>
              <a:t>c</a:t>
            </a:r>
            <a:r>
              <a:rPr lang="en-US" sz="2000" b="1" baseline="-25000" dirty="0"/>
              <a:t>1</a:t>
            </a:r>
            <a:r>
              <a:rPr lang="en-US" sz="2000" b="1" dirty="0"/>
              <a:t>   </a:t>
            </a:r>
            <a:r>
              <a:rPr lang="en-US" sz="2000" dirty="0" err="1"/>
              <a:t>c</a:t>
            </a:r>
            <a:r>
              <a:rPr lang="en-US" sz="2000" baseline="-25000" dirty="0" err="1"/>
              <a:t>1</a:t>
            </a:r>
            <a:r>
              <a:rPr lang="en-US" sz="2000" dirty="0"/>
              <a:t>    </a:t>
            </a:r>
          </a:p>
          <a:p>
            <a:r>
              <a:rPr lang="en-US" sz="2000" dirty="0"/>
              <a:t>d</a:t>
            </a:r>
            <a:r>
              <a:rPr lang="en-US" sz="2000" baseline="-25000" dirty="0"/>
              <a:t>0  </a:t>
            </a:r>
            <a:r>
              <a:rPr lang="en-US" sz="2000" dirty="0" err="1"/>
              <a:t>d</a:t>
            </a:r>
            <a:r>
              <a:rPr lang="en-US" sz="2000" baseline="-25000" dirty="0" err="1"/>
              <a:t>0</a:t>
            </a:r>
            <a:r>
              <a:rPr lang="en-US" sz="2000" dirty="0"/>
              <a:t>  </a:t>
            </a:r>
            <a:r>
              <a:rPr lang="en-US" sz="2000" b="1" dirty="0" err="1"/>
              <a:t>d</a:t>
            </a:r>
            <a:r>
              <a:rPr lang="en-US" sz="2000" b="1" baseline="-25000" dirty="0" err="1"/>
              <a:t>0</a:t>
            </a:r>
            <a:r>
              <a:rPr lang="en-US" sz="2000" b="1" dirty="0"/>
              <a:t>  d</a:t>
            </a:r>
            <a:r>
              <a:rPr lang="en-US" sz="2000" b="1" baseline="-25000" dirty="0"/>
              <a:t>1</a:t>
            </a:r>
            <a:r>
              <a:rPr lang="en-US" sz="2000" b="1" dirty="0"/>
              <a:t>       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8A5D9D-C35D-40B9-A6DD-50371C442D8B}"/>
              </a:ext>
            </a:extLst>
          </p:cNvPr>
          <p:cNvCxnSpPr>
            <a:cxnSpLocks/>
          </p:cNvCxnSpPr>
          <p:nvPr/>
        </p:nvCxnSpPr>
        <p:spPr>
          <a:xfrm flipV="1">
            <a:off x="5354868" y="5365362"/>
            <a:ext cx="1163782" cy="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3982A-55EF-43A2-9328-F8579CB86306}"/>
              </a:ext>
            </a:extLst>
          </p:cNvPr>
          <p:cNvSpPr/>
          <p:nvPr/>
        </p:nvSpPr>
        <p:spPr>
          <a:xfrm>
            <a:off x="1316030" y="436382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01CD8-8DA0-4875-B50D-44CE3B653CB0}"/>
              </a:ext>
            </a:extLst>
          </p:cNvPr>
          <p:cNvSpPr/>
          <p:nvPr/>
        </p:nvSpPr>
        <p:spPr>
          <a:xfrm>
            <a:off x="7905299" y="364302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804D1D-745C-4120-B039-DC1EAC51614F}"/>
              </a:ext>
            </a:extLst>
          </p:cNvPr>
          <p:cNvSpPr/>
          <p:nvPr/>
        </p:nvSpPr>
        <p:spPr>
          <a:xfrm>
            <a:off x="7917249" y="456454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EC1605-2463-4862-ABA5-50E75BC07F4E}"/>
              </a:ext>
            </a:extLst>
          </p:cNvPr>
          <p:cNvSpPr/>
          <p:nvPr/>
        </p:nvSpPr>
        <p:spPr>
          <a:xfrm>
            <a:off x="7948361" y="559790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3525" y="2090019"/>
            <a:ext cx="8587819" cy="226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Instead of explicitly maintaining a 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implicitly via recursion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is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implemented using a stack of activation records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resulting algorithm is shown in Algorithm DFS(G).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7748C-0FBB-4094-8A7C-F647C6ABE358}"/>
              </a:ext>
            </a:extLst>
          </p:cNvPr>
          <p:cNvSpPr/>
          <p:nvPr/>
        </p:nvSpPr>
        <p:spPr>
          <a:xfrm>
            <a:off x="1787085" y="1147582"/>
            <a:ext cx="409682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Search(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5868" y="1245004"/>
            <a:ext cx="960791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Algorithm DFS(G)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//Implements a depth-first search traversal of a given graph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//Input:      Graph G =(V, E)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//Output:   Graph G with its vertices marked with consecutive integer in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	      the order they are first encountered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mark each vertex in V with 0;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//as a mark of being “unvisited”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timestamp ← 0;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//a global variable; use for timestamp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each vertex v in V do 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if (v is marked with 0)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(v); };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//end if and end for-do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E1400E-7CFC-43A4-BA4B-FF1DE9E96CFC}"/>
              </a:ext>
            </a:extLst>
          </p:cNvPr>
          <p:cNvSpPr/>
          <p:nvPr/>
        </p:nvSpPr>
        <p:spPr>
          <a:xfrm>
            <a:off x="1632741" y="490310"/>
            <a:ext cx="7400937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Recursive Depth-First Search Algorithm</a:t>
            </a:r>
          </a:p>
        </p:txBody>
      </p:sp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8582" y="1247699"/>
            <a:ext cx="9830729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Algorithm DFS(G)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…		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(v)</a:t>
            </a:r>
          </a:p>
          <a:p>
            <a:pPr>
              <a:lnSpc>
                <a:spcPct val="115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//visits recursively all the unvisited vertices connected to vertex v by a path </a:t>
            </a:r>
          </a:p>
          <a:p>
            <a:pPr>
              <a:lnSpc>
                <a:spcPct val="115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//and numbers them in the order they are encountered via the global variable </a:t>
            </a:r>
            <a:r>
              <a:rPr lang="en-US" sz="2400" i="1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timestamp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timestamp ← timestamp + 1; 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mark v with timestamp;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each vertex w in V adjacent to v do 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if (w is marked with 0){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(w);} };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//end if and end for-do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CBF54-6E18-491E-B634-AAB5E54907E9}"/>
              </a:ext>
            </a:extLst>
          </p:cNvPr>
          <p:cNvSpPr/>
          <p:nvPr/>
        </p:nvSpPr>
        <p:spPr>
          <a:xfrm>
            <a:off x="1311564" y="400641"/>
            <a:ext cx="7400937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Recursive Depth-First Search Algorithm</a:t>
            </a:r>
          </a:p>
        </p:txBody>
      </p:sp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7372" y="1108694"/>
            <a:ext cx="933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A depth-first search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 traversal on a graph (a), with its adjacency list representation.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38895" y="2074195"/>
            <a:ext cx="4458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84A993BF-4F87-4D77-8E96-BCCF12AEE2C2}"/>
              </a:ext>
            </a:extLst>
          </p:cNvPr>
          <p:cNvSpPr/>
          <p:nvPr/>
        </p:nvSpPr>
        <p:spPr>
          <a:xfrm>
            <a:off x="10599908" y="1941742"/>
            <a:ext cx="612113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28" name="Picture 27" descr="Image result for smiley face images">
            <a:extLst>
              <a:ext uri="{FF2B5EF4-FFF2-40B4-BE49-F238E27FC236}">
                <a16:creationId xmlns:a16="http://schemas.microsoft.com/office/drawing/2014/main" id="{7AB37015-10A8-4338-925A-8E1C3E130B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16" flipH="1">
            <a:off x="10599908" y="1881574"/>
            <a:ext cx="587999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9B773B-97F7-446F-9A7E-E8840D7379F7}"/>
              </a:ext>
            </a:extLst>
          </p:cNvPr>
          <p:cNvSpPr/>
          <p:nvPr/>
        </p:nvSpPr>
        <p:spPr>
          <a:xfrm>
            <a:off x="1366073" y="515192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49F0E9-1C5C-4874-B9E7-760FC9F96CEC}"/>
              </a:ext>
            </a:extLst>
          </p:cNvPr>
          <p:cNvSpPr/>
          <p:nvPr/>
        </p:nvSpPr>
        <p:spPr>
          <a:xfrm>
            <a:off x="1254672" y="336762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70965" y="1069976"/>
            <a:ext cx="8831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on a graph(a). Mark each vertex with 0 as unvisited. The traversal’s stack is shown.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520223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1216057" y="4487156"/>
            <a:ext cx="57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59" y="4487156"/>
            <a:ext cx="50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63191" y="2022842"/>
            <a:ext cx="59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80960" y="2074195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70965" y="2698816"/>
            <a:ext cx="5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28846" y="3793748"/>
            <a:ext cx="5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399" y="3683674"/>
            <a:ext cx="58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99789" y="3676996"/>
            <a:ext cx="5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56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6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12702" y="1993255"/>
            <a:ext cx="3851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   → 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   → 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   →	 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   → 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   →	 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   →  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  → 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   →	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j,0 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6AC8968-201A-4FB3-ABE1-3C635403C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71517"/>
              </p:ext>
            </p:extLst>
          </p:nvPr>
        </p:nvGraphicFramePr>
        <p:xfrm>
          <a:off x="9039817" y="4163340"/>
          <a:ext cx="2136459" cy="221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15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71215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71215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96C410-EED3-4B05-8BEC-59CEF3BE675A}"/>
              </a:ext>
            </a:extLst>
          </p:cNvPr>
          <p:cNvSpPr/>
          <p:nvPr/>
        </p:nvSpPr>
        <p:spPr>
          <a:xfrm>
            <a:off x="1328846" y="5393017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B3E14E-956A-4ABE-8098-2003315387F9}"/>
              </a:ext>
            </a:extLst>
          </p:cNvPr>
          <p:cNvSpPr/>
          <p:nvPr/>
        </p:nvSpPr>
        <p:spPr>
          <a:xfrm>
            <a:off x="1302623" y="262897"/>
            <a:ext cx="5723233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Depth-First Search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CCE3F-0D54-4F20-9668-9D2F66BFB1BC}"/>
              </a:ext>
            </a:extLst>
          </p:cNvPr>
          <p:cNvSpPr/>
          <p:nvPr/>
        </p:nvSpPr>
        <p:spPr>
          <a:xfrm>
            <a:off x="9039817" y="3698279"/>
            <a:ext cx="226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A traversal’s stack (b)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220" y="837870"/>
            <a:ext cx="7724520" cy="239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indent="-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traversal on the graph (a), with a traversal’s stack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first subscript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number (the variable count) indicates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order in which a vertex was visited (discovered),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i.e., pushed onto the stack;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second subscript indicates the order in which it became a dead-end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(finished),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i.e.,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popped off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stack.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737DE71-C22A-4012-85F7-53334A8D5F1A}"/>
              </a:ext>
            </a:extLst>
          </p:cNvPr>
          <p:cNvGraphicFramePr>
            <a:graphicFrameLocks noGrp="1"/>
          </p:cNvGraphicFramePr>
          <p:nvPr/>
        </p:nvGraphicFramePr>
        <p:xfrm>
          <a:off x="3920609" y="3464560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12" name="Right Arrow 2">
            <a:extLst>
              <a:ext uri="{FF2B5EF4-FFF2-40B4-BE49-F238E27FC236}">
                <a16:creationId xmlns:a16="http://schemas.microsoft.com/office/drawing/2014/main" id="{8ECCC4FF-D205-435C-92A6-F6D42D3FDE8F}"/>
              </a:ext>
            </a:extLst>
          </p:cNvPr>
          <p:cNvSpPr/>
          <p:nvPr/>
        </p:nvSpPr>
        <p:spPr>
          <a:xfrm>
            <a:off x="4788088" y="5109197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2">
            <a:extLst>
              <a:ext uri="{FF2B5EF4-FFF2-40B4-BE49-F238E27FC236}">
                <a16:creationId xmlns:a16="http://schemas.microsoft.com/office/drawing/2014/main" id="{0E0AC239-5111-4689-B156-D5AAA0FB8B9A}"/>
              </a:ext>
            </a:extLst>
          </p:cNvPr>
          <p:cNvSpPr/>
          <p:nvPr/>
        </p:nvSpPr>
        <p:spPr>
          <a:xfrm>
            <a:off x="6367857" y="5137608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FFE943-3506-4B72-A5AD-BFE3B5302D1E}"/>
              </a:ext>
            </a:extLst>
          </p:cNvPr>
          <p:cNvSpPr/>
          <p:nvPr/>
        </p:nvSpPr>
        <p:spPr>
          <a:xfrm>
            <a:off x="3124386" y="107047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8F0D9-0A80-49EB-BF6B-857368EF3ECA}"/>
              </a:ext>
            </a:extLst>
          </p:cNvPr>
          <p:cNvSpPr txBox="1"/>
          <p:nvPr/>
        </p:nvSpPr>
        <p:spPr>
          <a:xfrm>
            <a:off x="7938317" y="4309514"/>
            <a:ext cx="2889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(b)  A history of the traversal’s stack.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(subscripts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push- onto/discover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 off/finish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order).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19814B-FF66-4657-9358-D76CE3E1B58B}"/>
              </a:ext>
            </a:extLst>
          </p:cNvPr>
          <p:cNvSpPr/>
          <p:nvPr/>
        </p:nvSpPr>
        <p:spPr>
          <a:xfrm>
            <a:off x="363570" y="3423804"/>
            <a:ext cx="32095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4D8410-DC3B-4327-A6A4-30D673E03E68}"/>
              </a:ext>
            </a:extLst>
          </p:cNvPr>
          <p:cNvGraphicFramePr>
            <a:graphicFrameLocks noGrp="1"/>
          </p:cNvGraphicFramePr>
          <p:nvPr/>
        </p:nvGraphicFramePr>
        <p:xfrm>
          <a:off x="8124952" y="3479684"/>
          <a:ext cx="3396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48">
                  <a:extLst>
                    <a:ext uri="{9D8B030D-6E8A-4147-A177-3AD203B41FA5}">
                      <a16:colId xmlns:a16="http://schemas.microsoft.com/office/drawing/2014/main" val="64357219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18810988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4160115044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57279865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3137539569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53286295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708789136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15456251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97598875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800617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27666"/>
                  </a:ext>
                </a:extLst>
              </a:tr>
            </a:tbl>
          </a:graphicData>
        </a:graphic>
      </p:graphicFrame>
      <p:cxnSp>
        <p:nvCxnSpPr>
          <p:cNvPr id="10" name="Line 83">
            <a:extLst>
              <a:ext uri="{FF2B5EF4-FFF2-40B4-BE49-F238E27FC236}">
                <a16:creationId xmlns:a16="http://schemas.microsoft.com/office/drawing/2014/main" id="{61A7DD8D-91C2-4543-9844-32D71DE2D5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3464" y="313947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2">
            <a:extLst>
              <a:ext uri="{FF2B5EF4-FFF2-40B4-BE49-F238E27FC236}">
                <a16:creationId xmlns:a16="http://schemas.microsoft.com/office/drawing/2014/main" id="{B9E943A5-F43A-43E1-AFD5-5A8D276B13C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2829" y="1233717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74">
            <a:extLst>
              <a:ext uri="{FF2B5EF4-FFF2-40B4-BE49-F238E27FC236}">
                <a16:creationId xmlns:a16="http://schemas.microsoft.com/office/drawing/2014/main" id="{DFECFB3C-9AF3-48AE-8BCC-C03C29FAB0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829" y="1243877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73">
            <a:extLst>
              <a:ext uri="{FF2B5EF4-FFF2-40B4-BE49-F238E27FC236}">
                <a16:creationId xmlns:a16="http://schemas.microsoft.com/office/drawing/2014/main" id="{A7BF1E9D-2324-4A5F-936B-AC8D441A19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92829" y="1234352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79">
            <a:extLst>
              <a:ext uri="{FF2B5EF4-FFF2-40B4-BE49-F238E27FC236}">
                <a16:creationId xmlns:a16="http://schemas.microsoft.com/office/drawing/2014/main" id="{847A5781-2842-4BC7-8EC4-380F0536C0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764" y="1717587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78">
            <a:extLst>
              <a:ext uri="{FF2B5EF4-FFF2-40B4-BE49-F238E27FC236}">
                <a16:creationId xmlns:a16="http://schemas.microsoft.com/office/drawing/2014/main" id="{1E2EC5F6-4FC5-46C2-8538-4496F04F8F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9239" y="1729652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Line 77">
            <a:extLst>
              <a:ext uri="{FF2B5EF4-FFF2-40B4-BE49-F238E27FC236}">
                <a16:creationId xmlns:a16="http://schemas.microsoft.com/office/drawing/2014/main" id="{6B83848A-9900-485C-8771-EF32FD2F2C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83229" y="1741082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Line 82">
            <a:extLst>
              <a:ext uri="{FF2B5EF4-FFF2-40B4-BE49-F238E27FC236}">
                <a16:creationId xmlns:a16="http://schemas.microsoft.com/office/drawing/2014/main" id="{D4DE3B3A-C6D8-415E-B12B-D83D30023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2689" y="2344967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76">
            <a:extLst>
              <a:ext uri="{FF2B5EF4-FFF2-40B4-BE49-F238E27FC236}">
                <a16:creationId xmlns:a16="http://schemas.microsoft.com/office/drawing/2014/main" id="{3E4F07CF-956C-44E4-99B6-6732338DAB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764" y="1720127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81">
            <a:extLst>
              <a:ext uri="{FF2B5EF4-FFF2-40B4-BE49-F238E27FC236}">
                <a16:creationId xmlns:a16="http://schemas.microsoft.com/office/drawing/2014/main" id="{1F53FDC1-B49D-47F0-A8FB-D9AABF61D3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8764" y="2350047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Line 75">
            <a:extLst>
              <a:ext uri="{FF2B5EF4-FFF2-40B4-BE49-F238E27FC236}">
                <a16:creationId xmlns:a16="http://schemas.microsoft.com/office/drawing/2014/main" id="{82BB9B66-1488-44DB-B5C5-E67D9F047A6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36139" y="1729652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80">
            <a:extLst>
              <a:ext uri="{FF2B5EF4-FFF2-40B4-BE49-F238E27FC236}">
                <a16:creationId xmlns:a16="http://schemas.microsoft.com/office/drawing/2014/main" id="{B526761D-DAE6-4E53-B399-2985B15CCD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36139" y="2350047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EF1E64-EC8F-40BA-9926-6EA243C1E416}"/>
              </a:ext>
            </a:extLst>
          </p:cNvPr>
          <p:cNvSpPr txBox="1"/>
          <p:nvPr/>
        </p:nvSpPr>
        <p:spPr>
          <a:xfrm>
            <a:off x="251719" y="713635"/>
            <a:ext cx="59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126BB-7685-4F7B-841C-CFC389608DB1}"/>
              </a:ext>
            </a:extLst>
          </p:cNvPr>
          <p:cNvSpPr txBox="1"/>
          <p:nvPr/>
        </p:nvSpPr>
        <p:spPr>
          <a:xfrm>
            <a:off x="3692824" y="720883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AB07A4-19AF-4A48-83FE-8CBE85AD3ABE}"/>
              </a:ext>
            </a:extLst>
          </p:cNvPr>
          <p:cNvSpPr txBox="1"/>
          <p:nvPr/>
        </p:nvSpPr>
        <p:spPr>
          <a:xfrm>
            <a:off x="282829" y="1345504"/>
            <a:ext cx="5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D5B702-A188-4AD7-8661-B8A1E37DD7B3}"/>
              </a:ext>
            </a:extLst>
          </p:cNvPr>
          <p:cNvSpPr txBox="1"/>
          <p:nvPr/>
        </p:nvSpPr>
        <p:spPr>
          <a:xfrm>
            <a:off x="240710" y="2440436"/>
            <a:ext cx="5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0E3396-86D1-4D35-B1FB-9534F2E6D7BB}"/>
              </a:ext>
            </a:extLst>
          </p:cNvPr>
          <p:cNvSpPr txBox="1"/>
          <p:nvPr/>
        </p:nvSpPr>
        <p:spPr>
          <a:xfrm>
            <a:off x="1432263" y="2330362"/>
            <a:ext cx="58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ECB71B-1AD9-44E6-A6FF-8BED61EFEAA4}"/>
              </a:ext>
            </a:extLst>
          </p:cNvPr>
          <p:cNvSpPr txBox="1"/>
          <p:nvPr/>
        </p:nvSpPr>
        <p:spPr>
          <a:xfrm>
            <a:off x="2311653" y="2323684"/>
            <a:ext cx="5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1A2F26-6F76-45DA-9650-4B5B5F665B08}"/>
              </a:ext>
            </a:extLst>
          </p:cNvPr>
          <p:cNvSpPr txBox="1"/>
          <p:nvPr/>
        </p:nvSpPr>
        <p:spPr>
          <a:xfrm>
            <a:off x="3410020" y="1345503"/>
            <a:ext cx="56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F34F6D-AEFA-4856-8B58-6A3D7D091F41}"/>
              </a:ext>
            </a:extLst>
          </p:cNvPr>
          <p:cNvSpPr txBox="1"/>
          <p:nvPr/>
        </p:nvSpPr>
        <p:spPr>
          <a:xfrm>
            <a:off x="3420574" y="2364838"/>
            <a:ext cx="6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</a:t>
            </a:r>
          </a:p>
        </p:txBody>
      </p:sp>
    </p:spTree>
    <p:extLst>
      <p:ext uri="{BB962C8B-B14F-4D97-AF65-F5344CB8AC3E}">
        <p14:creationId xmlns:p14="http://schemas.microsoft.com/office/powerpoint/2010/main" val="157586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7EFE24-CAEF-2753-7C1B-16FDBB1CC5F7}"/>
              </a:ext>
            </a:extLst>
          </p:cNvPr>
          <p:cNvSpPr txBox="1"/>
          <p:nvPr/>
        </p:nvSpPr>
        <p:spPr>
          <a:xfrm>
            <a:off x="713261" y="1734701"/>
            <a:ext cx="8725316" cy="7877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27330" y="834691"/>
            <a:ext cx="10320374" cy="573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traversal on graph (a),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with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 forest (c) in which the solid lines are the tree edges. and the dashed lines are the back edges.</a:t>
            </a: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10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structure:</a:t>
            </a:r>
            <a:r>
              <a:rPr lang="en-US" sz="2400" dirty="0">
                <a:solidFill>
                  <a:srgbClr val="0000FF"/>
                </a:solidFill>
              </a:rPr>
              <a:t>(push-onto </a:t>
            </a:r>
            <a:r>
              <a:rPr lang="en-US" sz="2400" dirty="0">
                <a:solidFill>
                  <a:srgbClr val="C00000"/>
                </a:solidFill>
              </a:rPr>
              <a:t>pop-off) or </a:t>
            </a:r>
            <a:r>
              <a:rPr lang="en-US" sz="2400" dirty="0">
                <a:solidFill>
                  <a:srgbClr val="0000FF"/>
                </a:solidFill>
              </a:rPr>
              <a:t>(discover </a:t>
            </a:r>
            <a:r>
              <a:rPr lang="en-US" sz="2400" dirty="0">
                <a:solidFill>
                  <a:srgbClr val="C00000"/>
                </a:solidFill>
              </a:rPr>
              <a:t>finish)  </a:t>
            </a:r>
            <a:r>
              <a:rPr lang="en-US" sz="2400" dirty="0"/>
              <a:t>order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  (b  (e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b)  f)  c )  a)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  (h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400" dirty="0"/>
          </a:p>
        </p:txBody>
      </p:sp>
      <p:sp>
        <p:nvSpPr>
          <p:cNvPr id="5" name="Text Box 4"/>
          <p:cNvSpPr txBox="1"/>
          <p:nvPr/>
        </p:nvSpPr>
        <p:spPr>
          <a:xfrm>
            <a:off x="7474202" y="2500308"/>
            <a:ext cx="3708756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b    	   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86FCC91C-A7BE-4A2A-BFC2-D27C84E92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8825"/>
              </p:ext>
            </p:extLst>
          </p:nvPr>
        </p:nvGraphicFramePr>
        <p:xfrm>
          <a:off x="3278336" y="2857954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25" name="Right Arrow 2">
            <a:extLst>
              <a:ext uri="{FF2B5EF4-FFF2-40B4-BE49-F238E27FC236}">
                <a16:creationId xmlns:a16="http://schemas.microsoft.com/office/drawing/2014/main" id="{7BED64A6-7F89-467B-BC67-DC3B19023497}"/>
              </a:ext>
            </a:extLst>
          </p:cNvPr>
          <p:cNvSpPr/>
          <p:nvPr/>
        </p:nvSpPr>
        <p:spPr>
          <a:xfrm>
            <a:off x="4205020" y="4508318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">
            <a:extLst>
              <a:ext uri="{FF2B5EF4-FFF2-40B4-BE49-F238E27FC236}">
                <a16:creationId xmlns:a16="http://schemas.microsoft.com/office/drawing/2014/main" id="{73AAEA4D-C601-4292-BDBD-751CB3C2E8CF}"/>
              </a:ext>
            </a:extLst>
          </p:cNvPr>
          <p:cNvSpPr/>
          <p:nvPr/>
        </p:nvSpPr>
        <p:spPr>
          <a:xfrm>
            <a:off x="5669438" y="4545943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AFB40E-2DCB-4050-8A0D-2B6CBE2E84BD}"/>
              </a:ext>
            </a:extLst>
          </p:cNvPr>
          <p:cNvSpPr/>
          <p:nvPr/>
        </p:nvSpPr>
        <p:spPr>
          <a:xfrm>
            <a:off x="1027330" y="120691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E9CBE4-7C96-45BB-A3E8-C764CA7A5705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EC3ADF-325F-4400-ACF8-4905601F752F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B71019-7239-4958-A131-03B649A8F5DC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DB635C-7891-4468-9041-E7E627750B23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3484BF-116B-4081-9E27-790DCDE725EB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D449C387-BC81-41EB-8ADC-81136574D480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7FCE2E-4F7E-4F4F-8EAE-B9FE0B6E4B28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BF628A2-F000-4FE7-AFBA-832723049712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6C281B-4AE8-4ABD-AA4A-175EE9A641AD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3691C1-3AD0-409B-9E5F-0DABBFBE301F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C2391E-A75F-42FF-B5C8-FE95923A9F6F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E0991A-F360-4165-8A97-1D35653548E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9605A02-050F-4404-84A3-7F643B6EBA31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B477327-876C-41A6-BD0B-44E09D3C9DCD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A39ECB-84B3-4A81-908F-3F042A2F01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771F1A-DC53-4B37-8275-0DB7E0BC4204}"/>
              </a:ext>
            </a:extLst>
          </p:cNvPr>
          <p:cNvCxnSpPr>
            <a:cxnSpLocks/>
          </p:cNvCxnSpPr>
          <p:nvPr/>
        </p:nvCxnSpPr>
        <p:spPr>
          <a:xfrm flipH="1" flipV="1">
            <a:off x="9172504" y="6404632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030E8D5-AA6E-4D7C-B7CA-F2DEDBF4BC2C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F77F5D-3A1D-404B-A6F4-B37DD6815DEA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437ED05-78E3-41F7-B5B9-07DCB372B834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023E21-0527-4334-BE77-E42C10CCE385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B163DA7-AB0A-44A6-8653-637C0FF4FFE1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9B60D32-A4D3-4C44-9988-BEE965871695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52E06FB-BDCE-462B-A0BB-3B845F03246B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FA2132B-100D-47B7-A45A-50D98620AAE7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78DE41C-F716-4D74-AA17-DFDDD50DF062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4E4554C-D4A6-4A44-8258-80D47FBD0322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F47D9A1-D954-4B64-9620-580D145ED125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70EE010-4C10-4596-8036-13B55F33EDD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84FAC65-0BA0-4BA9-8B0A-5374FCAD09F0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2A83ED0-C855-4B60-9BEB-DC8058772082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5B4E92-A033-46FB-9ACB-60276FF7C007}"/>
              </a:ext>
            </a:extLst>
          </p:cNvPr>
          <p:cNvSpPr txBox="1"/>
          <p:nvPr/>
        </p:nvSpPr>
        <p:spPr>
          <a:xfrm>
            <a:off x="7515336" y="5912362"/>
            <a:ext cx="665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</a:t>
            </a:r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51ED9B-5C5E-4304-94E0-7E183EEAF7D8}"/>
              </a:ext>
            </a:extLst>
          </p:cNvPr>
          <p:cNvSpPr/>
          <p:nvPr/>
        </p:nvSpPr>
        <p:spPr>
          <a:xfrm>
            <a:off x="188911" y="3080059"/>
            <a:ext cx="32095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16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982" y="2070874"/>
            <a:ext cx="7199073" cy="451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remaining of this chapter covers: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graphs, with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Breadth-First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Topological Sorting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Strong Connected Components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Fake Coin Problem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 Search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081252CB-60B0-43BF-96B0-B13FC2A76A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02" y="2929948"/>
            <a:ext cx="586105" cy="42545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8BA5EA-8A6D-4354-8F15-F042AA1EB4EE}"/>
              </a:ext>
            </a:extLst>
          </p:cNvPr>
          <p:cNvSpPr/>
          <p:nvPr/>
        </p:nvSpPr>
        <p:spPr>
          <a:xfrm>
            <a:off x="1907982" y="1269956"/>
            <a:ext cx="435349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ea typeface="SimSun" panose="02010600030101010101" pitchFamily="2" charset="-122"/>
              </a:rPr>
              <a:t>Decomposition of Graph 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26A8F7-6DD5-40B0-A115-71CFFD9E69E0}"/>
              </a:ext>
            </a:extLst>
          </p:cNvPr>
          <p:cNvSpPr txBox="1"/>
          <p:nvPr/>
        </p:nvSpPr>
        <p:spPr>
          <a:xfrm>
            <a:off x="1746505" y="2148840"/>
            <a:ext cx="9362266" cy="37216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22828" y="1700878"/>
            <a:ext cx="894793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timestamp,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represents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discovery (push onto)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of vertex u with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left parenthesis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finishing (pop off)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right parenthesis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 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”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history of discoveries and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finishings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can be written as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well-formed expression that the parentheses are properly nested.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(a  (c ( d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  (b  (e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b)  f)  c )  a)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  (h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 lvl="2">
              <a:spcAft>
                <a:spcPts val="1200"/>
              </a:spcAft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DF63E-2D4A-4757-8FB4-BDB90E7A5718}"/>
              </a:ext>
            </a:extLst>
          </p:cNvPr>
          <p:cNvSpPr/>
          <p:nvPr/>
        </p:nvSpPr>
        <p:spPr>
          <a:xfrm>
            <a:off x="1827326" y="547676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862" y="911214"/>
            <a:ext cx="9736586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Theorem 3.1 (Parenthesis theorem)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any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of a (directed or undirected) graph G = (V, E),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any two vertices u and v, exactly one of the following three conditions holds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 Let d[u] (or,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and f[u] (or,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u.f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be the discovery (push onto) and finishing (pop off) of vertex u, respectively.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intervals [d[u], f[u]] and  [d[v], f[v]] 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entirely disjoint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neither u nor v is a descendant of the other in the depth-first forest.   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(u … u) … (v … v)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                                              u         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[d[u], f[u]]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contained entirely within the interval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[d[v], f[v]],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is a descendant of v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depth-first tree or             v	u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(v … ( u … u) … v)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[d[v], f[v]] is contained entirely within the interval [d[u], f[u]] and v is a descendant of u in a depth-first tree. 	u	 v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n>
                  <a:solidFill>
                    <a:srgbClr val="0000FF"/>
                  </a:solidFill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(u … (v … v) … u)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 flipH="1">
            <a:off x="9393015" y="3512247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0258896" y="3529687"/>
            <a:ext cx="200049" cy="22020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flipH="1">
            <a:off x="9037025" y="4822225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flipH="1">
            <a:off x="9807655" y="5092479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9176230" y="4961500"/>
            <a:ext cx="631425" cy="2070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 flipH="1">
            <a:off x="8155592" y="6072383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flipH="1">
            <a:off x="8971629" y="6264304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>
            <a:cxnSpLocks/>
            <a:endCxn id="11" idx="6"/>
          </p:cNvCxnSpPr>
          <p:nvPr/>
        </p:nvCxnSpPr>
        <p:spPr>
          <a:xfrm>
            <a:off x="8351605" y="6201930"/>
            <a:ext cx="620024" cy="15833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097B8C-EE61-437C-92E6-1247499A3C23}"/>
              </a:ext>
            </a:extLst>
          </p:cNvPr>
          <p:cNvSpPr/>
          <p:nvPr/>
        </p:nvSpPr>
        <p:spPr>
          <a:xfrm>
            <a:off x="1498862" y="261349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171" y="920996"/>
            <a:ext cx="944565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863840" y="2277971"/>
            <a:ext cx="4101490" cy="4400474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55EF6CD2-5C93-4904-A38F-F9132B8645CE}"/>
              </a:ext>
            </a:extLst>
          </p:cNvPr>
          <p:cNvSpPr/>
          <p:nvPr/>
        </p:nvSpPr>
        <p:spPr>
          <a:xfrm>
            <a:off x="3611094" y="6073306"/>
            <a:ext cx="411638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0AFB28BA-FCD3-433C-9319-9BBF84FCF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5986" y="6110314"/>
            <a:ext cx="570765" cy="3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043F988F-C37F-45A2-BD22-DDB05F946BFE}"/>
              </a:ext>
            </a:extLst>
          </p:cNvPr>
          <p:cNvGraphicFramePr>
            <a:graphicFrameLocks noGrp="1"/>
          </p:cNvGraphicFramePr>
          <p:nvPr/>
        </p:nvGraphicFramePr>
        <p:xfrm>
          <a:off x="4389184" y="1361274"/>
          <a:ext cx="3341994" cy="3710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399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668399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668399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550722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86075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71226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7122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37" name="Right Arrow 2">
            <a:extLst>
              <a:ext uri="{FF2B5EF4-FFF2-40B4-BE49-F238E27FC236}">
                <a16:creationId xmlns:a16="http://schemas.microsoft.com/office/drawing/2014/main" id="{F2B337FA-1082-4F37-978B-3E02381D6EEB}"/>
              </a:ext>
            </a:extLst>
          </p:cNvPr>
          <p:cNvSpPr/>
          <p:nvPr/>
        </p:nvSpPr>
        <p:spPr>
          <a:xfrm>
            <a:off x="5148643" y="3300380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2">
            <a:extLst>
              <a:ext uri="{FF2B5EF4-FFF2-40B4-BE49-F238E27FC236}">
                <a16:creationId xmlns:a16="http://schemas.microsoft.com/office/drawing/2014/main" id="{4D7694B2-C2FA-469E-AF16-C0B700F7EF80}"/>
              </a:ext>
            </a:extLst>
          </p:cNvPr>
          <p:cNvSpPr/>
          <p:nvPr/>
        </p:nvSpPr>
        <p:spPr>
          <a:xfrm>
            <a:off x="6459231" y="326841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8DB304-A7F6-4856-9545-70326513B93E}"/>
              </a:ext>
            </a:extLst>
          </p:cNvPr>
          <p:cNvSpPr/>
          <p:nvPr/>
        </p:nvSpPr>
        <p:spPr>
          <a:xfrm>
            <a:off x="1365508" y="12603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6D1522-D1E5-418A-AAFA-1210F8CDE960}"/>
              </a:ext>
            </a:extLst>
          </p:cNvPr>
          <p:cNvSpPr/>
          <p:nvPr/>
        </p:nvSpPr>
        <p:spPr>
          <a:xfrm>
            <a:off x="677316" y="4760194"/>
            <a:ext cx="669083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predecessor c, </a:t>
            </a:r>
            <a:r>
              <a:rPr lang="en-US" sz="22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π(c)</a:t>
            </a: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That is, a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π(c).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is the descendant of 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448C88D-F8BC-4A68-A98A-91A3EC5601F4}"/>
              </a:ext>
            </a:extLst>
          </p:cNvPr>
          <p:cNvCxnSpPr/>
          <p:nvPr/>
        </p:nvCxnSpPr>
        <p:spPr>
          <a:xfrm>
            <a:off x="8398119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A0A70F-C3F2-410B-87D7-91FA874B0A4E}"/>
              </a:ext>
            </a:extLst>
          </p:cNvPr>
          <p:cNvCxnSpPr/>
          <p:nvPr/>
        </p:nvCxnSpPr>
        <p:spPr>
          <a:xfrm>
            <a:off x="8398119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C76C8CE-D862-44AD-AC1B-E5C32494487E}"/>
              </a:ext>
            </a:extLst>
          </p:cNvPr>
          <p:cNvCxnSpPr/>
          <p:nvPr/>
        </p:nvCxnSpPr>
        <p:spPr>
          <a:xfrm>
            <a:off x="10652698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DCBDB1-1C09-4809-AD5F-1CF048772A20}"/>
              </a:ext>
            </a:extLst>
          </p:cNvPr>
          <p:cNvCxnSpPr/>
          <p:nvPr/>
        </p:nvCxnSpPr>
        <p:spPr>
          <a:xfrm>
            <a:off x="10652698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ECEF7EA-CFA5-442B-9E69-87E89A7E44CB}"/>
              </a:ext>
            </a:extLst>
          </p:cNvPr>
          <p:cNvCxnSpPr/>
          <p:nvPr/>
        </p:nvCxnSpPr>
        <p:spPr>
          <a:xfrm>
            <a:off x="10652698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972F95ED-1EF7-4E24-8C43-1C59C9F8956C}"/>
              </a:ext>
            </a:extLst>
          </p:cNvPr>
          <p:cNvSpPr/>
          <p:nvPr/>
        </p:nvSpPr>
        <p:spPr>
          <a:xfrm>
            <a:off x="8333696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905CEC1-437D-4346-BF0B-26C49A42E9E3}"/>
              </a:ext>
            </a:extLst>
          </p:cNvPr>
          <p:cNvSpPr/>
          <p:nvPr/>
        </p:nvSpPr>
        <p:spPr>
          <a:xfrm>
            <a:off x="8336472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E82EA2C-6112-48A1-84C5-4FC5CB9CCE93}"/>
              </a:ext>
            </a:extLst>
          </p:cNvPr>
          <p:cNvSpPr/>
          <p:nvPr/>
        </p:nvSpPr>
        <p:spPr>
          <a:xfrm>
            <a:off x="8323140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EC96D61-1916-4888-89AC-6E28F8175556}"/>
              </a:ext>
            </a:extLst>
          </p:cNvPr>
          <p:cNvCxnSpPr>
            <a:cxnSpLocks/>
          </p:cNvCxnSpPr>
          <p:nvPr/>
        </p:nvCxnSpPr>
        <p:spPr>
          <a:xfrm>
            <a:off x="8383528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EAB6CF4-92E0-4D35-A0E0-80020CDF1CF4}"/>
              </a:ext>
            </a:extLst>
          </p:cNvPr>
          <p:cNvCxnSpPr>
            <a:cxnSpLocks/>
          </p:cNvCxnSpPr>
          <p:nvPr/>
        </p:nvCxnSpPr>
        <p:spPr>
          <a:xfrm flipH="1" flipV="1">
            <a:off x="7888087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2B416B5-A6B8-4081-A236-7B962D7DC97A}"/>
              </a:ext>
            </a:extLst>
          </p:cNvPr>
          <p:cNvCxnSpPr>
            <a:cxnSpLocks/>
          </p:cNvCxnSpPr>
          <p:nvPr/>
        </p:nvCxnSpPr>
        <p:spPr>
          <a:xfrm flipH="1">
            <a:off x="7890789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B137341-7C38-4FF7-8242-131D7275AF45}"/>
              </a:ext>
            </a:extLst>
          </p:cNvPr>
          <p:cNvCxnSpPr>
            <a:cxnSpLocks/>
          </p:cNvCxnSpPr>
          <p:nvPr/>
        </p:nvCxnSpPr>
        <p:spPr>
          <a:xfrm>
            <a:off x="7890790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A35CCD2-5B14-4020-A075-A0C751211682}"/>
              </a:ext>
            </a:extLst>
          </p:cNvPr>
          <p:cNvCxnSpPr/>
          <p:nvPr/>
        </p:nvCxnSpPr>
        <p:spPr>
          <a:xfrm>
            <a:off x="9050073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63365B-042E-4158-8380-323E6D22C6C2}"/>
              </a:ext>
            </a:extLst>
          </p:cNvPr>
          <p:cNvCxnSpPr>
            <a:cxnSpLocks/>
          </p:cNvCxnSpPr>
          <p:nvPr/>
        </p:nvCxnSpPr>
        <p:spPr>
          <a:xfrm flipH="1" flipV="1">
            <a:off x="9050741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6D5E47-B662-4A30-AAD3-F495558C2A4E}"/>
              </a:ext>
            </a:extLst>
          </p:cNvPr>
          <p:cNvCxnSpPr>
            <a:cxnSpLocks/>
          </p:cNvCxnSpPr>
          <p:nvPr/>
        </p:nvCxnSpPr>
        <p:spPr>
          <a:xfrm flipH="1" flipV="1">
            <a:off x="9067219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5D0E527-B211-44C6-9ED6-92C64442CB6F}"/>
              </a:ext>
            </a:extLst>
          </p:cNvPr>
          <p:cNvCxnSpPr>
            <a:cxnSpLocks/>
          </p:cNvCxnSpPr>
          <p:nvPr/>
        </p:nvCxnSpPr>
        <p:spPr>
          <a:xfrm flipH="1" flipV="1">
            <a:off x="9570972" y="6404027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F714BB9-8696-47BD-87CD-6A0ABE7A1DA4}"/>
              </a:ext>
            </a:extLst>
          </p:cNvPr>
          <p:cNvCxnSpPr/>
          <p:nvPr/>
        </p:nvCxnSpPr>
        <p:spPr>
          <a:xfrm>
            <a:off x="10089460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C62EAC-6A72-4ABB-A6DF-4B006DB44496}"/>
              </a:ext>
            </a:extLst>
          </p:cNvPr>
          <p:cNvCxnSpPr>
            <a:cxnSpLocks/>
          </p:cNvCxnSpPr>
          <p:nvPr/>
        </p:nvCxnSpPr>
        <p:spPr>
          <a:xfrm>
            <a:off x="8903632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EBC05EE-3F26-4FF5-98A7-55152C9EA754}"/>
              </a:ext>
            </a:extLst>
          </p:cNvPr>
          <p:cNvCxnSpPr>
            <a:cxnSpLocks/>
          </p:cNvCxnSpPr>
          <p:nvPr/>
        </p:nvCxnSpPr>
        <p:spPr>
          <a:xfrm flipH="1">
            <a:off x="8396943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4C60D9F-8AE2-4D6E-8F54-71B57ADFB801}"/>
              </a:ext>
            </a:extLst>
          </p:cNvPr>
          <p:cNvCxnSpPr/>
          <p:nvPr/>
        </p:nvCxnSpPr>
        <p:spPr>
          <a:xfrm>
            <a:off x="9565473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26DE7A70-9051-4BFA-9B6C-18E06A1DE4A8}"/>
              </a:ext>
            </a:extLst>
          </p:cNvPr>
          <p:cNvSpPr/>
          <p:nvPr/>
        </p:nvSpPr>
        <p:spPr>
          <a:xfrm>
            <a:off x="9485506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AC20E0C-89F1-43DC-BF78-4762A874FA23}"/>
              </a:ext>
            </a:extLst>
          </p:cNvPr>
          <p:cNvSpPr/>
          <p:nvPr/>
        </p:nvSpPr>
        <p:spPr>
          <a:xfrm>
            <a:off x="9512639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8F727DA-D1B0-46A9-9848-7C375070FA45}"/>
              </a:ext>
            </a:extLst>
          </p:cNvPr>
          <p:cNvSpPr/>
          <p:nvPr/>
        </p:nvSpPr>
        <p:spPr>
          <a:xfrm>
            <a:off x="9509637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5E37F7D-4DF4-4942-9990-2190E9EC2346}"/>
              </a:ext>
            </a:extLst>
          </p:cNvPr>
          <p:cNvSpPr/>
          <p:nvPr/>
        </p:nvSpPr>
        <p:spPr>
          <a:xfrm>
            <a:off x="10588275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EC311CA-4BA8-4EC9-AD7F-DFB1554FFBE9}"/>
              </a:ext>
            </a:extLst>
          </p:cNvPr>
          <p:cNvSpPr/>
          <p:nvPr/>
        </p:nvSpPr>
        <p:spPr>
          <a:xfrm>
            <a:off x="10588275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12539BA-C49E-45CA-90ED-47F9758C7518}"/>
              </a:ext>
            </a:extLst>
          </p:cNvPr>
          <p:cNvSpPr/>
          <p:nvPr/>
        </p:nvSpPr>
        <p:spPr>
          <a:xfrm>
            <a:off x="10601068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0FA2311-92BC-4FC8-825B-5D38B2643E57}"/>
              </a:ext>
            </a:extLst>
          </p:cNvPr>
          <p:cNvSpPr/>
          <p:nvPr/>
        </p:nvSpPr>
        <p:spPr>
          <a:xfrm>
            <a:off x="10583140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9443ABD-4DF3-4FFA-BD01-F1744C0B6D85}"/>
              </a:ext>
            </a:extLst>
          </p:cNvPr>
          <p:cNvCxnSpPr>
            <a:cxnSpLocks/>
          </p:cNvCxnSpPr>
          <p:nvPr/>
        </p:nvCxnSpPr>
        <p:spPr>
          <a:xfrm flipH="1" flipV="1">
            <a:off x="10662397" y="5417030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3F2B29E-3C21-4147-AE81-4BD36E8DA858}"/>
              </a:ext>
            </a:extLst>
          </p:cNvPr>
          <p:cNvCxnSpPr>
            <a:cxnSpLocks/>
          </p:cNvCxnSpPr>
          <p:nvPr/>
        </p:nvCxnSpPr>
        <p:spPr>
          <a:xfrm flipH="1" flipV="1">
            <a:off x="10656355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8EB9C2-7DE7-4C85-9111-2606F365A851}"/>
              </a:ext>
            </a:extLst>
          </p:cNvPr>
          <p:cNvCxnSpPr>
            <a:cxnSpLocks/>
          </p:cNvCxnSpPr>
          <p:nvPr/>
        </p:nvCxnSpPr>
        <p:spPr>
          <a:xfrm>
            <a:off x="11198681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 83">
            <a:extLst>
              <a:ext uri="{FF2B5EF4-FFF2-40B4-BE49-F238E27FC236}">
                <a16:creationId xmlns:a16="http://schemas.microsoft.com/office/drawing/2014/main" id="{A10441F7-5E9F-4610-B738-43F686DA7C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" y="4117887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72">
            <a:extLst>
              <a:ext uri="{FF2B5EF4-FFF2-40B4-BE49-F238E27FC236}">
                <a16:creationId xmlns:a16="http://schemas.microsoft.com/office/drawing/2014/main" id="{27CC16E3-D926-4907-9EFB-7FCB24C721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2245" y="2285277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74">
            <a:extLst>
              <a:ext uri="{FF2B5EF4-FFF2-40B4-BE49-F238E27FC236}">
                <a16:creationId xmlns:a16="http://schemas.microsoft.com/office/drawing/2014/main" id="{E5A9E1A9-9CF0-46AB-AF47-3F9FF2F5FF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245" y="2295437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Line 73">
            <a:extLst>
              <a:ext uri="{FF2B5EF4-FFF2-40B4-BE49-F238E27FC236}">
                <a16:creationId xmlns:a16="http://schemas.microsoft.com/office/drawing/2014/main" id="{F4BEEA79-90C3-4779-97F2-ADD4A9193B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2245" y="2285912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Line 79">
            <a:extLst>
              <a:ext uri="{FF2B5EF4-FFF2-40B4-BE49-F238E27FC236}">
                <a16:creationId xmlns:a16="http://schemas.microsoft.com/office/drawing/2014/main" id="{211839C3-37B9-4266-930D-DDDC2E8389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" y="2769147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Line 78">
            <a:extLst>
              <a:ext uri="{FF2B5EF4-FFF2-40B4-BE49-F238E27FC236}">
                <a16:creationId xmlns:a16="http://schemas.microsoft.com/office/drawing/2014/main" id="{DAE9F276-C384-4639-873E-360962E760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8655" y="2781212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Line 77">
            <a:extLst>
              <a:ext uri="{FF2B5EF4-FFF2-40B4-BE49-F238E27FC236}">
                <a16:creationId xmlns:a16="http://schemas.microsoft.com/office/drawing/2014/main" id="{6D58EA98-21F8-4AC8-BF17-F927397E6D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2645" y="2792642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Line 82">
            <a:extLst>
              <a:ext uri="{FF2B5EF4-FFF2-40B4-BE49-F238E27FC236}">
                <a16:creationId xmlns:a16="http://schemas.microsoft.com/office/drawing/2014/main" id="{A579DFA3-A658-4649-B56F-BBEC8E5B57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2105" y="3396527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6">
            <a:extLst>
              <a:ext uri="{FF2B5EF4-FFF2-40B4-BE49-F238E27FC236}">
                <a16:creationId xmlns:a16="http://schemas.microsoft.com/office/drawing/2014/main" id="{2AB28E3E-8168-4393-BBE1-CC2D166C53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" y="2771687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81">
            <a:extLst>
              <a:ext uri="{FF2B5EF4-FFF2-40B4-BE49-F238E27FC236}">
                <a16:creationId xmlns:a16="http://schemas.microsoft.com/office/drawing/2014/main" id="{D39E0C8F-A68A-4672-A43F-651305A87A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8180" y="3401607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5">
            <a:extLst>
              <a:ext uri="{FF2B5EF4-FFF2-40B4-BE49-F238E27FC236}">
                <a16:creationId xmlns:a16="http://schemas.microsoft.com/office/drawing/2014/main" id="{737E9118-2C35-43FF-9711-EE2A0FE6601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35555" y="2781212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80">
            <a:extLst>
              <a:ext uri="{FF2B5EF4-FFF2-40B4-BE49-F238E27FC236}">
                <a16:creationId xmlns:a16="http://schemas.microsoft.com/office/drawing/2014/main" id="{27CB50AD-44F2-41B4-8DBE-345E8062BE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35555" y="3401607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69CE5D0-4DFE-4C53-BE0F-A9E9E025A913}"/>
              </a:ext>
            </a:extLst>
          </p:cNvPr>
          <p:cNvSpPr txBox="1"/>
          <p:nvPr/>
        </p:nvSpPr>
        <p:spPr>
          <a:xfrm>
            <a:off x="27337" y="418540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3C467B-329A-4CF8-9933-E342EBA89B7B}"/>
              </a:ext>
            </a:extLst>
          </p:cNvPr>
          <p:cNvSpPr txBox="1"/>
          <p:nvPr/>
        </p:nvSpPr>
        <p:spPr>
          <a:xfrm>
            <a:off x="3592240" y="418540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0903B2-37AB-4A62-AFEF-245C9A014FDE}"/>
              </a:ext>
            </a:extLst>
          </p:cNvPr>
          <p:cNvSpPr txBox="1"/>
          <p:nvPr/>
        </p:nvSpPr>
        <p:spPr>
          <a:xfrm>
            <a:off x="74472" y="172109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DB4C07-F7AE-483E-A72D-03AE49203F28}"/>
              </a:ext>
            </a:extLst>
          </p:cNvPr>
          <p:cNvSpPr txBox="1"/>
          <p:nvPr/>
        </p:nvSpPr>
        <p:spPr>
          <a:xfrm>
            <a:off x="3611094" y="1772443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162D669-7535-46CD-867D-CA573E35BF49}"/>
              </a:ext>
            </a:extLst>
          </p:cNvPr>
          <p:cNvSpPr txBox="1"/>
          <p:nvPr/>
        </p:nvSpPr>
        <p:spPr>
          <a:xfrm>
            <a:off x="272835" y="239706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E174C9-2653-4E70-8364-675205174109}"/>
              </a:ext>
            </a:extLst>
          </p:cNvPr>
          <p:cNvSpPr txBox="1"/>
          <p:nvPr/>
        </p:nvSpPr>
        <p:spPr>
          <a:xfrm>
            <a:off x="251375" y="3491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707FDA-015F-4682-B024-B602859D21EC}"/>
              </a:ext>
            </a:extLst>
          </p:cNvPr>
          <p:cNvSpPr txBox="1"/>
          <p:nvPr/>
        </p:nvSpPr>
        <p:spPr>
          <a:xfrm>
            <a:off x="1331680" y="338192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8002CA-33F0-4552-8F31-E4A72A3CFA4C}"/>
              </a:ext>
            </a:extLst>
          </p:cNvPr>
          <p:cNvSpPr txBox="1"/>
          <p:nvPr/>
        </p:nvSpPr>
        <p:spPr>
          <a:xfrm>
            <a:off x="2276586" y="337524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C9DAA3-84BB-4543-A036-32991C6B8132}"/>
              </a:ext>
            </a:extLst>
          </p:cNvPr>
          <p:cNvSpPr txBox="1"/>
          <p:nvPr/>
        </p:nvSpPr>
        <p:spPr>
          <a:xfrm>
            <a:off x="3309436" y="2397063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44D433-127F-4E00-9311-7433D514BB60}"/>
              </a:ext>
            </a:extLst>
          </p:cNvPr>
          <p:cNvSpPr txBox="1"/>
          <p:nvPr/>
        </p:nvSpPr>
        <p:spPr>
          <a:xfrm>
            <a:off x="3319990" y="341639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16962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171" y="920996"/>
            <a:ext cx="944565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46053" y="2271371"/>
            <a:ext cx="4072378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55EF6CD2-5C93-4904-A38F-F9132B8645CE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0AFB28BA-FCD3-433C-9319-9BBF84FCF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20" y="2753226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C8DB304-A7F6-4856-9545-70326513B93E}"/>
              </a:ext>
            </a:extLst>
          </p:cNvPr>
          <p:cNvSpPr/>
          <p:nvPr/>
        </p:nvSpPr>
        <p:spPr>
          <a:xfrm>
            <a:off x="1365508" y="12603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6D1522-D1E5-418A-AAFA-1210F8CDE960}"/>
              </a:ext>
            </a:extLst>
          </p:cNvPr>
          <p:cNvSpPr/>
          <p:nvPr/>
        </p:nvSpPr>
        <p:spPr>
          <a:xfrm>
            <a:off x="4817906" y="229657"/>
            <a:ext cx="6672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</p:txBody>
      </p:sp>
      <p:graphicFrame>
        <p:nvGraphicFramePr>
          <p:cNvPr id="40" name="Table 9">
            <a:extLst>
              <a:ext uri="{FF2B5EF4-FFF2-40B4-BE49-F238E27FC236}">
                <a16:creationId xmlns:a16="http://schemas.microsoft.com/office/drawing/2014/main" id="{6FCC750D-FE36-43F6-A987-8BF5A4D12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81428"/>
              </p:ext>
            </p:extLst>
          </p:nvPr>
        </p:nvGraphicFramePr>
        <p:xfrm>
          <a:off x="2263968" y="1399285"/>
          <a:ext cx="376053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42" name="Right Arrow 2">
            <a:extLst>
              <a:ext uri="{FF2B5EF4-FFF2-40B4-BE49-F238E27FC236}">
                <a16:creationId xmlns:a16="http://schemas.microsoft.com/office/drawing/2014/main" id="{026B6CA5-8101-41E3-BC6A-422DF3378738}"/>
              </a:ext>
            </a:extLst>
          </p:cNvPr>
          <p:cNvSpPr/>
          <p:nvPr/>
        </p:nvSpPr>
        <p:spPr>
          <a:xfrm>
            <a:off x="3137030" y="287706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2">
            <a:extLst>
              <a:ext uri="{FF2B5EF4-FFF2-40B4-BE49-F238E27FC236}">
                <a16:creationId xmlns:a16="http://schemas.microsoft.com/office/drawing/2014/main" id="{3FA7BB8E-F656-4766-850B-2CC389509854}"/>
              </a:ext>
            </a:extLst>
          </p:cNvPr>
          <p:cNvSpPr/>
          <p:nvPr/>
        </p:nvSpPr>
        <p:spPr>
          <a:xfrm>
            <a:off x="4677973" y="287706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BE4B86-42B4-4793-A33E-480633A5F784}"/>
              </a:ext>
            </a:extLst>
          </p:cNvPr>
          <p:cNvSpPr txBox="1"/>
          <p:nvPr/>
        </p:nvSpPr>
        <p:spPr>
          <a:xfrm>
            <a:off x="914250" y="4311706"/>
            <a:ext cx="6015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Theorem 3.2 (Tree-edge-path theorem)</a:t>
            </a:r>
            <a:endParaRPr lang="en-US" sz="2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In a depth-first forest for a (directed or undirected) graph G = (V, E),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 v is a descendant of vertex u </a:t>
            </a: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if and only if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 discovery time d[u] that the search discovers u,  there is a path from vertex u to vertex v consisting entirely of unvisited vertices.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A2B9B4-4011-4498-93EE-F2BAF5E4F4E1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D655252-99E7-4D71-A145-8D5DF65E09AD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962DB42-FAEC-4C75-B831-3B21EC351753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2A3712-7273-4C16-A99F-ED290C0C4240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B2686E-E91D-4B70-8D31-A31BB80F5517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5A6C838-EE4F-49CE-8F8B-6C6055E5D881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BC980E-8B20-4AA8-BC95-191B65000BF0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3E2BEE-6E4D-4AF7-92EB-ECB6C8919094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8CE8DBE-6196-4AA8-97F8-AEBCDF5262A7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7380F75-5307-4A68-B68C-0F343CFC7AAE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EBA1D2A-1A9C-43C2-A819-8FE42C01BE53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71F5D8C-E6C8-420F-A924-F35E1231D83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5BD3E56-0C00-49A5-B6E3-818AA0E42786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C572814-A438-41B0-8A62-D94CCDAFFB2E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A16F7FF-3651-4869-9785-CB512E5386B9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A894EE4-0642-4E69-BF77-2380C99540C6}"/>
              </a:ext>
            </a:extLst>
          </p:cNvPr>
          <p:cNvCxnSpPr>
            <a:cxnSpLocks/>
          </p:cNvCxnSpPr>
          <p:nvPr/>
        </p:nvCxnSpPr>
        <p:spPr>
          <a:xfrm flipH="1" flipV="1">
            <a:off x="9177780" y="6404027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0BD85B4-488D-47B0-8AB6-7EB88EAE14C5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52B9CC5-41E5-4988-947B-A6419794A52B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C5D584D-ABA2-4363-8BA4-DF92A75B1B21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B6EC5C1-DC97-4128-B61B-0BE8A349A568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537D8F4F-4841-4F05-B113-9007F2E1961A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77ECAFF-2500-4757-8BEC-68F9B5C28834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91980F1-104F-4B65-9130-A28361B786D7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420C645-E45F-4652-A009-BECF461CAA28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B91A358-D8DE-468F-941B-94CF330A988C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4EC194B-CEB6-49D1-800D-8F61DEF7D69C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78E9EA-130D-40AD-89D6-EA8CFB3F58C0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E5C6F41-107B-4A76-928A-FB7365245146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29ADFF-18C6-4A3B-B89D-5F131F14E604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8764060-DE6B-43EB-8F55-A6004711EE3E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39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44ECFC26-54FC-4DDA-A0C0-2C9CE962DFC7}"/>
              </a:ext>
            </a:extLst>
          </p:cNvPr>
          <p:cNvSpPr txBox="1"/>
          <p:nvPr/>
        </p:nvSpPr>
        <p:spPr>
          <a:xfrm>
            <a:off x="1213477" y="445902"/>
            <a:ext cx="9333795" cy="6130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551646" y="583554"/>
            <a:ext cx="8339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3.1:  Exploring a graph is rather like navigating a maze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255963" y="237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255963" y="2378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DDA9E0-0B53-4CF8-03B3-7E02482D0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77864"/>
              </p:ext>
            </p:extLst>
          </p:nvPr>
        </p:nvGraphicFramePr>
        <p:xfrm>
          <a:off x="2907338" y="1346981"/>
          <a:ext cx="7276277" cy="520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52FEE8-6A6B-877D-8D2E-D72A35FC8547}"/>
              </a:ext>
            </a:extLst>
          </p:cNvPr>
          <p:cNvCxnSpPr/>
          <p:nvPr/>
        </p:nvCxnSpPr>
        <p:spPr>
          <a:xfrm>
            <a:off x="2914888" y="1739555"/>
            <a:ext cx="6941998" cy="19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D82045-0D6B-E78C-3B4C-F6465CD3A0C1}"/>
              </a:ext>
            </a:extLst>
          </p:cNvPr>
          <p:cNvCxnSpPr/>
          <p:nvPr/>
        </p:nvCxnSpPr>
        <p:spPr>
          <a:xfrm>
            <a:off x="2898850" y="4143399"/>
            <a:ext cx="3486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1C20F3-A303-816F-7E96-26F81AA61B4C}"/>
              </a:ext>
            </a:extLst>
          </p:cNvPr>
          <p:cNvCxnSpPr/>
          <p:nvPr/>
        </p:nvCxnSpPr>
        <p:spPr>
          <a:xfrm flipV="1">
            <a:off x="3900709" y="4961098"/>
            <a:ext cx="348740" cy="27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E77064-9825-C7E3-EA33-B057548C15EF}"/>
              </a:ext>
            </a:extLst>
          </p:cNvPr>
          <p:cNvCxnSpPr/>
          <p:nvPr/>
        </p:nvCxnSpPr>
        <p:spPr>
          <a:xfrm flipV="1">
            <a:off x="3228321" y="2523337"/>
            <a:ext cx="2992987" cy="11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4EEC81-5708-DAED-31F4-90706F438162}"/>
              </a:ext>
            </a:extLst>
          </p:cNvPr>
          <p:cNvCxnSpPr/>
          <p:nvPr/>
        </p:nvCxnSpPr>
        <p:spPr>
          <a:xfrm>
            <a:off x="3899848" y="2541141"/>
            <a:ext cx="0" cy="16308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FB66AE-27C7-EAB6-6869-E469290913F8}"/>
              </a:ext>
            </a:extLst>
          </p:cNvPr>
          <p:cNvCxnSpPr/>
          <p:nvPr/>
        </p:nvCxnSpPr>
        <p:spPr>
          <a:xfrm>
            <a:off x="3247476" y="2552392"/>
            <a:ext cx="0" cy="1610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BFC2E5-9AC6-CF9E-81DC-047F250FF2C7}"/>
              </a:ext>
            </a:extLst>
          </p:cNvPr>
          <p:cNvCxnSpPr>
            <a:cxnSpLocks/>
          </p:cNvCxnSpPr>
          <p:nvPr/>
        </p:nvCxnSpPr>
        <p:spPr>
          <a:xfrm>
            <a:off x="4226129" y="2947877"/>
            <a:ext cx="685304" cy="158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E4229A-5F40-B3AD-F6D7-53B073589B68}"/>
              </a:ext>
            </a:extLst>
          </p:cNvPr>
          <p:cNvCxnSpPr/>
          <p:nvPr/>
        </p:nvCxnSpPr>
        <p:spPr>
          <a:xfrm>
            <a:off x="5244173" y="6194096"/>
            <a:ext cx="1318362" cy="46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3A2D02-CDDD-8BFA-4283-E175EFB30112}"/>
              </a:ext>
            </a:extLst>
          </p:cNvPr>
          <p:cNvCxnSpPr/>
          <p:nvPr/>
        </p:nvCxnSpPr>
        <p:spPr>
          <a:xfrm>
            <a:off x="4899598" y="2951987"/>
            <a:ext cx="0" cy="365934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349212-5FE1-DA0B-4718-ED3511C05619}"/>
              </a:ext>
            </a:extLst>
          </p:cNvPr>
          <p:cNvCxnSpPr>
            <a:cxnSpLocks/>
          </p:cNvCxnSpPr>
          <p:nvPr/>
        </p:nvCxnSpPr>
        <p:spPr>
          <a:xfrm flipH="1">
            <a:off x="4560288" y="4558063"/>
            <a:ext cx="10639" cy="16521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DE53A0-3BBA-96C3-50F6-655B86E8AF8C}"/>
              </a:ext>
            </a:extLst>
          </p:cNvPr>
          <p:cNvCxnSpPr/>
          <p:nvPr/>
        </p:nvCxnSpPr>
        <p:spPr>
          <a:xfrm>
            <a:off x="3221201" y="6203075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C15CA9-51E8-9109-9800-1B9B9971E42D}"/>
              </a:ext>
            </a:extLst>
          </p:cNvPr>
          <p:cNvCxnSpPr/>
          <p:nvPr/>
        </p:nvCxnSpPr>
        <p:spPr>
          <a:xfrm flipV="1">
            <a:off x="3227080" y="4565801"/>
            <a:ext cx="1346282" cy="62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313A2CB-19F7-CAAB-5B9B-333176CC4EB9}"/>
              </a:ext>
            </a:extLst>
          </p:cNvPr>
          <p:cNvCxnSpPr/>
          <p:nvPr/>
        </p:nvCxnSpPr>
        <p:spPr>
          <a:xfrm>
            <a:off x="3569945" y="2968922"/>
            <a:ext cx="3341" cy="32628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D6BC968-C0C6-1266-6AF7-ADE5C89B13B7}"/>
              </a:ext>
            </a:extLst>
          </p:cNvPr>
          <p:cNvCxnSpPr/>
          <p:nvPr/>
        </p:nvCxnSpPr>
        <p:spPr>
          <a:xfrm>
            <a:off x="5897236" y="2945242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75369D-AE4B-2B3E-D53A-7C2AF9E8AA18}"/>
              </a:ext>
            </a:extLst>
          </p:cNvPr>
          <p:cNvCxnSpPr/>
          <p:nvPr/>
        </p:nvCxnSpPr>
        <p:spPr>
          <a:xfrm>
            <a:off x="6211279" y="2116607"/>
            <a:ext cx="0" cy="36810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520FC0-F508-4774-F48A-EDB222F0714B}"/>
              </a:ext>
            </a:extLst>
          </p:cNvPr>
          <p:cNvCxnSpPr/>
          <p:nvPr/>
        </p:nvCxnSpPr>
        <p:spPr>
          <a:xfrm>
            <a:off x="6536739" y="2529131"/>
            <a:ext cx="10904" cy="37118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6ADF42-B8EE-CF60-FC7F-39B3D08DACA4}"/>
              </a:ext>
            </a:extLst>
          </p:cNvPr>
          <p:cNvCxnSpPr/>
          <p:nvPr/>
        </p:nvCxnSpPr>
        <p:spPr>
          <a:xfrm flipH="1">
            <a:off x="8839618" y="2129478"/>
            <a:ext cx="9850" cy="4080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15E407-5004-8838-109F-A8019C2FE4D0}"/>
              </a:ext>
            </a:extLst>
          </p:cNvPr>
          <p:cNvCxnSpPr>
            <a:cxnSpLocks/>
          </p:cNvCxnSpPr>
          <p:nvPr/>
        </p:nvCxnSpPr>
        <p:spPr>
          <a:xfrm>
            <a:off x="6869827" y="2530684"/>
            <a:ext cx="1660977" cy="91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21B69BB-1BE2-C387-0DB6-01AE0DE04EAD}"/>
              </a:ext>
            </a:extLst>
          </p:cNvPr>
          <p:cNvCxnSpPr>
            <a:cxnSpLocks/>
          </p:cNvCxnSpPr>
          <p:nvPr/>
        </p:nvCxnSpPr>
        <p:spPr>
          <a:xfrm>
            <a:off x="6868613" y="3757121"/>
            <a:ext cx="1643860" cy="119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48244C7-B261-70B0-AA28-9FF89BF84FAF}"/>
              </a:ext>
            </a:extLst>
          </p:cNvPr>
          <p:cNvCxnSpPr/>
          <p:nvPr/>
        </p:nvCxnSpPr>
        <p:spPr>
          <a:xfrm flipH="1">
            <a:off x="8520946" y="3339201"/>
            <a:ext cx="3493" cy="4562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443960-648C-7149-4EAF-42909857F274}"/>
              </a:ext>
            </a:extLst>
          </p:cNvPr>
          <p:cNvCxnSpPr>
            <a:cxnSpLocks/>
          </p:cNvCxnSpPr>
          <p:nvPr/>
        </p:nvCxnSpPr>
        <p:spPr>
          <a:xfrm>
            <a:off x="6874788" y="2515099"/>
            <a:ext cx="0" cy="12415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91C3397-C591-6DBF-1838-A9CFB2866FD7}"/>
              </a:ext>
            </a:extLst>
          </p:cNvPr>
          <p:cNvCxnSpPr/>
          <p:nvPr/>
        </p:nvCxnSpPr>
        <p:spPr>
          <a:xfrm>
            <a:off x="7545106" y="2944568"/>
            <a:ext cx="133870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DD25BBF-6774-AFE8-0BCE-145AD909BFF5}"/>
              </a:ext>
            </a:extLst>
          </p:cNvPr>
          <p:cNvCxnSpPr/>
          <p:nvPr/>
        </p:nvCxnSpPr>
        <p:spPr>
          <a:xfrm>
            <a:off x="7542010" y="2928317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680101B-B204-5CA4-05B3-7FBC8A4E4D05}"/>
              </a:ext>
            </a:extLst>
          </p:cNvPr>
          <p:cNvCxnSpPr/>
          <p:nvPr/>
        </p:nvCxnSpPr>
        <p:spPr>
          <a:xfrm>
            <a:off x="8205214" y="2939738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3F3C1EF-E15D-9EB8-F152-AA8DFDBB5909}"/>
              </a:ext>
            </a:extLst>
          </p:cNvPr>
          <p:cNvCxnSpPr/>
          <p:nvPr/>
        </p:nvCxnSpPr>
        <p:spPr>
          <a:xfrm>
            <a:off x="7865590" y="3364596"/>
            <a:ext cx="0" cy="39204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6AD4895-9C7C-E6AB-00E5-0CCC7CA2CD50}"/>
              </a:ext>
            </a:extLst>
          </p:cNvPr>
          <p:cNvCxnSpPr/>
          <p:nvPr/>
        </p:nvCxnSpPr>
        <p:spPr>
          <a:xfrm>
            <a:off x="6857999" y="412709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3207AC-C780-D68E-35EE-DEB83CDB740F}"/>
              </a:ext>
            </a:extLst>
          </p:cNvPr>
          <p:cNvCxnSpPr/>
          <p:nvPr/>
        </p:nvCxnSpPr>
        <p:spPr>
          <a:xfrm>
            <a:off x="8526566" y="4558063"/>
            <a:ext cx="0" cy="4143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F06025E-4C28-2210-5982-0038736F613D}"/>
              </a:ext>
            </a:extLst>
          </p:cNvPr>
          <p:cNvCxnSpPr/>
          <p:nvPr/>
        </p:nvCxnSpPr>
        <p:spPr>
          <a:xfrm>
            <a:off x="6855869" y="5347409"/>
            <a:ext cx="11895" cy="8648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6108FF-089F-E4E9-1588-93F9A6710375}"/>
              </a:ext>
            </a:extLst>
          </p:cNvPr>
          <p:cNvCxnSpPr/>
          <p:nvPr/>
        </p:nvCxnSpPr>
        <p:spPr>
          <a:xfrm>
            <a:off x="7158102" y="5776237"/>
            <a:ext cx="13879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5E7909-EF1A-DFBE-0042-7249DEDF4611}"/>
              </a:ext>
            </a:extLst>
          </p:cNvPr>
          <p:cNvCxnSpPr/>
          <p:nvPr/>
        </p:nvCxnSpPr>
        <p:spPr>
          <a:xfrm>
            <a:off x="8529477" y="5785062"/>
            <a:ext cx="0" cy="7632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8C14BD-1344-CB27-880D-C4B88AB3A856}"/>
              </a:ext>
            </a:extLst>
          </p:cNvPr>
          <p:cNvCxnSpPr/>
          <p:nvPr/>
        </p:nvCxnSpPr>
        <p:spPr>
          <a:xfrm>
            <a:off x="9202366" y="2533065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B02AD71-787B-DF30-DA56-40A072431ADB}"/>
              </a:ext>
            </a:extLst>
          </p:cNvPr>
          <p:cNvCxnSpPr/>
          <p:nvPr/>
        </p:nvCxnSpPr>
        <p:spPr>
          <a:xfrm flipH="1">
            <a:off x="9194042" y="2536972"/>
            <a:ext cx="7884" cy="3672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79F92F0-37C6-7FE0-60FF-16BC9CDEF5DB}"/>
              </a:ext>
            </a:extLst>
          </p:cNvPr>
          <p:cNvCxnSpPr/>
          <p:nvPr/>
        </p:nvCxnSpPr>
        <p:spPr>
          <a:xfrm flipV="1">
            <a:off x="9212094" y="6201130"/>
            <a:ext cx="600680" cy="247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093C003-F44F-4F4B-7C63-CBA664BE33A6}"/>
              </a:ext>
            </a:extLst>
          </p:cNvPr>
          <p:cNvCxnSpPr/>
          <p:nvPr/>
        </p:nvCxnSpPr>
        <p:spPr>
          <a:xfrm flipH="1">
            <a:off x="9524611" y="4575243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1BB102-3FFD-8D80-4186-ED52C4993E41}"/>
              </a:ext>
            </a:extLst>
          </p:cNvPr>
          <p:cNvCxnSpPr/>
          <p:nvPr/>
        </p:nvCxnSpPr>
        <p:spPr>
          <a:xfrm flipV="1">
            <a:off x="9513651" y="2940340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F1AB470-2973-7F79-3496-D9F3D558404A}"/>
              </a:ext>
            </a:extLst>
          </p:cNvPr>
          <p:cNvCxnSpPr/>
          <p:nvPr/>
        </p:nvCxnSpPr>
        <p:spPr>
          <a:xfrm>
            <a:off x="2915827" y="1342357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2FDE497-7F3B-4F98-A828-DC623F458F71}"/>
              </a:ext>
            </a:extLst>
          </p:cNvPr>
          <p:cNvCxnSpPr/>
          <p:nvPr/>
        </p:nvCxnSpPr>
        <p:spPr>
          <a:xfrm flipV="1">
            <a:off x="2887888" y="6563427"/>
            <a:ext cx="7284766" cy="72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F430C31-E626-CF69-5D50-F4D4BDFCA28C}"/>
              </a:ext>
            </a:extLst>
          </p:cNvPr>
          <p:cNvCxnSpPr/>
          <p:nvPr/>
        </p:nvCxnSpPr>
        <p:spPr>
          <a:xfrm flipH="1">
            <a:off x="2887888" y="1339198"/>
            <a:ext cx="10962" cy="52709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C801174-27B2-0389-B4E6-6B0AF8E98D55}"/>
              </a:ext>
            </a:extLst>
          </p:cNvPr>
          <p:cNvCxnSpPr/>
          <p:nvPr/>
        </p:nvCxnSpPr>
        <p:spPr>
          <a:xfrm>
            <a:off x="10175127" y="1346981"/>
            <a:ext cx="0" cy="52728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C2BE70E-DCF2-AA6E-D004-B77EFDCEC54A}"/>
              </a:ext>
            </a:extLst>
          </p:cNvPr>
          <p:cNvCxnSpPr/>
          <p:nvPr/>
        </p:nvCxnSpPr>
        <p:spPr>
          <a:xfrm>
            <a:off x="2924315" y="2117688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2E14ECE-7B3B-2945-C3FE-7BACE2632C9A}"/>
              </a:ext>
            </a:extLst>
          </p:cNvPr>
          <p:cNvCxnSpPr/>
          <p:nvPr/>
        </p:nvCxnSpPr>
        <p:spPr>
          <a:xfrm>
            <a:off x="9208850" y="3366101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C01BAA9-26A9-DE81-B2BA-7C7F619AB11B}"/>
              </a:ext>
            </a:extLst>
          </p:cNvPr>
          <p:cNvCxnSpPr/>
          <p:nvPr/>
        </p:nvCxnSpPr>
        <p:spPr>
          <a:xfrm flipV="1">
            <a:off x="9513651" y="3768062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A41A670-4301-44FF-1229-A57C9F5BE10F}"/>
              </a:ext>
            </a:extLst>
          </p:cNvPr>
          <p:cNvCxnSpPr/>
          <p:nvPr/>
        </p:nvCxnSpPr>
        <p:spPr>
          <a:xfrm>
            <a:off x="9197922" y="4145952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AEE0A01-1ACD-2DC7-6829-2A0BACA6A0D7}"/>
              </a:ext>
            </a:extLst>
          </p:cNvPr>
          <p:cNvCxnSpPr/>
          <p:nvPr/>
        </p:nvCxnSpPr>
        <p:spPr>
          <a:xfrm flipV="1">
            <a:off x="9511178" y="4548514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BAC43A9-89E4-DAF4-2DA4-E51698084073}"/>
              </a:ext>
            </a:extLst>
          </p:cNvPr>
          <p:cNvCxnSpPr/>
          <p:nvPr/>
        </p:nvCxnSpPr>
        <p:spPr>
          <a:xfrm flipH="1">
            <a:off x="9832411" y="4920339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73EF247-47A1-50C7-751C-0C61C1909FF9}"/>
              </a:ext>
            </a:extLst>
          </p:cNvPr>
          <p:cNvCxnSpPr>
            <a:cxnSpLocks/>
          </p:cNvCxnSpPr>
          <p:nvPr/>
        </p:nvCxnSpPr>
        <p:spPr>
          <a:xfrm>
            <a:off x="6540318" y="4545111"/>
            <a:ext cx="2004085" cy="53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ED94A92-9964-72DE-386E-D00C66E237DC}"/>
              </a:ext>
            </a:extLst>
          </p:cNvPr>
          <p:cNvCxnSpPr>
            <a:cxnSpLocks/>
          </p:cNvCxnSpPr>
          <p:nvPr/>
        </p:nvCxnSpPr>
        <p:spPr>
          <a:xfrm flipV="1">
            <a:off x="6542405" y="4967757"/>
            <a:ext cx="1970068" cy="60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236831C-FC20-CFCA-1FE4-8C819988669D}"/>
              </a:ext>
            </a:extLst>
          </p:cNvPr>
          <p:cNvCxnSpPr/>
          <p:nvPr/>
        </p:nvCxnSpPr>
        <p:spPr>
          <a:xfrm>
            <a:off x="6840027" y="537707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C7A0EA9-CF6E-ADA7-B45B-6A4ACBD1962F}"/>
              </a:ext>
            </a:extLst>
          </p:cNvPr>
          <p:cNvCxnSpPr>
            <a:cxnSpLocks/>
          </p:cNvCxnSpPr>
          <p:nvPr/>
        </p:nvCxnSpPr>
        <p:spPr>
          <a:xfrm flipV="1">
            <a:off x="6848271" y="6185559"/>
            <a:ext cx="1356943" cy="9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843B732-48E9-82DA-EE5C-83829B3B046D}"/>
              </a:ext>
            </a:extLst>
          </p:cNvPr>
          <p:cNvCxnSpPr/>
          <p:nvPr/>
        </p:nvCxnSpPr>
        <p:spPr>
          <a:xfrm>
            <a:off x="5554726" y="2548833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A39C16D-D2F3-C353-57C8-D01EA7A0477E}"/>
              </a:ext>
            </a:extLst>
          </p:cNvPr>
          <p:cNvCxnSpPr/>
          <p:nvPr/>
        </p:nvCxnSpPr>
        <p:spPr>
          <a:xfrm>
            <a:off x="5223356" y="2969524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532AD08-7286-78E4-9DB6-038BAF2C90FD}"/>
              </a:ext>
            </a:extLst>
          </p:cNvPr>
          <p:cNvCxnSpPr>
            <a:cxnSpLocks/>
          </p:cNvCxnSpPr>
          <p:nvPr/>
        </p:nvCxnSpPr>
        <p:spPr>
          <a:xfrm flipV="1">
            <a:off x="4235893" y="3761724"/>
            <a:ext cx="665862" cy="107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B2DC8B6-90A6-E062-7175-2D9D4C40091E}"/>
              </a:ext>
            </a:extLst>
          </p:cNvPr>
          <p:cNvCxnSpPr/>
          <p:nvPr/>
        </p:nvCxnSpPr>
        <p:spPr>
          <a:xfrm flipV="1">
            <a:off x="3899848" y="3353178"/>
            <a:ext cx="717383" cy="1070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67FA8B6-0792-A037-1947-50BA9FF95EDA}"/>
              </a:ext>
            </a:extLst>
          </p:cNvPr>
          <p:cNvCxnSpPr>
            <a:cxnSpLocks/>
          </p:cNvCxnSpPr>
          <p:nvPr/>
        </p:nvCxnSpPr>
        <p:spPr>
          <a:xfrm>
            <a:off x="3883965" y="4135536"/>
            <a:ext cx="714699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8855DB0-D2AF-7427-13E3-399DF98B752F}"/>
              </a:ext>
            </a:extLst>
          </p:cNvPr>
          <p:cNvCxnSpPr>
            <a:cxnSpLocks/>
          </p:cNvCxnSpPr>
          <p:nvPr/>
        </p:nvCxnSpPr>
        <p:spPr>
          <a:xfrm>
            <a:off x="4235034" y="4940691"/>
            <a:ext cx="0" cy="16520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6A7521A-BAD7-606D-A009-9A17F5F42D91}"/>
              </a:ext>
            </a:extLst>
          </p:cNvPr>
          <p:cNvCxnSpPr/>
          <p:nvPr/>
        </p:nvCxnSpPr>
        <p:spPr>
          <a:xfrm flipH="1">
            <a:off x="3897539" y="4968417"/>
            <a:ext cx="12848" cy="1612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CA8A29C-339E-F9FB-37B8-899A022F5C2F}"/>
              </a:ext>
            </a:extLst>
          </p:cNvPr>
          <p:cNvCxnSpPr/>
          <p:nvPr/>
        </p:nvCxnSpPr>
        <p:spPr>
          <a:xfrm>
            <a:off x="2896034" y="578112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F1D7905-8741-0BCA-C90C-DD865FE9EFAB}"/>
              </a:ext>
            </a:extLst>
          </p:cNvPr>
          <p:cNvCxnSpPr/>
          <p:nvPr/>
        </p:nvCxnSpPr>
        <p:spPr>
          <a:xfrm>
            <a:off x="3227409" y="5374001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166838E-3A25-6CD0-A1ED-5C3B6AC61972}"/>
              </a:ext>
            </a:extLst>
          </p:cNvPr>
          <p:cNvCxnSpPr/>
          <p:nvPr/>
        </p:nvCxnSpPr>
        <p:spPr>
          <a:xfrm>
            <a:off x="2906667" y="496123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B84B875-777B-C19B-5DEA-D5847AF2AE76}"/>
              </a:ext>
            </a:extLst>
          </p:cNvPr>
          <p:cNvCxnSpPr>
            <a:cxnSpLocks/>
          </p:cNvCxnSpPr>
          <p:nvPr/>
        </p:nvCxnSpPr>
        <p:spPr>
          <a:xfrm>
            <a:off x="7207284" y="2948074"/>
            <a:ext cx="0" cy="800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10CAD15-8877-8D4D-3F03-A91F958C4AEB}"/>
              </a:ext>
            </a:extLst>
          </p:cNvPr>
          <p:cNvSpPr/>
          <p:nvPr/>
        </p:nvSpPr>
        <p:spPr>
          <a:xfrm>
            <a:off x="6659674" y="6508556"/>
            <a:ext cx="109727" cy="1359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1885AAA-B0E9-D686-D6B4-40D975F23A33}"/>
              </a:ext>
            </a:extLst>
          </p:cNvPr>
          <p:cNvSpPr/>
          <p:nvPr/>
        </p:nvSpPr>
        <p:spPr>
          <a:xfrm>
            <a:off x="10128751" y="4267947"/>
            <a:ext cx="109727" cy="13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53911" y="857936"/>
            <a:ext cx="6935945" cy="59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given graph of the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maze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again: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8129" y="5465012"/>
            <a:ext cx="8037778" cy="59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3.1a.  Exploring a graph is rather like navigating a maze.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198C7A-A37C-427C-8F34-7F13249680D5}"/>
              </a:ext>
            </a:extLst>
          </p:cNvPr>
          <p:cNvSpPr/>
          <p:nvPr/>
        </p:nvSpPr>
        <p:spPr>
          <a:xfrm>
            <a:off x="1348129" y="339100"/>
            <a:ext cx="1368901" cy="6254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1197B3-7EB7-BE9E-A778-E7BC1B264565}"/>
              </a:ext>
            </a:extLst>
          </p:cNvPr>
          <p:cNvSpPr/>
          <p:nvPr/>
        </p:nvSpPr>
        <p:spPr>
          <a:xfrm>
            <a:off x="2667786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7F170E-C983-FEEF-FEFE-7A4D0E699961}"/>
              </a:ext>
            </a:extLst>
          </p:cNvPr>
          <p:cNvSpPr/>
          <p:nvPr/>
        </p:nvSpPr>
        <p:spPr>
          <a:xfrm>
            <a:off x="4337901" y="1850122"/>
            <a:ext cx="596837" cy="53486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en-US" sz="2400" dirty="0">
              <a:solidFill>
                <a:srgbClr val="0033CC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44826E-997D-05BE-4393-1783110757C9}"/>
              </a:ext>
            </a:extLst>
          </p:cNvPr>
          <p:cNvSpPr/>
          <p:nvPr/>
        </p:nvSpPr>
        <p:spPr>
          <a:xfrm>
            <a:off x="5960883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F55AE8-2364-98E5-518F-957024C5390A}"/>
              </a:ext>
            </a:extLst>
          </p:cNvPr>
          <p:cNvSpPr/>
          <p:nvPr/>
        </p:nvSpPr>
        <p:spPr>
          <a:xfrm>
            <a:off x="7630998" y="1840695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AF5481-7166-DE59-C91C-4154413004F5}"/>
              </a:ext>
            </a:extLst>
          </p:cNvPr>
          <p:cNvSpPr/>
          <p:nvPr/>
        </p:nvSpPr>
        <p:spPr>
          <a:xfrm>
            <a:off x="1348129" y="3520238"/>
            <a:ext cx="596837" cy="5348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54138A-CD92-A657-AE39-E5ADA1790D07}"/>
              </a:ext>
            </a:extLst>
          </p:cNvPr>
          <p:cNvSpPr/>
          <p:nvPr/>
        </p:nvSpPr>
        <p:spPr>
          <a:xfrm>
            <a:off x="2667785" y="3520238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D97B12-E1C8-B6B8-D4D7-DE424706FD6B}"/>
              </a:ext>
            </a:extLst>
          </p:cNvPr>
          <p:cNvSpPr/>
          <p:nvPr/>
        </p:nvSpPr>
        <p:spPr>
          <a:xfrm>
            <a:off x="4332993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AF3D12B-E8B0-22CD-2FB4-D33C415772EF}"/>
              </a:ext>
            </a:extLst>
          </p:cNvPr>
          <p:cNvSpPr/>
          <p:nvPr/>
        </p:nvSpPr>
        <p:spPr>
          <a:xfrm>
            <a:off x="5955975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C63779-AC2F-F038-8E3B-2942AE6CBEFC}"/>
              </a:ext>
            </a:extLst>
          </p:cNvPr>
          <p:cNvSpPr/>
          <p:nvPr/>
        </p:nvSpPr>
        <p:spPr>
          <a:xfrm>
            <a:off x="7630998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E7FEBD8-F9CA-A665-B4ED-032B8732A29B}"/>
              </a:ext>
            </a:extLst>
          </p:cNvPr>
          <p:cNvSpPr/>
          <p:nvPr/>
        </p:nvSpPr>
        <p:spPr>
          <a:xfrm>
            <a:off x="9000241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B2618B-A6B0-A4AD-84B2-07494FD44E92}"/>
              </a:ext>
            </a:extLst>
          </p:cNvPr>
          <p:cNvCxnSpPr>
            <a:endCxn id="27" idx="7"/>
          </p:cNvCxnSpPr>
          <p:nvPr/>
        </p:nvCxnSpPr>
        <p:spPr>
          <a:xfrm flipH="1">
            <a:off x="1857561" y="2384982"/>
            <a:ext cx="1108039" cy="1213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360227-3A51-330A-AB82-C3E0E8452A6D}"/>
              </a:ext>
            </a:extLst>
          </p:cNvPr>
          <p:cNvCxnSpPr>
            <a:stCxn id="16" idx="4"/>
            <a:endCxn id="28" idx="0"/>
          </p:cNvCxnSpPr>
          <p:nvPr/>
        </p:nvCxnSpPr>
        <p:spPr>
          <a:xfrm flipH="1">
            <a:off x="2966204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A6A11F-81E0-C314-AFA4-16B2458ADA71}"/>
              </a:ext>
            </a:extLst>
          </p:cNvPr>
          <p:cNvCxnSpPr>
            <a:stCxn id="28" idx="2"/>
            <a:endCxn id="27" idx="6"/>
          </p:cNvCxnSpPr>
          <p:nvPr/>
        </p:nvCxnSpPr>
        <p:spPr>
          <a:xfrm flipH="1">
            <a:off x="1944966" y="3787668"/>
            <a:ext cx="722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52CCD8-91C8-CCE0-7409-D66D159659BB}"/>
              </a:ext>
            </a:extLst>
          </p:cNvPr>
          <p:cNvCxnSpPr>
            <a:stCxn id="40" idx="2"/>
          </p:cNvCxnSpPr>
          <p:nvPr/>
        </p:nvCxnSpPr>
        <p:spPr>
          <a:xfrm flipH="1">
            <a:off x="4934739" y="378138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44518FF-619A-6BF9-D4CE-5DAABE00DECB}"/>
              </a:ext>
            </a:extLst>
          </p:cNvPr>
          <p:cNvCxnSpPr/>
          <p:nvPr/>
        </p:nvCxnSpPr>
        <p:spPr>
          <a:xfrm flipH="1">
            <a:off x="464518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110158-8A03-A881-941D-8C1B8F75E92B}"/>
              </a:ext>
            </a:extLst>
          </p:cNvPr>
          <p:cNvCxnSpPr/>
          <p:nvPr/>
        </p:nvCxnSpPr>
        <p:spPr>
          <a:xfrm flipH="1">
            <a:off x="627042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7BC29E5-D92F-A573-FB6B-B2F145CA9A5C}"/>
              </a:ext>
            </a:extLst>
          </p:cNvPr>
          <p:cNvCxnSpPr/>
          <p:nvPr/>
        </p:nvCxnSpPr>
        <p:spPr>
          <a:xfrm flipH="1">
            <a:off x="7922134" y="235075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D0A0B49-21C4-0244-4F34-164D4AB3478A}"/>
              </a:ext>
            </a:extLst>
          </p:cNvPr>
          <p:cNvCxnSpPr>
            <a:endCxn id="42" idx="0"/>
          </p:cNvCxnSpPr>
          <p:nvPr/>
        </p:nvCxnSpPr>
        <p:spPr>
          <a:xfrm>
            <a:off x="7918289" y="2344584"/>
            <a:ext cx="1382825" cy="111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1A519AB-F48A-E7DB-2CC2-A1DE4D400755}"/>
              </a:ext>
            </a:extLst>
          </p:cNvPr>
          <p:cNvCxnSpPr>
            <a:stCxn id="42" idx="2"/>
          </p:cNvCxnSpPr>
          <p:nvPr/>
        </p:nvCxnSpPr>
        <p:spPr>
          <a:xfrm flipH="1" flipV="1">
            <a:off x="8227836" y="3708776"/>
            <a:ext cx="772405" cy="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C49788-2807-895F-1DB3-54AA7EF18A37}"/>
              </a:ext>
            </a:extLst>
          </p:cNvPr>
          <p:cNvCxnSpPr/>
          <p:nvPr/>
        </p:nvCxnSpPr>
        <p:spPr>
          <a:xfrm flipH="1">
            <a:off x="4934739" y="2117552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A247B1-2C3A-D309-CBA1-3BEA6DB797BD}"/>
              </a:ext>
            </a:extLst>
          </p:cNvPr>
          <p:cNvCxnSpPr>
            <a:stCxn id="18" idx="2"/>
          </p:cNvCxnSpPr>
          <p:nvPr/>
        </p:nvCxnSpPr>
        <p:spPr>
          <a:xfrm flipH="1" flipV="1">
            <a:off x="3264622" y="2108125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5C31909-0459-6D49-44FB-56F8616F2E27}"/>
              </a:ext>
            </a:extLst>
          </p:cNvPr>
          <p:cNvCxnSpPr/>
          <p:nvPr/>
        </p:nvCxnSpPr>
        <p:spPr>
          <a:xfrm flipH="1" flipV="1">
            <a:off x="6557719" y="2117552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F054ACDD-395C-8AE3-98F2-4DB7099B620E}"/>
              </a:ext>
            </a:extLst>
          </p:cNvPr>
          <p:cNvSpPr/>
          <p:nvPr/>
        </p:nvSpPr>
        <p:spPr>
          <a:xfrm>
            <a:off x="3819372" y="4481132"/>
            <a:ext cx="601745" cy="5797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EE8FB9-926A-815B-A41B-C357D52D9C84}"/>
              </a:ext>
            </a:extLst>
          </p:cNvPr>
          <p:cNvSpPr/>
          <p:nvPr/>
        </p:nvSpPr>
        <p:spPr>
          <a:xfrm>
            <a:off x="5347803" y="4482809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CECBAC-456D-C8C6-8625-DE312A440A8B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424121" y="4776163"/>
            <a:ext cx="923682" cy="13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99F31357-6AEE-596E-BF02-F6C55D145260}"/>
              </a:ext>
            </a:extLst>
          </p:cNvPr>
          <p:cNvSpPr/>
          <p:nvPr/>
        </p:nvSpPr>
        <p:spPr>
          <a:xfrm>
            <a:off x="5243961" y="2649831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4473C2-74CB-2864-88D5-7E77850448D1}"/>
              </a:ext>
            </a:extLst>
          </p:cNvPr>
          <p:cNvCxnSpPr>
            <a:cxnSpLocks/>
            <a:stCxn id="58" idx="5"/>
            <a:endCxn id="40" idx="0"/>
          </p:cNvCxnSpPr>
          <p:nvPr/>
        </p:nvCxnSpPr>
        <p:spPr>
          <a:xfrm>
            <a:off x="5757582" y="3095633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7BE257-248B-9D88-9E79-75697ACE3738}"/>
              </a:ext>
            </a:extLst>
          </p:cNvPr>
          <p:cNvCxnSpPr>
            <a:cxnSpLocks/>
            <a:endCxn id="31" idx="7"/>
          </p:cNvCxnSpPr>
          <p:nvPr/>
        </p:nvCxnSpPr>
        <p:spPr>
          <a:xfrm flipH="1">
            <a:off x="4846614" y="3091519"/>
            <a:ext cx="516712" cy="505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49E5442-1A05-EAFA-D4A5-730FDBD1B312}"/>
              </a:ext>
            </a:extLst>
          </p:cNvPr>
          <p:cNvSpPr/>
          <p:nvPr/>
        </p:nvSpPr>
        <p:spPr>
          <a:xfrm>
            <a:off x="6186886" y="448738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89EEFF2-B911-DC77-83F1-F3EC946895A4}"/>
              </a:ext>
            </a:extLst>
          </p:cNvPr>
          <p:cNvSpPr/>
          <p:nvPr/>
        </p:nvSpPr>
        <p:spPr>
          <a:xfrm>
            <a:off x="7804959" y="448738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AB9DB0-EB0D-6ABB-3259-176EAE9AE9CE}"/>
              </a:ext>
            </a:extLst>
          </p:cNvPr>
          <p:cNvCxnSpPr/>
          <p:nvPr/>
        </p:nvCxnSpPr>
        <p:spPr>
          <a:xfrm flipH="1">
            <a:off x="6783723" y="4821318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4D9FB7A-CF5C-661F-F627-328043FEDF28}"/>
              </a:ext>
            </a:extLst>
          </p:cNvPr>
          <p:cNvSpPr/>
          <p:nvPr/>
        </p:nvSpPr>
        <p:spPr>
          <a:xfrm>
            <a:off x="1431636" y="447077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AEE5D9-2618-69E4-E6D8-4C923A7AA65A}"/>
              </a:ext>
            </a:extLst>
          </p:cNvPr>
          <p:cNvSpPr/>
          <p:nvPr/>
        </p:nvSpPr>
        <p:spPr>
          <a:xfrm>
            <a:off x="2867556" y="4463860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F486476-2716-1F7F-9C92-3556DC9D423B}"/>
              </a:ext>
            </a:extLst>
          </p:cNvPr>
          <p:cNvCxnSpPr>
            <a:cxnSpLocks/>
          </p:cNvCxnSpPr>
          <p:nvPr/>
        </p:nvCxnSpPr>
        <p:spPr>
          <a:xfrm flipH="1">
            <a:off x="2082800" y="4746300"/>
            <a:ext cx="7609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36C43A92-1E8D-F0F7-1149-D489246DB653}"/>
              </a:ext>
            </a:extLst>
          </p:cNvPr>
          <p:cNvSpPr/>
          <p:nvPr/>
        </p:nvSpPr>
        <p:spPr>
          <a:xfrm>
            <a:off x="3467635" y="2617622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4CC6BC-0523-92D9-0312-AB420FD93FBD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3919980" y="3129969"/>
            <a:ext cx="501137" cy="46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6B8FF74-7EC2-B959-AB14-CB5D048B31C5}"/>
              </a:ext>
            </a:extLst>
          </p:cNvPr>
          <p:cNvCxnSpPr>
            <a:cxnSpLocks/>
          </p:cNvCxnSpPr>
          <p:nvPr/>
        </p:nvCxnSpPr>
        <p:spPr>
          <a:xfrm>
            <a:off x="4809271" y="2313645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BDD1450A-D2B1-4D49-AFE3-9EF1AD1EE249}"/>
              </a:ext>
            </a:extLst>
          </p:cNvPr>
          <p:cNvSpPr/>
          <p:nvPr/>
        </p:nvSpPr>
        <p:spPr>
          <a:xfrm>
            <a:off x="8630245" y="446061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877A615-4E4B-47DA-81A8-01B56418D6CA}"/>
              </a:ext>
            </a:extLst>
          </p:cNvPr>
          <p:cNvSpPr/>
          <p:nvPr/>
        </p:nvSpPr>
        <p:spPr>
          <a:xfrm>
            <a:off x="10087041" y="444993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850356E-A5E9-49A2-86EB-BEA22539B7BE}"/>
              </a:ext>
            </a:extLst>
          </p:cNvPr>
          <p:cNvCxnSpPr>
            <a:cxnSpLocks/>
            <a:stCxn id="71" idx="2"/>
            <a:endCxn id="70" idx="6"/>
          </p:cNvCxnSpPr>
          <p:nvPr/>
        </p:nvCxnSpPr>
        <p:spPr>
          <a:xfrm flipH="1">
            <a:off x="9227082" y="4738570"/>
            <a:ext cx="859959" cy="10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54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22083" y="3833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F41000-AA8B-4E8C-9305-9DCAD870F90F}"/>
              </a:ext>
            </a:extLst>
          </p:cNvPr>
          <p:cNvSpPr/>
          <p:nvPr/>
        </p:nvSpPr>
        <p:spPr>
          <a:xfrm>
            <a:off x="7269018" y="447760"/>
            <a:ext cx="3269237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13">
                <a:extLst>
                  <a:ext uri="{FF2B5EF4-FFF2-40B4-BE49-F238E27FC236}">
                    <a16:creationId xmlns:a16="http://schemas.microsoft.com/office/drawing/2014/main" id="{4FF5F720-3985-F316-FF04-E8D6AE7CDA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757344"/>
                  </p:ext>
                </p:extLst>
              </p:nvPr>
            </p:nvGraphicFramePr>
            <p:xfrm>
              <a:off x="729091" y="121920"/>
              <a:ext cx="4409838" cy="661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9982">
                      <a:extLst>
                        <a:ext uri="{9D8B030D-6E8A-4147-A177-3AD203B41FA5}">
                          <a16:colId xmlns:a16="http://schemas.microsoft.com/office/drawing/2014/main" val="267130569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5865312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136698460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01125939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12706822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57616108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35649445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455693229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3453680852"/>
                        </a:ext>
                      </a:extLst>
                    </a:gridCol>
                  </a:tblGrid>
                  <a:tr h="320040">
                    <a:tc gridSpan="7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The adjacency list is as follows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13793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39303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2230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8580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6091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769351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81914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74102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57109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93890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76728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42061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96895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4002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79462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071227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999576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8422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13">
                <a:extLst>
                  <a:ext uri="{FF2B5EF4-FFF2-40B4-BE49-F238E27FC236}">
                    <a16:creationId xmlns:a16="http://schemas.microsoft.com/office/drawing/2014/main" id="{4FF5F720-3985-F316-FF04-E8D6AE7CDA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757344"/>
                  </p:ext>
                </p:extLst>
              </p:nvPr>
            </p:nvGraphicFramePr>
            <p:xfrm>
              <a:off x="729091" y="121920"/>
              <a:ext cx="4409838" cy="661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9982">
                      <a:extLst>
                        <a:ext uri="{9D8B030D-6E8A-4147-A177-3AD203B41FA5}">
                          <a16:colId xmlns:a16="http://schemas.microsoft.com/office/drawing/2014/main" val="267130569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5865312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136698460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01125939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12706822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57616108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35649445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455693229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3453680852"/>
                        </a:ext>
                      </a:extLst>
                    </a:gridCol>
                  </a:tblGrid>
                  <a:tr h="396240">
                    <a:tc gridSpan="7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The adjacency list is as follows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1379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16667" r="-71000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16667" r="-50875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116667" r="-30750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16667" r="-10625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3930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216667" r="-71000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216667" r="-50875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216667" r="-30750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223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316667" r="-71000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316667" r="-50875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316667" r="-30750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316667" r="-10625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858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416667" r="-71000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416667" r="-50875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416667" r="-30750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609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516667" r="-71000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516667" r="-50875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516667" r="-30750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76935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616667" r="-71000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616667" r="-50875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616667" r="-30750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8191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716667" r="-710000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716667" r="-508750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7410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816667" r="-710000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816667" r="-508750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5710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916667" r="-71000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916667" r="-50875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9389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016667" r="-710000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016667" r="-508750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7672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116667" r="-710000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4206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216667" r="-710000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96895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316667" r="-7100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316667" r="-50875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1316667" r="-3075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4002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416667" r="-71000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416667" r="-10625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7946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516667" r="-71000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516667" r="-10625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0712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616667" r="-71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616667" r="-10625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999576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716667" r="-71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84229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Box 1379">
            <a:extLst>
              <a:ext uri="{FF2B5EF4-FFF2-40B4-BE49-F238E27FC236}">
                <a16:creationId xmlns:a16="http://schemas.microsoft.com/office/drawing/2014/main" id="{298AFDC9-1CCD-A845-2051-A9D45219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634" y="2584845"/>
            <a:ext cx="6706006" cy="217613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5, 6 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M</a:t>
            </a:r>
            <a:r>
              <a:rPr kumimoji="0" lang="en-US" altLang="en-US" sz="2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11, 12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X</a:t>
            </a:r>
            <a:r>
              <a:rPr kumimoji="0" lang="en-US" altLang="en-US" sz="2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13, 14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en-US" sz="2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J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4, 7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10, 15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21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E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3, 8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9, 16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H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19, 22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B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2, 17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   D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18, 23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L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26, 27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30, 31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34, 35 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38, 39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A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1, 24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	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25, 28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29, 32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33, 36 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37, 40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Bottom of the stack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248" y="130241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1, 24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118248" y="2425231"/>
            <a:ext cx="57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2, 17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18, 23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118248" y="3464819"/>
            <a:ext cx="5630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3, 8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F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9, 16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	H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19, 22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18248" y="460161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4, 7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		C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10, 15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 G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20, 11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118246" y="5637337"/>
            <a:ext cx="529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5, 6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M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11,12        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en-US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13, 14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312134" y="2314535"/>
            <a:ext cx="4767090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K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25, 28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29, 32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33, 36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T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37, 40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26, 27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30, 31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34, 35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38, 39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312042" y="1716571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12042" y="2819593"/>
            <a:ext cx="7620" cy="7086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19662" y="3892959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04422" y="5018786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77474" y="3909722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45552" y="3909722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53172" y="287073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0"/>
          </p:cNvCxnSpPr>
          <p:nvPr/>
        </p:nvCxnSpPr>
        <p:spPr>
          <a:xfrm>
            <a:off x="2863352" y="2756159"/>
            <a:ext cx="206993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63351" y="1609236"/>
            <a:ext cx="3905094" cy="9360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24582" y="483245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46665" y="374210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188731" y="374210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54458" y="1753390"/>
            <a:ext cx="3397551" cy="19887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3796" y="3909722"/>
            <a:ext cx="747175" cy="868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60676" y="2852060"/>
            <a:ext cx="918013" cy="8835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426506" y="2875229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37211" y="993923"/>
            <a:ext cx="6234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3.2   The result of Algorithm DFS(G) on the graph of Figure 3.1a. is a DFS forest.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E9BDB-225A-44E4-8090-AE1BBEDF7480}"/>
              </a:ext>
            </a:extLst>
          </p:cNvPr>
          <p:cNvSpPr txBox="1"/>
          <p:nvPr/>
        </p:nvSpPr>
        <p:spPr>
          <a:xfrm>
            <a:off x="1880357" y="6094071"/>
            <a:ext cx="873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(B (E (J  (I   I)  J)  E) (F  (C (M M) (X X) C)  F) B) (D  (H  (G   G)  H) D) A)   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  (L  L)  K) (P (Q Q) P) (R (S S) R) (T (W W) T)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1A74FE-49DA-46B4-A1E4-C2EEE3680F8E}"/>
              </a:ext>
            </a:extLst>
          </p:cNvPr>
          <p:cNvCxnSpPr/>
          <p:nvPr/>
        </p:nvCxnSpPr>
        <p:spPr>
          <a:xfrm flipH="1">
            <a:off x="5081284" y="4995980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50AE82-FD96-4ADE-A434-EC88C794A704}"/>
              </a:ext>
            </a:extLst>
          </p:cNvPr>
          <p:cNvCxnSpPr/>
          <p:nvPr/>
        </p:nvCxnSpPr>
        <p:spPr>
          <a:xfrm>
            <a:off x="4251994" y="4995980"/>
            <a:ext cx="747175" cy="868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095506-6833-4308-8708-F5B1DD4E5AEA}"/>
              </a:ext>
            </a:extLst>
          </p:cNvPr>
          <p:cNvCxnSpPr>
            <a:cxnSpLocks/>
          </p:cNvCxnSpPr>
          <p:nvPr/>
        </p:nvCxnSpPr>
        <p:spPr>
          <a:xfrm flipH="1">
            <a:off x="4247399" y="3840994"/>
            <a:ext cx="763707" cy="11549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9DC5EAA-9E02-4583-ABA8-028B0E4A6B27}"/>
              </a:ext>
            </a:extLst>
          </p:cNvPr>
          <p:cNvSpPr/>
          <p:nvPr/>
        </p:nvSpPr>
        <p:spPr>
          <a:xfrm>
            <a:off x="1410306" y="372248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8A3C88-B436-DFEE-5063-7AE4A4C53E9A}"/>
              </a:ext>
            </a:extLst>
          </p:cNvPr>
          <p:cNvCxnSpPr>
            <a:cxnSpLocks/>
          </p:cNvCxnSpPr>
          <p:nvPr/>
        </p:nvCxnSpPr>
        <p:spPr>
          <a:xfrm>
            <a:off x="5092714" y="5007813"/>
            <a:ext cx="1156328" cy="6968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3F9CD5-E808-2236-F7BE-68C9A4C0F6A2}"/>
              </a:ext>
            </a:extLst>
          </p:cNvPr>
          <p:cNvCxnSpPr/>
          <p:nvPr/>
        </p:nvCxnSpPr>
        <p:spPr>
          <a:xfrm flipH="1">
            <a:off x="9328648" y="287672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C3C9BE-AD37-F82E-1563-DDA933A32BAD}"/>
              </a:ext>
            </a:extLst>
          </p:cNvPr>
          <p:cNvCxnSpPr/>
          <p:nvPr/>
        </p:nvCxnSpPr>
        <p:spPr>
          <a:xfrm flipH="1">
            <a:off x="10134793" y="288437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EF4CC6-09B8-443D-A3B3-80DBDEA8CAD1}"/>
              </a:ext>
            </a:extLst>
          </p:cNvPr>
          <p:cNvCxnSpPr/>
          <p:nvPr/>
        </p:nvCxnSpPr>
        <p:spPr>
          <a:xfrm flipH="1">
            <a:off x="10940939" y="2861204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63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64C55D-7462-4F15-9F76-00EBB68D697E}"/>
              </a:ext>
            </a:extLst>
          </p:cNvPr>
          <p:cNvSpPr txBox="1"/>
          <p:nvPr/>
        </p:nvSpPr>
        <p:spPr>
          <a:xfrm>
            <a:off x="1169042" y="3139183"/>
            <a:ext cx="8953365" cy="32336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00519" y="1249141"/>
            <a:ext cx="8427563" cy="512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a typeface="SimSun" panose="02010600030101010101" pitchFamily="2" charset="-122"/>
              </a:rPr>
              <a:t>How efficient is the depth-first search?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This algorithm takes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proportional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size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 the data structure used for representing the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 question.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adjacency matrix representation,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traversal’s time is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Θ( |V|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).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100 nodes, time spent Θ( 100</a:t>
            </a:r>
            <a:r>
              <a:rPr lang="en-US" sz="24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 = 10,000. </a:t>
            </a:r>
            <a:endParaRPr lang="en-US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adjacency list representation,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is in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 |V| + |E|),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where |V| and |E| are the number of the graph’s vertices and edges, respectively. 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100 nodes, 4950 edges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(complete, ½ (100)(100-1) = 4950. Then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 |V| + |E|) = 5050 (worst case)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E5A44-78A8-4DF7-857A-B57350437640}"/>
              </a:ext>
            </a:extLst>
          </p:cNvPr>
          <p:cNvSpPr/>
          <p:nvPr/>
        </p:nvSpPr>
        <p:spPr>
          <a:xfrm>
            <a:off x="1681018" y="364633"/>
            <a:ext cx="5366327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Efficiency</a:t>
            </a:r>
          </a:p>
        </p:txBody>
      </p:sp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0305" y="1932975"/>
            <a:ext cx="877492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Obtain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as a by-product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traversal of a given graph,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its edges classified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into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two disjoint classes:  tree edges and back edges.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are edges used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to reach unvisited vertices.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1714500" lvl="3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(u, v)  is a tree edge if v was </a:t>
            </a:r>
            <a:r>
              <a:rPr lang="en-US" sz="2400" u="sng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first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discovered (visited) by exploring edge  (u, v).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C32D9-6974-4D1E-A085-7CABAC62885E}"/>
              </a:ext>
            </a:extLst>
          </p:cNvPr>
          <p:cNvSpPr/>
          <p:nvPr/>
        </p:nvSpPr>
        <p:spPr>
          <a:xfrm>
            <a:off x="1410305" y="501557"/>
            <a:ext cx="4685695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Forest</a:t>
            </a:r>
          </a:p>
        </p:txBody>
      </p:sp>
    </p:spTree>
    <p:extLst>
      <p:ext uri="{BB962C8B-B14F-4D97-AF65-F5344CB8AC3E}">
        <p14:creationId xmlns:p14="http://schemas.microsoft.com/office/powerpoint/2010/main" val="244750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854" y="2336573"/>
            <a:ext cx="8390427" cy="17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ea typeface="SimSun" panose="02010600030101010101" pitchFamily="2" charset="-122"/>
                <a:cs typeface="Times New Roman" panose="02020603050405020304" pitchFamily="18" charset="0"/>
              </a:rPr>
              <a:t>Depth-First Search and Breadth-First Search Algorithms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Viewed as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applications of the decrease-by-one technique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visiting vertices and traversing edges of a graph.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B9560-5639-40E2-AB75-24E88A3BC5A9}"/>
              </a:ext>
            </a:extLst>
          </p:cNvPr>
          <p:cNvSpPr/>
          <p:nvPr/>
        </p:nvSpPr>
        <p:spPr>
          <a:xfrm>
            <a:off x="1285187" y="894581"/>
            <a:ext cx="5308889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327" y="1794968"/>
            <a:ext cx="91714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Obtain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as a by-product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traversal of a given graph,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its edges classified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into two disjoint classes: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edges and 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Tree edges …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 are those edges  (u, v)  connecting a vertex u to an ancestor v in a depth-first forest tree.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Self-loops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which may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occur in directed graphs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are considered to be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No self-loop occurs in any undirected graphs.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7853D-3287-4D6D-8810-CBC773E14E66}"/>
              </a:ext>
            </a:extLst>
          </p:cNvPr>
          <p:cNvSpPr/>
          <p:nvPr/>
        </p:nvSpPr>
        <p:spPr>
          <a:xfrm>
            <a:off x="1202344" y="352889"/>
            <a:ext cx="4685695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Forest</a:t>
            </a:r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610" y="1267235"/>
            <a:ext cx="968132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These orders (push-onto and pop-off) are qualitatively different.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Various applications can take advantage of either of them.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reversing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pop off orderings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{d, e, b, f, c, a}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yields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topological sorting, such as {a  c  f  b  e  d}           ( Q?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3.8(b):  For the traversal of the given graph, we have: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FE3C879-4709-4E26-9E5E-31D8CF453E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462">
            <a:off x="630936" y="978408"/>
            <a:ext cx="495819" cy="3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7B77529-B5BF-42FF-AE53-00F28AA7D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16133"/>
              </p:ext>
            </p:extLst>
          </p:nvPr>
        </p:nvGraphicFramePr>
        <p:xfrm>
          <a:off x="2129357" y="3639071"/>
          <a:ext cx="26359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91CDB15-7978-4D4C-973E-C6AF64775B48}"/>
              </a:ext>
            </a:extLst>
          </p:cNvPr>
          <p:cNvSpPr/>
          <p:nvPr/>
        </p:nvSpPr>
        <p:spPr>
          <a:xfrm>
            <a:off x="1394611" y="297008"/>
            <a:ext cx="3491426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7" name="Line 83">
            <a:extLst>
              <a:ext uri="{FF2B5EF4-FFF2-40B4-BE49-F238E27FC236}">
                <a16:creationId xmlns:a16="http://schemas.microsoft.com/office/drawing/2014/main" id="{61601D6F-90D0-4251-92DE-E954A49276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3016" y="5846103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72">
            <a:extLst>
              <a:ext uri="{FF2B5EF4-FFF2-40B4-BE49-F238E27FC236}">
                <a16:creationId xmlns:a16="http://schemas.microsoft.com/office/drawing/2014/main" id="{54585FB7-AC0A-45EE-AC2A-4155C7E093E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42381" y="4013493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74">
            <a:extLst>
              <a:ext uri="{FF2B5EF4-FFF2-40B4-BE49-F238E27FC236}">
                <a16:creationId xmlns:a16="http://schemas.microsoft.com/office/drawing/2014/main" id="{AB865066-C6F8-4B18-9E07-88B7C45DBA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2381" y="4023653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73">
            <a:extLst>
              <a:ext uri="{FF2B5EF4-FFF2-40B4-BE49-F238E27FC236}">
                <a16:creationId xmlns:a16="http://schemas.microsoft.com/office/drawing/2014/main" id="{A17CCFB8-5591-4B6A-8DA3-8D5D712B88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52381" y="4014128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9">
            <a:extLst>
              <a:ext uri="{FF2B5EF4-FFF2-40B4-BE49-F238E27FC236}">
                <a16:creationId xmlns:a16="http://schemas.microsoft.com/office/drawing/2014/main" id="{EF4C1B34-435B-4E8A-8898-129AAD6290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8316" y="4497363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78">
            <a:extLst>
              <a:ext uri="{FF2B5EF4-FFF2-40B4-BE49-F238E27FC236}">
                <a16:creationId xmlns:a16="http://schemas.microsoft.com/office/drawing/2014/main" id="{DCFD7078-66D1-4D97-A4BA-4AC82EFEA6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28791" y="4509428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77">
            <a:extLst>
              <a:ext uri="{FF2B5EF4-FFF2-40B4-BE49-F238E27FC236}">
                <a16:creationId xmlns:a16="http://schemas.microsoft.com/office/drawing/2014/main" id="{08031C94-6A9B-4182-B01F-B0505C1D39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42781" y="4520858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82">
            <a:extLst>
              <a:ext uri="{FF2B5EF4-FFF2-40B4-BE49-F238E27FC236}">
                <a16:creationId xmlns:a16="http://schemas.microsoft.com/office/drawing/2014/main" id="{FC2D115B-2FC7-4DDB-BA62-1465DC6F04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62241" y="5124743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76">
            <a:extLst>
              <a:ext uri="{FF2B5EF4-FFF2-40B4-BE49-F238E27FC236}">
                <a16:creationId xmlns:a16="http://schemas.microsoft.com/office/drawing/2014/main" id="{4FB89FE1-3DB0-485A-B034-57905674C0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8316" y="4499903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81">
            <a:extLst>
              <a:ext uri="{FF2B5EF4-FFF2-40B4-BE49-F238E27FC236}">
                <a16:creationId xmlns:a16="http://schemas.microsoft.com/office/drawing/2014/main" id="{99459E6A-9040-40F3-9486-CC8B78B393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38316" y="5129823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75">
            <a:extLst>
              <a:ext uri="{FF2B5EF4-FFF2-40B4-BE49-F238E27FC236}">
                <a16:creationId xmlns:a16="http://schemas.microsoft.com/office/drawing/2014/main" id="{45A7EC06-0215-4373-9FED-308307D52CA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195691" y="4509428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80">
            <a:extLst>
              <a:ext uri="{FF2B5EF4-FFF2-40B4-BE49-F238E27FC236}">
                <a16:creationId xmlns:a16="http://schemas.microsoft.com/office/drawing/2014/main" id="{637382A0-28AA-4326-8AC3-653EBD60F5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5691" y="5129823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45817BB-1FBE-433B-BC3E-26D6E30F5486}"/>
              </a:ext>
            </a:extLst>
          </p:cNvPr>
          <p:cNvSpPr txBox="1"/>
          <p:nvPr/>
        </p:nvSpPr>
        <p:spPr>
          <a:xfrm>
            <a:off x="5687473" y="591362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C08F7F-8715-400B-939B-1E462848F2E1}"/>
              </a:ext>
            </a:extLst>
          </p:cNvPr>
          <p:cNvSpPr txBox="1"/>
          <p:nvPr/>
        </p:nvSpPr>
        <p:spPr>
          <a:xfrm>
            <a:off x="9252376" y="591362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142CAC-5AE9-463E-9399-A2756850E5CF}"/>
              </a:ext>
            </a:extLst>
          </p:cNvPr>
          <p:cNvSpPr txBox="1"/>
          <p:nvPr/>
        </p:nvSpPr>
        <p:spPr>
          <a:xfrm>
            <a:off x="5734608" y="344930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B3BFB7-E47C-4F0F-A4DE-46A846C4559F}"/>
              </a:ext>
            </a:extLst>
          </p:cNvPr>
          <p:cNvSpPr txBox="1"/>
          <p:nvPr/>
        </p:nvSpPr>
        <p:spPr>
          <a:xfrm>
            <a:off x="9271230" y="350065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725C09-AB13-491B-8D52-2CB4E6F110EE}"/>
              </a:ext>
            </a:extLst>
          </p:cNvPr>
          <p:cNvSpPr txBox="1"/>
          <p:nvPr/>
        </p:nvSpPr>
        <p:spPr>
          <a:xfrm>
            <a:off x="5932971" y="412528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F96800-8377-4CFC-8673-C428EEC93D0F}"/>
              </a:ext>
            </a:extLst>
          </p:cNvPr>
          <p:cNvSpPr txBox="1"/>
          <p:nvPr/>
        </p:nvSpPr>
        <p:spPr>
          <a:xfrm>
            <a:off x="5911511" y="522021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DFF848-3D4E-437F-A1D1-7D779C7DEE32}"/>
              </a:ext>
            </a:extLst>
          </p:cNvPr>
          <p:cNvSpPr txBox="1"/>
          <p:nvPr/>
        </p:nvSpPr>
        <p:spPr>
          <a:xfrm>
            <a:off x="6991816" y="511013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932C2-D272-4688-9C28-ACCCCF0A2FEA}"/>
              </a:ext>
            </a:extLst>
          </p:cNvPr>
          <p:cNvSpPr txBox="1"/>
          <p:nvPr/>
        </p:nvSpPr>
        <p:spPr>
          <a:xfrm>
            <a:off x="7936722" y="510346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D09BCC-E555-44DB-8D57-A3105DC0DC55}"/>
              </a:ext>
            </a:extLst>
          </p:cNvPr>
          <p:cNvSpPr txBox="1"/>
          <p:nvPr/>
        </p:nvSpPr>
        <p:spPr>
          <a:xfrm>
            <a:off x="8969572" y="412527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DBE724-E500-4B85-834A-5A626727256D}"/>
              </a:ext>
            </a:extLst>
          </p:cNvPr>
          <p:cNvSpPr txBox="1"/>
          <p:nvPr/>
        </p:nvSpPr>
        <p:spPr>
          <a:xfrm>
            <a:off x="8980126" y="514461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44611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664" y="1461019"/>
            <a:ext cx="78177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graph is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connected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every pair of vertices is connected by a path.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graph is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if it has exactly one connected component, i.e., if every vertex is reachable from every other vertex.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 components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of a graph are the equivalence classes of vertices under the “is reachable from” relation.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Figure 5.2b has three connected components: {1, 2, 5}, {3, 6} and {4}. Every vertex in {1, 2, 5} is reachable from every other vertex in {1, 2, 5}.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20BF3-7319-4146-B656-29E23A8606FA}"/>
              </a:ext>
            </a:extLst>
          </p:cNvPr>
          <p:cNvSpPr/>
          <p:nvPr/>
        </p:nvSpPr>
        <p:spPr>
          <a:xfrm>
            <a:off x="1645864" y="613082"/>
            <a:ext cx="136890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92F693-E06D-4917-9363-AE6EE78583E9}"/>
              </a:ext>
            </a:extLst>
          </p:cNvPr>
          <p:cNvSpPr/>
          <p:nvPr/>
        </p:nvSpPr>
        <p:spPr>
          <a:xfrm>
            <a:off x="8353044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914515-84F8-4501-860F-9B1A9D512434}"/>
              </a:ext>
            </a:extLst>
          </p:cNvPr>
          <p:cNvSpPr/>
          <p:nvPr/>
        </p:nvSpPr>
        <p:spPr>
          <a:xfrm>
            <a:off x="8353044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5B435B-35CB-488D-8727-BF4A4D7350BC}"/>
              </a:ext>
            </a:extLst>
          </p:cNvPr>
          <p:cNvSpPr/>
          <p:nvPr/>
        </p:nvSpPr>
        <p:spPr>
          <a:xfrm>
            <a:off x="11361420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4CFC28-6E2D-4037-8D9E-B254ABF53E4A}"/>
              </a:ext>
            </a:extLst>
          </p:cNvPr>
          <p:cNvSpPr/>
          <p:nvPr/>
        </p:nvSpPr>
        <p:spPr>
          <a:xfrm>
            <a:off x="10126980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0C3B93-BF60-446B-9A4E-531D21861602}"/>
              </a:ext>
            </a:extLst>
          </p:cNvPr>
          <p:cNvSpPr/>
          <p:nvPr/>
        </p:nvSpPr>
        <p:spPr>
          <a:xfrm>
            <a:off x="10126980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2F175E-2E0C-4F30-8D43-73A973700765}"/>
              </a:ext>
            </a:extLst>
          </p:cNvPr>
          <p:cNvSpPr/>
          <p:nvPr/>
        </p:nvSpPr>
        <p:spPr>
          <a:xfrm>
            <a:off x="11361420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3EA181-B0C1-4BF2-9C53-F87196772534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8892540" y="4205114"/>
            <a:ext cx="1234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8C76C1-CCF7-4E8A-BC2E-B64E260DDD7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8807196" y="4375802"/>
            <a:ext cx="1398791" cy="1187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6D2221-7A37-446E-A01B-B1FA8FD2A62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0396728" y="4465718"/>
            <a:ext cx="0" cy="1021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A1F569-AC59-4A65-919E-2336083F6811}"/>
              </a:ext>
            </a:extLst>
          </p:cNvPr>
          <p:cNvCxnSpPr>
            <a:cxnSpLocks/>
          </p:cNvCxnSpPr>
          <p:nvPr/>
        </p:nvCxnSpPr>
        <p:spPr>
          <a:xfrm>
            <a:off x="11623548" y="4465718"/>
            <a:ext cx="0" cy="1021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9961" y="1164205"/>
            <a:ext cx="848388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connectivity: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halts after visiting all the vertices connected by a path to the starting vertex.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Checking a graph’s connectivity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can be done as follows: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Start a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traversal at an arbitrary vertex and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 whether all the graph’s vertices have been visited, after the algorithm halts. </a:t>
            </a:r>
          </a:p>
          <a:p>
            <a:pPr marL="1833563" lvl="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[Why? All vertices were marked other than 0.]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If the vertices are visited, the graph is connected;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2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	otherwise, it is not connected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33801F-A5A3-4F16-B9B1-BA89889495D2}"/>
              </a:ext>
            </a:extLst>
          </p:cNvPr>
          <p:cNvSpPr/>
          <p:nvPr/>
        </p:nvSpPr>
        <p:spPr>
          <a:xfrm>
            <a:off x="1602557" y="220209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9049" y="650960"/>
            <a:ext cx="9296732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916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More generally,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can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identifying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connected components of a graph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(how?) 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interval between push-onto and pop-off times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each vertex of the second connected components are entirely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disjointed from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intervals [push-onto, pop-off] of vertices  of the other connected component(s).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	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      g                                                     h 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j                                                    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A42B1B8B-01D4-4491-B051-4A53CCD47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33089"/>
              </p:ext>
            </p:extLst>
          </p:nvPr>
        </p:nvGraphicFramePr>
        <p:xfrm>
          <a:off x="2998109" y="3932762"/>
          <a:ext cx="2635929" cy="265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cxnSp>
        <p:nvCxnSpPr>
          <p:cNvPr id="6" name="Line 83">
            <a:extLst>
              <a:ext uri="{FF2B5EF4-FFF2-40B4-BE49-F238E27FC236}">
                <a16:creationId xmlns:a16="http://schemas.microsoft.com/office/drawing/2014/main" id="{1C1D0D0B-C8DA-492C-89C2-29D43A02DD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2437" y="6082175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72">
            <a:extLst>
              <a:ext uri="{FF2B5EF4-FFF2-40B4-BE49-F238E27FC236}">
                <a16:creationId xmlns:a16="http://schemas.microsoft.com/office/drawing/2014/main" id="{C5A8B548-9957-4E83-A4E3-A67B0B44F98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61802" y="4249565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74">
            <a:extLst>
              <a:ext uri="{FF2B5EF4-FFF2-40B4-BE49-F238E27FC236}">
                <a16:creationId xmlns:a16="http://schemas.microsoft.com/office/drawing/2014/main" id="{D96F8156-52B4-4259-8A2B-078845D1A8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1802" y="4259725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73">
            <a:extLst>
              <a:ext uri="{FF2B5EF4-FFF2-40B4-BE49-F238E27FC236}">
                <a16:creationId xmlns:a16="http://schemas.microsoft.com/office/drawing/2014/main" id="{0507B1E7-938A-4CC9-9B64-8775171FE2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371802" y="4250200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79">
            <a:extLst>
              <a:ext uri="{FF2B5EF4-FFF2-40B4-BE49-F238E27FC236}">
                <a16:creationId xmlns:a16="http://schemas.microsoft.com/office/drawing/2014/main" id="{214F982E-A0F1-4881-8B6B-3BD911D27B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57737" y="4733435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8">
            <a:extLst>
              <a:ext uri="{FF2B5EF4-FFF2-40B4-BE49-F238E27FC236}">
                <a16:creationId xmlns:a16="http://schemas.microsoft.com/office/drawing/2014/main" id="{20B6B1B4-3DDD-4467-8FF2-9ADE5B6C0B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48212" y="4745500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77">
            <a:extLst>
              <a:ext uri="{FF2B5EF4-FFF2-40B4-BE49-F238E27FC236}">
                <a16:creationId xmlns:a16="http://schemas.microsoft.com/office/drawing/2014/main" id="{C646B775-A862-4BCC-A521-6389CB3D1E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62202" y="4756930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82">
            <a:extLst>
              <a:ext uri="{FF2B5EF4-FFF2-40B4-BE49-F238E27FC236}">
                <a16:creationId xmlns:a16="http://schemas.microsoft.com/office/drawing/2014/main" id="{7E8F7013-8D29-4334-80A4-0E60A1A98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81662" y="5360815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76">
            <a:extLst>
              <a:ext uri="{FF2B5EF4-FFF2-40B4-BE49-F238E27FC236}">
                <a16:creationId xmlns:a16="http://schemas.microsoft.com/office/drawing/2014/main" id="{94FDE0DF-B0E2-492E-825F-F7141991A1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57737" y="4735975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81">
            <a:extLst>
              <a:ext uri="{FF2B5EF4-FFF2-40B4-BE49-F238E27FC236}">
                <a16:creationId xmlns:a16="http://schemas.microsoft.com/office/drawing/2014/main" id="{D5702D6B-2A19-4C6B-B64C-2A09A801C5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57737" y="5365895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75">
            <a:extLst>
              <a:ext uri="{FF2B5EF4-FFF2-40B4-BE49-F238E27FC236}">
                <a16:creationId xmlns:a16="http://schemas.microsoft.com/office/drawing/2014/main" id="{28B910EB-1741-49B6-AD82-6E6BFD3E8F7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15112" y="4745500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80">
            <a:extLst>
              <a:ext uri="{FF2B5EF4-FFF2-40B4-BE49-F238E27FC236}">
                <a16:creationId xmlns:a16="http://schemas.microsoft.com/office/drawing/2014/main" id="{329D86C8-0CA5-471D-84DE-CA7654CF59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15112" y="5365895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FE3B92-A1FC-4C30-954E-931DB8A4161B}"/>
              </a:ext>
            </a:extLst>
          </p:cNvPr>
          <p:cNvSpPr txBox="1"/>
          <p:nvPr/>
        </p:nvSpPr>
        <p:spPr>
          <a:xfrm>
            <a:off x="6652392" y="436135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2CEADC-ADDE-4210-AB98-347DC65AC3A0}"/>
              </a:ext>
            </a:extLst>
          </p:cNvPr>
          <p:cNvSpPr txBox="1"/>
          <p:nvPr/>
        </p:nvSpPr>
        <p:spPr>
          <a:xfrm>
            <a:off x="6630932" y="545628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79AEF9-D2E8-4F20-816D-0FD4A72545CF}"/>
              </a:ext>
            </a:extLst>
          </p:cNvPr>
          <p:cNvSpPr txBox="1"/>
          <p:nvPr/>
        </p:nvSpPr>
        <p:spPr>
          <a:xfrm>
            <a:off x="7711237" y="534621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7C571D-36C3-4E21-94F4-47C602D0E67F}"/>
              </a:ext>
            </a:extLst>
          </p:cNvPr>
          <p:cNvSpPr txBox="1"/>
          <p:nvPr/>
        </p:nvSpPr>
        <p:spPr>
          <a:xfrm>
            <a:off x="8656143" y="533953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2AF54-9CDA-4F7D-A904-56001BB3D1D7}"/>
              </a:ext>
            </a:extLst>
          </p:cNvPr>
          <p:cNvSpPr txBox="1"/>
          <p:nvPr/>
        </p:nvSpPr>
        <p:spPr>
          <a:xfrm>
            <a:off x="9688993" y="4361351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878C05-9989-4519-B139-B5CBDF2AC467}"/>
              </a:ext>
            </a:extLst>
          </p:cNvPr>
          <p:cNvSpPr txBox="1"/>
          <p:nvPr/>
        </p:nvSpPr>
        <p:spPr>
          <a:xfrm>
            <a:off x="9699547" y="538068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A5CB5B-A19A-458B-9E13-8D4E320374A7}"/>
              </a:ext>
            </a:extLst>
          </p:cNvPr>
          <p:cNvSpPr/>
          <p:nvPr/>
        </p:nvSpPr>
        <p:spPr>
          <a:xfrm>
            <a:off x="7415521" y="302109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522376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5828" y="1175513"/>
            <a:ext cx="884034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the acyclicity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of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graph is acyclic 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 its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does not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have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edges.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Checking for a cycle presence in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 the graph’s representation in the form of a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forest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there is a back edge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from some vertex u to its ancestor v,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graph has a cycle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comprises a path from v to u via a sequence of tree edges in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followed by the back edge from u to v. </a:t>
            </a:r>
          </a:p>
          <a:p>
            <a:pPr marL="1833563" lvl="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is,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there is a path {v =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,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,  …,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= 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u, v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}.              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E4C88CD-6EC9-4D8B-B858-F0B035F86B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355">
            <a:off x="725308" y="309155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705840-E277-427C-A049-C83E5749C62B}"/>
              </a:ext>
            </a:extLst>
          </p:cNvPr>
          <p:cNvSpPr/>
          <p:nvPr/>
        </p:nvSpPr>
        <p:spPr>
          <a:xfrm>
            <a:off x="1602557" y="220209"/>
            <a:ext cx="3257430" cy="7546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460410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2A902-6DC5-4B8E-FE09-46E6186066BB}"/>
              </a:ext>
            </a:extLst>
          </p:cNvPr>
          <p:cNvSpPr txBox="1"/>
          <p:nvPr/>
        </p:nvSpPr>
        <p:spPr>
          <a:xfrm>
            <a:off x="1289439" y="4982624"/>
            <a:ext cx="4539038" cy="11607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1155" y="1095000"/>
            <a:ext cx="879835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3.8  Consider again traversing the given graph (a).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forest (c) is formed with the tree edges (shown with solid lines) and the back edges (shown with dashed lines)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                                                   h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                        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(a)  Graph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(a) has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cycles,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connected components.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85766" y="2214708"/>
            <a:ext cx="4072378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Text Box 1124"/>
          <p:cNvSpPr txBox="1"/>
          <p:nvPr/>
        </p:nvSpPr>
        <p:spPr>
          <a:xfrm>
            <a:off x="1571292" y="6168818"/>
            <a:ext cx="6618511" cy="50709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(a  (c ( d  d)  (f  (b  (e  e)  b)  f)  c )  a)   (g  (h 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(j  j)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 h)  g)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</p:txBody>
      </p:sp>
      <p:cxnSp>
        <p:nvCxnSpPr>
          <p:cNvPr id="36" name="Line 83">
            <a:extLst>
              <a:ext uri="{FF2B5EF4-FFF2-40B4-BE49-F238E27FC236}">
                <a16:creationId xmlns:a16="http://schemas.microsoft.com/office/drawing/2014/main" id="{3763D46F-9342-4CB1-9FF2-35972CA1B7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0581" y="4475060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Line 72">
            <a:extLst>
              <a:ext uri="{FF2B5EF4-FFF2-40B4-BE49-F238E27FC236}">
                <a16:creationId xmlns:a16="http://schemas.microsoft.com/office/drawing/2014/main" id="{5D1FA441-E491-44AB-9EAC-BB3498406D1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29946" y="2642450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Line 74">
            <a:extLst>
              <a:ext uri="{FF2B5EF4-FFF2-40B4-BE49-F238E27FC236}">
                <a16:creationId xmlns:a16="http://schemas.microsoft.com/office/drawing/2014/main" id="{4292F9D5-955B-490A-9845-3338C279A3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29946" y="2652610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Line 73">
            <a:extLst>
              <a:ext uri="{FF2B5EF4-FFF2-40B4-BE49-F238E27FC236}">
                <a16:creationId xmlns:a16="http://schemas.microsoft.com/office/drawing/2014/main" id="{FA83BA15-07C0-403A-BFB9-EB4880A411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39946" y="2643085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Line 79">
            <a:extLst>
              <a:ext uri="{FF2B5EF4-FFF2-40B4-BE49-F238E27FC236}">
                <a16:creationId xmlns:a16="http://schemas.microsoft.com/office/drawing/2014/main" id="{2DD8BFEA-F662-4453-837A-CC6E5C6F53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5881" y="3126320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Line 78">
            <a:extLst>
              <a:ext uri="{FF2B5EF4-FFF2-40B4-BE49-F238E27FC236}">
                <a16:creationId xmlns:a16="http://schemas.microsoft.com/office/drawing/2014/main" id="{7B1842F5-33C2-481E-9AB3-BD40D36B57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6356" y="3138385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77">
            <a:extLst>
              <a:ext uri="{FF2B5EF4-FFF2-40B4-BE49-F238E27FC236}">
                <a16:creationId xmlns:a16="http://schemas.microsoft.com/office/drawing/2014/main" id="{EEF18B16-D9F0-485E-B87C-D02D2AC51B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0346" y="3149815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82">
            <a:extLst>
              <a:ext uri="{FF2B5EF4-FFF2-40B4-BE49-F238E27FC236}">
                <a16:creationId xmlns:a16="http://schemas.microsoft.com/office/drawing/2014/main" id="{33F21C2E-572A-4205-8021-7DE1910C92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49806" y="3753700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Line 76">
            <a:extLst>
              <a:ext uri="{FF2B5EF4-FFF2-40B4-BE49-F238E27FC236}">
                <a16:creationId xmlns:a16="http://schemas.microsoft.com/office/drawing/2014/main" id="{86ABCE4B-BFDB-4776-B22B-E4BC01DA85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5881" y="3128860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Line 81">
            <a:extLst>
              <a:ext uri="{FF2B5EF4-FFF2-40B4-BE49-F238E27FC236}">
                <a16:creationId xmlns:a16="http://schemas.microsoft.com/office/drawing/2014/main" id="{05C778FD-EE59-426B-8AAF-1A6C0366E27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25881" y="3758780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Line 75">
            <a:extLst>
              <a:ext uri="{FF2B5EF4-FFF2-40B4-BE49-F238E27FC236}">
                <a16:creationId xmlns:a16="http://schemas.microsoft.com/office/drawing/2014/main" id="{D8ED7556-3939-4FFF-ABD3-3A668402B3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83256" y="3138385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Line 80">
            <a:extLst>
              <a:ext uri="{FF2B5EF4-FFF2-40B4-BE49-F238E27FC236}">
                <a16:creationId xmlns:a16="http://schemas.microsoft.com/office/drawing/2014/main" id="{0CCEAB40-C367-418A-A3EE-2D25397CCC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3256" y="3758780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809A10C-0814-4C50-A86F-EA5926567C82}"/>
              </a:ext>
            </a:extLst>
          </p:cNvPr>
          <p:cNvSpPr txBox="1"/>
          <p:nvPr/>
        </p:nvSpPr>
        <p:spPr>
          <a:xfrm>
            <a:off x="2320536" y="2754237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BB9D56-08F8-41AD-85EC-4A7C4583A3E2}"/>
              </a:ext>
            </a:extLst>
          </p:cNvPr>
          <p:cNvSpPr txBox="1"/>
          <p:nvPr/>
        </p:nvSpPr>
        <p:spPr>
          <a:xfrm>
            <a:off x="2299076" y="384916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EF388C-FA40-496D-99C6-2CEA8DA3A67D}"/>
              </a:ext>
            </a:extLst>
          </p:cNvPr>
          <p:cNvSpPr txBox="1"/>
          <p:nvPr/>
        </p:nvSpPr>
        <p:spPr>
          <a:xfrm>
            <a:off x="3379381" y="37390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32653D-05B1-4DAA-AD46-84ABEAD5CE5E}"/>
              </a:ext>
            </a:extLst>
          </p:cNvPr>
          <p:cNvSpPr txBox="1"/>
          <p:nvPr/>
        </p:nvSpPr>
        <p:spPr>
          <a:xfrm>
            <a:off x="4324287" y="3732417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458FD6-8C38-4424-98C4-C57768088350}"/>
              </a:ext>
            </a:extLst>
          </p:cNvPr>
          <p:cNvSpPr txBox="1"/>
          <p:nvPr/>
        </p:nvSpPr>
        <p:spPr>
          <a:xfrm>
            <a:off x="5357137" y="275423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ED17E7-2539-4C8E-B621-3E978D54AE7F}"/>
              </a:ext>
            </a:extLst>
          </p:cNvPr>
          <p:cNvSpPr txBox="1"/>
          <p:nvPr/>
        </p:nvSpPr>
        <p:spPr>
          <a:xfrm>
            <a:off x="5367691" y="3773571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1129771-2C2B-409F-9F41-F108CDC490D7}"/>
              </a:ext>
            </a:extLst>
          </p:cNvPr>
          <p:cNvSpPr/>
          <p:nvPr/>
        </p:nvSpPr>
        <p:spPr>
          <a:xfrm>
            <a:off x="1320507" y="197192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CB0409D-27E7-42FA-8103-FC72DDA0E61C}"/>
              </a:ext>
            </a:extLst>
          </p:cNvPr>
          <p:cNvCxnSpPr/>
          <p:nvPr/>
        </p:nvCxnSpPr>
        <p:spPr>
          <a:xfrm>
            <a:off x="8004927" y="265654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CCFCBEB-96E7-446E-A89D-E3E2F1B0E307}"/>
              </a:ext>
            </a:extLst>
          </p:cNvPr>
          <p:cNvCxnSpPr/>
          <p:nvPr/>
        </p:nvCxnSpPr>
        <p:spPr>
          <a:xfrm>
            <a:off x="8004927" y="347235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AEA737C-B4DF-4FAD-A78D-7485CB1CB60A}"/>
              </a:ext>
            </a:extLst>
          </p:cNvPr>
          <p:cNvCxnSpPr/>
          <p:nvPr/>
        </p:nvCxnSpPr>
        <p:spPr>
          <a:xfrm>
            <a:off x="10259506" y="2573569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D342ABE-EEE7-4A44-A9FE-E77070E93F81}"/>
              </a:ext>
            </a:extLst>
          </p:cNvPr>
          <p:cNvCxnSpPr/>
          <p:nvPr/>
        </p:nvCxnSpPr>
        <p:spPr>
          <a:xfrm>
            <a:off x="10259506" y="347235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B2871F0-AF59-4BF4-A600-2D07747D366C}"/>
              </a:ext>
            </a:extLst>
          </p:cNvPr>
          <p:cNvCxnSpPr/>
          <p:nvPr/>
        </p:nvCxnSpPr>
        <p:spPr>
          <a:xfrm>
            <a:off x="10259506" y="4381040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37E18439-D529-4A38-B4C1-FB062BA25946}"/>
              </a:ext>
            </a:extLst>
          </p:cNvPr>
          <p:cNvSpPr/>
          <p:nvPr/>
        </p:nvSpPr>
        <p:spPr>
          <a:xfrm>
            <a:off x="7940504" y="2533613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CFD79A3-8AFC-418C-9B95-DF1CD21E5C44}"/>
              </a:ext>
            </a:extLst>
          </p:cNvPr>
          <p:cNvSpPr/>
          <p:nvPr/>
        </p:nvSpPr>
        <p:spPr>
          <a:xfrm>
            <a:off x="7943280" y="346254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80AC87-3D72-4A65-B96C-39A0A67FC3A1}"/>
              </a:ext>
            </a:extLst>
          </p:cNvPr>
          <p:cNvSpPr/>
          <p:nvPr/>
        </p:nvSpPr>
        <p:spPr>
          <a:xfrm>
            <a:off x="7929948" y="4286283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8A6F82-CCB7-411D-BF8E-C338977A4857}"/>
              </a:ext>
            </a:extLst>
          </p:cNvPr>
          <p:cNvCxnSpPr>
            <a:cxnSpLocks/>
          </p:cNvCxnSpPr>
          <p:nvPr/>
        </p:nvCxnSpPr>
        <p:spPr>
          <a:xfrm>
            <a:off x="7990336" y="3491583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9C141F-B5BE-4C20-851C-A11F708A809A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36073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4209D4C-E590-4B33-A6E1-A6868CF6C427}"/>
              </a:ext>
            </a:extLst>
          </p:cNvPr>
          <p:cNvCxnSpPr>
            <a:cxnSpLocks/>
          </p:cNvCxnSpPr>
          <p:nvPr/>
        </p:nvCxnSpPr>
        <p:spPr>
          <a:xfrm flipH="1">
            <a:off x="7497597" y="2552429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3772BEA-EB60-4BBA-9C82-98697366D729}"/>
              </a:ext>
            </a:extLst>
          </p:cNvPr>
          <p:cNvCxnSpPr>
            <a:cxnSpLocks/>
          </p:cNvCxnSpPr>
          <p:nvPr/>
        </p:nvCxnSpPr>
        <p:spPr>
          <a:xfrm>
            <a:off x="7497598" y="2552429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D16CA5E-C265-487A-8714-2FC9D7AC48A4}"/>
              </a:ext>
            </a:extLst>
          </p:cNvPr>
          <p:cNvCxnSpPr/>
          <p:nvPr/>
        </p:nvCxnSpPr>
        <p:spPr>
          <a:xfrm>
            <a:off x="8656881" y="4372399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14E93E0-E1DD-49A2-B42C-D11D7A53B8EC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375481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FACB81C-0330-4F61-A739-5D19E3E42D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280351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FE5B4C-51FE-4F64-9B0C-44B4EA993F04}"/>
              </a:ext>
            </a:extLst>
          </p:cNvPr>
          <p:cNvCxnSpPr>
            <a:cxnSpLocks/>
          </p:cNvCxnSpPr>
          <p:nvPr/>
        </p:nvCxnSpPr>
        <p:spPr>
          <a:xfrm flipH="1" flipV="1">
            <a:off x="9177780" y="6293195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A1C5F21-04A1-4455-B257-97217C403216}"/>
              </a:ext>
            </a:extLst>
          </p:cNvPr>
          <p:cNvCxnSpPr/>
          <p:nvPr/>
        </p:nvCxnSpPr>
        <p:spPr>
          <a:xfrm>
            <a:off x="9696268" y="4360210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4106183-89EF-4644-AF85-C9F717701E43}"/>
              </a:ext>
            </a:extLst>
          </p:cNvPr>
          <p:cNvCxnSpPr>
            <a:cxnSpLocks/>
          </p:cNvCxnSpPr>
          <p:nvPr/>
        </p:nvCxnSpPr>
        <p:spPr>
          <a:xfrm>
            <a:off x="8510440" y="2573569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A6A4327-2115-478A-9B61-E0799C9A1382}"/>
              </a:ext>
            </a:extLst>
          </p:cNvPr>
          <p:cNvCxnSpPr>
            <a:cxnSpLocks/>
          </p:cNvCxnSpPr>
          <p:nvPr/>
        </p:nvCxnSpPr>
        <p:spPr>
          <a:xfrm flipH="1">
            <a:off x="8003751" y="2566315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568393-D7EC-44D2-B4BE-33C10CE1A588}"/>
              </a:ext>
            </a:extLst>
          </p:cNvPr>
          <p:cNvCxnSpPr/>
          <p:nvPr/>
        </p:nvCxnSpPr>
        <p:spPr>
          <a:xfrm>
            <a:off x="9172281" y="4389657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C46FE576-B4EA-4EE3-B2EE-511A57723B68}"/>
              </a:ext>
            </a:extLst>
          </p:cNvPr>
          <p:cNvSpPr/>
          <p:nvPr/>
        </p:nvSpPr>
        <p:spPr>
          <a:xfrm>
            <a:off x="9092314" y="431218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FE0D74-D96C-483D-9139-5422D728A5AE}"/>
              </a:ext>
            </a:extLst>
          </p:cNvPr>
          <p:cNvSpPr/>
          <p:nvPr/>
        </p:nvSpPr>
        <p:spPr>
          <a:xfrm>
            <a:off x="9119447" y="539358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0519987-81B3-42C1-8147-1F0650A1F359}"/>
              </a:ext>
            </a:extLst>
          </p:cNvPr>
          <p:cNvSpPr/>
          <p:nvPr/>
        </p:nvSpPr>
        <p:spPr>
          <a:xfrm>
            <a:off x="9116445" y="622628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87A813D-2651-438D-9775-6573B1CFD3E0}"/>
              </a:ext>
            </a:extLst>
          </p:cNvPr>
          <p:cNvSpPr/>
          <p:nvPr/>
        </p:nvSpPr>
        <p:spPr>
          <a:xfrm>
            <a:off x="10195083" y="337597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6DAF34-5463-400B-ADCD-9D8E84E30829}"/>
              </a:ext>
            </a:extLst>
          </p:cNvPr>
          <p:cNvSpPr/>
          <p:nvPr/>
        </p:nvSpPr>
        <p:spPr>
          <a:xfrm>
            <a:off x="10195083" y="427898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7BC105A-2F81-48E9-ACB2-54E3ED0648B2}"/>
              </a:ext>
            </a:extLst>
          </p:cNvPr>
          <p:cNvSpPr/>
          <p:nvPr/>
        </p:nvSpPr>
        <p:spPr>
          <a:xfrm>
            <a:off x="10207876" y="523123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BFBE916-1BDB-4C69-A4D0-297F6D995978}"/>
              </a:ext>
            </a:extLst>
          </p:cNvPr>
          <p:cNvSpPr/>
          <p:nvPr/>
        </p:nvSpPr>
        <p:spPr>
          <a:xfrm>
            <a:off x="10189948" y="24786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9803B10-6A43-48AF-97E7-3AFB0AAC16E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30619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C1A3AC3-9A26-48C8-A753-1D1F634E1C4E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540134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A3D54E1-330A-486C-A72B-588F0C92717B}"/>
              </a:ext>
            </a:extLst>
          </p:cNvPr>
          <p:cNvCxnSpPr>
            <a:cxnSpLocks/>
          </p:cNvCxnSpPr>
          <p:nvPr/>
        </p:nvCxnSpPr>
        <p:spPr>
          <a:xfrm>
            <a:off x="10805489" y="2540134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946F7B8-EE64-4408-A900-19142EA87C93}"/>
              </a:ext>
            </a:extLst>
          </p:cNvPr>
          <p:cNvSpPr txBox="1"/>
          <p:nvPr/>
        </p:nvSpPr>
        <p:spPr>
          <a:xfrm>
            <a:off x="10291808" y="5856953"/>
            <a:ext cx="672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</a:t>
            </a:r>
            <a:endParaRPr lang="en-US" sz="2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131725-46A1-4824-A00C-CA37E32937F3}"/>
              </a:ext>
            </a:extLst>
          </p:cNvPr>
          <p:cNvSpPr txBox="1"/>
          <p:nvPr/>
        </p:nvSpPr>
        <p:spPr>
          <a:xfrm>
            <a:off x="5951501" y="4485468"/>
            <a:ext cx="244620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   → c   → d   → e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   → e   → f 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   → a   → d   → f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   → a   → c 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   → a   → b   → f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   → b   → c   → e</a:t>
            </a:r>
          </a:p>
        </p:txBody>
      </p:sp>
    </p:spTree>
    <p:extLst>
      <p:ext uri="{BB962C8B-B14F-4D97-AF65-F5344CB8AC3E}">
        <p14:creationId xmlns:p14="http://schemas.microsoft.com/office/powerpoint/2010/main" val="1252125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5ECB420-71F3-4D82-B41C-C57F76C01F2A}"/>
              </a:ext>
            </a:extLst>
          </p:cNvPr>
          <p:cNvSpPr txBox="1"/>
          <p:nvPr/>
        </p:nvSpPr>
        <p:spPr>
          <a:xfrm>
            <a:off x="1119742" y="2195906"/>
            <a:ext cx="9990218" cy="19403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8489" y="1289386"/>
            <a:ext cx="96214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Articulation points, bridges, and bi-connected components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connected, undirected graph.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articulation point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G is a vertex whose removal disconnects G.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(i.e., it’s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articulation point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if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its removal with all edges incident to it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(the articulation point)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breaks the graph into disjoint pieces.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bridge</a:t>
            </a: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(heavily shaded) of G is 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 edge whose removal disconnects 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837154" y="4560902"/>
            <a:ext cx="1820446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5400000">
            <a:off x="4013978" y="4614172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6200000">
            <a:off x="5392239" y="4614169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>
            <a:stCxn id="3" idx="0"/>
            <a:endCxn id="4" idx="2"/>
          </p:cNvCxnSpPr>
          <p:nvPr/>
        </p:nvCxnSpPr>
        <p:spPr>
          <a:xfrm>
            <a:off x="2747377" y="4560902"/>
            <a:ext cx="1318704" cy="1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90699" y="4501030"/>
            <a:ext cx="48014" cy="1464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26771" y="4510963"/>
            <a:ext cx="48014" cy="1464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H="1" flipV="1">
            <a:off x="9339311" y="520230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243506" y="5215628"/>
            <a:ext cx="324485" cy="146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8053523" y="4475814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H="1" flipV="1">
            <a:off x="8108269" y="5924351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flipH="1" flipV="1">
            <a:off x="10542237" y="592582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flipH="1" flipV="1">
            <a:off x="10508204" y="448966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 flipV="1">
            <a:off x="5392739" y="5251141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H="1" flipV="1">
            <a:off x="4016400" y="4518177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flipH="1" flipV="1">
            <a:off x="2715840" y="453318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5304" y="6092914"/>
            <a:ext cx="3585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Articulation point (the heavily shaded vertices)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3203" y="4044552"/>
            <a:ext cx="112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0DFA2-BA9C-4962-8D57-DC0FD0DBD6C5}"/>
              </a:ext>
            </a:extLst>
          </p:cNvPr>
          <p:cNvSpPr/>
          <p:nvPr/>
        </p:nvSpPr>
        <p:spPr>
          <a:xfrm>
            <a:off x="1226421" y="579875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962C89-E921-402B-B924-5EBFDDBA3DDE}"/>
              </a:ext>
            </a:extLst>
          </p:cNvPr>
          <p:cNvCxnSpPr>
            <a:cxnSpLocks/>
          </p:cNvCxnSpPr>
          <p:nvPr/>
        </p:nvCxnSpPr>
        <p:spPr>
          <a:xfrm flipV="1">
            <a:off x="5432265" y="5568614"/>
            <a:ext cx="0" cy="5243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032" y="2345399"/>
            <a:ext cx="9135122" cy="17073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connected, undirected graph.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biconnected component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(shaded) of G is a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maximal set of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such that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any two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the set lie on a common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simple cycle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05C6D45C-209A-4E55-AFFD-DD3400C074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749">
            <a:off x="545482" y="2900278"/>
            <a:ext cx="684578" cy="4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0CBDE3A-FAEF-4B8D-A591-5458DAE0F529}"/>
              </a:ext>
            </a:extLst>
          </p:cNvPr>
          <p:cNvSpPr/>
          <p:nvPr/>
        </p:nvSpPr>
        <p:spPr>
          <a:xfrm>
            <a:off x="1846390" y="4562066"/>
            <a:ext cx="1820446" cy="1464709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073536-7976-4351-BBEA-27B31D85F258}"/>
              </a:ext>
            </a:extLst>
          </p:cNvPr>
          <p:cNvSpPr/>
          <p:nvPr/>
        </p:nvSpPr>
        <p:spPr>
          <a:xfrm rot="5400000">
            <a:off x="4013978" y="4614172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B569AB7-D6B8-482E-A28B-63B1C641A464}"/>
              </a:ext>
            </a:extLst>
          </p:cNvPr>
          <p:cNvSpPr/>
          <p:nvPr/>
        </p:nvSpPr>
        <p:spPr>
          <a:xfrm rot="16200000">
            <a:off x="5392240" y="4614169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FB88E3-ACD0-45D0-8D49-5C0046A76697}"/>
              </a:ext>
            </a:extLst>
          </p:cNvPr>
          <p:cNvCxnSpPr/>
          <p:nvPr/>
        </p:nvCxnSpPr>
        <p:spPr>
          <a:xfrm>
            <a:off x="2747377" y="4560902"/>
            <a:ext cx="1318704" cy="1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DD47EB-8663-427B-A459-B89A8562A0A4}"/>
              </a:ext>
            </a:extLst>
          </p:cNvPr>
          <p:cNvSpPr/>
          <p:nvPr/>
        </p:nvSpPr>
        <p:spPr>
          <a:xfrm>
            <a:off x="1374203" y="1238897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62E8C-14AE-4B03-9C76-B216E0306F5E}"/>
              </a:ext>
            </a:extLst>
          </p:cNvPr>
          <p:cNvSpPr/>
          <p:nvPr/>
        </p:nvSpPr>
        <p:spPr>
          <a:xfrm>
            <a:off x="7392675" y="5103445"/>
            <a:ext cx="2723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biconnected components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(which are the edges in the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shaded regions)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A68AB-F168-40E4-933D-4A4B5DD1C872}"/>
                  </a:ext>
                </a:extLst>
              </p:cNvPr>
              <p:cNvSpPr txBox="1"/>
              <p:nvPr/>
            </p:nvSpPr>
            <p:spPr>
              <a:xfrm>
                <a:off x="1387301" y="959135"/>
                <a:ext cx="9026886" cy="580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few facts: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(V,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be a depth-first tree of G.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articulation point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if, and only if it has at least two children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v be 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nonroot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v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articulation point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if, and only if there is no back edge (u, w) such that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 is a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descendant of v and w is a proper ancestor </a:t>
                </a:r>
                <a:r>
                  <a:rPr 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u.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articulation points can be computed in O(E).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edge of G is a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bridge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if, and only if it does not lie on any simple cycle of G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bridges of G can be computed in O(E).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biconnected components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partition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nonbridge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edges of G.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determine articulation points, bridges, and biconnected components using depth-first search.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A68AB-F168-40E4-933D-4A4B5DD1C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01" y="959135"/>
                <a:ext cx="9026886" cy="5801588"/>
              </a:xfrm>
              <a:prstGeom prst="rect">
                <a:avLst/>
              </a:prstGeom>
              <a:blipFill>
                <a:blip r:embed="rId2"/>
                <a:stretch>
                  <a:fillRect l="-1081" t="-840" r="-338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023C38A-3DD8-4AE8-B4EC-84D8FCDE0212}"/>
              </a:ext>
            </a:extLst>
          </p:cNvPr>
          <p:cNvSpPr/>
          <p:nvPr/>
        </p:nvSpPr>
        <p:spPr>
          <a:xfrm>
            <a:off x="1198712" y="305068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E9650-D426-4CEE-90B6-B60BD0FA1616}"/>
              </a:ext>
            </a:extLst>
          </p:cNvPr>
          <p:cNvSpPr txBox="1"/>
          <p:nvPr/>
        </p:nvSpPr>
        <p:spPr>
          <a:xfrm>
            <a:off x="10754085" y="1056412"/>
            <a:ext cx="812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 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v     </a:t>
            </a:r>
            <a:r>
              <a:rPr lang="en-US" sz="2800" dirty="0"/>
              <a:t>X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u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2544D0E-FE90-4F63-9A77-2524A9B29766}"/>
              </a:ext>
            </a:extLst>
          </p:cNvPr>
          <p:cNvSpPr/>
          <p:nvPr/>
        </p:nvSpPr>
        <p:spPr>
          <a:xfrm>
            <a:off x="11049648" y="1350818"/>
            <a:ext cx="264897" cy="2078182"/>
          </a:xfrm>
          <a:custGeom>
            <a:avLst/>
            <a:gdLst>
              <a:gd name="connsiteX0" fmla="*/ 27709 w 221673"/>
              <a:gd name="connsiteY0" fmla="*/ 2078182 h 2078182"/>
              <a:gd name="connsiteX1" fmla="*/ 92364 w 221673"/>
              <a:gd name="connsiteY1" fmla="*/ 1995055 h 2078182"/>
              <a:gd name="connsiteX2" fmla="*/ 101600 w 221673"/>
              <a:gd name="connsiteY2" fmla="*/ 1958109 h 2078182"/>
              <a:gd name="connsiteX3" fmla="*/ 110836 w 221673"/>
              <a:gd name="connsiteY3" fmla="*/ 1930400 h 2078182"/>
              <a:gd name="connsiteX4" fmla="*/ 129309 w 221673"/>
              <a:gd name="connsiteY4" fmla="*/ 1856509 h 2078182"/>
              <a:gd name="connsiteX5" fmla="*/ 138545 w 221673"/>
              <a:gd name="connsiteY5" fmla="*/ 1819564 h 2078182"/>
              <a:gd name="connsiteX6" fmla="*/ 147782 w 221673"/>
              <a:gd name="connsiteY6" fmla="*/ 1791855 h 2078182"/>
              <a:gd name="connsiteX7" fmla="*/ 157018 w 221673"/>
              <a:gd name="connsiteY7" fmla="*/ 1745673 h 2078182"/>
              <a:gd name="connsiteX8" fmla="*/ 166255 w 221673"/>
              <a:gd name="connsiteY8" fmla="*/ 1330036 h 2078182"/>
              <a:gd name="connsiteX9" fmla="*/ 175491 w 221673"/>
              <a:gd name="connsiteY9" fmla="*/ 1302327 h 2078182"/>
              <a:gd name="connsiteX10" fmla="*/ 203200 w 221673"/>
              <a:gd name="connsiteY10" fmla="*/ 1173018 h 2078182"/>
              <a:gd name="connsiteX11" fmla="*/ 212436 w 221673"/>
              <a:gd name="connsiteY11" fmla="*/ 1034473 h 2078182"/>
              <a:gd name="connsiteX12" fmla="*/ 221673 w 221673"/>
              <a:gd name="connsiteY12" fmla="*/ 951346 h 2078182"/>
              <a:gd name="connsiteX13" fmla="*/ 212436 w 221673"/>
              <a:gd name="connsiteY13" fmla="*/ 203200 h 2078182"/>
              <a:gd name="connsiteX14" fmla="*/ 203200 w 221673"/>
              <a:gd name="connsiteY14" fmla="*/ 175491 h 2078182"/>
              <a:gd name="connsiteX15" fmla="*/ 184727 w 221673"/>
              <a:gd name="connsiteY15" fmla="*/ 138546 h 2078182"/>
              <a:gd name="connsiteX16" fmla="*/ 101600 w 221673"/>
              <a:gd name="connsiteY16" fmla="*/ 92364 h 2078182"/>
              <a:gd name="connsiteX17" fmla="*/ 46182 w 221673"/>
              <a:gd name="connsiteY17" fmla="*/ 36946 h 2078182"/>
              <a:gd name="connsiteX18" fmla="*/ 0 w 221673"/>
              <a:gd name="connsiteY18" fmla="*/ 0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673" h="2078182">
                <a:moveTo>
                  <a:pt x="27709" y="2078182"/>
                </a:moveTo>
                <a:cubicBezTo>
                  <a:pt x="30327" y="2075040"/>
                  <a:pt x="83944" y="2014702"/>
                  <a:pt x="92364" y="1995055"/>
                </a:cubicBezTo>
                <a:cubicBezTo>
                  <a:pt x="97364" y="1983387"/>
                  <a:pt x="98113" y="1970315"/>
                  <a:pt x="101600" y="1958109"/>
                </a:cubicBezTo>
                <a:cubicBezTo>
                  <a:pt x="104275" y="1948748"/>
                  <a:pt x="108274" y="1939793"/>
                  <a:pt x="110836" y="1930400"/>
                </a:cubicBezTo>
                <a:cubicBezTo>
                  <a:pt x="117516" y="1905906"/>
                  <a:pt x="123151" y="1881139"/>
                  <a:pt x="129309" y="1856509"/>
                </a:cubicBezTo>
                <a:cubicBezTo>
                  <a:pt x="132388" y="1844194"/>
                  <a:pt x="134531" y="1831606"/>
                  <a:pt x="138545" y="1819564"/>
                </a:cubicBezTo>
                <a:cubicBezTo>
                  <a:pt x="141624" y="1810328"/>
                  <a:pt x="145421" y="1801300"/>
                  <a:pt x="147782" y="1791855"/>
                </a:cubicBezTo>
                <a:cubicBezTo>
                  <a:pt x="151590" y="1776625"/>
                  <a:pt x="153939" y="1761067"/>
                  <a:pt x="157018" y="1745673"/>
                </a:cubicBezTo>
                <a:cubicBezTo>
                  <a:pt x="160097" y="1607127"/>
                  <a:pt x="160486" y="1468496"/>
                  <a:pt x="166255" y="1330036"/>
                </a:cubicBezTo>
                <a:cubicBezTo>
                  <a:pt x="166660" y="1320309"/>
                  <a:pt x="173582" y="1311874"/>
                  <a:pt x="175491" y="1302327"/>
                </a:cubicBezTo>
                <a:cubicBezTo>
                  <a:pt x="204436" y="1157597"/>
                  <a:pt x="161718" y="1318205"/>
                  <a:pt x="203200" y="1173018"/>
                </a:cubicBezTo>
                <a:cubicBezTo>
                  <a:pt x="206279" y="1126836"/>
                  <a:pt x="208592" y="1080597"/>
                  <a:pt x="212436" y="1034473"/>
                </a:cubicBezTo>
                <a:cubicBezTo>
                  <a:pt x="214751" y="1006690"/>
                  <a:pt x="221673" y="979226"/>
                  <a:pt x="221673" y="951346"/>
                </a:cubicBezTo>
                <a:cubicBezTo>
                  <a:pt x="221673" y="701945"/>
                  <a:pt x="218373" y="452530"/>
                  <a:pt x="212436" y="203200"/>
                </a:cubicBezTo>
                <a:cubicBezTo>
                  <a:pt x="212204" y="193467"/>
                  <a:pt x="207035" y="184440"/>
                  <a:pt x="203200" y="175491"/>
                </a:cubicBezTo>
                <a:cubicBezTo>
                  <a:pt x="197776" y="162836"/>
                  <a:pt x="194463" y="148282"/>
                  <a:pt x="184727" y="138546"/>
                </a:cubicBezTo>
                <a:cubicBezTo>
                  <a:pt x="173126" y="126945"/>
                  <a:pt x="119026" y="101077"/>
                  <a:pt x="101600" y="92364"/>
                </a:cubicBezTo>
                <a:cubicBezTo>
                  <a:pt x="83127" y="73891"/>
                  <a:pt x="67919" y="51437"/>
                  <a:pt x="46182" y="36946"/>
                </a:cubicBezTo>
                <a:cubicBezTo>
                  <a:pt x="11227" y="13642"/>
                  <a:pt x="26322" y="2632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EB580-C290-4B88-8C25-CE28D33BB69A}"/>
              </a:ext>
            </a:extLst>
          </p:cNvPr>
          <p:cNvCxnSpPr/>
          <p:nvPr/>
        </p:nvCxnSpPr>
        <p:spPr>
          <a:xfrm>
            <a:off x="10898909" y="1350818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3CBAB-BEAF-4F3A-ACD5-F58CD5CED1A0}"/>
              </a:ext>
            </a:extLst>
          </p:cNvPr>
          <p:cNvCxnSpPr/>
          <p:nvPr/>
        </p:nvCxnSpPr>
        <p:spPr>
          <a:xfrm>
            <a:off x="10898909" y="2207491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97E32A-5E47-483A-9717-FC4F19FCA55D}"/>
              </a:ext>
            </a:extLst>
          </p:cNvPr>
          <p:cNvCxnSpPr/>
          <p:nvPr/>
        </p:nvCxnSpPr>
        <p:spPr>
          <a:xfrm>
            <a:off x="10903527" y="2581563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C214-81FA-4F9A-B413-A8418AE65BC2}"/>
              </a:ext>
            </a:extLst>
          </p:cNvPr>
          <p:cNvCxnSpPr/>
          <p:nvPr/>
        </p:nvCxnSpPr>
        <p:spPr>
          <a:xfrm>
            <a:off x="10898909" y="3429000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10">
            <a:extLst>
              <a:ext uri="{FF2B5EF4-FFF2-40B4-BE49-F238E27FC236}">
                <a16:creationId xmlns:a16="http://schemas.microsoft.com/office/drawing/2014/main" id="{4D9635D0-7251-4AA4-84EF-8DDDBB8DC85E}"/>
              </a:ext>
            </a:extLst>
          </p:cNvPr>
          <p:cNvSpPr/>
          <p:nvPr/>
        </p:nvSpPr>
        <p:spPr>
          <a:xfrm>
            <a:off x="10594109" y="4202545"/>
            <a:ext cx="566376" cy="559952"/>
          </a:xfrm>
          <a:prstGeom prst="pent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C2663F-FBFA-4B3A-83C7-5CE25D45E436}"/>
              </a:ext>
            </a:extLst>
          </p:cNvPr>
          <p:cNvCxnSpPr>
            <a:stCxn id="11" idx="0"/>
            <a:endCxn id="11" idx="1"/>
          </p:cNvCxnSpPr>
          <p:nvPr/>
        </p:nvCxnSpPr>
        <p:spPr>
          <a:xfrm flipH="1">
            <a:off x="10594110" y="4202545"/>
            <a:ext cx="283187" cy="2138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5978B-AA8C-44FD-9CA2-BBA25CFAE78C}"/>
              </a:ext>
            </a:extLst>
          </p:cNvPr>
          <p:cNvSpPr/>
          <p:nvPr/>
        </p:nvSpPr>
        <p:spPr>
          <a:xfrm>
            <a:off x="3522374" y="2828835"/>
            <a:ext cx="54388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 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600" dirty="0"/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EF4FA34-5AC6-4D2F-980E-6A81394D81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" y="18798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4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6EABD3D6-8BBA-4EEE-8ADB-D0BD0363F1AC}"/>
              </a:ext>
            </a:extLst>
          </p:cNvPr>
          <p:cNvSpPr/>
          <p:nvPr/>
        </p:nvSpPr>
        <p:spPr>
          <a:xfrm>
            <a:off x="905162" y="1406234"/>
            <a:ext cx="1339273" cy="1390069"/>
          </a:xfrm>
          <a:prstGeom prst="diamond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77D4D0AB-167F-4685-A6C3-546D16643924}"/>
              </a:ext>
            </a:extLst>
          </p:cNvPr>
          <p:cNvSpPr/>
          <p:nvPr/>
        </p:nvSpPr>
        <p:spPr>
          <a:xfrm rot="16200000" flipH="1">
            <a:off x="3015672" y="1343890"/>
            <a:ext cx="757380" cy="757382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32D8784-8F81-4FF7-AABC-2524C682F997}"/>
              </a:ext>
            </a:extLst>
          </p:cNvPr>
          <p:cNvSpPr/>
          <p:nvPr/>
        </p:nvSpPr>
        <p:spPr>
          <a:xfrm rot="16200000">
            <a:off x="3015675" y="2101269"/>
            <a:ext cx="757380" cy="757381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7F00FDF-C68E-46C3-8484-00CEB6E681FE}"/>
              </a:ext>
            </a:extLst>
          </p:cNvPr>
          <p:cNvSpPr/>
          <p:nvPr/>
        </p:nvSpPr>
        <p:spPr>
          <a:xfrm>
            <a:off x="4712853" y="1468581"/>
            <a:ext cx="1339273" cy="1390069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FC0DBD5-593E-4106-96C5-AD685AD50B81}"/>
              </a:ext>
            </a:extLst>
          </p:cNvPr>
          <p:cNvSpPr/>
          <p:nvPr/>
        </p:nvSpPr>
        <p:spPr>
          <a:xfrm>
            <a:off x="7119340" y="1544903"/>
            <a:ext cx="1339273" cy="1267785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BE1ACA8-E4B4-485E-9776-AC706E032269}"/>
              </a:ext>
            </a:extLst>
          </p:cNvPr>
          <p:cNvSpPr/>
          <p:nvPr/>
        </p:nvSpPr>
        <p:spPr>
          <a:xfrm rot="16200000" flipV="1">
            <a:off x="6431573" y="2689989"/>
            <a:ext cx="757380" cy="90054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EAEBEB0-FCA2-4582-A9E0-05DBEA3A62A9}"/>
              </a:ext>
            </a:extLst>
          </p:cNvPr>
          <p:cNvSpPr/>
          <p:nvPr/>
        </p:nvSpPr>
        <p:spPr>
          <a:xfrm rot="11973960" flipH="1">
            <a:off x="7546441" y="1841162"/>
            <a:ext cx="1669626" cy="1199466"/>
          </a:xfrm>
          <a:prstGeom prst="triangle">
            <a:avLst>
              <a:gd name="adj" fmla="val 2547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27CB57-3091-4B1D-9F65-8B14646339D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795492" y="1596220"/>
            <a:ext cx="623457" cy="581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576AB1-020B-4DBC-8E68-922BE0F2DADD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7794593" y="2192338"/>
            <a:ext cx="624356" cy="676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82FEF4-90CA-4276-A786-5959FDDE9828}"/>
              </a:ext>
            </a:extLst>
          </p:cNvPr>
          <p:cNvCxnSpPr>
            <a:cxnSpLocks/>
            <a:stCxn id="8" idx="2"/>
            <a:endCxn id="8" idx="0"/>
          </p:cNvCxnSpPr>
          <p:nvPr/>
        </p:nvCxnSpPr>
        <p:spPr>
          <a:xfrm flipH="1">
            <a:off x="7794593" y="1596220"/>
            <a:ext cx="899" cy="12726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7DFF98-B732-4430-9F16-27B1B8A79FE8}"/>
              </a:ext>
            </a:extLst>
          </p:cNvPr>
          <p:cNvCxnSpPr>
            <a:cxnSpLocks/>
            <a:endCxn id="101" idx="3"/>
          </p:cNvCxnSpPr>
          <p:nvPr/>
        </p:nvCxnSpPr>
        <p:spPr>
          <a:xfrm>
            <a:off x="7116886" y="2187710"/>
            <a:ext cx="634214" cy="637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C00EB-7442-4B4D-A1B8-2EB2E9EB841E}"/>
              </a:ext>
            </a:extLst>
          </p:cNvPr>
          <p:cNvCxnSpPr>
            <a:cxnSpLocks/>
          </p:cNvCxnSpPr>
          <p:nvPr/>
        </p:nvCxnSpPr>
        <p:spPr>
          <a:xfrm flipV="1">
            <a:off x="7079676" y="2145018"/>
            <a:ext cx="2289032" cy="604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9F8C14-281E-444E-90DD-53EAD63612A5}"/>
              </a:ext>
            </a:extLst>
          </p:cNvPr>
          <p:cNvCxnSpPr>
            <a:cxnSpLocks/>
            <a:stCxn id="8" idx="2"/>
            <a:endCxn id="8" idx="4"/>
          </p:cNvCxnSpPr>
          <p:nvPr/>
        </p:nvCxnSpPr>
        <p:spPr>
          <a:xfrm>
            <a:off x="7795492" y="1596220"/>
            <a:ext cx="1573216" cy="559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6ECD70-A85E-4766-B5CF-3B59C14B9BA7}"/>
              </a:ext>
            </a:extLst>
          </p:cNvPr>
          <p:cNvCxnSpPr/>
          <p:nvPr/>
        </p:nvCxnSpPr>
        <p:spPr>
          <a:xfrm>
            <a:off x="3015671" y="1365552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D504C4-5E31-4A90-AAF9-250C51EDF9E5}"/>
              </a:ext>
            </a:extLst>
          </p:cNvPr>
          <p:cNvCxnSpPr/>
          <p:nvPr/>
        </p:nvCxnSpPr>
        <p:spPr>
          <a:xfrm>
            <a:off x="3015671" y="2841039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D122250-D92F-4167-8D0F-6CF559E82C4D}"/>
              </a:ext>
            </a:extLst>
          </p:cNvPr>
          <p:cNvCxnSpPr/>
          <p:nvPr/>
        </p:nvCxnSpPr>
        <p:spPr>
          <a:xfrm>
            <a:off x="6424849" y="3527103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545001-7E58-47CB-A6E8-596963745ED6}"/>
              </a:ext>
            </a:extLst>
          </p:cNvPr>
          <p:cNvCxnSpPr>
            <a:cxnSpLocks/>
            <a:endCxn id="126" idx="4"/>
          </p:cNvCxnSpPr>
          <p:nvPr/>
        </p:nvCxnSpPr>
        <p:spPr>
          <a:xfrm flipH="1">
            <a:off x="3749964" y="1352794"/>
            <a:ext cx="1688" cy="1533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2F9569F-D8FC-4D58-BC4A-CBC8D371B05B}"/>
              </a:ext>
            </a:extLst>
          </p:cNvPr>
          <p:cNvCxnSpPr/>
          <p:nvPr/>
        </p:nvCxnSpPr>
        <p:spPr>
          <a:xfrm>
            <a:off x="6381894" y="2777835"/>
            <a:ext cx="1" cy="757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5DD056-6B36-4E59-A236-E33DC33B638C}"/>
              </a:ext>
            </a:extLst>
          </p:cNvPr>
          <p:cNvCxnSpPr>
            <a:cxnSpLocks/>
          </p:cNvCxnSpPr>
          <p:nvPr/>
        </p:nvCxnSpPr>
        <p:spPr>
          <a:xfrm>
            <a:off x="3036228" y="1343727"/>
            <a:ext cx="757384" cy="757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A0AC3A9-A4CF-4287-B086-6BE2A94B58DD}"/>
              </a:ext>
            </a:extLst>
          </p:cNvPr>
          <p:cNvCxnSpPr>
            <a:cxnSpLocks/>
          </p:cNvCxnSpPr>
          <p:nvPr/>
        </p:nvCxnSpPr>
        <p:spPr>
          <a:xfrm flipH="1">
            <a:off x="3046213" y="2110526"/>
            <a:ext cx="733751" cy="746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741784-2216-467F-81F3-20F13410AE83}"/>
              </a:ext>
            </a:extLst>
          </p:cNvPr>
          <p:cNvCxnSpPr>
            <a:cxnSpLocks/>
          </p:cNvCxnSpPr>
          <p:nvPr/>
        </p:nvCxnSpPr>
        <p:spPr>
          <a:xfrm flipH="1" flipV="1">
            <a:off x="6335799" y="2772040"/>
            <a:ext cx="895910" cy="757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065E99-B05B-48F6-9A54-7C8A637030AE}"/>
              </a:ext>
            </a:extLst>
          </p:cNvPr>
          <p:cNvCxnSpPr>
            <a:cxnSpLocks/>
          </p:cNvCxnSpPr>
          <p:nvPr/>
        </p:nvCxnSpPr>
        <p:spPr>
          <a:xfrm>
            <a:off x="5345545" y="1480477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1226B16-6EDE-45D5-86DC-882F9491472E}"/>
              </a:ext>
            </a:extLst>
          </p:cNvPr>
          <p:cNvCxnSpPr/>
          <p:nvPr/>
        </p:nvCxnSpPr>
        <p:spPr>
          <a:xfrm>
            <a:off x="4731329" y="2145699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7647868-8E64-4ADD-97FD-7F7B6FE8860E}"/>
              </a:ext>
            </a:extLst>
          </p:cNvPr>
          <p:cNvCxnSpPr>
            <a:cxnSpLocks/>
          </p:cNvCxnSpPr>
          <p:nvPr/>
        </p:nvCxnSpPr>
        <p:spPr>
          <a:xfrm flipH="1">
            <a:off x="4722086" y="1495752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F86316-71F8-4C85-8439-5EEC30C9EFF5}"/>
              </a:ext>
            </a:extLst>
          </p:cNvPr>
          <p:cNvCxnSpPr/>
          <p:nvPr/>
        </p:nvCxnSpPr>
        <p:spPr>
          <a:xfrm flipH="1">
            <a:off x="5364017" y="2154658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2BF3ACB-C9AF-40C6-9A5A-C277C7CE4E04}"/>
              </a:ext>
            </a:extLst>
          </p:cNvPr>
          <p:cNvCxnSpPr/>
          <p:nvPr/>
        </p:nvCxnSpPr>
        <p:spPr>
          <a:xfrm flipH="1">
            <a:off x="1565560" y="2092824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AEAD5BE-85E3-4C88-A4B6-7C4880D773C2}"/>
              </a:ext>
            </a:extLst>
          </p:cNvPr>
          <p:cNvCxnSpPr/>
          <p:nvPr/>
        </p:nvCxnSpPr>
        <p:spPr>
          <a:xfrm flipH="1">
            <a:off x="914897" y="1434754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399F72-741C-4AD5-A0B3-AFFA47396D32}"/>
              </a:ext>
            </a:extLst>
          </p:cNvPr>
          <p:cNvCxnSpPr>
            <a:cxnSpLocks/>
          </p:cNvCxnSpPr>
          <p:nvPr/>
        </p:nvCxnSpPr>
        <p:spPr>
          <a:xfrm>
            <a:off x="1556190" y="1415024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887D9B-24A4-4AF5-AA8C-8D29A4CD243D}"/>
              </a:ext>
            </a:extLst>
          </p:cNvPr>
          <p:cNvCxnSpPr>
            <a:cxnSpLocks/>
          </p:cNvCxnSpPr>
          <p:nvPr/>
        </p:nvCxnSpPr>
        <p:spPr>
          <a:xfrm>
            <a:off x="904899" y="2055317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D893796-47FA-4F11-98C0-9BCD27F250CC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905162" y="2101269"/>
            <a:ext cx="133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1E6AAB-7CFD-4C02-83AC-9F3648490FA1}"/>
              </a:ext>
            </a:extLst>
          </p:cNvPr>
          <p:cNvCxnSpPr>
            <a:cxnSpLocks/>
          </p:cNvCxnSpPr>
          <p:nvPr/>
        </p:nvCxnSpPr>
        <p:spPr>
          <a:xfrm>
            <a:off x="1556325" y="1406234"/>
            <a:ext cx="9238" cy="1390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A7874BA8-07B7-4F7E-A392-8A997473784B}"/>
              </a:ext>
            </a:extLst>
          </p:cNvPr>
          <p:cNvSpPr/>
          <p:nvPr/>
        </p:nvSpPr>
        <p:spPr>
          <a:xfrm>
            <a:off x="2216725" y="2041237"/>
            <a:ext cx="1509931" cy="80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5878463-3C06-41DF-946E-D71B96AE9832}"/>
              </a:ext>
            </a:extLst>
          </p:cNvPr>
          <p:cNvSpPr/>
          <p:nvPr/>
        </p:nvSpPr>
        <p:spPr>
          <a:xfrm>
            <a:off x="3827810" y="2093221"/>
            <a:ext cx="970251" cy="45719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643557-6260-4EBB-A76B-628FDD383E0B}"/>
              </a:ext>
            </a:extLst>
          </p:cNvPr>
          <p:cNvSpPr/>
          <p:nvPr/>
        </p:nvSpPr>
        <p:spPr>
          <a:xfrm>
            <a:off x="6019369" y="2131795"/>
            <a:ext cx="1151765" cy="10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5C80451-50D8-4334-8EF3-4AA3B9EED846}"/>
              </a:ext>
            </a:extLst>
          </p:cNvPr>
          <p:cNvSpPr/>
          <p:nvPr/>
        </p:nvSpPr>
        <p:spPr>
          <a:xfrm rot="18595021">
            <a:off x="7066029" y="3131722"/>
            <a:ext cx="895657" cy="11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7929CA-CD30-4B81-B8E2-C7716683B3E8}"/>
              </a:ext>
            </a:extLst>
          </p:cNvPr>
          <p:cNvSpPr/>
          <p:nvPr/>
        </p:nvSpPr>
        <p:spPr>
          <a:xfrm rot="14012094">
            <a:off x="7569430" y="3127451"/>
            <a:ext cx="895657" cy="11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EB0A2B9-104F-4BBC-A65E-36585F8D8A9C}"/>
              </a:ext>
            </a:extLst>
          </p:cNvPr>
          <p:cNvCxnSpPr>
            <a:cxnSpLocks/>
          </p:cNvCxnSpPr>
          <p:nvPr/>
        </p:nvCxnSpPr>
        <p:spPr>
          <a:xfrm>
            <a:off x="2225960" y="2096650"/>
            <a:ext cx="15286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E452129-D43C-45D5-92FA-5AB5C39A5B50}"/>
              </a:ext>
            </a:extLst>
          </p:cNvPr>
          <p:cNvCxnSpPr>
            <a:cxnSpLocks/>
          </p:cNvCxnSpPr>
          <p:nvPr/>
        </p:nvCxnSpPr>
        <p:spPr>
          <a:xfrm>
            <a:off x="3787804" y="2099168"/>
            <a:ext cx="968588" cy="4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FA01CCE-3CC8-4301-BCE3-CAEF787A351C}"/>
              </a:ext>
            </a:extLst>
          </p:cNvPr>
          <p:cNvCxnSpPr>
            <a:cxnSpLocks/>
            <a:endCxn id="99" idx="3"/>
          </p:cNvCxnSpPr>
          <p:nvPr/>
        </p:nvCxnSpPr>
        <p:spPr>
          <a:xfrm>
            <a:off x="5999025" y="2177010"/>
            <a:ext cx="1172109" cy="57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39722B6-005F-4009-AC74-69526FAB580A}"/>
              </a:ext>
            </a:extLst>
          </p:cNvPr>
          <p:cNvCxnSpPr>
            <a:cxnSpLocks/>
            <a:stCxn id="100" idx="1"/>
          </p:cNvCxnSpPr>
          <p:nvPr/>
        </p:nvCxnSpPr>
        <p:spPr>
          <a:xfrm flipV="1">
            <a:off x="7226496" y="2861525"/>
            <a:ext cx="568546" cy="671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28DEFA-EC7B-429C-8C04-8F3660F9C5B3}"/>
              </a:ext>
            </a:extLst>
          </p:cNvPr>
          <p:cNvCxnSpPr>
            <a:cxnSpLocks/>
            <a:stCxn id="101" idx="1"/>
          </p:cNvCxnSpPr>
          <p:nvPr/>
        </p:nvCxnSpPr>
        <p:spPr>
          <a:xfrm flipH="1" flipV="1">
            <a:off x="7779808" y="2863434"/>
            <a:ext cx="503610" cy="6818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7C11625A-8659-4ADF-8BB4-45914DC1058C}"/>
              </a:ext>
            </a:extLst>
          </p:cNvPr>
          <p:cNvSpPr/>
          <p:nvPr/>
        </p:nvSpPr>
        <p:spPr>
          <a:xfrm>
            <a:off x="2108905" y="2022769"/>
            <a:ext cx="149381" cy="1570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68B9F95-0724-497F-BE6E-D317DBE8F91C}"/>
              </a:ext>
            </a:extLst>
          </p:cNvPr>
          <p:cNvSpPr/>
          <p:nvPr/>
        </p:nvSpPr>
        <p:spPr>
          <a:xfrm>
            <a:off x="3650242" y="2038944"/>
            <a:ext cx="168954" cy="1503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40441EF-1934-4CF4-8E68-2A073B2EFEC1}"/>
              </a:ext>
            </a:extLst>
          </p:cNvPr>
          <p:cNvSpPr/>
          <p:nvPr/>
        </p:nvSpPr>
        <p:spPr>
          <a:xfrm>
            <a:off x="3015671" y="2782469"/>
            <a:ext cx="120069" cy="1131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0A3F253-45A9-4BC7-94A0-CE95DCAE145E}"/>
              </a:ext>
            </a:extLst>
          </p:cNvPr>
          <p:cNvSpPr/>
          <p:nvPr/>
        </p:nvSpPr>
        <p:spPr>
          <a:xfrm>
            <a:off x="4698968" y="2038944"/>
            <a:ext cx="193368" cy="16193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BBFEC04-187A-40D3-8587-CB2C09753EC0}"/>
              </a:ext>
            </a:extLst>
          </p:cNvPr>
          <p:cNvSpPr/>
          <p:nvPr/>
        </p:nvSpPr>
        <p:spPr>
          <a:xfrm>
            <a:off x="5925336" y="2079349"/>
            <a:ext cx="151659" cy="14662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4E2DB3B-C286-4311-BDCA-78F4AE3046CD}"/>
              </a:ext>
            </a:extLst>
          </p:cNvPr>
          <p:cNvSpPr/>
          <p:nvPr/>
        </p:nvSpPr>
        <p:spPr>
          <a:xfrm>
            <a:off x="7700069" y="2814792"/>
            <a:ext cx="127740" cy="12347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F973CDE-3B36-4669-8738-9A094DC25297}"/>
              </a:ext>
            </a:extLst>
          </p:cNvPr>
          <p:cNvSpPr/>
          <p:nvPr/>
        </p:nvSpPr>
        <p:spPr>
          <a:xfrm>
            <a:off x="7171134" y="3475185"/>
            <a:ext cx="132916" cy="112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4CF5D31-091D-43AD-AC63-632DC31D2238}"/>
              </a:ext>
            </a:extLst>
          </p:cNvPr>
          <p:cNvSpPr/>
          <p:nvPr/>
        </p:nvSpPr>
        <p:spPr>
          <a:xfrm>
            <a:off x="854367" y="2043558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C7D57F7-B350-4240-94D1-3B54888E11BE}"/>
              </a:ext>
            </a:extLst>
          </p:cNvPr>
          <p:cNvSpPr/>
          <p:nvPr/>
        </p:nvSpPr>
        <p:spPr>
          <a:xfrm>
            <a:off x="1505525" y="136468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B18FDEC-F175-4404-965F-1EF4B0D8C753}"/>
              </a:ext>
            </a:extLst>
          </p:cNvPr>
          <p:cNvSpPr/>
          <p:nvPr/>
        </p:nvSpPr>
        <p:spPr>
          <a:xfrm>
            <a:off x="1505526" y="2713192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F9F62B1-3FB7-4DB1-9402-8549C5D0D892}"/>
              </a:ext>
            </a:extLst>
          </p:cNvPr>
          <p:cNvSpPr/>
          <p:nvPr/>
        </p:nvSpPr>
        <p:spPr>
          <a:xfrm>
            <a:off x="3689929" y="2782468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C648255-DE86-4C86-B4EA-979CA704FE49}"/>
              </a:ext>
            </a:extLst>
          </p:cNvPr>
          <p:cNvSpPr/>
          <p:nvPr/>
        </p:nvSpPr>
        <p:spPr>
          <a:xfrm>
            <a:off x="3694550" y="1300039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67FAB6C-4A18-4509-B54D-17690D11D447}"/>
              </a:ext>
            </a:extLst>
          </p:cNvPr>
          <p:cNvSpPr/>
          <p:nvPr/>
        </p:nvSpPr>
        <p:spPr>
          <a:xfrm>
            <a:off x="2969498" y="1304663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533B90-8C6F-4BC3-B773-ABA17AD65E10}"/>
              </a:ext>
            </a:extLst>
          </p:cNvPr>
          <p:cNvSpPr/>
          <p:nvPr/>
        </p:nvSpPr>
        <p:spPr>
          <a:xfrm>
            <a:off x="7068218" y="2126006"/>
            <a:ext cx="151658" cy="1589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1DD0EB8-0372-47C5-AEF6-D588DA9A7FB1}"/>
              </a:ext>
            </a:extLst>
          </p:cNvPr>
          <p:cNvSpPr/>
          <p:nvPr/>
        </p:nvSpPr>
        <p:spPr>
          <a:xfrm>
            <a:off x="5329381" y="277785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269A415-026C-41F9-9B11-4A810BD65D7A}"/>
              </a:ext>
            </a:extLst>
          </p:cNvPr>
          <p:cNvSpPr/>
          <p:nvPr/>
        </p:nvSpPr>
        <p:spPr>
          <a:xfrm>
            <a:off x="6313051" y="276400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AD3DC578-7D29-4033-8562-56A5CB2C83D3}"/>
              </a:ext>
            </a:extLst>
          </p:cNvPr>
          <p:cNvSpPr/>
          <p:nvPr/>
        </p:nvSpPr>
        <p:spPr>
          <a:xfrm>
            <a:off x="6308435" y="3498292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CA57E23-9F4F-42B2-9E4A-D3EB83B54C20}"/>
              </a:ext>
            </a:extLst>
          </p:cNvPr>
          <p:cNvSpPr/>
          <p:nvPr/>
        </p:nvSpPr>
        <p:spPr>
          <a:xfrm>
            <a:off x="5297058" y="145244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1DD3FFD4-BBB1-4090-99DC-3A568282F852}"/>
              </a:ext>
            </a:extLst>
          </p:cNvPr>
          <p:cNvSpPr/>
          <p:nvPr/>
        </p:nvSpPr>
        <p:spPr>
          <a:xfrm>
            <a:off x="8303495" y="2122071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497D273-ABCB-40D7-887E-8F88809BB7B2}"/>
              </a:ext>
            </a:extLst>
          </p:cNvPr>
          <p:cNvSpPr/>
          <p:nvPr/>
        </p:nvSpPr>
        <p:spPr>
          <a:xfrm>
            <a:off x="9268690" y="212669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6C2CB83-D6E2-463F-9403-47F17E6AB103}"/>
              </a:ext>
            </a:extLst>
          </p:cNvPr>
          <p:cNvSpPr/>
          <p:nvPr/>
        </p:nvSpPr>
        <p:spPr>
          <a:xfrm>
            <a:off x="8183417" y="3461345"/>
            <a:ext cx="120077" cy="11827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786B726-369A-4C67-B0C3-A7BC4EC3B396}"/>
              </a:ext>
            </a:extLst>
          </p:cNvPr>
          <p:cNvSpPr/>
          <p:nvPr/>
        </p:nvSpPr>
        <p:spPr>
          <a:xfrm>
            <a:off x="7730836" y="155866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720F39D-A0B3-4517-9D1B-7319565D0472}"/>
              </a:ext>
            </a:extLst>
          </p:cNvPr>
          <p:cNvSpPr txBox="1"/>
          <p:nvPr/>
        </p:nvSpPr>
        <p:spPr>
          <a:xfrm>
            <a:off x="1249715" y="4121296"/>
            <a:ext cx="8623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3.9.    The articulation points, bridges, and biconnected components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(bcc) of a connected, undirected graph G.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articulation points are the heavily shaded vertices.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bridge are the heavily shaded edges,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biconnected components are the edges in the shaded regions, with a bcc numbering shown.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461D341-89EA-4B10-B3B9-50EE9CDC590C}"/>
              </a:ext>
            </a:extLst>
          </p:cNvPr>
          <p:cNvSpPr txBox="1"/>
          <p:nvPr/>
        </p:nvSpPr>
        <p:spPr>
          <a:xfrm>
            <a:off x="646545" y="1722579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E949A48-38F5-4619-83F6-9AF3375A51D7}"/>
              </a:ext>
            </a:extLst>
          </p:cNvPr>
          <p:cNvSpPr txBox="1"/>
          <p:nvPr/>
        </p:nvSpPr>
        <p:spPr>
          <a:xfrm>
            <a:off x="1655614" y="111999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ED0D07B-92C9-406F-8551-3D9ADF984461}"/>
              </a:ext>
            </a:extLst>
          </p:cNvPr>
          <p:cNvSpPr txBox="1"/>
          <p:nvPr/>
        </p:nvSpPr>
        <p:spPr>
          <a:xfrm>
            <a:off x="1436253" y="2797946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332A5E1-FB23-4909-ACB3-DDCCD593CB17}"/>
              </a:ext>
            </a:extLst>
          </p:cNvPr>
          <p:cNvSpPr txBox="1"/>
          <p:nvPr/>
        </p:nvSpPr>
        <p:spPr>
          <a:xfrm>
            <a:off x="2154820" y="2160486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76658EF-BC9E-456D-A155-B411025D1CD7}"/>
              </a:ext>
            </a:extLst>
          </p:cNvPr>
          <p:cNvSpPr txBox="1"/>
          <p:nvPr/>
        </p:nvSpPr>
        <p:spPr>
          <a:xfrm>
            <a:off x="1276201" y="1765941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CD108FE-F4D5-4117-82F5-05B494967EAD}"/>
              </a:ext>
            </a:extLst>
          </p:cNvPr>
          <p:cNvSpPr txBox="1"/>
          <p:nvPr/>
        </p:nvSpPr>
        <p:spPr>
          <a:xfrm>
            <a:off x="2939423" y="987282"/>
            <a:ext cx="25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7F2FA9B-8012-4929-88DF-790CCB7F0FCE}"/>
              </a:ext>
            </a:extLst>
          </p:cNvPr>
          <p:cNvSpPr txBox="1"/>
          <p:nvPr/>
        </p:nvSpPr>
        <p:spPr>
          <a:xfrm>
            <a:off x="3744140" y="96778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EE29AD7-2FBB-4D0D-BB0E-35BDD76D4675}"/>
              </a:ext>
            </a:extLst>
          </p:cNvPr>
          <p:cNvSpPr txBox="1"/>
          <p:nvPr/>
        </p:nvSpPr>
        <p:spPr>
          <a:xfrm>
            <a:off x="3834971" y="171001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7596661-D2FB-4AF6-8E41-374CA9128A1A}"/>
              </a:ext>
            </a:extLst>
          </p:cNvPr>
          <p:cNvSpPr txBox="1"/>
          <p:nvPr/>
        </p:nvSpPr>
        <p:spPr>
          <a:xfrm>
            <a:off x="3643737" y="288814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49D2613-8BEC-47D5-B3A9-8043F0724EED}"/>
              </a:ext>
            </a:extLst>
          </p:cNvPr>
          <p:cNvSpPr txBox="1"/>
          <p:nvPr/>
        </p:nvSpPr>
        <p:spPr>
          <a:xfrm>
            <a:off x="3144656" y="322137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8984C7B-E610-44DB-90EE-B635EF534791}"/>
              </a:ext>
            </a:extLst>
          </p:cNvPr>
          <p:cNvSpPr txBox="1"/>
          <p:nvPr/>
        </p:nvSpPr>
        <p:spPr>
          <a:xfrm>
            <a:off x="4495591" y="171713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D519F4F-8A91-49CA-9EBD-84C1FFE4FF3F}"/>
              </a:ext>
            </a:extLst>
          </p:cNvPr>
          <p:cNvSpPr txBox="1"/>
          <p:nvPr/>
        </p:nvSpPr>
        <p:spPr>
          <a:xfrm>
            <a:off x="5386706" y="1171948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F018888-DA8A-484F-8345-A2964EB9B655}"/>
              </a:ext>
            </a:extLst>
          </p:cNvPr>
          <p:cNvSpPr txBox="1"/>
          <p:nvPr/>
        </p:nvSpPr>
        <p:spPr>
          <a:xfrm>
            <a:off x="5821207" y="1750423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6652B9-3DDB-437A-9F9E-B167DBA2D612}"/>
              </a:ext>
            </a:extLst>
          </p:cNvPr>
          <p:cNvSpPr txBox="1"/>
          <p:nvPr/>
        </p:nvSpPr>
        <p:spPr>
          <a:xfrm>
            <a:off x="6864922" y="1787752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9A85D55-8F3E-4679-8C09-A3EB47A198D3}"/>
              </a:ext>
            </a:extLst>
          </p:cNvPr>
          <p:cNvSpPr txBox="1"/>
          <p:nvPr/>
        </p:nvSpPr>
        <p:spPr>
          <a:xfrm>
            <a:off x="7617018" y="121424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A1FC1B2-5266-4211-A93D-92A508D0CB16}"/>
              </a:ext>
            </a:extLst>
          </p:cNvPr>
          <p:cNvSpPr txBox="1"/>
          <p:nvPr/>
        </p:nvSpPr>
        <p:spPr>
          <a:xfrm>
            <a:off x="7483795" y="1861260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AB18D61-30A4-4607-8034-5D1EF3468D06}"/>
              </a:ext>
            </a:extLst>
          </p:cNvPr>
          <p:cNvSpPr txBox="1"/>
          <p:nvPr/>
        </p:nvSpPr>
        <p:spPr>
          <a:xfrm>
            <a:off x="7399661" y="2619296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1BB870-E777-44B3-816F-D26B8ECBE0F5}"/>
              </a:ext>
            </a:extLst>
          </p:cNvPr>
          <p:cNvSpPr txBox="1"/>
          <p:nvPr/>
        </p:nvSpPr>
        <p:spPr>
          <a:xfrm flipH="1">
            <a:off x="8359934" y="1803513"/>
            <a:ext cx="27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B27455D-F584-44CB-A3D4-6E0FF06AAC01}"/>
              </a:ext>
            </a:extLst>
          </p:cNvPr>
          <p:cNvSpPr txBox="1"/>
          <p:nvPr/>
        </p:nvSpPr>
        <p:spPr>
          <a:xfrm>
            <a:off x="9368708" y="1950607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7673F3B-D566-4499-AFC7-DA86C62239F4}"/>
              </a:ext>
            </a:extLst>
          </p:cNvPr>
          <p:cNvSpPr txBox="1"/>
          <p:nvPr/>
        </p:nvSpPr>
        <p:spPr>
          <a:xfrm>
            <a:off x="7271633" y="3458097"/>
            <a:ext cx="2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8E0EBEB-EC1A-4467-ABC1-8C6EB7C9DA74}"/>
              </a:ext>
            </a:extLst>
          </p:cNvPr>
          <p:cNvSpPr txBox="1"/>
          <p:nvPr/>
        </p:nvSpPr>
        <p:spPr>
          <a:xfrm>
            <a:off x="8371217" y="337263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457AB8D-AE03-4763-A975-D8559E57F894}"/>
              </a:ext>
            </a:extLst>
          </p:cNvPr>
          <p:cNvSpPr txBox="1"/>
          <p:nvPr/>
        </p:nvSpPr>
        <p:spPr>
          <a:xfrm>
            <a:off x="6020217" y="2619296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C1496B-CD1D-4E09-AAD0-F14807F06621}"/>
              </a:ext>
            </a:extLst>
          </p:cNvPr>
          <p:cNvSpPr txBox="1"/>
          <p:nvPr/>
        </p:nvSpPr>
        <p:spPr>
          <a:xfrm>
            <a:off x="5985302" y="3328948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BA6757C-3BC9-49E3-A4E8-89798C72E4E3}"/>
              </a:ext>
            </a:extLst>
          </p:cNvPr>
          <p:cNvSpPr txBox="1"/>
          <p:nvPr/>
        </p:nvSpPr>
        <p:spPr>
          <a:xfrm>
            <a:off x="2794662" y="2546249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8CA72DB-AAED-4CC3-B8DC-A61BC9CBF6D7}"/>
              </a:ext>
            </a:extLst>
          </p:cNvPr>
          <p:cNvSpPr/>
          <p:nvPr/>
        </p:nvSpPr>
        <p:spPr>
          <a:xfrm rot="14012094">
            <a:off x="3001887" y="3073597"/>
            <a:ext cx="557910" cy="97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60D2C98-5ED5-48CC-AD44-92665629DAE3}"/>
              </a:ext>
            </a:extLst>
          </p:cNvPr>
          <p:cNvCxnSpPr>
            <a:cxnSpLocks/>
            <a:stCxn id="174" idx="3"/>
            <a:endCxn id="174" idx="1"/>
          </p:cNvCxnSpPr>
          <p:nvPr/>
        </p:nvCxnSpPr>
        <p:spPr>
          <a:xfrm>
            <a:off x="3115050" y="2898176"/>
            <a:ext cx="331585" cy="448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>
            <a:extLst>
              <a:ext uri="{FF2B5EF4-FFF2-40B4-BE49-F238E27FC236}">
                <a16:creationId xmlns:a16="http://schemas.microsoft.com/office/drawing/2014/main" id="{70851FD7-170A-4022-945E-2B2A261205FE}"/>
              </a:ext>
            </a:extLst>
          </p:cNvPr>
          <p:cNvSpPr/>
          <p:nvPr/>
        </p:nvSpPr>
        <p:spPr>
          <a:xfrm>
            <a:off x="3362036" y="3267375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E58667C-7464-4D91-88F6-EFD028FCB7F1}"/>
              </a:ext>
            </a:extLst>
          </p:cNvPr>
          <p:cNvSpPr txBox="1"/>
          <p:nvPr/>
        </p:nvSpPr>
        <p:spPr>
          <a:xfrm>
            <a:off x="5043585" y="2664748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pic>
        <p:nvPicPr>
          <p:cNvPr id="95" name="Picture 94" descr="Image result for smiley face images">
            <a:extLst>
              <a:ext uri="{FF2B5EF4-FFF2-40B4-BE49-F238E27FC236}">
                <a16:creationId xmlns:a16="http://schemas.microsoft.com/office/drawing/2014/main" id="{94B9CB17-9DCF-4967-A6F3-83B307E3B4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2" y="597917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47E8530-3D39-4B5E-8A36-EC4BFAE65E88}"/>
              </a:ext>
            </a:extLst>
          </p:cNvPr>
          <p:cNvSpPr/>
          <p:nvPr/>
        </p:nvSpPr>
        <p:spPr>
          <a:xfrm>
            <a:off x="8425771" y="527737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0942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CF9859-D14C-4152-8434-8A21DFBE44C9}"/>
                  </a:ext>
                </a:extLst>
              </p:cNvPr>
              <p:cNvSpPr txBox="1"/>
              <p:nvPr/>
            </p:nvSpPr>
            <p:spPr>
              <a:xfrm>
                <a:off x="1523999" y="868185"/>
                <a:ext cx="9467273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			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			r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			s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			t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			u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				v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				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z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		x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			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			z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				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Adjacency list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      		for representing the Graph 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		  	in Figure 3.9.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CF9859-D14C-4152-8434-8A21DFBE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868185"/>
                <a:ext cx="9467273" cy="5940088"/>
              </a:xfrm>
              <a:prstGeom prst="rect">
                <a:avLst/>
              </a:prstGeom>
              <a:blipFill>
                <a:blip r:embed="rId2"/>
                <a:stretch>
                  <a:fillRect l="-966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3C06E9F4-6B5F-429A-AD42-1CF39F11A8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4" y="868185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82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18DCF7-C249-461D-97D3-A2E506222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13456"/>
              </p:ext>
            </p:extLst>
          </p:nvPr>
        </p:nvGraphicFramePr>
        <p:xfrm>
          <a:off x="1440872" y="719666"/>
          <a:ext cx="954116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23">
                  <a:extLst>
                    <a:ext uri="{9D8B030D-6E8A-4147-A177-3AD203B41FA5}">
                      <a16:colId xmlns:a16="http://schemas.microsoft.com/office/drawing/2014/main" val="318507793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7352126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998917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178122334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559616680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346733869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73517462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710734779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885689761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22403871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19500383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34470228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71850990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95212002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807421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529260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44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6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6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4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6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07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4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0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7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4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25282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95B097-9E5F-455D-B14E-10897C024D06}"/>
              </a:ext>
            </a:extLst>
          </p:cNvPr>
          <p:cNvCxnSpPr/>
          <p:nvPr/>
        </p:nvCxnSpPr>
        <p:spPr>
          <a:xfrm>
            <a:off x="2124364" y="89592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2D7D48-ABC6-4919-8301-D2B2C31402AF}"/>
              </a:ext>
            </a:extLst>
          </p:cNvPr>
          <p:cNvCxnSpPr/>
          <p:nvPr/>
        </p:nvCxnSpPr>
        <p:spPr>
          <a:xfrm>
            <a:off x="2692400" y="900545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26361B-F62A-4C0F-80AF-FF6D6134B0B3}"/>
              </a:ext>
            </a:extLst>
          </p:cNvPr>
          <p:cNvCxnSpPr/>
          <p:nvPr/>
        </p:nvCxnSpPr>
        <p:spPr>
          <a:xfrm>
            <a:off x="3292764" y="89592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C3BA68-185A-4C13-82E4-6BA196D075ED}"/>
              </a:ext>
            </a:extLst>
          </p:cNvPr>
          <p:cNvCxnSpPr/>
          <p:nvPr/>
        </p:nvCxnSpPr>
        <p:spPr>
          <a:xfrm>
            <a:off x="3883891" y="900545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6B07C8-CBC2-4572-9380-247ED1A6D13E}"/>
              </a:ext>
            </a:extLst>
          </p:cNvPr>
          <p:cNvCxnSpPr/>
          <p:nvPr/>
        </p:nvCxnSpPr>
        <p:spPr>
          <a:xfrm>
            <a:off x="4525818" y="914399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7974BA-B7FD-47BA-903D-4437DC5A8163}"/>
              </a:ext>
            </a:extLst>
          </p:cNvPr>
          <p:cNvCxnSpPr/>
          <p:nvPr/>
        </p:nvCxnSpPr>
        <p:spPr>
          <a:xfrm>
            <a:off x="5093855" y="919016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41E02D-C4DA-44A4-9E91-1EF82683F1EE}"/>
              </a:ext>
            </a:extLst>
          </p:cNvPr>
          <p:cNvCxnSpPr/>
          <p:nvPr/>
        </p:nvCxnSpPr>
        <p:spPr>
          <a:xfrm>
            <a:off x="7518400" y="914399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C157AD-1D3E-4B81-AFE5-C71A6B8A0456}"/>
              </a:ext>
            </a:extLst>
          </p:cNvPr>
          <p:cNvCxnSpPr/>
          <p:nvPr/>
        </p:nvCxnSpPr>
        <p:spPr>
          <a:xfrm>
            <a:off x="8095673" y="91901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C9460F-4EE4-4A2C-9286-68B80AE20127}"/>
              </a:ext>
            </a:extLst>
          </p:cNvPr>
          <p:cNvCxnSpPr/>
          <p:nvPr/>
        </p:nvCxnSpPr>
        <p:spPr>
          <a:xfrm>
            <a:off x="8700655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A36050-D184-4313-A528-131819634CC0}"/>
              </a:ext>
            </a:extLst>
          </p:cNvPr>
          <p:cNvCxnSpPr/>
          <p:nvPr/>
        </p:nvCxnSpPr>
        <p:spPr>
          <a:xfrm>
            <a:off x="9268692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3EB3AE-DE4B-45A2-8872-3C9BE68B530C}"/>
              </a:ext>
            </a:extLst>
          </p:cNvPr>
          <p:cNvCxnSpPr/>
          <p:nvPr/>
        </p:nvCxnSpPr>
        <p:spPr>
          <a:xfrm>
            <a:off x="9845965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C8DC59AD-CF0D-4CD0-8E7B-7071C7EED6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7" y="895927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19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4B4834-A1FB-488D-A108-2C8F4BF91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59568"/>
              </p:ext>
            </p:extLst>
          </p:nvPr>
        </p:nvGraphicFramePr>
        <p:xfrm>
          <a:off x="1320799" y="719666"/>
          <a:ext cx="95134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230">
                  <a:extLst>
                    <a:ext uri="{9D8B030D-6E8A-4147-A177-3AD203B41FA5}">
                      <a16:colId xmlns:a16="http://schemas.microsoft.com/office/drawing/2014/main" val="1869984753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19625679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370837442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4243230922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734578619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902275911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859214373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863805409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1942442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12376830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33665651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838984718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2687077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84773079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782583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2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0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0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7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8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3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96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2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3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0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0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6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4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09931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C9952-57F4-494E-A2AD-344099037A88}"/>
              </a:ext>
            </a:extLst>
          </p:cNvPr>
          <p:cNvCxnSpPr/>
          <p:nvPr/>
        </p:nvCxnSpPr>
        <p:spPr>
          <a:xfrm>
            <a:off x="1847273" y="2392218"/>
            <a:ext cx="2955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CA9257-F9A4-47CD-BEBD-F785E118A64C}"/>
              </a:ext>
            </a:extLst>
          </p:cNvPr>
          <p:cNvCxnSpPr/>
          <p:nvPr/>
        </p:nvCxnSpPr>
        <p:spPr>
          <a:xfrm>
            <a:off x="1847273" y="1653309"/>
            <a:ext cx="0" cy="748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8D43EA-0A27-487E-AE0C-A2DF12F1F74B}"/>
              </a:ext>
            </a:extLst>
          </p:cNvPr>
          <p:cNvCxnSpPr/>
          <p:nvPr/>
        </p:nvCxnSpPr>
        <p:spPr>
          <a:xfrm flipH="1">
            <a:off x="1570182" y="2392218"/>
            <a:ext cx="277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CA7F7B-116F-4A82-86F6-4E27DB8DC102}"/>
              </a:ext>
            </a:extLst>
          </p:cNvPr>
          <p:cNvCxnSpPr/>
          <p:nvPr/>
        </p:nvCxnSpPr>
        <p:spPr>
          <a:xfrm flipV="1">
            <a:off x="1736436" y="1311564"/>
            <a:ext cx="0" cy="10898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A61B11-D737-4B93-B118-CCAFD9A8C8F6}"/>
              </a:ext>
            </a:extLst>
          </p:cNvPr>
          <p:cNvCxnSpPr/>
          <p:nvPr/>
        </p:nvCxnSpPr>
        <p:spPr>
          <a:xfrm flipV="1">
            <a:off x="1570182" y="914400"/>
            <a:ext cx="0" cy="1477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69D740-D164-407D-942B-C7002FCA4663}"/>
              </a:ext>
            </a:extLst>
          </p:cNvPr>
          <p:cNvCxnSpPr/>
          <p:nvPr/>
        </p:nvCxnSpPr>
        <p:spPr>
          <a:xfrm>
            <a:off x="2382982" y="2027382"/>
            <a:ext cx="120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082B0E0-8637-4E57-B3CF-756D70B3194F}"/>
              </a:ext>
            </a:extLst>
          </p:cNvPr>
          <p:cNvCxnSpPr>
            <a:cxnSpLocks/>
          </p:cNvCxnSpPr>
          <p:nvPr/>
        </p:nvCxnSpPr>
        <p:spPr>
          <a:xfrm>
            <a:off x="2262909" y="1778000"/>
            <a:ext cx="1283855" cy="7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5033A2-631F-49AE-9946-4058ED2A6707}"/>
              </a:ext>
            </a:extLst>
          </p:cNvPr>
          <p:cNvCxnSpPr>
            <a:cxnSpLocks/>
          </p:cNvCxnSpPr>
          <p:nvPr/>
        </p:nvCxnSpPr>
        <p:spPr>
          <a:xfrm>
            <a:off x="3537527" y="2105891"/>
            <a:ext cx="1256146" cy="163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AE7985-BE64-4A05-B3C7-9A34ECB59F78}"/>
              </a:ext>
            </a:extLst>
          </p:cNvPr>
          <p:cNvCxnSpPr/>
          <p:nvPr/>
        </p:nvCxnSpPr>
        <p:spPr>
          <a:xfrm>
            <a:off x="3546764" y="2105891"/>
            <a:ext cx="3786909" cy="11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0EECA4-6844-4A33-8140-617658C4636A}"/>
              </a:ext>
            </a:extLst>
          </p:cNvPr>
          <p:cNvCxnSpPr/>
          <p:nvPr/>
        </p:nvCxnSpPr>
        <p:spPr>
          <a:xfrm>
            <a:off x="3537527" y="2105891"/>
            <a:ext cx="0" cy="116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7CEED3-3AE3-48B0-8C78-11241A6C421F}"/>
              </a:ext>
            </a:extLst>
          </p:cNvPr>
          <p:cNvCxnSpPr/>
          <p:nvPr/>
        </p:nvCxnSpPr>
        <p:spPr>
          <a:xfrm>
            <a:off x="3537527" y="2401455"/>
            <a:ext cx="9237" cy="267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540D60-CBED-43D3-8515-0CFF1A4467AE}"/>
              </a:ext>
            </a:extLst>
          </p:cNvPr>
          <p:cNvCxnSpPr/>
          <p:nvPr/>
        </p:nvCxnSpPr>
        <p:spPr>
          <a:xfrm>
            <a:off x="4793673" y="2466109"/>
            <a:ext cx="0" cy="12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7ECE40-0ED7-4469-8387-A8B94B005BD3}"/>
              </a:ext>
            </a:extLst>
          </p:cNvPr>
          <p:cNvCxnSpPr>
            <a:cxnSpLocks/>
          </p:cNvCxnSpPr>
          <p:nvPr/>
        </p:nvCxnSpPr>
        <p:spPr>
          <a:xfrm>
            <a:off x="4793673" y="2466109"/>
            <a:ext cx="1302327" cy="12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95909C9-4484-4E08-AF7C-F59DC2EB15B0}"/>
              </a:ext>
            </a:extLst>
          </p:cNvPr>
          <p:cNvCxnSpPr/>
          <p:nvPr/>
        </p:nvCxnSpPr>
        <p:spPr>
          <a:xfrm>
            <a:off x="2253673" y="997143"/>
            <a:ext cx="0" cy="111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13A703C-4A98-48C4-B459-6B954EE42254}"/>
              </a:ext>
            </a:extLst>
          </p:cNvPr>
          <p:cNvCxnSpPr/>
          <p:nvPr/>
        </p:nvCxnSpPr>
        <p:spPr>
          <a:xfrm>
            <a:off x="2262909" y="1311564"/>
            <a:ext cx="0" cy="230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573C9A-C3B4-409A-BA72-F05795ED9EA9}"/>
              </a:ext>
            </a:extLst>
          </p:cNvPr>
          <p:cNvCxnSpPr>
            <a:cxnSpLocks/>
          </p:cNvCxnSpPr>
          <p:nvPr/>
        </p:nvCxnSpPr>
        <p:spPr>
          <a:xfrm>
            <a:off x="2253673" y="1778000"/>
            <a:ext cx="9236" cy="170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21DEBF-E395-4317-A517-40B47F5725D7}"/>
              </a:ext>
            </a:extLst>
          </p:cNvPr>
          <p:cNvCxnSpPr>
            <a:cxnSpLocks/>
          </p:cNvCxnSpPr>
          <p:nvPr/>
        </p:nvCxnSpPr>
        <p:spPr>
          <a:xfrm>
            <a:off x="2262909" y="2105891"/>
            <a:ext cx="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721A4E6-169F-48E0-B214-E66C2EFE5B8C}"/>
              </a:ext>
            </a:extLst>
          </p:cNvPr>
          <p:cNvCxnSpPr/>
          <p:nvPr/>
        </p:nvCxnSpPr>
        <p:spPr>
          <a:xfrm>
            <a:off x="7333673" y="3306618"/>
            <a:ext cx="1256145" cy="122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688EDBF-352C-429D-B1C0-CAC1BBF95993}"/>
              </a:ext>
            </a:extLst>
          </p:cNvPr>
          <p:cNvCxnSpPr/>
          <p:nvPr/>
        </p:nvCxnSpPr>
        <p:spPr>
          <a:xfrm>
            <a:off x="8626764" y="4729018"/>
            <a:ext cx="1274618" cy="166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24C6D1-8EBC-42A6-9516-6623C6D35DFA}"/>
              </a:ext>
            </a:extLst>
          </p:cNvPr>
          <p:cNvCxnSpPr/>
          <p:nvPr/>
        </p:nvCxnSpPr>
        <p:spPr>
          <a:xfrm>
            <a:off x="8589818" y="5098473"/>
            <a:ext cx="132080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AE364DF-7CBA-409C-B9D6-E042AF893B68}"/>
              </a:ext>
            </a:extLst>
          </p:cNvPr>
          <p:cNvCxnSpPr/>
          <p:nvPr/>
        </p:nvCxnSpPr>
        <p:spPr>
          <a:xfrm>
            <a:off x="8608291" y="3980873"/>
            <a:ext cx="0" cy="2089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480DB8-BA25-4EAA-9692-11F7B22908D0}"/>
              </a:ext>
            </a:extLst>
          </p:cNvPr>
          <p:cNvCxnSpPr/>
          <p:nvPr/>
        </p:nvCxnSpPr>
        <p:spPr>
          <a:xfrm>
            <a:off x="8608291" y="4350327"/>
            <a:ext cx="0" cy="157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20A6F46-DB09-48DD-BF8E-A40400CA7A33}"/>
              </a:ext>
            </a:extLst>
          </p:cNvPr>
          <p:cNvCxnSpPr/>
          <p:nvPr/>
        </p:nvCxnSpPr>
        <p:spPr>
          <a:xfrm>
            <a:off x="8608291" y="4729018"/>
            <a:ext cx="9237" cy="166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605FD2-194C-48EE-B205-4746C7A5DAF2}"/>
              </a:ext>
            </a:extLst>
          </p:cNvPr>
          <p:cNvCxnSpPr/>
          <p:nvPr/>
        </p:nvCxnSpPr>
        <p:spPr>
          <a:xfrm>
            <a:off x="8589818" y="5098473"/>
            <a:ext cx="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CBD7A81-DCD9-4A97-9BD9-6370EBDF66E7}"/>
              </a:ext>
            </a:extLst>
          </p:cNvPr>
          <p:cNvCxnSpPr/>
          <p:nvPr/>
        </p:nvCxnSpPr>
        <p:spPr>
          <a:xfrm>
            <a:off x="8599055" y="5467927"/>
            <a:ext cx="0" cy="157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6D6EC06-9A34-4FDE-847E-45512DBAF523}"/>
              </a:ext>
            </a:extLst>
          </p:cNvPr>
          <p:cNvCxnSpPr/>
          <p:nvPr/>
        </p:nvCxnSpPr>
        <p:spPr>
          <a:xfrm>
            <a:off x="8608291" y="5892800"/>
            <a:ext cx="9236" cy="129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B6912F1-6040-4F8D-AA03-899D304396B5}"/>
              </a:ext>
            </a:extLst>
          </p:cNvPr>
          <p:cNvCxnSpPr/>
          <p:nvPr/>
        </p:nvCxnSpPr>
        <p:spPr>
          <a:xfrm flipH="1">
            <a:off x="8128000" y="6138334"/>
            <a:ext cx="3786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92248A3-71E7-4D49-93D2-0A4687924FBF}"/>
              </a:ext>
            </a:extLst>
          </p:cNvPr>
          <p:cNvCxnSpPr/>
          <p:nvPr/>
        </p:nvCxnSpPr>
        <p:spPr>
          <a:xfrm>
            <a:off x="8128000" y="5366327"/>
            <a:ext cx="0" cy="7720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2A90525-9F89-4D20-943E-9E2CBDA3B8C4}"/>
              </a:ext>
            </a:extLst>
          </p:cNvPr>
          <p:cNvCxnSpPr/>
          <p:nvPr/>
        </p:nvCxnSpPr>
        <p:spPr>
          <a:xfrm flipH="1">
            <a:off x="8128000" y="4627418"/>
            <a:ext cx="3786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E3064DA-A05D-4B86-8AB8-8E35945D912E}"/>
              </a:ext>
            </a:extLst>
          </p:cNvPr>
          <p:cNvCxnSpPr>
            <a:cxnSpLocks/>
          </p:cNvCxnSpPr>
          <p:nvPr/>
        </p:nvCxnSpPr>
        <p:spPr>
          <a:xfrm flipV="1">
            <a:off x="8128000" y="3916218"/>
            <a:ext cx="18473" cy="7112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200723B-C184-4A05-9CFF-E555BA67CA30}"/>
              </a:ext>
            </a:extLst>
          </p:cNvPr>
          <p:cNvCxnSpPr/>
          <p:nvPr/>
        </p:nvCxnSpPr>
        <p:spPr>
          <a:xfrm flipH="1">
            <a:off x="7786255" y="5015345"/>
            <a:ext cx="7204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C515F3B-210D-4F85-B858-2CEEEFB48DAC}"/>
              </a:ext>
            </a:extLst>
          </p:cNvPr>
          <p:cNvCxnSpPr/>
          <p:nvPr/>
        </p:nvCxnSpPr>
        <p:spPr>
          <a:xfrm flipV="1">
            <a:off x="7961745" y="3833089"/>
            <a:ext cx="0" cy="11730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488DE11-846E-4F1E-BF87-157AC8084396}"/>
              </a:ext>
            </a:extLst>
          </p:cNvPr>
          <p:cNvCxnSpPr/>
          <p:nvPr/>
        </p:nvCxnSpPr>
        <p:spPr>
          <a:xfrm flipV="1">
            <a:off x="7786255" y="3500966"/>
            <a:ext cx="0" cy="15143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5E64541-653F-4680-8974-0452575B1623}"/>
              </a:ext>
            </a:extLst>
          </p:cNvPr>
          <p:cNvCxnSpPr/>
          <p:nvPr/>
        </p:nvCxnSpPr>
        <p:spPr>
          <a:xfrm>
            <a:off x="7333673" y="2466109"/>
            <a:ext cx="0" cy="20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FC23F31-A63A-4B77-919F-E975CF8B2E5E}"/>
              </a:ext>
            </a:extLst>
          </p:cNvPr>
          <p:cNvCxnSpPr/>
          <p:nvPr/>
        </p:nvCxnSpPr>
        <p:spPr>
          <a:xfrm>
            <a:off x="7333673" y="2854036"/>
            <a:ext cx="0" cy="230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81D13C8-D1F0-4015-AA02-7C57710FA126}"/>
              </a:ext>
            </a:extLst>
          </p:cNvPr>
          <p:cNvCxnSpPr>
            <a:cxnSpLocks/>
          </p:cNvCxnSpPr>
          <p:nvPr/>
        </p:nvCxnSpPr>
        <p:spPr>
          <a:xfrm>
            <a:off x="7333673" y="3306618"/>
            <a:ext cx="0" cy="122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407133F-B235-4352-AA53-D23820407E0E}"/>
              </a:ext>
            </a:extLst>
          </p:cNvPr>
          <p:cNvCxnSpPr/>
          <p:nvPr/>
        </p:nvCxnSpPr>
        <p:spPr>
          <a:xfrm flipH="1">
            <a:off x="6834909" y="3500966"/>
            <a:ext cx="3694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C78E699-EF7B-4370-9671-6BB5C5160CF9}"/>
              </a:ext>
            </a:extLst>
          </p:cNvPr>
          <p:cNvCxnSpPr/>
          <p:nvPr/>
        </p:nvCxnSpPr>
        <p:spPr>
          <a:xfrm flipV="1">
            <a:off x="6844145" y="2392218"/>
            <a:ext cx="0" cy="1108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8BC74E8-0EDA-4697-BC4C-B7E49F3369AF}"/>
              </a:ext>
            </a:extLst>
          </p:cNvPr>
          <p:cNvCxnSpPr/>
          <p:nvPr/>
        </p:nvCxnSpPr>
        <p:spPr>
          <a:xfrm flipH="1" flipV="1">
            <a:off x="3639127" y="2161309"/>
            <a:ext cx="1062182" cy="69272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D41EB50-6EBA-47F7-BA9E-4438806D8247}"/>
              </a:ext>
            </a:extLst>
          </p:cNvPr>
          <p:cNvCxnSpPr/>
          <p:nvPr/>
        </p:nvCxnSpPr>
        <p:spPr>
          <a:xfrm flipH="1">
            <a:off x="3020288" y="2798620"/>
            <a:ext cx="3971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BFF4B79-4187-4C84-9159-28FADFA01414}"/>
              </a:ext>
            </a:extLst>
          </p:cNvPr>
          <p:cNvCxnSpPr>
            <a:cxnSpLocks/>
          </p:cNvCxnSpPr>
          <p:nvPr/>
        </p:nvCxnSpPr>
        <p:spPr>
          <a:xfrm flipV="1">
            <a:off x="3020288" y="2027382"/>
            <a:ext cx="0" cy="7712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Image result for smiley face images">
            <a:extLst>
              <a:ext uri="{FF2B5EF4-FFF2-40B4-BE49-F238E27FC236}">
                <a16:creationId xmlns:a16="http://schemas.microsoft.com/office/drawing/2014/main" id="{C6D7074A-F325-4773-ABA8-07F81EDCEF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6" y="674960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8DA49C-C8B9-4DE8-B13D-D7D73FF13CEC}"/>
              </a:ext>
            </a:extLst>
          </p:cNvPr>
          <p:cNvCxnSpPr/>
          <p:nvPr/>
        </p:nvCxnSpPr>
        <p:spPr>
          <a:xfrm>
            <a:off x="1570182" y="914400"/>
            <a:ext cx="57265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D97C7-ED1F-4DA0-B12F-F207A031CE50}"/>
              </a:ext>
            </a:extLst>
          </p:cNvPr>
          <p:cNvCxnSpPr/>
          <p:nvPr/>
        </p:nvCxnSpPr>
        <p:spPr>
          <a:xfrm>
            <a:off x="1736436" y="1311564"/>
            <a:ext cx="40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3BD513-49E4-41B5-99AC-057C5CF5EC8E}"/>
              </a:ext>
            </a:extLst>
          </p:cNvPr>
          <p:cNvCxnSpPr/>
          <p:nvPr/>
        </p:nvCxnSpPr>
        <p:spPr>
          <a:xfrm>
            <a:off x="1810328" y="1653309"/>
            <a:ext cx="3325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08CF7D-BF7E-4E50-8BCE-A46690844406}"/>
              </a:ext>
            </a:extLst>
          </p:cNvPr>
          <p:cNvCxnSpPr/>
          <p:nvPr/>
        </p:nvCxnSpPr>
        <p:spPr>
          <a:xfrm flipV="1">
            <a:off x="2503055" y="914400"/>
            <a:ext cx="0" cy="1112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8AA8BA-AA8B-4E8A-8FED-5951C507CDA7}"/>
              </a:ext>
            </a:extLst>
          </p:cNvPr>
          <p:cNvCxnSpPr/>
          <p:nvPr/>
        </p:nvCxnSpPr>
        <p:spPr>
          <a:xfrm flipH="1">
            <a:off x="2382982" y="914400"/>
            <a:ext cx="101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356B3A-2F6A-4DDB-AAEB-C285A6D21EBF}"/>
              </a:ext>
            </a:extLst>
          </p:cNvPr>
          <p:cNvCxnSpPr/>
          <p:nvPr/>
        </p:nvCxnSpPr>
        <p:spPr>
          <a:xfrm>
            <a:off x="3011053" y="2027382"/>
            <a:ext cx="40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161E25-7055-4C81-8B4A-EE14CD39DBC0}"/>
              </a:ext>
            </a:extLst>
          </p:cNvPr>
          <p:cNvCxnSpPr/>
          <p:nvPr/>
        </p:nvCxnSpPr>
        <p:spPr>
          <a:xfrm>
            <a:off x="7786255" y="3500966"/>
            <a:ext cx="7019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C38F64-944D-4685-8896-F13E5F9C28C2}"/>
              </a:ext>
            </a:extLst>
          </p:cNvPr>
          <p:cNvCxnSpPr/>
          <p:nvPr/>
        </p:nvCxnSpPr>
        <p:spPr>
          <a:xfrm>
            <a:off x="8599055" y="3605644"/>
            <a:ext cx="9236" cy="182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12B909-E905-4F46-945B-6E1C8B1A49E5}"/>
              </a:ext>
            </a:extLst>
          </p:cNvPr>
          <p:cNvCxnSpPr/>
          <p:nvPr/>
        </p:nvCxnSpPr>
        <p:spPr>
          <a:xfrm flipH="1">
            <a:off x="8303491" y="3833089"/>
            <a:ext cx="13854" cy="9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265FB9-933D-4081-90FD-78379BBAF1F7}"/>
              </a:ext>
            </a:extLst>
          </p:cNvPr>
          <p:cNvCxnSpPr/>
          <p:nvPr/>
        </p:nvCxnSpPr>
        <p:spPr>
          <a:xfrm>
            <a:off x="7961745" y="3842327"/>
            <a:ext cx="56342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70B7D1-D9E5-4651-91AD-F90E40DC722D}"/>
              </a:ext>
            </a:extLst>
          </p:cNvPr>
          <p:cNvCxnSpPr/>
          <p:nvPr/>
        </p:nvCxnSpPr>
        <p:spPr>
          <a:xfrm>
            <a:off x="8146473" y="3914294"/>
            <a:ext cx="3786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663E7E-DE21-4F8C-A8D6-451B9455F68D}"/>
              </a:ext>
            </a:extLst>
          </p:cNvPr>
          <p:cNvCxnSpPr/>
          <p:nvPr/>
        </p:nvCxnSpPr>
        <p:spPr>
          <a:xfrm>
            <a:off x="6834909" y="2392218"/>
            <a:ext cx="3694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CEC551-581C-46EB-9803-55356A07B9BA}"/>
              </a:ext>
            </a:extLst>
          </p:cNvPr>
          <p:cNvCxnSpPr/>
          <p:nvPr/>
        </p:nvCxnSpPr>
        <p:spPr>
          <a:xfrm>
            <a:off x="8128000" y="5366327"/>
            <a:ext cx="3602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8749E921-5CD0-49D8-959B-FAA5BB95EA70}"/>
              </a:ext>
            </a:extLst>
          </p:cNvPr>
          <p:cNvSpPr/>
          <p:nvPr/>
        </p:nvSpPr>
        <p:spPr>
          <a:xfrm>
            <a:off x="2752437" y="267943"/>
            <a:ext cx="799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result of a depth-first search of the Graph G in Figure 3.9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21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0BA50D-36F5-45F6-A7A9-6C7268940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70159"/>
              </p:ext>
            </p:extLst>
          </p:nvPr>
        </p:nvGraphicFramePr>
        <p:xfrm>
          <a:off x="609599" y="0"/>
          <a:ext cx="8128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442413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6801393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57298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080124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52842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931033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079916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30840595"/>
                    </a:ext>
                  </a:extLst>
                </a:gridCol>
              </a:tblGrid>
              <a:tr h="2217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259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1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z23,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6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y22,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22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w21,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x24,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t20,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v25,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u19,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9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r18,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s17,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77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o15,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q16,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8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p14,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g8,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j10,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k11,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n13,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1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e5,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f7,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i9,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m12,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5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h6,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42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d3,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42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b2,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8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a1,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6433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B649B4-F467-432C-97B4-638573B11E4C}"/>
              </a:ext>
            </a:extLst>
          </p:cNvPr>
          <p:cNvSpPr txBox="1"/>
          <p:nvPr/>
        </p:nvSpPr>
        <p:spPr>
          <a:xfrm>
            <a:off x="6761018" y="2613392"/>
            <a:ext cx="5089235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Order:   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2, 24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3, 23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6, 22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12, 21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13, 20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14, 19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15, 8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16, 18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17, 17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18, 16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21, 11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22, 10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24, 12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9DD9E-A0A8-4D56-828C-20EB42F35620}"/>
              </a:ext>
            </a:extLst>
          </p:cNvPr>
          <p:cNvSpPr txBox="1"/>
          <p:nvPr/>
        </p:nvSpPr>
        <p:spPr>
          <a:xfrm>
            <a:off x="6677890" y="4410755"/>
            <a:ext cx="5070763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Order: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7, 4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11, 6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15, 8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23, 9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22, 10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21, 11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24, 12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25, 14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18, 16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17, 17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16, 18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14, 19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13, 20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12, 21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6, 22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3, 23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2, 24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1, 25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8276BF8-6584-4497-B9B3-B77131FB16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7" y="948322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C4DC3-3284-441B-A867-39D6C28FAF0C}"/>
              </a:ext>
            </a:extLst>
          </p:cNvPr>
          <p:cNvSpPr/>
          <p:nvPr/>
        </p:nvSpPr>
        <p:spPr>
          <a:xfrm>
            <a:off x="9213271" y="63136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Stack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42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364" y="1766961"/>
            <a:ext cx="9239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depth-first search algorithm on a directed graph: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runs verbatim (edge for edge) on directed graphs,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traverses edges only in their prescribed directions.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to classify the edges of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undirected graphs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into two types: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nontree edges (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 directed graphs, there is a slightly more elaborate taxonomy: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E22C59-5E80-444F-A821-5FACB1A90BAE}"/>
              </a:ext>
            </a:extLst>
          </p:cNvPr>
          <p:cNvSpPr/>
          <p:nvPr/>
        </p:nvSpPr>
        <p:spPr>
          <a:xfrm>
            <a:off x="1540769" y="762375"/>
            <a:ext cx="6373091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8656" y="1153488"/>
                <a:ext cx="8552872" cy="5232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Classification of edges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Define four edge types in the depth-first forest  G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produced by a depth-first search on input directed (or,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graph)  G = (V, E):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lvl="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Tree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edges in the depth-first forest G</a:t>
                </a:r>
                <a:r>
                  <a:rPr lang="en-US" sz="2400" baseline="-25000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π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 </a:t>
                </a:r>
              </a:p>
              <a:p>
                <a:pPr marL="137160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Edge  (u, v)  is a tree edge if  v  was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first discovered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by exploring edge (u, v).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lvl="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Back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those edges  (u, v) connecting a vertex u to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 ancestor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v in a depth-first tree.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Black edges lead to an ancestor in the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dfs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tree.</a:t>
                </a: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Self-loops,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which may occur in directed graphs, are considered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to be back edges.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56" y="1153488"/>
                <a:ext cx="8552872" cy="5232202"/>
              </a:xfrm>
              <a:prstGeom prst="rect">
                <a:avLst/>
              </a:prstGeom>
              <a:blipFill>
                <a:blip r:embed="rId2"/>
                <a:stretch>
                  <a:fillRect l="-1283" b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A0E100-10EF-4A46-939C-8A66A8499348}"/>
              </a:ext>
            </a:extLst>
          </p:cNvPr>
          <p:cNvSpPr/>
          <p:nvPr/>
        </p:nvSpPr>
        <p:spPr>
          <a:xfrm>
            <a:off x="1533236" y="466810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63773" y="1387843"/>
                <a:ext cx="8630710" cy="490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Classification of edges 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Define four edge types in the depth-first forest  G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produced by a depth-first search on input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graph  G = (V, E):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spcBef>
                    <a:spcPts val="600"/>
                  </a:spcBef>
                  <a:spcAft>
                    <a:spcPts val="600"/>
                  </a:spcAft>
                  <a:buAutoNum type="arabicPeriod" startAt="3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Forward edges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those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non-tree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edges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(u, v), 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connecting a vertex u to a descendant v in a depth-first tree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461963" marR="0" lvl="0" indent="-461963">
                  <a:spcBef>
                    <a:spcPts val="600"/>
                  </a:spcBef>
                  <a:spcAft>
                    <a:spcPts val="600"/>
                  </a:spcAft>
                  <a:buAutoNum type="arabicPeriod" startAt="4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Cross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all other edges,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connecting between vertices in the same depth-first tree,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as long as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one vertex is not an ancestor of the other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or, connecting between vertices in different depth-first trees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(only among siblings)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73" y="1387843"/>
                <a:ext cx="8630710" cy="4909036"/>
              </a:xfrm>
              <a:prstGeom prst="rect">
                <a:avLst/>
              </a:prstGeom>
              <a:blipFill>
                <a:blip r:embed="rId2"/>
                <a:stretch>
                  <a:fillRect l="-1271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D667848-D684-413B-ACD7-75F5BB791359}"/>
              </a:ext>
            </a:extLst>
          </p:cNvPr>
          <p:cNvSpPr/>
          <p:nvPr/>
        </p:nvSpPr>
        <p:spPr>
          <a:xfrm>
            <a:off x="1681018" y="457573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424"/>
          <p:cNvSpPr>
            <a:spLocks noChangeArrowheads="1"/>
          </p:cNvSpPr>
          <p:nvPr/>
        </p:nvSpPr>
        <p:spPr bwMode="auto">
          <a:xfrm>
            <a:off x="4564548" y="1977277"/>
            <a:ext cx="525462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1425"/>
          <p:cNvSpPr>
            <a:spLocks noChangeArrowheads="1"/>
          </p:cNvSpPr>
          <p:nvPr/>
        </p:nvSpPr>
        <p:spPr bwMode="auto">
          <a:xfrm>
            <a:off x="4595696" y="3681776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1426"/>
          <p:cNvSpPr>
            <a:spLocks noChangeArrowheads="1"/>
          </p:cNvSpPr>
          <p:nvPr/>
        </p:nvSpPr>
        <p:spPr bwMode="auto">
          <a:xfrm>
            <a:off x="3239804" y="5264504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1427"/>
          <p:cNvSpPr>
            <a:spLocks noChangeArrowheads="1"/>
          </p:cNvSpPr>
          <p:nvPr/>
        </p:nvSpPr>
        <p:spPr bwMode="auto">
          <a:xfrm>
            <a:off x="6156441" y="5201132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35216" y="2456702"/>
            <a:ext cx="0" cy="12344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10842" y="4146437"/>
            <a:ext cx="12573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4" idx="6"/>
          </p:cNvCxnSpPr>
          <p:nvPr/>
        </p:nvCxnSpPr>
        <p:spPr>
          <a:xfrm flipH="1">
            <a:off x="3765267" y="5440845"/>
            <a:ext cx="2391174" cy="63372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3" idx="4"/>
          </p:cNvCxnSpPr>
          <p:nvPr/>
        </p:nvCxnSpPr>
        <p:spPr>
          <a:xfrm>
            <a:off x="4858428" y="4161201"/>
            <a:ext cx="1385934" cy="1112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49040" y="2411677"/>
            <a:ext cx="1363980" cy="27889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16772" y="2403997"/>
            <a:ext cx="1211580" cy="280416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34"/>
          <p:cNvSpPr txBox="1">
            <a:spLocks noChangeArrowheads="1"/>
          </p:cNvSpPr>
          <p:nvPr/>
        </p:nvSpPr>
        <p:spPr bwMode="auto">
          <a:xfrm>
            <a:off x="4420085" y="5603126"/>
            <a:ext cx="1223333" cy="3651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Cross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435"/>
          <p:cNvSpPr txBox="1">
            <a:spLocks noChangeArrowheads="1"/>
          </p:cNvSpPr>
          <p:nvPr/>
        </p:nvSpPr>
        <p:spPr bwMode="auto">
          <a:xfrm rot="3824822">
            <a:off x="5283106" y="3552867"/>
            <a:ext cx="1431241" cy="3651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Forward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 Box 1437"/>
          <p:cNvSpPr txBox="1">
            <a:spLocks noChangeArrowheads="1"/>
          </p:cNvSpPr>
          <p:nvPr/>
        </p:nvSpPr>
        <p:spPr bwMode="auto">
          <a:xfrm rot="-2487573">
            <a:off x="4036666" y="4553994"/>
            <a:ext cx="787265" cy="309302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438"/>
          <p:cNvSpPr txBox="1">
            <a:spLocks noChangeArrowheads="1"/>
          </p:cNvSpPr>
          <p:nvPr/>
        </p:nvSpPr>
        <p:spPr bwMode="auto">
          <a:xfrm rot="-3992424">
            <a:off x="3266061" y="3190565"/>
            <a:ext cx="1314318" cy="373062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440"/>
          <p:cNvSpPr txBox="1">
            <a:spLocks noChangeArrowheads="1"/>
          </p:cNvSpPr>
          <p:nvPr/>
        </p:nvSpPr>
        <p:spPr bwMode="auto">
          <a:xfrm>
            <a:off x="7403303" y="1612470"/>
            <a:ext cx="3984598" cy="424591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u.d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u.f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ordering for 	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edge (u, v)	 	Type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[        ]     ]	Tree/Forward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  v   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[        ]     ]		Back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 u  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  ]     [      ]	           Cross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u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32510" y="13930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232510" y="18502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1858BB-A621-4E84-A578-BED52E44E41B}"/>
              </a:ext>
            </a:extLst>
          </p:cNvPr>
          <p:cNvSpPr/>
          <p:nvPr/>
        </p:nvSpPr>
        <p:spPr>
          <a:xfrm>
            <a:off x="1428475" y="183187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08339-8860-46D1-8C1E-04AFEF8F7FF7}"/>
              </a:ext>
            </a:extLst>
          </p:cNvPr>
          <p:cNvSpPr/>
          <p:nvPr/>
        </p:nvSpPr>
        <p:spPr>
          <a:xfrm>
            <a:off x="1649508" y="1029603"/>
            <a:ext cx="3440502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SimSun" panose="02010600030101010101" pitchFamily="2" charset="-122"/>
              </a:rPr>
              <a:t>Classification of edges </a:t>
            </a:r>
          </a:p>
        </p:txBody>
      </p:sp>
      <p:sp>
        <p:nvSpPr>
          <p:cNvPr id="24" name="Text Box 1440">
            <a:extLst>
              <a:ext uri="{FF2B5EF4-FFF2-40B4-BE49-F238E27FC236}">
                <a16:creationId xmlns:a16="http://schemas.microsoft.com/office/drawing/2014/main" id="{3BA45E21-D12F-40EA-87C6-F43690693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5" y="1850277"/>
            <a:ext cx="2766718" cy="424591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tree structure representation has tree edges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 (b (c c) (d d) b) 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orward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 (d d) a),</a:t>
            </a:r>
            <a:endParaRPr lang="en-US" altLang="zh-CN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b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ack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(c (a a) c), and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cross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(d (c c) d).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43056" y="1494870"/>
                <a:ext cx="9125147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pseudocode is the basic DFS algorithm.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input graph G = (V, E) may be undirected or directed graph. The global variable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time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used for timestamping.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Algorithm DFS(G)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u </a:t>
                </a:r>
                <a14:m>
                  <m:oMath xmlns:m="http://schemas.openxmlformats.org/officeDocument/2006/math">
                    <m:r>
                      <a:rPr lang="en-US" sz="2400" i="1" spc="-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V) do 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WHITE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[u] = NIL; } //the ancestor of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0;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u </a:t>
                </a:r>
                <a14:m>
                  <m:oMath xmlns:m="http://schemas.openxmlformats.org/officeDocument/2006/math">
                    <m:r>
                      <a:rPr lang="en-US" sz="2400" i="1" spc="-1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V) do 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if (color[u] ==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WHITE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)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   DFS-VISIT(G, u);}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56" y="1494870"/>
                <a:ext cx="9125147" cy="4924425"/>
              </a:xfrm>
              <a:prstGeom prst="rect">
                <a:avLst/>
              </a:prstGeom>
              <a:blipFill>
                <a:blip r:embed="rId2"/>
                <a:stretch>
                  <a:fillRect l="-1069" t="-990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86610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or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888" y="2163809"/>
            <a:ext cx="9099771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Depth-first search 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a surprisingly versatile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linear-time procedure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addresses the most basic question: 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reachability problem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parts of the graph are reachable from a given vertex?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 the neighbors of a vertex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Reveals a wealth of information about a graph.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Connectivity,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Acyclicity, Articulation points,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minimum-edge paths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6720FE-9D0A-42D3-8394-75E0F597846D}"/>
              </a:ext>
            </a:extLst>
          </p:cNvPr>
          <p:cNvSpPr/>
          <p:nvPr/>
        </p:nvSpPr>
        <p:spPr>
          <a:xfrm>
            <a:off x="1798888" y="405718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EA265EF-7CC7-46C3-884E-9EA9F03AE8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223">
            <a:off x="877340" y="1683249"/>
            <a:ext cx="615195" cy="4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84688" y="1387866"/>
                <a:ext cx="10086897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Algorithm DFS-VISIT(G, u) 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time + 1;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//white vertex u has just been discovered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d[u] = time;    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//discover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GRAY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//Boolean variable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 </a:t>
                </a:r>
                <a14:m>
                  <m:oMath xmlns:m="http://schemas.openxmlformats.org/officeDocument/2006/math">
                    <m:r>
                      <a:rPr lang="en-US" sz="2400" i="1" spc="-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Adj[u] of G) do {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//explore edge (u, v)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if (color[v] = WHITE){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[v] = u; //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u is a ancestor of v, a descendant of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	DFS-VISIT(G, v);}}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BLACK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//blacken u; it is finished.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time + 1;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f[u] = time;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688" y="1387866"/>
                <a:ext cx="10086897" cy="4924425"/>
              </a:xfrm>
              <a:prstGeom prst="rect">
                <a:avLst/>
              </a:prstGeom>
              <a:blipFill>
                <a:blip r:embed="rId2"/>
                <a:stretch>
                  <a:fillRect l="-906" t="-991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86610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or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541678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056" y="1494870"/>
            <a:ext cx="912514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following directed graph given in Figure 3.10. The adjacency list is as follows: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3.10  Properties of depth-first search.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result of a depth-first search of a directed graph.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Vertices are time-stamped and edge types are indicated. 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Non-tree edges are labeled B, C, or F according to whether they are back, cross, or forward edges.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Timestamps within vertices indicate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discovery time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(visited) /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finishing time(ended-visit). 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graph of a part a redrawn with all tree and forward edges going down with a depth-first tree and all back edges going up from a descendant to an ancestor.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63344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432132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53315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77354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6775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95081"/>
            <a:ext cx="666847" cy="1111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90653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90565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90976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02018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02485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91538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7703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91985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02154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9656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9147" y="1075414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50885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6535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6063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6145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5583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6307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5364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6827" y="5656514"/>
            <a:ext cx="530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134">
            <a:off x="754165" y="443573"/>
            <a:ext cx="645324" cy="4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120143"/>
                  </p:ext>
                </p:extLst>
              </p:nvPr>
            </p:nvGraphicFramePr>
            <p:xfrm>
              <a:off x="8551652" y="276650"/>
              <a:ext cx="252120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40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120143"/>
                  </p:ext>
                </p:extLst>
              </p:nvPr>
            </p:nvGraphicFramePr>
            <p:xfrm>
              <a:off x="8551652" y="276650"/>
              <a:ext cx="252120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40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4819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481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481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82028"/>
              </p:ext>
            </p:extLst>
          </p:nvPr>
        </p:nvGraphicFramePr>
        <p:xfrm>
          <a:off x="8677072" y="4088663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14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0" y="3600272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53315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77354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6775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9508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90653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90565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90976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02018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02485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91538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7703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91985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02154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9656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7164" y="110984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50885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6535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6063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6145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5583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6307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5364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861837"/>
                  </p:ext>
                </p:extLst>
              </p:nvPr>
            </p:nvGraphicFramePr>
            <p:xfrm>
              <a:off x="8553740" y="370489"/>
              <a:ext cx="251214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428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861837"/>
                  </p:ext>
                </p:extLst>
              </p:nvPr>
            </p:nvGraphicFramePr>
            <p:xfrm>
              <a:off x="8553740" y="370489"/>
              <a:ext cx="251214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428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100000" r="-30731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100000" r="-106098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200000" r="-30731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200000" r="-106098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300000" r="-30731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300000" r="-106098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393939" r="-30731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393939" r="-106098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501538" r="-30731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601538" r="-30731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701538" r="-30731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801538" r="-30731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801538" r="-10609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14149"/>
              </p:ext>
            </p:extLst>
          </p:nvPr>
        </p:nvGraphicFramePr>
        <p:xfrm>
          <a:off x="8647888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66716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84518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28714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1911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4644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5789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5701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6112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7154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7621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6674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2839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7121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7290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4792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102697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02245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1671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5768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1281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0719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1443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0500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382142"/>
                  </p:ext>
                </p:extLst>
              </p:nvPr>
            </p:nvGraphicFramePr>
            <p:xfrm>
              <a:off x="8551651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382142"/>
                  </p:ext>
                </p:extLst>
              </p:nvPr>
            </p:nvGraphicFramePr>
            <p:xfrm>
              <a:off x="8551651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88024"/>
              </p:ext>
            </p:extLst>
          </p:nvPr>
        </p:nvGraphicFramePr>
        <p:xfrm>
          <a:off x="8754513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661" y="4546161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375141" y="4474638"/>
            <a:ext cx="350101" cy="14304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0146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1011926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14918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14918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05835"/>
              </p:ext>
            </p:extLst>
          </p:nvPr>
        </p:nvGraphicFramePr>
        <p:xfrm>
          <a:off x="8667344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1732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16335" y="4474638"/>
            <a:ext cx="308907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85308" y="5087772"/>
            <a:ext cx="63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20316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259090" y="923803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15282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15282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38368"/>
              </p:ext>
            </p:extLst>
          </p:nvPr>
        </p:nvGraphicFramePr>
        <p:xfrm>
          <a:off x="8638161" y="3917460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1732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16335" y="4474638"/>
            <a:ext cx="308907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85308" y="5087772"/>
            <a:ext cx="63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20686" y="4301966"/>
            <a:ext cx="1226282" cy="1359900"/>
          </a:xfrm>
          <a:prstGeom prst="curvedConnector3">
            <a:avLst>
              <a:gd name="adj1" fmla="val -18642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48311B1-668D-4144-9228-EB55801AC9F7}"/>
              </a:ext>
            </a:extLst>
          </p:cNvPr>
          <p:cNvSpPr/>
          <p:nvPr/>
        </p:nvSpPr>
        <p:spPr>
          <a:xfrm>
            <a:off x="1091406" y="427781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782CF-3271-4BE5-AC23-34565AF8896E}"/>
              </a:ext>
            </a:extLst>
          </p:cNvPr>
          <p:cNvSpPr txBox="1"/>
          <p:nvPr/>
        </p:nvSpPr>
        <p:spPr>
          <a:xfrm>
            <a:off x="3034347" y="4647147"/>
            <a:ext cx="498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there needs a variable with only 3 integer values (or, 3 colors):</a:t>
            </a:r>
          </a:p>
          <a:p>
            <a:r>
              <a:rPr lang="en-US" dirty="0"/>
              <a:t>0 : the vertex has not visited (discovered).</a:t>
            </a:r>
          </a:p>
          <a:p>
            <a:r>
              <a:rPr lang="en-US" dirty="0"/>
              <a:t>1 : the vertex has just visited </a:t>
            </a:r>
          </a:p>
          <a:p>
            <a:r>
              <a:rPr lang="en-US" dirty="0"/>
              <a:t>2 : the vertex has completed (finishing or dead end)</a:t>
            </a:r>
          </a:p>
        </p:txBody>
      </p:sp>
    </p:spTree>
    <p:extLst>
      <p:ext uri="{BB962C8B-B14F-4D97-AF65-F5344CB8AC3E}">
        <p14:creationId xmlns:p14="http://schemas.microsoft.com/office/powerpoint/2010/main" val="2146140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999113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910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910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44612"/>
              </p:ext>
            </p:extLst>
          </p:nvPr>
        </p:nvGraphicFramePr>
        <p:xfrm>
          <a:off x="8677071" y="3863357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4577394"/>
            <a:ext cx="1315510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43544" y="4474638"/>
            <a:ext cx="281698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23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65852" y="5087772"/>
            <a:ext cx="12589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01230" y="4301966"/>
            <a:ext cx="1245738" cy="1359900"/>
          </a:xfrm>
          <a:prstGeom prst="curvedConnector3">
            <a:avLst>
              <a:gd name="adj1" fmla="val -18351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D8C71F7-42B9-4227-921F-32C8C2E56ACD}"/>
              </a:ext>
            </a:extLst>
          </p:cNvPr>
          <p:cNvSpPr/>
          <p:nvPr/>
        </p:nvSpPr>
        <p:spPr>
          <a:xfrm>
            <a:off x="1309122" y="412929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029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1406" y="100836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57953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57953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20832"/>
              </p:ext>
            </p:extLst>
          </p:nvPr>
        </p:nvGraphicFramePr>
        <p:xfrm>
          <a:off x="8647228" y="4099474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599" y="5417670"/>
            <a:ext cx="131551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3749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cxnSpLocks/>
            <a:stCxn id="38" idx="2"/>
            <a:endCxn id="35" idx="2"/>
          </p:cNvCxnSpPr>
          <p:nvPr/>
        </p:nvCxnSpPr>
        <p:spPr>
          <a:xfrm rot="10800000" flipH="1">
            <a:off x="1359598" y="4301966"/>
            <a:ext cx="1187369" cy="1359900"/>
          </a:xfrm>
          <a:prstGeom prst="curvedConnector3">
            <a:avLst>
              <a:gd name="adj1" fmla="val -19253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434" y="4737720"/>
            <a:ext cx="133125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52428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2409143-45B7-44AE-904D-FB03C82AB5E6}"/>
              </a:ext>
            </a:extLst>
          </p:cNvPr>
          <p:cNvSpPr/>
          <p:nvPr/>
        </p:nvSpPr>
        <p:spPr>
          <a:xfrm>
            <a:off x="1309122" y="412929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FA63E-F046-44C2-9D2D-D644E7D2BD3B}"/>
                  </a:ext>
                </a:extLst>
              </p:cNvPr>
              <p:cNvSpPr txBox="1"/>
              <p:nvPr/>
            </p:nvSpPr>
            <p:spPr>
              <a:xfrm>
                <a:off x="3230880" y="5791200"/>
                <a:ext cx="2723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z is a back edge?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FA63E-F046-44C2-9D2D-D644E7D2B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80" y="5791200"/>
                <a:ext cx="2723521" cy="369332"/>
              </a:xfrm>
              <a:prstGeom prst="rect">
                <a:avLst/>
              </a:prstGeom>
              <a:blipFill>
                <a:blip r:embed="rId4"/>
                <a:stretch>
                  <a:fillRect l="-17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1289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32626" y="98951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89053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89053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60136"/>
              </p:ext>
            </p:extLst>
          </p:nvPr>
        </p:nvGraphicFramePr>
        <p:xfrm>
          <a:off x="8551652" y="4111700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8D70852-EDC3-41F1-AD56-B83EE041DF2F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BEAA755-8677-47DF-9E6E-42AE0D304A33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E7EAF7-1D55-40E5-85F5-B306A1FF0A12}"/>
                  </a:ext>
                </a:extLst>
              </p:cNvPr>
              <p:cNvSpPr txBox="1"/>
              <p:nvPr/>
            </p:nvSpPr>
            <p:spPr>
              <a:xfrm>
                <a:off x="3556380" y="5800775"/>
                <a:ext cx="2925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X is a cross edge?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E7EAF7-1D55-40E5-85F5-B306A1FF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380" y="5800775"/>
                <a:ext cx="2925700" cy="369332"/>
              </a:xfrm>
              <a:prstGeom prst="rect">
                <a:avLst/>
              </a:prstGeom>
              <a:blipFill>
                <a:blip r:embed="rId4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72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551646" y="583554"/>
            <a:ext cx="8339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3.1:  Exploring a graph is rather like navigating a maze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255963" y="237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8" name="Picture 67" descr="Image result for smiley face images">
            <a:extLst>
              <a:ext uri="{FF2B5EF4-FFF2-40B4-BE49-F238E27FC236}">
                <a16:creationId xmlns:a16="http://schemas.microsoft.com/office/drawing/2014/main" id="{A6F80A9B-79A4-43A0-AED2-6D41B845DB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" y="18798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9D40B4-8955-18E7-6A67-26F7506E6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58574"/>
              </p:ext>
            </p:extLst>
          </p:nvPr>
        </p:nvGraphicFramePr>
        <p:xfrm>
          <a:off x="2907338" y="1346981"/>
          <a:ext cx="7276277" cy="520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B35800-870F-46D3-BBBF-FE6DCD72F21C}"/>
              </a:ext>
            </a:extLst>
          </p:cNvPr>
          <p:cNvCxnSpPr/>
          <p:nvPr/>
        </p:nvCxnSpPr>
        <p:spPr>
          <a:xfrm>
            <a:off x="2914888" y="1739555"/>
            <a:ext cx="6941998" cy="19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3CF499-70B3-8C4C-0DD9-3BD0E3F39CBE}"/>
              </a:ext>
            </a:extLst>
          </p:cNvPr>
          <p:cNvCxnSpPr/>
          <p:nvPr/>
        </p:nvCxnSpPr>
        <p:spPr>
          <a:xfrm>
            <a:off x="2898850" y="4143399"/>
            <a:ext cx="3486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93A954-6811-409D-2524-B0015E34C45A}"/>
              </a:ext>
            </a:extLst>
          </p:cNvPr>
          <p:cNvCxnSpPr/>
          <p:nvPr/>
        </p:nvCxnSpPr>
        <p:spPr>
          <a:xfrm flipV="1">
            <a:off x="3900709" y="4961098"/>
            <a:ext cx="348740" cy="27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938225-A384-995E-7FB2-3E0114597E02}"/>
              </a:ext>
            </a:extLst>
          </p:cNvPr>
          <p:cNvCxnSpPr/>
          <p:nvPr/>
        </p:nvCxnSpPr>
        <p:spPr>
          <a:xfrm flipV="1">
            <a:off x="3228321" y="2523337"/>
            <a:ext cx="2992987" cy="11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D6423A-59F9-58E8-E2A6-FFB8D5DE2877}"/>
              </a:ext>
            </a:extLst>
          </p:cNvPr>
          <p:cNvCxnSpPr/>
          <p:nvPr/>
        </p:nvCxnSpPr>
        <p:spPr>
          <a:xfrm>
            <a:off x="3899848" y="2541141"/>
            <a:ext cx="0" cy="16308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DDBB7B-2A0C-3D1F-9E17-668FDA7994A0}"/>
              </a:ext>
            </a:extLst>
          </p:cNvPr>
          <p:cNvCxnSpPr/>
          <p:nvPr/>
        </p:nvCxnSpPr>
        <p:spPr>
          <a:xfrm>
            <a:off x="3247476" y="2552392"/>
            <a:ext cx="0" cy="1610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9D50B7-6E72-A4BD-DA47-53492272EEA7}"/>
              </a:ext>
            </a:extLst>
          </p:cNvPr>
          <p:cNvCxnSpPr>
            <a:cxnSpLocks/>
          </p:cNvCxnSpPr>
          <p:nvPr/>
        </p:nvCxnSpPr>
        <p:spPr>
          <a:xfrm>
            <a:off x="4226129" y="2947877"/>
            <a:ext cx="685304" cy="158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301F32-9362-5BF5-3233-6E97AB973B7C}"/>
              </a:ext>
            </a:extLst>
          </p:cNvPr>
          <p:cNvCxnSpPr/>
          <p:nvPr/>
        </p:nvCxnSpPr>
        <p:spPr>
          <a:xfrm>
            <a:off x="5244173" y="6194096"/>
            <a:ext cx="1318362" cy="46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1E28F93-5E72-59A2-472B-7315C8D36694}"/>
              </a:ext>
            </a:extLst>
          </p:cNvPr>
          <p:cNvCxnSpPr/>
          <p:nvPr/>
        </p:nvCxnSpPr>
        <p:spPr>
          <a:xfrm>
            <a:off x="4899598" y="2951987"/>
            <a:ext cx="0" cy="365934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DE3D03-45D3-F1B7-E0E8-206CFCB7950C}"/>
              </a:ext>
            </a:extLst>
          </p:cNvPr>
          <p:cNvCxnSpPr>
            <a:cxnSpLocks/>
          </p:cNvCxnSpPr>
          <p:nvPr/>
        </p:nvCxnSpPr>
        <p:spPr>
          <a:xfrm flipH="1">
            <a:off x="4560288" y="4558063"/>
            <a:ext cx="10639" cy="16521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DDD994A-820E-B496-BC8C-9D2DA7A2CA51}"/>
              </a:ext>
            </a:extLst>
          </p:cNvPr>
          <p:cNvCxnSpPr/>
          <p:nvPr/>
        </p:nvCxnSpPr>
        <p:spPr>
          <a:xfrm>
            <a:off x="3221201" y="6203075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7B0312-5CE3-0F4C-9A46-1E9DBF96F887}"/>
              </a:ext>
            </a:extLst>
          </p:cNvPr>
          <p:cNvCxnSpPr/>
          <p:nvPr/>
        </p:nvCxnSpPr>
        <p:spPr>
          <a:xfrm flipV="1">
            <a:off x="3227080" y="4565801"/>
            <a:ext cx="1346282" cy="62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3856B26-2F26-C84B-F870-951749DA33F9}"/>
              </a:ext>
            </a:extLst>
          </p:cNvPr>
          <p:cNvCxnSpPr/>
          <p:nvPr/>
        </p:nvCxnSpPr>
        <p:spPr>
          <a:xfrm>
            <a:off x="3569945" y="2968922"/>
            <a:ext cx="3341" cy="32628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F09A44-2607-C917-FE83-3793314B7837}"/>
              </a:ext>
            </a:extLst>
          </p:cNvPr>
          <p:cNvCxnSpPr/>
          <p:nvPr/>
        </p:nvCxnSpPr>
        <p:spPr>
          <a:xfrm>
            <a:off x="5897236" y="2945242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8F6890F-7B90-58C4-65B8-D00470319F3F}"/>
              </a:ext>
            </a:extLst>
          </p:cNvPr>
          <p:cNvCxnSpPr/>
          <p:nvPr/>
        </p:nvCxnSpPr>
        <p:spPr>
          <a:xfrm>
            <a:off x="6211279" y="2116607"/>
            <a:ext cx="0" cy="36810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6D2732-4237-7161-E9C8-6C50E4DC85A0}"/>
              </a:ext>
            </a:extLst>
          </p:cNvPr>
          <p:cNvCxnSpPr/>
          <p:nvPr/>
        </p:nvCxnSpPr>
        <p:spPr>
          <a:xfrm>
            <a:off x="6536739" y="2529131"/>
            <a:ext cx="10904" cy="37118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EA707F2-2544-1F36-3DF1-442E683184BE}"/>
              </a:ext>
            </a:extLst>
          </p:cNvPr>
          <p:cNvCxnSpPr/>
          <p:nvPr/>
        </p:nvCxnSpPr>
        <p:spPr>
          <a:xfrm flipH="1">
            <a:off x="8839618" y="2129478"/>
            <a:ext cx="9850" cy="4080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B0924F-029D-229E-FE06-3B15B8A9F90E}"/>
              </a:ext>
            </a:extLst>
          </p:cNvPr>
          <p:cNvCxnSpPr>
            <a:cxnSpLocks/>
          </p:cNvCxnSpPr>
          <p:nvPr/>
        </p:nvCxnSpPr>
        <p:spPr>
          <a:xfrm>
            <a:off x="6869827" y="2530684"/>
            <a:ext cx="1660977" cy="91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390F6CC-C290-0E41-1656-3A85396932EC}"/>
              </a:ext>
            </a:extLst>
          </p:cNvPr>
          <p:cNvCxnSpPr>
            <a:cxnSpLocks/>
          </p:cNvCxnSpPr>
          <p:nvPr/>
        </p:nvCxnSpPr>
        <p:spPr>
          <a:xfrm>
            <a:off x="6868613" y="3757121"/>
            <a:ext cx="1643860" cy="119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4C9C7C2-1E00-4464-4FE9-DA9780983928}"/>
              </a:ext>
            </a:extLst>
          </p:cNvPr>
          <p:cNvCxnSpPr/>
          <p:nvPr/>
        </p:nvCxnSpPr>
        <p:spPr>
          <a:xfrm flipH="1">
            <a:off x="8520946" y="3339201"/>
            <a:ext cx="3493" cy="4562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5A6C4A7-779A-D12C-1297-2CBEB1D96F4F}"/>
              </a:ext>
            </a:extLst>
          </p:cNvPr>
          <p:cNvCxnSpPr>
            <a:cxnSpLocks/>
          </p:cNvCxnSpPr>
          <p:nvPr/>
        </p:nvCxnSpPr>
        <p:spPr>
          <a:xfrm>
            <a:off x="6874788" y="2515099"/>
            <a:ext cx="0" cy="12415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CC0736D-F9E4-0444-1D30-9A08C6F75C91}"/>
              </a:ext>
            </a:extLst>
          </p:cNvPr>
          <p:cNvCxnSpPr/>
          <p:nvPr/>
        </p:nvCxnSpPr>
        <p:spPr>
          <a:xfrm>
            <a:off x="7545106" y="2944568"/>
            <a:ext cx="133870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93F31E-5EFD-BD0B-0C1E-4CE70172CD2A}"/>
              </a:ext>
            </a:extLst>
          </p:cNvPr>
          <p:cNvCxnSpPr/>
          <p:nvPr/>
        </p:nvCxnSpPr>
        <p:spPr>
          <a:xfrm>
            <a:off x="7542010" y="2928317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F31C436-67C1-B5EE-8EAA-D5FAC1AA83A3}"/>
              </a:ext>
            </a:extLst>
          </p:cNvPr>
          <p:cNvCxnSpPr/>
          <p:nvPr/>
        </p:nvCxnSpPr>
        <p:spPr>
          <a:xfrm>
            <a:off x="8205214" y="2939738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F4A270C-AC1E-02BE-1542-524F0658ED75}"/>
              </a:ext>
            </a:extLst>
          </p:cNvPr>
          <p:cNvCxnSpPr/>
          <p:nvPr/>
        </p:nvCxnSpPr>
        <p:spPr>
          <a:xfrm>
            <a:off x="7865590" y="3364596"/>
            <a:ext cx="0" cy="39204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417ACB0-D836-C18F-2D38-F0C30658A886}"/>
              </a:ext>
            </a:extLst>
          </p:cNvPr>
          <p:cNvCxnSpPr/>
          <p:nvPr/>
        </p:nvCxnSpPr>
        <p:spPr>
          <a:xfrm>
            <a:off x="6857999" y="412709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48721F1-5429-F8BC-DBBF-2C99040BED52}"/>
              </a:ext>
            </a:extLst>
          </p:cNvPr>
          <p:cNvCxnSpPr/>
          <p:nvPr/>
        </p:nvCxnSpPr>
        <p:spPr>
          <a:xfrm>
            <a:off x="8526566" y="4558063"/>
            <a:ext cx="0" cy="4143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E13DF7D-B413-FF35-9DAE-C0655E885ECE}"/>
              </a:ext>
            </a:extLst>
          </p:cNvPr>
          <p:cNvCxnSpPr/>
          <p:nvPr/>
        </p:nvCxnSpPr>
        <p:spPr>
          <a:xfrm>
            <a:off x="6855869" y="5347409"/>
            <a:ext cx="11895" cy="8648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3FB9DE1-E96B-CD9D-68B1-B5280A5B40E0}"/>
              </a:ext>
            </a:extLst>
          </p:cNvPr>
          <p:cNvCxnSpPr/>
          <p:nvPr/>
        </p:nvCxnSpPr>
        <p:spPr>
          <a:xfrm>
            <a:off x="7158102" y="5776237"/>
            <a:ext cx="13879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C1F1201-2615-648A-072C-75AD4F9BEAA4}"/>
              </a:ext>
            </a:extLst>
          </p:cNvPr>
          <p:cNvCxnSpPr/>
          <p:nvPr/>
        </p:nvCxnSpPr>
        <p:spPr>
          <a:xfrm>
            <a:off x="8529477" y="5785062"/>
            <a:ext cx="0" cy="7632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11EE849-D5F4-7426-EE0D-E27EDC2E0546}"/>
              </a:ext>
            </a:extLst>
          </p:cNvPr>
          <p:cNvCxnSpPr/>
          <p:nvPr/>
        </p:nvCxnSpPr>
        <p:spPr>
          <a:xfrm>
            <a:off x="9202366" y="2533065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A57BBD4-7199-F703-41B0-1EF2F6FB7C4B}"/>
              </a:ext>
            </a:extLst>
          </p:cNvPr>
          <p:cNvCxnSpPr/>
          <p:nvPr/>
        </p:nvCxnSpPr>
        <p:spPr>
          <a:xfrm flipH="1">
            <a:off x="9194042" y="2536972"/>
            <a:ext cx="7884" cy="3672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8302849-4DF9-0224-19C3-30CFFE6E223A}"/>
              </a:ext>
            </a:extLst>
          </p:cNvPr>
          <p:cNvCxnSpPr/>
          <p:nvPr/>
        </p:nvCxnSpPr>
        <p:spPr>
          <a:xfrm flipV="1">
            <a:off x="9212094" y="6201130"/>
            <a:ext cx="600680" cy="247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8BE4A8-1103-09AA-B1A1-C17933C419C2}"/>
              </a:ext>
            </a:extLst>
          </p:cNvPr>
          <p:cNvCxnSpPr/>
          <p:nvPr/>
        </p:nvCxnSpPr>
        <p:spPr>
          <a:xfrm flipH="1">
            <a:off x="9524611" y="4575243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02DFAB2-0891-B1C9-C79C-D2808DA690C8}"/>
              </a:ext>
            </a:extLst>
          </p:cNvPr>
          <p:cNvCxnSpPr/>
          <p:nvPr/>
        </p:nvCxnSpPr>
        <p:spPr>
          <a:xfrm flipV="1">
            <a:off x="9513651" y="2940340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6621AD1-1A20-3C48-EBD3-ABAF7D9A311F}"/>
              </a:ext>
            </a:extLst>
          </p:cNvPr>
          <p:cNvCxnSpPr/>
          <p:nvPr/>
        </p:nvCxnSpPr>
        <p:spPr>
          <a:xfrm>
            <a:off x="2915827" y="1342357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49C47C5-F77B-F545-923E-80B151D95EE3}"/>
              </a:ext>
            </a:extLst>
          </p:cNvPr>
          <p:cNvCxnSpPr/>
          <p:nvPr/>
        </p:nvCxnSpPr>
        <p:spPr>
          <a:xfrm flipV="1">
            <a:off x="2887888" y="6563427"/>
            <a:ext cx="7284766" cy="72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35D65B1-9207-3BA3-69A0-70BEF93970F3}"/>
              </a:ext>
            </a:extLst>
          </p:cNvPr>
          <p:cNvCxnSpPr/>
          <p:nvPr/>
        </p:nvCxnSpPr>
        <p:spPr>
          <a:xfrm flipH="1">
            <a:off x="2887888" y="1339198"/>
            <a:ext cx="10962" cy="52709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E043042-22C9-34A9-776D-4A5855F9533C}"/>
              </a:ext>
            </a:extLst>
          </p:cNvPr>
          <p:cNvCxnSpPr/>
          <p:nvPr/>
        </p:nvCxnSpPr>
        <p:spPr>
          <a:xfrm>
            <a:off x="10175127" y="1346981"/>
            <a:ext cx="0" cy="52728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9FA324B-BBDA-F7A4-B643-D3D1AA380C00}"/>
              </a:ext>
            </a:extLst>
          </p:cNvPr>
          <p:cNvCxnSpPr/>
          <p:nvPr/>
        </p:nvCxnSpPr>
        <p:spPr>
          <a:xfrm>
            <a:off x="2924315" y="2117688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5FEF0FB-87F0-5A89-01E2-6C97B61AD043}"/>
              </a:ext>
            </a:extLst>
          </p:cNvPr>
          <p:cNvCxnSpPr/>
          <p:nvPr/>
        </p:nvCxnSpPr>
        <p:spPr>
          <a:xfrm>
            <a:off x="9208850" y="3366101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BA23472-6C51-23CA-B7EB-E79E36D15CB2}"/>
              </a:ext>
            </a:extLst>
          </p:cNvPr>
          <p:cNvCxnSpPr/>
          <p:nvPr/>
        </p:nvCxnSpPr>
        <p:spPr>
          <a:xfrm flipV="1">
            <a:off x="9513651" y="3768062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47E0DB9-37C0-EEFA-9DA6-44AA93B69F81}"/>
              </a:ext>
            </a:extLst>
          </p:cNvPr>
          <p:cNvCxnSpPr/>
          <p:nvPr/>
        </p:nvCxnSpPr>
        <p:spPr>
          <a:xfrm>
            <a:off x="9197922" y="4145952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3C6FC67-1358-B981-0219-ED5777347720}"/>
              </a:ext>
            </a:extLst>
          </p:cNvPr>
          <p:cNvCxnSpPr/>
          <p:nvPr/>
        </p:nvCxnSpPr>
        <p:spPr>
          <a:xfrm flipV="1">
            <a:off x="9511178" y="4548514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79678D6-455C-DBEC-7B49-3AE7CE61C2B7}"/>
              </a:ext>
            </a:extLst>
          </p:cNvPr>
          <p:cNvCxnSpPr/>
          <p:nvPr/>
        </p:nvCxnSpPr>
        <p:spPr>
          <a:xfrm flipH="1">
            <a:off x="9832411" y="4920339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9CEDCC4-7FB0-5436-3517-DF2F27046022}"/>
              </a:ext>
            </a:extLst>
          </p:cNvPr>
          <p:cNvCxnSpPr>
            <a:cxnSpLocks/>
          </p:cNvCxnSpPr>
          <p:nvPr/>
        </p:nvCxnSpPr>
        <p:spPr>
          <a:xfrm>
            <a:off x="6540318" y="4545111"/>
            <a:ext cx="2004085" cy="53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7BCCE22-EDB5-285B-F695-41F6EA405527}"/>
              </a:ext>
            </a:extLst>
          </p:cNvPr>
          <p:cNvCxnSpPr>
            <a:cxnSpLocks/>
          </p:cNvCxnSpPr>
          <p:nvPr/>
        </p:nvCxnSpPr>
        <p:spPr>
          <a:xfrm flipV="1">
            <a:off x="6542405" y="4967757"/>
            <a:ext cx="1970068" cy="60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7A0A1BA-7EA2-6308-380F-5EBA3401CCF7}"/>
              </a:ext>
            </a:extLst>
          </p:cNvPr>
          <p:cNvCxnSpPr/>
          <p:nvPr/>
        </p:nvCxnSpPr>
        <p:spPr>
          <a:xfrm>
            <a:off x="6840027" y="537707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ED7DA16-B963-458E-1E4A-FD5D49717418}"/>
              </a:ext>
            </a:extLst>
          </p:cNvPr>
          <p:cNvCxnSpPr>
            <a:cxnSpLocks/>
          </p:cNvCxnSpPr>
          <p:nvPr/>
        </p:nvCxnSpPr>
        <p:spPr>
          <a:xfrm flipV="1">
            <a:off x="6848271" y="6185559"/>
            <a:ext cx="1356943" cy="9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16CE17-1F89-C6DB-28EA-5D7A07ACAFBC}"/>
              </a:ext>
            </a:extLst>
          </p:cNvPr>
          <p:cNvCxnSpPr/>
          <p:nvPr/>
        </p:nvCxnSpPr>
        <p:spPr>
          <a:xfrm>
            <a:off x="5554726" y="2548833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5270745-8394-B7FD-3A32-2D8966A548C1}"/>
              </a:ext>
            </a:extLst>
          </p:cNvPr>
          <p:cNvCxnSpPr/>
          <p:nvPr/>
        </p:nvCxnSpPr>
        <p:spPr>
          <a:xfrm>
            <a:off x="5223356" y="2969524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2C04CC7-CDE2-4BF5-FEAC-B52353E52C19}"/>
              </a:ext>
            </a:extLst>
          </p:cNvPr>
          <p:cNvCxnSpPr>
            <a:cxnSpLocks/>
          </p:cNvCxnSpPr>
          <p:nvPr/>
        </p:nvCxnSpPr>
        <p:spPr>
          <a:xfrm flipV="1">
            <a:off x="4235893" y="3761724"/>
            <a:ext cx="665862" cy="107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78A86E3-0D74-D889-EAD1-71F5AD84D36A}"/>
              </a:ext>
            </a:extLst>
          </p:cNvPr>
          <p:cNvCxnSpPr/>
          <p:nvPr/>
        </p:nvCxnSpPr>
        <p:spPr>
          <a:xfrm flipV="1">
            <a:off x="3899848" y="3353178"/>
            <a:ext cx="717383" cy="1070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FAEEBA8-F0A6-4636-0AC6-ACC66A8AFC4A}"/>
              </a:ext>
            </a:extLst>
          </p:cNvPr>
          <p:cNvCxnSpPr>
            <a:cxnSpLocks/>
          </p:cNvCxnSpPr>
          <p:nvPr/>
        </p:nvCxnSpPr>
        <p:spPr>
          <a:xfrm>
            <a:off x="3883965" y="4135536"/>
            <a:ext cx="714699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7F4202E-F5AA-6F44-6375-5D416832EAB7}"/>
              </a:ext>
            </a:extLst>
          </p:cNvPr>
          <p:cNvCxnSpPr>
            <a:cxnSpLocks/>
          </p:cNvCxnSpPr>
          <p:nvPr/>
        </p:nvCxnSpPr>
        <p:spPr>
          <a:xfrm>
            <a:off x="4235034" y="4940691"/>
            <a:ext cx="0" cy="16520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5E31F3D-F4A9-B9FC-F730-277BE01AEC50}"/>
              </a:ext>
            </a:extLst>
          </p:cNvPr>
          <p:cNvCxnSpPr/>
          <p:nvPr/>
        </p:nvCxnSpPr>
        <p:spPr>
          <a:xfrm flipH="1">
            <a:off x="3897539" y="4968417"/>
            <a:ext cx="12848" cy="1612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D5253FD-AF98-C0CB-B9C8-4DFCF1423881}"/>
              </a:ext>
            </a:extLst>
          </p:cNvPr>
          <p:cNvCxnSpPr/>
          <p:nvPr/>
        </p:nvCxnSpPr>
        <p:spPr>
          <a:xfrm>
            <a:off x="2896034" y="578112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E35546B-C76C-E841-770D-AC1BC8A67858}"/>
              </a:ext>
            </a:extLst>
          </p:cNvPr>
          <p:cNvCxnSpPr/>
          <p:nvPr/>
        </p:nvCxnSpPr>
        <p:spPr>
          <a:xfrm>
            <a:off x="3227409" y="5374001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973B31-BF8D-498F-550F-D39939DFAEE6}"/>
              </a:ext>
            </a:extLst>
          </p:cNvPr>
          <p:cNvCxnSpPr/>
          <p:nvPr/>
        </p:nvCxnSpPr>
        <p:spPr>
          <a:xfrm>
            <a:off x="2906667" y="496123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1E28AEE-8E60-86BF-278C-661BA09EA946}"/>
              </a:ext>
            </a:extLst>
          </p:cNvPr>
          <p:cNvCxnSpPr>
            <a:cxnSpLocks/>
          </p:cNvCxnSpPr>
          <p:nvPr/>
        </p:nvCxnSpPr>
        <p:spPr>
          <a:xfrm>
            <a:off x="7207284" y="2948074"/>
            <a:ext cx="0" cy="800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5981803-1EBF-383D-D2EE-33AB97906174}"/>
              </a:ext>
            </a:extLst>
          </p:cNvPr>
          <p:cNvSpPr/>
          <p:nvPr/>
        </p:nvSpPr>
        <p:spPr>
          <a:xfrm>
            <a:off x="6659674" y="6508556"/>
            <a:ext cx="109727" cy="1359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26A513B-5F89-D84C-8702-A756CF04385B}"/>
              </a:ext>
            </a:extLst>
          </p:cNvPr>
          <p:cNvSpPr/>
          <p:nvPr/>
        </p:nvSpPr>
        <p:spPr>
          <a:xfrm>
            <a:off x="10128751" y="4267947"/>
            <a:ext cx="109727" cy="13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57337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57337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15332"/>
              </p:ext>
            </p:extLst>
          </p:nvPr>
        </p:nvGraphicFramePr>
        <p:xfrm>
          <a:off x="8551652" y="4090155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BE6AA79-FCDA-4D15-A1DC-9530721D883D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E6136E-DE37-4813-A27E-03880DF3EB1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47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33255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44503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33255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36008"/>
              </p:ext>
            </p:extLst>
          </p:nvPr>
        </p:nvGraphicFramePr>
        <p:xfrm>
          <a:off x="8416238" y="4148533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43406E-0CCB-45C2-AA45-1F9DB797625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57770"/>
            <a:ext cx="976106" cy="67995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8C844FF-34D5-468E-BDB5-FABD83B90317}"/>
              </a:ext>
            </a:extLst>
          </p:cNvPr>
          <p:cNvSpPr/>
          <p:nvPr/>
        </p:nvSpPr>
        <p:spPr>
          <a:xfrm>
            <a:off x="4232704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7A57EF-0444-44CB-B27A-2F8F6DE24DB3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AA00FA-44CF-4AE9-80B3-72C9687F4E4D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073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598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598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98639"/>
              </p:ext>
            </p:extLst>
          </p:nvPr>
        </p:nvGraphicFramePr>
        <p:xfrm>
          <a:off x="8419845" y="4057770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08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1964820"/>
            <a:ext cx="1004964" cy="70939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45576" y="990762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324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324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1233"/>
              </p:ext>
            </p:extLst>
          </p:nvPr>
        </p:nvGraphicFramePr>
        <p:xfrm>
          <a:off x="8050491" y="4118274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438368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565750" y="4057770"/>
            <a:ext cx="878720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330247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5884" y="101954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797573"/>
                  </p:ext>
                </p:extLst>
              </p:nvPr>
            </p:nvGraphicFramePr>
            <p:xfrm>
              <a:off x="8540496" y="276650"/>
              <a:ext cx="252538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077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797573"/>
                  </p:ext>
                </p:extLst>
              </p:nvPr>
            </p:nvGraphicFramePr>
            <p:xfrm>
              <a:off x="8540496" y="276650"/>
              <a:ext cx="252538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077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100000" r="-3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200000" r="-3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300000" r="-3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393939" r="-3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501538" r="-304819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601538" r="-30481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701538" r="-30481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801538" r="-3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21761"/>
              </p:ext>
            </p:extLst>
          </p:nvPr>
        </p:nvGraphicFramePr>
        <p:xfrm>
          <a:off x="8050491" y="4129293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438368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565750" y="4057770"/>
            <a:ext cx="878720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86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5884" y="101954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1817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1817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72660"/>
              </p:ext>
            </p:extLst>
          </p:nvPr>
        </p:nvGraphicFramePr>
        <p:xfrm>
          <a:off x="7918314" y="4129913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5" y="4744596"/>
            <a:ext cx="1554235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0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83886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83886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55994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617373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620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620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26013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599149"/>
            <a:ext cx="342585" cy="2149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13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49030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49030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/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599149"/>
            <a:ext cx="342585" cy="2149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6968640" y="3986247"/>
            <a:ext cx="214566" cy="33962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7B29B-0DDC-4D70-85C1-A10C1A638AEB}"/>
              </a:ext>
            </a:extLst>
          </p:cNvPr>
          <p:cNvSpPr txBox="1"/>
          <p:nvPr/>
        </p:nvSpPr>
        <p:spPr>
          <a:xfrm>
            <a:off x="779823" y="6268720"/>
            <a:ext cx="455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 (Z (y (x x) y) (w w) Z) S)   (t (v v) (u u) t)</a:t>
            </a:r>
          </a:p>
        </p:txBody>
      </p:sp>
    </p:spTree>
    <p:extLst>
      <p:ext uri="{BB962C8B-B14F-4D97-AF65-F5344CB8AC3E}">
        <p14:creationId xmlns:p14="http://schemas.microsoft.com/office/powerpoint/2010/main" val="3905885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06516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06516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29550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941" y="4353717"/>
            <a:ext cx="1482576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44470" y="4058711"/>
            <a:ext cx="846759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600463"/>
            <a:ext cx="376753" cy="2136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6968640" y="3986247"/>
            <a:ext cx="320710" cy="3799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4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E3FDCA9-BA14-42E0-8443-45BD70E3C4A8}"/>
              </a:ext>
            </a:extLst>
          </p:cNvPr>
          <p:cNvSpPr txBox="1"/>
          <p:nvPr/>
        </p:nvSpPr>
        <p:spPr>
          <a:xfrm>
            <a:off x="1431636" y="5718928"/>
            <a:ext cx="865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3.1a: This graph is equivalent to the given maze in Figure 3.1,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terms of reachability.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7AA294-B91F-4990-ABAC-2548CBC34364}"/>
              </a:ext>
            </a:extLst>
          </p:cNvPr>
          <p:cNvSpPr/>
          <p:nvPr/>
        </p:nvSpPr>
        <p:spPr>
          <a:xfrm>
            <a:off x="1449163" y="648362"/>
            <a:ext cx="1368901" cy="6254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A6C2D4-7240-8215-4E4A-C5FA9C529244}"/>
              </a:ext>
            </a:extLst>
          </p:cNvPr>
          <p:cNvSpPr/>
          <p:nvPr/>
        </p:nvSpPr>
        <p:spPr>
          <a:xfrm>
            <a:off x="2667786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60B62F-276C-E04F-EDF3-0864E248BD16}"/>
              </a:ext>
            </a:extLst>
          </p:cNvPr>
          <p:cNvSpPr/>
          <p:nvPr/>
        </p:nvSpPr>
        <p:spPr>
          <a:xfrm>
            <a:off x="4337901" y="1850122"/>
            <a:ext cx="596837" cy="53486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en-US" sz="2400" dirty="0">
              <a:solidFill>
                <a:srgbClr val="0033CC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D4795B-4FA9-58C4-39B0-467FB30E7788}"/>
              </a:ext>
            </a:extLst>
          </p:cNvPr>
          <p:cNvSpPr/>
          <p:nvPr/>
        </p:nvSpPr>
        <p:spPr>
          <a:xfrm>
            <a:off x="5960883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CA7D53-CC4E-0010-85F4-31BB02DBAB2E}"/>
              </a:ext>
            </a:extLst>
          </p:cNvPr>
          <p:cNvSpPr/>
          <p:nvPr/>
        </p:nvSpPr>
        <p:spPr>
          <a:xfrm>
            <a:off x="7630998" y="1840695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5D8784-EECC-5534-F6B7-4D558255C001}"/>
              </a:ext>
            </a:extLst>
          </p:cNvPr>
          <p:cNvSpPr/>
          <p:nvPr/>
        </p:nvSpPr>
        <p:spPr>
          <a:xfrm>
            <a:off x="1348129" y="3520238"/>
            <a:ext cx="596837" cy="5348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D05FFA-1EC3-946C-D9D2-BB837FBFA318}"/>
              </a:ext>
            </a:extLst>
          </p:cNvPr>
          <p:cNvSpPr/>
          <p:nvPr/>
        </p:nvSpPr>
        <p:spPr>
          <a:xfrm>
            <a:off x="2667785" y="3520238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DD16FA-0BB2-A341-CC27-F2F589B17190}"/>
              </a:ext>
            </a:extLst>
          </p:cNvPr>
          <p:cNvSpPr/>
          <p:nvPr/>
        </p:nvSpPr>
        <p:spPr>
          <a:xfrm>
            <a:off x="4332993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C216B1-44E4-A1DC-F63B-1E0E63C38823}"/>
              </a:ext>
            </a:extLst>
          </p:cNvPr>
          <p:cNvSpPr/>
          <p:nvPr/>
        </p:nvSpPr>
        <p:spPr>
          <a:xfrm>
            <a:off x="5955975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3205408-D166-7FED-1AE5-2A686D44DA60}"/>
              </a:ext>
            </a:extLst>
          </p:cNvPr>
          <p:cNvSpPr/>
          <p:nvPr/>
        </p:nvSpPr>
        <p:spPr>
          <a:xfrm>
            <a:off x="7630998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111DBC2-3FAE-1D4A-FE13-6E778841F78C}"/>
              </a:ext>
            </a:extLst>
          </p:cNvPr>
          <p:cNvSpPr/>
          <p:nvPr/>
        </p:nvSpPr>
        <p:spPr>
          <a:xfrm>
            <a:off x="9000241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97AA81-0F0D-A1D0-CBC1-3AA753C60BB0}"/>
              </a:ext>
            </a:extLst>
          </p:cNvPr>
          <p:cNvCxnSpPr>
            <a:endCxn id="25" idx="7"/>
          </p:cNvCxnSpPr>
          <p:nvPr/>
        </p:nvCxnSpPr>
        <p:spPr>
          <a:xfrm flipH="1">
            <a:off x="1857561" y="2384982"/>
            <a:ext cx="1108039" cy="1213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874512-ADD3-1AC5-78AE-80734541E599}"/>
              </a:ext>
            </a:extLst>
          </p:cNvPr>
          <p:cNvCxnSpPr>
            <a:stCxn id="15" idx="4"/>
            <a:endCxn id="27" idx="0"/>
          </p:cNvCxnSpPr>
          <p:nvPr/>
        </p:nvCxnSpPr>
        <p:spPr>
          <a:xfrm flipH="1">
            <a:off x="2966204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9C84DF-C392-A532-7C4B-CD967E391572}"/>
              </a:ext>
            </a:extLst>
          </p:cNvPr>
          <p:cNvCxnSpPr>
            <a:stCxn id="27" idx="2"/>
            <a:endCxn id="25" idx="6"/>
          </p:cNvCxnSpPr>
          <p:nvPr/>
        </p:nvCxnSpPr>
        <p:spPr>
          <a:xfrm flipH="1">
            <a:off x="1944966" y="3787668"/>
            <a:ext cx="722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A5402A5-5C19-2743-74F8-9A2950607039}"/>
              </a:ext>
            </a:extLst>
          </p:cNvPr>
          <p:cNvCxnSpPr>
            <a:stCxn id="31" idx="2"/>
          </p:cNvCxnSpPr>
          <p:nvPr/>
        </p:nvCxnSpPr>
        <p:spPr>
          <a:xfrm flipH="1">
            <a:off x="4934739" y="378138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5A0E37-8325-EA9B-B8BA-24EF3CABD213}"/>
              </a:ext>
            </a:extLst>
          </p:cNvPr>
          <p:cNvCxnSpPr/>
          <p:nvPr/>
        </p:nvCxnSpPr>
        <p:spPr>
          <a:xfrm flipH="1">
            <a:off x="464518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39C193F-7DDC-7319-6177-26B13C4A4673}"/>
              </a:ext>
            </a:extLst>
          </p:cNvPr>
          <p:cNvCxnSpPr/>
          <p:nvPr/>
        </p:nvCxnSpPr>
        <p:spPr>
          <a:xfrm flipH="1">
            <a:off x="627042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4F0A4E4-5875-58B2-8138-81C5D33F6E9D}"/>
              </a:ext>
            </a:extLst>
          </p:cNvPr>
          <p:cNvCxnSpPr/>
          <p:nvPr/>
        </p:nvCxnSpPr>
        <p:spPr>
          <a:xfrm flipH="1">
            <a:off x="7922134" y="235075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91F010-11C6-FC03-98DF-9418F4577E6F}"/>
              </a:ext>
            </a:extLst>
          </p:cNvPr>
          <p:cNvCxnSpPr>
            <a:endCxn id="41" idx="0"/>
          </p:cNvCxnSpPr>
          <p:nvPr/>
        </p:nvCxnSpPr>
        <p:spPr>
          <a:xfrm>
            <a:off x="7918289" y="2344584"/>
            <a:ext cx="1382825" cy="111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5F28CE-8CB2-D5EA-5CFB-A12E7FE57EDE}"/>
              </a:ext>
            </a:extLst>
          </p:cNvPr>
          <p:cNvCxnSpPr>
            <a:stCxn id="41" idx="2"/>
          </p:cNvCxnSpPr>
          <p:nvPr/>
        </p:nvCxnSpPr>
        <p:spPr>
          <a:xfrm flipH="1" flipV="1">
            <a:off x="8227836" y="3708776"/>
            <a:ext cx="772405" cy="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0EE0F6-FD90-8E19-4AB2-F926C6C86A11}"/>
              </a:ext>
            </a:extLst>
          </p:cNvPr>
          <p:cNvCxnSpPr/>
          <p:nvPr/>
        </p:nvCxnSpPr>
        <p:spPr>
          <a:xfrm flipH="1">
            <a:off x="4934739" y="2117552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250E9DF-CEAF-4A3A-3E95-62AF235A540D}"/>
              </a:ext>
            </a:extLst>
          </p:cNvPr>
          <p:cNvCxnSpPr>
            <a:stCxn id="16" idx="2"/>
          </p:cNvCxnSpPr>
          <p:nvPr/>
        </p:nvCxnSpPr>
        <p:spPr>
          <a:xfrm flipH="1" flipV="1">
            <a:off x="3264622" y="2108125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4125815-DA5B-4A39-0D12-3408F9E224BC}"/>
              </a:ext>
            </a:extLst>
          </p:cNvPr>
          <p:cNvCxnSpPr/>
          <p:nvPr/>
        </p:nvCxnSpPr>
        <p:spPr>
          <a:xfrm flipH="1" flipV="1">
            <a:off x="6557719" y="2117552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4AC142AD-B1C5-5E8D-08F1-B4ACE69EE118}"/>
              </a:ext>
            </a:extLst>
          </p:cNvPr>
          <p:cNvSpPr/>
          <p:nvPr/>
        </p:nvSpPr>
        <p:spPr>
          <a:xfrm>
            <a:off x="4149725" y="4473019"/>
            <a:ext cx="601745" cy="5797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67DB2D2-37A2-46B7-BE4F-0E05AF85E922}"/>
              </a:ext>
            </a:extLst>
          </p:cNvPr>
          <p:cNvSpPr/>
          <p:nvPr/>
        </p:nvSpPr>
        <p:spPr>
          <a:xfrm>
            <a:off x="5809671" y="4466060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83839A-F219-924A-8302-A38FE30F6576}"/>
              </a:ext>
            </a:extLst>
          </p:cNvPr>
          <p:cNvCxnSpPr/>
          <p:nvPr/>
        </p:nvCxnSpPr>
        <p:spPr>
          <a:xfrm flipH="1">
            <a:off x="4761003" y="4771645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4C096CA0-CBB8-3A11-6351-AD7B73952DA8}"/>
              </a:ext>
            </a:extLst>
          </p:cNvPr>
          <p:cNvSpPr/>
          <p:nvPr/>
        </p:nvSpPr>
        <p:spPr>
          <a:xfrm>
            <a:off x="5243961" y="2649831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6EF820F-BC6E-6A58-9404-B32DBC5B408D}"/>
              </a:ext>
            </a:extLst>
          </p:cNvPr>
          <p:cNvCxnSpPr>
            <a:cxnSpLocks/>
            <a:stCxn id="57" idx="5"/>
            <a:endCxn id="31" idx="0"/>
          </p:cNvCxnSpPr>
          <p:nvPr/>
        </p:nvCxnSpPr>
        <p:spPr>
          <a:xfrm>
            <a:off x="5757582" y="3095633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1CC9C7-55D1-654E-CF6A-2AE84862BE75}"/>
              </a:ext>
            </a:extLst>
          </p:cNvPr>
          <p:cNvCxnSpPr>
            <a:cxnSpLocks/>
            <a:endCxn id="28" idx="7"/>
          </p:cNvCxnSpPr>
          <p:nvPr/>
        </p:nvCxnSpPr>
        <p:spPr>
          <a:xfrm flipH="1">
            <a:off x="4846614" y="3091519"/>
            <a:ext cx="516712" cy="505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2AF2BB9E-2636-863C-7E1B-801F55D9EF85}"/>
              </a:ext>
            </a:extLst>
          </p:cNvPr>
          <p:cNvSpPr/>
          <p:nvPr/>
        </p:nvSpPr>
        <p:spPr>
          <a:xfrm>
            <a:off x="6593177" y="4486958"/>
            <a:ext cx="566576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E81325D-F34C-56AB-9CCB-BEB2F90A7947}"/>
              </a:ext>
            </a:extLst>
          </p:cNvPr>
          <p:cNvSpPr/>
          <p:nvPr/>
        </p:nvSpPr>
        <p:spPr>
          <a:xfrm>
            <a:off x="8152725" y="445038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D768E47-994D-4BAE-0245-A901740812B0}"/>
              </a:ext>
            </a:extLst>
          </p:cNvPr>
          <p:cNvCxnSpPr/>
          <p:nvPr/>
        </p:nvCxnSpPr>
        <p:spPr>
          <a:xfrm flipH="1">
            <a:off x="7159753" y="474664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8EF5F09E-B9BC-189D-3F8E-09763A5563D8}"/>
              </a:ext>
            </a:extLst>
          </p:cNvPr>
          <p:cNvSpPr/>
          <p:nvPr/>
        </p:nvSpPr>
        <p:spPr>
          <a:xfrm>
            <a:off x="1431636" y="447077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F01AB9-DD51-D632-41DF-467D6FBEF08D}"/>
              </a:ext>
            </a:extLst>
          </p:cNvPr>
          <p:cNvSpPr/>
          <p:nvPr/>
        </p:nvSpPr>
        <p:spPr>
          <a:xfrm>
            <a:off x="3057040" y="446061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025F90B-BCA9-AF1D-8F14-93457C0989B5}"/>
              </a:ext>
            </a:extLst>
          </p:cNvPr>
          <p:cNvCxnSpPr/>
          <p:nvPr/>
        </p:nvCxnSpPr>
        <p:spPr>
          <a:xfrm flipH="1">
            <a:off x="2082800" y="4746300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A4442B7-EEBF-0547-9988-5531B4A598EE}"/>
              </a:ext>
            </a:extLst>
          </p:cNvPr>
          <p:cNvSpPr/>
          <p:nvPr/>
        </p:nvSpPr>
        <p:spPr>
          <a:xfrm>
            <a:off x="3467635" y="2617622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62238C0-B526-5B01-9763-C6009862B4A4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3919980" y="3129969"/>
            <a:ext cx="501137" cy="46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038BF4-AD54-35FF-2629-1F2BD2FD000E}"/>
              </a:ext>
            </a:extLst>
          </p:cNvPr>
          <p:cNvCxnSpPr>
            <a:cxnSpLocks/>
          </p:cNvCxnSpPr>
          <p:nvPr/>
        </p:nvCxnSpPr>
        <p:spPr>
          <a:xfrm>
            <a:off x="4809271" y="2313645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7106CDF5-75A3-478C-8165-B749F81D4577}"/>
              </a:ext>
            </a:extLst>
          </p:cNvPr>
          <p:cNvSpPr/>
          <p:nvPr/>
        </p:nvSpPr>
        <p:spPr>
          <a:xfrm>
            <a:off x="9005149" y="446061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84AB1C3-82EF-4A8C-8069-AFDB50E32970}"/>
              </a:ext>
            </a:extLst>
          </p:cNvPr>
          <p:cNvSpPr/>
          <p:nvPr/>
        </p:nvSpPr>
        <p:spPr>
          <a:xfrm>
            <a:off x="10461945" y="444993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CFC915-58F5-4F9D-A136-C0EA3EB4F941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>
            <a:off x="9601986" y="4738570"/>
            <a:ext cx="859959" cy="10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034">
            <a:off x="852432" y="445388"/>
            <a:ext cx="571098" cy="3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25254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25254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58804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38932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73522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941" y="4353717"/>
            <a:ext cx="1482576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44470" y="4058711"/>
            <a:ext cx="846759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600463"/>
            <a:ext cx="376753" cy="2136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7058665" y="3986247"/>
            <a:ext cx="230686" cy="3799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727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2127559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2317958"/>
            <a:ext cx="1061140" cy="76522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2145286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2256744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3255858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194688" y="3250240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399573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2373393"/>
            <a:ext cx="1004964" cy="70939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2265593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427240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142354" y="3250599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371754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2346774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915561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718" y="4435883"/>
            <a:ext cx="613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Figure 3.10.  Starting at s, and then t, the forest tree generated is not the same as the forest tree that generated by starting z and t.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7">
            <a:off x="886968" y="473500"/>
            <a:ext cx="554006" cy="3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7379E81B-F7AE-4006-8F87-8D3814B501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729452"/>
                  </p:ext>
                </p:extLst>
              </p:nvPr>
            </p:nvGraphicFramePr>
            <p:xfrm>
              <a:off x="8542082" y="60391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7379E81B-F7AE-4006-8F87-8D3814B501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729452"/>
                  </p:ext>
                </p:extLst>
              </p:nvPr>
            </p:nvGraphicFramePr>
            <p:xfrm>
              <a:off x="8542082" y="60391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100000" r="-30731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100000" r="-106098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200000" r="-30731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200000" r="-10609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00000" r="-30731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00000" r="-10609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93939" r="-30731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93939" r="-106098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501538" r="-30731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601538" r="-30731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701538" r="-30731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801538" r="-30731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801538" r="-10609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6" name="Table 6">
            <a:extLst>
              <a:ext uri="{FF2B5EF4-FFF2-40B4-BE49-F238E27FC236}">
                <a16:creationId xmlns:a16="http://schemas.microsoft.com/office/drawing/2014/main" id="{B0D5E158-64D1-4EDF-BFAC-5E47EAE64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27507"/>
              </p:ext>
            </p:extLst>
          </p:nvPr>
        </p:nvGraphicFramePr>
        <p:xfrm>
          <a:off x="8229721" y="4388493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37" name="Rectangle 22">
            <a:extLst>
              <a:ext uri="{FF2B5EF4-FFF2-40B4-BE49-F238E27FC236}">
                <a16:creationId xmlns:a16="http://schemas.microsoft.com/office/drawing/2014/main" id="{B2B7ECFF-5B87-429E-9A29-6F32647C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959" y="140933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60607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80"/>
          <p:cNvCxnSpPr>
            <a:cxnSpLocks noChangeShapeType="1"/>
          </p:cNvCxnSpPr>
          <p:nvPr/>
        </p:nvCxnSpPr>
        <p:spPr bwMode="auto">
          <a:xfrm flipH="1" flipV="1">
            <a:off x="1168924" y="4584093"/>
            <a:ext cx="375834" cy="1767329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463"/>
          <p:cNvSpPr>
            <a:spLocks noChangeArrowheads="1"/>
          </p:cNvSpPr>
          <p:nvPr/>
        </p:nvSpPr>
        <p:spPr bwMode="auto">
          <a:xfrm>
            <a:off x="5260157" y="2368566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AutoShape 466"/>
          <p:cNvCxnSpPr>
            <a:cxnSpLocks noChangeShapeType="1"/>
            <a:endCxn id="33" idx="0"/>
          </p:cNvCxnSpPr>
          <p:nvPr/>
        </p:nvCxnSpPr>
        <p:spPr bwMode="auto">
          <a:xfrm flipH="1">
            <a:off x="5230543" y="2822212"/>
            <a:ext cx="780367" cy="7605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67"/>
          <p:cNvCxnSpPr>
            <a:cxnSpLocks noChangeShapeType="1"/>
          </p:cNvCxnSpPr>
          <p:nvPr/>
        </p:nvCxnSpPr>
        <p:spPr bwMode="auto">
          <a:xfrm>
            <a:off x="6010910" y="2843430"/>
            <a:ext cx="1019966" cy="73123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68"/>
          <p:cNvCxnSpPr>
            <a:cxnSpLocks noChangeShapeType="1"/>
            <a:endCxn id="35" idx="0"/>
          </p:cNvCxnSpPr>
          <p:nvPr/>
        </p:nvCxnSpPr>
        <p:spPr bwMode="auto">
          <a:xfrm>
            <a:off x="3031517" y="2796736"/>
            <a:ext cx="15911" cy="78402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73"/>
          <p:cNvCxnSpPr>
            <a:cxnSpLocks noChangeShapeType="1"/>
          </p:cNvCxnSpPr>
          <p:nvPr/>
        </p:nvCxnSpPr>
        <p:spPr bwMode="auto">
          <a:xfrm>
            <a:off x="3561236" y="2635147"/>
            <a:ext cx="688051" cy="2144816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74"/>
          <p:cNvCxnSpPr>
            <a:cxnSpLocks noChangeShapeType="1"/>
            <a:stCxn id="33" idx="4"/>
          </p:cNvCxnSpPr>
          <p:nvPr/>
        </p:nvCxnSpPr>
        <p:spPr bwMode="auto">
          <a:xfrm flipH="1">
            <a:off x="4332044" y="4020572"/>
            <a:ext cx="898499" cy="767459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75"/>
          <p:cNvCxnSpPr>
            <a:cxnSpLocks noChangeShapeType="1"/>
          </p:cNvCxnSpPr>
          <p:nvPr/>
        </p:nvCxnSpPr>
        <p:spPr bwMode="auto">
          <a:xfrm flipH="1" flipV="1">
            <a:off x="3681953" y="2639754"/>
            <a:ext cx="1283771" cy="984407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76"/>
          <p:cNvCxnSpPr>
            <a:cxnSpLocks noChangeShapeType="1"/>
            <a:endCxn id="38" idx="7"/>
          </p:cNvCxnSpPr>
          <p:nvPr/>
        </p:nvCxnSpPr>
        <p:spPr bwMode="auto">
          <a:xfrm flipH="1">
            <a:off x="2566792" y="5225802"/>
            <a:ext cx="1406744" cy="84274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77"/>
          <p:cNvCxnSpPr>
            <a:cxnSpLocks noChangeShapeType="1"/>
          </p:cNvCxnSpPr>
          <p:nvPr/>
        </p:nvCxnSpPr>
        <p:spPr bwMode="auto">
          <a:xfrm flipH="1">
            <a:off x="5946979" y="3799650"/>
            <a:ext cx="55181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78"/>
          <p:cNvCxnSpPr>
            <a:cxnSpLocks noChangeShapeType="1"/>
          </p:cNvCxnSpPr>
          <p:nvPr/>
        </p:nvCxnSpPr>
        <p:spPr bwMode="auto">
          <a:xfrm flipV="1">
            <a:off x="7289080" y="3188750"/>
            <a:ext cx="7620" cy="44132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479"/>
          <p:cNvCxnSpPr>
            <a:cxnSpLocks noChangeShapeType="1"/>
          </p:cNvCxnSpPr>
          <p:nvPr/>
        </p:nvCxnSpPr>
        <p:spPr bwMode="auto">
          <a:xfrm flipH="1" flipV="1">
            <a:off x="6671074" y="2627755"/>
            <a:ext cx="625626" cy="544358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481"/>
          <p:cNvCxnSpPr>
            <a:cxnSpLocks noChangeShapeType="1"/>
          </p:cNvCxnSpPr>
          <p:nvPr/>
        </p:nvCxnSpPr>
        <p:spPr bwMode="auto">
          <a:xfrm flipV="1">
            <a:off x="1166093" y="3867789"/>
            <a:ext cx="1197635" cy="728464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791850" y="2735470"/>
            <a:ext cx="7739407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         C                                            B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840455" y="3764300"/>
            <a:ext cx="55002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B			             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463"/>
          <p:cNvSpPr>
            <a:spLocks noChangeArrowheads="1"/>
          </p:cNvSpPr>
          <p:nvPr/>
        </p:nvSpPr>
        <p:spPr bwMode="auto">
          <a:xfrm>
            <a:off x="6314440" y="3593537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463"/>
          <p:cNvSpPr>
            <a:spLocks noChangeArrowheads="1"/>
          </p:cNvSpPr>
          <p:nvPr/>
        </p:nvSpPr>
        <p:spPr bwMode="auto">
          <a:xfrm>
            <a:off x="4514106" y="3582801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63"/>
          <p:cNvSpPr>
            <a:spLocks noChangeArrowheads="1"/>
          </p:cNvSpPr>
          <p:nvPr/>
        </p:nvSpPr>
        <p:spPr bwMode="auto">
          <a:xfrm>
            <a:off x="2315081" y="2360732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1/10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63"/>
          <p:cNvSpPr>
            <a:spLocks noChangeArrowheads="1"/>
          </p:cNvSpPr>
          <p:nvPr/>
        </p:nvSpPr>
        <p:spPr bwMode="auto">
          <a:xfrm>
            <a:off x="2330991" y="3580765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2/9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463"/>
          <p:cNvSpPr>
            <a:spLocks noChangeArrowheads="1"/>
          </p:cNvSpPr>
          <p:nvPr/>
        </p:nvSpPr>
        <p:spPr bwMode="auto">
          <a:xfrm>
            <a:off x="3395032" y="4779963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463"/>
          <p:cNvSpPr>
            <a:spLocks noChangeArrowheads="1"/>
          </p:cNvSpPr>
          <p:nvPr/>
        </p:nvSpPr>
        <p:spPr bwMode="auto">
          <a:xfrm>
            <a:off x="1337153" y="4788031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/6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463"/>
          <p:cNvSpPr>
            <a:spLocks noChangeArrowheads="1"/>
          </p:cNvSpPr>
          <p:nvPr/>
        </p:nvSpPr>
        <p:spPr bwMode="auto">
          <a:xfrm>
            <a:off x="1343758" y="6004437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4/5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AutoShape 468"/>
          <p:cNvCxnSpPr>
            <a:cxnSpLocks noChangeShapeType="1"/>
            <a:endCxn id="37" idx="0"/>
          </p:cNvCxnSpPr>
          <p:nvPr/>
        </p:nvCxnSpPr>
        <p:spPr bwMode="auto">
          <a:xfrm flipH="1">
            <a:off x="2053590" y="4015442"/>
            <a:ext cx="1013912" cy="7725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68"/>
          <p:cNvCxnSpPr>
            <a:cxnSpLocks noChangeShapeType="1"/>
            <a:endCxn id="36" idx="0"/>
          </p:cNvCxnSpPr>
          <p:nvPr/>
        </p:nvCxnSpPr>
        <p:spPr bwMode="auto">
          <a:xfrm>
            <a:off x="3069665" y="4005084"/>
            <a:ext cx="1041804" cy="77487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468"/>
          <p:cNvCxnSpPr>
            <a:cxnSpLocks noChangeShapeType="1"/>
          </p:cNvCxnSpPr>
          <p:nvPr/>
        </p:nvCxnSpPr>
        <p:spPr bwMode="auto">
          <a:xfrm>
            <a:off x="2036914" y="5211268"/>
            <a:ext cx="15911" cy="78402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33"/>
          <p:cNvSpPr>
            <a:spLocks noChangeArrowheads="1"/>
          </p:cNvSpPr>
          <p:nvPr/>
        </p:nvSpPr>
        <p:spPr bwMode="auto">
          <a:xfrm>
            <a:off x="839392" y="4875679"/>
            <a:ext cx="445621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		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51465" y="5712604"/>
            <a:ext cx="87232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Redraw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graph of Figure 3.10 with all tree and forward edges going down within a </a:t>
            </a:r>
            <a:r>
              <a:rPr lang="en-US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depth-first tree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 all back edges going up from a descendant to an ancestor.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(s (z ( y (x x) y) (w w) z) s)  (t (v v) (u u) t)</a:t>
            </a:r>
            <a:endParaRPr lang="en-US" sz="2400" dirty="0"/>
          </a:p>
        </p:txBody>
      </p:sp>
      <p:sp>
        <p:nvSpPr>
          <p:cNvPr id="41" name="Oval 437"/>
          <p:cNvSpPr>
            <a:spLocks noChangeArrowheads="1"/>
          </p:cNvSpPr>
          <p:nvPr/>
        </p:nvSpPr>
        <p:spPr bwMode="auto">
          <a:xfrm>
            <a:off x="963812" y="318514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5"/>
          <p:cNvCxnSpPr>
            <a:cxnSpLocks noChangeShapeType="1"/>
            <a:stCxn id="59" idx="2"/>
            <a:endCxn id="41" idx="6"/>
          </p:cNvCxnSpPr>
          <p:nvPr/>
        </p:nvCxnSpPr>
        <p:spPr bwMode="auto">
          <a:xfrm flipH="1" flipV="1">
            <a:off x="2137119" y="562710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47"/>
          <p:cNvCxnSpPr>
            <a:cxnSpLocks noChangeShapeType="1"/>
            <a:endCxn id="59" idx="3"/>
          </p:cNvCxnSpPr>
          <p:nvPr/>
        </p:nvCxnSpPr>
        <p:spPr bwMode="auto">
          <a:xfrm flipV="1">
            <a:off x="2087393" y="753109"/>
            <a:ext cx="936262" cy="80310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49"/>
          <p:cNvCxnSpPr>
            <a:cxnSpLocks noChangeShapeType="1"/>
            <a:endCxn id="59" idx="6"/>
          </p:cNvCxnSpPr>
          <p:nvPr/>
        </p:nvCxnSpPr>
        <p:spPr bwMode="auto">
          <a:xfrm flipH="1" flipV="1">
            <a:off x="4062710" y="580437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450"/>
          <p:cNvCxnSpPr>
            <a:cxnSpLocks noChangeShapeType="1"/>
            <a:endCxn id="63" idx="7"/>
          </p:cNvCxnSpPr>
          <p:nvPr/>
        </p:nvCxnSpPr>
        <p:spPr bwMode="auto">
          <a:xfrm flipH="1">
            <a:off x="3877989" y="691895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451"/>
          <p:cNvCxnSpPr>
            <a:cxnSpLocks noChangeShapeType="1"/>
            <a:endCxn id="62" idx="6"/>
          </p:cNvCxnSpPr>
          <p:nvPr/>
        </p:nvCxnSpPr>
        <p:spPr bwMode="auto">
          <a:xfrm flipH="1" flipV="1">
            <a:off x="2137119" y="1691009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452"/>
          <p:cNvCxnSpPr>
            <a:cxnSpLocks noChangeShapeType="1"/>
            <a:stCxn id="64" idx="2"/>
            <a:endCxn id="63" idx="6"/>
          </p:cNvCxnSpPr>
          <p:nvPr/>
        </p:nvCxnSpPr>
        <p:spPr bwMode="auto">
          <a:xfrm flipH="1" flipV="1">
            <a:off x="4062710" y="1685391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453"/>
          <p:cNvCxnSpPr>
            <a:cxnSpLocks noChangeShapeType="1"/>
          </p:cNvCxnSpPr>
          <p:nvPr/>
        </p:nvCxnSpPr>
        <p:spPr bwMode="auto">
          <a:xfrm flipH="1" flipV="1">
            <a:off x="5362482" y="834724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454"/>
          <p:cNvCxnSpPr>
            <a:cxnSpLocks noChangeShapeType="1"/>
            <a:endCxn id="64" idx="7"/>
          </p:cNvCxnSpPr>
          <p:nvPr/>
        </p:nvCxnSpPr>
        <p:spPr bwMode="auto">
          <a:xfrm flipH="1">
            <a:off x="5822423" y="810206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455"/>
          <p:cNvCxnSpPr>
            <a:cxnSpLocks noChangeShapeType="1"/>
          </p:cNvCxnSpPr>
          <p:nvPr/>
        </p:nvCxnSpPr>
        <p:spPr bwMode="auto">
          <a:xfrm>
            <a:off x="7250117" y="700744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456"/>
          <p:cNvCxnSpPr>
            <a:cxnSpLocks noChangeShapeType="1"/>
          </p:cNvCxnSpPr>
          <p:nvPr/>
        </p:nvCxnSpPr>
        <p:spPr bwMode="auto">
          <a:xfrm flipV="1">
            <a:off x="7525611" y="862391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457"/>
          <p:cNvCxnSpPr>
            <a:cxnSpLocks noChangeShapeType="1"/>
            <a:stCxn id="65" idx="2"/>
            <a:endCxn id="64" idx="6"/>
          </p:cNvCxnSpPr>
          <p:nvPr/>
        </p:nvCxnSpPr>
        <p:spPr bwMode="auto">
          <a:xfrm flipH="1">
            <a:off x="6010376" y="1685750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446"/>
          <p:cNvCxnSpPr>
            <a:cxnSpLocks noChangeShapeType="1"/>
            <a:stCxn id="41" idx="4"/>
            <a:endCxn id="62" idx="0"/>
          </p:cNvCxnSpPr>
          <p:nvPr/>
        </p:nvCxnSpPr>
        <p:spPr bwMode="auto">
          <a:xfrm flipH="1">
            <a:off x="1540984" y="806905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48"/>
          <p:cNvCxnSpPr>
            <a:cxnSpLocks noChangeShapeType="1"/>
          </p:cNvCxnSpPr>
          <p:nvPr/>
        </p:nvCxnSpPr>
        <p:spPr bwMode="auto">
          <a:xfrm>
            <a:off x="3432034" y="781925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437"/>
          <p:cNvSpPr>
            <a:spLocks noChangeArrowheads="1"/>
          </p:cNvSpPr>
          <p:nvPr/>
        </p:nvSpPr>
        <p:spPr bwMode="auto">
          <a:xfrm>
            <a:off x="2845381" y="336241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437"/>
          <p:cNvSpPr>
            <a:spLocks noChangeArrowheads="1"/>
          </p:cNvSpPr>
          <p:nvPr/>
        </p:nvSpPr>
        <p:spPr bwMode="auto">
          <a:xfrm>
            <a:off x="4714588" y="350712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437"/>
          <p:cNvSpPr>
            <a:spLocks noChangeArrowheads="1"/>
          </p:cNvSpPr>
          <p:nvPr/>
        </p:nvSpPr>
        <p:spPr bwMode="auto">
          <a:xfrm>
            <a:off x="6640179" y="391676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437"/>
          <p:cNvSpPr>
            <a:spLocks noChangeArrowheads="1"/>
          </p:cNvSpPr>
          <p:nvPr/>
        </p:nvSpPr>
        <p:spPr bwMode="auto">
          <a:xfrm>
            <a:off x="944849" y="1446813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437"/>
          <p:cNvSpPr>
            <a:spLocks noChangeArrowheads="1"/>
          </p:cNvSpPr>
          <p:nvPr/>
        </p:nvSpPr>
        <p:spPr bwMode="auto">
          <a:xfrm>
            <a:off x="2801359" y="1441195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437"/>
          <p:cNvSpPr>
            <a:spLocks noChangeArrowheads="1"/>
          </p:cNvSpPr>
          <p:nvPr/>
        </p:nvSpPr>
        <p:spPr bwMode="auto">
          <a:xfrm>
            <a:off x="4726950" y="1448432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437"/>
          <p:cNvSpPr>
            <a:spLocks noChangeArrowheads="1"/>
          </p:cNvSpPr>
          <p:nvPr/>
        </p:nvSpPr>
        <p:spPr bwMode="auto">
          <a:xfrm>
            <a:off x="6674616" y="1439004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7" descr="Image result for smiley face images">
            <a:extLst>
              <a:ext uri="{FF2B5EF4-FFF2-40B4-BE49-F238E27FC236}">
                <a16:creationId xmlns:a16="http://schemas.microsoft.com/office/drawing/2014/main" id="{863D06A4-C1B2-45E1-B3E0-233C8C3CC0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9" y="31817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" name="Table 6">
            <a:extLst>
              <a:ext uri="{FF2B5EF4-FFF2-40B4-BE49-F238E27FC236}">
                <a16:creationId xmlns:a16="http://schemas.microsoft.com/office/drawing/2014/main" id="{C445AAEB-C91E-4B2E-AD22-EC2A5298A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48500"/>
              </p:ext>
            </p:extLst>
          </p:nvPr>
        </p:nvGraphicFramePr>
        <p:xfrm>
          <a:off x="8209884" y="3786134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Table 4">
                <a:extLst>
                  <a:ext uri="{FF2B5EF4-FFF2-40B4-BE49-F238E27FC236}">
                    <a16:creationId xmlns:a16="http://schemas.microsoft.com/office/drawing/2014/main" id="{20EF7A51-0BA6-4AD4-BC37-FE87C54E15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539234"/>
                  </p:ext>
                </p:extLst>
              </p:nvPr>
            </p:nvGraphicFramePr>
            <p:xfrm>
              <a:off x="8658424" y="18423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Table 4">
                <a:extLst>
                  <a:ext uri="{FF2B5EF4-FFF2-40B4-BE49-F238E27FC236}">
                    <a16:creationId xmlns:a16="http://schemas.microsoft.com/office/drawing/2014/main" id="{20EF7A51-0BA6-4AD4-BC37-FE87C54E15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539234"/>
                  </p:ext>
                </p:extLst>
              </p:nvPr>
            </p:nvGraphicFramePr>
            <p:xfrm>
              <a:off x="8658424" y="18423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100000" r="-30731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100000" r="-106098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200000" r="-30731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200000" r="-10609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00000" r="-30731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00000" r="-10609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93939" r="-30731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93939" r="-106098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501538" r="-30731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601538" r="-30731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701538" r="-30731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801538" r="-30731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801538" r="-10609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2" name="Rectangle 22">
            <a:extLst>
              <a:ext uri="{FF2B5EF4-FFF2-40B4-BE49-F238E27FC236}">
                <a16:creationId xmlns:a16="http://schemas.microsoft.com/office/drawing/2014/main" id="{C0D8A1AE-E197-4F5D-A644-43F6CD92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57" y="-11664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520" y="2233288"/>
            <a:ext cx="8821298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Note that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forward and cross edges never occur in a depth-first search of an undirected graph.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Theorem  3.3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a depth-first search of an undirected graph G,  every edge of  G  is either a tree edge or a back edge.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3AE8B66-B6E2-4511-AD0A-23A8E69C8611}"/>
              </a:ext>
            </a:extLst>
          </p:cNvPr>
          <p:cNvSpPr/>
          <p:nvPr/>
        </p:nvSpPr>
        <p:spPr>
          <a:xfrm flipH="1">
            <a:off x="865928" y="3605518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0101AFA-E8F0-497D-BC9A-C949AFA093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63">
            <a:off x="862903" y="3664232"/>
            <a:ext cx="692467" cy="3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8F89A5-97CD-449A-A425-D9C8185B703C}"/>
              </a:ext>
            </a:extLst>
          </p:cNvPr>
          <p:cNvSpPr/>
          <p:nvPr/>
        </p:nvSpPr>
        <p:spPr>
          <a:xfrm>
            <a:off x="1613202" y="995987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6027905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3/14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63304" y="1399423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93128" y="1906325"/>
            <a:ext cx="128085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/11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707428" y="3486671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		v		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1259090" y="2451374"/>
            <a:ext cx="5009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B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B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481997" y="3270938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	   B		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88239" y="1369407"/>
            <a:ext cx="3092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24" idx="2"/>
          </p:cNvCxnSpPr>
          <p:nvPr/>
        </p:nvCxnSpPr>
        <p:spPr>
          <a:xfrm flipH="1">
            <a:off x="2269098" y="2145286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202035" y="2137327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0"/>
          </p:cNvCxnSpPr>
          <p:nvPr/>
        </p:nvCxnSpPr>
        <p:spPr>
          <a:xfrm flipV="1">
            <a:off x="1672962" y="2393880"/>
            <a:ext cx="15846" cy="617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29" idx="0"/>
            <a:endCxn id="25" idx="4"/>
          </p:cNvCxnSpPr>
          <p:nvPr/>
        </p:nvCxnSpPr>
        <p:spPr>
          <a:xfrm flipV="1">
            <a:off x="5500641" y="2394716"/>
            <a:ext cx="32916" cy="6185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417462" y="2420031"/>
            <a:ext cx="15846" cy="617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7"/>
          </p:cNvCxnSpPr>
          <p:nvPr/>
        </p:nvCxnSpPr>
        <p:spPr>
          <a:xfrm flipV="1">
            <a:off x="5954401" y="2451375"/>
            <a:ext cx="1318210" cy="631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183715" y="3297908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228798" y="3288864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8" idx="0"/>
          </p:cNvCxnSpPr>
          <p:nvPr/>
        </p:nvCxnSpPr>
        <p:spPr>
          <a:xfrm flipH="1" flipV="1">
            <a:off x="3548534" y="2380813"/>
            <a:ext cx="15479" cy="625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7"/>
          </p:cNvCxnSpPr>
          <p:nvPr/>
        </p:nvCxnSpPr>
        <p:spPr>
          <a:xfrm flipV="1">
            <a:off x="4009967" y="2352304"/>
            <a:ext cx="1151394" cy="725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097741" y="2371374"/>
            <a:ext cx="1151394" cy="725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4724" y="4744282"/>
            <a:ext cx="698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  The result of a depth-first search of an undirected graph with its adjacency list of the graph.</a:t>
            </a:r>
          </a:p>
        </p:txBody>
      </p:sp>
      <p:cxnSp>
        <p:nvCxnSpPr>
          <p:cNvPr id="35" name="Straight Connector 34"/>
          <p:cNvCxnSpPr>
            <a:stCxn id="29" idx="6"/>
            <a:endCxn id="30" idx="2"/>
          </p:cNvCxnSpPr>
          <p:nvPr/>
        </p:nvCxnSpPr>
        <p:spPr>
          <a:xfrm flipV="1">
            <a:off x="6142354" y="3250599"/>
            <a:ext cx="66424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77E9CD12-6D2D-4DC1-ACF0-23285DA3A059}"/>
              </a:ext>
            </a:extLst>
          </p:cNvPr>
          <p:cNvSpPr/>
          <p:nvPr/>
        </p:nvSpPr>
        <p:spPr>
          <a:xfrm flipH="1">
            <a:off x="541012" y="3919286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9" name="Picture 38" descr="Image result for smiley face images">
            <a:extLst>
              <a:ext uri="{FF2B5EF4-FFF2-40B4-BE49-F238E27FC236}">
                <a16:creationId xmlns:a16="http://schemas.microsoft.com/office/drawing/2014/main" id="{9291E06B-D8C5-4A56-AE86-73C6606BD2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177">
            <a:off x="553805" y="3919286"/>
            <a:ext cx="620270" cy="4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78AAE85-7773-4329-84EB-6FB8CEFA4ADC}"/>
              </a:ext>
            </a:extLst>
          </p:cNvPr>
          <p:cNvSpPr/>
          <p:nvPr/>
        </p:nvSpPr>
        <p:spPr>
          <a:xfrm>
            <a:off x="1174075" y="459855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4258047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6892183" y="746638"/>
            <a:ext cx="139397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6061436" y="1495736"/>
            <a:ext cx="1349545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5073902" y="2244834"/>
            <a:ext cx="1402313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3/14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437"/>
          <p:cNvSpPr>
            <a:spLocks noChangeArrowheads="1"/>
          </p:cNvSpPr>
          <p:nvPr/>
        </p:nvSpPr>
        <p:spPr bwMode="auto">
          <a:xfrm>
            <a:off x="4106901" y="2993932"/>
            <a:ext cx="1421276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437"/>
          <p:cNvSpPr>
            <a:spLocks noChangeArrowheads="1"/>
          </p:cNvSpPr>
          <p:nvPr/>
        </p:nvSpPr>
        <p:spPr bwMode="auto">
          <a:xfrm>
            <a:off x="3046473" y="3732596"/>
            <a:ext cx="1497262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437"/>
          <p:cNvSpPr>
            <a:spLocks noChangeArrowheads="1"/>
          </p:cNvSpPr>
          <p:nvPr/>
        </p:nvSpPr>
        <p:spPr bwMode="auto">
          <a:xfrm>
            <a:off x="2199242" y="4502715"/>
            <a:ext cx="1486398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/11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37"/>
          <p:cNvSpPr>
            <a:spLocks noChangeArrowheads="1"/>
          </p:cNvSpPr>
          <p:nvPr/>
        </p:nvSpPr>
        <p:spPr bwMode="auto">
          <a:xfrm>
            <a:off x="2966225" y="5303940"/>
            <a:ext cx="143883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/>
          <p:cNvSpPr>
            <a:spLocks noChangeArrowheads="1"/>
          </p:cNvSpPr>
          <p:nvPr/>
        </p:nvSpPr>
        <p:spPr bwMode="auto">
          <a:xfrm>
            <a:off x="4006834" y="6037429"/>
            <a:ext cx="1347591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AutoShape 480"/>
          <p:cNvCxnSpPr>
            <a:cxnSpLocks noChangeShapeType="1"/>
          </p:cNvCxnSpPr>
          <p:nvPr/>
        </p:nvCxnSpPr>
        <p:spPr bwMode="auto">
          <a:xfrm flipV="1">
            <a:off x="2564091" y="6269043"/>
            <a:ext cx="1442743" cy="151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480"/>
          <p:cNvCxnSpPr>
            <a:cxnSpLocks noChangeShapeType="1"/>
          </p:cNvCxnSpPr>
          <p:nvPr/>
        </p:nvCxnSpPr>
        <p:spPr bwMode="auto">
          <a:xfrm>
            <a:off x="2435729" y="1720717"/>
            <a:ext cx="525521" cy="283417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80"/>
          <p:cNvCxnSpPr>
            <a:cxnSpLocks noChangeShapeType="1"/>
          </p:cNvCxnSpPr>
          <p:nvPr/>
        </p:nvCxnSpPr>
        <p:spPr bwMode="auto">
          <a:xfrm>
            <a:off x="3284232" y="2012991"/>
            <a:ext cx="613759" cy="172688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480"/>
          <p:cNvCxnSpPr>
            <a:cxnSpLocks noChangeShapeType="1"/>
          </p:cNvCxnSpPr>
          <p:nvPr/>
        </p:nvCxnSpPr>
        <p:spPr bwMode="auto">
          <a:xfrm>
            <a:off x="3736915" y="2242191"/>
            <a:ext cx="348036" cy="153929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480"/>
          <p:cNvCxnSpPr>
            <a:cxnSpLocks noChangeShapeType="1"/>
          </p:cNvCxnSpPr>
          <p:nvPr/>
        </p:nvCxnSpPr>
        <p:spPr bwMode="auto">
          <a:xfrm flipV="1">
            <a:off x="5528177" y="3265299"/>
            <a:ext cx="1442743" cy="151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 Box 1125"/>
          <p:cNvSpPr txBox="1"/>
          <p:nvPr/>
        </p:nvSpPr>
        <p:spPr>
          <a:xfrm>
            <a:off x="5959995" y="6122567"/>
            <a:ext cx="5475605" cy="3232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 requires a Pushdown Automaton with markers. </a:t>
            </a:r>
            <a:endParaRPr lang="en-US" sz="16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876345" y="5201374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representation of the DFS Tree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(s (z ( y (x (w (v (t (u u) t) v) w) x) y) z) s)</a:t>
            </a: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6105577" y="3561292"/>
            <a:ext cx="345320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onto order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 z y x w v t u 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off order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u t v w x y z 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43328" y="241936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197737" y="254139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878038" y="247697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934372" y="247870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196905" y="566337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742694" y="513098"/>
            <a:ext cx="3092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B500A9F4-B13B-4B2F-AB1E-681E69CD055B}"/>
              </a:ext>
            </a:extLst>
          </p:cNvPr>
          <p:cNvSpPr/>
          <p:nvPr/>
        </p:nvSpPr>
        <p:spPr>
          <a:xfrm flipH="1">
            <a:off x="873668" y="2375372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7" name="Picture 36" descr="Image result for smiley face images">
            <a:extLst>
              <a:ext uri="{FF2B5EF4-FFF2-40B4-BE49-F238E27FC236}">
                <a16:creationId xmlns:a16="http://schemas.microsoft.com/office/drawing/2014/main" id="{C111DD8D-801D-41D8-ACEA-964727D903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034">
            <a:off x="893854" y="2364472"/>
            <a:ext cx="644551" cy="4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BAC97F5-9079-4086-8DB2-1D5944238033}"/>
              </a:ext>
            </a:extLst>
          </p:cNvPr>
          <p:cNvSpPr/>
          <p:nvPr/>
        </p:nvSpPr>
        <p:spPr>
          <a:xfrm>
            <a:off x="805283" y="90433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C1F05C-BBCE-4B97-80DA-C694632994E5}"/>
              </a:ext>
            </a:extLst>
          </p:cNvPr>
          <p:cNvCxnSpPr>
            <a:stCxn id="28" idx="4"/>
            <a:endCxn id="29" idx="7"/>
          </p:cNvCxnSpPr>
          <p:nvPr/>
        </p:nvCxnSpPr>
        <p:spPr>
          <a:xfrm flipH="1">
            <a:off x="7213345" y="1235029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52F79C2-AA1E-4077-80F1-8D2952271D7A}"/>
              </a:ext>
            </a:extLst>
          </p:cNvPr>
          <p:cNvCxnSpPr/>
          <p:nvPr/>
        </p:nvCxnSpPr>
        <p:spPr>
          <a:xfrm flipH="1">
            <a:off x="6278297" y="1955520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073DE43-80AC-42CE-82AF-C3DDDEDE5653}"/>
              </a:ext>
            </a:extLst>
          </p:cNvPr>
          <p:cNvCxnSpPr/>
          <p:nvPr/>
        </p:nvCxnSpPr>
        <p:spPr>
          <a:xfrm flipH="1">
            <a:off x="5251553" y="2705268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9338231-22E4-43CC-A64B-E5C33EA66F97}"/>
              </a:ext>
            </a:extLst>
          </p:cNvPr>
          <p:cNvCxnSpPr/>
          <p:nvPr/>
        </p:nvCxnSpPr>
        <p:spPr>
          <a:xfrm flipH="1">
            <a:off x="4306466" y="3489833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8DD1E2-00F5-40F8-A723-112D9693AE66}"/>
              </a:ext>
            </a:extLst>
          </p:cNvPr>
          <p:cNvCxnSpPr/>
          <p:nvPr/>
        </p:nvCxnSpPr>
        <p:spPr>
          <a:xfrm flipH="1">
            <a:off x="3379092" y="4195736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B95049C-F88C-451D-A9AC-465EFA81513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3086012" y="4971710"/>
            <a:ext cx="599628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0FAB7D0-E550-434F-BC0F-2E23C9176E7A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3910933" y="5766779"/>
            <a:ext cx="769697" cy="270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AutoShape 480">
            <a:extLst>
              <a:ext uri="{FF2B5EF4-FFF2-40B4-BE49-F238E27FC236}">
                <a16:creationId xmlns:a16="http://schemas.microsoft.com/office/drawing/2014/main" id="{47276BDF-F9EC-4F4E-8E83-5E80D661C1A4}"/>
              </a:ext>
            </a:extLst>
          </p:cNvPr>
          <p:cNvCxnSpPr>
            <a:cxnSpLocks noChangeShapeType="1"/>
            <a:stCxn id="33" idx="4"/>
          </p:cNvCxnSpPr>
          <p:nvPr/>
        </p:nvCxnSpPr>
        <p:spPr bwMode="auto">
          <a:xfrm flipH="1">
            <a:off x="2570857" y="4977352"/>
            <a:ext cx="371584" cy="130682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480">
            <a:extLst>
              <a:ext uri="{FF2B5EF4-FFF2-40B4-BE49-F238E27FC236}">
                <a16:creationId xmlns:a16="http://schemas.microsoft.com/office/drawing/2014/main" id="{43A0E2D8-8D96-4ED9-89DA-3E73330E49E8}"/>
              </a:ext>
            </a:extLst>
          </p:cNvPr>
          <p:cNvCxnSpPr>
            <a:cxnSpLocks noChangeShapeType="1"/>
            <a:stCxn id="29" idx="4"/>
          </p:cNvCxnSpPr>
          <p:nvPr/>
        </p:nvCxnSpPr>
        <p:spPr bwMode="auto">
          <a:xfrm>
            <a:off x="6736209" y="1984127"/>
            <a:ext cx="230514" cy="129905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480">
            <a:extLst>
              <a:ext uri="{FF2B5EF4-FFF2-40B4-BE49-F238E27FC236}">
                <a16:creationId xmlns:a16="http://schemas.microsoft.com/office/drawing/2014/main" id="{D9CCE1C1-9A80-417E-B8F5-1E9E2BEACB3F}"/>
              </a:ext>
            </a:extLst>
          </p:cNvPr>
          <p:cNvCxnSpPr>
            <a:cxnSpLocks noChangeShapeType="1"/>
            <a:endCxn id="29" idx="2"/>
          </p:cNvCxnSpPr>
          <p:nvPr/>
        </p:nvCxnSpPr>
        <p:spPr bwMode="auto">
          <a:xfrm flipV="1">
            <a:off x="3748515" y="1739932"/>
            <a:ext cx="2312921" cy="51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480">
            <a:extLst>
              <a:ext uri="{FF2B5EF4-FFF2-40B4-BE49-F238E27FC236}">
                <a16:creationId xmlns:a16="http://schemas.microsoft.com/office/drawing/2014/main" id="{C7530D99-71E7-4D6D-862F-1C21E01C42EE}"/>
              </a:ext>
            </a:extLst>
          </p:cNvPr>
          <p:cNvCxnSpPr>
            <a:cxnSpLocks noChangeShapeType="1"/>
            <a:endCxn id="28" idx="3"/>
          </p:cNvCxnSpPr>
          <p:nvPr/>
        </p:nvCxnSpPr>
        <p:spPr bwMode="auto">
          <a:xfrm flipV="1">
            <a:off x="3293148" y="1163506"/>
            <a:ext cx="3803178" cy="85743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480">
            <a:extLst>
              <a:ext uri="{FF2B5EF4-FFF2-40B4-BE49-F238E27FC236}">
                <a16:creationId xmlns:a16="http://schemas.microsoft.com/office/drawing/2014/main" id="{9D6C6660-304A-4341-943B-AFBF97EBEA47}"/>
              </a:ext>
            </a:extLst>
          </p:cNvPr>
          <p:cNvCxnSpPr>
            <a:cxnSpLocks noChangeShapeType="1"/>
            <a:endCxn id="28" idx="2"/>
          </p:cNvCxnSpPr>
          <p:nvPr/>
        </p:nvCxnSpPr>
        <p:spPr bwMode="auto">
          <a:xfrm flipV="1">
            <a:off x="2424480" y="990834"/>
            <a:ext cx="4467703" cy="77165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5323" y="1605161"/>
            <a:ext cx="94051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Directed acyclic graphs (DAG)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cycle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 a directed graph is a circular path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…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example, Figure 3.10 has three of them.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 has a cycle z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w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x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z, and a cycle z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y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x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z, and a cycle t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u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 .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graph without cycles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acyclic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We can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test acyclicity in linear time,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a single depth-first search.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digraph has a cycle if and only if its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reveals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BB39701-5DCD-4FE3-984B-77333DF970EE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AB30416-EA67-416F-8C4F-31437541BD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538">
            <a:off x="1112899" y="2845686"/>
            <a:ext cx="506721" cy="4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F98186-994C-4679-84DB-821B51B0E8E2}"/>
              </a:ext>
            </a:extLst>
          </p:cNvPr>
          <p:cNvSpPr/>
          <p:nvPr/>
        </p:nvSpPr>
        <p:spPr>
          <a:xfrm>
            <a:off x="1285187" y="661229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5636417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460" y="2575336"/>
            <a:ext cx="8719292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Property	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directed graph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has a cycle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if and only if its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reveals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Shown in Figure 10.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which a cycle between vertices t and u.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AB07889-8C1C-4E67-95FE-2B2405B03484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309163D-EFF9-42F8-9EDA-8E417647D2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257">
            <a:off x="917812" y="2738865"/>
            <a:ext cx="682860" cy="4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64949D-6690-4BFB-8583-72A436489BB5}"/>
              </a:ext>
            </a:extLst>
          </p:cNvPr>
          <p:cNvSpPr/>
          <p:nvPr/>
        </p:nvSpPr>
        <p:spPr>
          <a:xfrm>
            <a:off x="1781298" y="1410259"/>
            <a:ext cx="64580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28ADE6-2D0F-458E-A98A-68BD36131E25}"/>
              </a:ext>
            </a:extLst>
          </p:cNvPr>
          <p:cNvSpPr/>
          <p:nvPr/>
        </p:nvSpPr>
        <p:spPr>
          <a:xfrm>
            <a:off x="3372156" y="3061195"/>
            <a:ext cx="4837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a typeface="SimSun" panose="02010600030101010101" pitchFamily="2" charset="-122"/>
              </a:rPr>
              <a:t>Decrease and Conquer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41643543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5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908296-DACD-4B7F-AFD2-822B8B67FE28}"/>
              </a:ext>
            </a:extLst>
          </p:cNvPr>
          <p:cNvSpPr/>
          <p:nvPr/>
        </p:nvSpPr>
        <p:spPr>
          <a:xfrm>
            <a:off x="1429433" y="420203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720796" y="1397430"/>
            <a:ext cx="8750408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During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exploration for any graph traversal,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Boolean variable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: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(close list with hashing function)  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mark each vertex after it’s visited, 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maintaining a Boolean variable for indicating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whether a vertex has been visited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already.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: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(open list, FILO queue)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need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with two primitive operations: 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push onto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new vertex, and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pop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off a vertex from the stack.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035" y="1891127"/>
            <a:ext cx="7817201" cy="226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Use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trace the operation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depth-first search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ush a vertex onto the stack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when the vertex is visited 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first time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and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op a vertex off the stack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when it becomes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dead end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5ECE3-F0C9-4329-A234-DB99909E7401}"/>
              </a:ext>
            </a:extLst>
          </p:cNvPr>
          <p:cNvSpPr/>
          <p:nvPr/>
        </p:nvSpPr>
        <p:spPr>
          <a:xfrm>
            <a:off x="1679019" y="842258"/>
            <a:ext cx="3350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C0400-8D1B-4EC5-A8CB-1B0DB71C5D4A}"/>
              </a:ext>
            </a:extLst>
          </p:cNvPr>
          <p:cNvSpPr txBox="1"/>
          <p:nvPr/>
        </p:nvSpPr>
        <p:spPr>
          <a:xfrm>
            <a:off x="1982185" y="4839933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 is a LIFO Queue.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19777</TotalTime>
  <Words>9560</Words>
  <Application>Microsoft Office PowerPoint</Application>
  <PresentationFormat>Widescreen</PresentationFormat>
  <Paragraphs>2955</Paragraphs>
  <Slides>79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8" baseType="lpstr">
      <vt:lpstr>Arial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Office Theme</vt:lpstr>
      <vt:lpstr>Decomposition of Graph  Depth-First 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816</cp:revision>
  <cp:lastPrinted>2023-03-15T15:59:03Z</cp:lastPrinted>
  <dcterms:created xsi:type="dcterms:W3CDTF">2016-10-13T00:10:31Z</dcterms:created>
  <dcterms:modified xsi:type="dcterms:W3CDTF">2023-11-09T02:21:23Z</dcterms:modified>
</cp:coreProperties>
</file>