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86" r:id="rId4"/>
    <p:sldId id="288" r:id="rId5"/>
    <p:sldId id="289" r:id="rId6"/>
    <p:sldId id="377" r:id="rId7"/>
    <p:sldId id="374" r:id="rId8"/>
    <p:sldId id="287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1" r:id="rId19"/>
    <p:sldId id="302" r:id="rId20"/>
    <p:sldId id="303" r:id="rId21"/>
    <p:sldId id="306" r:id="rId22"/>
    <p:sldId id="305" r:id="rId23"/>
    <p:sldId id="307" r:id="rId24"/>
    <p:sldId id="375" r:id="rId25"/>
    <p:sldId id="376" r:id="rId26"/>
    <p:sldId id="304" r:id="rId27"/>
    <p:sldId id="308" r:id="rId28"/>
    <p:sldId id="309" r:id="rId29"/>
    <p:sldId id="310" r:id="rId30"/>
    <p:sldId id="311" r:id="rId31"/>
    <p:sldId id="312" r:id="rId32"/>
    <p:sldId id="313" r:id="rId33"/>
    <p:sldId id="378" r:id="rId34"/>
    <p:sldId id="314" r:id="rId35"/>
    <p:sldId id="315" r:id="rId36"/>
    <p:sldId id="316" r:id="rId37"/>
    <p:sldId id="317" r:id="rId38"/>
    <p:sldId id="318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82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999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181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322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208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753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856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519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053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667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548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E8F66-6DC0-4A7A-8B77-CE543AB8653B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13C42-415C-4850-A3B2-DD63E84C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400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0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+mn-lt"/>
                <a:cs typeface="Times New Roman" panose="02020603050405020304" pitchFamily="18" charset="0"/>
              </a:rPr>
              <a:t>Chapter 03    Decrease-and-Conquer</a:t>
            </a:r>
          </a:p>
        </p:txBody>
      </p:sp>
    </p:spTree>
    <p:extLst>
      <p:ext uri="{BB962C8B-B14F-4D97-AF65-F5344CB8AC3E}">
        <p14:creationId xmlns:p14="http://schemas.microsoft.com/office/powerpoint/2010/main" val="3132188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99196" y="1727110"/>
            <a:ext cx="855049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1963" lvl="1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compute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r>
              <a:rPr lang="en-US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recursively according to formula (3.2), </a:t>
            </a:r>
          </a:p>
          <a:p>
            <a:pPr marL="461963" lvl="0" indent="-461963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the algorithm’s efficiency can be measured by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 multiplications, and the algorithm to be in  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O(log n).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461963" lvl="0" indent="-461963"/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1963" lvl="0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reason is that, on each iteration,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size is reduced by at least one half at the expense of no more than two multiplications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[if n is odd.].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* 2 * 2 * 2 * 2 * 2 * 2 * 2 * 2 * 2 * 2 * 2 * 2 * 2 * 2 * 2 * 2  = 2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Decrease by a constant factor 2.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Total number of  * needed = log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= 4 multiply.</a:t>
            </a:r>
          </a:p>
        </p:txBody>
      </p:sp>
      <p:pic>
        <p:nvPicPr>
          <p:cNvPr id="5" name="Picture 4" descr="Image result for smiley face images">
            <a:extLst>
              <a:ext uri="{FF2B5EF4-FFF2-40B4-BE49-F238E27FC236}">
                <a16:creationId xmlns:a16="http://schemas.microsoft.com/office/drawing/2014/main" id="{75B0B3B5-3ABB-49B3-AF91-68EA1BA832F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67" y="1727110"/>
            <a:ext cx="586105" cy="425450"/>
          </a:xfrm>
          <a:prstGeom prst="rect">
            <a:avLst/>
          </a:prstGeom>
          <a:noFill/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A7FB879-F4DF-4E7D-A08F-C1A000B44F94}"/>
              </a:ext>
            </a:extLst>
          </p:cNvPr>
          <p:cNvSpPr/>
          <p:nvPr/>
        </p:nvSpPr>
        <p:spPr>
          <a:xfrm>
            <a:off x="1499196" y="885360"/>
            <a:ext cx="8019568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Decrease-by-a-Constant-Factor </a:t>
            </a:r>
            <a:r>
              <a:rPr lang="en-US" sz="2800" dirty="0">
                <a:ea typeface="SimSun" panose="02010600030101010101" pitchFamily="2" charset="-122"/>
              </a:rPr>
              <a:t>- </a:t>
            </a:r>
            <a:r>
              <a:rPr lang="en-US" sz="2800" dirty="0">
                <a:ea typeface="SimSun" panose="02010600030101010101" pitchFamily="2" charset="-122"/>
                <a:cs typeface="Times New Roman" panose="02020603050405020304" pitchFamily="18" charset="0"/>
              </a:rPr>
              <a:t>decrease-by-half</a:t>
            </a:r>
            <a:endParaRPr lang="en-US" sz="2800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2B3E9F6-C38E-4729-A9BE-7FA8740C4281}"/>
              </a:ext>
            </a:extLst>
          </p:cNvPr>
          <p:cNvCxnSpPr/>
          <p:nvPr/>
        </p:nvCxnSpPr>
        <p:spPr>
          <a:xfrm flipV="1">
            <a:off x="5089236" y="5080000"/>
            <a:ext cx="0" cy="4156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8A2E801-0F56-43C3-853D-D840FEFF8DFA}"/>
              </a:ext>
            </a:extLst>
          </p:cNvPr>
          <p:cNvCxnSpPr/>
          <p:nvPr/>
        </p:nvCxnSpPr>
        <p:spPr>
          <a:xfrm flipV="1">
            <a:off x="3255818" y="5080000"/>
            <a:ext cx="0" cy="4156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03D117B-58E9-47A4-B5B0-C1825CCFF63D}"/>
              </a:ext>
            </a:extLst>
          </p:cNvPr>
          <p:cNvCxnSpPr/>
          <p:nvPr/>
        </p:nvCxnSpPr>
        <p:spPr>
          <a:xfrm flipV="1">
            <a:off x="2346036" y="5080000"/>
            <a:ext cx="0" cy="4156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FBE5CE9-F6DC-4F96-B282-0A8D00889505}"/>
              </a:ext>
            </a:extLst>
          </p:cNvPr>
          <p:cNvCxnSpPr/>
          <p:nvPr/>
        </p:nvCxnSpPr>
        <p:spPr>
          <a:xfrm flipV="1">
            <a:off x="1870363" y="5052566"/>
            <a:ext cx="0" cy="4156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8371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651247" y="1321309"/>
                <a:ext cx="8833281" cy="47590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9144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M(n) = M(n/2) + 1  where n &gt; 1</a:t>
                </a:r>
              </a:p>
              <a:p>
                <a:pPr marL="9144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M(1) = 0</a:t>
                </a:r>
              </a:p>
              <a:p>
                <a:pPr marL="9144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Solution:</a:t>
                </a:r>
              </a:p>
              <a:p>
                <a:pPr marL="9144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Let n =1, a</a:t>
                </a:r>
                <a:r>
                  <a:rPr lang="en-US" sz="2400" baseline="300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= a. </a:t>
                </a:r>
              </a:p>
              <a:p>
                <a:pPr marL="9144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Let n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</m:sSup>
                  </m:oMath>
                </a14:m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.    n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</m:sSup>
                  </m:oMath>
                </a14:m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implies that k 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 dirty="0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 dirty="0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i="0" dirty="0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m:rPr>
                            <m:nor/>
                          </m:rPr>
                          <a:rPr lang="en-US" sz="2400" dirty="0"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n</m:t>
                        </m:r>
                      </m:e>
                    </m:func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13716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M(n) = M(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</m:sSup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) =  M(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𝑘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) + 1</a:t>
                </a:r>
              </a:p>
              <a:p>
                <a:pPr marL="13716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	       =  M(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𝑘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𝑖</m:t>
                        </m:r>
                      </m:sup>
                    </m:sSup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) +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</a:t>
                </a:r>
                <a:endParaRPr lang="en-US" sz="2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13716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	       =  M(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) + k  by setting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= k</a:t>
                </a:r>
              </a:p>
              <a:p>
                <a:pPr marL="13716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            =  M(1) + k</a:t>
                </a:r>
              </a:p>
              <a:p>
                <a:pPr marL="13716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            = k </a:t>
                </a:r>
              </a:p>
              <a:p>
                <a:pPr marL="1828800" marR="0" indent="45720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 dirty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dirty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 dirty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m:rPr>
                            <m:nor/>
                          </m:rPr>
                          <a:rPr lang="en-US" sz="24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n</m:t>
                        </m:r>
                      </m:e>
                    </m:func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1247" y="1321309"/>
                <a:ext cx="8833281" cy="4759060"/>
              </a:xfrm>
              <a:prstGeom prst="rect">
                <a:avLst/>
              </a:prstGeom>
              <a:blipFill>
                <a:blip r:embed="rId2"/>
                <a:stretch>
                  <a:fillRect t="-513" b="-20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9461721" y="909452"/>
            <a:ext cx="1529697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err="1"/>
              <a:t>Pbm</a:t>
            </a:r>
            <a:r>
              <a:rPr lang="en-US" dirty="0"/>
              <a:t>: Cut any stick into an unit stick.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9376262" y="2385407"/>
            <a:ext cx="1700613" cy="17091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0331528" y="2184580"/>
            <a:ext cx="0" cy="435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cxnSpLocks/>
          </p:cNvCxnSpPr>
          <p:nvPr/>
        </p:nvCxnSpPr>
        <p:spPr>
          <a:xfrm>
            <a:off x="9376262" y="2966572"/>
            <a:ext cx="955266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cxnSpLocks/>
          </p:cNvCxnSpPr>
          <p:nvPr/>
        </p:nvCxnSpPr>
        <p:spPr>
          <a:xfrm>
            <a:off x="9376262" y="3169434"/>
            <a:ext cx="850306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9866137" y="2874595"/>
            <a:ext cx="0" cy="435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31D00B40-5963-4768-8C92-D6CA8DF1E667}"/>
              </a:ext>
            </a:extLst>
          </p:cNvPr>
          <p:cNvSpPr txBox="1"/>
          <p:nvPr/>
        </p:nvSpPr>
        <p:spPr>
          <a:xfrm>
            <a:off x="8960845" y="2184580"/>
            <a:ext cx="322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5146033-B911-4781-865A-73900E973499}"/>
                  </a:ext>
                </a:extLst>
              </p:cNvPr>
              <p:cNvSpPr txBox="1"/>
              <p:nvPr/>
            </p:nvSpPr>
            <p:spPr>
              <a:xfrm>
                <a:off x="9307368" y="1873934"/>
                <a:ext cx="873883" cy="3742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</m:sSup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n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5146033-B911-4781-865A-73900E9734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07368" y="1873934"/>
                <a:ext cx="873883" cy="374270"/>
              </a:xfrm>
              <a:prstGeom prst="rect">
                <a:avLst/>
              </a:prstGeom>
              <a:blipFill>
                <a:blip r:embed="rId3"/>
                <a:stretch>
                  <a:fillRect t="-6452" r="-1399" b="-241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2051130-1781-4F60-95F0-E1AEB9C9A507}"/>
                  </a:ext>
                </a:extLst>
              </p:cNvPr>
              <p:cNvSpPr txBox="1"/>
              <p:nvPr/>
            </p:nvSpPr>
            <p:spPr>
              <a:xfrm>
                <a:off x="9307368" y="2576576"/>
                <a:ext cx="663719" cy="3742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2051130-1781-4F60-95F0-E1AEB9C9A5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07368" y="2576576"/>
                <a:ext cx="663719" cy="37427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94D79E3-AF96-471F-A356-39266F233626}"/>
                  </a:ext>
                </a:extLst>
              </p:cNvPr>
              <p:cNvSpPr txBox="1"/>
              <p:nvPr/>
            </p:nvSpPr>
            <p:spPr>
              <a:xfrm>
                <a:off x="9639227" y="3779287"/>
                <a:ext cx="1056580" cy="1757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63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      1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94D79E3-AF96-471F-A356-39266F2336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39227" y="3779287"/>
                <a:ext cx="1056580" cy="1757404"/>
              </a:xfrm>
              <a:prstGeom prst="rect">
                <a:avLst/>
              </a:prstGeom>
              <a:blipFill>
                <a:blip r:embed="rId5"/>
                <a:stretch>
                  <a:fillRect t="-1736" b="-48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FF56148-7BEB-44F4-BA99-E0F55A6A79D6}"/>
                  </a:ext>
                </a:extLst>
              </p:cNvPr>
              <p:cNvSpPr txBox="1"/>
              <p:nvPr/>
            </p:nvSpPr>
            <p:spPr>
              <a:xfrm>
                <a:off x="9853895" y="2592302"/>
                <a:ext cx="663719" cy="3742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FF56148-7BEB-44F4-BA99-E0F55A6A79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53895" y="2592302"/>
                <a:ext cx="663719" cy="37427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294AF58-6022-4595-AEF4-0A00EBDB5EA4}"/>
                  </a:ext>
                </a:extLst>
              </p:cNvPr>
              <p:cNvSpPr txBox="1"/>
              <p:nvPr/>
            </p:nvSpPr>
            <p:spPr>
              <a:xfrm>
                <a:off x="10355834" y="1921959"/>
                <a:ext cx="873883" cy="3742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−2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294AF58-6022-4595-AEF4-0A00EBDB5E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55834" y="1921959"/>
                <a:ext cx="873883" cy="37427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DB4A062-F87A-41CB-8E28-C619085A8075}"/>
                  </a:ext>
                </a:extLst>
              </p:cNvPr>
              <p:cNvSpPr txBox="1"/>
              <p:nvPr/>
            </p:nvSpPr>
            <p:spPr>
              <a:xfrm>
                <a:off x="10327434" y="2757619"/>
                <a:ext cx="873883" cy="3742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</m:sSup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n</a:t>
                </a: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DB4A062-F87A-41CB-8E28-C619085A80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27434" y="2757619"/>
                <a:ext cx="873883" cy="374270"/>
              </a:xfrm>
              <a:prstGeom prst="rect">
                <a:avLst/>
              </a:prstGeom>
              <a:blipFill>
                <a:blip r:embed="rId9"/>
                <a:stretch>
                  <a:fillRect t="-6452" r="-2098" b="-241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67CFF73-C1D8-468B-930C-D2E226FFEB10}"/>
                  </a:ext>
                </a:extLst>
              </p:cNvPr>
              <p:cNvSpPr txBox="1"/>
              <p:nvPr/>
            </p:nvSpPr>
            <p:spPr>
              <a:xfrm>
                <a:off x="10372219" y="2978979"/>
                <a:ext cx="873883" cy="3742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−2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67CFF73-C1D8-468B-930C-D2E226FFEB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72219" y="2978979"/>
                <a:ext cx="873883" cy="37427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20">
            <a:extLst>
              <a:ext uri="{FF2B5EF4-FFF2-40B4-BE49-F238E27FC236}">
                <a16:creationId xmlns:a16="http://schemas.microsoft.com/office/drawing/2014/main" id="{289FBC92-FE11-46E0-8D5E-C7BCF2C4808D}"/>
              </a:ext>
            </a:extLst>
          </p:cNvPr>
          <p:cNvSpPr/>
          <p:nvPr/>
        </p:nvSpPr>
        <p:spPr>
          <a:xfrm>
            <a:off x="1546700" y="557654"/>
            <a:ext cx="8019568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Decrease-by-a-Constant-Factor </a:t>
            </a:r>
            <a:r>
              <a:rPr lang="en-US" sz="2800" dirty="0">
                <a:ea typeface="SimSun" panose="02010600030101010101" pitchFamily="2" charset="-122"/>
              </a:rPr>
              <a:t>- </a:t>
            </a:r>
            <a:r>
              <a:rPr lang="en-US" sz="2800" dirty="0">
                <a:ea typeface="SimSun" panose="02010600030101010101" pitchFamily="2" charset="-122"/>
                <a:cs typeface="Times New Roman" panose="02020603050405020304" pitchFamily="18" charset="0"/>
              </a:rPr>
              <a:t>decrease-by-half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560806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A75B9DF-B85A-07EA-F9AB-B675C33505A5}"/>
              </a:ext>
            </a:extLst>
          </p:cNvPr>
          <p:cNvSpPr/>
          <p:nvPr/>
        </p:nvSpPr>
        <p:spPr>
          <a:xfrm>
            <a:off x="1388691" y="2833253"/>
            <a:ext cx="9537925" cy="300594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396891" y="1018801"/>
            <a:ext cx="8061318" cy="5604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Based on the divide-and-conquer 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difference between the algorithm based on divide-by-half and the one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based on the divide-and-conquer idea foe solving two instances of the exponentiation problem of size n/2:</a:t>
            </a: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a└</a:t>
            </a:r>
            <a:r>
              <a:rPr lang="en-US" sz="2400" baseline="30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┘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*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3200" baseline="30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┌</a:t>
            </a:r>
            <a:r>
              <a:rPr lang="en-US" sz="2400" baseline="30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/2</a:t>
            </a:r>
            <a:r>
              <a:rPr lang="en-US" sz="32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┐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if n &gt; 1</a:t>
            </a: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a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</a:t>
            </a: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a			if n = 1	       (2.3)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Their time efficiency is	</a:t>
            </a:r>
          </a:p>
          <a:p>
            <a:pPr>
              <a:spcBef>
                <a:spcPts val="1200"/>
              </a:spcBef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M(n) = M(</a:t>
            </a:r>
            <a:r>
              <a:rPr lang="en-US" sz="2800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└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n/2</a:t>
            </a:r>
            <a:r>
              <a:rPr lang="en-US" sz="2800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┘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+ M(</a:t>
            </a:r>
            <a:r>
              <a:rPr lang="en-US" sz="2800" b="1" baseline="30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┌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n/2</a:t>
            </a:r>
            <a:r>
              <a:rPr lang="en-US" sz="2800" baseline="30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┐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) + 1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M(1) = 0	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      (2.3)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algorithm based on formula (2.3) is inefficient (why?), whereas the one based on (3.2) is much faster.</a:t>
            </a:r>
          </a:p>
        </p:txBody>
      </p:sp>
      <p:sp>
        <p:nvSpPr>
          <p:cNvPr id="3" name="AutoShape 4"/>
          <p:cNvSpPr>
            <a:spLocks/>
          </p:cNvSpPr>
          <p:nvPr/>
        </p:nvSpPr>
        <p:spPr bwMode="auto">
          <a:xfrm>
            <a:off x="4967713" y="3156798"/>
            <a:ext cx="176813" cy="978763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23843" y="3093569"/>
            <a:ext cx="1529697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err="1"/>
              <a:t>Pbm</a:t>
            </a:r>
            <a:r>
              <a:rPr lang="en-US" dirty="0"/>
              <a:t>: Cut any stick into an unit stick.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23843" y="4833466"/>
            <a:ext cx="1700613" cy="17091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485258" y="4568546"/>
            <a:ext cx="0" cy="5298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037229" y="4709347"/>
            <a:ext cx="0" cy="5298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927767" y="4709346"/>
            <a:ext cx="0" cy="5298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Image result for smiley face images">
            <a:extLst>
              <a:ext uri="{FF2B5EF4-FFF2-40B4-BE49-F238E27FC236}">
                <a16:creationId xmlns:a16="http://schemas.microsoft.com/office/drawing/2014/main" id="{8736FFE5-015D-4E05-AD77-B83BA3E0804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229" y="2030014"/>
            <a:ext cx="586105" cy="425450"/>
          </a:xfrm>
          <a:prstGeom prst="rect">
            <a:avLst/>
          </a:prstGeom>
          <a:noFill/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B268141-446C-4DF1-B84B-6D3A89061CCA}"/>
              </a:ext>
            </a:extLst>
          </p:cNvPr>
          <p:cNvSpPr/>
          <p:nvPr/>
        </p:nvSpPr>
        <p:spPr>
          <a:xfrm>
            <a:off x="2153540" y="393373"/>
            <a:ext cx="3637534" cy="625428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marR="0" lv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Divide-and-Conquer </a:t>
            </a:r>
          </a:p>
        </p:txBody>
      </p:sp>
    </p:spTree>
    <p:extLst>
      <p:ext uri="{BB962C8B-B14F-4D97-AF65-F5344CB8AC3E}">
        <p14:creationId xmlns:p14="http://schemas.microsoft.com/office/powerpoint/2010/main" val="4079554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470819" y="1198464"/>
                <a:ext cx="9525740" cy="5218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By the divide-and-conquer approach, the recurrence relation for computing efficiency based on the number of multiplications is:</a:t>
                </a:r>
                <a:endParaRPr lang="en-US" sz="2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M(n) = M(</a:t>
                </a:r>
                <a:r>
                  <a:rPr lang="en-US" sz="2400" baseline="-250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└</a:t>
                </a: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n/2</a:t>
                </a:r>
                <a:r>
                  <a:rPr lang="en-US" sz="2400" baseline="-250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┘</a:t>
                </a: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) + M(</a:t>
                </a:r>
                <a:r>
                  <a:rPr lang="en-US" sz="2400" baseline="300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┌</a:t>
                </a: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n/2</a:t>
                </a:r>
                <a:r>
                  <a:rPr lang="en-US" sz="2400" baseline="300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┐</a:t>
                </a: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) + 1 		if n &gt; 1</a:t>
                </a:r>
              </a:p>
              <a:p>
                <a:pPr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M(1) = 0					if n = 0</a:t>
                </a:r>
              </a:p>
              <a:p>
                <a:pPr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Let n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</m:sSup>
                  </m:oMath>
                </a14:m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.  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Solve the recurrence relation for the number of multiplications based on divide-and-conquer, using Master Theorem:</a:t>
                </a:r>
              </a:p>
              <a:p>
                <a:pPr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Θ(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sz="2400" baseline="300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) =  f(n) = 1.  That is, d = 0</a:t>
                </a:r>
              </a:p>
              <a:p>
                <a:pPr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Since a  =  2 and b  =  2, and 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sz="2400" baseline="300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= 1, then </a:t>
                </a: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  &gt;  </a:t>
                </a:r>
                <a:r>
                  <a:rPr lang="en-US" sz="2400" dirty="0" err="1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sz="2400" baseline="30000" dirty="0" err="1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.</a:t>
                </a:r>
              </a:p>
              <a:p>
                <a:pPr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That is, M(n)  = Θ(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p>
                        <m:func>
                          <m:func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2400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𝑙𝑜𝑔</m:t>
                                </m:r>
                              </m:e>
                              <m:sub>
                                <m:r>
                                  <a:rPr lang="en-US" sz="2400" b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a:rPr lang="en-US" sz="2400" b="0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sub>
                            </m:sSub>
                          </m:fName>
                          <m:e>
                            <m:r>
                              <m:rPr>
                                <m:nor/>
                              </m:rPr>
                              <a:rPr lang="en-US" sz="2400" dirty="0">
                                <a:latin typeface="Times New Roman" panose="020206030504050203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a</m:t>
                            </m:r>
                          </m:e>
                        </m:func>
                      </m:sup>
                    </m:sSup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), where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log</a:t>
                </a:r>
                <a:r>
                  <a:rPr lang="en-US" sz="2400" baseline="-250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=  log</a:t>
                </a:r>
                <a:r>
                  <a:rPr lang="en-US" sz="2400" baseline="-250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2</a:t>
                </a:r>
              </a:p>
              <a:p>
                <a:pPr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	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</a:t>
                </a: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= Θ( n</a:t>
                </a:r>
                <a:r>
                  <a:rPr lang="en-US" sz="2400" baseline="300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)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0819" y="1198464"/>
                <a:ext cx="9525740" cy="5218288"/>
              </a:xfrm>
              <a:prstGeom prst="rect">
                <a:avLst/>
              </a:prstGeom>
              <a:blipFill>
                <a:blip r:embed="rId2"/>
                <a:stretch>
                  <a:fillRect l="-960" t="-467" b="-1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AC50D7D5-FC97-4F20-B1C6-8ABC1F023EF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971" y="2456091"/>
            <a:ext cx="586105" cy="425450"/>
          </a:xfrm>
          <a:prstGeom prst="rect">
            <a:avLst/>
          </a:prstGeom>
          <a:noFill/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42C3514-B24E-4494-A063-5E6DB7692B3E}"/>
              </a:ext>
            </a:extLst>
          </p:cNvPr>
          <p:cNvSpPr/>
          <p:nvPr/>
        </p:nvSpPr>
        <p:spPr>
          <a:xfrm>
            <a:off x="1375024" y="375955"/>
            <a:ext cx="3637534" cy="625428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marR="0" lv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Divide-and-Conquer </a:t>
            </a:r>
          </a:p>
        </p:txBody>
      </p:sp>
    </p:spTree>
    <p:extLst>
      <p:ext uri="{BB962C8B-B14F-4D97-AF65-F5344CB8AC3E}">
        <p14:creationId xmlns:p14="http://schemas.microsoft.com/office/powerpoint/2010/main" val="31774237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31462" y="1132590"/>
            <a:ext cx="8540318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1963" marR="0" indent="-461963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Or, </a:t>
            </a:r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</a:rPr>
              <a:t>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M(n) = 2 M(n/2) + 1 and M(1) = 0</a:t>
            </a:r>
            <a:endParaRPr lang="en-US" sz="2400" dirty="0">
              <a:solidFill>
                <a:srgbClr val="0000FF"/>
              </a:solidFill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 indent="-9144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Let n =  2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k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.</a:t>
            </a:r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</a:rPr>
              <a:t>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M(n)  =  2M(2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k-1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) + 1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=  2(2M(2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k-2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) + 1) + 1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=  2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M(2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k-2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) + 2 + 1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=  2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M(2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k-3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) + 2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+ 2 + 1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=  2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M(2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k-i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) + 2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i-1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+ … + 2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+ 2 + 1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=  2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k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M(2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k-k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) + 2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k-1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+ … + 2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+ 2 + 1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=  0 + 2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k-1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+ … + 2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+ 2 + 1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=  2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k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– 1</a:t>
            </a:r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</a:rPr>
              <a:t>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=  n – 1 </a:t>
            </a: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= Θ( n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) 	</a:t>
            </a: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		      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127A0102-C618-4AC0-B929-193D99E52C6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432" y="1812976"/>
            <a:ext cx="586105" cy="425450"/>
          </a:xfrm>
          <a:prstGeom prst="rect">
            <a:avLst/>
          </a:prstGeom>
          <a:noFill/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4DEB5AC-B1FC-470A-87F7-4120BEA57FF3}"/>
              </a:ext>
            </a:extLst>
          </p:cNvPr>
          <p:cNvSpPr/>
          <p:nvPr/>
        </p:nvSpPr>
        <p:spPr>
          <a:xfrm>
            <a:off x="1375024" y="375955"/>
            <a:ext cx="3637534" cy="625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Divide-and-Conquer </a:t>
            </a:r>
          </a:p>
        </p:txBody>
      </p:sp>
    </p:spTree>
    <p:extLst>
      <p:ext uri="{BB962C8B-B14F-4D97-AF65-F5344CB8AC3E}">
        <p14:creationId xmlns:p14="http://schemas.microsoft.com/office/powerpoint/2010/main" val="7534701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15231" y="2391713"/>
            <a:ext cx="8438606" cy="2344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variable-size-decrease technique</a:t>
            </a:r>
          </a:p>
          <a:p>
            <a:pPr marL="461963" marR="0" lvl="0" indent="-46196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Strategy: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size reduction pattern varies from one iteration of an algorithm to another iteration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</a:p>
          <a:p>
            <a:pPr marL="461963" marR="0" lvl="0" indent="-461963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Euclid’s algorithm for computing the greatest common divisor is a good example.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4D3EAE3-902F-424A-B677-ACC633E8D2C1}"/>
              </a:ext>
            </a:extLst>
          </p:cNvPr>
          <p:cNvSpPr/>
          <p:nvPr/>
        </p:nvSpPr>
        <p:spPr>
          <a:xfrm>
            <a:off x="2015231" y="1128151"/>
            <a:ext cx="3962367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Variable-Size-Decrease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601016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114AB62-161E-9D04-0483-7562F67897A3}"/>
              </a:ext>
            </a:extLst>
          </p:cNvPr>
          <p:cNvSpPr/>
          <p:nvPr/>
        </p:nvSpPr>
        <p:spPr>
          <a:xfrm>
            <a:off x="1169410" y="4129668"/>
            <a:ext cx="8427172" cy="231865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429305" y="1492413"/>
                <a:ext cx="9694415" cy="47069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 variable-size-decrease technique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Recall the algorithm, based on the formula</a:t>
                </a:r>
              </a:p>
              <a:p>
                <a:pPr lvl="1">
                  <a:spcAft>
                    <a:spcPts val="12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gcd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(m, n) =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gcd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(n, m mod n)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for any nonnegative integer m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≥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0  and any positive integer n &gt; 0. 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Then, 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Algorithm </a:t>
                </a:r>
                <a:r>
                  <a:rPr lang="en-US" sz="2400" dirty="0">
                    <a:latin typeface="Consolas" panose="020B0609020204030204" pitchFamily="49" charset="0"/>
                    <a:cs typeface="Times New Roman" panose="02020603050405020304" pitchFamily="18" charset="0"/>
                  </a:rPr>
                  <a:t>Euclid(m, n)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// input: m and n are arbitrary nonnegative integers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400" dirty="0">
                    <a:solidFill>
                      <a:srgbClr val="0000FF"/>
                    </a:solidFill>
                    <a:latin typeface="Consolas" panose="020B0609020204030204" pitchFamily="49" charset="0"/>
                    <a:cs typeface="Times New Roman" panose="02020603050405020304" pitchFamily="18" charset="0"/>
                  </a:rPr>
                  <a:t>if (n == 0) then return m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latin typeface="Consolas" panose="020B0609020204030204" pitchFamily="49" charset="0"/>
                    <a:cs typeface="Times New Roman" panose="02020603050405020304" pitchFamily="18" charset="0"/>
                  </a:rPr>
                  <a:t>	else return Euclid(n, m mod n);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9305" y="1492413"/>
                <a:ext cx="9694415" cy="4706930"/>
              </a:xfrm>
              <a:prstGeom prst="rect">
                <a:avLst/>
              </a:prstGeom>
              <a:blipFill>
                <a:blip r:embed="rId2"/>
                <a:stretch>
                  <a:fillRect l="-943" t="-518" b="-20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DF6A2C48-D5AE-4DA0-A752-2C458EFB462B}"/>
              </a:ext>
            </a:extLst>
          </p:cNvPr>
          <p:cNvSpPr/>
          <p:nvPr/>
        </p:nvSpPr>
        <p:spPr>
          <a:xfrm>
            <a:off x="1492716" y="658657"/>
            <a:ext cx="39623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Variable-Size-Decrease</a:t>
            </a:r>
            <a:endParaRPr lang="en-US" sz="3200" dirty="0"/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CDAFF52A-15D5-49DD-A981-C3475E87D92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280" y="4849905"/>
            <a:ext cx="586105" cy="425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971445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77201" y="728117"/>
            <a:ext cx="9207919" cy="6129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running time of Euclid’s algorithm</a:t>
            </a:r>
          </a:p>
          <a:p>
            <a:pPr marL="461963" marR="0" indent="-4619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Analyze the </a:t>
            </a:r>
            <a:r>
              <a:rPr lang="en-US" sz="2400" dirty="0">
                <a:solidFill>
                  <a:srgbClr val="1604C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worse-case running time of Euclid </a:t>
            </a:r>
          </a:p>
          <a:p>
            <a:pPr marL="919163" lvl="1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as </a:t>
            </a:r>
            <a:r>
              <a:rPr lang="en-US" sz="2400" dirty="0">
                <a:solidFill>
                  <a:srgbClr val="1604C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function of the size of  m  and n (their magnitude).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</a:p>
          <a:p>
            <a:pPr marL="919163" lvl="1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Assume that  m &gt; n ≥ 0. 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If m &lt; n, Euclid spends one recursive call swapping its arguments m and n, and then proceeds. </a:t>
            </a:r>
          </a:p>
          <a:p>
            <a:pPr marL="919163" lvl="1" indent="-461963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overall running time of Euclid is proportional to the number of recursive calls it makes. 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This analysis makes use of the Fibonacci number  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Lemma 0.1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 m  &gt;  n  ≥  1  and the invocation  Euclid(m, n)  performs   k  ≥  1  recursive calls, then  m  ≥  F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k+2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and  n  ≥  F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k+1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Theorem 0.5 (Lame’s Theorem)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any integer   k  ≥ 1,  if  m &gt;  n  ≥  1  and  n &lt;  F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then the call  Euclid(m, n) makes fewer than  k  recursive calls.</a:t>
            </a:r>
          </a:p>
        </p:txBody>
      </p:sp>
      <p:sp>
        <p:nvSpPr>
          <p:cNvPr id="4" name="Thought Bubble: Cloud 2">
            <a:extLst>
              <a:ext uri="{FF2B5EF4-FFF2-40B4-BE49-F238E27FC236}">
                <a16:creationId xmlns:a16="http://schemas.microsoft.com/office/drawing/2014/main" id="{4BF3A8EF-F891-4C52-B209-E9E050ED6747}"/>
              </a:ext>
            </a:extLst>
          </p:cNvPr>
          <p:cNvSpPr/>
          <p:nvPr/>
        </p:nvSpPr>
        <p:spPr>
          <a:xfrm flipH="1">
            <a:off x="468486" y="2888316"/>
            <a:ext cx="557349" cy="330926"/>
          </a:xfrm>
          <a:prstGeom prst="cloudCallout">
            <a:avLst>
              <a:gd name="adj1" fmla="val -60785"/>
              <a:gd name="adj2" fmla="val 11394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Image result for smiley face images">
            <a:extLst>
              <a:ext uri="{FF2B5EF4-FFF2-40B4-BE49-F238E27FC236}">
                <a16:creationId xmlns:a16="http://schemas.microsoft.com/office/drawing/2014/main" id="{58AE14BD-4CA6-4728-A8E5-9F75D939698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0" y="2793792"/>
            <a:ext cx="586105" cy="425450"/>
          </a:xfrm>
          <a:prstGeom prst="rect">
            <a:avLst/>
          </a:prstGeom>
          <a:noFill/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4B58290-3632-46FF-A967-2E45B9F395F1}"/>
              </a:ext>
            </a:extLst>
          </p:cNvPr>
          <p:cNvSpPr/>
          <p:nvPr/>
        </p:nvSpPr>
        <p:spPr>
          <a:xfrm>
            <a:off x="1277201" y="213096"/>
            <a:ext cx="39623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Variable-Size-Decrease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984704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0E76D1D-451D-BBBA-3A17-E0F935351E51}"/>
              </a:ext>
            </a:extLst>
          </p:cNvPr>
          <p:cNvSpPr/>
          <p:nvPr/>
        </p:nvSpPr>
        <p:spPr>
          <a:xfrm>
            <a:off x="1126836" y="1688657"/>
            <a:ext cx="5467928" cy="62542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Rectangle 1"/>
          <p:cNvSpPr/>
          <p:nvPr/>
        </p:nvSpPr>
        <p:spPr>
          <a:xfrm>
            <a:off x="1920971" y="1688657"/>
            <a:ext cx="7660352" cy="4424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Common Recurrence Types: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Decrease-by-one</a:t>
            </a:r>
          </a:p>
          <a:p>
            <a:pPr>
              <a:spcAft>
                <a:spcPts val="1000"/>
              </a:spcAft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decrease-by-one algorithm solves a problem by     exploiting a relationship between solutions for</a:t>
            </a:r>
          </a:p>
          <a:p>
            <a:pPr marL="800100" lvl="1" indent="-3429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given instance of size n and </a:t>
            </a:r>
          </a:p>
          <a:p>
            <a:pPr marL="800100" lvl="1" indent="-3429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smaller instance of size n-1.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Specific examples include recursive evaluation of   </a:t>
            </a:r>
          </a:p>
          <a:p>
            <a:pPr marL="800100" lvl="1" indent="-3429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factorial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n!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and </a:t>
            </a:r>
          </a:p>
          <a:p>
            <a:pPr marL="800100" lvl="1" indent="-3429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insertion sort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4680C9CC-D6F5-4E06-80F6-C8123952DFB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08" y="3003550"/>
            <a:ext cx="586105" cy="425450"/>
          </a:xfrm>
          <a:prstGeom prst="rect">
            <a:avLst/>
          </a:prstGeom>
          <a:noFill/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EFB0637-BEDD-438D-B881-A955E0C6F1E3}"/>
              </a:ext>
            </a:extLst>
          </p:cNvPr>
          <p:cNvSpPr/>
          <p:nvPr/>
        </p:nvSpPr>
        <p:spPr>
          <a:xfrm>
            <a:off x="1767520" y="832753"/>
            <a:ext cx="8415061" cy="625428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solidFill>
                  <a:srgbClr val="0000FF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Common Recurrence Types in Algorithm Analysis </a:t>
            </a:r>
          </a:p>
        </p:txBody>
      </p:sp>
    </p:spTree>
    <p:extLst>
      <p:ext uri="{BB962C8B-B14F-4D97-AF65-F5344CB8AC3E}">
        <p14:creationId xmlns:p14="http://schemas.microsoft.com/office/powerpoint/2010/main" val="6842557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80B3B70-DF89-09B3-6BA9-7DFD2625A413}"/>
              </a:ext>
            </a:extLst>
          </p:cNvPr>
          <p:cNvSpPr/>
          <p:nvPr/>
        </p:nvSpPr>
        <p:spPr>
          <a:xfrm>
            <a:off x="748145" y="3916195"/>
            <a:ext cx="6347795" cy="254265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20372" y="870767"/>
            <a:ext cx="9466980" cy="5538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Decrease-by-one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 3.1:  Compute the factorial function F(n) =  n! based on the factorial n! definition: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457200" marR="0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n! = 1 * 2 * … * (n-1) * n  for any nonnegative integer n </a:t>
            </a:r>
            <a:r>
              <a:rPr lang="zh-CN" altLang="en-US" sz="2400" dirty="0">
                <a:latin typeface="Courier New" panose="02070309020205020404" pitchFamily="49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≥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1, and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457200" marR="0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0!  = 1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R="0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Then we can compute F(n) = F(n-1) * n with the following recursive algorithm. 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Algorithm </a:t>
            </a: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F(n)</a:t>
            </a:r>
          </a:p>
          <a:p>
            <a:pPr marL="914400" marR="0">
              <a:spcBef>
                <a:spcPts val="0"/>
              </a:spcBef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//Compute n! recursively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>
              <a:spcBef>
                <a:spcPts val="0"/>
              </a:spcBef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//Input: A nonnegative integer n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>
              <a:spcBef>
                <a:spcPts val="0"/>
              </a:spcBef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//Output: The value of n!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1371600" marR="0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if (n == 0) then return 1</a:t>
            </a:r>
          </a:p>
          <a:p>
            <a:pPr marL="1371600" marR="0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else return F(n-1) * n;</a:t>
            </a:r>
            <a:endParaRPr lang="en-US" sz="2400" dirty="0">
              <a:solidFill>
                <a:srgbClr val="0000FF"/>
              </a:solidFill>
              <a:effectLst/>
              <a:latin typeface="Consolas" panose="020B0609020204030204" pitchFamily="49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ABD6CD-4AF5-48A5-B640-C9CC3F6F089A}"/>
              </a:ext>
            </a:extLst>
          </p:cNvPr>
          <p:cNvSpPr txBox="1"/>
          <p:nvPr/>
        </p:nvSpPr>
        <p:spPr>
          <a:xfrm>
            <a:off x="2622250" y="3516086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Top-down approach</a:t>
            </a:r>
          </a:p>
        </p:txBody>
      </p:sp>
      <p:sp>
        <p:nvSpPr>
          <p:cNvPr id="5" name="Rectangle 4"/>
          <p:cNvSpPr/>
          <p:nvPr/>
        </p:nvSpPr>
        <p:spPr>
          <a:xfrm>
            <a:off x="7380216" y="4064535"/>
            <a:ext cx="3591412" cy="239431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60325"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recurrence relation is:</a:t>
            </a:r>
          </a:p>
          <a:p>
            <a:pPr marL="60325"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T(n) = T(n-1) + 1</a:t>
            </a:r>
          </a:p>
          <a:p>
            <a:pPr marL="60325"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T(0) = 0</a:t>
            </a:r>
          </a:p>
          <a:p>
            <a:pPr marL="60325">
              <a:lnSpc>
                <a:spcPct val="115000"/>
              </a:lnSpc>
            </a:pP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60325"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T(n) = ϴ(n), numbers of multiplication needed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BDC326-87C5-4E19-9D59-E4B0A96E7532}"/>
              </a:ext>
            </a:extLst>
          </p:cNvPr>
          <p:cNvSpPr/>
          <p:nvPr/>
        </p:nvSpPr>
        <p:spPr>
          <a:xfrm>
            <a:off x="1157920" y="132397"/>
            <a:ext cx="8415061" cy="625428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solidFill>
                  <a:srgbClr val="0000FF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Common Recurrence Types in Algorithm Analysis </a:t>
            </a:r>
          </a:p>
        </p:txBody>
      </p:sp>
    </p:spTree>
    <p:extLst>
      <p:ext uri="{BB962C8B-B14F-4D97-AF65-F5344CB8AC3E}">
        <p14:creationId xmlns:p14="http://schemas.microsoft.com/office/powerpoint/2010/main" val="1050838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95D1975-FCBC-FCF8-61EA-B6A7AFBC30DF}"/>
              </a:ext>
            </a:extLst>
          </p:cNvPr>
          <p:cNvSpPr/>
          <p:nvPr/>
        </p:nvSpPr>
        <p:spPr>
          <a:xfrm>
            <a:off x="1302327" y="4341521"/>
            <a:ext cx="4664364" cy="1338843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60124" y="1422309"/>
            <a:ext cx="8948691" cy="4639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Decrease-and-Conquer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Exploiting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relationship between </a:t>
            </a:r>
          </a:p>
          <a:p>
            <a:pPr marL="919163" lvl="1" indent="-461963">
              <a:lnSpc>
                <a:spcPct val="115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solution to a given instance of a problem and </a:t>
            </a:r>
          </a:p>
          <a:p>
            <a:pPr marL="919163" lvl="1" indent="-461963">
              <a:lnSpc>
                <a:spcPct val="115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solution to a smaller instance of the same problem.</a:t>
            </a:r>
          </a:p>
          <a:p>
            <a:pPr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decrease-and-conquer technique can be exploited </a:t>
            </a:r>
          </a:p>
          <a:p>
            <a:pPr marL="919163" lvl="1" indent="-461963">
              <a:lnSpc>
                <a:spcPct val="115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top down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 a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recursive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implementation, and may be non-recursive </a:t>
            </a:r>
          </a:p>
          <a:p>
            <a:pPr marL="919163" lvl="1" indent="-461963">
              <a:lnSpc>
                <a:spcPct val="115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bottom up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iterative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implementation, also called incremental approach.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F7A3B598-BBC9-4065-8A36-50B8B594474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58" y="2419836"/>
            <a:ext cx="586105" cy="425450"/>
          </a:xfrm>
          <a:prstGeom prst="rect">
            <a:avLst/>
          </a:prstGeom>
          <a:noFill/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9A09E07-B2ED-45F7-AD53-EB0CBF78CA72}"/>
              </a:ext>
            </a:extLst>
          </p:cNvPr>
          <p:cNvSpPr/>
          <p:nvPr/>
        </p:nvSpPr>
        <p:spPr>
          <a:xfrm>
            <a:off x="1538204" y="536663"/>
            <a:ext cx="4022087" cy="64559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Decrease-and-Conquer</a:t>
            </a:r>
          </a:p>
        </p:txBody>
      </p:sp>
    </p:spTree>
    <p:extLst>
      <p:ext uri="{BB962C8B-B14F-4D97-AF65-F5344CB8AC3E}">
        <p14:creationId xmlns:p14="http://schemas.microsoft.com/office/powerpoint/2010/main" val="39064417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51E8C71-E9FE-394D-5CB7-23B46D23A5AC}"/>
              </a:ext>
            </a:extLst>
          </p:cNvPr>
          <p:cNvSpPr/>
          <p:nvPr/>
        </p:nvSpPr>
        <p:spPr>
          <a:xfrm>
            <a:off x="949618" y="2528080"/>
            <a:ext cx="9441291" cy="1149043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17215" y="1454215"/>
            <a:ext cx="8957569" cy="4433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Decrease-by-one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 3.2:   Insertion sort: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Using iteration of insertion sort,  insert A[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] in its proper position among the preceding elements previously sorted.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A[0]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A[1]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A[2]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 A[j] &lt; A[j+1]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A[i-1]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A[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… A[n-1] 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Smaller than or equal to A[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         greater than A[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5235291" y="3840560"/>
            <a:ext cx="3258104" cy="3551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5235291" y="3888417"/>
            <a:ext cx="0" cy="47051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497536" y="3840560"/>
            <a:ext cx="0" cy="4350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Left Brace 10"/>
          <p:cNvSpPr/>
          <p:nvPr/>
        </p:nvSpPr>
        <p:spPr>
          <a:xfrm rot="16200000">
            <a:off x="3422026" y="3086959"/>
            <a:ext cx="186431" cy="344009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eft Brace 11"/>
          <p:cNvSpPr/>
          <p:nvPr/>
        </p:nvSpPr>
        <p:spPr>
          <a:xfrm rot="16200000">
            <a:off x="6839659" y="3607625"/>
            <a:ext cx="196477" cy="240881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Image result for smiley face images">
            <a:extLst>
              <a:ext uri="{FF2B5EF4-FFF2-40B4-BE49-F238E27FC236}">
                <a16:creationId xmlns:a16="http://schemas.microsoft.com/office/drawing/2014/main" id="{9E49308A-2023-447F-9017-B8A7931FA77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48" y="3382392"/>
            <a:ext cx="586105" cy="425450"/>
          </a:xfrm>
          <a:prstGeom prst="rect">
            <a:avLst/>
          </a:prstGeom>
          <a:noFill/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A045F60-E112-4F19-A718-D14ABDD9124A}"/>
              </a:ext>
            </a:extLst>
          </p:cNvPr>
          <p:cNvSpPr/>
          <p:nvPr/>
        </p:nvSpPr>
        <p:spPr>
          <a:xfrm>
            <a:off x="1544715" y="484841"/>
            <a:ext cx="8415061" cy="625428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solidFill>
                  <a:srgbClr val="0000FF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Common Recurrence Types in Algorithm Analysis 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9BD968F9-3140-4A3F-8C77-EA5ACB8F1BD0}"/>
              </a:ext>
            </a:extLst>
          </p:cNvPr>
          <p:cNvCxnSpPr/>
          <p:nvPr/>
        </p:nvCxnSpPr>
        <p:spPr>
          <a:xfrm flipV="1">
            <a:off x="8663709" y="4713791"/>
            <a:ext cx="0" cy="8926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193E883-3797-42E3-88F1-8D274AF126DE}"/>
              </a:ext>
            </a:extLst>
          </p:cNvPr>
          <p:cNvCxnSpPr/>
          <p:nvPr/>
        </p:nvCxnSpPr>
        <p:spPr>
          <a:xfrm flipV="1">
            <a:off x="7781636" y="4713791"/>
            <a:ext cx="0" cy="8926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1147D54-067E-47BE-A607-9D0333B8BAB7}"/>
              </a:ext>
            </a:extLst>
          </p:cNvPr>
          <p:cNvSpPr txBox="1"/>
          <p:nvPr/>
        </p:nvSpPr>
        <p:spPr>
          <a:xfrm>
            <a:off x="8539574" y="5754255"/>
            <a:ext cx="614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E0BD3BD-FF2F-42E2-8E09-A14619C411F5}"/>
              </a:ext>
            </a:extLst>
          </p:cNvPr>
          <p:cNvSpPr txBox="1"/>
          <p:nvPr/>
        </p:nvSpPr>
        <p:spPr>
          <a:xfrm>
            <a:off x="7410077" y="5681840"/>
            <a:ext cx="614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ym typeface="Wingdings" panose="05000000000000000000" pitchFamily="2" charset="2"/>
              </a:rPr>
              <a:t></a:t>
            </a:r>
            <a:r>
              <a:rPr lang="en-US" dirty="0"/>
              <a:t> j</a:t>
            </a:r>
          </a:p>
        </p:txBody>
      </p:sp>
    </p:spTree>
    <p:extLst>
      <p:ext uri="{BB962C8B-B14F-4D97-AF65-F5344CB8AC3E}">
        <p14:creationId xmlns:p14="http://schemas.microsoft.com/office/powerpoint/2010/main" val="7662769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21D1294-3044-20B5-C8C0-CB187C5CF0A0}"/>
              </a:ext>
            </a:extLst>
          </p:cNvPr>
          <p:cNvSpPr/>
          <p:nvPr/>
        </p:nvSpPr>
        <p:spPr>
          <a:xfrm>
            <a:off x="1533384" y="946727"/>
            <a:ext cx="6262107" cy="71581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22268" y="1038278"/>
            <a:ext cx="921502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Algorithm </a:t>
            </a:r>
            <a:r>
              <a:rPr lang="en-US" sz="2400" dirty="0" err="1">
                <a:latin typeface="Consolas" panose="020B0609020204030204" pitchFamily="49" charset="0"/>
                <a:ea typeface="SimSun" panose="02010600030101010101" pitchFamily="2" charset="-122"/>
              </a:rPr>
              <a:t>InsertionSort</a:t>
            </a: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(A[0..n-1])</a:t>
            </a:r>
          </a:p>
          <a:p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</a:rPr>
              <a:t>	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//Sorts a given array by insertion sort.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//Input: 	An array A[0..n-1] of an orderable elements.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//Output: 	Array A[0..n-1] sorted in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nondecreasing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order.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spcAft>
                <a:spcPts val="1200"/>
              </a:spcAft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	for </a:t>
            </a: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(</a:t>
            </a:r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 ← 1) to (n-1) </a:t>
            </a: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do {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		v ← A[</a:t>
            </a:r>
            <a:r>
              <a:rPr lang="en-US" sz="2400" dirty="0" err="1"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];</a:t>
            </a:r>
          </a:p>
          <a:p>
            <a:pPr marL="457200" marR="0" indent="-457200"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			</a:t>
            </a: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j ← </a:t>
            </a:r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i</a:t>
            </a: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 - 1</a:t>
            </a: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;</a:t>
            </a:r>
          </a:p>
          <a:p>
            <a:pPr marL="457200" marR="0" indent="-457200"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			while (</a:t>
            </a: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j ≥ 0 and A[j] &gt; v) </a:t>
            </a: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do {</a:t>
            </a:r>
          </a:p>
          <a:p>
            <a:pPr marL="457200" marR="0" indent="-457200">
              <a:spcBef>
                <a:spcPts val="0"/>
              </a:spcBef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			     </a:t>
            </a: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A[j+1] ← A[j];  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//move the elements of  A[j]  to the</a:t>
            </a:r>
            <a:endParaRPr lang="en-US" sz="20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457200" marR="0" indent="-457200">
              <a:spcBef>
                <a:spcPts val="0"/>
              </a:spcBef>
              <a:spcAft>
                <a:spcPts val="1200"/>
              </a:spcAft>
            </a:pP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					        	            //right into  A[j+1]; open a slot for v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         </a:t>
            </a: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    </a:t>
            </a: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j ← j – 1; </a:t>
            </a: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} 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//end while-do</a:t>
            </a:r>
            <a:endParaRPr lang="en-US" sz="20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457200" marR="0" indent="-457200"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</a:t>
            </a: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A[j+1] ← v; } 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//end for-do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69679893-A1A1-42D7-A020-2B70247438CB}"/>
              </a:ext>
            </a:extLst>
          </p:cNvPr>
          <p:cNvSpPr/>
          <p:nvPr/>
        </p:nvSpPr>
        <p:spPr>
          <a:xfrm flipH="1">
            <a:off x="1254710" y="2490651"/>
            <a:ext cx="557349" cy="330926"/>
          </a:xfrm>
          <a:prstGeom prst="cloudCallout">
            <a:avLst>
              <a:gd name="adj1" fmla="val -36252"/>
              <a:gd name="adj2" fmla="val 13201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0286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772450" y="1504586"/>
                <a:ext cx="8222160" cy="44532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Analysis of algorithm</a:t>
                </a:r>
                <a:endParaRPr lang="en-US" sz="2400" dirty="0"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 marL="342900" marR="0" lvl="0" indent="-34290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tabLst>
                    <a:tab pos="457200" algn="l"/>
                  </a:tabLs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The basic operation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of the algorithm is </a:t>
                </a:r>
              </a:p>
              <a:p>
                <a:pPr marL="800100" lvl="1" indent="-342900">
                  <a:lnSpc>
                    <a:spcPct val="115000"/>
                  </a:lnSpc>
                  <a:buFont typeface="Arial" panose="020B0604020202020204" pitchFamily="34" charset="0"/>
                  <a:buChar char="•"/>
                  <a:tabLst>
                    <a:tab pos="457200" algn="l"/>
                  </a:tabLs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the key comparison A[j]  &gt;  v  </a:t>
                </a:r>
              </a:p>
              <a:p>
                <a:pPr marL="800100" lvl="1" indent="-342900">
                  <a:lnSpc>
                    <a:spcPct val="115000"/>
                  </a:lnSpc>
                  <a:buFont typeface="Arial" panose="020B0604020202020204" pitchFamily="34" charset="0"/>
                  <a:buChar char="•"/>
                  <a:tabLst>
                    <a:tab pos="457200" algn="l"/>
                  </a:tabLs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not  j  ≥  0  (why)?  </a:t>
                </a:r>
              </a:p>
              <a:p>
                <a:pPr marL="1257300" lvl="2" indent="-342900">
                  <a:lnSpc>
                    <a:spcPct val="115000"/>
                  </a:lnSpc>
                  <a:buFont typeface="Arial" panose="020B0604020202020204" pitchFamily="34" charset="0"/>
                  <a:buChar char="•"/>
                  <a:tabLst>
                    <a:tab pos="457200" algn="l"/>
                  </a:tabLs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j  ≥  0  is a sentinel                                                   (need this to halt the algorithm if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∀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j,  A[j]  &gt;  A[</a:t>
                </a:r>
                <a:r>
                  <a:rPr lang="en-US" sz="2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] ).</a:t>
                </a:r>
                <a:endParaRPr lang="en-US" sz="2400" dirty="0"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 marL="2286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</a:t>
                </a:r>
                <a:endParaRPr lang="en-US" sz="2400" dirty="0"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 marL="342900" marR="0" lvl="0" indent="-34290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tabLst>
                    <a:tab pos="457200" algn="l"/>
                  </a:tabLs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The number of key comparisons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in this algorithm obviously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depends on nature of the input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. </a:t>
                </a:r>
              </a:p>
              <a:p>
                <a:pPr marL="800100" lvl="1" indent="-342900">
                  <a:lnSpc>
                    <a:spcPct val="115000"/>
                  </a:lnSpc>
                  <a:buFont typeface="Arial" panose="020B0604020202020204" pitchFamily="34" charset="0"/>
                  <a:buChar char="•"/>
                  <a:tabLst>
                    <a:tab pos="457200" algn="l"/>
                  </a:tabLs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{Then we have worst-, best- and average-cases}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2450" y="1504586"/>
                <a:ext cx="8222160" cy="4453207"/>
              </a:xfrm>
              <a:prstGeom prst="rect">
                <a:avLst/>
              </a:prstGeom>
              <a:blipFill>
                <a:blip r:embed="rId2"/>
                <a:stretch>
                  <a:fillRect l="-1186" t="-548" b="-1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CF2A29EE-A0B5-4169-A178-B0846821C0F0}"/>
              </a:ext>
            </a:extLst>
          </p:cNvPr>
          <p:cNvSpPr/>
          <p:nvPr/>
        </p:nvSpPr>
        <p:spPr>
          <a:xfrm>
            <a:off x="1579549" y="495982"/>
            <a:ext cx="8415061" cy="625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solidFill>
                  <a:srgbClr val="0000FF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Common Recurrence Types in Algorithm Analysis </a:t>
            </a:r>
          </a:p>
        </p:txBody>
      </p:sp>
    </p:spTree>
    <p:extLst>
      <p:ext uri="{BB962C8B-B14F-4D97-AF65-F5344CB8AC3E}">
        <p14:creationId xmlns:p14="http://schemas.microsoft.com/office/powerpoint/2010/main" val="1987637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501171" y="970363"/>
                <a:ext cx="8679149" cy="58876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marR="0" lvl="0" indent="-34290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tabLst>
                    <a:tab pos="457200" algn="l"/>
                  </a:tabLs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For the worst case,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</a:t>
                </a:r>
              </a:p>
              <a:p>
                <a:pPr marL="800100" lvl="1" indent="-342900">
                  <a:lnSpc>
                    <a:spcPct val="115000"/>
                  </a:lnSpc>
                  <a:buFont typeface="Arial" panose="020B0604020202020204" pitchFamily="34" charset="0"/>
                  <a:buChar char="•"/>
                  <a:tabLst>
                    <a:tab pos="685800" algn="l"/>
                  </a:tabLst>
                </a:pP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 worst case input is an array of strictly decreasing values. </a:t>
                </a:r>
              </a:p>
              <a:p>
                <a:pPr marL="1089025" lvl="2" indent="-342900">
                  <a:lnSpc>
                    <a:spcPct val="115000"/>
                  </a:lnSpc>
                  <a:buFont typeface="Arial" panose="020B0604020202020204" pitchFamily="34" charset="0"/>
                  <a:buChar char="•"/>
                  <a:tabLst>
                    <a:tab pos="685800" algn="l"/>
                  </a:tabLs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For each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, </a:t>
                </a: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 number of key comparisons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A[j]  &gt;  v </a:t>
                </a: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is n-1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times</a:t>
                </a: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en-US" sz="2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6858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6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 </a:t>
                </a:r>
              </a:p>
              <a:p>
                <a:pPr marL="6858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for 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← 1  to  n-1  do  {</a:t>
                </a:r>
              </a:p>
              <a:p>
                <a:pPr marL="6858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	…</a:t>
                </a:r>
              </a:p>
              <a:p>
                <a:pPr marL="6858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	while  j  ≥  0  and  </a:t>
                </a: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A[j]  &gt;  v  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do  {</a:t>
                </a:r>
              </a:p>
              <a:p>
                <a:pPr marL="6858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		… } //end while-do</a:t>
                </a:r>
              </a:p>
              <a:p>
                <a:pPr marL="6858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	…	 	}//end for-do</a:t>
                </a:r>
              </a:p>
              <a:p>
                <a:pPr>
                  <a:lnSpc>
                    <a:spcPct val="115000"/>
                  </a:lnSpc>
                </a:pP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 </a:t>
                </a:r>
                <a:endParaRPr lang="en-US" sz="2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2286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en-US" sz="2400" dirty="0" err="1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sz="2400" baseline="-25000" dirty="0" err="1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worst</a:t>
                </a: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(n)  =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400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  <m:e>
                        <m:nary>
                          <m:naryPr>
                            <m:chr m:val="∑"/>
                            <m:limLoc m:val="undOvr"/>
                            <m:ctrlPr>
                              <a:rPr lang="en-US" sz="2400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naryPr>
                          <m:sub>
                            <m:r>
                              <a:rPr lang="en-US" sz="2400" b="0" i="1" smtClean="0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𝑗</m:t>
                            </m:r>
                            <m:r>
                              <a:rPr lang="en-US" sz="2400" b="0" i="1" smtClean="0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=0</m:t>
                            </m:r>
                          </m:sub>
                          <m:sup>
                            <m:r>
                              <a:rPr lang="en-US" sz="2400" b="0" i="1" smtClean="0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sz="2400" b="0" i="1" smtClean="0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sup>
                          <m:e>
                            <m:r>
                              <a:rPr lang="en-US" sz="2400" b="0" i="1" smtClean="0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1  = </m:t>
                            </m:r>
                            <m:nary>
                              <m:naryPr>
                                <m:chr m:val="∑"/>
                                <m:limLoc m:val="undOvr"/>
                                <m:ctrlPr>
                                  <a:rPr lang="en-US" sz="2400" i="1">
                                    <a:solidFill>
                                      <a:srgbClr val="0000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sz="2400" b="0" i="1" smtClean="0">
                                    <a:solidFill>
                                      <a:srgbClr val="0000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  <m:r>
                                  <a:rPr lang="en-US" sz="2400" b="0" i="1" smtClean="0">
                                    <a:solidFill>
                                      <a:srgbClr val="0000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sz="2400" b="0" i="1" smtClean="0">
                                    <a:solidFill>
                                      <a:srgbClr val="0000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  <m:r>
                                  <a:rPr lang="en-US" sz="2400" b="0" i="1" smtClean="0">
                                    <a:solidFill>
                                      <a:srgbClr val="0000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−1</m:t>
                                </m:r>
                              </m:sup>
                              <m:e>
                                <m:r>
                                  <a:rPr lang="en-US" sz="2400" b="0" i="1" smtClean="0">
                                    <a:solidFill>
                                      <a:srgbClr val="0000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</m:e>
                            </m:nary>
                          </m:e>
                        </m:nary>
                      </m:e>
                    </m:nary>
                  </m:oMath>
                </a14:m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</a:t>
                </a:r>
              </a:p>
              <a:p>
                <a:pPr marL="2286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			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sz="2400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𝑛</m:t>
                            </m:r>
                            <m:r>
                              <a:rPr lang="en-US" sz="2400" b="0" i="1" smtClean="0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ε Θ(n</a:t>
                </a:r>
                <a:r>
                  <a:rPr lang="en-US" sz="2400" baseline="300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).</a:t>
                </a:r>
                <a:endParaRPr lang="en-US" sz="2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1171" y="970363"/>
                <a:ext cx="8679149" cy="5887637"/>
              </a:xfrm>
              <a:prstGeom prst="rect">
                <a:avLst/>
              </a:prstGeom>
              <a:blipFill>
                <a:blip r:embed="rId2"/>
                <a:stretch>
                  <a:fillRect l="-913" t="-4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5E018F4A-1BE3-45A0-A1EC-97491378AF6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02" y="5596467"/>
            <a:ext cx="586105" cy="425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313197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589103" y="1035326"/>
                <a:ext cx="8739263" cy="46780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61963" marR="0" lvl="0" indent="-461963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  <a:tabLst>
                    <a:tab pos="457200" algn="l"/>
                  </a:tabLs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In the best case,</a:t>
                </a: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endParaRPr lang="en-US" sz="2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4572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 comparison   A[j] &gt;  v  is executed only once for every </a:t>
                </a:r>
                <a:r>
                  <a:rPr lang="en-US" sz="2400" dirty="0" err="1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iteration of the outer loop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. </a:t>
                </a:r>
              </a:p>
              <a:p>
                <a:pPr marL="461963" marR="0" lvl="0" indent="-461963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  <a:tabLst>
                    <a:tab pos="685800" algn="l"/>
                  </a:tabLs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It happens if and only if  A[i-1]  ≤  A[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]  for every 1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i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n-1,     i.e., if the input array is already sorted in ascending order. </a:t>
                </a:r>
              </a:p>
              <a:p>
                <a:pPr marL="461963" marR="0" lvl="0" indent="-461963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  <a:tabLst>
                    <a:tab pos="685800" algn="l"/>
                  </a:tabLs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or sorted arrays, the number of key comparisons is </a:t>
                </a:r>
                <a:endParaRPr lang="en-US" sz="2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2286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 </a:t>
                </a:r>
                <a:endParaRPr lang="en-US" sz="2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2286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	</a:t>
                </a:r>
                <a:r>
                  <a:rPr lang="en-US" sz="2400" dirty="0" err="1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sz="2400" baseline="-25000" dirty="0" err="1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best</a:t>
                </a: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(n)  =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400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  <m:e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</m:nary>
                  </m:oMath>
                </a14:m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=  (n-1) ε Θ(n).</a:t>
                </a:r>
                <a:endParaRPr lang="en-US" sz="2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2286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 </a:t>
                </a:r>
              </a:p>
              <a:p>
                <a:pPr lvl="1"/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 very good performance in the best case of sorted arrays is not useful by itself, because we cannot expect such convenient inputs. 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9103" y="1035326"/>
                <a:ext cx="8739263" cy="4678012"/>
              </a:xfrm>
              <a:prstGeom prst="rect">
                <a:avLst/>
              </a:prstGeom>
              <a:blipFill>
                <a:blip r:embed="rId2"/>
                <a:stretch>
                  <a:fillRect l="-1117" t="-782" r="-1465" b="-20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75410786-1DDB-467D-82DD-CADEB32C34E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010" y="3994091"/>
            <a:ext cx="586105" cy="425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39204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331650" y="623146"/>
                <a:ext cx="9241655" cy="54834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61963" marR="0" lvl="0" indent="-461963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  <a:tabLst>
                    <a:tab pos="457200" algn="l"/>
                  </a:tabLst>
                </a:pPr>
                <a:r>
                  <a:rPr lang="en-US" sz="2400" b="1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In the average-case,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 marL="4572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the algorithm’s average-case efficiency 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is based on investigating the number of element pairs that are out of order.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 marL="4572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b="1" dirty="0">
                    <a:effectLst/>
                    <a:latin typeface="Courier New" panose="02070309020205020404" pitchFamily="49" charset="0"/>
                    <a:ea typeface="SimSun" panose="02010600030101010101" pitchFamily="2" charset="-122"/>
                  </a:rPr>
                  <a:t> 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 marL="461963" marR="0" lvl="0" indent="-461963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  <a:tabLst>
                    <a:tab pos="685800" algn="l"/>
                  </a:tabLs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n randomly ordered arrays, insertion sort makes on average half as many comparisons as on decreasing arrays, i.e., 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 marL="2286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 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 marL="228600" marR="0">
                  <a:lnSpc>
                    <a:spcPct val="115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	</a:t>
                </a:r>
                <a:r>
                  <a:rPr lang="en-US" sz="2400" dirty="0" err="1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C</a:t>
                </a:r>
                <a:r>
                  <a:rPr lang="en-US" sz="2400" baseline="-25000" dirty="0" err="1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avg</a:t>
                </a: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(n)  ≈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400" b="0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ε Θ(n</a:t>
                </a:r>
                <a:r>
                  <a:rPr lang="en-US" sz="2400" baseline="300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2</a:t>
                </a: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).    </a:t>
                </a:r>
                <a:r>
                  <a:rPr lang="en-US" sz="2400" b="1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{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sz="2400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𝒏</m:t>
                            </m:r>
                            <m:r>
                              <a:rPr lang="en-US" sz="2400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−</m:t>
                            </m:r>
                            <m:r>
                              <a:rPr lang="en-US" sz="2400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e>
                        </m:d>
                        <m:r>
                          <a:rPr lang="en-US" sz="2400" b="1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+ </m:t>
                        </m:r>
                        <m:f>
                          <m:fPr>
                            <m:ctrlPr>
                              <a:rPr lang="en-US" sz="2400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d>
                              <m:dPr>
                                <m:ctrlPr>
                                  <a:rPr lang="en-US" sz="2400" b="1" i="1">
                                    <a:solidFill>
                                      <a:srgbClr val="0000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b="1" i="1">
                                    <a:solidFill>
                                      <a:srgbClr val="0000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𝒏</m:t>
                                </m:r>
                                <m:r>
                                  <a:rPr lang="en-US" sz="2400" b="1" i="1">
                                    <a:solidFill>
                                      <a:srgbClr val="0000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rgbClr val="0000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e>
                            </m:d>
                            <m:r>
                              <a:rPr lang="en-US" sz="2400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num>
                          <m:den>
                            <m:r>
                              <a:rPr lang="en-US" sz="2400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num>
                      <m:den>
                        <m:r>
                          <a:rPr lang="en-US" sz="2400" b="1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 marL="228600" marR="0">
                  <a:lnSpc>
                    <a:spcPct val="115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400" b="1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					</a:t>
                </a:r>
                <a:r>
                  <a:rPr lang="en-US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    </a:t>
                </a:r>
                <a:r>
                  <a:rPr lang="en-US" sz="2400" b="1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400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d>
                              <m:dPr>
                                <m:ctrlPr>
                                  <a:rPr lang="en-US" sz="2400" b="1" i="1">
                                    <a:solidFill>
                                      <a:srgbClr val="0000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b="1" i="1">
                                    <a:solidFill>
                                      <a:srgbClr val="0000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𝒏</m:t>
                                </m:r>
                                <m:r>
                                  <a:rPr lang="en-US" sz="2400" b="1" i="1">
                                    <a:solidFill>
                                      <a:srgbClr val="0000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rgbClr val="0000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e>
                            </m:d>
                            <m:r>
                              <a:rPr lang="en-US" sz="2400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sz="2400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𝒏</m:t>
                            </m:r>
                            <m:r>
                              <a:rPr lang="en-US" sz="2400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2400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sz="2400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en-US" sz="2400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num>
                      <m:den>
                        <m:r>
                          <a:rPr lang="en-US" sz="2400" b="1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 marL="2286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b="1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 						</a:t>
                </a:r>
                <a:r>
                  <a:rPr lang="en-US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   </a:t>
                </a:r>
                <a:r>
                  <a:rPr lang="en-US" sz="2400" b="1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≈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e>
                          <m:sup>
                            <m:r>
                              <a:rPr lang="en-US" sz="2400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sz="2400" b="1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sz="2400" b="1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 }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50" y="623146"/>
                <a:ext cx="9241655" cy="5483424"/>
              </a:xfrm>
              <a:prstGeom prst="rect">
                <a:avLst/>
              </a:prstGeom>
              <a:blipFill>
                <a:blip r:embed="rId2"/>
                <a:stretch>
                  <a:fillRect l="-1055" t="-667" b="-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9137652E-8374-4A75-9D3E-6D81A80D3AC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590" y="3776377"/>
            <a:ext cx="586105" cy="425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044136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14766" y="1782622"/>
            <a:ext cx="8336301" cy="4116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Common Recurrence Types: Decrease-by-one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recurrence equation for investigating the time efficiency of such type of algorithms typically has the form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T(n) = T(n - 1) + f(n)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		(3.4)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where function  f(n)  accounts  for the time needed </a:t>
            </a:r>
          </a:p>
          <a:p>
            <a:pPr marL="800100" lvl="1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to reduce an instance to a smaller one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and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 marL="800100" lvl="1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to extend the solution of the smaller instance to a solution of the larger instance.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689487-349F-4C04-B7AA-E87FC0CD97EC}"/>
              </a:ext>
            </a:extLst>
          </p:cNvPr>
          <p:cNvSpPr txBox="1"/>
          <p:nvPr/>
        </p:nvSpPr>
        <p:spPr>
          <a:xfrm>
            <a:off x="9350968" y="3257767"/>
            <a:ext cx="2046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Reduce by one algorithms</a:t>
            </a:r>
          </a:p>
        </p:txBody>
      </p:sp>
      <p:pic>
        <p:nvPicPr>
          <p:cNvPr id="5" name="Picture 4" descr="Image result for smiley face images">
            <a:extLst>
              <a:ext uri="{FF2B5EF4-FFF2-40B4-BE49-F238E27FC236}">
                <a16:creationId xmlns:a16="http://schemas.microsoft.com/office/drawing/2014/main" id="{297C868C-86C8-497F-A4A4-19F4440BED9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712" y="3155483"/>
            <a:ext cx="586105" cy="425450"/>
          </a:xfrm>
          <a:prstGeom prst="rect">
            <a:avLst/>
          </a:prstGeom>
          <a:noFill/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13BE201-F5E2-4742-84D8-FF5ECFC0F48A}"/>
              </a:ext>
            </a:extLst>
          </p:cNvPr>
          <p:cNvSpPr/>
          <p:nvPr/>
        </p:nvSpPr>
        <p:spPr>
          <a:xfrm>
            <a:off x="1536006" y="560356"/>
            <a:ext cx="8415061" cy="625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solidFill>
                  <a:srgbClr val="0000FF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Common Recurrence Types in Algorithm Analysis </a:t>
            </a:r>
          </a:p>
        </p:txBody>
      </p:sp>
    </p:spTree>
    <p:extLst>
      <p:ext uri="{BB962C8B-B14F-4D97-AF65-F5344CB8AC3E}">
        <p14:creationId xmlns:p14="http://schemas.microsoft.com/office/powerpoint/2010/main" val="36440211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D843A84-3D38-1212-B929-239CC2D0F551}"/>
              </a:ext>
            </a:extLst>
          </p:cNvPr>
          <p:cNvSpPr/>
          <p:nvPr/>
        </p:nvSpPr>
        <p:spPr>
          <a:xfrm>
            <a:off x="1305125" y="5229015"/>
            <a:ext cx="7284525" cy="59574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9155A5D-E39B-ED0B-F77E-AD84980FDD31}"/>
              </a:ext>
            </a:extLst>
          </p:cNvPr>
          <p:cNvSpPr/>
          <p:nvPr/>
        </p:nvSpPr>
        <p:spPr>
          <a:xfrm>
            <a:off x="1028202" y="1331112"/>
            <a:ext cx="7284525" cy="59574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1501171" y="1331112"/>
                <a:ext cx="9259410" cy="44374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Common Recurrence Types: Decrease-by-one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Applying backward substitution to (3.4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 yields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400" dirty="0">
                    <a:effectLst/>
                    <a:latin typeface="Courier New" panose="02070309020205020404" pitchFamily="49" charset="0"/>
                    <a:ea typeface="SimSun" panose="02010600030101010101" pitchFamily="2" charset="-122"/>
                  </a:rPr>
                  <a:t>	</a:t>
                </a:r>
                <a:r>
                  <a:rPr lang="de-DE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T(n) 	= T(n-1) + f(n)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de-DE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	= [T(n-2) + f(n-1)] + f(n)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de-DE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	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= …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	= T(n-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 + f(n –i+1) + … + f(n-2) + f(n-1) + f(n)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	</a:t>
                </a:r>
                <a:r>
                  <a:rPr lang="de-DE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= T(0) + f(1) + f(2) + … + f(n-2) + f(n-1) + f(n)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de-DE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</a:t>
                </a:r>
                <a:r>
                  <a:rPr lang="de-DE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T(n) </a:t>
                </a:r>
                <a:r>
                  <a:rPr lang="de-DE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</a:t>
                </a:r>
                <a:r>
                  <a:rPr lang="de-DE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= T(0) +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400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de-DE" sz="2400" b="0" i="1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de-DE" sz="2400" b="0" i="1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de-DE" sz="2400" b="0" i="1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  <m:e>
                        <m:r>
                          <a:rPr lang="de-DE" sz="2400" b="0" i="1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𝑓</m:t>
                        </m:r>
                        <m:r>
                          <a:rPr lang="de-DE" sz="2400" b="0" i="1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de-DE" sz="2400" b="0" i="1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de-DE" sz="2400" b="0" i="1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nary>
                  </m:oMath>
                </a14:m>
                <a:r>
                  <a:rPr lang="de-DE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    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1171" y="1331112"/>
                <a:ext cx="9259410" cy="4437433"/>
              </a:xfrm>
              <a:prstGeom prst="rect">
                <a:avLst/>
              </a:prstGeom>
              <a:blipFill>
                <a:blip r:embed="rId2"/>
                <a:stretch>
                  <a:fillRect l="-987" t="-549" b="-18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1F7B75CE-35C3-4E3F-8DD9-C6329B2D8B8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150" y="2396450"/>
            <a:ext cx="586105" cy="425450"/>
          </a:xfrm>
          <a:prstGeom prst="rect">
            <a:avLst/>
          </a:prstGeom>
          <a:noFill/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B9AED76-4B35-41AB-8E97-1A564F503AC4}"/>
              </a:ext>
            </a:extLst>
          </p:cNvPr>
          <p:cNvSpPr/>
          <p:nvPr/>
        </p:nvSpPr>
        <p:spPr>
          <a:xfrm>
            <a:off x="1501171" y="532059"/>
            <a:ext cx="8415061" cy="625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solidFill>
                  <a:srgbClr val="0000FF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Common Recurrence Types in Algorithm Analysis </a:t>
            </a:r>
          </a:p>
        </p:txBody>
      </p:sp>
    </p:spTree>
    <p:extLst>
      <p:ext uri="{BB962C8B-B14F-4D97-AF65-F5344CB8AC3E}">
        <p14:creationId xmlns:p14="http://schemas.microsoft.com/office/powerpoint/2010/main" val="28674551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83C68E3-3D5D-0ACD-E347-ED0A3EE5FB6A}"/>
              </a:ext>
            </a:extLst>
          </p:cNvPr>
          <p:cNvSpPr/>
          <p:nvPr/>
        </p:nvSpPr>
        <p:spPr>
          <a:xfrm>
            <a:off x="1024781" y="4975736"/>
            <a:ext cx="9144000" cy="18822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EFF733A-57F3-44C8-48B0-D58146BC41BE}"/>
              </a:ext>
            </a:extLst>
          </p:cNvPr>
          <p:cNvSpPr/>
          <p:nvPr/>
        </p:nvSpPr>
        <p:spPr>
          <a:xfrm>
            <a:off x="877455" y="1345563"/>
            <a:ext cx="9051636" cy="1379163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1875871" y="1230866"/>
                <a:ext cx="7713850" cy="55877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80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Common Recurrence Types: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Decrease-by-one</a:t>
                </a:r>
              </a:p>
              <a:p>
                <a:pPr marL="342900" indent="-342900">
                  <a:lnSpc>
                    <a:spcPct val="115000"/>
                  </a:lnSpc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de-DE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Given </a:t>
                </a:r>
                <a:r>
                  <a:rPr lang="de-DE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T(n) 	= T(n-1) + f(n)</a:t>
                </a:r>
                <a:r>
                  <a:rPr lang="en-US" sz="2400" dirty="0">
                    <a:effectLst/>
                    <a:latin typeface="Courier New" panose="02070309020205020404" pitchFamily="49" charset="0"/>
                    <a:ea typeface="SimSun" panose="02010600030101010101" pitchFamily="2" charset="-122"/>
                  </a:rPr>
                  <a:t>,</a:t>
                </a:r>
                <a:endParaRPr lang="de-DE" sz="24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342900" indent="-342900">
                  <a:lnSpc>
                    <a:spcPct val="115000"/>
                  </a:lnSpc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de-DE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we have T(n) </a:t>
                </a:r>
                <a:r>
                  <a:rPr lang="de-DE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T(0) </a:t>
                </a:r>
                <a:r>
                  <a:rPr lang="de-DE" sz="2400" dirty="0">
                    <a:solidFill>
                      <a:srgbClr val="0000FF"/>
                    </a:solidFill>
                  </a:rPr>
                  <a:t>+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de-DE" sz="2400" b="0" i="1">
                            <a:solidFill>
                              <a:srgbClr val="0000FF"/>
                            </a:solidFill>
                            <a:latin typeface="Cambria Math"/>
                          </a:rPr>
                          <m:t>𝑗</m:t>
                        </m:r>
                        <m:r>
                          <a:rPr lang="de-DE" sz="2400" b="0" i="1">
                            <a:solidFill>
                              <a:srgbClr val="0000FF"/>
                            </a:solidFill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de-DE" sz="2400" b="0" i="1">
                            <a:solidFill>
                              <a:srgbClr val="0000FF"/>
                            </a:solidFill>
                            <a:latin typeface="Cambria Math"/>
                          </a:rPr>
                          <m:t>𝑛</m:t>
                        </m:r>
                      </m:sup>
                      <m:e>
                        <m:r>
                          <a:rPr lang="de-DE" sz="2400" b="0" i="1">
                            <a:solidFill>
                              <a:srgbClr val="0000FF"/>
                            </a:solidFill>
                            <a:latin typeface="Cambria Math"/>
                          </a:rPr>
                          <m:t>𝑓</m:t>
                        </m:r>
                        <m:r>
                          <a:rPr lang="de-DE" sz="2400" b="0" i="1">
                            <a:solidFill>
                              <a:srgbClr val="0000FF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de-DE" sz="2400" b="0" i="1">
                            <a:solidFill>
                              <a:srgbClr val="0000FF"/>
                            </a:solidFill>
                            <a:latin typeface="Cambria Math"/>
                          </a:rPr>
                          <m:t>𝑗</m:t>
                        </m:r>
                        <m:r>
                          <a:rPr lang="de-DE" sz="2400" b="0" i="1">
                            <a:solidFill>
                              <a:srgbClr val="0000FF"/>
                            </a:solidFill>
                            <a:latin typeface="Cambria Math"/>
                          </a:rPr>
                          <m:t>)</m:t>
                        </m:r>
                      </m:e>
                    </m:nary>
                  </m:oMath>
                </a14:m>
                <a:r>
                  <a:rPr lang="en-US" sz="2400" dirty="0">
                    <a:solidFill>
                      <a:srgbClr val="0000FF"/>
                    </a:solidFill>
                  </a:rPr>
                  <a:t>.</a:t>
                </a:r>
                <a:endParaRPr 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342900" indent="-342900">
                  <a:lnSpc>
                    <a:spcPct val="115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For a specific function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f(x),  the sum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  <m:e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𝑓</m:t>
                        </m:r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nary>
                  </m:oMath>
                </a14:m>
                <a:r>
                  <a:rPr lang="de-DE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 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can be </a:t>
                </a:r>
              </a:p>
              <a:p>
                <a:pPr marL="800100" lvl="1" indent="-342900">
                  <a:lnSpc>
                    <a:spcPct val="115000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either computed exactly </a:t>
                </a:r>
              </a:p>
              <a:p>
                <a:pPr marL="800100" lvl="1" indent="-342900">
                  <a:lnSpc>
                    <a:spcPct val="115000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or its order of growth ascertained. </a:t>
                </a:r>
              </a:p>
              <a:p>
                <a:pPr marL="800100" lvl="1" indent="-342900">
                  <a:lnSpc>
                    <a:spcPct val="115000"/>
                  </a:lnSpc>
                  <a:spcAft>
                    <a:spcPts val="10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For example,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                       if f(n) = 1,   		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  <m:e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de-DE" sz="2400" b="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e>
                        </m:d>
                      </m:e>
                    </m:nary>
                    <m:r>
                      <a:rPr lang="de-DE" sz="2400" b="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=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n ε Ɵ(n);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	if f(n) = log n,  	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  <m:e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𝑓</m:t>
                        </m:r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nary>
                    <m:r>
                      <a:rPr lang="de-DE" sz="2400" b="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ε Ɵ(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nlog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n);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  <a:tabLst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076700" algn="l"/>
                  </a:tabLs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	    		if f(n) =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n</a:t>
                </a:r>
                <a:r>
                  <a:rPr lang="en-US" sz="2400" baseline="300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k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,   			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  <m:e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𝑓</m:t>
                        </m:r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de-DE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nary>
                    <m:r>
                      <a:rPr lang="de-DE" sz="2400" b="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ε Ɵ(n</a:t>
                </a:r>
                <a:r>
                  <a:rPr lang="en-US" sz="2400" baseline="300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k+1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)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5871" y="1230866"/>
                <a:ext cx="7713850" cy="5587748"/>
              </a:xfrm>
              <a:prstGeom prst="rect">
                <a:avLst/>
              </a:prstGeom>
              <a:blipFill>
                <a:blip r:embed="rId2"/>
                <a:stretch>
                  <a:fillRect l="-1265" t="-436" b="-145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75AB8C8C-67F5-4599-BDFD-DF131C819A3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60" y="3599290"/>
            <a:ext cx="586105" cy="425450"/>
          </a:xfrm>
          <a:prstGeom prst="rect">
            <a:avLst/>
          </a:prstGeom>
          <a:noFill/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6A21B33-C64D-4A8C-8F38-5A89CB61D4B5}"/>
              </a:ext>
            </a:extLst>
          </p:cNvPr>
          <p:cNvSpPr/>
          <p:nvPr/>
        </p:nvSpPr>
        <p:spPr>
          <a:xfrm>
            <a:off x="1753720" y="549846"/>
            <a:ext cx="8415061" cy="625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solidFill>
                  <a:srgbClr val="0000FF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Common Recurrence Types in Algorithm Analysis </a:t>
            </a:r>
          </a:p>
        </p:txBody>
      </p:sp>
    </p:spTree>
    <p:extLst>
      <p:ext uri="{BB962C8B-B14F-4D97-AF65-F5344CB8AC3E}">
        <p14:creationId xmlns:p14="http://schemas.microsoft.com/office/powerpoint/2010/main" val="21962173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22AB26A-7DC1-3099-1E61-52B131B76C21}"/>
              </a:ext>
            </a:extLst>
          </p:cNvPr>
          <p:cNvSpPr/>
          <p:nvPr/>
        </p:nvSpPr>
        <p:spPr>
          <a:xfrm>
            <a:off x="876004" y="957102"/>
            <a:ext cx="9782760" cy="1823043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896862" y="1021256"/>
            <a:ext cx="8398276" cy="5645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Common Recurrence Types: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Decreased-by-a-constant-factor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 decrease-by-a-constant-factor algorithm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solves a problem by reducing its instance of size n to an instance of size  n/b  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(b = 2  for most but not all such algorithms), 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solve the smaller instance recursively, and then, 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necessary, extending the solution of the smaller instance to a solution of the given instance. 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most important example is binary search:</a:t>
            </a:r>
          </a:p>
          <a:p>
            <a:r>
              <a:rPr lang="en-US" sz="2400" dirty="0"/>
              <a:t>Compare a search key K  with the array’s middle element  A[m]. </a:t>
            </a:r>
          </a:p>
          <a:p>
            <a:r>
              <a:rPr lang="en-US" sz="2400" dirty="0"/>
              <a:t>If they match, the algorithm stops;</a:t>
            </a:r>
          </a:p>
          <a:p>
            <a:r>
              <a:rPr lang="en-US" sz="2400" dirty="0"/>
              <a:t>otherwise, the same operation is repeated recursively for the first half of the array if   K &lt; A[m],  and for the second half if  K &gt; A[m]:</a:t>
            </a: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38D6598C-7EF2-4006-8729-2AC14B1D000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005" y="1625360"/>
            <a:ext cx="586105" cy="425450"/>
          </a:xfrm>
          <a:prstGeom prst="rect">
            <a:avLst/>
          </a:prstGeom>
          <a:noFill/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2004B51-4191-4EAE-94BD-F200D914BF88}"/>
              </a:ext>
            </a:extLst>
          </p:cNvPr>
          <p:cNvSpPr/>
          <p:nvPr/>
        </p:nvSpPr>
        <p:spPr>
          <a:xfrm>
            <a:off x="1896862" y="395828"/>
            <a:ext cx="8592737" cy="625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Common Recurrence Types in Algorithm Analysis </a:t>
            </a:r>
          </a:p>
        </p:txBody>
      </p:sp>
    </p:spTree>
    <p:extLst>
      <p:ext uri="{BB962C8B-B14F-4D97-AF65-F5344CB8AC3E}">
        <p14:creationId xmlns:p14="http://schemas.microsoft.com/office/powerpoint/2010/main" val="1817030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23AF32D-990F-AB70-9264-F6B3C837C68B}"/>
              </a:ext>
            </a:extLst>
          </p:cNvPr>
          <p:cNvSpPr/>
          <p:nvPr/>
        </p:nvSpPr>
        <p:spPr>
          <a:xfrm>
            <a:off x="2115126" y="4710546"/>
            <a:ext cx="4285673" cy="59574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1342752-F7E3-D8F6-C97A-165C9D07385B}"/>
              </a:ext>
            </a:extLst>
          </p:cNvPr>
          <p:cNvSpPr/>
          <p:nvPr/>
        </p:nvSpPr>
        <p:spPr>
          <a:xfrm>
            <a:off x="2115127" y="3320473"/>
            <a:ext cx="4285673" cy="59574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ED5C847-E95C-D673-4BB7-A7AAB6C57E9C}"/>
              </a:ext>
            </a:extLst>
          </p:cNvPr>
          <p:cNvSpPr/>
          <p:nvPr/>
        </p:nvSpPr>
        <p:spPr>
          <a:xfrm>
            <a:off x="2115127" y="1930400"/>
            <a:ext cx="4285673" cy="59574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811044" y="1367721"/>
            <a:ext cx="8522563" cy="5268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Three major variations of decrease-and-conquer: </a:t>
            </a:r>
          </a:p>
          <a:p>
            <a:pPr marL="919163" indent="-461963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Decrease by a constant</a:t>
            </a:r>
          </a:p>
          <a:p>
            <a:pPr marL="1376363" lvl="2" indent="-461963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Strategy: Reduce the size of an instance </a:t>
            </a:r>
            <a:r>
              <a:rPr lang="en-US" sz="2400" dirty="0">
                <a:solidFill>
                  <a:srgbClr val="0000FF"/>
                </a:solidFill>
              </a:rPr>
              <a:t>by the same constant </a:t>
            </a:r>
            <a:r>
              <a:rPr lang="en-US" sz="2400" dirty="0"/>
              <a:t>on each iteration of the algorithm.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919163" indent="-461963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Decrease by a constant factor</a:t>
            </a:r>
          </a:p>
          <a:p>
            <a:pPr marL="1376363" lvl="2" indent="-461963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Strategy: Reduce a problem’s instance </a:t>
            </a:r>
            <a:r>
              <a:rPr lang="en-US" sz="2400" dirty="0">
                <a:solidFill>
                  <a:srgbClr val="0000FF"/>
                </a:solidFill>
              </a:rPr>
              <a:t>by the same constant factor</a:t>
            </a:r>
            <a:r>
              <a:rPr lang="en-US" sz="2400" dirty="0"/>
              <a:t> on each iteration of the algorithm.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919163" indent="-461963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Variable size decrease</a:t>
            </a:r>
          </a:p>
          <a:p>
            <a:pPr marL="1376363" lvl="2" indent="-461963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Strategy:  A size reduction pattern </a:t>
            </a:r>
            <a:r>
              <a:rPr lang="en-US" sz="2400" dirty="0">
                <a:solidFill>
                  <a:srgbClr val="0000FF"/>
                </a:solidFill>
              </a:rPr>
              <a:t>varies</a:t>
            </a:r>
            <a:r>
              <a:rPr lang="en-US" sz="2400" dirty="0"/>
              <a:t> from one iteration of an algorithm to another. </a:t>
            </a:r>
          </a:p>
          <a:p>
            <a:pPr marL="800100" lvl="1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329CF-AE89-415A-87ED-27777F7C7815}"/>
              </a:ext>
            </a:extLst>
          </p:cNvPr>
          <p:cNvSpPr/>
          <p:nvPr/>
        </p:nvSpPr>
        <p:spPr>
          <a:xfrm>
            <a:off x="1738501" y="510537"/>
            <a:ext cx="4028090" cy="625428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Decrease-and-Conquer</a:t>
            </a:r>
          </a:p>
        </p:txBody>
      </p:sp>
    </p:spTree>
    <p:extLst>
      <p:ext uri="{BB962C8B-B14F-4D97-AF65-F5344CB8AC3E}">
        <p14:creationId xmlns:p14="http://schemas.microsoft.com/office/powerpoint/2010/main" val="10110348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6DDB058-02B9-D8BE-D615-17D660AFE2EE}"/>
              </a:ext>
            </a:extLst>
          </p:cNvPr>
          <p:cNvSpPr/>
          <p:nvPr/>
        </p:nvSpPr>
        <p:spPr>
          <a:xfrm>
            <a:off x="1043591" y="301854"/>
            <a:ext cx="9051636" cy="1379163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11549" y="553235"/>
            <a:ext cx="9179511" cy="6230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>
              <a:spcBef>
                <a:spcPts val="0"/>
              </a:spcBef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Algorithm </a:t>
            </a:r>
            <a:r>
              <a:rPr lang="en-US" sz="2400" dirty="0" err="1">
                <a:latin typeface="Consolas" panose="020B0609020204030204" pitchFamily="49" charset="0"/>
                <a:ea typeface="SimSun" panose="02010600030101010101" pitchFamily="2" charset="-122"/>
              </a:rPr>
              <a:t>BinarySearch</a:t>
            </a: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(A[0 .. n-1], K)</a:t>
            </a:r>
          </a:p>
          <a:p>
            <a:pPr marL="914400" marR="0">
              <a:spcBef>
                <a:spcPts val="0"/>
              </a:spcBef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//Implements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nonrecursive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binary search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>
              <a:spcBef>
                <a:spcPts val="0"/>
              </a:spcBef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//Input: 	An array A[0 .. n-1]  sorted in ascending order and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>
              <a:spcBef>
                <a:spcPts val="0"/>
              </a:spcBef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		a search  key  K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>
              <a:spcBef>
                <a:spcPts val="0"/>
              </a:spcBef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//Output: 	An index of the array’s element that is equal to  K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>
              <a:spcBef>
                <a:spcPts val="0"/>
              </a:spcBef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		or  -1  if there is no such element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p ← 0;    </a:t>
            </a: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r ← </a:t>
            </a:r>
            <a:r>
              <a:rPr lang="en-US" sz="2400" dirty="0">
                <a:solidFill>
                  <a:srgbClr val="FF000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n - 1</a:t>
            </a: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;  </a:t>
            </a: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while (p ≤ r) do {</a:t>
            </a: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	 m ← </a:t>
            </a:r>
            <a:r>
              <a:rPr lang="en-US" sz="2400" baseline="-25000" dirty="0">
                <a:latin typeface="Consolas" panose="020B0609020204030204" pitchFamily="49" charset="0"/>
                <a:ea typeface="SimSun" panose="02010600030101010101" pitchFamily="2" charset="-122"/>
              </a:rPr>
              <a:t>└</a:t>
            </a: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 (p + r) /2 </a:t>
            </a:r>
            <a:r>
              <a:rPr lang="en-US" sz="2400" baseline="-25000" dirty="0">
                <a:latin typeface="Consolas" panose="020B0609020204030204" pitchFamily="49" charset="0"/>
                <a:ea typeface="SimSun" panose="02010600030101010101" pitchFamily="2" charset="-122"/>
              </a:rPr>
              <a:t>┘</a:t>
            </a: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;</a:t>
            </a: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	 if (K == A[m]) return m</a:t>
            </a: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	 else if (K &lt; A[m]) then r ← m - 1</a:t>
            </a: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	      else p ← m + 1; }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//end if-else-if-else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Consolas" panose="020B0609020204030204" pitchFamily="49" charset="0"/>
                <a:ea typeface="SimSun" panose="02010600030101010101" pitchFamily="2" charset="-122"/>
              </a:rPr>
              <a:t>return -1; 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7FB0A765-3952-418C-9B9D-A3AC3AA6628F}"/>
              </a:ext>
            </a:extLst>
          </p:cNvPr>
          <p:cNvSpPr/>
          <p:nvPr/>
        </p:nvSpPr>
        <p:spPr>
          <a:xfrm flipH="1">
            <a:off x="1043591" y="3929742"/>
            <a:ext cx="557349" cy="330926"/>
          </a:xfrm>
          <a:prstGeom prst="cloudCallout">
            <a:avLst>
              <a:gd name="adj1" fmla="val -36252"/>
              <a:gd name="adj2" fmla="val 13201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7097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782890" y="1055587"/>
                <a:ext cx="8913180" cy="50627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Other examples for the </a:t>
                </a:r>
                <a:r>
                  <a:rPr lang="en-US" sz="2400" i="1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Decreased-by-a-constant-factor 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include:</a:t>
                </a:r>
              </a:p>
              <a:p>
                <a:endParaRPr 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Compute  a</a:t>
                </a:r>
                <a:r>
                  <a:rPr lang="en-US" sz="2400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  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recursively by using the exponentiation by squaring.</a:t>
                </a:r>
                <a:endParaRPr lang="en-US" sz="24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342900" indent="-342900">
                  <a:lnSpc>
                    <a:spcPct val="115000"/>
                  </a:lnSpc>
                  <a:spcAft>
                    <a:spcPts val="10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The multiplication a la </a:t>
                </a:r>
                <a:r>
                  <a:rPr lang="en-US" sz="24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russe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(also called Russian peasant method).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 marL="914400" lvl="1" indent="-457200">
                  <a:lnSpc>
                    <a:spcPct val="115000"/>
                  </a:lnSpc>
                  <a:spcAft>
                    <a:spcPts val="10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Let n and m be positive integers. Compute the product of n and m using: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 marL="22860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   		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b="0" smtClean="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n</m:t>
                        </m:r>
                      </m:num>
                      <m:den>
                        <m:r>
                          <a:rPr lang="en-US" sz="2400" b="0" smtClean="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∗</m:t>
                    </m:r>
                    <m:r>
                      <a:rPr lang="en-US" sz="2400" b="0" smtClean="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2</m:t>
                    </m:r>
                    <m:r>
                      <m:rPr>
                        <m:sty m:val="p"/>
                      </m:rPr>
                      <a:rPr lang="en-US" sz="2400" b="0" smtClean="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m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                if n is even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>
                  <a:spcAft>
                    <a:spcPts val="6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n * m =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>
                  <a:spcAft>
                    <a:spcPts val="6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	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b="0" smtClean="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0" smtClean="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smtClean="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∗</m:t>
                    </m:r>
                    <m:r>
                      <a:rPr lang="en-US" sz="2400" b="0" smtClean="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2</m:t>
                    </m:r>
                    <m:r>
                      <m:rPr>
                        <m:sty m:val="p"/>
                      </m:rPr>
                      <a:rPr lang="en-US" sz="2400" b="0" smtClean="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m</m:t>
                    </m:r>
                    <m:r>
                      <a:rPr lang="en-US" sz="2400" b="0" smtClean="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sz="2400" b="0" smtClean="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m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    if n is odd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 marL="342900" indent="-342900">
                  <a:lnSpc>
                    <a:spcPct val="115000"/>
                  </a:lnSpc>
                  <a:spcBef>
                    <a:spcPts val="1200"/>
                  </a:spcBef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And the fake-coin problem, and the Josephus Problem.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2890" y="1055587"/>
                <a:ext cx="8913180" cy="5062796"/>
              </a:xfrm>
              <a:prstGeom prst="rect">
                <a:avLst/>
              </a:prstGeom>
              <a:blipFill>
                <a:blip r:embed="rId2"/>
                <a:stretch>
                  <a:fillRect l="-1025" t="-963" r="-615" b="-1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AutoShape 538"/>
          <p:cNvSpPr>
            <a:spLocks/>
          </p:cNvSpPr>
          <p:nvPr/>
        </p:nvSpPr>
        <p:spPr bwMode="auto">
          <a:xfrm>
            <a:off x="3959627" y="3784807"/>
            <a:ext cx="98567" cy="1405502"/>
          </a:xfrm>
          <a:prstGeom prst="leftBrace">
            <a:avLst>
              <a:gd name="adj1" fmla="val 75877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67C6EF67-5E49-48CF-B69A-3B8FDD111D0E}"/>
              </a:ext>
            </a:extLst>
          </p:cNvPr>
          <p:cNvSpPr/>
          <p:nvPr/>
        </p:nvSpPr>
        <p:spPr>
          <a:xfrm flipH="1">
            <a:off x="829850" y="3263537"/>
            <a:ext cx="557349" cy="330926"/>
          </a:xfrm>
          <a:prstGeom prst="cloudCallout">
            <a:avLst>
              <a:gd name="adj1" fmla="val -36252"/>
              <a:gd name="adj2" fmla="val 13201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05B511B-60BB-4278-9955-E3E67165C094}"/>
              </a:ext>
            </a:extLst>
          </p:cNvPr>
          <p:cNvSpPr/>
          <p:nvPr/>
        </p:nvSpPr>
        <p:spPr>
          <a:xfrm>
            <a:off x="1782890" y="262863"/>
            <a:ext cx="8415061" cy="625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solidFill>
                  <a:srgbClr val="0000FF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Common Recurrence Types in Algorithm Analysis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350904-73F4-71D9-7191-58F7CA179FC9}"/>
              </a:ext>
            </a:extLst>
          </p:cNvPr>
          <p:cNvSpPr txBox="1"/>
          <p:nvPr/>
        </p:nvSpPr>
        <p:spPr>
          <a:xfrm>
            <a:off x="10491397" y="1838036"/>
            <a:ext cx="1200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See slide 9</a:t>
            </a:r>
          </a:p>
        </p:txBody>
      </p:sp>
    </p:spTree>
    <p:extLst>
      <p:ext uri="{BB962C8B-B14F-4D97-AF65-F5344CB8AC3E}">
        <p14:creationId xmlns:p14="http://schemas.microsoft.com/office/powerpoint/2010/main" val="9078625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77F8638-18AD-BA36-50F0-493A69A4A2EF}"/>
              </a:ext>
            </a:extLst>
          </p:cNvPr>
          <p:cNvSpPr/>
          <p:nvPr/>
        </p:nvSpPr>
        <p:spPr>
          <a:xfrm>
            <a:off x="803564" y="1733491"/>
            <a:ext cx="9588804" cy="185021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9631" y="1251683"/>
            <a:ext cx="8929329" cy="5001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Common Recurrence Types: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Decreased-by-a-constant-factor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461963" indent="-461963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recurrence equation for investigating the time efficiency of such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decrease-by-a-constant-factor algorithms typically has the form</a:t>
            </a:r>
            <a:endParaRPr lang="en-US" sz="2400" dirty="0">
              <a:solidFill>
                <a:srgbClr val="0000FF"/>
              </a:solidFill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spcAft>
                <a:spcPts val="10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	T(n) = T(n/b) + f(n)	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		(3.5)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where </a:t>
            </a:r>
          </a:p>
          <a:p>
            <a:pPr marL="1371600" lvl="2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b &gt; 1 and </a:t>
            </a:r>
          </a:p>
          <a:p>
            <a:pPr marL="1371600" lvl="2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function  f(n)  accounts for the time needed to </a:t>
            </a:r>
          </a:p>
          <a:p>
            <a:pPr marL="1828800" lvl="3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reduce an instance to a smaller one, and  </a:t>
            </a:r>
          </a:p>
          <a:p>
            <a:pPr marL="1828800" lvl="3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extend the solution of the smaller instance to a solution of the larger instance.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4989D2D7-EEDE-4AAA-BB1A-E44BA9B0E2C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792" y="1433771"/>
            <a:ext cx="586105" cy="425450"/>
          </a:xfrm>
          <a:prstGeom prst="rect">
            <a:avLst/>
          </a:prstGeom>
          <a:noFill/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D073C99-0D0D-4ACF-A5F3-052739F27610}"/>
              </a:ext>
            </a:extLst>
          </p:cNvPr>
          <p:cNvSpPr/>
          <p:nvPr/>
        </p:nvSpPr>
        <p:spPr>
          <a:xfrm>
            <a:off x="1799631" y="373881"/>
            <a:ext cx="8592737" cy="625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Common Recurrence Types in Algorithm Analysis </a:t>
            </a:r>
          </a:p>
        </p:txBody>
      </p:sp>
    </p:spTree>
    <p:extLst>
      <p:ext uri="{BB962C8B-B14F-4D97-AF65-F5344CB8AC3E}">
        <p14:creationId xmlns:p14="http://schemas.microsoft.com/office/powerpoint/2010/main" val="32585419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9631" y="953820"/>
            <a:ext cx="9046346" cy="5904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Common Recurrence Types: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Decreased-by-a-constant-factor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461963" indent="-461963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recurrence equation for finding the time efficiency of such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decrease-by-a-constant-factor algorithms typically has the form</a:t>
            </a:r>
            <a:endParaRPr lang="en-US" sz="2400" dirty="0">
              <a:solidFill>
                <a:srgbClr val="0000FF"/>
              </a:solidFill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>
              <a:spcAft>
                <a:spcPts val="10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	T(n) = T(n/b) + f(n)	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				(3.5)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461963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Strictly speaking, equation (3.5) is valid </a:t>
            </a:r>
          </a:p>
          <a:p>
            <a:pPr marL="919163" lvl="1" indent="-4619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only for  n = b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k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 k = 0, 1, …    </a:t>
            </a:r>
          </a:p>
          <a:p>
            <a:pPr marL="919163" lvl="1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For values of  n  that are not the powers of  b,  there is typically some round-off, usually involving the floor and/or ceiling functions. </a:t>
            </a:r>
          </a:p>
          <a:p>
            <a:pPr marL="1376363" lvl="2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standard approach to solving such equations is </a:t>
            </a:r>
          </a:p>
          <a:p>
            <a:pPr marL="1833563" lvl="3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to solve them for n = b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k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first.  Afterward, </a:t>
            </a:r>
          </a:p>
          <a:p>
            <a:pPr marL="1833563" lvl="3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either the solution is tweaked to make it valid for all n’s, </a:t>
            </a:r>
          </a:p>
          <a:p>
            <a:pPr marL="1833563" lvl="3" indent="-461963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or the order of growth of the solution is established based on the smoothness rule (Theorem 2.2).</a:t>
            </a:r>
            <a:endParaRPr lang="en-US" sz="2400" dirty="0"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4989D2D7-EEDE-4AAA-BB1A-E44BA9B0E2C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792" y="1433771"/>
            <a:ext cx="586105" cy="425450"/>
          </a:xfrm>
          <a:prstGeom prst="rect">
            <a:avLst/>
          </a:prstGeom>
          <a:noFill/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D073C99-0D0D-4ACF-A5F3-052739F27610}"/>
              </a:ext>
            </a:extLst>
          </p:cNvPr>
          <p:cNvSpPr/>
          <p:nvPr/>
        </p:nvSpPr>
        <p:spPr>
          <a:xfrm>
            <a:off x="1799631" y="328392"/>
            <a:ext cx="8592737" cy="625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Common Recurrence Types in Algorithm Analysis </a:t>
            </a:r>
          </a:p>
        </p:txBody>
      </p:sp>
    </p:spTree>
    <p:extLst>
      <p:ext uri="{BB962C8B-B14F-4D97-AF65-F5344CB8AC3E}">
        <p14:creationId xmlns:p14="http://schemas.microsoft.com/office/powerpoint/2010/main" val="33475653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1D3463-1664-7A80-14A8-E38E56CEC9C1}"/>
              </a:ext>
            </a:extLst>
          </p:cNvPr>
          <p:cNvSpPr/>
          <p:nvPr/>
        </p:nvSpPr>
        <p:spPr>
          <a:xfrm>
            <a:off x="840509" y="1114431"/>
            <a:ext cx="9088582" cy="161029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483557" y="1114430"/>
                <a:ext cx="8930936" cy="48782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  <a:tabLst>
                    <a:tab pos="3876675" algn="l"/>
                  </a:tabLs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Common Recurrence Types: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Decreased-by-a-constant-factor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  <a:tabLst>
                    <a:tab pos="3876675" algn="l"/>
                  </a:tabLs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Given  T(n) = T(n/b) + f(n),		..…(3.5) (B. 13)</a:t>
                </a:r>
                <a:endParaRPr lang="en-US" sz="2400" dirty="0"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  <a:tabLst>
                    <a:tab pos="3876675" algn="l"/>
                  </a:tabLs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by considering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n = b</a:t>
                </a:r>
                <a:r>
                  <a:rPr lang="en-US" sz="2400" baseline="300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,  k = 0, 1, 2, ….  and applying backward substitutions to (B.13), we have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  <a:tabLst>
                    <a:tab pos="4038600" algn="l"/>
                  </a:tabLst>
                </a:pPr>
                <a:r>
                  <a:rPr lang="de-DE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T(n)  =  T(b</a:t>
                </a:r>
                <a:r>
                  <a:rPr lang="de-DE" sz="2400" baseline="300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de-DE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)  =  T(b</a:t>
                </a:r>
                <a:r>
                  <a:rPr lang="de-DE" sz="2400" baseline="300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k-1</a:t>
                </a:r>
                <a:r>
                  <a:rPr lang="de-DE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) + f(b</a:t>
                </a:r>
                <a:r>
                  <a:rPr lang="de-DE" sz="2400" baseline="300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de-DE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) </a:t>
                </a:r>
                <a:endParaRPr lang="en-US" sz="2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  <a:tabLst>
                    <a:tab pos="4038600" algn="l"/>
                  </a:tabLst>
                </a:pPr>
                <a:r>
                  <a:rPr lang="de-DE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de-DE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 </a:t>
                </a:r>
                <a:r>
                  <a:rPr lang="de-DE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=  T(b</a:t>
                </a:r>
                <a:r>
                  <a:rPr lang="de-DE" sz="2400" baseline="300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k-2</a:t>
                </a:r>
                <a:r>
                  <a:rPr lang="de-DE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) + f(b</a:t>
                </a:r>
                <a:r>
                  <a:rPr lang="de-DE" sz="2400" baseline="300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k-1</a:t>
                </a:r>
                <a:r>
                  <a:rPr lang="de-DE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)+ f(b</a:t>
                </a:r>
                <a:r>
                  <a:rPr lang="de-DE" sz="2400" baseline="300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de-DE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) </a:t>
                </a:r>
                <a:endParaRPr lang="en-US" sz="2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  <a:tabLst>
                    <a:tab pos="4038600" algn="l"/>
                  </a:tabLst>
                </a:pPr>
                <a:r>
                  <a:rPr lang="de-DE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             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=  …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  <a:tabLst>
                    <a:tab pos="4038600" algn="l"/>
                  </a:tabLs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             =  T(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sz="2400" baseline="300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k-i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) + f(b</a:t>
                </a:r>
                <a:r>
                  <a:rPr lang="en-US" sz="2400" baseline="300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k-i+1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) + … + f(b</a:t>
                </a:r>
                <a:r>
                  <a:rPr lang="en-US" sz="2400" baseline="300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k-2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) + f(b</a:t>
                </a:r>
                <a:r>
                  <a:rPr lang="en-US" sz="2400" baseline="300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k-1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)+ f(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sz="2400" baseline="300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) 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             =  T(1) + 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  <m:e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sz="2400" b="0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p>
                            </m:sSup>
                          </m:e>
                        </m:d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</m:e>
                    </m:nary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let 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= k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3557" y="1114430"/>
                <a:ext cx="8930936" cy="4878259"/>
              </a:xfrm>
              <a:prstGeom prst="rect">
                <a:avLst/>
              </a:prstGeom>
              <a:blipFill>
                <a:blip r:embed="rId2"/>
                <a:stretch>
                  <a:fillRect l="-1024" t="-500" b="-1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EF36F178-8D68-4D9B-A9E9-0E01187FD264}"/>
              </a:ext>
            </a:extLst>
          </p:cNvPr>
          <p:cNvSpPr/>
          <p:nvPr/>
        </p:nvSpPr>
        <p:spPr>
          <a:xfrm flipH="1">
            <a:off x="1565041" y="5108764"/>
            <a:ext cx="557349" cy="330926"/>
          </a:xfrm>
          <a:prstGeom prst="cloudCallout">
            <a:avLst>
              <a:gd name="adj1" fmla="val -36252"/>
              <a:gd name="adj2" fmla="val 13201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412EC3-12D0-4C9D-B4AC-1A89B080FB40}"/>
              </a:ext>
            </a:extLst>
          </p:cNvPr>
          <p:cNvSpPr/>
          <p:nvPr/>
        </p:nvSpPr>
        <p:spPr>
          <a:xfrm>
            <a:off x="1483557" y="206472"/>
            <a:ext cx="8592737" cy="625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Common Recurrence Types in Algorithm Analysis </a:t>
            </a:r>
          </a:p>
        </p:txBody>
      </p:sp>
    </p:spTree>
    <p:extLst>
      <p:ext uri="{BB962C8B-B14F-4D97-AF65-F5344CB8AC3E}">
        <p14:creationId xmlns:p14="http://schemas.microsoft.com/office/powerpoint/2010/main" val="19973850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1FD460C-5009-F9EB-C0EF-9165ABDDC2B2}"/>
              </a:ext>
            </a:extLst>
          </p:cNvPr>
          <p:cNvSpPr/>
          <p:nvPr/>
        </p:nvSpPr>
        <p:spPr>
          <a:xfrm>
            <a:off x="1136072" y="3834730"/>
            <a:ext cx="10148099" cy="284244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640003" y="1074104"/>
                <a:ext cx="9241654" cy="56030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200"/>
                  </a:spcAft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Common Recurrence Types: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Decreased-by-a-constant-factor</a:t>
                </a:r>
              </a:p>
              <a:p>
                <a:pPr marL="342900" indent="-342900">
                  <a:lnSpc>
                    <a:spcPct val="115000"/>
                  </a:lnSpc>
                  <a:spcAft>
                    <a:spcPts val="1000"/>
                  </a:spcAft>
                  <a:buFont typeface="Arial" panose="020B0604020202020204" pitchFamily="34" charset="0"/>
                  <a:buChar char="•"/>
                </a:pPr>
                <a:r>
                  <a:rPr lang="de-DE" sz="2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So far, we have </a:t>
                </a:r>
                <a:r>
                  <a:rPr lang="de-DE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T(n)  =  T(b</a:t>
                </a:r>
                <a:r>
                  <a:rPr lang="de-DE" sz="2400" baseline="30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de-DE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) </a:t>
                </a: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=  T(1) + 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n-US" sz="2400" b="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sz="2400" b="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400" b="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  <m:e>
                        <m:r>
                          <a:rPr lang="en-US" sz="2400" b="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400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sz="2400" b="0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p>
                            </m:sSup>
                          </m:e>
                        </m:d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.</m:t>
                        </m:r>
                      </m:e>
                    </m:nary>
                  </m:oMath>
                </a14:m>
                <a:endParaRPr lang="en-US" sz="24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342900" indent="-342900">
                  <a:lnSpc>
                    <a:spcPct val="115000"/>
                  </a:lnSpc>
                  <a:spcAft>
                    <a:spcPts val="10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For a specific function</a:t>
                </a:r>
                <a:r>
                  <a:rPr lang="en-US" sz="24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f(n), the sum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400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n-US" sz="2400" b="0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sz="2400" b="0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400" b="0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  <m:e>
                        <m:r>
                          <a:rPr lang="en-US" sz="2400" b="0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400" i="1">
                                    <a:solidFill>
                                      <a:srgbClr val="0000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>
                                    <a:solidFill>
                                      <a:srgbClr val="0000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sz="2400" b="0" i="1">
                                    <a:solidFill>
                                      <a:srgbClr val="0000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p>
                            </m:sSup>
                          </m:e>
                        </m:d>
                      </m:e>
                    </m:nary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 can be either computed exactly or its order of growth ascertained. 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 marL="342900" indent="-342900">
                  <a:lnSpc>
                    <a:spcPct val="115000"/>
                  </a:lnSpc>
                  <a:spcAft>
                    <a:spcPts val="10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For example,  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                      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if  f(n) =  1, 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  <m:e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sz="2400" b="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p>
                            </m:sSup>
                          </m:e>
                        </m:d>
                      </m:e>
                    </m:nary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 =  k  = 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log</a:t>
                </a:r>
                <a:r>
                  <a:rPr lang="en-US" sz="2400" baseline="-250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b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n,  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w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here 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n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</m:sSup>
                  </m:oMath>
                </a14:m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                      If  f(n) =  n, 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  <m:e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sz="2400" b="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p>
                            </m:sSup>
                          </m:e>
                        </m:d>
                      </m:e>
                    </m:nary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 =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  <m:e>
                        <m:d>
                          <m:d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sz="2400" b="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p>
                            </m:sSup>
                          </m:e>
                        </m:d>
                      </m:e>
                    </m:nary>
                  </m:oMath>
                </a14:m>
                <a:r>
                  <a:rPr lang="en-US" sz="2400" dirty="0">
                    <a:effectLst/>
                    <a:latin typeface="Courier New" panose="02070309020205020404" pitchFamily="49" charset="0"/>
                    <a:ea typeface="SimSun" panose="02010600030101010101" pitchFamily="2" charset="-122"/>
                  </a:rPr>
                  <a:t>, 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when n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𝑗</m:t>
                        </m:r>
                      </m:sup>
                    </m:sSup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                                  			      =  b(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sup>
                        </m:sSup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− 1</m:t>
                        </m:r>
                      </m:num>
                      <m:den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)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		    	</a:t>
                </a:r>
                <a:r>
                  <a:rPr lang="en-US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 	      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=  b 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 – 1</m:t>
                        </m:r>
                      </m:num>
                      <m:den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</a:t>
                </a:r>
                <a:endParaRPr lang="en-US" sz="2400" dirty="0">
                  <a:effectLst/>
                  <a:latin typeface="Courier New" panose="02070309020205020404" pitchFamily="49" charset="0"/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0003" y="1074104"/>
                <a:ext cx="9241654" cy="5603072"/>
              </a:xfrm>
              <a:prstGeom prst="rect">
                <a:avLst/>
              </a:prstGeom>
              <a:blipFill>
                <a:blip r:embed="rId2"/>
                <a:stretch>
                  <a:fillRect l="-989" t="-435" b="-1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548A678A-56A0-4183-893B-A7CF95FB67C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794" y="3329065"/>
            <a:ext cx="586105" cy="425450"/>
          </a:xfrm>
          <a:prstGeom prst="rect">
            <a:avLst/>
          </a:prstGeom>
          <a:noFill/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5DF1139-12D9-4CC9-BEF0-22B06E7E63EC}"/>
              </a:ext>
            </a:extLst>
          </p:cNvPr>
          <p:cNvSpPr/>
          <p:nvPr/>
        </p:nvSpPr>
        <p:spPr>
          <a:xfrm>
            <a:off x="1509683" y="380643"/>
            <a:ext cx="10148099" cy="6132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3876675" algn="l"/>
              </a:tabLst>
            </a:pP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Common Recurrence Types: 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</a:rPr>
              <a:t>Decreased-by-a-constant-factor</a:t>
            </a:r>
          </a:p>
        </p:txBody>
      </p:sp>
    </p:spTree>
    <p:extLst>
      <p:ext uri="{BB962C8B-B14F-4D97-AF65-F5344CB8AC3E}">
        <p14:creationId xmlns:p14="http://schemas.microsoft.com/office/powerpoint/2010/main" val="2881662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2CC76F6-B521-86DD-F55E-BE1B7CC3657C}"/>
              </a:ext>
            </a:extLst>
          </p:cNvPr>
          <p:cNvSpPr/>
          <p:nvPr/>
        </p:nvSpPr>
        <p:spPr>
          <a:xfrm>
            <a:off x="738909" y="2234718"/>
            <a:ext cx="9739024" cy="234651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14067" y="1611478"/>
            <a:ext cx="8966447" cy="445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8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Common Recurrence Types: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Decreased-by-a-constant-factor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This recurrence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sz="24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n) = T(n/b) + f(n)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(3.5)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is a special case of recurrence for Divide-and-conquer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T(n) =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(n/b) + f(n),				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which is covered by the Master Theorem (Theorem 2.3). 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According to this theorem, in particular,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if  f(n) ε Ω(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sz="2400" baseline="30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) where d  &gt;  0,  then T(n) ε Ω(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sz="2400" baseline="3000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)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as well.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72CCBC91-C386-4EBA-9279-12EE9F60B9A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217" y="2827142"/>
            <a:ext cx="586105" cy="425450"/>
          </a:xfrm>
          <a:prstGeom prst="rect">
            <a:avLst/>
          </a:prstGeom>
          <a:noFill/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0C8BA47-F3CE-4591-8CBF-C2497DE4081B}"/>
              </a:ext>
            </a:extLst>
          </p:cNvPr>
          <p:cNvSpPr/>
          <p:nvPr/>
        </p:nvSpPr>
        <p:spPr>
          <a:xfrm>
            <a:off x="1575322" y="554815"/>
            <a:ext cx="10148099" cy="6132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3876675" algn="l"/>
              </a:tabLst>
            </a:pP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Common Recurrence Types: </a:t>
            </a:r>
            <a:r>
              <a:rPr lang="en-US" sz="3200" dirty="0">
                <a:latin typeface="Times New Roman" panose="02020603050405020304" pitchFamily="18" charset="0"/>
                <a:ea typeface="SimSun" panose="02010600030101010101" pitchFamily="2" charset="-122"/>
              </a:rPr>
              <a:t>Decreased-by-a-constant-factor</a:t>
            </a:r>
          </a:p>
        </p:txBody>
      </p:sp>
    </p:spTree>
    <p:extLst>
      <p:ext uri="{BB962C8B-B14F-4D97-AF65-F5344CB8AC3E}">
        <p14:creationId xmlns:p14="http://schemas.microsoft.com/office/powerpoint/2010/main" val="34812266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79215" y="2425295"/>
            <a:ext cx="8487053" cy="2007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Decomposition of Graph 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 the remaining of this chapter, we will cover graphs,</a:t>
            </a:r>
          </a:p>
          <a:p>
            <a:pPr marL="742950" lvl="1" indent="-285750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including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Depth-First Search and Breadth-First Search </a:t>
            </a:r>
          </a:p>
          <a:p>
            <a:pPr marL="742950" lvl="1" indent="-285750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Topological Sorting</a:t>
            </a:r>
            <a:endParaRPr lang="en-US" sz="24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8324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831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F437474-C65C-F5EE-A75B-E7E959C9556F}"/>
              </a:ext>
            </a:extLst>
          </p:cNvPr>
          <p:cNvSpPr/>
          <p:nvPr/>
        </p:nvSpPr>
        <p:spPr>
          <a:xfrm>
            <a:off x="1044765" y="2909456"/>
            <a:ext cx="9451600" cy="312385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95635" y="1639474"/>
            <a:ext cx="8832062" cy="4393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1963" marR="0" lvl="0" indent="-46196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61963" algn="l"/>
              </a:tabLs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An example of decrease-by-one: </a:t>
            </a:r>
          </a:p>
          <a:p>
            <a:pPr marL="914400" marR="0" indent="-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Consider the exponentiation problem of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computing  a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</a:p>
          <a:p>
            <a:pPr marL="914400" lvl="1"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where a </a:t>
            </a:r>
            <a:r>
              <a:rPr lang="zh-CN" altLang="en-US" sz="24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≠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0   and n is positive (nonnegative) integer 1, 2, 3, …. </a:t>
            </a:r>
          </a:p>
          <a:p>
            <a:pPr marL="914400" indent="-4572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relationship between </a:t>
            </a:r>
          </a:p>
          <a:p>
            <a:pPr marL="1371600" lvl="1" indent="-4572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solution to a given instance of a problem with size n and </a:t>
            </a:r>
          </a:p>
          <a:p>
            <a:pPr marL="1371600" lvl="1" indent="-4572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solution to a smaller instance of the same problem with size n-1 </a:t>
            </a:r>
          </a:p>
          <a:p>
            <a:pPr marL="1371600" lvl="1" indent="-4572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is obtained by the formula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  </a:t>
            </a: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a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=  a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n-1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* a.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65BA143-81D9-4EEB-920A-A9751DDDD98A}"/>
              </a:ext>
            </a:extLst>
          </p:cNvPr>
          <p:cNvSpPr/>
          <p:nvPr/>
        </p:nvSpPr>
        <p:spPr>
          <a:xfrm>
            <a:off x="1695635" y="701332"/>
            <a:ext cx="4028090" cy="625428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Decrease-and-Conquer</a:t>
            </a:r>
          </a:p>
        </p:txBody>
      </p:sp>
    </p:spTree>
    <p:extLst>
      <p:ext uri="{BB962C8B-B14F-4D97-AF65-F5344CB8AC3E}">
        <p14:creationId xmlns:p14="http://schemas.microsoft.com/office/powerpoint/2010/main" val="3630489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40CEA32-F0B7-598E-974D-28E460F23CC6}"/>
              </a:ext>
            </a:extLst>
          </p:cNvPr>
          <p:cNvSpPr/>
          <p:nvPr/>
        </p:nvSpPr>
        <p:spPr>
          <a:xfrm>
            <a:off x="819336" y="1939636"/>
            <a:ext cx="8500167" cy="242012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885713" y="1435545"/>
            <a:ext cx="8927554" cy="4685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marR="0" indent="-228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Compute function f(n) = a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by: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461963" indent="-34290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“top-down”, using its recursive definition a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=  a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n-1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* a.</a:t>
            </a:r>
          </a:p>
          <a:p>
            <a:pPr marL="457200" marR="0">
              <a:lnSpc>
                <a:spcPct val="115000"/>
              </a:lnSpc>
              <a:spcBef>
                <a:spcPts val="1200"/>
              </a:spcBef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f(n-1)* a	if n &gt; 1</a:t>
            </a:r>
          </a:p>
          <a:p>
            <a:pPr marL="45720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f(n) = </a:t>
            </a:r>
          </a:p>
          <a:p>
            <a:pPr marL="45720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if n = 1  	(or 1 if n =0)	…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(3.1)</a:t>
            </a:r>
          </a:p>
          <a:p>
            <a:pPr marL="461963" lvl="1" indent="-3460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“bottom up”, by multiplying a  by itself  n-1  times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(or 1 by a n times). (This is the same as the brute-force algorithm). (iterative)</a:t>
            </a:r>
          </a:p>
          <a:p>
            <a:pPr marL="461963" indent="-346075">
              <a:spcBef>
                <a:spcPts val="1800"/>
              </a:spcBef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a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(… ((a * a) * a) *  … * a)  or  (…((1 * a) * a) *  … * a)</a:t>
            </a:r>
          </a:p>
          <a:p>
            <a:pPr marL="45720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en-US" sz="2400" dirty="0"/>
              <a:t>	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   n-1 times *                                n times *</a:t>
            </a:r>
          </a:p>
        </p:txBody>
      </p:sp>
      <p:sp>
        <p:nvSpPr>
          <p:cNvPr id="3" name="AutoShape 2"/>
          <p:cNvSpPr>
            <a:spLocks/>
          </p:cNvSpPr>
          <p:nvPr/>
        </p:nvSpPr>
        <p:spPr bwMode="auto">
          <a:xfrm>
            <a:off x="3143715" y="2608425"/>
            <a:ext cx="175519" cy="1171852"/>
          </a:xfrm>
          <a:prstGeom prst="leftBrace">
            <a:avLst>
              <a:gd name="adj1" fmla="val 41667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4" name="AutoShape 269"/>
          <p:cNvSpPr>
            <a:spLocks/>
          </p:cNvSpPr>
          <p:nvPr/>
        </p:nvSpPr>
        <p:spPr bwMode="auto">
          <a:xfrm rot="5400000">
            <a:off x="4940712" y="4108231"/>
            <a:ext cx="156109" cy="2913226"/>
          </a:xfrm>
          <a:prstGeom prst="rightBrace">
            <a:avLst>
              <a:gd name="adj1" fmla="val 50833"/>
              <a:gd name="adj2" fmla="val 49023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5" name="AutoShape 269"/>
          <p:cNvSpPr>
            <a:spLocks/>
          </p:cNvSpPr>
          <p:nvPr/>
        </p:nvSpPr>
        <p:spPr bwMode="auto">
          <a:xfrm rot="5400000">
            <a:off x="8330677" y="4137131"/>
            <a:ext cx="204003" cy="2771150"/>
          </a:xfrm>
          <a:prstGeom prst="rightBrace">
            <a:avLst>
              <a:gd name="adj1" fmla="val 50833"/>
              <a:gd name="adj2" fmla="val 49023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5177D5-A7B2-4412-83FD-FC735BBF712C}"/>
              </a:ext>
            </a:extLst>
          </p:cNvPr>
          <p:cNvSpPr txBox="1"/>
          <p:nvPr/>
        </p:nvSpPr>
        <p:spPr>
          <a:xfrm>
            <a:off x="9501052" y="2228671"/>
            <a:ext cx="2690948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T(n) = T(n-1) + 1</a:t>
            </a:r>
          </a:p>
          <a:p>
            <a:r>
              <a:rPr lang="en-US" dirty="0"/>
              <a:t>T(1) = 0</a:t>
            </a:r>
          </a:p>
          <a:p>
            <a:r>
              <a:rPr lang="en-US" dirty="0" err="1"/>
              <a:t>Soln</a:t>
            </a:r>
            <a:r>
              <a:rPr lang="en-US" dirty="0"/>
              <a:t>:  T(n) = 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ϴ(n) of multiplications.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F83CFCE-F7F9-4A22-ADB2-A457D7DE06CE}"/>
              </a:ext>
            </a:extLst>
          </p:cNvPr>
          <p:cNvSpPr/>
          <p:nvPr/>
        </p:nvSpPr>
        <p:spPr>
          <a:xfrm>
            <a:off x="1634172" y="597392"/>
            <a:ext cx="7729997" cy="62542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Decrease-and-Conquer - </a:t>
            </a:r>
            <a:r>
              <a:rPr lang="en-US" sz="2800" dirty="0">
                <a:ea typeface="SimSun" panose="02010600030101010101" pitchFamily="2" charset="-122"/>
                <a:cs typeface="Times New Roman" panose="02020603050405020304" pitchFamily="18" charset="0"/>
              </a:rPr>
              <a:t>Decrease-by-a-constant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50CB6A-61DF-4A39-A2BD-7B5DF9FE1889}"/>
              </a:ext>
            </a:extLst>
          </p:cNvPr>
          <p:cNvSpPr txBox="1"/>
          <p:nvPr/>
        </p:nvSpPr>
        <p:spPr>
          <a:xfrm>
            <a:off x="286327" y="2565559"/>
            <a:ext cx="1417838" cy="13737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3EE49CA-F409-4614-A593-2C627A3518E6}"/>
              </a:ext>
            </a:extLst>
          </p:cNvPr>
          <p:cNvCxnSpPr>
            <a:cxnSpLocks/>
          </p:cNvCxnSpPr>
          <p:nvPr/>
        </p:nvCxnSpPr>
        <p:spPr>
          <a:xfrm flipH="1">
            <a:off x="654476" y="2644108"/>
            <a:ext cx="334455" cy="3694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21838FE-F099-464C-82C8-47FD01592AC0}"/>
              </a:ext>
            </a:extLst>
          </p:cNvPr>
          <p:cNvCxnSpPr/>
          <p:nvPr/>
        </p:nvCxnSpPr>
        <p:spPr>
          <a:xfrm>
            <a:off x="973610" y="2644108"/>
            <a:ext cx="0" cy="3694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7B45005-B7E3-49EB-BB9D-65669AA28B72}"/>
              </a:ext>
            </a:extLst>
          </p:cNvPr>
          <p:cNvCxnSpPr/>
          <p:nvPr/>
        </p:nvCxnSpPr>
        <p:spPr>
          <a:xfrm>
            <a:off x="989522" y="2676434"/>
            <a:ext cx="339135" cy="2863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5D0704C-FE58-48C6-966A-C0EF607143E4}"/>
              </a:ext>
            </a:extLst>
          </p:cNvPr>
          <p:cNvCxnSpPr/>
          <p:nvPr/>
        </p:nvCxnSpPr>
        <p:spPr>
          <a:xfrm flipH="1">
            <a:off x="379170" y="3055805"/>
            <a:ext cx="258618" cy="2770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914341A-DB91-48C3-A71D-3791EE2C2871}"/>
              </a:ext>
            </a:extLst>
          </p:cNvPr>
          <p:cNvCxnSpPr/>
          <p:nvPr/>
        </p:nvCxnSpPr>
        <p:spPr>
          <a:xfrm>
            <a:off x="647025" y="3055805"/>
            <a:ext cx="8906" cy="3140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472A8A8-87E4-4507-9E58-85F07C296036}"/>
              </a:ext>
            </a:extLst>
          </p:cNvPr>
          <p:cNvCxnSpPr/>
          <p:nvPr/>
        </p:nvCxnSpPr>
        <p:spPr>
          <a:xfrm>
            <a:off x="636880" y="3021184"/>
            <a:ext cx="325548" cy="2770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929BF1AB-5434-4049-8454-1E7041EB9470}"/>
              </a:ext>
            </a:extLst>
          </p:cNvPr>
          <p:cNvSpPr txBox="1"/>
          <p:nvPr/>
        </p:nvSpPr>
        <p:spPr>
          <a:xfrm>
            <a:off x="286326" y="4562763"/>
            <a:ext cx="18565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* a * a * …..* 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3862ED2-2F74-4CA1-A76E-670401359847}"/>
              </a:ext>
            </a:extLst>
          </p:cNvPr>
          <p:cNvCxnSpPr/>
          <p:nvPr/>
        </p:nvCxnSpPr>
        <p:spPr>
          <a:xfrm>
            <a:off x="379170" y="4856558"/>
            <a:ext cx="181548" cy="3435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C8574F5-6E74-47E6-A4AB-0EA6F1809C00}"/>
              </a:ext>
            </a:extLst>
          </p:cNvPr>
          <p:cNvCxnSpPr/>
          <p:nvPr/>
        </p:nvCxnSpPr>
        <p:spPr>
          <a:xfrm>
            <a:off x="563418" y="4856558"/>
            <a:ext cx="0" cy="3527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99D196E-D23E-4FAA-8AF9-73DF60F533A9}"/>
              </a:ext>
            </a:extLst>
          </p:cNvPr>
          <p:cNvCxnSpPr/>
          <p:nvPr/>
        </p:nvCxnSpPr>
        <p:spPr>
          <a:xfrm flipH="1">
            <a:off x="560718" y="4856558"/>
            <a:ext cx="187427" cy="3435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8258301-FF9D-47F7-93F6-7FDF888E1798}"/>
              </a:ext>
            </a:extLst>
          </p:cNvPr>
          <p:cNvCxnSpPr>
            <a:cxnSpLocks/>
          </p:cNvCxnSpPr>
          <p:nvPr/>
        </p:nvCxnSpPr>
        <p:spPr>
          <a:xfrm>
            <a:off x="554839" y="5209309"/>
            <a:ext cx="187427" cy="277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D92D96B-E2A1-419D-8BAA-6B3C89D871AF}"/>
              </a:ext>
            </a:extLst>
          </p:cNvPr>
          <p:cNvCxnSpPr>
            <a:cxnSpLocks/>
          </p:cNvCxnSpPr>
          <p:nvPr/>
        </p:nvCxnSpPr>
        <p:spPr>
          <a:xfrm flipH="1">
            <a:off x="748145" y="4856558"/>
            <a:ext cx="175669" cy="6302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23FAC1A3-93B2-4B1C-AF48-9D875D9560DA}"/>
              </a:ext>
            </a:extLst>
          </p:cNvPr>
          <p:cNvCxnSpPr/>
          <p:nvPr/>
        </p:nvCxnSpPr>
        <p:spPr>
          <a:xfrm flipH="1">
            <a:off x="756724" y="4856558"/>
            <a:ext cx="364233" cy="6302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9831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A09BF1D-6D40-9618-CF48-B0A03F2F98DA}"/>
              </a:ext>
            </a:extLst>
          </p:cNvPr>
          <p:cNvSpPr/>
          <p:nvPr/>
        </p:nvSpPr>
        <p:spPr>
          <a:xfrm>
            <a:off x="554805" y="4054764"/>
            <a:ext cx="8164322" cy="280323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98744" y="693235"/>
            <a:ext cx="9472474" cy="616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ea typeface="SimSun" panose="02010600030101010101" pitchFamily="2" charset="-122"/>
                <a:cs typeface="Times New Roman" panose="02020603050405020304" pitchFamily="18" charset="0"/>
              </a:rPr>
              <a:t>Decrease-by-one</a:t>
            </a:r>
          </a:p>
          <a:p>
            <a:pPr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 3.1:  Compute the factorial function F(n) =  n! based on the factorial n! definition: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457200" marR="0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n! = 1 * 2 * … * (n-1) * n  for any nonnegative integer n </a:t>
            </a:r>
            <a:r>
              <a:rPr lang="zh-CN" altLang="en-US" sz="2400" dirty="0">
                <a:latin typeface="Courier New" panose="02070309020205020404" pitchFamily="49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≥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1, and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457200" marR="0"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0!  = 1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461963" marR="0" indent="-461963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Bottom-up approach?  ( … (((1 * 2) * 3) * 4) *  … *)</a:t>
            </a:r>
          </a:p>
          <a:p>
            <a:pPr marL="461963" marR="0" indent="-461963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Top-down approach?</a:t>
            </a:r>
          </a:p>
          <a:p>
            <a:pPr marL="457200" marR="0"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Compute F(n) = F(n-1) * n with the recursive algorithm. 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Algorithm </a:t>
            </a: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F(n)</a:t>
            </a:r>
          </a:p>
          <a:p>
            <a:pPr marL="91440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//Compute n! recursively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//Input: A nonnegative integer n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//Output: The value of n!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137160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if (n == 0) return 1</a:t>
            </a:r>
          </a:p>
          <a:p>
            <a:pPr marL="137160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else return F(n-1) </a:t>
            </a:r>
            <a:r>
              <a:rPr lang="en-US" sz="2400" dirty="0">
                <a:solidFill>
                  <a:srgbClr val="FF0000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* </a:t>
            </a: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  <a:ea typeface="SimSun" panose="02010600030101010101" pitchFamily="2" charset="-122"/>
              </a:rPr>
              <a:t>n;</a:t>
            </a:r>
            <a:endParaRPr lang="en-US" sz="2400" dirty="0">
              <a:solidFill>
                <a:srgbClr val="0000FF"/>
              </a:solidFill>
              <a:effectLst/>
              <a:latin typeface="Consolas" panose="020B0609020204030204" pitchFamily="49" charset="0"/>
              <a:ea typeface="SimSun" panose="02010600030101010101" pitchFamily="2" charset="-12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ABD6CD-4AF5-48A5-B640-C9CC3F6F089A}"/>
              </a:ext>
            </a:extLst>
          </p:cNvPr>
          <p:cNvSpPr txBox="1"/>
          <p:nvPr/>
        </p:nvSpPr>
        <p:spPr>
          <a:xfrm>
            <a:off x="4563381" y="4589816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//Top-down approach</a:t>
            </a:r>
          </a:p>
        </p:txBody>
      </p:sp>
      <p:pic>
        <p:nvPicPr>
          <p:cNvPr id="5" name="Picture 4" descr="Image result for smiley face images">
            <a:extLst>
              <a:ext uri="{FF2B5EF4-FFF2-40B4-BE49-F238E27FC236}">
                <a16:creationId xmlns:a16="http://schemas.microsoft.com/office/drawing/2014/main" id="{E0C9EBC0-EFB5-411C-8A9B-B40EC5E8F67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05" y="3309260"/>
            <a:ext cx="586105" cy="425450"/>
          </a:xfrm>
          <a:prstGeom prst="rect">
            <a:avLst/>
          </a:prstGeom>
          <a:noFill/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1906419-CB35-418E-AE3D-1E63E8B8F02C}"/>
              </a:ext>
            </a:extLst>
          </p:cNvPr>
          <p:cNvSpPr/>
          <p:nvPr/>
        </p:nvSpPr>
        <p:spPr>
          <a:xfrm>
            <a:off x="1083076" y="164162"/>
            <a:ext cx="7729997" cy="62542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Decrease-and-Conquer - </a:t>
            </a:r>
            <a:r>
              <a:rPr lang="en-US" sz="2800" dirty="0">
                <a:ea typeface="SimSun" panose="02010600030101010101" pitchFamily="2" charset="-122"/>
                <a:cs typeface="Times New Roman" panose="02020603050405020304" pitchFamily="18" charset="0"/>
              </a:rPr>
              <a:t>Decrease-by-a-constant</a:t>
            </a:r>
          </a:p>
        </p:txBody>
      </p:sp>
    </p:spTree>
    <p:extLst>
      <p:ext uri="{BB962C8B-B14F-4D97-AF65-F5344CB8AC3E}">
        <p14:creationId xmlns:p14="http://schemas.microsoft.com/office/powerpoint/2010/main" val="668247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C83B949-7538-9D89-228F-D098AC7873D0}"/>
              </a:ext>
            </a:extLst>
          </p:cNvPr>
          <p:cNvSpPr/>
          <p:nvPr/>
        </p:nvSpPr>
        <p:spPr>
          <a:xfrm>
            <a:off x="1260286" y="1701388"/>
            <a:ext cx="8899714" cy="172761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98171" y="1267355"/>
            <a:ext cx="9553303" cy="5155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Decrease by a constant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Consider 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Algorithm F(n)</a:t>
            </a:r>
            <a:r>
              <a:rPr lang="en-US" sz="2400" dirty="0">
                <a:solidFill>
                  <a:srgbClr val="0000FF"/>
                </a:solidFill>
                <a:latin typeface="Courier New" panose="02070309020205020404" pitchFamily="49" charset="0"/>
                <a:ea typeface="SimSun" panose="02010600030101010101" pitchFamily="2" charset="-122"/>
              </a:rPr>
              <a:t>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– a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top-down approach (3.1):</a:t>
            </a:r>
          </a:p>
          <a:p>
            <a:pPr marL="4572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Let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M(n) be the number of multiplication operations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*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needed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M(n) = M(n -1) +1 when n &gt;1</a:t>
            </a: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M(1) = 0</a:t>
            </a:r>
          </a:p>
          <a:p>
            <a:pPr marL="4572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Solution</a:t>
            </a: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M(n) = M(n-2) +1 + 1, where M(n-1) = M(n-2) + 1.</a:t>
            </a: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M(n) = M(n –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+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Let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 n-1.       Then M(n) = M(n – (n-1)) + n-1</a:t>
            </a: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			       = M(1) + n – 1 </a:t>
            </a:r>
          </a:p>
          <a:p>
            <a:pPr marL="1828800" marR="0" indent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= 0 + n – 1 </a:t>
            </a:r>
          </a:p>
          <a:p>
            <a:pPr marL="1828800" marR="0" indent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= n -1 = ϴ(n) numbers of multiplication</a:t>
            </a:r>
            <a:endParaRPr lang="en-US" sz="24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DA9F5615-5E9C-40B7-BB06-94C51138B72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234" y="2724637"/>
            <a:ext cx="586105" cy="425450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9D322EC-DFA3-4AA3-A45D-0694E5E06F7C}"/>
              </a:ext>
            </a:extLst>
          </p:cNvPr>
          <p:cNvSpPr txBox="1"/>
          <p:nvPr/>
        </p:nvSpPr>
        <p:spPr>
          <a:xfrm>
            <a:off x="1698171" y="5552001"/>
            <a:ext cx="2503170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Can we use Masters </a:t>
            </a:r>
            <a:r>
              <a:rPr lang="en-US" dirty="0" err="1"/>
              <a:t>Thm</a:t>
            </a:r>
            <a:r>
              <a:rPr lang="en-US" dirty="0"/>
              <a:t> to compute this </a:t>
            </a:r>
            <a:r>
              <a:rPr lang="en-US" dirty="0" err="1"/>
              <a:t>pbm</a:t>
            </a:r>
            <a:r>
              <a:rPr lang="en-US" dirty="0"/>
              <a:t>? If not why?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47BFBCB-5DE2-40C9-9CC3-7817436DC1C7}"/>
              </a:ext>
            </a:extLst>
          </p:cNvPr>
          <p:cNvSpPr/>
          <p:nvPr/>
        </p:nvSpPr>
        <p:spPr>
          <a:xfrm>
            <a:off x="1553339" y="382669"/>
            <a:ext cx="7729997" cy="62542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3200" dirty="0">
                <a:ea typeface="SimSun" panose="02010600030101010101" pitchFamily="2" charset="-122"/>
                <a:cs typeface="Times New Roman" panose="02020603050405020304" pitchFamily="18" charset="0"/>
              </a:rPr>
              <a:t>Decrease-and-Conquer - </a:t>
            </a:r>
            <a:r>
              <a:rPr lang="en-US" sz="2800" dirty="0">
                <a:ea typeface="SimSun" panose="02010600030101010101" pitchFamily="2" charset="-122"/>
                <a:cs typeface="Times New Roman" panose="02020603050405020304" pitchFamily="18" charset="0"/>
              </a:rPr>
              <a:t>Decrease-by-a-constant</a:t>
            </a:r>
          </a:p>
        </p:txBody>
      </p:sp>
    </p:spTree>
    <p:extLst>
      <p:ext uri="{BB962C8B-B14F-4D97-AF65-F5344CB8AC3E}">
        <p14:creationId xmlns:p14="http://schemas.microsoft.com/office/powerpoint/2010/main" val="6868597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AB0B88F-9963-DB86-AD01-0E0826E3831E}"/>
              </a:ext>
            </a:extLst>
          </p:cNvPr>
          <p:cNvSpPr/>
          <p:nvPr/>
        </p:nvSpPr>
        <p:spPr>
          <a:xfrm>
            <a:off x="831272" y="3061855"/>
            <a:ext cx="8506692" cy="107603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19794" y="1727110"/>
            <a:ext cx="8630195" cy="4156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decrease-by-a-constant-factor technique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461963" marR="0" lvl="0" indent="-46196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Strategy: Reduce a problem’s instance by 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same constant factor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on each iteration of the algorithm.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461963" marR="0" lvl="0" indent="-46196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Decrease-by-a-constant-factor algorithms usually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run in logarithmic time.</a:t>
            </a:r>
          </a:p>
          <a:p>
            <a:pPr marL="461963" marR="0" lvl="0" indent="-46196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An example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 lvl="1" indent="-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binary search is an example of decrease-by-half.  </a:t>
            </a:r>
            <a:endParaRPr lang="en-US" sz="2400" dirty="0">
              <a:latin typeface="Courier New" panose="02070309020205020404" pitchFamily="49" charset="0"/>
              <a:ea typeface="SimSun" panose="02010600030101010101" pitchFamily="2" charset="-122"/>
            </a:endParaRPr>
          </a:p>
          <a:p>
            <a:pPr marL="914400" marR="0" lvl="1" indent="-4572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worst-case time efficiency of binary search, </a:t>
            </a:r>
          </a:p>
          <a:p>
            <a:pPr marR="0" lv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	T(n) = </a:t>
            </a:r>
            <a:r>
              <a:rPr lang="en-US" sz="2400" dirty="0">
                <a:solidFill>
                  <a:srgbClr val="0000FF"/>
                </a:solidFill>
                <a:latin typeface="Microsoft YaHei" panose="020B0503020204020204" pitchFamily="34" charset="-122"/>
                <a:ea typeface="SimSun" panose="02010600030101010101" pitchFamily="2" charset="-122"/>
                <a:cs typeface="Times New Roman" panose="02020603050405020304" pitchFamily="18" charset="0"/>
              </a:rPr>
              <a:t>ϴ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(log</a:t>
            </a:r>
            <a:r>
              <a:rPr lang="en-US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n).</a:t>
            </a:r>
            <a:endParaRPr lang="en-US" sz="2400" dirty="0">
              <a:solidFill>
                <a:srgbClr val="0000FF"/>
              </a:solidFill>
              <a:effectLst/>
              <a:latin typeface="Courier New" panose="02070309020205020404" pitchFamily="49" charset="0"/>
              <a:ea typeface="SimSun" panose="02010600030101010101" pitchFamily="2" charset="-122"/>
            </a:endParaRPr>
          </a:p>
        </p:txBody>
      </p:sp>
      <p:pic>
        <p:nvPicPr>
          <p:cNvPr id="4" name="Picture 3" descr="Image result for smiley face images">
            <a:extLst>
              <a:ext uri="{FF2B5EF4-FFF2-40B4-BE49-F238E27FC236}">
                <a16:creationId xmlns:a16="http://schemas.microsoft.com/office/drawing/2014/main" id="{F636DA3F-B4DF-4388-9E9A-110238CD1C1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67" y="1727110"/>
            <a:ext cx="586105" cy="425450"/>
          </a:xfrm>
          <a:prstGeom prst="rect">
            <a:avLst/>
          </a:prstGeom>
          <a:noFill/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C4B6751-FB71-4EBF-A445-58A4D4C9947B}"/>
              </a:ext>
            </a:extLst>
          </p:cNvPr>
          <p:cNvSpPr/>
          <p:nvPr/>
        </p:nvSpPr>
        <p:spPr>
          <a:xfrm>
            <a:off x="1524235" y="779807"/>
            <a:ext cx="5344155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Decrease-by-a-Constant-Factor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491552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BE8722F-46C3-19F9-5DCC-57579D125BA8}"/>
              </a:ext>
            </a:extLst>
          </p:cNvPr>
          <p:cNvSpPr/>
          <p:nvPr/>
        </p:nvSpPr>
        <p:spPr>
          <a:xfrm>
            <a:off x="1300203" y="3955531"/>
            <a:ext cx="9386270" cy="206174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endParaRPr lang="en-US" sz="32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00204" y="945501"/>
            <a:ext cx="9192305" cy="4986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1963" marR="0" lvl="0" indent="-46196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An example of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decrease-by-half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for the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exponentiation problem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</a:p>
          <a:p>
            <a:pPr marL="914400" marR="0" lvl="1" indent="-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Compute a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</a:p>
          <a:p>
            <a:pPr marL="1371600" lvl="2" indent="-45720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if the instance of size n (n is an even only),  the instance of half its size will be to compute a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n/2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[decrease-by-half], with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relationship between the two:  a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 (a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n/2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marL="1371600" lvl="2" indent="-45720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If n  is odd, then compute  a</a:t>
            </a:r>
            <a:r>
              <a:rPr lang="en-US" sz="2400" baseline="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n-1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 by using the rule for even-valued exponents and then multiply the result by  a.</a:t>
            </a:r>
          </a:p>
          <a:p>
            <a:pPr marR="0"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     (a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n/2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if  n  is even and positive</a:t>
            </a: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   a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 	     (a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(n-1)/2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* a 	if  n  is odd </a:t>
            </a: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     1			if  n = 0.      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(3.2)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utoShape 3"/>
          <p:cNvSpPr>
            <a:spLocks/>
          </p:cNvSpPr>
          <p:nvPr/>
        </p:nvSpPr>
        <p:spPr bwMode="auto">
          <a:xfrm>
            <a:off x="4164367" y="4409981"/>
            <a:ext cx="132425" cy="1218461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40118" y="6008618"/>
            <a:ext cx="7458324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A brute force approach: Reducing  by a constant (using top-down approach, a recursive call, (3.1) ) takes 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ϴ(n)</a:t>
            </a:r>
            <a:r>
              <a:rPr lang="en-US" dirty="0"/>
              <a:t>.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Picture 6" descr="Image result for smiley face images">
            <a:extLst>
              <a:ext uri="{FF2B5EF4-FFF2-40B4-BE49-F238E27FC236}">
                <a16:creationId xmlns:a16="http://schemas.microsoft.com/office/drawing/2014/main" id="{BFF461D9-06A7-4398-B34E-7E03DD7D346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151" y="4593761"/>
            <a:ext cx="586105" cy="425450"/>
          </a:xfrm>
          <a:prstGeom prst="rect">
            <a:avLst/>
          </a:prstGeom>
          <a:noFill/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9838CB5-CCF8-4660-AB19-8A5A56FE10E9}"/>
              </a:ext>
            </a:extLst>
          </p:cNvPr>
          <p:cNvSpPr/>
          <p:nvPr/>
        </p:nvSpPr>
        <p:spPr>
          <a:xfrm>
            <a:off x="1329372" y="275760"/>
            <a:ext cx="5344155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ea typeface="SimSun" panose="02010600030101010101" pitchFamily="2" charset="-122"/>
              </a:rPr>
              <a:t>Decrease-by-a-Constant-Factor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15553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1517</TotalTime>
  <Words>4157</Words>
  <Application>Microsoft Office PowerPoint</Application>
  <PresentationFormat>Widescreen</PresentationFormat>
  <Paragraphs>387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8" baseType="lpstr">
      <vt:lpstr>Microsoft YaHei</vt:lpstr>
      <vt:lpstr>Arial</vt:lpstr>
      <vt:lpstr>Calibri</vt:lpstr>
      <vt:lpstr>Calibri Light</vt:lpstr>
      <vt:lpstr>Cambria Math</vt:lpstr>
      <vt:lpstr>Consolas</vt:lpstr>
      <vt:lpstr>Courier New</vt:lpstr>
      <vt:lpstr>Symbol</vt:lpstr>
      <vt:lpstr>Times New Roman</vt:lpstr>
      <vt:lpstr>Office Theme</vt:lpstr>
      <vt:lpstr>Chapter 03    Decrease-and-Conquer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HannaEdwin</dc:creator>
  <cp:lastModifiedBy>Peter Ng</cp:lastModifiedBy>
  <cp:revision>105</cp:revision>
  <dcterms:created xsi:type="dcterms:W3CDTF">2016-10-13T00:10:31Z</dcterms:created>
  <dcterms:modified xsi:type="dcterms:W3CDTF">2023-03-13T00:21:36Z</dcterms:modified>
</cp:coreProperties>
</file>